
<file path=[Content_Types].xml><?xml version="1.0" encoding="utf-8"?>
<Types xmlns="http://schemas.openxmlformats.org/package/2006/content-types">
  <Default Extension="png" ContentType="image/png"/>
  <Default Extension="tmp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sldIdLst>
    <p:sldId id="570" r:id="rId2"/>
    <p:sldId id="621" r:id="rId3"/>
    <p:sldId id="561" r:id="rId4"/>
    <p:sldId id="502" r:id="rId5"/>
    <p:sldId id="525" r:id="rId6"/>
    <p:sldId id="339" r:id="rId7"/>
    <p:sldId id="534" r:id="rId8"/>
    <p:sldId id="599" r:id="rId9"/>
    <p:sldId id="580" r:id="rId10"/>
    <p:sldId id="582" r:id="rId11"/>
    <p:sldId id="609" r:id="rId12"/>
    <p:sldId id="610" r:id="rId13"/>
    <p:sldId id="536" r:id="rId14"/>
    <p:sldId id="623" r:id="rId15"/>
    <p:sldId id="611" r:id="rId16"/>
    <p:sldId id="434" r:id="rId17"/>
    <p:sldId id="436" r:id="rId18"/>
    <p:sldId id="584" r:id="rId19"/>
    <p:sldId id="598" r:id="rId20"/>
    <p:sldId id="602" r:id="rId21"/>
    <p:sldId id="581" r:id="rId22"/>
    <p:sldId id="439" r:id="rId23"/>
    <p:sldId id="614" r:id="rId24"/>
    <p:sldId id="615" r:id="rId25"/>
    <p:sldId id="524" r:id="rId26"/>
    <p:sldId id="608" r:id="rId27"/>
    <p:sldId id="504" r:id="rId28"/>
    <p:sldId id="507" r:id="rId29"/>
    <p:sldId id="540" r:id="rId30"/>
    <p:sldId id="616" r:id="rId31"/>
    <p:sldId id="560" r:id="rId32"/>
    <p:sldId id="629" r:id="rId33"/>
    <p:sldId id="562" r:id="rId34"/>
    <p:sldId id="522" r:id="rId35"/>
    <p:sldId id="571" r:id="rId36"/>
    <p:sldId id="577" r:id="rId37"/>
    <p:sldId id="543" r:id="rId38"/>
    <p:sldId id="417" r:id="rId39"/>
    <p:sldId id="575" r:id="rId40"/>
    <p:sldId id="546" r:id="rId41"/>
    <p:sldId id="593" r:id="rId42"/>
    <p:sldId id="526" r:id="rId43"/>
    <p:sldId id="472" r:id="rId44"/>
    <p:sldId id="631" r:id="rId45"/>
    <p:sldId id="554" r:id="rId46"/>
    <p:sldId id="632" r:id="rId47"/>
    <p:sldId id="557" r:id="rId48"/>
    <p:sldId id="636" r:id="rId49"/>
    <p:sldId id="539" r:id="rId50"/>
    <p:sldId id="585" r:id="rId51"/>
    <p:sldId id="503" r:id="rId52"/>
    <p:sldId id="573" r:id="rId53"/>
    <p:sldId id="506" r:id="rId54"/>
    <p:sldId id="574" r:id="rId55"/>
    <p:sldId id="508" r:id="rId56"/>
    <p:sldId id="515" r:id="rId57"/>
    <p:sldId id="586" r:id="rId58"/>
    <p:sldId id="553" r:id="rId59"/>
    <p:sldId id="591" r:id="rId60"/>
    <p:sldId id="558" r:id="rId61"/>
    <p:sldId id="514" r:id="rId62"/>
    <p:sldId id="630" r:id="rId63"/>
    <p:sldId id="633" r:id="rId64"/>
    <p:sldId id="578" r:id="rId65"/>
    <p:sldId id="634" r:id="rId66"/>
    <p:sldId id="635" r:id="rId67"/>
    <p:sldId id="563" r:id="rId68"/>
    <p:sldId id="579" r:id="rId69"/>
    <p:sldId id="587" r:id="rId70"/>
    <p:sldId id="550" r:id="rId71"/>
    <p:sldId id="592" r:id="rId72"/>
    <p:sldId id="531" r:id="rId73"/>
    <p:sldId id="521" r:id="rId74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72" autoAdjust="0"/>
    <p:restoredTop sz="94660"/>
  </p:normalViewPr>
  <p:slideViewPr>
    <p:cSldViewPr>
      <p:cViewPr varScale="1">
        <p:scale>
          <a:sx n="118" d="100"/>
          <a:sy n="118" d="100"/>
        </p:scale>
        <p:origin x="1723" y="125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Relationship Id="rId6" Type="http://schemas.openxmlformats.org/officeDocument/2006/relationships/image" Target="../media/image19.wmf"/><Relationship Id="rId5" Type="http://schemas.openxmlformats.org/officeDocument/2006/relationships/image" Target="../media/image18.wmf"/><Relationship Id="rId4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wmf"/><Relationship Id="rId2" Type="http://schemas.openxmlformats.org/officeDocument/2006/relationships/image" Target="../media/image99.wmf"/><Relationship Id="rId1" Type="http://schemas.openxmlformats.org/officeDocument/2006/relationships/image" Target="../media/image98.wmf"/><Relationship Id="rId5" Type="http://schemas.openxmlformats.org/officeDocument/2006/relationships/image" Target="../media/image102.wmf"/><Relationship Id="rId4" Type="http://schemas.openxmlformats.org/officeDocument/2006/relationships/image" Target="../media/image10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wmf"/></Relationships>
</file>

<file path=ppt/drawings/_rels/vmlDrawing9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wmf"/><Relationship Id="rId3" Type="http://schemas.openxmlformats.org/officeDocument/2006/relationships/image" Target="../media/image112.wmf"/><Relationship Id="rId7" Type="http://schemas.openxmlformats.org/officeDocument/2006/relationships/image" Target="../media/image116.wmf"/><Relationship Id="rId2" Type="http://schemas.openxmlformats.org/officeDocument/2006/relationships/image" Target="../media/image111.wmf"/><Relationship Id="rId1" Type="http://schemas.openxmlformats.org/officeDocument/2006/relationships/image" Target="../media/image79.wmf"/><Relationship Id="rId6" Type="http://schemas.openxmlformats.org/officeDocument/2006/relationships/image" Target="../media/image115.wmf"/><Relationship Id="rId5" Type="http://schemas.openxmlformats.org/officeDocument/2006/relationships/image" Target="../media/image114.wmf"/><Relationship Id="rId10" Type="http://schemas.openxmlformats.org/officeDocument/2006/relationships/image" Target="../media/image119.wmf"/><Relationship Id="rId4" Type="http://schemas.openxmlformats.org/officeDocument/2006/relationships/image" Target="../media/image113.wmf"/><Relationship Id="rId9" Type="http://schemas.openxmlformats.org/officeDocument/2006/relationships/image" Target="../media/image1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22747A-DB2C-4509-8DA0-12E71CFB0C10}" type="datetimeFigureOut">
              <a:rPr lang="zh-CN" altLang="en-US" smtClean="0"/>
              <a:t>2021/7/21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0E6397-AFB7-4578-84A5-971785DB41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3131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E71091-65FE-4AA8-9EDB-95D07F431327}" type="slidenum">
              <a:rPr lang="en-US" altLang="zh-CN" smtClean="0"/>
              <a:pPr/>
              <a:t>2</a:t>
            </a:fld>
            <a:endParaRPr lang="en-US" altLang="zh-CN"/>
          </a:p>
        </p:txBody>
      </p:sp>
      <p:sp>
        <p:nvSpPr>
          <p:cNvPr id="1689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zh-CN">
              <a:latin typeface="Arial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583807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Conjugate  ['</a:t>
            </a:r>
            <a:r>
              <a:rPr lang="en-US" altLang="zh-CN" dirty="0" err="1"/>
              <a:t>kɒndʒʊgeɪt</a:t>
            </a:r>
            <a:r>
              <a:rPr lang="en-US" altLang="zh-CN" dirty="0"/>
              <a:t>]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0E6397-AFB7-4578-84A5-971785DB4128}" type="slidenum">
              <a:rPr lang="zh-CN" altLang="en-US" smtClean="0"/>
              <a:t>60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58718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A63EB91-113A-4511-B397-708E90B40563}" type="slidenum">
              <a:rPr lang="en-US" altLang="zh-CN"/>
              <a:pPr fontAlgn="base">
                <a:spcBef>
                  <a:spcPct val="0"/>
                </a:spcBef>
                <a:spcAft>
                  <a:spcPct val="0"/>
                </a:spcAft>
              </a:pPr>
              <a:t>73</a:t>
            </a:fld>
            <a:endParaRPr lang="en-US" altLang="zh-CN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noFill/>
          <a:ln cap="flat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962018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Hamiltonian</a:t>
            </a:r>
            <a:r>
              <a:rPr lang="zh-CN" altLang="en-US" dirty="0"/>
              <a:t>可能包含的对称性：</a:t>
            </a:r>
            <a:r>
              <a:rPr lang="en-US" altLang="zh-CN" dirty="0"/>
              <a:t>I, T, parity? CP symmetry?</a:t>
            </a:r>
            <a:r>
              <a:rPr lang="en-US" altLang="zh-CN" baseline="0" dirty="0"/>
              <a:t> In Chiral EFT </a:t>
            </a:r>
            <a:r>
              <a:rPr lang="zh-CN" altLang="en-US" baseline="0" dirty="0"/>
              <a:t>（手征有效场理论），由于</a:t>
            </a:r>
            <a:r>
              <a:rPr lang="en-US" altLang="zh-CN" baseline="0" dirty="0"/>
              <a:t>pion</a:t>
            </a:r>
            <a:r>
              <a:rPr lang="zh-CN" altLang="en-US" baseline="0" dirty="0"/>
              <a:t>的质量不为零，所以手征对称性是破缺的</a:t>
            </a:r>
            <a:r>
              <a:rPr lang="en-US" altLang="zh-CN" baseline="0" dirty="0"/>
              <a:t>,</a:t>
            </a:r>
            <a:r>
              <a:rPr lang="zh-CN" altLang="en-US" baseline="0" dirty="0"/>
              <a:t>但是具有</a:t>
            </a:r>
            <a:r>
              <a:rPr lang="en-US" altLang="zh-CN" baseline="0" dirty="0"/>
              <a:t>CP</a:t>
            </a:r>
            <a:r>
              <a:rPr lang="zh-CN" altLang="en-US" baseline="0" dirty="0"/>
              <a:t>对称性？正像</a:t>
            </a:r>
            <a:r>
              <a:rPr lang="en-US" altLang="zh-CN" baseline="0" dirty="0"/>
              <a:t>QCD</a:t>
            </a:r>
            <a:r>
              <a:rPr lang="zh-CN" altLang="en-US" baseline="0" dirty="0"/>
              <a:t>中，由于</a:t>
            </a:r>
            <a:r>
              <a:rPr lang="en-US" altLang="zh-CN" baseline="0" dirty="0"/>
              <a:t>u</a:t>
            </a:r>
            <a:r>
              <a:rPr lang="zh-CN" altLang="en-US" baseline="0" dirty="0"/>
              <a:t>和</a:t>
            </a:r>
            <a:r>
              <a:rPr lang="en-US" altLang="zh-CN" baseline="0" dirty="0"/>
              <a:t>d</a:t>
            </a:r>
            <a:r>
              <a:rPr lang="zh-CN" altLang="en-US" baseline="0" dirty="0"/>
              <a:t>夸克的质量不为零，所以</a:t>
            </a:r>
            <a:r>
              <a:rPr lang="en-US" altLang="zh-CN" baseline="0" dirty="0"/>
              <a:t>QCD</a:t>
            </a:r>
            <a:r>
              <a:rPr lang="zh-CN" altLang="en-US" baseline="0" dirty="0"/>
              <a:t>强相互作用的手征对称性是破缺的，但具有</a:t>
            </a:r>
            <a:r>
              <a:rPr lang="en-US" altLang="zh-CN" baseline="0" dirty="0"/>
              <a:t>CP</a:t>
            </a:r>
            <a:r>
              <a:rPr lang="zh-CN" altLang="en-US" baseline="0" dirty="0"/>
              <a:t>对称性（</a:t>
            </a:r>
            <a:r>
              <a:rPr lang="en-US" altLang="zh-CN" baseline="0" dirty="0"/>
              <a:t>CP=</a:t>
            </a:r>
            <a:r>
              <a:rPr lang="zh-CN" altLang="en-US" baseline="0" dirty="0"/>
              <a:t>手征</a:t>
            </a:r>
            <a:r>
              <a:rPr lang="en-US" altLang="zh-CN" baseline="0" dirty="0"/>
              <a:t>×</a:t>
            </a:r>
            <a:r>
              <a:rPr lang="zh-CN" altLang="en-US" baseline="0" dirty="0"/>
              <a:t>宇称），弱相互作用又破坏</a:t>
            </a:r>
            <a:r>
              <a:rPr lang="en-US" altLang="zh-CN" baseline="0" dirty="0"/>
              <a:t>CP</a:t>
            </a:r>
            <a:r>
              <a:rPr lang="zh-CN" altLang="en-US" baseline="0" dirty="0"/>
              <a:t>对称性。</a:t>
            </a:r>
            <a:endParaRPr lang="en-US" altLang="zh-CN" baseline="0" dirty="0"/>
          </a:p>
          <a:p>
            <a:r>
              <a:rPr lang="zh-CN" altLang="en-US" baseline="0" dirty="0"/>
              <a:t>理论方法要好。</a:t>
            </a:r>
            <a:endParaRPr lang="en-US" altLang="zh-CN" baseline="0" dirty="0"/>
          </a:p>
          <a:p>
            <a:r>
              <a:rPr lang="zh-CN" altLang="en-US" baseline="0" dirty="0"/>
              <a:t>第二项公式的第一项是质心系动能，但（</a:t>
            </a:r>
            <a:r>
              <a:rPr lang="en-US" altLang="zh-CN" baseline="0" dirty="0" err="1"/>
              <a:t>p_i-p_j</a:t>
            </a:r>
            <a:r>
              <a:rPr lang="en-US" altLang="zh-CN" baseline="0" dirty="0"/>
              <a:t>)</a:t>
            </a:r>
            <a:r>
              <a:rPr lang="zh-CN" altLang="en-US" baseline="0" dirty="0"/>
              <a:t>不是相对动量，如果两个物体质量相同，则相对动量是</a:t>
            </a:r>
            <a:r>
              <a:rPr lang="en-US" altLang="zh-CN" baseline="0" dirty="0"/>
              <a:t>(</a:t>
            </a:r>
            <a:r>
              <a:rPr lang="en-US" altLang="zh-CN" baseline="0" dirty="0" err="1"/>
              <a:t>p_i-p_j</a:t>
            </a:r>
            <a:r>
              <a:rPr lang="en-US" altLang="zh-CN" baseline="0" dirty="0"/>
              <a:t>)/2</a:t>
            </a:r>
            <a:r>
              <a:rPr lang="zh-CN" altLang="en-US" baseline="0" dirty="0"/>
              <a:t>，具体推导见笔记。</a:t>
            </a:r>
            <a:endParaRPr lang="en-US" altLang="zh-CN" baseline="0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F370D-4C40-4262-9984-B38D533414DD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3843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Hamiltonian</a:t>
            </a:r>
            <a:r>
              <a:rPr lang="zh-CN" altLang="en-US" dirty="0"/>
              <a:t>可能包含的对称性：</a:t>
            </a:r>
            <a:r>
              <a:rPr lang="en-US" altLang="zh-CN" dirty="0"/>
              <a:t>I, T, parity? CP symmetry?</a:t>
            </a:r>
            <a:r>
              <a:rPr lang="en-US" altLang="zh-CN" baseline="0" dirty="0"/>
              <a:t> In Chiral EFT </a:t>
            </a:r>
            <a:r>
              <a:rPr lang="zh-CN" altLang="en-US" baseline="0" dirty="0"/>
              <a:t>（手征有效场理论），由于</a:t>
            </a:r>
            <a:r>
              <a:rPr lang="en-US" altLang="zh-CN" baseline="0" dirty="0"/>
              <a:t>pion</a:t>
            </a:r>
            <a:r>
              <a:rPr lang="zh-CN" altLang="en-US" baseline="0" dirty="0"/>
              <a:t>的质量不为零，所以手征对称性是破缺的</a:t>
            </a:r>
            <a:r>
              <a:rPr lang="en-US" altLang="zh-CN" baseline="0" dirty="0"/>
              <a:t>,</a:t>
            </a:r>
            <a:r>
              <a:rPr lang="zh-CN" altLang="en-US" baseline="0" dirty="0"/>
              <a:t>但是具有</a:t>
            </a:r>
            <a:r>
              <a:rPr lang="en-US" altLang="zh-CN" baseline="0" dirty="0"/>
              <a:t>CP</a:t>
            </a:r>
            <a:r>
              <a:rPr lang="zh-CN" altLang="en-US" baseline="0" dirty="0"/>
              <a:t>对称性？正像</a:t>
            </a:r>
            <a:r>
              <a:rPr lang="en-US" altLang="zh-CN" baseline="0" dirty="0"/>
              <a:t>QCD</a:t>
            </a:r>
            <a:r>
              <a:rPr lang="zh-CN" altLang="en-US" baseline="0" dirty="0"/>
              <a:t>中，由于</a:t>
            </a:r>
            <a:r>
              <a:rPr lang="en-US" altLang="zh-CN" baseline="0" dirty="0"/>
              <a:t>u</a:t>
            </a:r>
            <a:r>
              <a:rPr lang="zh-CN" altLang="en-US" baseline="0" dirty="0"/>
              <a:t>和</a:t>
            </a:r>
            <a:r>
              <a:rPr lang="en-US" altLang="zh-CN" baseline="0" dirty="0"/>
              <a:t>d</a:t>
            </a:r>
            <a:r>
              <a:rPr lang="zh-CN" altLang="en-US" baseline="0" dirty="0"/>
              <a:t>夸克的质量不为零，所以</a:t>
            </a:r>
            <a:r>
              <a:rPr lang="en-US" altLang="zh-CN" baseline="0" dirty="0"/>
              <a:t>QCD</a:t>
            </a:r>
            <a:r>
              <a:rPr lang="zh-CN" altLang="en-US" baseline="0" dirty="0"/>
              <a:t>强相互作用的手征对称性是破缺的，但具有</a:t>
            </a:r>
            <a:r>
              <a:rPr lang="en-US" altLang="zh-CN" baseline="0" dirty="0"/>
              <a:t>CP</a:t>
            </a:r>
            <a:r>
              <a:rPr lang="zh-CN" altLang="en-US" baseline="0" dirty="0"/>
              <a:t>对称性（</a:t>
            </a:r>
            <a:r>
              <a:rPr lang="en-US" altLang="zh-CN" baseline="0" dirty="0"/>
              <a:t>CP=</a:t>
            </a:r>
            <a:r>
              <a:rPr lang="zh-CN" altLang="en-US" baseline="0" dirty="0"/>
              <a:t>手征</a:t>
            </a:r>
            <a:r>
              <a:rPr lang="en-US" altLang="zh-CN" baseline="0" dirty="0"/>
              <a:t>(</a:t>
            </a:r>
            <a:r>
              <a:rPr lang="zh-CN" altLang="en-US" baseline="0" dirty="0"/>
              <a:t>电荷？）</a:t>
            </a:r>
            <a:r>
              <a:rPr lang="en-US" altLang="zh-CN" baseline="0" dirty="0"/>
              <a:t>×</a:t>
            </a:r>
            <a:r>
              <a:rPr lang="zh-CN" altLang="en-US" baseline="0" dirty="0"/>
              <a:t>宇称），弱相互作用又破坏</a:t>
            </a:r>
            <a:r>
              <a:rPr lang="en-US" altLang="zh-CN" baseline="0" dirty="0"/>
              <a:t>CP</a:t>
            </a:r>
            <a:r>
              <a:rPr lang="zh-CN" altLang="en-US" baseline="0" dirty="0"/>
              <a:t>对称性。</a:t>
            </a:r>
            <a:endParaRPr lang="en-US" altLang="zh-CN" baseline="0" dirty="0"/>
          </a:p>
          <a:p>
            <a:r>
              <a:rPr lang="zh-CN" altLang="en-US" baseline="0" dirty="0"/>
              <a:t>理论方法要好。</a:t>
            </a:r>
            <a:endParaRPr lang="en-US" altLang="zh-CN" baseline="0" dirty="0"/>
          </a:p>
          <a:p>
            <a:r>
              <a:rPr lang="zh-CN" altLang="en-US" baseline="0" dirty="0"/>
              <a:t>第二项公式的第一项是质心系动能，但（</a:t>
            </a:r>
            <a:r>
              <a:rPr lang="en-US" altLang="zh-CN" baseline="0" dirty="0" err="1"/>
              <a:t>p_i-p_j</a:t>
            </a:r>
            <a:r>
              <a:rPr lang="en-US" altLang="zh-CN" baseline="0" dirty="0"/>
              <a:t>)</a:t>
            </a:r>
            <a:r>
              <a:rPr lang="zh-CN" altLang="en-US" baseline="0" dirty="0"/>
              <a:t>不是相对动量，如果两个物体质量相同，则相对动量是</a:t>
            </a:r>
            <a:r>
              <a:rPr lang="en-US" altLang="zh-CN" baseline="0" dirty="0"/>
              <a:t>(</a:t>
            </a:r>
            <a:r>
              <a:rPr lang="en-US" altLang="zh-CN" baseline="0" dirty="0" err="1"/>
              <a:t>p_i-p_j</a:t>
            </a:r>
            <a:r>
              <a:rPr lang="en-US" altLang="zh-CN" baseline="0" dirty="0"/>
              <a:t>)/2</a:t>
            </a:r>
            <a:r>
              <a:rPr lang="zh-CN" altLang="en-US" baseline="0" dirty="0"/>
              <a:t>，具体推导见笔记。</a:t>
            </a:r>
            <a:endParaRPr lang="en-US" altLang="zh-CN" baseline="0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F370D-4C40-4262-9984-B38D533414DD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556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0E6397-AFB7-4578-84A5-971785DB4128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8642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E6397-AFB7-4578-84A5-971785DB4128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18481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Discrete [[</a:t>
            </a:r>
            <a:r>
              <a:rPr lang="en-US" altLang="zh-CN" dirty="0" err="1"/>
              <a:t>dɪ'skriːt</a:t>
            </a:r>
            <a:r>
              <a:rPr lang="en-US" altLang="zh-CN" dirty="0"/>
              <a:t>]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0E6397-AFB7-4578-84A5-971785DB4128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39083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conjugate ['</a:t>
            </a:r>
            <a:r>
              <a:rPr lang="en-US" altLang="zh-CN" dirty="0" err="1"/>
              <a:t>kɒndʒʊgeɪt</a:t>
            </a:r>
            <a:r>
              <a:rPr lang="en-US" altLang="zh-CN" dirty="0"/>
              <a:t>]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0E6397-AFB7-4578-84A5-971785DB4128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60101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orthogonality [,ɔː</a:t>
            </a:r>
            <a:r>
              <a:rPr lang="el-GR" altLang="zh-CN" dirty="0"/>
              <a:t>θ</a:t>
            </a:r>
            <a:r>
              <a:rPr lang="en-US" altLang="zh-CN" dirty="0" err="1"/>
              <a:t>ɒɡə'nælətɪ</a:t>
            </a:r>
            <a:r>
              <a:rPr lang="en-US" altLang="zh-CN" dirty="0"/>
              <a:t>]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0E6397-AFB7-4578-84A5-971785DB4128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44977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0E6397-AFB7-4578-84A5-971785DB4128}" type="slidenum">
              <a:rPr lang="zh-CN" altLang="en-US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4657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46F06-4C18-40E0-A99A-0FFE8487864E}" type="datetimeFigureOut">
              <a:rPr lang="zh-CN" altLang="en-US" smtClean="0"/>
              <a:t>2021/7/21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6F143-8D06-48A2-8CF8-DEB9CE3FB9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5016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46F06-4C18-40E0-A99A-0FFE8487864E}" type="datetimeFigureOut">
              <a:rPr lang="zh-CN" altLang="en-US" smtClean="0"/>
              <a:t>2021/7/21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6F143-8D06-48A2-8CF8-DEB9CE3FB9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5293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46F06-4C18-40E0-A99A-0FFE8487864E}" type="datetimeFigureOut">
              <a:rPr lang="zh-CN" altLang="en-US" smtClean="0"/>
              <a:t>2021/7/21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6F143-8D06-48A2-8CF8-DEB9CE3FB9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8797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R. Machleidt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Nuclear Forces - Lecture 1     History, Facts, Phen. (PKU 8/14)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0D0366-90EF-4317-B4AB-C218AEEFF47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750051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24C6B-0187-4CA1-827B-6EFD948883B0}" type="datetimeFigureOut">
              <a:rPr lang="zh-CN" altLang="en-US"/>
              <a:pPr>
                <a:defRPr/>
              </a:pPr>
              <a:t>2021/7/21</a:t>
            </a:fld>
            <a:endParaRPr lang="en-US" altLang="zh-CN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76166-BED1-40F9-8C44-5B7D76E207DB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24390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46F06-4C18-40E0-A99A-0FFE8487864E}" type="datetimeFigureOut">
              <a:rPr lang="zh-CN" altLang="en-US" smtClean="0"/>
              <a:t>2021/7/21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6F143-8D06-48A2-8CF8-DEB9CE3FB9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117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46F06-4C18-40E0-A99A-0FFE8487864E}" type="datetimeFigureOut">
              <a:rPr lang="zh-CN" altLang="en-US" smtClean="0"/>
              <a:t>2021/7/21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6F143-8D06-48A2-8CF8-DEB9CE3FB9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4141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46F06-4C18-40E0-A99A-0FFE8487864E}" type="datetimeFigureOut">
              <a:rPr lang="zh-CN" altLang="en-US" smtClean="0"/>
              <a:t>2021/7/21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6F143-8D06-48A2-8CF8-DEB9CE3FB9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1644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46F06-4C18-40E0-A99A-0FFE8487864E}" type="datetimeFigureOut">
              <a:rPr lang="zh-CN" altLang="en-US" smtClean="0"/>
              <a:t>2021/7/21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6F143-8D06-48A2-8CF8-DEB9CE3FB9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268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46F06-4C18-40E0-A99A-0FFE8487864E}" type="datetimeFigureOut">
              <a:rPr lang="zh-CN" altLang="en-US" smtClean="0"/>
              <a:t>2021/7/21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6F143-8D06-48A2-8CF8-DEB9CE3FB9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5835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46F06-4C18-40E0-A99A-0FFE8487864E}" type="datetimeFigureOut">
              <a:rPr lang="zh-CN" altLang="en-US" smtClean="0"/>
              <a:t>2021/7/21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6F143-8D06-48A2-8CF8-DEB9CE3FB9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1917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46F06-4C18-40E0-A99A-0FFE8487864E}" type="datetimeFigureOut">
              <a:rPr lang="zh-CN" altLang="en-US" smtClean="0"/>
              <a:t>2021/7/21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6F143-8D06-48A2-8CF8-DEB9CE3FB9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4007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46F06-4C18-40E0-A99A-0FFE8487864E}" type="datetimeFigureOut">
              <a:rPr lang="zh-CN" altLang="en-US" smtClean="0"/>
              <a:t>2021/7/21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6F143-8D06-48A2-8CF8-DEB9CE3FB9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601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46F06-4C18-40E0-A99A-0FFE8487864E}" type="datetimeFigureOut">
              <a:rPr lang="zh-CN" altLang="en-US" smtClean="0"/>
              <a:t>2021/7/21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56F143-8D06-48A2-8CF8-DEB9CE3FB9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1758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  <p:sldLayoutId id="214748366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ile:Steven_weinberg_2010.jp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tmp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35.tmp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tmp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mp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10" Type="http://schemas.openxmlformats.org/officeDocument/2006/relationships/image" Target="../media/image41.emf"/><Relationship Id="rId4" Type="http://schemas.openxmlformats.org/officeDocument/2006/relationships/image" Target="../media/image43.jpeg"/><Relationship Id="rId9" Type="http://schemas.openxmlformats.org/officeDocument/2006/relationships/oleObject" Target="../embeddings/oleObject8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mp"/><Relationship Id="rId7" Type="http://schemas.openxmlformats.org/officeDocument/2006/relationships/image" Target="../media/image49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52.tmp"/><Relationship Id="rId4" Type="http://schemas.openxmlformats.org/officeDocument/2006/relationships/image" Target="../media/image51.tm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3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tmp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tmp"/><Relationship Id="rId5" Type="http://schemas.openxmlformats.org/officeDocument/2006/relationships/image" Target="../media/image4.png"/><Relationship Id="rId4" Type="http://schemas.openxmlformats.org/officeDocument/2006/relationships/image" Target="../media/image63.tm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mp"/><Relationship Id="rId2" Type="http://schemas.openxmlformats.org/officeDocument/2006/relationships/image" Target="../media/image67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tm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tmp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tmp"/><Relationship Id="rId3" Type="http://schemas.openxmlformats.org/officeDocument/2006/relationships/image" Target="../media/image73.tmp"/><Relationship Id="rId7" Type="http://schemas.openxmlformats.org/officeDocument/2006/relationships/image" Target="../media/image77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tmp"/><Relationship Id="rId5" Type="http://schemas.openxmlformats.org/officeDocument/2006/relationships/image" Target="../media/image75.tmp"/><Relationship Id="rId4" Type="http://schemas.openxmlformats.org/officeDocument/2006/relationships/image" Target="../media/image74.tm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wmf"/><Relationship Id="rId3" Type="http://schemas.openxmlformats.org/officeDocument/2006/relationships/image" Target="../media/image61.png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mp"/><Relationship Id="rId2" Type="http://schemas.openxmlformats.org/officeDocument/2006/relationships/image" Target="../media/image82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tmp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tmp"/><Relationship Id="rId7" Type="http://schemas.openxmlformats.org/officeDocument/2006/relationships/image" Target="../media/image90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.tmp"/><Relationship Id="rId5" Type="http://schemas.openxmlformats.org/officeDocument/2006/relationships/image" Target="../media/image88.tmp"/><Relationship Id="rId4" Type="http://schemas.openxmlformats.org/officeDocument/2006/relationships/image" Target="../media/image87.tm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tmp"/><Relationship Id="rId2" Type="http://schemas.openxmlformats.org/officeDocument/2006/relationships/image" Target="../media/image93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tmp"/><Relationship Id="rId4" Type="http://schemas.openxmlformats.org/officeDocument/2006/relationships/image" Target="../media/image95.tmp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tmp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w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12" Type="http://schemas.openxmlformats.org/officeDocument/2006/relationships/image" Target="../media/image102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99.wmf"/><Relationship Id="rId11" Type="http://schemas.openxmlformats.org/officeDocument/2006/relationships/oleObject" Target="../embeddings/oleObject16.bin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101.wmf"/><Relationship Id="rId4" Type="http://schemas.openxmlformats.org/officeDocument/2006/relationships/image" Target="../media/image98.wmf"/><Relationship Id="rId9" Type="http://schemas.openxmlformats.org/officeDocument/2006/relationships/oleObject" Target="../embeddings/oleObject15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tmp"/><Relationship Id="rId3" Type="http://schemas.openxmlformats.org/officeDocument/2006/relationships/image" Target="../media/image115.png"/><Relationship Id="rId7" Type="http://schemas.openxmlformats.org/officeDocument/2006/relationships/image" Target="../media/image107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tmp"/><Relationship Id="rId5" Type="http://schemas.openxmlformats.org/officeDocument/2006/relationships/image" Target="../media/image105.tmp"/><Relationship Id="rId4" Type="http://schemas.openxmlformats.org/officeDocument/2006/relationships/image" Target="../media/image1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09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110.tmp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wmf"/><Relationship Id="rId13" Type="http://schemas.openxmlformats.org/officeDocument/2006/relationships/oleObject" Target="../embeddings/oleObject23.bin"/><Relationship Id="rId18" Type="http://schemas.openxmlformats.org/officeDocument/2006/relationships/image" Target="../media/image117.wmf"/><Relationship Id="rId3" Type="http://schemas.openxmlformats.org/officeDocument/2006/relationships/oleObject" Target="../embeddings/oleObject18.bin"/><Relationship Id="rId21" Type="http://schemas.openxmlformats.org/officeDocument/2006/relationships/oleObject" Target="../embeddings/oleObject27.bin"/><Relationship Id="rId7" Type="http://schemas.openxmlformats.org/officeDocument/2006/relationships/oleObject" Target="../embeddings/oleObject20.bin"/><Relationship Id="rId12" Type="http://schemas.openxmlformats.org/officeDocument/2006/relationships/image" Target="../media/image114.wmf"/><Relationship Id="rId17" Type="http://schemas.openxmlformats.org/officeDocument/2006/relationships/oleObject" Target="../embeddings/oleObject25.bin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116.wmf"/><Relationship Id="rId20" Type="http://schemas.openxmlformats.org/officeDocument/2006/relationships/image" Target="../media/image118.wmf"/><Relationship Id="rId1" Type="http://schemas.openxmlformats.org/officeDocument/2006/relationships/vmlDrawing" Target="../drawings/vmlDrawing9.vml"/><Relationship Id="rId6" Type="http://schemas.openxmlformats.org/officeDocument/2006/relationships/image" Target="../media/image111.wmf"/><Relationship Id="rId11" Type="http://schemas.openxmlformats.org/officeDocument/2006/relationships/oleObject" Target="../embeddings/oleObject22.bin"/><Relationship Id="rId5" Type="http://schemas.openxmlformats.org/officeDocument/2006/relationships/oleObject" Target="../embeddings/oleObject19.bin"/><Relationship Id="rId15" Type="http://schemas.openxmlformats.org/officeDocument/2006/relationships/oleObject" Target="../embeddings/oleObject24.bin"/><Relationship Id="rId10" Type="http://schemas.openxmlformats.org/officeDocument/2006/relationships/image" Target="../media/image113.wmf"/><Relationship Id="rId19" Type="http://schemas.openxmlformats.org/officeDocument/2006/relationships/oleObject" Target="../embeddings/oleObject26.bin"/><Relationship Id="rId4" Type="http://schemas.openxmlformats.org/officeDocument/2006/relationships/image" Target="../media/image79.wmf"/><Relationship Id="rId9" Type="http://schemas.openxmlformats.org/officeDocument/2006/relationships/oleObject" Target="../embeddings/oleObject21.bin"/><Relationship Id="rId14" Type="http://schemas.openxmlformats.org/officeDocument/2006/relationships/image" Target="../media/image115.wmf"/><Relationship Id="rId22" Type="http://schemas.openxmlformats.org/officeDocument/2006/relationships/image" Target="../media/image119.w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0.tmp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3.png"/><Relationship Id="rId11" Type="http://schemas.openxmlformats.org/officeDocument/2006/relationships/image" Target="../media/image128.tmp"/><Relationship Id="rId5" Type="http://schemas.openxmlformats.org/officeDocument/2006/relationships/image" Target="../media/image122.png"/><Relationship Id="rId10" Type="http://schemas.openxmlformats.org/officeDocument/2006/relationships/image" Target="../media/image127.tmp"/><Relationship Id="rId4" Type="http://schemas.openxmlformats.org/officeDocument/2006/relationships/image" Target="../media/image121.png"/><Relationship Id="rId9" Type="http://schemas.openxmlformats.org/officeDocument/2006/relationships/image" Target="../media/image126.tmp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0.png"/><Relationship Id="rId3" Type="http://schemas.openxmlformats.org/officeDocument/2006/relationships/image" Target="../media/image127.tmp"/><Relationship Id="rId7" Type="http://schemas.openxmlformats.org/officeDocument/2006/relationships/image" Target="../media/image132.tmp"/><Relationship Id="rId2" Type="http://schemas.openxmlformats.org/officeDocument/2006/relationships/image" Target="../media/image120.tm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1.tmp"/><Relationship Id="rId5" Type="http://schemas.openxmlformats.org/officeDocument/2006/relationships/image" Target="../media/image130.tmp"/><Relationship Id="rId4" Type="http://schemas.openxmlformats.org/officeDocument/2006/relationships/image" Target="../media/image129.tm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pn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mp"/><Relationship Id="rId7" Type="http://schemas.openxmlformats.org/officeDocument/2006/relationships/image" Target="../media/image77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tmp"/><Relationship Id="rId5" Type="http://schemas.openxmlformats.org/officeDocument/2006/relationships/image" Target="../media/image75.tmp"/><Relationship Id="rId4" Type="http://schemas.openxmlformats.org/officeDocument/2006/relationships/image" Target="../media/image74.tm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tmp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tmp"/><Relationship Id="rId2" Type="http://schemas.openxmlformats.org/officeDocument/2006/relationships/image" Target="../media/image142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5" Type="http://schemas.openxmlformats.org/officeDocument/2006/relationships/image" Target="../media/image145.tmp"/><Relationship Id="rId4" Type="http://schemas.openxmlformats.org/officeDocument/2006/relationships/image" Target="../media/image144.tm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tmp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49.tmp"/><Relationship Id="rId4" Type="http://schemas.openxmlformats.org/officeDocument/2006/relationships/image" Target="../media/image148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m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tmp"/><Relationship Id="rId2" Type="http://schemas.openxmlformats.org/officeDocument/2006/relationships/image" Target="../media/image150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2.tm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6.tmp"/><Relationship Id="rId4" Type="http://schemas.openxmlformats.org/officeDocument/2006/relationships/image" Target="../media/image155.tm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tmp"/><Relationship Id="rId2" Type="http://schemas.openxmlformats.org/officeDocument/2006/relationships/image" Target="../media/image157.tmp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tmp"/><Relationship Id="rId2" Type="http://schemas.openxmlformats.org/officeDocument/2006/relationships/image" Target="../media/image159.tmp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tmp"/><Relationship Id="rId2" Type="http://schemas.openxmlformats.org/officeDocument/2006/relationships/image" Target="../media/image161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3.tm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6.tm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0.tmp"/><Relationship Id="rId4" Type="http://schemas.openxmlformats.org/officeDocument/2006/relationships/image" Target="../media/image169.tm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tmp"/><Relationship Id="rId2" Type="http://schemas.openxmlformats.org/officeDocument/2006/relationships/image" Target="../media/image171.tmp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tmp"/><Relationship Id="rId2" Type="http://schemas.openxmlformats.org/officeDocument/2006/relationships/image" Target="../media/image173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6.tmp"/><Relationship Id="rId4" Type="http://schemas.openxmlformats.org/officeDocument/2006/relationships/image" Target="../media/image175.tm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tmp"/><Relationship Id="rId2" Type="http://schemas.openxmlformats.org/officeDocument/2006/relationships/image" Target="../media/image177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9.tm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tmp"/><Relationship Id="rId13" Type="http://schemas.openxmlformats.org/officeDocument/2006/relationships/image" Target="../media/image189.tmp"/><Relationship Id="rId3" Type="http://schemas.openxmlformats.org/officeDocument/2006/relationships/image" Target="../media/image179.tmp"/><Relationship Id="rId7" Type="http://schemas.openxmlformats.org/officeDocument/2006/relationships/image" Target="../media/image183.tmp"/><Relationship Id="rId12" Type="http://schemas.openxmlformats.org/officeDocument/2006/relationships/image" Target="../media/image188.t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2.tmp"/><Relationship Id="rId11" Type="http://schemas.openxmlformats.org/officeDocument/2006/relationships/image" Target="../media/image187.tmp"/><Relationship Id="rId5" Type="http://schemas.openxmlformats.org/officeDocument/2006/relationships/image" Target="../media/image181.tmp"/><Relationship Id="rId10" Type="http://schemas.openxmlformats.org/officeDocument/2006/relationships/image" Target="../media/image186.tmp"/><Relationship Id="rId4" Type="http://schemas.openxmlformats.org/officeDocument/2006/relationships/image" Target="../media/image180.tmp"/><Relationship Id="rId9" Type="http://schemas.openxmlformats.org/officeDocument/2006/relationships/image" Target="../media/image185.tmp"/><Relationship Id="rId14" Type="http://schemas.openxmlformats.org/officeDocument/2006/relationships/image" Target="../media/image190.tmp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tmp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4.png"/><Relationship Id="rId4" Type="http://schemas.openxmlformats.org/officeDocument/2006/relationships/image" Target="../media/image193.tmp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35.tmp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tmp"/><Relationship Id="rId2" Type="http://schemas.openxmlformats.org/officeDocument/2006/relationships/image" Target="../media/image195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7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tmp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tmp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tmp"/><Relationship Id="rId3" Type="http://schemas.openxmlformats.org/officeDocument/2006/relationships/image" Target="../media/image201.tmp"/><Relationship Id="rId7" Type="http://schemas.openxmlformats.org/officeDocument/2006/relationships/image" Target="../media/image205.tmp"/><Relationship Id="rId2" Type="http://schemas.openxmlformats.org/officeDocument/2006/relationships/image" Target="../media/image200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4.tmp"/><Relationship Id="rId5" Type="http://schemas.openxmlformats.org/officeDocument/2006/relationships/image" Target="../media/image203.tmp"/><Relationship Id="rId4" Type="http://schemas.openxmlformats.org/officeDocument/2006/relationships/image" Target="../media/image202.tmp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tmp"/><Relationship Id="rId2" Type="http://schemas.openxmlformats.org/officeDocument/2006/relationships/image" Target="../media/image207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9.tmp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10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3.tmp"/><Relationship Id="rId4" Type="http://schemas.openxmlformats.org/officeDocument/2006/relationships/image" Target="../media/image212.tm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mp"/><Relationship Id="rId3" Type="http://schemas.openxmlformats.org/officeDocument/2006/relationships/oleObject" Target="../embeddings/oleObject1.bin"/><Relationship Id="rId7" Type="http://schemas.openxmlformats.org/officeDocument/2006/relationships/image" Target="../media/image10.tmp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tmp"/><Relationship Id="rId5" Type="http://schemas.openxmlformats.org/officeDocument/2006/relationships/image" Target="../media/image8.png"/><Relationship Id="rId4" Type="http://schemas.openxmlformats.org/officeDocument/2006/relationships/image" Target="../media/image7.wmf"/><Relationship Id="rId9" Type="http://schemas.openxmlformats.org/officeDocument/2006/relationships/image" Target="../media/image12.tmp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tmp"/><Relationship Id="rId7" Type="http://schemas.openxmlformats.org/officeDocument/2006/relationships/image" Target="../media/image219.tmp"/><Relationship Id="rId2" Type="http://schemas.openxmlformats.org/officeDocument/2006/relationships/image" Target="../media/image214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8.tmp"/><Relationship Id="rId5" Type="http://schemas.openxmlformats.org/officeDocument/2006/relationships/image" Target="../media/image217.tmp"/><Relationship Id="rId4" Type="http://schemas.openxmlformats.org/officeDocument/2006/relationships/image" Target="../media/image216.tmp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tmp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2.tm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18.wmf"/><Relationship Id="rId3" Type="http://schemas.openxmlformats.org/officeDocument/2006/relationships/oleObject" Target="../embeddings/oleObject2.bin"/><Relationship Id="rId7" Type="http://schemas.openxmlformats.org/officeDocument/2006/relationships/image" Target="../media/image20.png"/><Relationship Id="rId12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wmf"/><Relationship Id="rId11" Type="http://schemas.openxmlformats.org/officeDocument/2006/relationships/image" Target="../media/image17.wmf"/><Relationship Id="rId5" Type="http://schemas.openxmlformats.org/officeDocument/2006/relationships/oleObject" Target="../embeddings/oleObject3.bin"/><Relationship Id="rId15" Type="http://schemas.openxmlformats.org/officeDocument/2006/relationships/image" Target="../media/image19.wmf"/><Relationship Id="rId10" Type="http://schemas.openxmlformats.org/officeDocument/2006/relationships/oleObject" Target="../embeddings/oleObject5.bin"/><Relationship Id="rId4" Type="http://schemas.openxmlformats.org/officeDocument/2006/relationships/image" Target="../media/image14.wmf"/><Relationship Id="rId9" Type="http://schemas.openxmlformats.org/officeDocument/2006/relationships/image" Target="../media/image16.wmf"/><Relationship Id="rId14" Type="http://schemas.openxmlformats.org/officeDocument/2006/relationships/oleObject" Target="../embeddings/oleObject7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03648" y="1000415"/>
            <a:ext cx="5976664" cy="125703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原子核第一性原理 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 initio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计算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许甫荣</a:t>
            </a:r>
            <a:endParaRPr lang="en-US" altLang="zh-CN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2492896"/>
            <a:ext cx="8195350" cy="4304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00000"/>
              </a:lnSpc>
              <a:buAutoNum type="romanUcPeriod"/>
            </a:pP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什么是核物理第一性原理计算</a:t>
            </a: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200000"/>
              </a:lnSpc>
              <a:buAutoNum type="romanUcPeriod"/>
            </a:pP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核力</a:t>
            </a: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200000"/>
              </a:lnSpc>
              <a:buAutoNum type="romanUcPeriod"/>
            </a:pP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核力重整化</a:t>
            </a: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200000"/>
              </a:lnSpc>
              <a:buAutoNum type="romanUcPeriod"/>
            </a:pP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“严格”的量子多体关联方法</a:t>
            </a: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核物理前沿：滴线区原子核</a:t>
            </a:r>
            <a:endParaRPr lang="en-US" altLang="zh-CN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含“共振”与“连续谱”自由度的</a:t>
            </a:r>
            <a:r>
              <a:rPr lang="en-US" altLang="zh-CN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 initio</a:t>
            </a: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计算 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(Gamow)</a:t>
            </a:r>
          </a:p>
          <a:p>
            <a:pPr>
              <a:lnSpc>
                <a:spcPct val="200000"/>
              </a:lnSpc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V.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总结</a:t>
            </a: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60785"/>
            <a:ext cx="3528392" cy="703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193417EE-0DC7-42E1-B82D-3FF2F97E823B}"/>
              </a:ext>
            </a:extLst>
          </p:cNvPr>
          <p:cNvSpPr txBox="1"/>
          <p:nvPr/>
        </p:nvSpPr>
        <p:spPr>
          <a:xfrm>
            <a:off x="5508104" y="212690"/>
            <a:ext cx="36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00B050"/>
                </a:solidFill>
                <a:highlight>
                  <a:srgbClr val="FFFF00"/>
                </a:highlight>
              </a:rPr>
              <a:t>湖州师院暑期学校 </a:t>
            </a:r>
            <a:r>
              <a:rPr lang="en-US" altLang="zh-CN" sz="2000" b="1" dirty="0">
                <a:solidFill>
                  <a:srgbClr val="00B050"/>
                </a:solidFill>
                <a:highlight>
                  <a:srgbClr val="FFFF00"/>
                </a:highlight>
              </a:rPr>
              <a:t>2021.07.23</a:t>
            </a:r>
            <a:endParaRPr lang="zh-CN" altLang="en-US" sz="2000" b="1" dirty="0">
              <a:solidFill>
                <a:srgbClr val="00B05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42987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B5F263EC-8B4B-4F02-905D-605AD724F8D0}" type="slidenum">
              <a:rPr lang="en-US" altLang="zh-CN" sz="1400"/>
              <a:pPr eaLnBrk="1" hangingPunct="1"/>
              <a:t>10</a:t>
            </a:fld>
            <a:endParaRPr lang="en-US" altLang="zh-CN" sz="1400"/>
          </a:p>
        </p:txBody>
      </p:sp>
      <p:sp>
        <p:nvSpPr>
          <p:cNvPr id="353291" name="Rectangle 11"/>
          <p:cNvSpPr>
            <a:spLocks noChangeArrowheads="1"/>
          </p:cNvSpPr>
          <p:nvPr/>
        </p:nvSpPr>
        <p:spPr bwMode="auto">
          <a:xfrm>
            <a:off x="914400" y="2089977"/>
            <a:ext cx="7772400" cy="1295400"/>
          </a:xfrm>
          <a:prstGeom prst="rect">
            <a:avLst/>
          </a:prstGeom>
          <a:solidFill>
            <a:srgbClr val="003399"/>
          </a:solidFill>
          <a:ln w="38100">
            <a:solidFill>
              <a:srgbClr val="6699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zh-CN" altLang="zh-CN" sz="1800"/>
          </a:p>
        </p:txBody>
      </p:sp>
      <p:sp>
        <p:nvSpPr>
          <p:cNvPr id="353292" name="Text Box 12"/>
          <p:cNvSpPr txBox="1">
            <a:spLocks noChangeArrowheads="1"/>
          </p:cNvSpPr>
          <p:nvPr/>
        </p:nvSpPr>
        <p:spPr bwMode="auto">
          <a:xfrm>
            <a:off x="1143000" y="2209800"/>
            <a:ext cx="1905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dirty="0">
                <a:solidFill>
                  <a:schemeClr val="bg1"/>
                </a:solidFill>
              </a:rPr>
              <a:t>1970’s-1980</a:t>
            </a:r>
            <a:r>
              <a:rPr lang="en-US" altLang="en-US" sz="3200" b="1" dirty="0">
                <a:solidFill>
                  <a:schemeClr val="bg1"/>
                </a:solidFill>
              </a:rPr>
              <a:t>’</a:t>
            </a:r>
            <a:r>
              <a:rPr lang="en-US" altLang="ja-JP" sz="3200" b="1" dirty="0">
                <a:solidFill>
                  <a:schemeClr val="bg1"/>
                </a:solidFill>
              </a:rPr>
              <a:t>s</a:t>
            </a:r>
            <a:endParaRPr lang="en-US" altLang="zh-CN" sz="3200" b="1" dirty="0">
              <a:solidFill>
                <a:schemeClr val="bg1"/>
              </a:solidFill>
            </a:endParaRPr>
          </a:p>
        </p:txBody>
      </p:sp>
      <p:sp>
        <p:nvSpPr>
          <p:cNvPr id="353293" name="Text Box 13"/>
          <p:cNvSpPr txBox="1">
            <a:spLocks noChangeArrowheads="1"/>
          </p:cNvSpPr>
          <p:nvPr/>
        </p:nvSpPr>
        <p:spPr bwMode="auto">
          <a:xfrm>
            <a:off x="3124200" y="2195513"/>
            <a:ext cx="5486400" cy="1004887"/>
          </a:xfrm>
          <a:prstGeom prst="rect">
            <a:avLst/>
          </a:prstGeom>
          <a:solidFill>
            <a:srgbClr val="33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b="1">
                <a:solidFill>
                  <a:srgbClr val="FF3300"/>
                </a:solidFill>
              </a:rPr>
              <a:t>Nuclear physicists discover QCD: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zh-CN" b="1"/>
              <a:t>Quark cluster models.</a:t>
            </a:r>
            <a:endParaRPr lang="en-US" altLang="zh-CN" b="1">
              <a:solidFill>
                <a:srgbClr val="FF0066"/>
              </a:solidFill>
            </a:endParaRPr>
          </a:p>
        </p:txBody>
      </p:sp>
      <p:sp>
        <p:nvSpPr>
          <p:cNvPr id="353294" name="Rectangle 14"/>
          <p:cNvSpPr>
            <a:spLocks noChangeArrowheads="1"/>
          </p:cNvSpPr>
          <p:nvPr/>
        </p:nvSpPr>
        <p:spPr bwMode="auto">
          <a:xfrm>
            <a:off x="990600" y="3962400"/>
            <a:ext cx="7772400" cy="2057400"/>
          </a:xfrm>
          <a:prstGeom prst="rect">
            <a:avLst/>
          </a:prstGeom>
          <a:solidFill>
            <a:srgbClr val="FF9900"/>
          </a:solidFill>
          <a:ln w="57150">
            <a:solidFill>
              <a:srgbClr val="CC99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zh-CN" altLang="zh-CN" sz="1800"/>
          </a:p>
        </p:txBody>
      </p:sp>
      <p:sp>
        <p:nvSpPr>
          <p:cNvPr id="353295" name="Text Box 15"/>
          <p:cNvSpPr txBox="1">
            <a:spLocks noChangeArrowheads="1"/>
          </p:cNvSpPr>
          <p:nvPr/>
        </p:nvSpPr>
        <p:spPr bwMode="auto">
          <a:xfrm>
            <a:off x="1143000" y="4191000"/>
            <a:ext cx="18288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4000" b="1"/>
              <a:t>1990 –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zh-CN" sz="4000" b="1"/>
              <a:t>today</a:t>
            </a:r>
          </a:p>
        </p:txBody>
      </p:sp>
      <p:sp>
        <p:nvSpPr>
          <p:cNvPr id="353296" name="Text Box 16"/>
          <p:cNvSpPr txBox="1">
            <a:spLocks noChangeArrowheads="1"/>
          </p:cNvSpPr>
          <p:nvPr/>
        </p:nvSpPr>
        <p:spPr bwMode="auto">
          <a:xfrm>
            <a:off x="3124200" y="4003675"/>
            <a:ext cx="5638800" cy="2016125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rgbClr val="CC3399"/>
                </a:solidFill>
              </a:rPr>
              <a:t>Nuclear physicists discover Effective Field Theory (EFT):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rgbClr val="00CC00"/>
                </a:solidFill>
              </a:rPr>
              <a:t>Weinberg (1990); Ordonez, Ray, van Kolck (1994/96).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zh-CN" sz="1800" b="1"/>
              <a:t>Another </a:t>
            </a:r>
            <a:r>
              <a:rPr lang="ja-JP" altLang="en-US" sz="1800" b="1">
                <a:solidFill>
                  <a:srgbClr val="CC0099"/>
                </a:solidFill>
              </a:rPr>
              <a:t>“</a:t>
            </a:r>
            <a:r>
              <a:rPr lang="en-US" altLang="ja-JP" sz="1800" b="1">
                <a:solidFill>
                  <a:srgbClr val="CC0099"/>
                </a:solidFill>
              </a:rPr>
              <a:t>pion theory</a:t>
            </a:r>
            <a:r>
              <a:rPr lang="ja-JP" altLang="en-US" sz="1800" b="1">
                <a:solidFill>
                  <a:srgbClr val="CC0099"/>
                </a:solidFill>
              </a:rPr>
              <a:t>”</a:t>
            </a:r>
            <a:r>
              <a:rPr lang="en-US" altLang="ja-JP" sz="1800" b="1">
                <a:solidFill>
                  <a:srgbClr val="CC0099"/>
                </a:solidFill>
              </a:rPr>
              <a:t>;</a:t>
            </a:r>
            <a:r>
              <a:rPr lang="en-US" altLang="ja-JP" sz="1800" b="1"/>
              <a:t> but now right:  constrained by </a:t>
            </a:r>
            <a:r>
              <a:rPr lang="en-US" altLang="ja-JP" sz="1800" b="1">
                <a:solidFill>
                  <a:srgbClr val="CC0099"/>
                </a:solidFill>
              </a:rPr>
              <a:t>chiral symmetry</a:t>
            </a:r>
            <a:endParaRPr lang="en-US" altLang="zh-CN" sz="1800" b="1" i="1">
              <a:solidFill>
                <a:srgbClr val="CC0099"/>
              </a:solidFill>
            </a:endParaRPr>
          </a:p>
        </p:txBody>
      </p:sp>
      <p:sp>
        <p:nvSpPr>
          <p:cNvPr id="353297" name="Text Box 17"/>
          <p:cNvSpPr txBox="1">
            <a:spLocks noChangeArrowheads="1"/>
          </p:cNvSpPr>
          <p:nvPr/>
        </p:nvSpPr>
        <p:spPr bwMode="auto">
          <a:xfrm>
            <a:off x="388938" y="395288"/>
            <a:ext cx="86995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zh-CN" sz="4800">
                <a:solidFill>
                  <a:srgbClr val="FF0066"/>
                </a:solidFill>
              </a:rPr>
              <a:t>Phase III: The QCD/EFT period</a:t>
            </a:r>
          </a:p>
          <a:p>
            <a:pPr algn="ctr"/>
            <a:endParaRPr lang="en-US" altLang="zh-CN" sz="320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023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7"/>
          <p:cNvSpPr txBox="1">
            <a:spLocks/>
          </p:cNvSpPr>
          <p:nvPr/>
        </p:nvSpPr>
        <p:spPr bwMode="auto">
          <a:xfrm>
            <a:off x="3707903" y="872665"/>
            <a:ext cx="5395202" cy="504537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zh-CN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From QCD to nuclear physics via </a:t>
            </a:r>
            <a:r>
              <a:rPr lang="en-US" altLang="zh-C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Chiral EFT </a:t>
            </a:r>
            <a:endParaRPr lang="en-US" altLang="zh-CN" sz="1800" b="1" dirty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7063071" y="2492896"/>
            <a:ext cx="1977914" cy="45807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Weinberg (1990’s)</a:t>
            </a:r>
            <a:endParaRPr lang="zh-CN" alt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999" y="3982389"/>
            <a:ext cx="9144000" cy="41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Chiral EFT=</a:t>
            </a: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nucleon </a:t>
            </a:r>
            <a:r>
              <a:rPr lang="en-US" altLang="zh-CN" sz="1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pion </a:t>
            </a: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(symmetries: spin, isospin,  parity, </a:t>
            </a:r>
            <a:r>
              <a:rPr lang="en-US" altLang="zh-CN" sz="1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chiral symmetry broken spontaneously</a:t>
            </a: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2" name="矩形 21"/>
          <p:cNvSpPr/>
          <p:nvPr/>
        </p:nvSpPr>
        <p:spPr>
          <a:xfrm>
            <a:off x="50480" y="4351540"/>
            <a:ext cx="9026106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low energy, the effective degrees of freedom are  nucleon and  pion, rather than quark and gluon!</a:t>
            </a:r>
            <a:endParaRPr lang="zh-CN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-6491" y="188640"/>
            <a:ext cx="9144000" cy="417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QCD=</a:t>
            </a: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quarks</a:t>
            </a: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gluons</a:t>
            </a: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(symmetries: spin, isospin, parity, chiral symmetry broken spontaneously)</a:t>
            </a:r>
          </a:p>
        </p:txBody>
      </p:sp>
      <p:pic>
        <p:nvPicPr>
          <p:cNvPr id="2050" name="Picture 2" descr="Steven weinberg 2010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50" y="1461793"/>
            <a:ext cx="2016224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557" y="908720"/>
            <a:ext cx="35383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/>
              <a:t>核物理研究的梦想：从</a:t>
            </a:r>
            <a:r>
              <a:rPr lang="en-US" altLang="zh-CN" b="1" dirty="0"/>
              <a:t>QCD</a:t>
            </a:r>
            <a:r>
              <a:rPr lang="zh-CN" altLang="en-US" b="1" dirty="0"/>
              <a:t>出发</a:t>
            </a:r>
          </a:p>
        </p:txBody>
      </p:sp>
      <p:pic>
        <p:nvPicPr>
          <p:cNvPr id="3" name="图片 2" descr="屏幕剪辑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13" y="4952174"/>
            <a:ext cx="8100392" cy="1582108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1C61446-C828-44AC-8277-2C0AA83D1D81}"/>
              </a:ext>
            </a:extLst>
          </p:cNvPr>
          <p:cNvSpPr txBox="1"/>
          <p:nvPr/>
        </p:nvSpPr>
        <p:spPr>
          <a:xfrm>
            <a:off x="57050" y="2047764"/>
            <a:ext cx="4506483" cy="141891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50s: multi-pion exchange </a:t>
            </a: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失败， 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Why? </a:t>
            </a: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因为当时还不知道“手征对称性”及“破缺”！写出的场论拉氏量不合适！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533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26"/>
          <p:cNvSpPr>
            <a:spLocks noChangeArrowheads="1"/>
          </p:cNvSpPr>
          <p:nvPr/>
        </p:nvSpPr>
        <p:spPr bwMode="auto">
          <a:xfrm>
            <a:off x="150812" y="447174"/>
            <a:ext cx="8839200" cy="515719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CN" altLang="zh-CN" dirty="0"/>
          </a:p>
        </p:txBody>
      </p:sp>
      <p:grpSp>
        <p:nvGrpSpPr>
          <p:cNvPr id="23557" name="Group 27"/>
          <p:cNvGrpSpPr>
            <a:grpSpLocks/>
          </p:cNvGrpSpPr>
          <p:nvPr/>
        </p:nvGrpSpPr>
        <p:grpSpPr bwMode="auto">
          <a:xfrm>
            <a:off x="319088" y="1695319"/>
            <a:ext cx="8531225" cy="4249740"/>
            <a:chOff x="241" y="672"/>
            <a:chExt cx="5374" cy="2677"/>
          </a:xfrm>
        </p:grpSpPr>
        <p:sp>
          <p:nvSpPr>
            <p:cNvPr id="10" name="Line 28"/>
            <p:cNvSpPr>
              <a:spLocks noChangeShapeType="1"/>
            </p:cNvSpPr>
            <p:nvPr/>
          </p:nvSpPr>
          <p:spPr bwMode="auto">
            <a:xfrm>
              <a:off x="241" y="1056"/>
              <a:ext cx="5374" cy="0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" name="Line 29"/>
            <p:cNvSpPr>
              <a:spLocks noChangeShapeType="1"/>
            </p:cNvSpPr>
            <p:nvPr/>
          </p:nvSpPr>
          <p:spPr bwMode="auto">
            <a:xfrm>
              <a:off x="2855" y="672"/>
              <a:ext cx="0" cy="2208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" name="Text Box 30"/>
            <p:cNvSpPr txBox="1">
              <a:spLocks noChangeArrowheads="1"/>
            </p:cNvSpPr>
            <p:nvPr/>
          </p:nvSpPr>
          <p:spPr bwMode="auto">
            <a:xfrm>
              <a:off x="338" y="720"/>
              <a:ext cx="208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b="1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Van der Waals force</a:t>
              </a:r>
            </a:p>
          </p:txBody>
        </p:sp>
        <p:grpSp>
          <p:nvGrpSpPr>
            <p:cNvPr id="23575" name="Group 31"/>
            <p:cNvGrpSpPr>
              <a:grpSpLocks/>
            </p:cNvGrpSpPr>
            <p:nvPr/>
          </p:nvGrpSpPr>
          <p:grpSpPr bwMode="auto">
            <a:xfrm>
              <a:off x="386" y="1344"/>
              <a:ext cx="630" cy="624"/>
              <a:chOff x="1440" y="1536"/>
              <a:chExt cx="912" cy="882"/>
            </a:xfrm>
          </p:grpSpPr>
          <p:pic>
            <p:nvPicPr>
              <p:cNvPr id="23586" name="Picture 32" descr="defense_Page_03 (2)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0" y="1536"/>
                <a:ext cx="912" cy="88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Oval 33"/>
              <p:cNvSpPr>
                <a:spLocks noChangeArrowheads="1"/>
              </p:cNvSpPr>
              <p:nvPr/>
            </p:nvSpPr>
            <p:spPr bwMode="auto">
              <a:xfrm>
                <a:off x="1536" y="1632"/>
                <a:ext cx="721" cy="71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CN" altLang="zh-CN"/>
              </a:p>
            </p:txBody>
          </p:sp>
          <p:sp>
            <p:nvSpPr>
              <p:cNvPr id="26" name="Oval 34"/>
              <p:cNvSpPr>
                <a:spLocks noChangeArrowheads="1"/>
              </p:cNvSpPr>
              <p:nvPr/>
            </p:nvSpPr>
            <p:spPr bwMode="auto">
              <a:xfrm>
                <a:off x="1728" y="1824"/>
                <a:ext cx="288" cy="288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+</a:t>
                </a:r>
              </a:p>
            </p:txBody>
          </p:sp>
          <p:sp>
            <p:nvSpPr>
              <p:cNvPr id="27" name="Oval 35"/>
              <p:cNvSpPr>
                <a:spLocks noChangeArrowheads="1"/>
              </p:cNvSpPr>
              <p:nvPr/>
            </p:nvSpPr>
            <p:spPr bwMode="auto">
              <a:xfrm>
                <a:off x="1488" y="1728"/>
                <a:ext cx="145" cy="144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-</a:t>
                </a:r>
              </a:p>
            </p:txBody>
          </p:sp>
        </p:grpSp>
        <p:grpSp>
          <p:nvGrpSpPr>
            <p:cNvPr id="23576" name="Group 36"/>
            <p:cNvGrpSpPr>
              <a:grpSpLocks/>
            </p:cNvGrpSpPr>
            <p:nvPr/>
          </p:nvGrpSpPr>
          <p:grpSpPr bwMode="auto">
            <a:xfrm>
              <a:off x="1645" y="1344"/>
              <a:ext cx="629" cy="624"/>
              <a:chOff x="1440" y="1536"/>
              <a:chExt cx="912" cy="882"/>
            </a:xfrm>
          </p:grpSpPr>
          <p:pic>
            <p:nvPicPr>
              <p:cNvPr id="23582" name="Picture 37" descr="defense_Page_03 (2)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0" y="1536"/>
                <a:ext cx="912" cy="8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Oval 38"/>
              <p:cNvSpPr>
                <a:spLocks noChangeArrowheads="1"/>
              </p:cNvSpPr>
              <p:nvPr/>
            </p:nvSpPr>
            <p:spPr bwMode="auto">
              <a:xfrm>
                <a:off x="1536" y="1632"/>
                <a:ext cx="721" cy="71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CN" altLang="zh-CN"/>
              </a:p>
            </p:txBody>
          </p:sp>
          <p:sp>
            <p:nvSpPr>
              <p:cNvPr id="22" name="Oval 39"/>
              <p:cNvSpPr>
                <a:spLocks noChangeArrowheads="1"/>
              </p:cNvSpPr>
              <p:nvPr/>
            </p:nvSpPr>
            <p:spPr bwMode="auto">
              <a:xfrm>
                <a:off x="1729" y="1824"/>
                <a:ext cx="287" cy="288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+</a:t>
                </a:r>
              </a:p>
            </p:txBody>
          </p:sp>
          <p:sp>
            <p:nvSpPr>
              <p:cNvPr id="23" name="Oval 40"/>
              <p:cNvSpPr>
                <a:spLocks noChangeArrowheads="1"/>
              </p:cNvSpPr>
              <p:nvPr/>
            </p:nvSpPr>
            <p:spPr bwMode="auto">
              <a:xfrm>
                <a:off x="1488" y="1728"/>
                <a:ext cx="144" cy="144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-</a:t>
                </a:r>
              </a:p>
            </p:txBody>
          </p:sp>
        </p:grpSp>
        <p:sp>
          <p:nvSpPr>
            <p:cNvPr id="15" name="Text Box 41"/>
            <p:cNvSpPr txBox="1">
              <a:spLocks noChangeArrowheads="1"/>
            </p:cNvSpPr>
            <p:nvPr/>
          </p:nvSpPr>
          <p:spPr bwMode="auto">
            <a:xfrm>
              <a:off x="250" y="2128"/>
              <a:ext cx="2417" cy="1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Bef>
                  <a:spcPct val="50000"/>
                </a:spcBef>
                <a:defRPr/>
              </a:pPr>
              <a:r>
                <a:rPr lang="en-US" altLang="zh-CN" sz="2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ＭＳ Ｐゴシック" charset="0"/>
                  <a:cs typeface="Times New Roman" panose="02020603050405020304" pitchFamily="18" charset="0"/>
                </a:rPr>
                <a:t>The effective interaction between neutral atoms: the residual force of electromagnetic interaction outside atom.</a:t>
              </a:r>
              <a:endPara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 Box 42"/>
            <p:cNvSpPr txBox="1">
              <a:spLocks noChangeArrowheads="1"/>
            </p:cNvSpPr>
            <p:nvPr/>
          </p:nvSpPr>
          <p:spPr bwMode="auto">
            <a:xfrm>
              <a:off x="3097" y="720"/>
              <a:ext cx="208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b="1" dirty="0">
                  <a:solidFill>
                    <a:srgbClr val="FF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Nuclear  force</a:t>
              </a:r>
            </a:p>
          </p:txBody>
        </p:sp>
        <p:pic>
          <p:nvPicPr>
            <p:cNvPr id="23579" name="Picture 43" descr="defense_Page_03 (2)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3" y="1344"/>
              <a:ext cx="677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80" name="Picture 44" descr="defense_Page_03 (2)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3" y="1344"/>
              <a:ext cx="678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 Box 45"/>
            <p:cNvSpPr txBox="1">
              <a:spLocks noChangeArrowheads="1"/>
            </p:cNvSpPr>
            <p:nvPr/>
          </p:nvSpPr>
          <p:spPr bwMode="auto">
            <a:xfrm>
              <a:off x="3286" y="2142"/>
              <a:ext cx="1936" cy="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Residual force of the QCD strong interaction outside the nucleon</a:t>
              </a:r>
            </a:p>
          </p:txBody>
        </p:sp>
      </p:grpSp>
      <p:sp>
        <p:nvSpPr>
          <p:cNvPr id="28" name="Text Box 46"/>
          <p:cNvSpPr txBox="1">
            <a:spLocks noChangeArrowheads="1"/>
          </p:cNvSpPr>
          <p:nvPr/>
        </p:nvSpPr>
        <p:spPr bwMode="auto">
          <a:xfrm>
            <a:off x="319088" y="254118"/>
            <a:ext cx="8229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>
                <a:solidFill>
                  <a:schemeClr val="accent2"/>
                </a:solidFill>
                <a:latin typeface="Arial Black" charset="0"/>
                <a:ea typeface="ＭＳ Ｐゴシック" charset="0"/>
                <a:cs typeface="ＭＳ Ｐゴシック" charset="0"/>
              </a:rPr>
              <a:t>What is the nature of nuclear force?</a:t>
            </a:r>
          </a:p>
        </p:txBody>
      </p:sp>
      <p:sp>
        <p:nvSpPr>
          <p:cNvPr id="30" name="Freeform 49"/>
          <p:cNvSpPr>
            <a:spLocks/>
          </p:cNvSpPr>
          <p:nvPr/>
        </p:nvSpPr>
        <p:spPr bwMode="auto">
          <a:xfrm>
            <a:off x="1450975" y="2667000"/>
            <a:ext cx="1176338" cy="176213"/>
          </a:xfrm>
          <a:custGeom>
            <a:avLst/>
            <a:gdLst>
              <a:gd name="T0" fmla="*/ 0 w 741"/>
              <a:gd name="T1" fmla="*/ 117475 h 111"/>
              <a:gd name="T2" fmla="*/ 146050 w 741"/>
              <a:gd name="T3" fmla="*/ 74613 h 111"/>
              <a:gd name="T4" fmla="*/ 160338 w 741"/>
              <a:gd name="T5" fmla="*/ 133350 h 111"/>
              <a:gd name="T6" fmla="*/ 377825 w 741"/>
              <a:gd name="T7" fmla="*/ 1588 h 111"/>
              <a:gd name="T8" fmla="*/ 508000 w 741"/>
              <a:gd name="T9" fmla="*/ 15875 h 111"/>
              <a:gd name="T10" fmla="*/ 538163 w 741"/>
              <a:gd name="T11" fmla="*/ 133350 h 111"/>
              <a:gd name="T12" fmla="*/ 654050 w 741"/>
              <a:gd name="T13" fmla="*/ 147638 h 111"/>
              <a:gd name="T14" fmla="*/ 711200 w 741"/>
              <a:gd name="T15" fmla="*/ 88900 h 111"/>
              <a:gd name="T16" fmla="*/ 755650 w 741"/>
              <a:gd name="T17" fmla="*/ 46038 h 111"/>
              <a:gd name="T18" fmla="*/ 857250 w 741"/>
              <a:gd name="T19" fmla="*/ 176213 h 111"/>
              <a:gd name="T20" fmla="*/ 1030288 w 741"/>
              <a:gd name="T21" fmla="*/ 161925 h 111"/>
              <a:gd name="T22" fmla="*/ 1074738 w 741"/>
              <a:gd name="T23" fmla="*/ 133350 h 111"/>
              <a:gd name="T24" fmla="*/ 1176338 w 741"/>
              <a:gd name="T25" fmla="*/ 133350 h 11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41" h="111">
                <a:moveTo>
                  <a:pt x="0" y="74"/>
                </a:moveTo>
                <a:cubicBezTo>
                  <a:pt x="33" y="43"/>
                  <a:pt x="48" y="36"/>
                  <a:pt x="92" y="47"/>
                </a:cubicBezTo>
                <a:cubicBezTo>
                  <a:pt x="95" y="59"/>
                  <a:pt x="89" y="80"/>
                  <a:pt x="101" y="84"/>
                </a:cubicBezTo>
                <a:cubicBezTo>
                  <a:pt x="188" y="110"/>
                  <a:pt x="196" y="46"/>
                  <a:pt x="238" y="1"/>
                </a:cubicBezTo>
                <a:cubicBezTo>
                  <a:pt x="265" y="4"/>
                  <a:pt x="295" y="0"/>
                  <a:pt x="320" y="10"/>
                </a:cubicBezTo>
                <a:cubicBezTo>
                  <a:pt x="344" y="20"/>
                  <a:pt x="318" y="70"/>
                  <a:pt x="339" y="84"/>
                </a:cubicBezTo>
                <a:cubicBezTo>
                  <a:pt x="359" y="98"/>
                  <a:pt x="388" y="90"/>
                  <a:pt x="412" y="93"/>
                </a:cubicBezTo>
                <a:cubicBezTo>
                  <a:pt x="465" y="75"/>
                  <a:pt x="419" y="99"/>
                  <a:pt x="448" y="56"/>
                </a:cubicBezTo>
                <a:cubicBezTo>
                  <a:pt x="455" y="45"/>
                  <a:pt x="467" y="38"/>
                  <a:pt x="476" y="29"/>
                </a:cubicBezTo>
                <a:cubicBezTo>
                  <a:pt x="529" y="47"/>
                  <a:pt x="502" y="75"/>
                  <a:pt x="540" y="111"/>
                </a:cubicBezTo>
                <a:cubicBezTo>
                  <a:pt x="576" y="108"/>
                  <a:pt x="613" y="109"/>
                  <a:pt x="649" y="102"/>
                </a:cubicBezTo>
                <a:cubicBezTo>
                  <a:pt x="660" y="100"/>
                  <a:pt x="666" y="86"/>
                  <a:pt x="677" y="84"/>
                </a:cubicBezTo>
                <a:cubicBezTo>
                  <a:pt x="698" y="80"/>
                  <a:pt x="720" y="84"/>
                  <a:pt x="741" y="84"/>
                </a:cubicBezTo>
              </a:path>
            </a:pathLst>
          </a:custGeom>
          <a:noFill/>
          <a:ln w="38100" cmpd="sng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1" name="Freeform 50"/>
          <p:cNvSpPr>
            <a:spLocks/>
          </p:cNvSpPr>
          <p:nvPr/>
        </p:nvSpPr>
        <p:spPr bwMode="auto">
          <a:xfrm>
            <a:off x="1447800" y="3048000"/>
            <a:ext cx="1176338" cy="176213"/>
          </a:xfrm>
          <a:custGeom>
            <a:avLst/>
            <a:gdLst>
              <a:gd name="T0" fmla="*/ 0 w 741"/>
              <a:gd name="T1" fmla="*/ 117475 h 111"/>
              <a:gd name="T2" fmla="*/ 146050 w 741"/>
              <a:gd name="T3" fmla="*/ 74613 h 111"/>
              <a:gd name="T4" fmla="*/ 160338 w 741"/>
              <a:gd name="T5" fmla="*/ 133350 h 111"/>
              <a:gd name="T6" fmla="*/ 377825 w 741"/>
              <a:gd name="T7" fmla="*/ 1588 h 111"/>
              <a:gd name="T8" fmla="*/ 508000 w 741"/>
              <a:gd name="T9" fmla="*/ 15875 h 111"/>
              <a:gd name="T10" fmla="*/ 538163 w 741"/>
              <a:gd name="T11" fmla="*/ 133350 h 111"/>
              <a:gd name="T12" fmla="*/ 654050 w 741"/>
              <a:gd name="T13" fmla="*/ 147638 h 111"/>
              <a:gd name="T14" fmla="*/ 711200 w 741"/>
              <a:gd name="T15" fmla="*/ 88900 h 111"/>
              <a:gd name="T16" fmla="*/ 755650 w 741"/>
              <a:gd name="T17" fmla="*/ 46038 h 111"/>
              <a:gd name="T18" fmla="*/ 857250 w 741"/>
              <a:gd name="T19" fmla="*/ 176213 h 111"/>
              <a:gd name="T20" fmla="*/ 1030288 w 741"/>
              <a:gd name="T21" fmla="*/ 161925 h 111"/>
              <a:gd name="T22" fmla="*/ 1074738 w 741"/>
              <a:gd name="T23" fmla="*/ 133350 h 111"/>
              <a:gd name="T24" fmla="*/ 1176338 w 741"/>
              <a:gd name="T25" fmla="*/ 133350 h 11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41" h="111">
                <a:moveTo>
                  <a:pt x="0" y="74"/>
                </a:moveTo>
                <a:cubicBezTo>
                  <a:pt x="33" y="43"/>
                  <a:pt x="48" y="36"/>
                  <a:pt x="92" y="47"/>
                </a:cubicBezTo>
                <a:cubicBezTo>
                  <a:pt x="95" y="59"/>
                  <a:pt x="89" y="80"/>
                  <a:pt x="101" y="84"/>
                </a:cubicBezTo>
                <a:cubicBezTo>
                  <a:pt x="188" y="110"/>
                  <a:pt x="196" y="46"/>
                  <a:pt x="238" y="1"/>
                </a:cubicBezTo>
                <a:cubicBezTo>
                  <a:pt x="265" y="4"/>
                  <a:pt x="295" y="0"/>
                  <a:pt x="320" y="10"/>
                </a:cubicBezTo>
                <a:cubicBezTo>
                  <a:pt x="344" y="20"/>
                  <a:pt x="318" y="70"/>
                  <a:pt x="339" y="84"/>
                </a:cubicBezTo>
                <a:cubicBezTo>
                  <a:pt x="359" y="98"/>
                  <a:pt x="388" y="90"/>
                  <a:pt x="412" y="93"/>
                </a:cubicBezTo>
                <a:cubicBezTo>
                  <a:pt x="465" y="75"/>
                  <a:pt x="419" y="99"/>
                  <a:pt x="448" y="56"/>
                </a:cubicBezTo>
                <a:cubicBezTo>
                  <a:pt x="455" y="45"/>
                  <a:pt x="467" y="38"/>
                  <a:pt x="476" y="29"/>
                </a:cubicBezTo>
                <a:cubicBezTo>
                  <a:pt x="529" y="47"/>
                  <a:pt x="502" y="75"/>
                  <a:pt x="540" y="111"/>
                </a:cubicBezTo>
                <a:cubicBezTo>
                  <a:pt x="576" y="108"/>
                  <a:pt x="613" y="109"/>
                  <a:pt x="649" y="102"/>
                </a:cubicBezTo>
                <a:cubicBezTo>
                  <a:pt x="660" y="100"/>
                  <a:pt x="666" y="86"/>
                  <a:pt x="677" y="84"/>
                </a:cubicBezTo>
                <a:cubicBezTo>
                  <a:pt x="698" y="80"/>
                  <a:pt x="720" y="84"/>
                  <a:pt x="741" y="84"/>
                </a:cubicBezTo>
              </a:path>
            </a:pathLst>
          </a:custGeom>
          <a:noFill/>
          <a:ln w="38100" cmpd="sng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5" name="Freeform 56"/>
          <p:cNvSpPr>
            <a:spLocks/>
          </p:cNvSpPr>
          <p:nvPr/>
        </p:nvSpPr>
        <p:spPr bwMode="auto">
          <a:xfrm>
            <a:off x="6084168" y="2484438"/>
            <a:ext cx="1008111" cy="327025"/>
          </a:xfrm>
          <a:custGeom>
            <a:avLst/>
            <a:gdLst>
              <a:gd name="T0" fmla="*/ 0 w 924"/>
              <a:gd name="T1" fmla="*/ 273050 h 206"/>
              <a:gd name="T2" fmla="*/ 115888 w 924"/>
              <a:gd name="T3" fmla="*/ 142875 h 206"/>
              <a:gd name="T4" fmla="*/ 261938 w 924"/>
              <a:gd name="T5" fmla="*/ 157163 h 206"/>
              <a:gd name="T6" fmla="*/ 247650 w 924"/>
              <a:gd name="T7" fmla="*/ 230188 h 206"/>
              <a:gd name="T8" fmla="*/ 146050 w 924"/>
              <a:gd name="T9" fmla="*/ 215900 h 206"/>
              <a:gd name="T10" fmla="*/ 188913 w 924"/>
              <a:gd name="T11" fmla="*/ 98425 h 206"/>
              <a:gd name="T12" fmla="*/ 276225 w 924"/>
              <a:gd name="T13" fmla="*/ 69850 h 206"/>
              <a:gd name="T14" fmla="*/ 436563 w 924"/>
              <a:gd name="T15" fmla="*/ 84138 h 206"/>
              <a:gd name="T16" fmla="*/ 420688 w 924"/>
              <a:gd name="T17" fmla="*/ 215900 h 206"/>
              <a:gd name="T18" fmla="*/ 349250 w 924"/>
              <a:gd name="T19" fmla="*/ 200025 h 206"/>
              <a:gd name="T20" fmla="*/ 654050 w 924"/>
              <a:gd name="T21" fmla="*/ 84138 h 206"/>
              <a:gd name="T22" fmla="*/ 639763 w 924"/>
              <a:gd name="T23" fmla="*/ 200025 h 206"/>
              <a:gd name="T24" fmla="*/ 552450 w 924"/>
              <a:gd name="T25" fmla="*/ 142875 h 206"/>
              <a:gd name="T26" fmla="*/ 566738 w 924"/>
              <a:gd name="T27" fmla="*/ 84138 h 206"/>
              <a:gd name="T28" fmla="*/ 654050 w 924"/>
              <a:gd name="T29" fmla="*/ 55563 h 206"/>
              <a:gd name="T30" fmla="*/ 900113 w 924"/>
              <a:gd name="T31" fmla="*/ 114300 h 206"/>
              <a:gd name="T32" fmla="*/ 885825 w 924"/>
              <a:gd name="T33" fmla="*/ 171450 h 206"/>
              <a:gd name="T34" fmla="*/ 798513 w 924"/>
              <a:gd name="T35" fmla="*/ 157163 h 206"/>
              <a:gd name="T36" fmla="*/ 827088 w 924"/>
              <a:gd name="T37" fmla="*/ 69850 h 206"/>
              <a:gd name="T38" fmla="*/ 1046163 w 924"/>
              <a:gd name="T39" fmla="*/ 244475 h 206"/>
              <a:gd name="T40" fmla="*/ 987425 w 924"/>
              <a:gd name="T41" fmla="*/ 230188 h 206"/>
              <a:gd name="T42" fmla="*/ 1046163 w 924"/>
              <a:gd name="T43" fmla="*/ 157163 h 206"/>
              <a:gd name="T44" fmla="*/ 1204913 w 924"/>
              <a:gd name="T45" fmla="*/ 200025 h 206"/>
              <a:gd name="T46" fmla="*/ 1233488 w 924"/>
              <a:gd name="T47" fmla="*/ 287338 h 206"/>
              <a:gd name="T48" fmla="*/ 1204913 w 924"/>
              <a:gd name="T49" fmla="*/ 317500 h 206"/>
              <a:gd name="T50" fmla="*/ 1176338 w 924"/>
              <a:gd name="T51" fmla="*/ 230188 h 206"/>
              <a:gd name="T52" fmla="*/ 1204913 w 924"/>
              <a:gd name="T53" fmla="*/ 185738 h 206"/>
              <a:gd name="T54" fmla="*/ 1306513 w 924"/>
              <a:gd name="T55" fmla="*/ 200025 h 206"/>
              <a:gd name="T56" fmla="*/ 1436688 w 924"/>
              <a:gd name="T57" fmla="*/ 215900 h 206"/>
              <a:gd name="T58" fmla="*/ 1452563 w 924"/>
              <a:gd name="T59" fmla="*/ 258763 h 206"/>
              <a:gd name="T60" fmla="*/ 1466850 w 924"/>
              <a:gd name="T61" fmla="*/ 301625 h 20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924" h="206">
                <a:moveTo>
                  <a:pt x="0" y="172"/>
                </a:moveTo>
                <a:cubicBezTo>
                  <a:pt x="22" y="109"/>
                  <a:pt x="10" y="111"/>
                  <a:pt x="73" y="90"/>
                </a:cubicBezTo>
                <a:cubicBezTo>
                  <a:pt x="104" y="93"/>
                  <a:pt x="139" y="82"/>
                  <a:pt x="165" y="99"/>
                </a:cubicBezTo>
                <a:cubicBezTo>
                  <a:pt x="178" y="108"/>
                  <a:pt x="170" y="138"/>
                  <a:pt x="156" y="145"/>
                </a:cubicBezTo>
                <a:cubicBezTo>
                  <a:pt x="137" y="155"/>
                  <a:pt x="113" y="139"/>
                  <a:pt x="92" y="136"/>
                </a:cubicBezTo>
                <a:cubicBezTo>
                  <a:pt x="95" y="118"/>
                  <a:pt x="98" y="75"/>
                  <a:pt x="119" y="62"/>
                </a:cubicBezTo>
                <a:cubicBezTo>
                  <a:pt x="135" y="52"/>
                  <a:pt x="174" y="44"/>
                  <a:pt x="174" y="44"/>
                </a:cubicBezTo>
                <a:cubicBezTo>
                  <a:pt x="208" y="47"/>
                  <a:pt x="251" y="29"/>
                  <a:pt x="275" y="53"/>
                </a:cubicBezTo>
                <a:cubicBezTo>
                  <a:pt x="295" y="73"/>
                  <a:pt x="282" y="114"/>
                  <a:pt x="265" y="136"/>
                </a:cubicBezTo>
                <a:cubicBezTo>
                  <a:pt x="256" y="148"/>
                  <a:pt x="235" y="129"/>
                  <a:pt x="220" y="126"/>
                </a:cubicBezTo>
                <a:cubicBezTo>
                  <a:pt x="238" y="0"/>
                  <a:pt x="261" y="44"/>
                  <a:pt x="412" y="53"/>
                </a:cubicBezTo>
                <a:cubicBezTo>
                  <a:pt x="409" y="77"/>
                  <a:pt x="419" y="107"/>
                  <a:pt x="403" y="126"/>
                </a:cubicBezTo>
                <a:cubicBezTo>
                  <a:pt x="366" y="169"/>
                  <a:pt x="351" y="99"/>
                  <a:pt x="348" y="90"/>
                </a:cubicBezTo>
                <a:cubicBezTo>
                  <a:pt x="351" y="78"/>
                  <a:pt x="347" y="61"/>
                  <a:pt x="357" y="53"/>
                </a:cubicBezTo>
                <a:cubicBezTo>
                  <a:pt x="372" y="40"/>
                  <a:pt x="412" y="35"/>
                  <a:pt x="412" y="35"/>
                </a:cubicBezTo>
                <a:cubicBezTo>
                  <a:pt x="472" y="45"/>
                  <a:pt x="504" y="63"/>
                  <a:pt x="567" y="72"/>
                </a:cubicBezTo>
                <a:cubicBezTo>
                  <a:pt x="564" y="84"/>
                  <a:pt x="569" y="103"/>
                  <a:pt x="558" y="108"/>
                </a:cubicBezTo>
                <a:cubicBezTo>
                  <a:pt x="541" y="115"/>
                  <a:pt x="512" y="115"/>
                  <a:pt x="503" y="99"/>
                </a:cubicBezTo>
                <a:cubicBezTo>
                  <a:pt x="493" y="82"/>
                  <a:pt x="521" y="44"/>
                  <a:pt x="521" y="44"/>
                </a:cubicBezTo>
                <a:cubicBezTo>
                  <a:pt x="673" y="55"/>
                  <a:pt x="672" y="17"/>
                  <a:pt x="659" y="154"/>
                </a:cubicBezTo>
                <a:cubicBezTo>
                  <a:pt x="647" y="151"/>
                  <a:pt x="630" y="155"/>
                  <a:pt x="622" y="145"/>
                </a:cubicBezTo>
                <a:cubicBezTo>
                  <a:pt x="606" y="124"/>
                  <a:pt x="654" y="102"/>
                  <a:pt x="659" y="99"/>
                </a:cubicBezTo>
                <a:cubicBezTo>
                  <a:pt x="674" y="101"/>
                  <a:pt x="743" y="104"/>
                  <a:pt x="759" y="126"/>
                </a:cubicBezTo>
                <a:cubicBezTo>
                  <a:pt x="770" y="142"/>
                  <a:pt x="777" y="181"/>
                  <a:pt x="777" y="181"/>
                </a:cubicBezTo>
                <a:cubicBezTo>
                  <a:pt x="771" y="187"/>
                  <a:pt x="765" y="206"/>
                  <a:pt x="759" y="200"/>
                </a:cubicBezTo>
                <a:cubicBezTo>
                  <a:pt x="745" y="186"/>
                  <a:pt x="741" y="145"/>
                  <a:pt x="741" y="145"/>
                </a:cubicBezTo>
                <a:cubicBezTo>
                  <a:pt x="747" y="136"/>
                  <a:pt x="748" y="120"/>
                  <a:pt x="759" y="117"/>
                </a:cubicBezTo>
                <a:cubicBezTo>
                  <a:pt x="780" y="112"/>
                  <a:pt x="802" y="123"/>
                  <a:pt x="823" y="126"/>
                </a:cubicBezTo>
                <a:cubicBezTo>
                  <a:pt x="850" y="130"/>
                  <a:pt x="878" y="133"/>
                  <a:pt x="905" y="136"/>
                </a:cubicBezTo>
                <a:cubicBezTo>
                  <a:pt x="908" y="145"/>
                  <a:pt x="912" y="154"/>
                  <a:pt x="915" y="163"/>
                </a:cubicBezTo>
                <a:cubicBezTo>
                  <a:pt x="918" y="172"/>
                  <a:pt x="924" y="190"/>
                  <a:pt x="924" y="190"/>
                </a:cubicBezTo>
              </a:path>
            </a:pathLst>
          </a:custGeom>
          <a:noFill/>
          <a:ln w="57150" cmpd="sng">
            <a:solidFill>
              <a:srgbClr val="CC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6" name="Freeform 57"/>
          <p:cNvSpPr>
            <a:spLocks/>
          </p:cNvSpPr>
          <p:nvPr/>
        </p:nvSpPr>
        <p:spPr bwMode="auto">
          <a:xfrm flipV="1">
            <a:off x="6084168" y="3025770"/>
            <a:ext cx="1008112" cy="327025"/>
          </a:xfrm>
          <a:custGeom>
            <a:avLst/>
            <a:gdLst>
              <a:gd name="T0" fmla="*/ 0 w 924"/>
              <a:gd name="T1" fmla="*/ 273050 h 206"/>
              <a:gd name="T2" fmla="*/ 115888 w 924"/>
              <a:gd name="T3" fmla="*/ 142875 h 206"/>
              <a:gd name="T4" fmla="*/ 261938 w 924"/>
              <a:gd name="T5" fmla="*/ 157163 h 206"/>
              <a:gd name="T6" fmla="*/ 247650 w 924"/>
              <a:gd name="T7" fmla="*/ 230188 h 206"/>
              <a:gd name="T8" fmla="*/ 146050 w 924"/>
              <a:gd name="T9" fmla="*/ 215900 h 206"/>
              <a:gd name="T10" fmla="*/ 188913 w 924"/>
              <a:gd name="T11" fmla="*/ 98425 h 206"/>
              <a:gd name="T12" fmla="*/ 276225 w 924"/>
              <a:gd name="T13" fmla="*/ 69850 h 206"/>
              <a:gd name="T14" fmla="*/ 436563 w 924"/>
              <a:gd name="T15" fmla="*/ 84138 h 206"/>
              <a:gd name="T16" fmla="*/ 420688 w 924"/>
              <a:gd name="T17" fmla="*/ 215900 h 206"/>
              <a:gd name="T18" fmla="*/ 349250 w 924"/>
              <a:gd name="T19" fmla="*/ 200025 h 206"/>
              <a:gd name="T20" fmla="*/ 654050 w 924"/>
              <a:gd name="T21" fmla="*/ 84138 h 206"/>
              <a:gd name="T22" fmla="*/ 639763 w 924"/>
              <a:gd name="T23" fmla="*/ 200025 h 206"/>
              <a:gd name="T24" fmla="*/ 552450 w 924"/>
              <a:gd name="T25" fmla="*/ 142875 h 206"/>
              <a:gd name="T26" fmla="*/ 566738 w 924"/>
              <a:gd name="T27" fmla="*/ 84138 h 206"/>
              <a:gd name="T28" fmla="*/ 654050 w 924"/>
              <a:gd name="T29" fmla="*/ 55563 h 206"/>
              <a:gd name="T30" fmla="*/ 900113 w 924"/>
              <a:gd name="T31" fmla="*/ 114300 h 206"/>
              <a:gd name="T32" fmla="*/ 885825 w 924"/>
              <a:gd name="T33" fmla="*/ 171450 h 206"/>
              <a:gd name="T34" fmla="*/ 798513 w 924"/>
              <a:gd name="T35" fmla="*/ 157163 h 206"/>
              <a:gd name="T36" fmla="*/ 827088 w 924"/>
              <a:gd name="T37" fmla="*/ 69850 h 206"/>
              <a:gd name="T38" fmla="*/ 1046163 w 924"/>
              <a:gd name="T39" fmla="*/ 244475 h 206"/>
              <a:gd name="T40" fmla="*/ 987425 w 924"/>
              <a:gd name="T41" fmla="*/ 230188 h 206"/>
              <a:gd name="T42" fmla="*/ 1046163 w 924"/>
              <a:gd name="T43" fmla="*/ 157163 h 206"/>
              <a:gd name="T44" fmla="*/ 1204913 w 924"/>
              <a:gd name="T45" fmla="*/ 200025 h 206"/>
              <a:gd name="T46" fmla="*/ 1233488 w 924"/>
              <a:gd name="T47" fmla="*/ 287338 h 206"/>
              <a:gd name="T48" fmla="*/ 1204913 w 924"/>
              <a:gd name="T49" fmla="*/ 317500 h 206"/>
              <a:gd name="T50" fmla="*/ 1176338 w 924"/>
              <a:gd name="T51" fmla="*/ 230188 h 206"/>
              <a:gd name="T52" fmla="*/ 1204913 w 924"/>
              <a:gd name="T53" fmla="*/ 185738 h 206"/>
              <a:gd name="T54" fmla="*/ 1306513 w 924"/>
              <a:gd name="T55" fmla="*/ 200025 h 206"/>
              <a:gd name="T56" fmla="*/ 1436688 w 924"/>
              <a:gd name="T57" fmla="*/ 215900 h 206"/>
              <a:gd name="T58" fmla="*/ 1452563 w 924"/>
              <a:gd name="T59" fmla="*/ 258763 h 206"/>
              <a:gd name="T60" fmla="*/ 1466850 w 924"/>
              <a:gd name="T61" fmla="*/ 301625 h 20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924" h="206">
                <a:moveTo>
                  <a:pt x="0" y="172"/>
                </a:moveTo>
                <a:cubicBezTo>
                  <a:pt x="22" y="109"/>
                  <a:pt x="10" y="111"/>
                  <a:pt x="73" y="90"/>
                </a:cubicBezTo>
                <a:cubicBezTo>
                  <a:pt x="104" y="93"/>
                  <a:pt x="139" y="82"/>
                  <a:pt x="165" y="99"/>
                </a:cubicBezTo>
                <a:cubicBezTo>
                  <a:pt x="178" y="108"/>
                  <a:pt x="170" y="138"/>
                  <a:pt x="156" y="145"/>
                </a:cubicBezTo>
                <a:cubicBezTo>
                  <a:pt x="137" y="155"/>
                  <a:pt x="113" y="139"/>
                  <a:pt x="92" y="136"/>
                </a:cubicBezTo>
                <a:cubicBezTo>
                  <a:pt x="95" y="118"/>
                  <a:pt x="98" y="75"/>
                  <a:pt x="119" y="62"/>
                </a:cubicBezTo>
                <a:cubicBezTo>
                  <a:pt x="135" y="52"/>
                  <a:pt x="174" y="44"/>
                  <a:pt x="174" y="44"/>
                </a:cubicBezTo>
                <a:cubicBezTo>
                  <a:pt x="208" y="47"/>
                  <a:pt x="251" y="29"/>
                  <a:pt x="275" y="53"/>
                </a:cubicBezTo>
                <a:cubicBezTo>
                  <a:pt x="295" y="73"/>
                  <a:pt x="282" y="114"/>
                  <a:pt x="265" y="136"/>
                </a:cubicBezTo>
                <a:cubicBezTo>
                  <a:pt x="256" y="148"/>
                  <a:pt x="235" y="129"/>
                  <a:pt x="220" y="126"/>
                </a:cubicBezTo>
                <a:cubicBezTo>
                  <a:pt x="238" y="0"/>
                  <a:pt x="261" y="44"/>
                  <a:pt x="412" y="53"/>
                </a:cubicBezTo>
                <a:cubicBezTo>
                  <a:pt x="409" y="77"/>
                  <a:pt x="419" y="107"/>
                  <a:pt x="403" y="126"/>
                </a:cubicBezTo>
                <a:cubicBezTo>
                  <a:pt x="366" y="169"/>
                  <a:pt x="351" y="99"/>
                  <a:pt x="348" y="90"/>
                </a:cubicBezTo>
                <a:cubicBezTo>
                  <a:pt x="351" y="78"/>
                  <a:pt x="347" y="61"/>
                  <a:pt x="357" y="53"/>
                </a:cubicBezTo>
                <a:cubicBezTo>
                  <a:pt x="372" y="40"/>
                  <a:pt x="412" y="35"/>
                  <a:pt x="412" y="35"/>
                </a:cubicBezTo>
                <a:cubicBezTo>
                  <a:pt x="472" y="45"/>
                  <a:pt x="504" y="63"/>
                  <a:pt x="567" y="72"/>
                </a:cubicBezTo>
                <a:cubicBezTo>
                  <a:pt x="564" y="84"/>
                  <a:pt x="569" y="103"/>
                  <a:pt x="558" y="108"/>
                </a:cubicBezTo>
                <a:cubicBezTo>
                  <a:pt x="541" y="115"/>
                  <a:pt x="512" y="115"/>
                  <a:pt x="503" y="99"/>
                </a:cubicBezTo>
                <a:cubicBezTo>
                  <a:pt x="493" y="82"/>
                  <a:pt x="521" y="44"/>
                  <a:pt x="521" y="44"/>
                </a:cubicBezTo>
                <a:cubicBezTo>
                  <a:pt x="673" y="55"/>
                  <a:pt x="672" y="17"/>
                  <a:pt x="659" y="154"/>
                </a:cubicBezTo>
                <a:cubicBezTo>
                  <a:pt x="647" y="151"/>
                  <a:pt x="630" y="155"/>
                  <a:pt x="622" y="145"/>
                </a:cubicBezTo>
                <a:cubicBezTo>
                  <a:pt x="606" y="124"/>
                  <a:pt x="654" y="102"/>
                  <a:pt x="659" y="99"/>
                </a:cubicBezTo>
                <a:cubicBezTo>
                  <a:pt x="674" y="101"/>
                  <a:pt x="743" y="104"/>
                  <a:pt x="759" y="126"/>
                </a:cubicBezTo>
                <a:cubicBezTo>
                  <a:pt x="770" y="142"/>
                  <a:pt x="777" y="181"/>
                  <a:pt x="777" y="181"/>
                </a:cubicBezTo>
                <a:cubicBezTo>
                  <a:pt x="771" y="187"/>
                  <a:pt x="765" y="206"/>
                  <a:pt x="759" y="200"/>
                </a:cubicBezTo>
                <a:cubicBezTo>
                  <a:pt x="745" y="186"/>
                  <a:pt x="741" y="145"/>
                  <a:pt x="741" y="145"/>
                </a:cubicBezTo>
                <a:cubicBezTo>
                  <a:pt x="747" y="136"/>
                  <a:pt x="748" y="120"/>
                  <a:pt x="759" y="117"/>
                </a:cubicBezTo>
                <a:cubicBezTo>
                  <a:pt x="780" y="112"/>
                  <a:pt x="802" y="123"/>
                  <a:pt x="823" y="126"/>
                </a:cubicBezTo>
                <a:cubicBezTo>
                  <a:pt x="850" y="130"/>
                  <a:pt x="878" y="133"/>
                  <a:pt x="905" y="136"/>
                </a:cubicBezTo>
                <a:cubicBezTo>
                  <a:pt x="908" y="145"/>
                  <a:pt x="912" y="154"/>
                  <a:pt x="915" y="163"/>
                </a:cubicBezTo>
                <a:cubicBezTo>
                  <a:pt x="918" y="172"/>
                  <a:pt x="924" y="190"/>
                  <a:pt x="924" y="190"/>
                </a:cubicBezTo>
              </a:path>
            </a:pathLst>
          </a:custGeom>
          <a:noFill/>
          <a:ln w="57150" cmpd="sng">
            <a:solidFill>
              <a:srgbClr val="CC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4584700" y="546481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Quarks and gluons are confined into colorless hadrons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3778251" y="980728"/>
            <a:ext cx="1279517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Analogy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73076" y="6381328"/>
            <a:ext cx="1938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From R. </a:t>
            </a:r>
            <a:r>
              <a:rPr lang="en-US" altLang="zh-CN" dirty="0" err="1"/>
              <a:t>Machleidt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235432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DC45E9F6-BD6F-4AB5-95CC-C3652616731E}" type="slidenum">
              <a:rPr lang="en-US" altLang="zh-CN" sz="1400"/>
              <a:pPr eaLnBrk="1" hangingPunct="1"/>
              <a:t>13</a:t>
            </a:fld>
            <a:endParaRPr lang="en-US" altLang="zh-CN" sz="1400"/>
          </a:p>
        </p:txBody>
      </p:sp>
      <p:pic>
        <p:nvPicPr>
          <p:cNvPr id="8" name="Picture 33" descr="diagCW (2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84213"/>
            <a:ext cx="2133600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4" descr="diagCW (3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76400"/>
            <a:ext cx="2209800" cy="150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5" descr="diagCW (4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429000"/>
            <a:ext cx="25146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6" descr="diagCW (5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0" y="4953000"/>
            <a:ext cx="2374900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7" descr="diagCW (6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200400"/>
            <a:ext cx="1600200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8" descr="diagCW (7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0" y="4876800"/>
            <a:ext cx="2108200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9" descr="diagCW (8)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25" y="4800600"/>
            <a:ext cx="170497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40"/>
          <p:cNvSpPr txBox="1">
            <a:spLocks noChangeArrowheads="1"/>
          </p:cNvSpPr>
          <p:nvPr/>
        </p:nvSpPr>
        <p:spPr bwMode="auto">
          <a:xfrm>
            <a:off x="2514600" y="152400"/>
            <a:ext cx="1371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000" b="1">
                <a:solidFill>
                  <a:srgbClr val="000000"/>
                </a:solidFill>
              </a:rPr>
              <a:t>2N forces</a:t>
            </a:r>
          </a:p>
        </p:txBody>
      </p:sp>
      <p:sp>
        <p:nvSpPr>
          <p:cNvPr id="16" name="Rectangle 41"/>
          <p:cNvSpPr>
            <a:spLocks noChangeArrowheads="1"/>
          </p:cNvSpPr>
          <p:nvPr/>
        </p:nvSpPr>
        <p:spPr bwMode="auto">
          <a:xfrm>
            <a:off x="4830763" y="127000"/>
            <a:ext cx="1341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zh-CN" sz="2000" b="1">
                <a:solidFill>
                  <a:srgbClr val="000000"/>
                </a:solidFill>
              </a:rPr>
              <a:t>3N forces</a:t>
            </a:r>
          </a:p>
        </p:txBody>
      </p:sp>
      <p:sp>
        <p:nvSpPr>
          <p:cNvPr id="17" name="Rectangle 42"/>
          <p:cNvSpPr>
            <a:spLocks noChangeArrowheads="1"/>
          </p:cNvSpPr>
          <p:nvPr/>
        </p:nvSpPr>
        <p:spPr bwMode="auto">
          <a:xfrm>
            <a:off x="7391400" y="127000"/>
            <a:ext cx="1341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zh-CN" sz="2000" b="1">
                <a:solidFill>
                  <a:srgbClr val="000000"/>
                </a:solidFill>
              </a:rPr>
              <a:t>4N forces</a:t>
            </a:r>
          </a:p>
        </p:txBody>
      </p:sp>
      <p:sp>
        <p:nvSpPr>
          <p:cNvPr id="18" name="Text Box 43"/>
          <p:cNvSpPr txBox="1">
            <a:spLocks noChangeArrowheads="1"/>
          </p:cNvSpPr>
          <p:nvPr/>
        </p:nvSpPr>
        <p:spPr bwMode="auto">
          <a:xfrm>
            <a:off x="304800" y="730250"/>
            <a:ext cx="1219200" cy="6699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 dirty="0">
                <a:solidFill>
                  <a:srgbClr val="000000"/>
                </a:solidFill>
              </a:rPr>
              <a:t>Leading Order</a:t>
            </a:r>
          </a:p>
        </p:txBody>
      </p:sp>
      <p:sp>
        <p:nvSpPr>
          <p:cNvPr id="19" name="Text Box 45"/>
          <p:cNvSpPr txBox="1">
            <a:spLocks noChangeArrowheads="1"/>
          </p:cNvSpPr>
          <p:nvPr/>
        </p:nvSpPr>
        <p:spPr bwMode="auto">
          <a:xfrm>
            <a:off x="381000" y="3505200"/>
            <a:ext cx="990600" cy="1098550"/>
          </a:xfrm>
          <a:prstGeom prst="rect">
            <a:avLst/>
          </a:prstGeom>
          <a:noFill/>
          <a:ln w="28575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 b="1">
                <a:solidFill>
                  <a:srgbClr val="00CC00"/>
                </a:solidFill>
              </a:rPr>
              <a:t>Next-to-Next-to Leading Order</a:t>
            </a:r>
          </a:p>
        </p:txBody>
      </p:sp>
      <p:sp>
        <p:nvSpPr>
          <p:cNvPr id="20" name="Text Box 46"/>
          <p:cNvSpPr txBox="1">
            <a:spLocks noChangeArrowheads="1"/>
          </p:cNvSpPr>
          <p:nvPr/>
        </p:nvSpPr>
        <p:spPr bwMode="auto">
          <a:xfrm>
            <a:off x="381000" y="5216525"/>
            <a:ext cx="914400" cy="1184275"/>
          </a:xfrm>
          <a:prstGeom prst="rect">
            <a:avLst/>
          </a:prstGeom>
          <a:noFill/>
          <a:ln w="28575">
            <a:solidFill>
              <a:srgbClr val="FF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400" b="1">
                <a:solidFill>
                  <a:srgbClr val="FF3399"/>
                </a:solidFill>
              </a:rPr>
              <a:t>Next-to-Next-to-Next-to Leading Order</a:t>
            </a:r>
          </a:p>
        </p:txBody>
      </p:sp>
      <p:sp>
        <p:nvSpPr>
          <p:cNvPr id="21" name="Text Box 44"/>
          <p:cNvSpPr txBox="1">
            <a:spLocks noChangeArrowheads="1"/>
          </p:cNvSpPr>
          <p:nvPr/>
        </p:nvSpPr>
        <p:spPr bwMode="auto">
          <a:xfrm>
            <a:off x="304800" y="2057400"/>
            <a:ext cx="1143000" cy="94456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rgbClr val="000000"/>
                </a:solidFill>
              </a:rPr>
              <a:t>Next-to Leading Order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199709" y="853628"/>
            <a:ext cx="178426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Chiral EFT</a:t>
            </a:r>
            <a:endParaRPr lang="zh-CN" alt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9" descr="china2pp4_Page_07(2)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688" y="505096"/>
            <a:ext cx="2194768" cy="2618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6154983" y="2852936"/>
            <a:ext cx="2577855" cy="46166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 counting </a:t>
            </a:r>
            <a:r>
              <a:rPr lang="zh-CN" altLang="en-US" sz="1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en-US" altLang="zh-CN" sz="1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4427985" y="3261123"/>
            <a:ext cx="2353816" cy="1729877"/>
          </a:xfrm>
          <a:prstGeom prst="ellipse">
            <a:avLst/>
          </a:prstGeom>
          <a:noFill/>
          <a:ln w="28575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屏幕剪辑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798" y="2895036"/>
            <a:ext cx="561233" cy="362643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067944" y="1676400"/>
            <a:ext cx="2087039" cy="7078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2000</a:t>
            </a:r>
            <a:r>
              <a:rPr lang="zh-CN" altLang="en-US" sz="2000" dirty="0"/>
              <a:t>年以后才开始</a:t>
            </a:r>
            <a:r>
              <a:rPr lang="en-US" altLang="zh-CN" sz="2000" dirty="0"/>
              <a:t>EFT</a:t>
            </a:r>
            <a:r>
              <a:rPr lang="zh-CN" altLang="en-US" sz="2000" dirty="0"/>
              <a:t>核物理计算</a:t>
            </a:r>
          </a:p>
        </p:txBody>
      </p:sp>
      <p:sp>
        <p:nvSpPr>
          <p:cNvPr id="27" name="TextBox 4">
            <a:extLst>
              <a:ext uri="{FF2B5EF4-FFF2-40B4-BE49-F238E27FC236}">
                <a16:creationId xmlns:a16="http://schemas.microsoft.com/office/drawing/2014/main" id="{C464E30B-54ED-48F8-A5BB-A67ABD9429E3}"/>
              </a:ext>
            </a:extLst>
          </p:cNvPr>
          <p:cNvSpPr txBox="1"/>
          <p:nvPr/>
        </p:nvSpPr>
        <p:spPr>
          <a:xfrm>
            <a:off x="35496" y="2777153"/>
            <a:ext cx="5092490" cy="240065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Advantages: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Gives hierarchy of nuclear force;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Naturally generates </a:t>
            </a:r>
            <a:r>
              <a:rPr lang="en-US" altLang="zh-CN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3NF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4NF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 the uncertainty of each hierarchy.</a:t>
            </a: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173851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E42BE-F7FB-4377-8294-6F470E3B2A76}" type="slidenum">
              <a:rPr lang="en-US" altLang="zh-CN"/>
              <a:pPr/>
              <a:t>14</a:t>
            </a:fld>
            <a:endParaRPr lang="en-US" altLang="zh-CN"/>
          </a:p>
        </p:txBody>
      </p:sp>
      <p:sp>
        <p:nvSpPr>
          <p:cNvPr id="443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003300"/>
          </a:xfrm>
        </p:spPr>
        <p:txBody>
          <a:bodyPr/>
          <a:lstStyle/>
          <a:p>
            <a:pPr algn="ctr"/>
            <a:r>
              <a:rPr lang="en-US" altLang="zh-CN" sz="2400" b="1">
                <a:ea typeface="宋体" panose="02010600030101010101" pitchFamily="2" charset="-122"/>
              </a:rPr>
              <a:t>Main milestones for NN potential development in chiral perturbation theory (ChPT)</a:t>
            </a:r>
          </a:p>
        </p:txBody>
      </p:sp>
      <p:sp>
        <p:nvSpPr>
          <p:cNvPr id="443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8686800" cy="5029200"/>
          </a:xfrm>
          <a:solidFill>
            <a:srgbClr val="000066"/>
          </a:solidFill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zh-CN" sz="2000" dirty="0">
                <a:solidFill>
                  <a:srgbClr val="FF33CC"/>
                </a:solidFill>
                <a:ea typeface="宋体" panose="02010600030101010101" pitchFamily="2" charset="-122"/>
              </a:rPr>
              <a:t>1994/96:</a:t>
            </a:r>
            <a:r>
              <a:rPr lang="en-US" altLang="zh-CN" sz="2000" dirty="0">
                <a:solidFill>
                  <a:srgbClr val="FFFF00"/>
                </a:solidFill>
                <a:ea typeface="宋体" panose="02010600030101010101" pitchFamily="2" charset="-122"/>
              </a:rPr>
              <a:t> v. </a:t>
            </a:r>
            <a:r>
              <a:rPr lang="en-US" altLang="zh-CN" sz="2000" dirty="0" err="1">
                <a:solidFill>
                  <a:srgbClr val="FFFF00"/>
                </a:solidFill>
                <a:ea typeface="宋体" panose="02010600030101010101" pitchFamily="2" charset="-122"/>
              </a:rPr>
              <a:t>Kolck</a:t>
            </a:r>
            <a:r>
              <a:rPr lang="en-US" altLang="zh-CN" sz="2000" dirty="0">
                <a:solidFill>
                  <a:srgbClr val="FFFF00"/>
                </a:solidFill>
                <a:ea typeface="宋体" panose="02010600030101010101" pitchFamily="2" charset="-122"/>
              </a:rPr>
              <a:t> and co-workers, </a:t>
            </a:r>
            <a:r>
              <a:rPr lang="en-US" altLang="zh-CN" sz="2000" dirty="0">
                <a:solidFill>
                  <a:srgbClr val="00FF00"/>
                </a:solidFill>
                <a:ea typeface="宋体" panose="02010600030101010101" pitchFamily="2" charset="-122"/>
              </a:rPr>
              <a:t>first </a:t>
            </a:r>
            <a:r>
              <a:rPr lang="en-US" altLang="zh-CN" sz="2000" dirty="0" err="1">
                <a:solidFill>
                  <a:srgbClr val="00FF00"/>
                </a:solidFill>
                <a:ea typeface="宋体" panose="02010600030101010101" pitchFamily="2" charset="-122"/>
              </a:rPr>
              <a:t>ChPT</a:t>
            </a:r>
            <a:r>
              <a:rPr lang="en-US" altLang="zh-CN" sz="2000" dirty="0">
                <a:solidFill>
                  <a:srgbClr val="00FF00"/>
                </a:solidFill>
                <a:ea typeface="宋体" panose="02010600030101010101" pitchFamily="2" charset="-122"/>
              </a:rPr>
              <a:t> based NN potential at N2LO</a:t>
            </a:r>
            <a:r>
              <a:rPr lang="en-US" altLang="zh-CN" sz="2000" dirty="0">
                <a:solidFill>
                  <a:srgbClr val="FFFF00"/>
                </a:solidFill>
                <a:ea typeface="宋体" panose="02010600030101010101" pitchFamily="2" charset="-122"/>
              </a:rPr>
              <a:t> using cutoff regularization (r-space) 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zh-CN" sz="2000" dirty="0">
              <a:solidFill>
                <a:srgbClr val="FFFF00"/>
              </a:solidFill>
              <a:ea typeface="宋体" panose="02010600030101010101" pitchFamily="2" charset="-122"/>
            </a:endParaRPr>
          </a:p>
          <a:p>
            <a:pPr>
              <a:lnSpc>
                <a:spcPct val="80000"/>
              </a:lnSpc>
            </a:pPr>
            <a:r>
              <a:rPr lang="en-US" altLang="zh-CN" sz="2000" dirty="0">
                <a:solidFill>
                  <a:srgbClr val="FF33CC"/>
                </a:solidFill>
                <a:ea typeface="宋体" panose="02010600030101010101" pitchFamily="2" charset="-122"/>
              </a:rPr>
              <a:t>1994-1997: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CN" sz="2000" dirty="0">
                <a:solidFill>
                  <a:srgbClr val="FFFF00"/>
                </a:solidFill>
                <a:ea typeface="宋体" panose="02010600030101010101" pitchFamily="2" charset="-122"/>
              </a:rPr>
              <a:t>      - </a:t>
            </a:r>
            <a:r>
              <a:rPr lang="en-US" altLang="zh-CN" sz="2000" dirty="0" err="1">
                <a:solidFill>
                  <a:srgbClr val="FFFF00"/>
                </a:solidFill>
                <a:ea typeface="宋体" panose="02010600030101010101" pitchFamily="2" charset="-122"/>
              </a:rPr>
              <a:t>Robilotta</a:t>
            </a:r>
            <a:r>
              <a:rPr lang="en-US" altLang="zh-CN" sz="2000" dirty="0">
                <a:solidFill>
                  <a:srgbClr val="FFFF00"/>
                </a:solidFill>
                <a:ea typeface="宋体" panose="02010600030101010101" pitchFamily="2" charset="-122"/>
              </a:rPr>
              <a:t> and co-workers, 2-pi at </a:t>
            </a:r>
            <a:r>
              <a:rPr lang="en-US" altLang="zh-CN" sz="2000" dirty="0">
                <a:solidFill>
                  <a:srgbClr val="00FF00"/>
                </a:solidFill>
                <a:ea typeface="宋体" panose="02010600030101010101" pitchFamily="2" charset="-122"/>
              </a:rPr>
              <a:t>N2LO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CN" sz="2000" dirty="0">
                <a:solidFill>
                  <a:srgbClr val="FFFF00"/>
                </a:solidFill>
                <a:ea typeface="宋体" panose="02010600030101010101" pitchFamily="2" charset="-122"/>
              </a:rPr>
              <a:t>      - 1997: Kaiser </a:t>
            </a:r>
            <a:r>
              <a:rPr lang="en-US" altLang="zh-CN" sz="2000" i="1" dirty="0">
                <a:solidFill>
                  <a:srgbClr val="FFFF00"/>
                </a:solidFill>
                <a:ea typeface="宋体" panose="02010600030101010101" pitchFamily="2" charset="-122"/>
              </a:rPr>
              <a:t>et al</a:t>
            </a:r>
            <a:r>
              <a:rPr lang="en-US" altLang="zh-CN" sz="2000" dirty="0">
                <a:solidFill>
                  <a:srgbClr val="FFFF00"/>
                </a:solidFill>
                <a:ea typeface="宋体" panose="02010600030101010101" pitchFamily="2" charset="-122"/>
              </a:rPr>
              <a:t>., 2-pi at </a:t>
            </a:r>
            <a:r>
              <a:rPr lang="en-US" altLang="zh-CN" sz="2000" dirty="0">
                <a:solidFill>
                  <a:srgbClr val="00FF00"/>
                </a:solidFill>
                <a:ea typeface="宋体" panose="02010600030101010101" pitchFamily="2" charset="-122"/>
              </a:rPr>
              <a:t>N2LO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zh-CN" sz="2000" dirty="0">
              <a:solidFill>
                <a:srgbClr val="00FF00"/>
              </a:solidFill>
              <a:ea typeface="宋体" panose="02010600030101010101" pitchFamily="2" charset="-122"/>
            </a:endParaRPr>
          </a:p>
          <a:p>
            <a:pPr>
              <a:lnSpc>
                <a:spcPct val="80000"/>
              </a:lnSpc>
            </a:pPr>
            <a:r>
              <a:rPr lang="en-US" altLang="zh-CN" sz="2000" dirty="0">
                <a:solidFill>
                  <a:srgbClr val="FF33CC"/>
                </a:solidFill>
                <a:ea typeface="宋体" panose="02010600030101010101" pitchFamily="2" charset="-122"/>
              </a:rPr>
              <a:t>2000:</a:t>
            </a:r>
            <a:r>
              <a:rPr lang="en-US" altLang="zh-CN" sz="2000" dirty="0">
                <a:solidFill>
                  <a:srgbClr val="FFFF0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2000" dirty="0" err="1">
                <a:solidFill>
                  <a:srgbClr val="FFFF00"/>
                </a:solidFill>
                <a:ea typeface="宋体" panose="02010600030101010101" pitchFamily="2" charset="-122"/>
              </a:rPr>
              <a:t>Epelbaum</a:t>
            </a:r>
            <a:r>
              <a:rPr lang="en-US" altLang="zh-CN" sz="2000" dirty="0">
                <a:solidFill>
                  <a:srgbClr val="FFFF0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2000" i="1" dirty="0">
                <a:solidFill>
                  <a:srgbClr val="FFFF00"/>
                </a:solidFill>
                <a:ea typeface="宋体" panose="02010600030101010101" pitchFamily="2" charset="-122"/>
              </a:rPr>
              <a:t>et al</a:t>
            </a:r>
            <a:r>
              <a:rPr lang="en-US" altLang="zh-CN" sz="2000" dirty="0">
                <a:solidFill>
                  <a:srgbClr val="FFFF00"/>
                </a:solidFill>
                <a:ea typeface="宋体" panose="02010600030101010101" pitchFamily="2" charset="-122"/>
              </a:rPr>
              <a:t>. , NN potential in momentum space at </a:t>
            </a:r>
            <a:r>
              <a:rPr lang="en-US" altLang="zh-CN" sz="2000" dirty="0">
                <a:solidFill>
                  <a:srgbClr val="00FF00"/>
                </a:solidFill>
                <a:ea typeface="宋体" panose="02010600030101010101" pitchFamily="2" charset="-122"/>
              </a:rPr>
              <a:t>N2LO</a:t>
            </a:r>
          </a:p>
          <a:p>
            <a:pPr>
              <a:lnSpc>
                <a:spcPct val="80000"/>
              </a:lnSpc>
            </a:pPr>
            <a:r>
              <a:rPr lang="en-US" altLang="zh-CN" sz="2000" dirty="0">
                <a:solidFill>
                  <a:srgbClr val="FF33CC"/>
                </a:solidFill>
                <a:ea typeface="宋体" panose="02010600030101010101" pitchFamily="2" charset="-122"/>
              </a:rPr>
              <a:t>2003:</a:t>
            </a:r>
            <a:r>
              <a:rPr lang="en-US" altLang="zh-CN" sz="2000" dirty="0">
                <a:solidFill>
                  <a:srgbClr val="FFFF00"/>
                </a:solidFill>
                <a:ea typeface="宋体" panose="02010600030101010101" pitchFamily="2" charset="-122"/>
              </a:rPr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CN" sz="2000" dirty="0">
                <a:solidFill>
                  <a:srgbClr val="FFFF00"/>
                </a:solidFill>
                <a:ea typeface="宋体" panose="02010600030101010101" pitchFamily="2" charset="-122"/>
              </a:rPr>
              <a:t>  </a:t>
            </a:r>
            <a:r>
              <a:rPr lang="en-US" altLang="zh-CN" sz="2000" dirty="0">
                <a:solidFill>
                  <a:srgbClr val="FF0000"/>
                </a:solidFill>
                <a:ea typeface="宋体" panose="02010600030101010101" pitchFamily="2" charset="-122"/>
              </a:rPr>
              <a:t>     </a:t>
            </a:r>
            <a:r>
              <a:rPr lang="en-US" altLang="zh-CN" sz="2000" dirty="0">
                <a:solidFill>
                  <a:srgbClr val="FFFF00"/>
                </a:solidFill>
                <a:ea typeface="宋体" panose="02010600030101010101" pitchFamily="2" charset="-122"/>
              </a:rPr>
              <a:t>- </a:t>
            </a:r>
            <a:r>
              <a:rPr lang="en-US" altLang="zh-CN" sz="2000" dirty="0" err="1">
                <a:solidFill>
                  <a:srgbClr val="FFFF00"/>
                </a:solidFill>
                <a:ea typeface="宋体" panose="02010600030101010101" pitchFamily="2" charset="-122"/>
              </a:rPr>
              <a:t>Robilotta</a:t>
            </a:r>
            <a:r>
              <a:rPr lang="en-US" altLang="zh-CN" sz="2000" dirty="0">
                <a:solidFill>
                  <a:srgbClr val="FFFF00"/>
                </a:solidFill>
                <a:ea typeface="宋体" panose="02010600030101010101" pitchFamily="2" charset="-122"/>
              </a:rPr>
              <a:t> and co-workers 2-pi at </a:t>
            </a:r>
            <a:r>
              <a:rPr lang="en-US" altLang="zh-CN" sz="2000" dirty="0">
                <a:solidFill>
                  <a:srgbClr val="FF3300"/>
                </a:solidFill>
                <a:ea typeface="宋体" panose="02010600030101010101" pitchFamily="2" charset="-122"/>
              </a:rPr>
              <a:t>N3LO</a:t>
            </a:r>
            <a:r>
              <a:rPr lang="en-US" altLang="zh-CN" sz="2000" dirty="0">
                <a:solidFill>
                  <a:srgbClr val="FFFF00"/>
                </a:solidFill>
                <a:ea typeface="宋体" panose="02010600030101010101" pitchFamily="2" charset="-122"/>
              </a:rPr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CN" sz="2000" dirty="0">
                <a:solidFill>
                  <a:srgbClr val="FFFF00"/>
                </a:solidFill>
                <a:ea typeface="宋体" panose="02010600030101010101" pitchFamily="2" charset="-122"/>
              </a:rPr>
              <a:t>       - </a:t>
            </a:r>
            <a:r>
              <a:rPr lang="en-US" altLang="zh-CN" sz="2000" dirty="0" err="1">
                <a:solidFill>
                  <a:srgbClr val="FFFF00"/>
                </a:solidFill>
                <a:ea typeface="宋体" panose="02010600030101010101" pitchFamily="2" charset="-122"/>
              </a:rPr>
              <a:t>Entem</a:t>
            </a:r>
            <a:r>
              <a:rPr lang="en-US" altLang="zh-CN" sz="2000" dirty="0">
                <a:solidFill>
                  <a:srgbClr val="FFFF00"/>
                </a:solidFill>
                <a:ea typeface="宋体" panose="02010600030101010101" pitchFamily="2" charset="-122"/>
              </a:rPr>
              <a:t> &amp; </a:t>
            </a:r>
            <a:r>
              <a:rPr lang="en-US" altLang="zh-CN" sz="2000" dirty="0" err="1">
                <a:solidFill>
                  <a:srgbClr val="FFFF00"/>
                </a:solidFill>
                <a:ea typeface="宋体" panose="02010600030101010101" pitchFamily="2" charset="-122"/>
              </a:rPr>
              <a:t>Machleidt</a:t>
            </a:r>
            <a:r>
              <a:rPr lang="en-US" altLang="zh-CN" sz="2000" dirty="0">
                <a:solidFill>
                  <a:srgbClr val="FFFF00"/>
                </a:solidFill>
                <a:ea typeface="宋体" panose="02010600030101010101" pitchFamily="2" charset="-122"/>
              </a:rPr>
              <a:t> (“Idaho” group), </a:t>
            </a:r>
            <a:r>
              <a:rPr lang="en-US" altLang="zh-CN" sz="2000" dirty="0">
                <a:solidFill>
                  <a:srgbClr val="FF0000"/>
                </a:solidFill>
                <a:ea typeface="宋体" panose="02010600030101010101" pitchFamily="2" charset="-122"/>
              </a:rPr>
              <a:t>first NN potential at N3LO</a:t>
            </a:r>
            <a:endParaRPr lang="en-US" altLang="zh-CN" sz="2000" dirty="0">
              <a:solidFill>
                <a:srgbClr val="FF3300"/>
              </a:solidFill>
              <a:ea typeface="宋体" panose="02010600030101010101" pitchFamily="2" charset="-122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altLang="zh-CN" sz="2000" dirty="0">
              <a:solidFill>
                <a:srgbClr val="FFFF00"/>
              </a:solidFill>
              <a:ea typeface="宋体" panose="02010600030101010101" pitchFamily="2" charset="-122"/>
            </a:endParaRPr>
          </a:p>
          <a:p>
            <a:pPr>
              <a:lnSpc>
                <a:spcPct val="80000"/>
              </a:lnSpc>
            </a:pPr>
            <a:r>
              <a:rPr lang="en-US" altLang="zh-CN" sz="2000" dirty="0">
                <a:solidFill>
                  <a:srgbClr val="FF33CC"/>
                </a:solidFill>
                <a:ea typeface="宋体" panose="02010600030101010101" pitchFamily="2" charset="-122"/>
              </a:rPr>
              <a:t>2005:</a:t>
            </a:r>
            <a:r>
              <a:rPr lang="en-US" altLang="zh-CN" sz="2000" dirty="0">
                <a:solidFill>
                  <a:srgbClr val="FFFF0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2000" dirty="0" err="1">
                <a:solidFill>
                  <a:srgbClr val="FFFF00"/>
                </a:solidFill>
                <a:ea typeface="宋体" panose="02010600030101010101" pitchFamily="2" charset="-122"/>
              </a:rPr>
              <a:t>Epelbaum</a:t>
            </a:r>
            <a:r>
              <a:rPr lang="en-US" altLang="zh-CN" sz="2000" dirty="0">
                <a:solidFill>
                  <a:srgbClr val="FFFF00"/>
                </a:solidFill>
                <a:ea typeface="宋体" panose="02010600030101010101" pitchFamily="2" charset="-122"/>
              </a:rPr>
              <a:t> et al. (“Bochum-</a:t>
            </a:r>
            <a:r>
              <a:rPr lang="en-US" altLang="zh-CN" sz="2000" dirty="0" err="1">
                <a:solidFill>
                  <a:srgbClr val="FFFF00"/>
                </a:solidFill>
                <a:ea typeface="宋体" panose="02010600030101010101" pitchFamily="2" charset="-122"/>
              </a:rPr>
              <a:t>Juelich</a:t>
            </a:r>
            <a:r>
              <a:rPr lang="en-US" altLang="zh-CN" sz="2000" dirty="0">
                <a:solidFill>
                  <a:srgbClr val="FFFF00"/>
                </a:solidFill>
                <a:ea typeface="宋体" panose="02010600030101010101" pitchFamily="2" charset="-122"/>
              </a:rPr>
              <a:t>” group), NN potential at </a:t>
            </a:r>
            <a:r>
              <a:rPr lang="en-US" altLang="zh-CN" sz="2000" dirty="0">
                <a:solidFill>
                  <a:srgbClr val="FF0000"/>
                </a:solidFill>
                <a:ea typeface="宋体" panose="02010600030101010101" pitchFamily="2" charset="-122"/>
              </a:rPr>
              <a:t>N3LO</a:t>
            </a:r>
            <a:endParaRPr lang="en-US" altLang="zh-CN" sz="2000" dirty="0">
              <a:solidFill>
                <a:srgbClr val="FFFF00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456762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540" y="2498670"/>
            <a:ext cx="4752528" cy="30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5724128" y="4005064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Machleidt</a:t>
            </a:r>
            <a:endParaRPr lang="zh-CN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03442"/>
            <a:ext cx="6408712" cy="362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"/>
          <p:cNvSpPr txBox="1"/>
          <p:nvPr/>
        </p:nvSpPr>
        <p:spPr>
          <a:xfrm>
            <a:off x="158797" y="5617833"/>
            <a:ext cx="8856984" cy="96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develop a low-momentum expansion for chiral EFT (low energy) (Chiral perturbation theory, power counting). </a:t>
            </a:r>
          </a:p>
        </p:txBody>
      </p:sp>
      <p:sp>
        <p:nvSpPr>
          <p:cNvPr id="13" name="矩形 12"/>
          <p:cNvSpPr/>
          <p:nvPr/>
        </p:nvSpPr>
        <p:spPr>
          <a:xfrm>
            <a:off x="222905" y="1371158"/>
            <a:ext cx="8792876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After 80 years of  struggle, we have now a proper theory </a:t>
            </a: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（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ChPT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) for nuclear force that is based upon the fundamental theory of strong interactions, QCD. </a:t>
            </a:r>
            <a:endParaRPr lang="zh-CN" alt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 descr="屏幕剪辑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448" y="278860"/>
            <a:ext cx="4486901" cy="50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2090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屏幕剪辑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060848"/>
            <a:ext cx="8229600" cy="2545092"/>
          </a:xfrm>
        </p:spPr>
      </p:pic>
    </p:spTree>
    <p:extLst>
      <p:ext uri="{BB962C8B-B14F-4D97-AF65-F5344CB8AC3E}">
        <p14:creationId xmlns:p14="http://schemas.microsoft.com/office/powerpoint/2010/main" val="14209830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屏幕剪辑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13" y="394475"/>
            <a:ext cx="8833292" cy="605445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0" y="6093296"/>
            <a:ext cx="4919139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现实核力的最大特点：势参数由核子二体散射数据确定（和</a:t>
            </a:r>
            <a:r>
              <a:rPr lang="en-US" altLang="zh-CN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），而不是核结构实验数据！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5674715" y="194420"/>
            <a:ext cx="3384376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ChPT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Lagrangian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的合理性</a:t>
            </a:r>
          </a:p>
        </p:txBody>
      </p:sp>
    </p:spTree>
    <p:extLst>
      <p:ext uri="{BB962C8B-B14F-4D97-AF65-F5344CB8AC3E}">
        <p14:creationId xmlns:p14="http://schemas.microsoft.com/office/powerpoint/2010/main" val="30737727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88827" y="6285131"/>
            <a:ext cx="208363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Rup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Machleidt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4" descr="diag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905000"/>
            <a:ext cx="35052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3048000" y="152400"/>
            <a:ext cx="6019800" cy="400110"/>
          </a:xfrm>
          <a:prstGeom prst="rect">
            <a:avLst/>
          </a:prstGeom>
          <a:solidFill>
            <a:schemeClr val="bg1"/>
          </a:solidFill>
          <a:ln w="76200">
            <a:solidFill>
              <a:srgbClr val="FF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2000" b="1" dirty="0">
                <a:solidFill>
                  <a:srgbClr val="FF0000"/>
                </a:solidFill>
                <a:latin typeface="Tahoma" pitchFamily="34" charset="0"/>
              </a:rPr>
              <a:t>                         </a:t>
            </a:r>
            <a:r>
              <a:rPr lang="en-US" altLang="zh-CN" sz="2000" b="1" dirty="0" err="1">
                <a:solidFill>
                  <a:srgbClr val="FF0000"/>
                </a:solidFill>
                <a:latin typeface="Tahoma" pitchFamily="34" charset="0"/>
              </a:rPr>
              <a:t>ChPT</a:t>
            </a:r>
            <a:r>
              <a:rPr lang="en-US" altLang="zh-CN" sz="2000" b="1" dirty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US" altLang="zh-CN" sz="1600" dirty="0">
                <a:latin typeface="Tahoma" pitchFamily="34" charset="0"/>
              </a:rPr>
              <a:t>           </a:t>
            </a:r>
            <a:r>
              <a:rPr lang="en-US" altLang="zh-CN" sz="1600" dirty="0">
                <a:solidFill>
                  <a:srgbClr val="000066"/>
                </a:solidFill>
                <a:latin typeface="Tahoma" pitchFamily="34" charset="0"/>
              </a:rPr>
              <a:t>Conventional meson model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3048000" y="762000"/>
            <a:ext cx="6019800" cy="838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CN" altLang="zh-CN" sz="1800"/>
          </a:p>
        </p:txBody>
      </p:sp>
      <p:pic>
        <p:nvPicPr>
          <p:cNvPr id="11" name="Picture 7" descr="diag_ope (5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914400"/>
            <a:ext cx="508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diag_ope (5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800" y="914400"/>
            <a:ext cx="508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3124200" y="990600"/>
            <a:ext cx="914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2000" b="1">
                <a:solidFill>
                  <a:srgbClr val="000000"/>
                </a:solidFill>
                <a:latin typeface="Tahoma" pitchFamily="34" charset="0"/>
              </a:rPr>
              <a:t> OPE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3048000" y="3200400"/>
            <a:ext cx="16764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b="1">
                <a:solidFill>
                  <a:srgbClr val="000000"/>
                </a:solidFill>
                <a:latin typeface="Tahoma" pitchFamily="34" charset="0"/>
              </a:rPr>
              <a:t> TPE</a:t>
            </a: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2973769" y="5609654"/>
            <a:ext cx="5257800" cy="1066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endParaRPr lang="zh-CN" altLang="zh-CN" sz="18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6876" name="Line 12"/>
          <p:cNvSpPr>
            <a:spLocks noChangeShapeType="1"/>
          </p:cNvSpPr>
          <p:nvPr/>
        </p:nvSpPr>
        <p:spPr bwMode="auto">
          <a:xfrm flipH="1">
            <a:off x="6324600" y="152400"/>
            <a:ext cx="0" cy="6705600"/>
          </a:xfrm>
          <a:prstGeom prst="line">
            <a:avLst/>
          </a:prstGeom>
          <a:noFill/>
          <a:ln w="7620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17" name="Picture 13" descr="ressat (4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791200"/>
            <a:ext cx="1035050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4" descr="diagCW (9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063" y="5867400"/>
            <a:ext cx="465137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5" descr="diagCW (10)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513" y="5867400"/>
            <a:ext cx="466725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6" descr="diagCW (11)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013" y="5867400"/>
            <a:ext cx="484187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17"/>
          <p:cNvSpPr txBox="1">
            <a:spLocks noChangeArrowheads="1"/>
          </p:cNvSpPr>
          <p:nvPr/>
        </p:nvSpPr>
        <p:spPr bwMode="auto">
          <a:xfrm>
            <a:off x="3048000" y="5730875"/>
            <a:ext cx="1295400" cy="822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b="1">
                <a:solidFill>
                  <a:srgbClr val="000000"/>
                </a:solidFill>
                <a:latin typeface="Tahoma" pitchFamily="34" charset="0"/>
              </a:rPr>
              <a:t>Short range</a:t>
            </a:r>
          </a:p>
        </p:txBody>
      </p:sp>
      <p:graphicFrame>
        <p:nvGraphicFramePr>
          <p:cNvPr id="23" name="Object 2"/>
          <p:cNvGraphicFramePr>
            <a:graphicFrameLocks noChangeAspect="1"/>
          </p:cNvGraphicFramePr>
          <p:nvPr/>
        </p:nvGraphicFramePr>
        <p:xfrm>
          <a:off x="6553200" y="2603500"/>
          <a:ext cx="2438400" cy="196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1" name="Equation" r:id="rId9" imgW="152400" imgH="139700" progId="Equation.DSMT4">
                  <p:embed/>
                </p:oleObj>
              </mc:Choice>
              <mc:Fallback>
                <p:oleObj name="Equation" r:id="rId9" imgW="152400" imgH="139700" progId="Equation.DSMT4">
                  <p:embed/>
                  <p:pic>
                    <p:nvPicPr>
                      <p:cNvPr id="2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2603500"/>
                        <a:ext cx="2438400" cy="1968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6477000" y="2514600"/>
            <a:ext cx="2438400" cy="2133600"/>
          </a:xfrm>
          <a:prstGeom prst="rect">
            <a:avLst/>
          </a:prstGeom>
          <a:solidFill>
            <a:srgbClr val="3366FF">
              <a:alpha val="30196"/>
            </a:srgbClr>
          </a:solidFill>
          <a:ln w="9525">
            <a:solidFill>
              <a:srgbClr val="B6DCDF">
                <a:alpha val="0"/>
              </a:srgbClr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endParaRPr lang="zh-CN" altLang="zh-CN" sz="1800">
              <a:solidFill>
                <a:srgbClr val="FFFFFF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7504" y="1772816"/>
            <a:ext cx="4329907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zh-CN" b="1" dirty="0">
                <a:solidFill>
                  <a:srgbClr val="FF0000"/>
                </a:solidFill>
                <a:latin typeface="Tahoma" pitchFamily="34" charset="0"/>
              </a:rPr>
              <a:t>Chiral perturbation theory </a:t>
            </a:r>
            <a:r>
              <a:rPr lang="en-US" altLang="zh-CN" b="1" dirty="0">
                <a:latin typeface="Tahoma" pitchFamily="34" charset="0"/>
              </a:rPr>
              <a:t>(</a:t>
            </a:r>
            <a:r>
              <a:rPr lang="en-US" altLang="zh-CN" b="1" dirty="0" err="1">
                <a:latin typeface="Tahoma" pitchFamily="34" charset="0"/>
              </a:rPr>
              <a:t>ChPT</a:t>
            </a:r>
            <a:r>
              <a:rPr lang="en-US" altLang="zh-CN" b="1" dirty="0">
                <a:latin typeface="Tahoma" pitchFamily="34" charset="0"/>
              </a:rPr>
              <a:t>) is an expansion in terms of small momenta.</a:t>
            </a:r>
          </a:p>
        </p:txBody>
      </p:sp>
      <p:sp>
        <p:nvSpPr>
          <p:cNvPr id="3" name="矩形 2"/>
          <p:cNvSpPr/>
          <p:nvPr/>
        </p:nvSpPr>
        <p:spPr>
          <a:xfrm>
            <a:off x="215106" y="4648200"/>
            <a:ext cx="4128294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zh-CN" b="1" dirty="0">
                <a:solidFill>
                  <a:srgbClr val="FF0000"/>
                </a:solidFill>
                <a:latin typeface="Tahoma" pitchFamily="34" charset="0"/>
              </a:rPr>
              <a:t>Meson model </a:t>
            </a:r>
            <a:r>
              <a:rPr lang="en-US" altLang="zh-CN" b="1" dirty="0">
                <a:latin typeface="Tahoma" pitchFamily="34" charset="0"/>
              </a:rPr>
              <a:t>is an expansion in terms of ranges (masses).</a:t>
            </a:r>
          </a:p>
        </p:txBody>
      </p:sp>
    </p:spTree>
    <p:extLst>
      <p:ext uri="{BB962C8B-B14F-4D97-AF65-F5344CB8AC3E}">
        <p14:creationId xmlns:p14="http://schemas.microsoft.com/office/powerpoint/2010/main" val="23785019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3"/>
          <p:cNvSpPr txBox="1">
            <a:spLocks noChangeArrowheads="1"/>
          </p:cNvSpPr>
          <p:nvPr/>
        </p:nvSpPr>
        <p:spPr bwMode="auto">
          <a:xfrm>
            <a:off x="5605463" y="5295900"/>
            <a:ext cx="3814762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prstDash val="dash"/>
                <a:miter lim="800000"/>
                <a:headEnd/>
                <a:tailEnd type="none" w="lg" len="lg"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ja-JP" sz="1200">
                <a:solidFill>
                  <a:schemeClr val="accent2"/>
                </a:solidFill>
              </a:rPr>
              <a:t>Reid93</a:t>
            </a:r>
            <a:r>
              <a:rPr lang="en-US" altLang="ja-JP" sz="1200"/>
              <a:t> is from</a:t>
            </a:r>
            <a:br>
              <a:rPr lang="en-US" altLang="ja-JP" sz="1200"/>
            </a:br>
            <a:r>
              <a:rPr lang="en-US" altLang="ja-JP" sz="1200"/>
              <a:t>V.G.J.Stoks et al., PRC</a:t>
            </a:r>
            <a:r>
              <a:rPr lang="en-US" altLang="ja-JP" sz="1200" b="1"/>
              <a:t>49</a:t>
            </a:r>
            <a:r>
              <a:rPr lang="en-US" altLang="ja-JP" sz="1200"/>
              <a:t>, 2950 (1994).</a:t>
            </a:r>
          </a:p>
          <a:p>
            <a:pPr>
              <a:spcBef>
                <a:spcPct val="50000"/>
              </a:spcBef>
            </a:pPr>
            <a:r>
              <a:rPr lang="en-US" altLang="ja-JP" sz="1200">
                <a:solidFill>
                  <a:srgbClr val="FF0000"/>
                </a:solidFill>
              </a:rPr>
              <a:t>AV16</a:t>
            </a:r>
            <a:r>
              <a:rPr lang="en-US" altLang="ja-JP" sz="1200"/>
              <a:t> is from</a:t>
            </a:r>
            <a:br>
              <a:rPr lang="en-US" altLang="ja-JP" sz="1200"/>
            </a:br>
            <a:r>
              <a:rPr lang="en-US" altLang="ja-JP" sz="1200"/>
              <a:t>R.B.Wiringa et al., PRC</a:t>
            </a:r>
            <a:r>
              <a:rPr lang="en-US" altLang="ja-JP" sz="1200" b="1"/>
              <a:t>51</a:t>
            </a:r>
            <a:r>
              <a:rPr lang="en-US" altLang="ja-JP" sz="1200"/>
              <a:t>, 38 (1995).</a:t>
            </a:r>
          </a:p>
        </p:txBody>
      </p:sp>
      <p:grpSp>
        <p:nvGrpSpPr>
          <p:cNvPr id="34818" name="Group 5"/>
          <p:cNvGrpSpPr>
            <a:grpSpLocks/>
          </p:cNvGrpSpPr>
          <p:nvPr/>
        </p:nvGrpSpPr>
        <p:grpSpPr bwMode="auto">
          <a:xfrm>
            <a:off x="427038" y="601663"/>
            <a:ext cx="5070475" cy="4948237"/>
            <a:chOff x="884774" y="462144"/>
            <a:chExt cx="4143553" cy="4044505"/>
          </a:xfrm>
        </p:grpSpPr>
        <p:pic>
          <p:nvPicPr>
            <p:cNvPr id="34831" name="Picture 11" descr="fig1_new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774" y="462144"/>
              <a:ext cx="4101684" cy="4044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4832" name="Group 4"/>
            <p:cNvGrpSpPr>
              <a:grpSpLocks/>
            </p:cNvGrpSpPr>
            <p:nvPr/>
          </p:nvGrpSpPr>
          <p:grpSpPr bwMode="auto">
            <a:xfrm>
              <a:off x="1315536" y="1527372"/>
              <a:ext cx="3712791" cy="2840608"/>
              <a:chOff x="1315536" y="1527372"/>
              <a:chExt cx="3712791" cy="2840608"/>
            </a:xfrm>
          </p:grpSpPr>
          <p:sp>
            <p:nvSpPr>
              <p:cNvPr id="34833" name="Oval 25"/>
              <p:cNvSpPr>
                <a:spLocks noChangeArrowheads="1"/>
              </p:cNvSpPr>
              <p:nvPr/>
            </p:nvSpPr>
            <p:spPr bwMode="auto">
              <a:xfrm>
                <a:off x="1315536" y="1796305"/>
                <a:ext cx="1143092" cy="1142966"/>
              </a:xfrm>
              <a:prstGeom prst="ellipse">
                <a:avLst/>
              </a:prstGeom>
              <a:noFill/>
              <a:ln w="25400">
                <a:solidFill>
                  <a:srgbClr val="FF99CC"/>
                </a:solidFill>
                <a:round/>
                <a:headEnd/>
                <a:tailEnd type="none" w="lg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endParaRPr lang="zh-CN" altLang="zh-CN"/>
              </a:p>
            </p:txBody>
          </p:sp>
          <p:sp>
            <p:nvSpPr>
              <p:cNvPr id="34834" name="Oval 26"/>
              <p:cNvSpPr>
                <a:spLocks noChangeArrowheads="1"/>
              </p:cNvSpPr>
              <p:nvPr/>
            </p:nvSpPr>
            <p:spPr bwMode="auto">
              <a:xfrm>
                <a:off x="2364070" y="3130466"/>
                <a:ext cx="1237650" cy="1237514"/>
              </a:xfrm>
              <a:prstGeom prst="ellips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 type="none" w="lg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endParaRPr lang="zh-CN" altLang="zh-CN"/>
              </a:p>
            </p:txBody>
          </p:sp>
          <p:sp>
            <p:nvSpPr>
              <p:cNvPr id="34835" name="Text Box 27"/>
              <p:cNvSpPr txBox="1">
                <a:spLocks noChangeArrowheads="1"/>
              </p:cNvSpPr>
              <p:nvPr/>
            </p:nvSpPr>
            <p:spPr bwMode="auto">
              <a:xfrm rot="-2488693">
                <a:off x="2309437" y="1527372"/>
                <a:ext cx="1361625" cy="6849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 type="none" w="lg" len="lg"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ja-JP" sz="1400" b="1"/>
                  <a:t>Repusive core</a:t>
                </a:r>
              </a:p>
            </p:txBody>
          </p:sp>
          <p:sp>
            <p:nvSpPr>
              <p:cNvPr id="34836" name="Text Box 28"/>
              <p:cNvSpPr txBox="1">
                <a:spLocks noChangeArrowheads="1"/>
              </p:cNvSpPr>
              <p:nvPr/>
            </p:nvSpPr>
            <p:spPr bwMode="auto">
              <a:xfrm rot="-1267627">
                <a:off x="3418752" y="3407319"/>
                <a:ext cx="1609575" cy="4454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 type="none" w="lg" len="lg"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ja-JP" sz="1600"/>
                  <a:t>attraction</a:t>
                </a:r>
              </a:p>
            </p:txBody>
          </p:sp>
        </p:grpSp>
      </p:grpSp>
      <p:grpSp>
        <p:nvGrpSpPr>
          <p:cNvPr id="34822" name="Group 17"/>
          <p:cNvGrpSpPr>
            <a:grpSpLocks noChangeAspect="1"/>
          </p:cNvGrpSpPr>
          <p:nvPr/>
        </p:nvGrpSpPr>
        <p:grpSpPr bwMode="auto">
          <a:xfrm>
            <a:off x="1066800" y="444500"/>
            <a:ext cx="1325563" cy="971550"/>
            <a:chOff x="617" y="2314"/>
            <a:chExt cx="1110" cy="814"/>
          </a:xfrm>
        </p:grpSpPr>
        <p:sp>
          <p:nvSpPr>
            <p:cNvPr id="15" name="AutoShape 18"/>
            <p:cNvSpPr>
              <a:spLocks noChangeAspect="1" noChangeArrowheads="1"/>
            </p:cNvSpPr>
            <p:nvPr/>
          </p:nvSpPr>
          <p:spPr bwMode="auto">
            <a:xfrm>
              <a:off x="617" y="2314"/>
              <a:ext cx="1110" cy="814"/>
            </a:xfrm>
            <a:prstGeom prst="irregularSeal2">
              <a:avLst/>
            </a:prstGeom>
            <a:solidFill>
              <a:srgbClr val="FFCC66"/>
            </a:solidFill>
            <a:ln w="9525">
              <a:solidFill>
                <a:srgbClr val="66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16" name="Text Box 19"/>
            <p:cNvSpPr txBox="1">
              <a:spLocks noChangeAspect="1" noChangeArrowheads="1"/>
            </p:cNvSpPr>
            <p:nvPr/>
          </p:nvSpPr>
          <p:spPr bwMode="auto">
            <a:xfrm>
              <a:off x="786" y="2592"/>
              <a:ext cx="703" cy="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FF0066"/>
                  </a:solidFill>
                  <a:latin typeface="Arial" charset="0"/>
                  <a:ea typeface="ＭＳ Ｐゴシック" charset="0"/>
                </a:rPr>
                <a:t>QCD!</a:t>
              </a:r>
            </a:p>
          </p:txBody>
        </p:sp>
      </p:grp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563563" y="5862638"/>
            <a:ext cx="273526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>
                <a:solidFill>
                  <a:srgbClr val="FF0066"/>
                </a:solidFill>
                <a:latin typeface="Arial" charset="0"/>
                <a:ea typeface="ＭＳ Ｐゴシック" charset="0"/>
              </a:rPr>
              <a:t>quark-gluon structures</a:t>
            </a:r>
          </a:p>
          <a:p>
            <a:pPr algn="ctr">
              <a:defRPr/>
            </a:pPr>
            <a:r>
              <a:rPr lang="en-US" sz="2000">
                <a:solidFill>
                  <a:srgbClr val="FF0066"/>
                </a:solidFill>
                <a:latin typeface="Arial" charset="0"/>
                <a:ea typeface="ＭＳ Ｐゴシック" charset="0"/>
              </a:rPr>
              <a:t>overlap</a:t>
            </a:r>
          </a:p>
        </p:txBody>
      </p:sp>
      <p:sp>
        <p:nvSpPr>
          <p:cNvPr id="20" name="Line 21"/>
          <p:cNvSpPr>
            <a:spLocks noChangeShapeType="1"/>
          </p:cNvSpPr>
          <p:nvPr/>
        </p:nvSpPr>
        <p:spPr bwMode="auto">
          <a:xfrm flipH="1" flipV="1">
            <a:off x="1574800" y="3797300"/>
            <a:ext cx="101600" cy="2159000"/>
          </a:xfrm>
          <a:prstGeom prst="line">
            <a:avLst/>
          </a:prstGeom>
          <a:noFill/>
          <a:ln w="28575">
            <a:solidFill>
              <a:srgbClr val="999999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 sz="2000">
              <a:latin typeface="Arial" charset="0"/>
              <a:ea typeface="ＭＳ Ｐゴシック" charset="0"/>
            </a:endParaRPr>
          </a:p>
        </p:txBody>
      </p:sp>
      <p:sp>
        <p:nvSpPr>
          <p:cNvPr id="21" name="Text Box 27"/>
          <p:cNvSpPr txBox="1">
            <a:spLocks noChangeArrowheads="1"/>
          </p:cNvSpPr>
          <p:nvPr/>
        </p:nvSpPr>
        <p:spPr bwMode="auto">
          <a:xfrm>
            <a:off x="3024188" y="6259513"/>
            <a:ext cx="18383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rgbClr val="FF0066"/>
                </a:solidFill>
                <a:latin typeface="Arial" charset="0"/>
                <a:ea typeface="ＭＳ Ｐゴシック" charset="0"/>
              </a:rPr>
              <a:t>heavy mesons</a:t>
            </a:r>
          </a:p>
        </p:txBody>
      </p:sp>
      <p:sp>
        <p:nvSpPr>
          <p:cNvPr id="22" name="Line 28"/>
          <p:cNvSpPr>
            <a:spLocks noChangeShapeType="1"/>
          </p:cNvSpPr>
          <p:nvPr/>
        </p:nvSpPr>
        <p:spPr bwMode="auto">
          <a:xfrm flipH="1" flipV="1">
            <a:off x="3606800" y="3263900"/>
            <a:ext cx="266700" cy="2959100"/>
          </a:xfrm>
          <a:prstGeom prst="line">
            <a:avLst/>
          </a:prstGeom>
          <a:noFill/>
          <a:ln w="28575">
            <a:solidFill>
              <a:srgbClr val="999999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 sz="2000">
              <a:latin typeface="Arial" charset="0"/>
              <a:ea typeface="ＭＳ Ｐゴシック" charset="0"/>
            </a:endParaRPr>
          </a:p>
        </p:txBody>
      </p:sp>
      <p:sp>
        <p:nvSpPr>
          <p:cNvPr id="36" name="Text Box 41"/>
          <p:cNvSpPr txBox="1">
            <a:spLocks noChangeArrowheads="1"/>
          </p:cNvSpPr>
          <p:nvPr/>
        </p:nvSpPr>
        <p:spPr bwMode="auto">
          <a:xfrm>
            <a:off x="4498975" y="3003550"/>
            <a:ext cx="8223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srgbClr val="FF0066"/>
                </a:solidFill>
                <a:latin typeface="Arial" charset="0"/>
                <a:ea typeface="ＭＳ Ｐゴシック" charset="0"/>
              </a:rPr>
              <a:t>OPEP</a:t>
            </a:r>
          </a:p>
        </p:txBody>
      </p:sp>
      <p:sp>
        <p:nvSpPr>
          <p:cNvPr id="34828" name="Text Box 12"/>
          <p:cNvSpPr txBox="1">
            <a:spLocks noChangeArrowheads="1"/>
          </p:cNvSpPr>
          <p:nvPr/>
        </p:nvSpPr>
        <p:spPr bwMode="auto">
          <a:xfrm>
            <a:off x="2792413" y="120650"/>
            <a:ext cx="3908425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prstDash val="dash"/>
                <a:miter lim="800000"/>
                <a:headEnd/>
                <a:tailEnd type="none" w="lg" len="lg"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ja-JP" sz="2800">
                <a:solidFill>
                  <a:srgbClr val="000090"/>
                </a:solidFill>
              </a:rPr>
              <a:t>Realistic nuclear force</a:t>
            </a:r>
          </a:p>
        </p:txBody>
      </p:sp>
    </p:spTree>
    <p:extLst>
      <p:ext uri="{BB962C8B-B14F-4D97-AF65-F5344CB8AC3E}">
        <p14:creationId xmlns:p14="http://schemas.microsoft.com/office/powerpoint/2010/main" val="1540497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028" descr="landscape_log"/>
          <p:cNvPicPr>
            <a:picLocks noChangeAspect="1" noChangeArrowheads="1"/>
          </p:cNvPicPr>
          <p:nvPr/>
        </p:nvPicPr>
        <p:blipFill>
          <a:blip r:embed="rId3" cstate="print"/>
          <a:srcRect l="6824" r="10165" b="3346"/>
          <a:stretch>
            <a:fillRect/>
          </a:stretch>
        </p:blipFill>
        <p:spPr bwMode="auto">
          <a:xfrm>
            <a:off x="1043608" y="980728"/>
            <a:ext cx="6378001" cy="5563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1043608" y="188640"/>
            <a:ext cx="6984776" cy="501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zh-CN" alt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第一性原理计算</a:t>
            </a:r>
            <a:r>
              <a:rPr lang="en-US" altLang="zh-CN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CN" alt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（</a:t>
            </a:r>
            <a:r>
              <a:rPr lang="en-US" altLang="zh-CN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the first principles</a:t>
            </a:r>
            <a:r>
              <a:rPr lang="zh-CN" alt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US" altLang="zh-CN" sz="20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ab initio</a:t>
            </a:r>
            <a:r>
              <a:rPr lang="en-US" altLang="zh-CN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CN" sz="2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845825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zh-CN" sz="1400" dirty="0"/>
              <a:t>From </a:t>
            </a:r>
            <a:r>
              <a:rPr lang="en-US" altLang="zh-CN" sz="1400" dirty="0" err="1"/>
              <a:t>Machleidt</a:t>
            </a:r>
            <a:endParaRPr lang="en-US" altLang="zh-CN" sz="1400" dirty="0"/>
          </a:p>
        </p:txBody>
      </p:sp>
      <p:sp>
        <p:nvSpPr>
          <p:cNvPr id="4301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C2E71AE8-4888-4D43-ACA5-4DFEA02184EE}" type="slidenum">
              <a:rPr lang="en-US" altLang="zh-CN" sz="1400"/>
              <a:pPr eaLnBrk="1" hangingPunct="1"/>
              <a:t>20</a:t>
            </a:fld>
            <a:endParaRPr lang="en-US" altLang="zh-CN" sz="1400"/>
          </a:p>
        </p:txBody>
      </p:sp>
      <p:sp>
        <p:nvSpPr>
          <p:cNvPr id="43012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333399"/>
          </a:solidFill>
        </p:spPr>
        <p:txBody>
          <a:bodyPr/>
          <a:lstStyle/>
          <a:p>
            <a:pPr eaLnBrk="1" hangingPunct="1"/>
            <a:r>
              <a:rPr lang="en-US" altLang="zh-CN" sz="4000" b="1">
                <a:solidFill>
                  <a:schemeClr val="bg1"/>
                </a:solidFill>
              </a:rPr>
              <a:t>Properties of the nuclear force</a:t>
            </a:r>
          </a:p>
        </p:txBody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52600"/>
            <a:ext cx="7924800" cy="4267200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eaLnBrk="1" hangingPunct="1"/>
            <a:r>
              <a:rPr lang="en-US" altLang="zh-CN" sz="3300" dirty="0"/>
              <a:t>Finite range</a:t>
            </a:r>
          </a:p>
          <a:p>
            <a:pPr eaLnBrk="1" hangingPunct="1"/>
            <a:r>
              <a:rPr lang="en-US" altLang="zh-CN" sz="3300" dirty="0"/>
              <a:t>Intermediate-range attraction</a:t>
            </a:r>
          </a:p>
          <a:p>
            <a:pPr eaLnBrk="1" hangingPunct="1"/>
            <a:r>
              <a:rPr lang="en-US" altLang="zh-CN" sz="3300" dirty="0"/>
              <a:t>Short-range repulsion (</a:t>
            </a:r>
            <a:r>
              <a:rPr lang="ja-JP" altLang="en-US" sz="3300" dirty="0"/>
              <a:t>“</a:t>
            </a:r>
            <a:r>
              <a:rPr lang="en-US" altLang="ja-JP" sz="3300" dirty="0"/>
              <a:t>hard core</a:t>
            </a:r>
            <a:r>
              <a:rPr lang="ja-JP" altLang="en-US" sz="3300" dirty="0"/>
              <a:t>”</a:t>
            </a:r>
            <a:r>
              <a:rPr lang="en-US" altLang="ja-JP" sz="3300" dirty="0"/>
              <a:t>)</a:t>
            </a:r>
          </a:p>
          <a:p>
            <a:pPr eaLnBrk="1" hangingPunct="1"/>
            <a:r>
              <a:rPr lang="en-US" altLang="zh-CN" sz="3300" dirty="0"/>
              <a:t>Spin-dependent non-central forces:</a:t>
            </a:r>
          </a:p>
          <a:p>
            <a:pPr eaLnBrk="1" hangingPunct="1">
              <a:buFontTx/>
              <a:buNone/>
            </a:pPr>
            <a:r>
              <a:rPr lang="en-US" altLang="zh-CN" sz="3300" dirty="0"/>
              <a:t>   - Tensor force</a:t>
            </a:r>
          </a:p>
          <a:p>
            <a:pPr eaLnBrk="1" hangingPunct="1">
              <a:buFontTx/>
              <a:buNone/>
            </a:pPr>
            <a:r>
              <a:rPr lang="en-US" altLang="zh-CN" sz="3300" dirty="0"/>
              <a:t>   - Spin-orbit force</a:t>
            </a:r>
          </a:p>
          <a:p>
            <a:pPr eaLnBrk="1" hangingPunct="1"/>
            <a:r>
              <a:rPr lang="en-US" altLang="zh-CN" sz="3300" dirty="0"/>
              <a:t>Charge independence</a:t>
            </a:r>
          </a:p>
          <a:p>
            <a:pPr eaLnBrk="1" hangingPunct="1">
              <a:buFontTx/>
              <a:buNone/>
            </a:pPr>
            <a:endParaRPr lang="en-US" altLang="zh-CN" sz="3300" dirty="0"/>
          </a:p>
        </p:txBody>
      </p:sp>
    </p:spTree>
    <p:extLst>
      <p:ext uri="{BB962C8B-B14F-4D97-AF65-F5344CB8AC3E}">
        <p14:creationId xmlns:p14="http://schemas.microsoft.com/office/powerpoint/2010/main" val="16528623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zh-CN" sz="1400" dirty="0"/>
              <a:t>From </a:t>
            </a:r>
            <a:r>
              <a:rPr lang="en-US" altLang="zh-CN" sz="1400" dirty="0" err="1"/>
              <a:t>Machleidt</a:t>
            </a:r>
            <a:endParaRPr lang="en-US" altLang="zh-CN" sz="1400" dirty="0"/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918D1298-87F1-4D72-8876-C73FD00194BA}" type="slidenum">
              <a:rPr lang="en-US" altLang="zh-CN" sz="1400"/>
              <a:pPr eaLnBrk="1" hangingPunct="1"/>
              <a:t>21</a:t>
            </a:fld>
            <a:endParaRPr lang="en-US" altLang="zh-CN" sz="1400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39552" y="1582902"/>
            <a:ext cx="7772400" cy="3962400"/>
            <a:chOff x="432" y="1017"/>
            <a:chExt cx="4896" cy="2496"/>
          </a:xfrm>
        </p:grpSpPr>
        <p:sp>
          <p:nvSpPr>
            <p:cNvPr id="38919" name="Rectangle 7"/>
            <p:cNvSpPr>
              <a:spLocks noChangeArrowheads="1"/>
            </p:cNvSpPr>
            <p:nvPr/>
          </p:nvSpPr>
          <p:spPr bwMode="auto">
            <a:xfrm>
              <a:off x="432" y="1017"/>
              <a:ext cx="4896" cy="816"/>
            </a:xfrm>
            <a:prstGeom prst="rect">
              <a:avLst/>
            </a:prstGeom>
            <a:solidFill>
              <a:srgbClr val="003399"/>
            </a:solidFill>
            <a:ln w="38100">
              <a:solidFill>
                <a:srgbClr val="6699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zh-CN" altLang="zh-CN" sz="1800"/>
            </a:p>
          </p:txBody>
        </p:sp>
        <p:sp>
          <p:nvSpPr>
            <p:cNvPr id="38920" name="Text Box 8"/>
            <p:cNvSpPr txBox="1">
              <a:spLocks noChangeArrowheads="1"/>
            </p:cNvSpPr>
            <p:nvPr/>
          </p:nvSpPr>
          <p:spPr bwMode="auto">
            <a:xfrm>
              <a:off x="528" y="1113"/>
              <a:ext cx="1200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4000" b="1"/>
                <a:t>1980</a:t>
              </a:r>
              <a:r>
                <a:rPr lang="ja-JP" altLang="en-US" sz="4000" b="1"/>
                <a:t>’</a:t>
              </a:r>
              <a:r>
                <a:rPr lang="en-US" altLang="ja-JP" sz="4000" b="1"/>
                <a:t>s</a:t>
              </a:r>
              <a:endParaRPr lang="en-US" altLang="zh-CN" sz="4000" b="1"/>
            </a:p>
          </p:txBody>
        </p:sp>
        <p:sp>
          <p:nvSpPr>
            <p:cNvPr id="38921" name="Text Box 9"/>
            <p:cNvSpPr txBox="1">
              <a:spLocks noChangeArrowheads="1"/>
            </p:cNvSpPr>
            <p:nvPr/>
          </p:nvSpPr>
          <p:spPr bwMode="auto">
            <a:xfrm>
              <a:off x="1776" y="1209"/>
              <a:ext cx="3552" cy="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b="1">
                  <a:solidFill>
                    <a:srgbClr val="FF0066"/>
                  </a:solidFill>
                </a:rPr>
                <a:t>Nijmegen: We need more precision!!!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ja-JP" altLang="en-US" sz="1600" b="1">
                  <a:solidFill>
                    <a:srgbClr val="FF0066"/>
                  </a:solidFill>
                </a:rPr>
                <a:t>“</a:t>
              </a:r>
              <a:r>
                <a:rPr lang="en-US" altLang="ja-JP" sz="1600" b="1">
                  <a:solidFill>
                    <a:srgbClr val="FF0066"/>
                  </a:solidFill>
                </a:rPr>
                <a:t>A </a:t>
              </a:r>
              <a:r>
                <a:rPr lang="el-GR" altLang="ja-JP" sz="1600" b="1">
                  <a:solidFill>
                    <a:srgbClr val="FF0066"/>
                  </a:solidFill>
                  <a:latin typeface="Lucida Console" panose="020B0609040504020204" pitchFamily="49" charset="0"/>
                </a:rPr>
                <a:t>χ</a:t>
              </a:r>
              <a:r>
                <a:rPr lang="en-US" altLang="ja-JP" sz="1600" b="1">
                  <a:solidFill>
                    <a:srgbClr val="FF0066"/>
                  </a:solidFill>
                  <a:cs typeface="Arial" panose="020B0604020202020204" pitchFamily="34" charset="0"/>
                </a:rPr>
                <a:t>²/dat of  ≈ 2 is not good enough, it has to be 1.0</a:t>
              </a:r>
              <a:r>
                <a:rPr lang="ja-JP" altLang="en-US" sz="1600" b="1">
                  <a:solidFill>
                    <a:srgbClr val="FF0066"/>
                  </a:solidFill>
                  <a:cs typeface="Arial" panose="020B0604020202020204" pitchFamily="34" charset="0"/>
                </a:rPr>
                <a:t>”</a:t>
              </a:r>
              <a:endParaRPr lang="en-US" altLang="zh-CN" sz="1600" b="1">
                <a:solidFill>
                  <a:srgbClr val="FF0066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8922" name="Rectangle 10"/>
            <p:cNvSpPr>
              <a:spLocks noChangeArrowheads="1"/>
            </p:cNvSpPr>
            <p:nvPr/>
          </p:nvSpPr>
          <p:spPr bwMode="auto">
            <a:xfrm>
              <a:off x="432" y="2217"/>
              <a:ext cx="4896" cy="1296"/>
            </a:xfrm>
            <a:prstGeom prst="rect">
              <a:avLst/>
            </a:prstGeom>
            <a:solidFill>
              <a:srgbClr val="FF9900"/>
            </a:solidFill>
            <a:ln w="57150">
              <a:solidFill>
                <a:srgbClr val="CC99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zh-CN" altLang="zh-CN" sz="1800"/>
            </a:p>
          </p:txBody>
        </p:sp>
        <p:sp>
          <p:nvSpPr>
            <p:cNvPr id="38923" name="Text Box 11"/>
            <p:cNvSpPr txBox="1">
              <a:spLocks noChangeArrowheads="1"/>
            </p:cNvSpPr>
            <p:nvPr/>
          </p:nvSpPr>
          <p:spPr bwMode="auto">
            <a:xfrm>
              <a:off x="528" y="2361"/>
              <a:ext cx="1344" cy="1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4000" b="1" dirty="0"/>
                <a:t>1990</a:t>
              </a:r>
              <a:r>
                <a:rPr lang="en-US" altLang="en-US" sz="4000" b="1" dirty="0"/>
                <a:t>’</a:t>
              </a:r>
              <a:r>
                <a:rPr lang="en-US" altLang="zh-CN" sz="4000" b="1" dirty="0"/>
                <a:t>s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altLang="zh-CN" sz="4000" b="1" dirty="0"/>
                <a:t>- 2000’s</a:t>
              </a:r>
            </a:p>
          </p:txBody>
        </p:sp>
        <p:sp>
          <p:nvSpPr>
            <p:cNvPr id="38924" name="Text Box 12"/>
            <p:cNvSpPr txBox="1">
              <a:spLocks noChangeArrowheads="1"/>
            </p:cNvSpPr>
            <p:nvPr/>
          </p:nvSpPr>
          <p:spPr bwMode="auto">
            <a:xfrm>
              <a:off x="1776" y="2185"/>
              <a:ext cx="3552" cy="1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1600" b="1">
                  <a:solidFill>
                    <a:srgbClr val="660033"/>
                  </a:solidFill>
                </a:rPr>
                <a:t>1993: The </a:t>
              </a:r>
              <a:r>
                <a:rPr lang="en-US" altLang="zh-CN" sz="1600" b="1"/>
                <a:t>high-precision</a:t>
              </a:r>
              <a:r>
                <a:rPr lang="en-US" altLang="zh-CN" sz="1600" b="1">
                  <a:solidFill>
                    <a:srgbClr val="660033"/>
                  </a:solidFill>
                </a:rPr>
                <a:t> Nijmegen phase shift  analysis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altLang="zh-CN" sz="1600" b="1">
                  <a:solidFill>
                    <a:srgbClr val="660033"/>
                  </a:solidFill>
                </a:rPr>
                <a:t>1994-2001: </a:t>
              </a:r>
              <a:r>
                <a:rPr lang="en-US" altLang="zh-CN" sz="1600" b="1"/>
                <a:t>High-precision</a:t>
              </a:r>
              <a:r>
                <a:rPr lang="en-US" altLang="zh-CN" sz="1600" b="1">
                  <a:solidFill>
                    <a:srgbClr val="660033"/>
                  </a:solidFill>
                </a:rPr>
                <a:t> NN potentials: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altLang="zh-CN" sz="1600" b="1">
                  <a:solidFill>
                    <a:srgbClr val="660033"/>
                  </a:solidFill>
                </a:rPr>
                <a:t>                    Nijmegen I, II, </a:t>
              </a:r>
              <a:r>
                <a:rPr lang="ja-JP" altLang="en-US" sz="1600" b="1">
                  <a:solidFill>
                    <a:srgbClr val="660033"/>
                  </a:solidFill>
                </a:rPr>
                <a:t>’</a:t>
              </a:r>
              <a:r>
                <a:rPr lang="en-US" altLang="ja-JP" sz="1600" b="1">
                  <a:solidFill>
                    <a:srgbClr val="660033"/>
                  </a:solidFill>
                </a:rPr>
                <a:t>93, Reid93 (Stoks et al. 1994)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altLang="zh-CN" sz="1600" b="1">
                  <a:solidFill>
                    <a:srgbClr val="660033"/>
                  </a:solidFill>
                </a:rPr>
                <a:t>                    Argonne V18 (Wiringa et al, 1995)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altLang="zh-CN" sz="1600" b="1">
                  <a:solidFill>
                    <a:srgbClr val="660033"/>
                  </a:solidFill>
                </a:rPr>
                <a:t>                    CD-Bonn (Machleidt et al. 1996, 2001)</a:t>
              </a:r>
              <a:endParaRPr lang="en-US" altLang="zh-CN" sz="1600" b="1" i="1">
                <a:solidFill>
                  <a:srgbClr val="660033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F491FD27-0C7A-4B1A-98FC-D8B7FC051038}"/>
              </a:ext>
            </a:extLst>
          </p:cNvPr>
          <p:cNvSpPr txBox="1"/>
          <p:nvPr/>
        </p:nvSpPr>
        <p:spPr>
          <a:xfrm>
            <a:off x="457200" y="202038"/>
            <a:ext cx="8155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高精度核力 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(high-precision modern nuclear forces)</a:t>
            </a:r>
            <a:endParaRPr lang="zh-CN" alt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9061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20713" y="116632"/>
            <a:ext cx="5220072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Modern high-precision realistic nuclear forces: 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 descr="屏幕剪辑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0164"/>
            <a:ext cx="9144000" cy="2634095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3059832" y="3545482"/>
            <a:ext cx="914400" cy="1318777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屏幕剪辑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7" y="5193811"/>
            <a:ext cx="9144000" cy="1516049"/>
          </a:xfrm>
          <a:prstGeom prst="rect">
            <a:avLst/>
          </a:prstGeom>
        </p:spPr>
      </p:pic>
      <p:sp>
        <p:nvSpPr>
          <p:cNvPr id="5" name="椭圆 4"/>
          <p:cNvSpPr/>
          <p:nvPr/>
        </p:nvSpPr>
        <p:spPr>
          <a:xfrm>
            <a:off x="3146631" y="5412804"/>
            <a:ext cx="914400" cy="1318777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屏幕剪辑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78531"/>
            <a:ext cx="2010056" cy="438211"/>
          </a:xfrm>
          <a:prstGeom prst="rect">
            <a:avLst/>
          </a:prstGeom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extLst/>
          </p:nvPr>
        </p:nvGraphicFramePr>
        <p:xfrm>
          <a:off x="467544" y="753372"/>
          <a:ext cx="3238103" cy="1301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39" name="Equation" r:id="rId6" imgW="1422400" imgH="571500" progId="Equation.DSMT4">
                  <p:embed/>
                </p:oleObj>
              </mc:Choice>
              <mc:Fallback>
                <p:oleObj name="Equation" r:id="rId6" imgW="1422400" imgH="571500" progId="Equation.DSMT4">
                  <p:embed/>
                  <p:pic>
                    <p:nvPicPr>
                      <p:cNvPr id="11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753372"/>
                        <a:ext cx="3238103" cy="13011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矩形 5"/>
          <p:cNvSpPr/>
          <p:nvPr/>
        </p:nvSpPr>
        <p:spPr>
          <a:xfrm>
            <a:off x="4070894" y="1188787"/>
            <a:ext cx="45335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16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(about 6000 NN Data below 350 MeV)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8653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Date Placeholder 6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zh-CN" sz="1400" dirty="0"/>
              <a:t>From </a:t>
            </a:r>
            <a:r>
              <a:rPr lang="en-US" altLang="zh-CN" sz="1400" dirty="0" err="1"/>
              <a:t>Machleidt</a:t>
            </a:r>
            <a:endParaRPr lang="en-US" altLang="zh-CN" sz="1400" dirty="0"/>
          </a:p>
        </p:txBody>
      </p:sp>
      <p:sp>
        <p:nvSpPr>
          <p:cNvPr id="56323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CA008F04-9593-4637-9591-192E117ECBCF}" type="slidenum">
              <a:rPr lang="en-US" altLang="zh-CN" sz="1400"/>
              <a:pPr eaLnBrk="1" hangingPunct="1"/>
              <a:t>23</a:t>
            </a:fld>
            <a:endParaRPr lang="en-US" altLang="zh-CN" sz="1400"/>
          </a:p>
        </p:txBody>
      </p:sp>
      <p:sp>
        <p:nvSpPr>
          <p:cNvPr id="56324" name="Rectangle 2"/>
          <p:cNvSpPr>
            <a:spLocks noGrp="1" noChangeArrowheads="1"/>
          </p:cNvSpPr>
          <p:nvPr>
            <p:ph type="title" sz="quarter"/>
          </p:nvPr>
        </p:nvSpPr>
        <p:spPr>
          <a:solidFill>
            <a:srgbClr val="CCFF99"/>
          </a:solidFill>
        </p:spPr>
        <p:txBody>
          <a:bodyPr/>
          <a:lstStyle/>
          <a:p>
            <a:pPr eaLnBrk="1" hangingPunct="1"/>
            <a:r>
              <a:rPr lang="en-US" altLang="zh-CN" sz="2400"/>
              <a:t>Most general two-body potential under those symmetries (Okubo and Marshak, </a:t>
            </a:r>
            <a:r>
              <a:rPr lang="en-US" altLang="zh-CN" sz="2400" i="1"/>
              <a:t>Ann. Phys. </a:t>
            </a:r>
            <a:r>
              <a:rPr lang="en-US" altLang="zh-CN" sz="2400" b="1"/>
              <a:t>4</a:t>
            </a:r>
            <a:r>
              <a:rPr lang="en-US" altLang="zh-CN" sz="2400"/>
              <a:t>, 166 (1958))</a:t>
            </a:r>
          </a:p>
        </p:txBody>
      </p:sp>
      <p:pic>
        <p:nvPicPr>
          <p:cNvPr id="56325" name="Picture 4" descr="marshak (4)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905000"/>
            <a:ext cx="7772400" cy="2401888"/>
          </a:xfrm>
          <a:noFill/>
        </p:spPr>
      </p:pic>
      <p:pic>
        <p:nvPicPr>
          <p:cNvPr id="56326" name="Picture 6" descr="marshak (3)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0400" y="5257800"/>
            <a:ext cx="4038600" cy="477838"/>
          </a:xfrm>
          <a:noFill/>
        </p:spPr>
      </p:pic>
      <p:sp>
        <p:nvSpPr>
          <p:cNvPr id="56327" name="Text Box 8"/>
          <p:cNvSpPr txBox="1">
            <a:spLocks noChangeArrowheads="1"/>
          </p:cNvSpPr>
          <p:nvPr/>
        </p:nvSpPr>
        <p:spPr bwMode="auto">
          <a:xfrm>
            <a:off x="2133600" y="5348288"/>
            <a:ext cx="838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/>
              <a:t>with</a:t>
            </a:r>
          </a:p>
        </p:txBody>
      </p:sp>
      <p:graphicFrame>
        <p:nvGraphicFramePr>
          <p:cNvPr id="56328" name="Object 3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228600" y="2057400"/>
          <a:ext cx="1603375" cy="712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64" name="Equation" r:id="rId5" imgW="342751" imgH="152334" progId="Equation.DSMT4">
                  <p:embed/>
                </p:oleObj>
              </mc:Choice>
              <mc:Fallback>
                <p:oleObj name="Equation" r:id="rId5" imgW="342751" imgH="152334" progId="Equation.DSMT4">
                  <p:embed/>
                  <p:pic>
                    <p:nvPicPr>
                      <p:cNvPr id="5632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057400"/>
                        <a:ext cx="1603375" cy="7127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329" name="Rectangle 14"/>
          <p:cNvSpPr>
            <a:spLocks noChangeArrowheads="1"/>
          </p:cNvSpPr>
          <p:nvPr/>
        </p:nvSpPr>
        <p:spPr bwMode="auto">
          <a:xfrm>
            <a:off x="6934200" y="1905000"/>
            <a:ext cx="12192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zh-CN" altLang="zh-CN" sz="1800"/>
          </a:p>
        </p:txBody>
      </p:sp>
      <p:sp>
        <p:nvSpPr>
          <p:cNvPr id="56330" name="Rectangle 15"/>
          <p:cNvSpPr>
            <a:spLocks noChangeArrowheads="1"/>
          </p:cNvSpPr>
          <p:nvPr/>
        </p:nvSpPr>
        <p:spPr bwMode="auto">
          <a:xfrm>
            <a:off x="7543800" y="2438400"/>
            <a:ext cx="3810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zh-CN" altLang="zh-CN" sz="1800"/>
          </a:p>
        </p:txBody>
      </p:sp>
      <p:sp>
        <p:nvSpPr>
          <p:cNvPr id="56331" name="Rectangle 16"/>
          <p:cNvSpPr>
            <a:spLocks noChangeArrowheads="1"/>
          </p:cNvSpPr>
          <p:nvPr/>
        </p:nvSpPr>
        <p:spPr bwMode="auto">
          <a:xfrm>
            <a:off x="5638800" y="2667000"/>
            <a:ext cx="17526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zh-CN" altLang="zh-CN" sz="1800"/>
          </a:p>
        </p:txBody>
      </p:sp>
      <p:sp>
        <p:nvSpPr>
          <p:cNvPr id="56332" name="Rectangle 17"/>
          <p:cNvSpPr>
            <a:spLocks noChangeArrowheads="1"/>
          </p:cNvSpPr>
          <p:nvPr/>
        </p:nvSpPr>
        <p:spPr bwMode="auto">
          <a:xfrm>
            <a:off x="5029200" y="2971800"/>
            <a:ext cx="12954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zh-CN" altLang="zh-CN" sz="1800"/>
          </a:p>
        </p:txBody>
      </p:sp>
      <p:sp>
        <p:nvSpPr>
          <p:cNvPr id="56333" name="Rectangle 18"/>
          <p:cNvSpPr>
            <a:spLocks noChangeArrowheads="1"/>
          </p:cNvSpPr>
          <p:nvPr/>
        </p:nvSpPr>
        <p:spPr bwMode="auto">
          <a:xfrm>
            <a:off x="5029200" y="3276600"/>
            <a:ext cx="3276600" cy="609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zh-CN" altLang="zh-CN" sz="1800"/>
          </a:p>
        </p:txBody>
      </p:sp>
      <p:sp>
        <p:nvSpPr>
          <p:cNvPr id="56334" name="Oval 19"/>
          <p:cNvSpPr>
            <a:spLocks noChangeArrowheads="1"/>
          </p:cNvSpPr>
          <p:nvPr/>
        </p:nvSpPr>
        <p:spPr bwMode="auto">
          <a:xfrm>
            <a:off x="5334000" y="3810000"/>
            <a:ext cx="2286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zh-CN" altLang="zh-CN" sz="1800"/>
          </a:p>
        </p:txBody>
      </p:sp>
      <p:sp>
        <p:nvSpPr>
          <p:cNvPr id="56335" name="Oval 20"/>
          <p:cNvSpPr>
            <a:spLocks noChangeArrowheads="1"/>
          </p:cNvSpPr>
          <p:nvPr/>
        </p:nvSpPr>
        <p:spPr bwMode="auto">
          <a:xfrm>
            <a:off x="4876800" y="1752600"/>
            <a:ext cx="914400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zh-CN" altLang="zh-CN" sz="1800"/>
          </a:p>
        </p:txBody>
      </p:sp>
      <p:sp>
        <p:nvSpPr>
          <p:cNvPr id="329741" name="Text Box 13"/>
          <p:cNvSpPr txBox="1">
            <a:spLocks noChangeArrowheads="1"/>
          </p:cNvSpPr>
          <p:nvPr/>
        </p:nvSpPr>
        <p:spPr bwMode="auto">
          <a:xfrm>
            <a:off x="7543800" y="2209800"/>
            <a:ext cx="152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b="1">
                <a:solidFill>
                  <a:srgbClr val="FF0066"/>
                </a:solidFill>
              </a:rPr>
              <a:t>central</a:t>
            </a:r>
          </a:p>
        </p:txBody>
      </p:sp>
      <p:sp>
        <p:nvSpPr>
          <p:cNvPr id="329751" name="Text Box 23"/>
          <p:cNvSpPr txBox="1">
            <a:spLocks noChangeArrowheads="1"/>
          </p:cNvSpPr>
          <p:nvPr/>
        </p:nvSpPr>
        <p:spPr bwMode="auto">
          <a:xfrm>
            <a:off x="4876800" y="2986088"/>
            <a:ext cx="152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b="1">
                <a:solidFill>
                  <a:srgbClr val="FF0066"/>
                </a:solidFill>
              </a:rPr>
              <a:t>tensor</a:t>
            </a:r>
          </a:p>
        </p:txBody>
      </p:sp>
      <p:sp>
        <p:nvSpPr>
          <p:cNvPr id="329752" name="Text Box 24"/>
          <p:cNvSpPr txBox="1">
            <a:spLocks noChangeArrowheads="1"/>
          </p:cNvSpPr>
          <p:nvPr/>
        </p:nvSpPr>
        <p:spPr bwMode="auto">
          <a:xfrm>
            <a:off x="4953000" y="3352800"/>
            <a:ext cx="4114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b="1">
                <a:solidFill>
                  <a:srgbClr val="FF0066"/>
                </a:solidFill>
              </a:rPr>
              <a:t>quadratic spin-orbit</a:t>
            </a:r>
          </a:p>
        </p:txBody>
      </p:sp>
      <p:sp>
        <p:nvSpPr>
          <p:cNvPr id="329750" name="Text Box 22"/>
          <p:cNvSpPr txBox="1">
            <a:spLocks noChangeArrowheads="1"/>
          </p:cNvSpPr>
          <p:nvPr/>
        </p:nvSpPr>
        <p:spPr bwMode="auto">
          <a:xfrm>
            <a:off x="5715000" y="2590800"/>
            <a:ext cx="2209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b="1">
                <a:solidFill>
                  <a:srgbClr val="FF0066"/>
                </a:solidFill>
              </a:rPr>
              <a:t>spin-orbit</a:t>
            </a:r>
          </a:p>
        </p:txBody>
      </p:sp>
      <p:sp>
        <p:nvSpPr>
          <p:cNvPr id="329753" name="Text Box 25"/>
          <p:cNvSpPr txBox="1">
            <a:spLocks noChangeArrowheads="1"/>
          </p:cNvSpPr>
          <p:nvPr/>
        </p:nvSpPr>
        <p:spPr bwMode="auto">
          <a:xfrm>
            <a:off x="5562600" y="4038600"/>
            <a:ext cx="3048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b="1">
                <a:solidFill>
                  <a:srgbClr val="FF0066"/>
                </a:solidFill>
              </a:rPr>
              <a:t>another tensor</a:t>
            </a:r>
          </a:p>
        </p:txBody>
      </p:sp>
      <p:sp>
        <p:nvSpPr>
          <p:cNvPr id="329754" name="Oval 26"/>
          <p:cNvSpPr>
            <a:spLocks noChangeArrowheads="1"/>
          </p:cNvSpPr>
          <p:nvPr/>
        </p:nvSpPr>
        <p:spPr bwMode="auto">
          <a:xfrm>
            <a:off x="3048000" y="5257800"/>
            <a:ext cx="4343400" cy="609600"/>
          </a:xfrm>
          <a:prstGeom prst="ellipse">
            <a:avLst/>
          </a:prstGeom>
          <a:noFill/>
          <a:ln w="1905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zh-CN" altLang="zh-CN" sz="1800"/>
          </a:p>
        </p:txBody>
      </p:sp>
      <p:sp>
        <p:nvSpPr>
          <p:cNvPr id="329755" name="Freeform 27"/>
          <p:cNvSpPr>
            <a:spLocks/>
          </p:cNvSpPr>
          <p:nvPr/>
        </p:nvSpPr>
        <p:spPr bwMode="auto">
          <a:xfrm>
            <a:off x="7273925" y="3616325"/>
            <a:ext cx="1585913" cy="1870075"/>
          </a:xfrm>
          <a:custGeom>
            <a:avLst/>
            <a:gdLst>
              <a:gd name="T0" fmla="*/ 2147483647 w 999"/>
              <a:gd name="T1" fmla="*/ 0 h 1178"/>
              <a:gd name="T2" fmla="*/ 2147483647 w 999"/>
              <a:gd name="T3" fmla="*/ 2147483647 h 1178"/>
              <a:gd name="T4" fmla="*/ 2147483647 w 999"/>
              <a:gd name="T5" fmla="*/ 2147483647 h 1178"/>
              <a:gd name="T6" fmla="*/ 2147483647 w 999"/>
              <a:gd name="T7" fmla="*/ 2147483647 h 1178"/>
              <a:gd name="T8" fmla="*/ 2147483647 w 999"/>
              <a:gd name="T9" fmla="*/ 2147483647 h 1178"/>
              <a:gd name="T10" fmla="*/ 2147483647 w 999"/>
              <a:gd name="T11" fmla="*/ 2147483647 h 1178"/>
              <a:gd name="T12" fmla="*/ 2147483647 w 999"/>
              <a:gd name="T13" fmla="*/ 2147483647 h 1178"/>
              <a:gd name="T14" fmla="*/ 2147483647 w 999"/>
              <a:gd name="T15" fmla="*/ 2147483647 h 1178"/>
              <a:gd name="T16" fmla="*/ 2147483647 w 999"/>
              <a:gd name="T17" fmla="*/ 2147483647 h 1178"/>
              <a:gd name="T18" fmla="*/ 2147483647 w 999"/>
              <a:gd name="T19" fmla="*/ 2147483647 h 1178"/>
              <a:gd name="T20" fmla="*/ 0 w 999"/>
              <a:gd name="T21" fmla="*/ 2147483647 h 117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999"/>
              <a:gd name="T34" fmla="*/ 0 h 1178"/>
              <a:gd name="T35" fmla="*/ 999 w 999"/>
              <a:gd name="T36" fmla="*/ 1178 h 117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999" h="1178">
                <a:moveTo>
                  <a:pt x="733" y="0"/>
                </a:moveTo>
                <a:cubicBezTo>
                  <a:pt x="999" y="24"/>
                  <a:pt x="942" y="14"/>
                  <a:pt x="903" y="379"/>
                </a:cubicBezTo>
                <a:cubicBezTo>
                  <a:pt x="902" y="391"/>
                  <a:pt x="886" y="397"/>
                  <a:pt x="877" y="406"/>
                </a:cubicBezTo>
                <a:cubicBezTo>
                  <a:pt x="845" y="501"/>
                  <a:pt x="894" y="592"/>
                  <a:pt x="785" y="628"/>
                </a:cubicBezTo>
                <a:cubicBezTo>
                  <a:pt x="709" y="679"/>
                  <a:pt x="632" y="709"/>
                  <a:pt x="550" y="746"/>
                </a:cubicBezTo>
                <a:cubicBezTo>
                  <a:pt x="514" y="762"/>
                  <a:pt x="445" y="798"/>
                  <a:pt x="445" y="798"/>
                </a:cubicBezTo>
                <a:cubicBezTo>
                  <a:pt x="403" y="841"/>
                  <a:pt x="378" y="882"/>
                  <a:pt x="327" y="916"/>
                </a:cubicBezTo>
                <a:cubicBezTo>
                  <a:pt x="290" y="971"/>
                  <a:pt x="278" y="1031"/>
                  <a:pt x="209" y="1060"/>
                </a:cubicBezTo>
                <a:cubicBezTo>
                  <a:pt x="193" y="1067"/>
                  <a:pt x="174" y="1068"/>
                  <a:pt x="157" y="1073"/>
                </a:cubicBezTo>
                <a:cubicBezTo>
                  <a:pt x="130" y="1081"/>
                  <a:pt x="78" y="1099"/>
                  <a:pt x="78" y="1099"/>
                </a:cubicBezTo>
                <a:cubicBezTo>
                  <a:pt x="50" y="1128"/>
                  <a:pt x="18" y="1142"/>
                  <a:pt x="0" y="1178"/>
                </a:cubicBezTo>
              </a:path>
            </a:pathLst>
          </a:custGeom>
          <a:noFill/>
          <a:ln w="9525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4" name="TextBox 8"/>
          <p:cNvSpPr txBox="1"/>
          <p:nvPr/>
        </p:nvSpPr>
        <p:spPr>
          <a:xfrm>
            <a:off x="170929" y="4294515"/>
            <a:ext cx="1661046" cy="188365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Symmetries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parity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spin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isospin</a:t>
            </a:r>
          </a:p>
        </p:txBody>
      </p:sp>
    </p:spTree>
    <p:extLst>
      <p:ext uri="{BB962C8B-B14F-4D97-AF65-F5344CB8AC3E}">
        <p14:creationId xmlns:p14="http://schemas.microsoft.com/office/powerpoint/2010/main" val="5074723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536" y="778180"/>
            <a:ext cx="4231094" cy="1838338"/>
          </a:xfrm>
          <a:prstGeom prst="rect">
            <a:avLst/>
          </a:prstGeom>
        </p:spPr>
      </p:pic>
      <p:pic>
        <p:nvPicPr>
          <p:cNvPr id="4" name="图片 7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536" y="2914747"/>
            <a:ext cx="5288868" cy="1440160"/>
          </a:xfrm>
          <a:prstGeom prst="rect">
            <a:avLst/>
          </a:prstGeom>
        </p:spPr>
      </p:pic>
      <p:pic>
        <p:nvPicPr>
          <p:cNvPr id="5" name="图片 7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536" y="4662266"/>
            <a:ext cx="3717548" cy="90107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23"/>
          <p:cNvSpPr txBox="1"/>
          <p:nvPr/>
        </p:nvSpPr>
        <p:spPr>
          <a:xfrm>
            <a:off x="755576" y="168895"/>
            <a:ext cx="1068979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AV18</a:t>
            </a:r>
            <a:endParaRPr lang="zh-CN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 descr="屏幕剪辑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835" y="1556792"/>
            <a:ext cx="3092418" cy="666322"/>
          </a:xfrm>
          <a:prstGeom prst="rect">
            <a:avLst/>
          </a:prstGeom>
        </p:spPr>
      </p:pic>
      <p:pic>
        <p:nvPicPr>
          <p:cNvPr id="8" name="图片 6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65639" y="4149080"/>
            <a:ext cx="3268809" cy="243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22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36" y="932767"/>
            <a:ext cx="3813363" cy="980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399" y="1004904"/>
            <a:ext cx="1924263" cy="836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本框 9"/>
          <p:cNvSpPr txBox="1"/>
          <p:nvPr/>
        </p:nvSpPr>
        <p:spPr>
          <a:xfrm>
            <a:off x="6896" y="22766"/>
            <a:ext cx="9137104" cy="51032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Renormalizations (softening) : G-matrix, </a:t>
            </a:r>
            <a:r>
              <a:rPr lang="en-US" altLang="zh-CN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sz="2000" b="1" baseline="-25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</a:t>
            </a:r>
            <a:r>
              <a:rPr lang="en-US" altLang="zh-CN" sz="2000" b="1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k, </a:t>
            </a:r>
            <a:r>
              <a:rPr lang="en-US" altLang="zh-CN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OLS, SRG, UCOM…</a:t>
            </a:r>
          </a:p>
        </p:txBody>
      </p:sp>
      <p:pic>
        <p:nvPicPr>
          <p:cNvPr id="12" name="图片 11" descr="屏幕剪辑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645024"/>
            <a:ext cx="2520280" cy="1846478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423777"/>
            <a:ext cx="3638828" cy="34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3" descr="屏幕剪辑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3546560"/>
            <a:ext cx="1933845" cy="2210108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EAE614C-444C-4709-8271-8736BA5BA46D}"/>
              </a:ext>
            </a:extLst>
          </p:cNvPr>
          <p:cNvSpPr/>
          <p:nvPr/>
        </p:nvSpPr>
        <p:spPr>
          <a:xfrm>
            <a:off x="672840" y="5777576"/>
            <a:ext cx="659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SRG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FDB4856-1E83-49B4-9308-F3B7D3BFB671}"/>
              </a:ext>
            </a:extLst>
          </p:cNvPr>
          <p:cNvSpPr txBox="1"/>
          <p:nvPr/>
        </p:nvSpPr>
        <p:spPr>
          <a:xfrm>
            <a:off x="6896" y="1985815"/>
            <a:ext cx="9137104" cy="87588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arenR"/>
            </a:pPr>
            <a:r>
              <a:rPr lang="zh-CN" altLang="en-US" b="1" dirty="0"/>
              <a:t>自由空间的核力软化，目的是加速数值“量子强关联多体系统”计算的收敛性</a:t>
            </a:r>
            <a:endParaRPr lang="en-US" altLang="zh-CN" b="1" dirty="0"/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zh-CN" altLang="en-US" b="1" dirty="0"/>
              <a:t>“无限”空间转化到有限空间，目的是缩小模型空间</a:t>
            </a:r>
          </a:p>
        </p:txBody>
      </p:sp>
    </p:spTree>
    <p:extLst>
      <p:ext uri="{BB962C8B-B14F-4D97-AF65-F5344CB8AC3E}">
        <p14:creationId xmlns:p14="http://schemas.microsoft.com/office/powerpoint/2010/main" val="31814451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51519" y="1484784"/>
            <a:ext cx="849694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G.E. Brown </a:t>
            </a:r>
            <a:r>
              <a:rPr lang="en-US" altLang="zh-C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(1926-2013, </a:t>
            </a:r>
            <a:r>
              <a:rPr lang="en-US" altLang="zh-CN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Nordita</a:t>
            </a:r>
            <a:r>
              <a:rPr lang="en-US" altLang="zh-C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Princeton, Stony Brook…)</a:t>
            </a: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60s-70s: </a:t>
            </a:r>
            <a:r>
              <a:rPr lang="zh-CN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从现实核力出发计算核结构问题，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G-matrix, Q-box,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sz="2000" b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</a:t>
            </a:r>
            <a:r>
              <a:rPr lang="en-US" altLang="zh-CN" sz="20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-k</a:t>
            </a:r>
            <a:endParaRPr lang="zh-CN" altLang="en-US" sz="2000" b="1" baseline="-2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用于</a:t>
            </a:r>
            <a:r>
              <a:rPr lang="en-US" altLang="zh-C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configuration-interaction shell model with an inert core</a:t>
            </a:r>
            <a:r>
              <a:rPr lang="zh-CN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endParaRPr lang="en-US" altLang="zh-CN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核芯极化的重要性！</a:t>
            </a:r>
            <a:endParaRPr lang="en-US" altLang="zh-CN" sz="2000" b="1" dirty="0">
              <a:solidFill>
                <a:srgbClr val="0070C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使得用现实核力计算原子核成为可能！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140968"/>
            <a:ext cx="3042653" cy="244769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51519" y="188640"/>
            <a:ext cx="8280921" cy="943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latin typeface="+mn-ea"/>
                <a:cs typeface="Times New Roman" panose="02020603050405020304" pitchFamily="18" charset="0"/>
              </a:rPr>
              <a:t>60</a:t>
            </a:r>
            <a:r>
              <a:rPr lang="zh-CN" altLang="en-US" sz="2000" b="1" dirty="0">
                <a:latin typeface="+mn-ea"/>
                <a:cs typeface="Times New Roman" panose="02020603050405020304" pitchFamily="18" charset="0"/>
              </a:rPr>
              <a:t>年代以前，现实核力研究主要局限于核力本身的研究或用于一些少体问题研究，很难用于真正的核物理计算（计算核结构问题定量很差）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5911" y="6093296"/>
            <a:ext cx="9036495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90s</a:t>
            </a: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以后，高精度现实核力 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超级计算机：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Core Shell Model (NCSM)</a:t>
            </a: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等</a:t>
            </a:r>
            <a:r>
              <a:rPr lang="en-US" altLang="zh-CN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ab-initio</a:t>
            </a: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方法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876C5B5-3BBD-4D1A-9C8C-7FCE180FC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3951662"/>
            <a:ext cx="1608337" cy="201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817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7748" y="88407"/>
            <a:ext cx="910850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Renormalization schemes preserving all symmetries</a:t>
            </a:r>
            <a:endParaRPr lang="en-US" altLang="zh-CN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 descr="屏幕剪辑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25" y="2385557"/>
            <a:ext cx="3780744" cy="1406314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46210" y="806438"/>
            <a:ext cx="1417477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G-Matrix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 descr="屏幕剪辑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37" y="1445464"/>
            <a:ext cx="2880320" cy="701176"/>
          </a:xfrm>
          <a:prstGeom prst="rect">
            <a:avLst/>
          </a:prstGeom>
        </p:spPr>
      </p:pic>
      <p:pic>
        <p:nvPicPr>
          <p:cNvPr id="10" name="图片 9" descr="屏幕剪辑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364" y="977464"/>
            <a:ext cx="2376264" cy="458168"/>
          </a:xfrm>
          <a:prstGeom prst="rect">
            <a:avLst/>
          </a:prstGeom>
        </p:spPr>
      </p:pic>
      <p:pic>
        <p:nvPicPr>
          <p:cNvPr id="11" name="图片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50396" y="1692457"/>
            <a:ext cx="2220673" cy="2192203"/>
          </a:xfrm>
          <a:prstGeom prst="rect">
            <a:avLst/>
          </a:prstGeom>
        </p:spPr>
      </p:pic>
      <p:cxnSp>
        <p:nvCxnSpPr>
          <p:cNvPr id="14" name="直接连接符 13"/>
          <p:cNvCxnSpPr/>
          <p:nvPr/>
        </p:nvCxnSpPr>
        <p:spPr>
          <a:xfrm>
            <a:off x="53244" y="3933056"/>
            <a:ext cx="90730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4">
            <a:extLst>
              <a:ext uri="{FF2B5EF4-FFF2-40B4-BE49-F238E27FC236}">
                <a16:creationId xmlns:a16="http://schemas.microsoft.com/office/drawing/2014/main" id="{A9071CBF-B2B0-4B15-A11B-3CB8F66CB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3852162"/>
            <a:ext cx="7560840" cy="298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l">
              <a:buFont typeface="Wingdings" panose="05000000000000000000" pitchFamily="2" charset="2"/>
              <a:buNone/>
            </a:pPr>
            <a:endParaRPr lang="en-US" altLang="zh-CN" b="1" dirty="0">
              <a:solidFill>
                <a:srgbClr val="000099"/>
              </a:solidFill>
            </a:endParaRPr>
          </a:p>
          <a:p>
            <a:pPr algn="l">
              <a:buFont typeface="Wingdings" panose="05000000000000000000" pitchFamily="2" charset="2"/>
              <a:buChar char="v"/>
            </a:pPr>
            <a:r>
              <a:rPr lang="en-US" altLang="zh-CN" b="1" dirty="0">
                <a:solidFill>
                  <a:srgbClr val="000099"/>
                </a:solidFill>
              </a:rPr>
              <a:t> Lee-Suzuki-Okamoto</a:t>
            </a:r>
          </a:p>
          <a:p>
            <a:pPr algn="l">
              <a:buFont typeface="Wingdings" panose="05000000000000000000" pitchFamily="2" charset="2"/>
              <a:buNone/>
            </a:pPr>
            <a:r>
              <a:rPr lang="en-US" altLang="zh-CN" b="1" dirty="0">
                <a:solidFill>
                  <a:srgbClr val="000099"/>
                </a:solidFill>
              </a:rPr>
              <a:t>       </a:t>
            </a:r>
            <a:r>
              <a:rPr lang="en-US" altLang="zh-CN" sz="2000" dirty="0">
                <a:solidFill>
                  <a:srgbClr val="0248DA"/>
                </a:solidFill>
              </a:rPr>
              <a:t>renormalizes to the shell model basis chosen</a:t>
            </a:r>
            <a:endParaRPr lang="en-US" altLang="zh-CN" b="1" dirty="0">
              <a:solidFill>
                <a:srgbClr val="000099"/>
              </a:solidFill>
            </a:endParaRPr>
          </a:p>
          <a:p>
            <a:pPr algn="l">
              <a:buFont typeface="Wingdings" panose="05000000000000000000" pitchFamily="2" charset="2"/>
              <a:buChar char="v"/>
            </a:pPr>
            <a:r>
              <a:rPr lang="en-US" altLang="zh-CN" b="1" dirty="0">
                <a:solidFill>
                  <a:srgbClr val="000099"/>
                </a:solidFill>
              </a:rPr>
              <a:t> </a:t>
            </a:r>
            <a:r>
              <a:rPr lang="en-US" altLang="zh-CN" b="1" dirty="0" err="1">
                <a:solidFill>
                  <a:srgbClr val="000099"/>
                </a:solidFill>
              </a:rPr>
              <a:t>Vlowk</a:t>
            </a:r>
            <a:endParaRPr lang="en-US" altLang="zh-CN" b="1" dirty="0">
              <a:solidFill>
                <a:srgbClr val="000099"/>
              </a:solidFill>
            </a:endParaRPr>
          </a:p>
          <a:p>
            <a:pPr algn="l">
              <a:buFont typeface="Wingdings" panose="05000000000000000000" pitchFamily="2" charset="2"/>
              <a:buNone/>
            </a:pPr>
            <a:r>
              <a:rPr lang="en-US" altLang="zh-CN" sz="2000" dirty="0">
                <a:solidFill>
                  <a:srgbClr val="000099"/>
                </a:solidFill>
              </a:rPr>
              <a:t>        </a:t>
            </a:r>
            <a:r>
              <a:rPr lang="en-US" altLang="zh-CN" sz="2000" dirty="0">
                <a:solidFill>
                  <a:srgbClr val="0248DA"/>
                </a:solidFill>
              </a:rPr>
              <a:t>scales to a lower cutoff momentum</a:t>
            </a:r>
            <a:endParaRPr lang="en-US" altLang="zh-CN" b="1" dirty="0">
              <a:solidFill>
                <a:srgbClr val="000099"/>
              </a:solidFill>
            </a:endParaRPr>
          </a:p>
          <a:p>
            <a:pPr algn="l">
              <a:buFont typeface="Wingdings" panose="05000000000000000000" pitchFamily="2" charset="2"/>
              <a:buChar char="v"/>
            </a:pPr>
            <a:r>
              <a:rPr lang="en-US" altLang="zh-CN" b="1" dirty="0">
                <a:solidFill>
                  <a:srgbClr val="000099"/>
                </a:solidFill>
              </a:rPr>
              <a:t> Similarity renormalization group (SRG)</a:t>
            </a:r>
          </a:p>
          <a:p>
            <a:pPr algn="l">
              <a:buFont typeface="Wingdings" panose="05000000000000000000" pitchFamily="2" charset="2"/>
              <a:buNone/>
            </a:pPr>
            <a:r>
              <a:rPr lang="en-US" altLang="zh-CN" sz="2000" dirty="0">
                <a:solidFill>
                  <a:srgbClr val="000099"/>
                </a:solidFill>
              </a:rPr>
              <a:t>        </a:t>
            </a:r>
            <a:r>
              <a:rPr lang="en-US" altLang="zh-CN" sz="2000" dirty="0">
                <a:solidFill>
                  <a:srgbClr val="0248DA"/>
                </a:solidFill>
              </a:rPr>
              <a:t>reduces off-shell couplings</a:t>
            </a:r>
            <a:endParaRPr lang="en-US" altLang="zh-CN" b="1" dirty="0">
              <a:solidFill>
                <a:srgbClr val="000099"/>
              </a:solidFill>
            </a:endParaRPr>
          </a:p>
          <a:p>
            <a:pPr algn="l">
              <a:buFont typeface="Wingdings" panose="05000000000000000000" pitchFamily="2" charset="2"/>
              <a:buChar char="v"/>
            </a:pPr>
            <a:r>
              <a:rPr lang="en-US" altLang="zh-CN" b="1" dirty="0">
                <a:solidFill>
                  <a:srgbClr val="000099"/>
                </a:solidFill>
              </a:rPr>
              <a:t> Unitary Correlation Operator Method (UCOM)</a:t>
            </a:r>
          </a:p>
          <a:p>
            <a:pPr algn="l">
              <a:buFont typeface="Wingdings" panose="05000000000000000000" pitchFamily="2" charset="2"/>
              <a:buNone/>
            </a:pPr>
            <a:r>
              <a:rPr lang="en-US" altLang="zh-CN" sz="2000" dirty="0">
                <a:solidFill>
                  <a:srgbClr val="000099"/>
                </a:solidFill>
              </a:rPr>
              <a:t>        </a:t>
            </a:r>
            <a:r>
              <a:rPr lang="en-US" altLang="zh-CN" sz="2000" dirty="0">
                <a:solidFill>
                  <a:srgbClr val="0248DA"/>
                </a:solidFill>
              </a:rPr>
              <a:t>reduces short range repulsion</a:t>
            </a:r>
            <a:endParaRPr lang="en-US" altLang="zh-CN" b="1" dirty="0">
              <a:solidFill>
                <a:srgbClr val="000099"/>
              </a:solidFill>
            </a:endParaRPr>
          </a:p>
          <a:p>
            <a:pPr algn="l">
              <a:buFont typeface="Wingdings" panose="05000000000000000000" pitchFamily="2" charset="2"/>
              <a:buNone/>
            </a:pPr>
            <a:endParaRPr lang="en-US" altLang="zh-CN" b="1" dirty="0">
              <a:solidFill>
                <a:srgbClr val="000099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4519C8E-7C30-4130-A6C2-CEA486A16034}"/>
              </a:ext>
            </a:extLst>
          </p:cNvPr>
          <p:cNvSpPr txBox="1"/>
          <p:nvPr/>
        </p:nvSpPr>
        <p:spPr>
          <a:xfrm>
            <a:off x="7164288" y="496309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Bare force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4C1AAC39-24B3-480B-9290-DE8151169112}"/>
              </a:ext>
            </a:extLst>
          </p:cNvPr>
          <p:cNvCxnSpPr/>
          <p:nvPr/>
        </p:nvCxnSpPr>
        <p:spPr>
          <a:xfrm flipH="1">
            <a:off x="7380312" y="804070"/>
            <a:ext cx="216024" cy="35058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右大括号 12">
            <a:extLst>
              <a:ext uri="{FF2B5EF4-FFF2-40B4-BE49-F238E27FC236}">
                <a16:creationId xmlns:a16="http://schemas.microsoft.com/office/drawing/2014/main" id="{43DEAC5D-8ECA-4635-AB5D-FF5E87479215}"/>
              </a:ext>
            </a:extLst>
          </p:cNvPr>
          <p:cNvSpPr/>
          <p:nvPr/>
        </p:nvSpPr>
        <p:spPr>
          <a:xfrm>
            <a:off x="5262900" y="5048698"/>
            <a:ext cx="587496" cy="1562470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B485C7E-6E48-44BE-BD04-5FC9CACCADB0}"/>
              </a:ext>
            </a:extLst>
          </p:cNvPr>
          <p:cNvSpPr txBox="1"/>
          <p:nvPr/>
        </p:nvSpPr>
        <p:spPr>
          <a:xfrm>
            <a:off x="5952259" y="5629878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</a:rPr>
              <a:t>软化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99555FC-CE8E-4F3E-B5AD-4C5BA841CD22}"/>
              </a:ext>
            </a:extLst>
          </p:cNvPr>
          <p:cNvSpPr txBox="1"/>
          <p:nvPr/>
        </p:nvSpPr>
        <p:spPr>
          <a:xfrm>
            <a:off x="5655715" y="4432657"/>
            <a:ext cx="23940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</a:rPr>
              <a:t>重整化到模型空间</a:t>
            </a:r>
          </a:p>
        </p:txBody>
      </p:sp>
    </p:spTree>
    <p:extLst>
      <p:ext uri="{BB962C8B-B14F-4D97-AF65-F5344CB8AC3E}">
        <p14:creationId xmlns:p14="http://schemas.microsoft.com/office/powerpoint/2010/main" val="36888306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屏幕剪辑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706" y="44624"/>
            <a:ext cx="4848539" cy="29946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03648" y="3284984"/>
            <a:ext cx="5904656" cy="3444213"/>
          </a:xfrm>
          <a:prstGeom prst="rect">
            <a:avLst/>
          </a:prstGeom>
        </p:spPr>
      </p:pic>
      <p:sp>
        <p:nvSpPr>
          <p:cNvPr id="4" name="TextBox 23"/>
          <p:cNvSpPr txBox="1"/>
          <p:nvPr/>
        </p:nvSpPr>
        <p:spPr>
          <a:xfrm>
            <a:off x="467544" y="4005064"/>
            <a:ext cx="775209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sz="2000" b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</a:t>
            </a:r>
            <a:r>
              <a:rPr lang="en-US" altLang="zh-CN" sz="20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-k</a:t>
            </a:r>
            <a:endParaRPr lang="zh-CN" altLang="en-US" sz="2000" b="1" baseline="-25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23"/>
          <p:cNvSpPr txBox="1"/>
          <p:nvPr/>
        </p:nvSpPr>
        <p:spPr>
          <a:xfrm>
            <a:off x="395536" y="5877272"/>
            <a:ext cx="720079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SRG</a:t>
            </a:r>
            <a:endParaRPr lang="zh-CN" alt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23">
            <a:extLst>
              <a:ext uri="{FF2B5EF4-FFF2-40B4-BE49-F238E27FC236}">
                <a16:creationId xmlns:a16="http://schemas.microsoft.com/office/drawing/2014/main" id="{1B530C99-B6BD-4301-B99F-E2BA6D461066}"/>
              </a:ext>
            </a:extLst>
          </p:cNvPr>
          <p:cNvSpPr txBox="1"/>
          <p:nvPr/>
        </p:nvSpPr>
        <p:spPr>
          <a:xfrm>
            <a:off x="2627784" y="2132856"/>
            <a:ext cx="792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b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</a:t>
            </a:r>
            <a:r>
              <a:rPr lang="en-US" altLang="zh-CN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-k</a:t>
            </a:r>
            <a:endParaRPr lang="zh-CN" altLang="en-US" b="1" baseline="-25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23">
            <a:extLst>
              <a:ext uri="{FF2B5EF4-FFF2-40B4-BE49-F238E27FC236}">
                <a16:creationId xmlns:a16="http://schemas.microsoft.com/office/drawing/2014/main" id="{3C2FFCD6-6143-4841-8299-6ED5583FB179}"/>
              </a:ext>
            </a:extLst>
          </p:cNvPr>
          <p:cNvSpPr txBox="1"/>
          <p:nvPr/>
        </p:nvSpPr>
        <p:spPr>
          <a:xfrm>
            <a:off x="5292080" y="1917412"/>
            <a:ext cx="72007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SRG</a:t>
            </a:r>
            <a:endParaRPr lang="zh-CN" alt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F0E0F4A-FDEA-4EFD-AC6E-6B9179093950}"/>
              </a:ext>
            </a:extLst>
          </p:cNvPr>
          <p:cNvSpPr txBox="1"/>
          <p:nvPr/>
        </p:nvSpPr>
        <p:spPr>
          <a:xfrm>
            <a:off x="179512" y="62068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软化核力</a:t>
            </a:r>
          </a:p>
        </p:txBody>
      </p:sp>
    </p:spTree>
    <p:extLst>
      <p:ext uri="{BB962C8B-B14F-4D97-AF65-F5344CB8AC3E}">
        <p14:creationId xmlns:p14="http://schemas.microsoft.com/office/powerpoint/2010/main" val="38574760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屏幕剪辑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24" y="954491"/>
            <a:ext cx="3570297" cy="632240"/>
          </a:xfrm>
          <a:prstGeom prst="rect">
            <a:avLst/>
          </a:prstGeom>
        </p:spPr>
      </p:pic>
      <p:pic>
        <p:nvPicPr>
          <p:cNvPr id="4" name="图片 3" descr="屏幕剪辑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868873"/>
            <a:ext cx="7344816" cy="64596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123728" y="252937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order perturbation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998656" y="2553192"/>
            <a:ext cx="2159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order perturbation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14" descr="屏幕剪辑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324024"/>
            <a:ext cx="5020104" cy="452516"/>
          </a:xfrm>
          <a:prstGeom prst="rect">
            <a:avLst/>
          </a:prstGeom>
        </p:spPr>
      </p:pic>
      <p:pic>
        <p:nvPicPr>
          <p:cNvPr id="16" name="图片 15" descr="屏幕剪辑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364" y="4131011"/>
            <a:ext cx="3081210" cy="669498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81358" y="3400551"/>
            <a:ext cx="2326278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Q-box folded diagrams</a:t>
            </a:r>
            <a:endParaRPr lang="zh-CN" altLang="en-US" dirty="0"/>
          </a:p>
        </p:txBody>
      </p:sp>
      <p:pic>
        <p:nvPicPr>
          <p:cNvPr id="21" name="图片 20" descr="屏幕剪辑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412" y="4819861"/>
            <a:ext cx="3729980" cy="1221385"/>
          </a:xfrm>
          <a:prstGeom prst="rect">
            <a:avLst/>
          </a:prstGeom>
        </p:spPr>
      </p:pic>
      <p:sp>
        <p:nvSpPr>
          <p:cNvPr id="22" name="文本框 6"/>
          <p:cNvSpPr txBox="1"/>
          <p:nvPr/>
        </p:nvSpPr>
        <p:spPr>
          <a:xfrm>
            <a:off x="1979712" y="5154980"/>
            <a:ext cx="194821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Q-box derivatives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4238251-0D10-4F55-89FE-35FC2467D632}"/>
              </a:ext>
            </a:extLst>
          </p:cNvPr>
          <p:cNvSpPr/>
          <p:nvPr/>
        </p:nvSpPr>
        <p:spPr>
          <a:xfrm>
            <a:off x="4674" y="12245"/>
            <a:ext cx="9134649" cy="4552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软化后，再脱耦到模型空间：我们用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Q-box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folded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diagrams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B4DF7B93-ECA7-4844-BC24-0DDB6045CC23}"/>
              </a:ext>
            </a:extLst>
          </p:cNvPr>
          <p:cNvSpPr txBox="1"/>
          <p:nvPr/>
        </p:nvSpPr>
        <p:spPr>
          <a:xfrm>
            <a:off x="216522" y="6399809"/>
            <a:ext cx="8854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这就是做</a:t>
            </a:r>
            <a:r>
              <a:rPr lang="en-US" altLang="zh-CN" i="1" dirty="0">
                <a:solidFill>
                  <a:schemeClr val="bg1"/>
                </a:solidFill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ab initio</a:t>
            </a:r>
            <a:r>
              <a:rPr lang="zh-CN" altLang="en-US" dirty="0">
                <a:solidFill>
                  <a:schemeClr val="bg1"/>
                </a:solidFill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壳模型计算的困难之一，用唯象核力计算不会碰到这个难点！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03FCE76-BC94-490C-B73B-C79A908DC2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541109"/>
            <a:ext cx="3094340" cy="121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793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70104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r>
              <a:rPr lang="zh-CN" altLang="zh-CN"/>
              <a:t> </a:t>
            </a:r>
            <a:r>
              <a:rPr lang="zh-CN" altLang="zh-CN">
                <a:solidFill>
                  <a:srgbClr val="17B970"/>
                </a:solidFill>
              </a:rPr>
              <a:t>   </a:t>
            </a:r>
            <a:r>
              <a:rPr lang="zh-CN" altLang="zh-CN" b="1">
                <a:solidFill>
                  <a:schemeClr val="bg1"/>
                </a:solidFill>
              </a:rPr>
              <a:t>-</a:t>
            </a:r>
            <a:fld id="{9110C2F1-EDF3-4C88-8946-9DA572AABA88}" type="slidenum">
              <a:rPr lang="zh-CN" altLang="zh-CN" b="1" smtClean="0">
                <a:solidFill>
                  <a:schemeClr val="bg1"/>
                </a:solidFill>
              </a:rPr>
              <a:pPr/>
              <a:t>3</a:t>
            </a:fld>
            <a:r>
              <a:rPr lang="zh-CN" altLang="zh-CN" b="1">
                <a:solidFill>
                  <a:schemeClr val="bg1"/>
                </a:solidFill>
              </a:rPr>
              <a:t>-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09" y="220857"/>
            <a:ext cx="8570635" cy="6560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67796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01" y="2543719"/>
            <a:ext cx="3623171" cy="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226" y="2613316"/>
            <a:ext cx="1758702" cy="764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96769"/>
            <a:ext cx="4661871" cy="894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216973"/>
            <a:ext cx="1225128" cy="77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0" y="233949"/>
            <a:ext cx="9144000" cy="49558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</a:t>
            </a: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如何“严格”求解强关联量子多体体系？</a:t>
            </a:r>
          </a:p>
        </p:txBody>
      </p:sp>
      <p:grpSp>
        <p:nvGrpSpPr>
          <p:cNvPr id="13" name="Group 14"/>
          <p:cNvGrpSpPr>
            <a:grpSpLocks/>
          </p:cNvGrpSpPr>
          <p:nvPr/>
        </p:nvGrpSpPr>
        <p:grpSpPr bwMode="auto">
          <a:xfrm>
            <a:off x="2123728" y="4509120"/>
            <a:ext cx="3505200" cy="1066800"/>
            <a:chOff x="1152" y="816"/>
            <a:chExt cx="2208" cy="672"/>
          </a:xfrm>
        </p:grpSpPr>
        <p:graphicFrame>
          <p:nvGraphicFramePr>
            <p:cNvPr id="14" name="Object 15"/>
            <p:cNvGraphicFramePr>
              <a:graphicFrameLocks noChangeAspect="1"/>
            </p:cNvGraphicFramePr>
            <p:nvPr/>
          </p:nvGraphicFramePr>
          <p:xfrm>
            <a:off x="1322" y="912"/>
            <a:ext cx="1893" cy="5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454" name="Equation" r:id="rId7" imgW="1396800" imgH="393480" progId="Equation.DSMT4">
                    <p:embed/>
                  </p:oleObj>
                </mc:Choice>
                <mc:Fallback>
                  <p:oleObj name="Equation" r:id="rId7" imgW="1396800" imgH="393480" progId="Equation.DSMT4">
                    <p:embed/>
                    <p:pic>
                      <p:nvPicPr>
                        <p:cNvPr id="14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22" y="912"/>
                          <a:ext cx="1893" cy="55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Rectangle 16"/>
            <p:cNvSpPr>
              <a:spLocks noChangeArrowheads="1"/>
            </p:cNvSpPr>
            <p:nvPr/>
          </p:nvSpPr>
          <p:spPr bwMode="auto">
            <a:xfrm>
              <a:off x="1152" y="816"/>
              <a:ext cx="2208" cy="672"/>
            </a:xfrm>
            <a:prstGeom prst="rect">
              <a:avLst/>
            </a:prstGeom>
            <a:noFill/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0793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屏幕剪辑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16632"/>
            <a:ext cx="5112568" cy="1730714"/>
          </a:xfrm>
          <a:prstGeom prst="rect">
            <a:avLst/>
          </a:prstGeom>
        </p:spPr>
      </p:pic>
      <p:pic>
        <p:nvPicPr>
          <p:cNvPr id="4" name="图片 3" descr="屏幕剪辑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132856"/>
            <a:ext cx="4903570" cy="1632356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2248859-3689-4455-B4B7-197A9AAFF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020473"/>
            <a:ext cx="7183511" cy="252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31740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764704"/>
            <a:ext cx="8640960" cy="5011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Core Shell Model (NCSM)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Coupled Cluster (CC)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In-medium Similarity Renormalization Group (IM-SRG)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Configuration interaction shell model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Selfconsistent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Green’s Function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Diffusion Monte Carlo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Lattice Nuclear Chiral EFT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Many-Body Perturbation Theory (MBPT)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(Dirac-) Bruckner-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Hartree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Fock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44624"/>
            <a:ext cx="9144000" cy="498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Ab-initio many-body </a:t>
            </a:r>
            <a:r>
              <a:rPr lang="en-US" altLang="zh-CN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C855D4A-396F-43E2-82CB-AF4863FF80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45839">
            <a:off x="2936942" y="3153511"/>
            <a:ext cx="6428578" cy="155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02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屏幕剪辑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" y="116633"/>
            <a:ext cx="4654734" cy="864095"/>
          </a:xfrm>
          <a:prstGeom prst="rect">
            <a:avLst/>
          </a:prstGeom>
        </p:spPr>
      </p:pic>
      <p:pic>
        <p:nvPicPr>
          <p:cNvPr id="4" name="图片 3" descr="屏幕剪辑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17" y="1084181"/>
            <a:ext cx="4505242" cy="1272233"/>
          </a:xfrm>
          <a:prstGeom prst="rect">
            <a:avLst/>
          </a:prstGeom>
        </p:spPr>
      </p:pic>
      <p:pic>
        <p:nvPicPr>
          <p:cNvPr id="5" name="图片 4" descr="屏幕剪辑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88" y="185936"/>
            <a:ext cx="4502210" cy="810707"/>
          </a:xfrm>
          <a:prstGeom prst="rect">
            <a:avLst/>
          </a:prstGeom>
        </p:spPr>
      </p:pic>
      <p:pic>
        <p:nvPicPr>
          <p:cNvPr id="6" name="图片 5" descr="屏幕剪辑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457" y="1083943"/>
            <a:ext cx="4045272" cy="1168779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81981" y="3975490"/>
            <a:ext cx="8568952" cy="1418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en-US" altLang="zh-CN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Gamow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Shell Model </a:t>
            </a: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（共振 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连续谱）</a:t>
            </a:r>
            <a:endParaRPr lang="en-US" altLang="zh-CN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en-US" altLang="zh-CN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Gamow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IM-SRG </a:t>
            </a: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（共振 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连续谱）</a:t>
            </a:r>
            <a:endParaRPr lang="en-US" altLang="zh-CN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en-US" altLang="zh-CN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Gamow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Chiral EFT </a:t>
            </a: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三体力</a:t>
            </a:r>
            <a:endParaRPr lang="en-US" altLang="zh-CN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 descr="屏幕剪辑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08" y="2703577"/>
            <a:ext cx="6696744" cy="116061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5065" y="5559667"/>
            <a:ext cx="8981431" cy="113710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dirty="0"/>
              <a:t>        1</a:t>
            </a:r>
            <a:r>
              <a:rPr lang="zh-CN" altLang="en-US" sz="2400" b="1" dirty="0"/>
              <a:t>）第一性原理计算</a:t>
            </a:r>
            <a:endParaRPr lang="en-US" altLang="zh-CN" sz="2400" b="1" dirty="0"/>
          </a:p>
          <a:p>
            <a:pPr algn="ctr">
              <a:lnSpc>
                <a:spcPct val="150000"/>
              </a:lnSpc>
            </a:pPr>
            <a:r>
              <a:rPr lang="en-US" altLang="zh-CN" sz="2400" b="1" dirty="0"/>
              <a:t>                          2</a:t>
            </a:r>
            <a:r>
              <a:rPr lang="zh-CN" altLang="en-US" sz="2400" b="1" dirty="0"/>
              <a:t>）滴线区弱束缚或不束缚核</a:t>
            </a:r>
          </a:p>
        </p:txBody>
      </p:sp>
      <p:cxnSp>
        <p:nvCxnSpPr>
          <p:cNvPr id="10" name="直接连接符 9"/>
          <p:cNvCxnSpPr>
            <a:cxnSpLocks/>
          </p:cNvCxnSpPr>
          <p:nvPr/>
        </p:nvCxnSpPr>
        <p:spPr>
          <a:xfrm>
            <a:off x="0" y="2564904"/>
            <a:ext cx="91440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B2A235A3-9620-4DAC-AD2F-9B990D8E4156}"/>
              </a:ext>
            </a:extLst>
          </p:cNvPr>
          <p:cNvSpPr txBox="1"/>
          <p:nvPr/>
        </p:nvSpPr>
        <p:spPr>
          <a:xfrm>
            <a:off x="5629161" y="4393393"/>
            <a:ext cx="331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形成了我们自己的特色 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（创新）</a:t>
            </a:r>
            <a:endParaRPr lang="zh-CN" altLang="en-US" sz="2400" b="1" dirty="0"/>
          </a:p>
        </p:txBody>
      </p:sp>
      <p:sp>
        <p:nvSpPr>
          <p:cNvPr id="13" name="右大括号 12">
            <a:extLst>
              <a:ext uri="{FF2B5EF4-FFF2-40B4-BE49-F238E27FC236}">
                <a16:creationId xmlns:a16="http://schemas.microsoft.com/office/drawing/2014/main" id="{6A84A100-13A8-44AC-931A-ADF7CD4635D8}"/>
              </a:ext>
            </a:extLst>
          </p:cNvPr>
          <p:cNvSpPr/>
          <p:nvPr/>
        </p:nvSpPr>
        <p:spPr>
          <a:xfrm>
            <a:off x="5364088" y="4228194"/>
            <a:ext cx="216024" cy="1047030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Picture 37" descr="diagCW (6)">
            <a:extLst>
              <a:ext uri="{FF2B5EF4-FFF2-40B4-BE49-F238E27FC236}">
                <a16:creationId xmlns:a16="http://schemas.microsoft.com/office/drawing/2014/main" id="{85F105F8-FA08-4AA4-B6B0-AAEAE9643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338949"/>
            <a:ext cx="1286360" cy="1357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22745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512" y="173845"/>
            <a:ext cx="8229600" cy="806883"/>
          </a:xfrm>
        </p:spPr>
        <p:txBody>
          <a:bodyPr>
            <a:normAutofit/>
          </a:bodyPr>
          <a:lstStyle/>
          <a:p>
            <a:pPr algn="l"/>
            <a:r>
              <a:rPr lang="zh-CN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背景 （前沿和困境）</a:t>
            </a:r>
            <a:endParaRPr lang="zh-CN" altLang="en-US" sz="2800" dirty="0">
              <a:solidFill>
                <a:srgbClr val="00B05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7504" y="995968"/>
            <a:ext cx="8982744" cy="5862032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当前核物理前沿：放射性核束物理（滴线区、弱束缚、不束缚、共振、连续</a:t>
            </a:r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r>
              <a:rPr lang="zh-CN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en-US" altLang="zh-CN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zh-CN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在建装置：</a:t>
            </a:r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FRIB, HIAF, FAIR …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zh-CN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运行装置： </a:t>
            </a:r>
            <a:r>
              <a:rPr lang="en-US" altLang="zh-CN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RIBF (RIKEN)</a:t>
            </a:r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altLang="zh-CN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NSCL (MSU), HIRFL</a:t>
            </a:r>
            <a:r>
              <a:rPr lang="zh-CN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（兰州）</a:t>
            </a:r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ISOLDE (CERN), ISAC (TRIUMF) …</a:t>
            </a:r>
          </a:p>
          <a:p>
            <a:pPr marL="0" indent="0">
              <a:lnSpc>
                <a:spcPct val="170000"/>
              </a:lnSpc>
              <a:buNone/>
            </a:pPr>
            <a:endParaRPr lang="en-US" altLang="zh-CN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通过下面数据体现“</a:t>
            </a:r>
            <a:r>
              <a:rPr lang="zh-CN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前沿性</a:t>
            </a:r>
            <a:r>
              <a:rPr lang="zh-CN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altLang="zh-C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近</a:t>
            </a:r>
            <a:r>
              <a:rPr lang="en-US" altLang="zh-C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C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1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RIBF (RIKEN) </a:t>
            </a:r>
            <a:r>
              <a:rPr lang="zh-CN" altLang="en-US" sz="21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en-US" altLang="zh-CN" sz="21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2019:  &gt; 5 PRL (2 Editors’ Suggestion)</a:t>
            </a:r>
            <a:r>
              <a:rPr lang="zh-CN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（不完全统计）</a:t>
            </a:r>
            <a:endParaRPr lang="en-US" altLang="zh-CN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r>
              <a:rPr lang="zh-CN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：≈ </a:t>
            </a:r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PRL (2 Editors’ Suggestion)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21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兰州装置：</a:t>
            </a:r>
            <a:endParaRPr lang="en-US" altLang="zh-CN" sz="21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2019:  1 PRL (Editors’ Suggestion)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PRL 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（其中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篇北大叶组在兰州装置的工作）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PRL (Featured in Physics, Editors’ Suggestion)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21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全球核结构与核反应 </a:t>
            </a:r>
            <a:r>
              <a:rPr lang="en-US" altLang="zh-CN" sz="21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Nature</a:t>
            </a:r>
            <a:r>
              <a:rPr lang="zh-CN" altLang="en-US" sz="21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en-US" altLang="zh-CN" sz="21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Nature physics</a:t>
            </a:r>
            <a:r>
              <a:rPr lang="zh-CN" altLang="en-US" sz="21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的文章</a:t>
            </a:r>
            <a:endParaRPr lang="en-US" altLang="zh-CN" sz="21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Nature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Nature physics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2021:   3 Nature, 2 Nature physics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2021:   2 Science</a:t>
            </a:r>
          </a:p>
        </p:txBody>
      </p:sp>
      <p:cxnSp>
        <p:nvCxnSpPr>
          <p:cNvPr id="5" name="直接连接符 4"/>
          <p:cNvCxnSpPr/>
          <p:nvPr/>
        </p:nvCxnSpPr>
        <p:spPr>
          <a:xfrm>
            <a:off x="0" y="1556792"/>
            <a:ext cx="9144000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41" y="2636912"/>
            <a:ext cx="9163082" cy="3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2474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屏幕剪辑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16632"/>
            <a:ext cx="5904656" cy="160518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37700" y="1910201"/>
            <a:ext cx="83667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美国物理学会选出的“</a:t>
            </a:r>
            <a:r>
              <a:rPr lang="en-US" altLang="zh-CN" b="1" dirty="0">
                <a:solidFill>
                  <a:srgbClr val="FF0000"/>
                </a:solidFill>
              </a:rPr>
              <a:t>2019</a:t>
            </a:r>
            <a:r>
              <a:rPr lang="zh-CN" altLang="en-US" b="1" dirty="0">
                <a:solidFill>
                  <a:srgbClr val="FF0000"/>
                </a:solidFill>
              </a:rPr>
              <a:t>年物理学发生的十大事件”</a:t>
            </a:r>
          </a:p>
        </p:txBody>
      </p:sp>
      <p:pic>
        <p:nvPicPr>
          <p:cNvPr id="4" name="图片 3" descr="屏幕剪辑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223666"/>
            <a:ext cx="2592288" cy="623314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67544" y="2315817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4. </a:t>
            </a:r>
            <a:endParaRPr lang="zh-CN" altLang="en-US" sz="2400" b="1" dirty="0"/>
          </a:p>
        </p:txBody>
      </p:sp>
      <p:pic>
        <p:nvPicPr>
          <p:cNvPr id="11" name="图片 10" descr="屏幕剪辑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683" y="2813767"/>
            <a:ext cx="4460322" cy="2206309"/>
          </a:xfrm>
          <a:prstGeom prst="rect">
            <a:avLst/>
          </a:prstGeom>
        </p:spPr>
      </p:pic>
      <p:pic>
        <p:nvPicPr>
          <p:cNvPr id="13" name="图片 12" descr="屏幕剪辑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5" y="2791271"/>
            <a:ext cx="4717651" cy="273630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87786" y="5748910"/>
            <a:ext cx="9016248" cy="8367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latin typeface="+mn-ea"/>
              </a:rPr>
              <a:t>物理学家希望下一个元素的滴线不要再等上</a:t>
            </a:r>
            <a:r>
              <a:rPr lang="en-US" altLang="zh-CN" sz="1600" b="1" dirty="0">
                <a:latin typeface="+mn-ea"/>
              </a:rPr>
              <a:t>20</a:t>
            </a:r>
            <a:r>
              <a:rPr lang="zh-CN" altLang="en-US" sz="1600" b="1" dirty="0">
                <a:latin typeface="+mn-ea"/>
              </a:rPr>
              <a:t>年。下一代稀有同位素装置计划在两年内投入使用，可能会将滴线延伸至镁元素，即元素周期表中的第</a:t>
            </a:r>
            <a:r>
              <a:rPr lang="en-US" altLang="zh-CN" sz="1600" b="1" dirty="0">
                <a:latin typeface="+mn-ea"/>
              </a:rPr>
              <a:t>12</a:t>
            </a:r>
            <a:r>
              <a:rPr lang="zh-CN" altLang="en-US" sz="1600" b="1" dirty="0">
                <a:latin typeface="+mn-ea"/>
              </a:rPr>
              <a:t>号元素。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9EEB515-A115-4FAE-A9E7-7308031476ED}"/>
              </a:ext>
            </a:extLst>
          </p:cNvPr>
          <p:cNvSpPr txBox="1"/>
          <p:nvPr/>
        </p:nvSpPr>
        <p:spPr>
          <a:xfrm>
            <a:off x="5436096" y="5133710"/>
            <a:ext cx="3312368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需要高精度测量（高灵敏度）</a:t>
            </a:r>
          </a:p>
        </p:txBody>
      </p:sp>
    </p:spTree>
    <p:extLst>
      <p:ext uri="{BB962C8B-B14F-4D97-AF65-F5344CB8AC3E}">
        <p14:creationId xmlns:p14="http://schemas.microsoft.com/office/powerpoint/2010/main" val="12154853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屏幕剪辑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8"/>
            <a:ext cx="9144000" cy="685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4400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latin typeface="Times New Roman" pitchFamily="18" charset="0"/>
                <a:ea typeface="华文新魏" pitchFamily="2" charset="-122"/>
              </a:rPr>
              <a:t>Element production</a:t>
            </a:r>
          </a:p>
        </p:txBody>
      </p:sp>
      <p:sp>
        <p:nvSpPr>
          <p:cNvPr id="205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2362200"/>
            <a:ext cx="4800600" cy="4267200"/>
          </a:xfrm>
        </p:spPr>
        <p:txBody>
          <a:bodyPr/>
          <a:lstStyle/>
          <a:p>
            <a:endParaRPr lang="zh-CN" altLang="en-US" sz="2800"/>
          </a:p>
        </p:txBody>
      </p:sp>
      <p:graphicFrame>
        <p:nvGraphicFramePr>
          <p:cNvPr id="2050" name="Object 2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1679575" y="2897188"/>
          <a:ext cx="488950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25" name="Equation" r:id="rId3" imgW="279360" imgH="253800" progId="Equation.3">
                  <p:embed/>
                </p:oleObj>
              </mc:Choice>
              <mc:Fallback>
                <p:oleObj name="Equation" r:id="rId3" imgW="279360" imgH="253800" progId="Equation.3">
                  <p:embed/>
                  <p:pic>
                    <p:nvPicPr>
                      <p:cNvPr id="20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9575" y="2897188"/>
                        <a:ext cx="488950" cy="501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2971800" y="3429000"/>
          <a:ext cx="457200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26" name="Equation" r:id="rId5" imgW="291960" imgH="253800" progId="Equation.3">
                  <p:embed/>
                </p:oleObj>
              </mc:Choice>
              <mc:Fallback>
                <p:oleObj name="Equation" r:id="rId5" imgW="291960" imgH="253800" progId="Equation.3">
                  <p:embed/>
                  <p:pic>
                    <p:nvPicPr>
                      <p:cNvPr id="205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3429000"/>
                        <a:ext cx="457200" cy="396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3581400" y="4165600"/>
          <a:ext cx="12192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27" name="Equation" r:id="rId7" imgW="761760" imgH="253800" progId="Equation.3">
                  <p:embed/>
                </p:oleObj>
              </mc:Choice>
              <mc:Fallback>
                <p:oleObj name="Equation" r:id="rId7" imgW="761760" imgH="253800" progId="Equation.3">
                  <p:embed/>
                  <p:pic>
                    <p:nvPicPr>
                      <p:cNvPr id="205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4165600"/>
                        <a:ext cx="1219200" cy="40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3" name="Object 5"/>
          <p:cNvGraphicFramePr>
            <a:graphicFrameLocks noChangeAspect="1"/>
          </p:cNvGraphicFramePr>
          <p:nvPr/>
        </p:nvGraphicFramePr>
        <p:xfrm>
          <a:off x="3505200" y="3733800"/>
          <a:ext cx="1600200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28" name="Equation" r:id="rId9" imgW="1079280" imgH="279360" progId="Equation.3">
                  <p:embed/>
                </p:oleObj>
              </mc:Choice>
              <mc:Fallback>
                <p:oleObj name="Equation" r:id="rId9" imgW="1079280" imgH="279360" progId="Equation.3">
                  <p:embed/>
                  <p:pic>
                    <p:nvPicPr>
                      <p:cNvPr id="205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3733800"/>
                        <a:ext cx="1600200" cy="415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4" name="Object 6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1193800" y="1444625"/>
          <a:ext cx="6978650" cy="526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29" name="Flash Movie" r:id="rId11" imgW="6346800" imgH="4781520" progId="">
                  <p:embed/>
                </p:oleObj>
              </mc:Choice>
              <mc:Fallback>
                <p:oleObj name="Flash Movie" r:id="rId11" imgW="6346800" imgH="4781520" progId="">
                  <p:embed/>
                  <p:pic>
                    <p:nvPicPr>
                      <p:cNvPr id="205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3800" y="1444625"/>
                        <a:ext cx="6978650" cy="5260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55836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组合 140"/>
          <p:cNvGrpSpPr/>
          <p:nvPr/>
        </p:nvGrpSpPr>
        <p:grpSpPr>
          <a:xfrm>
            <a:off x="2059768" y="3980264"/>
            <a:ext cx="4779817" cy="2543055"/>
            <a:chOff x="1006382" y="377375"/>
            <a:chExt cx="8137618" cy="4549547"/>
          </a:xfrm>
        </p:grpSpPr>
        <p:grpSp>
          <p:nvGrpSpPr>
            <p:cNvPr id="135" name="组合 134"/>
            <p:cNvGrpSpPr/>
            <p:nvPr/>
          </p:nvGrpSpPr>
          <p:grpSpPr>
            <a:xfrm>
              <a:off x="4805576" y="4267853"/>
              <a:ext cx="655275" cy="623862"/>
              <a:chOff x="7192990" y="2666151"/>
              <a:chExt cx="907421" cy="914400"/>
            </a:xfrm>
          </p:grpSpPr>
          <p:grpSp>
            <p:nvGrpSpPr>
              <p:cNvPr id="126" name="组合 125"/>
              <p:cNvGrpSpPr/>
              <p:nvPr/>
            </p:nvGrpSpPr>
            <p:grpSpPr>
              <a:xfrm>
                <a:off x="7192990" y="2784564"/>
                <a:ext cx="907421" cy="685800"/>
                <a:chOff x="2204143" y="1348694"/>
                <a:chExt cx="907421" cy="685800"/>
              </a:xfrm>
            </p:grpSpPr>
            <p:sp>
              <p:nvSpPr>
                <p:cNvPr id="127" name="椭圆 126"/>
                <p:cNvSpPr/>
                <p:nvPr/>
              </p:nvSpPr>
              <p:spPr>
                <a:xfrm>
                  <a:off x="2318443" y="1348694"/>
                  <a:ext cx="381000" cy="381000"/>
                </a:xfrm>
                <a:prstGeom prst="ellipse">
                  <a:avLst/>
                </a:prstGeom>
                <a:solidFill>
                  <a:srgbClr val="002060">
                    <a:alpha val="50000"/>
                  </a:srgb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8" name="椭圆 127"/>
                <p:cNvSpPr/>
                <p:nvPr/>
              </p:nvSpPr>
              <p:spPr>
                <a:xfrm>
                  <a:off x="2470843" y="1501094"/>
                  <a:ext cx="381000" cy="381000"/>
                </a:xfrm>
                <a:prstGeom prst="ellipse">
                  <a:avLst/>
                </a:prstGeom>
                <a:solidFill>
                  <a:schemeClr val="accent2">
                    <a:alpha val="5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9" name="椭圆 128"/>
                <p:cNvSpPr/>
                <p:nvPr/>
              </p:nvSpPr>
              <p:spPr>
                <a:xfrm>
                  <a:off x="2623243" y="1653494"/>
                  <a:ext cx="381000" cy="381000"/>
                </a:xfrm>
                <a:prstGeom prst="ellipse">
                  <a:avLst/>
                </a:prstGeom>
                <a:solidFill>
                  <a:srgbClr val="002060">
                    <a:alpha val="50000"/>
                  </a:srgb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0" name="椭圆 129"/>
                <p:cNvSpPr/>
                <p:nvPr/>
              </p:nvSpPr>
              <p:spPr>
                <a:xfrm>
                  <a:off x="2280343" y="1653494"/>
                  <a:ext cx="381000" cy="381000"/>
                </a:xfrm>
                <a:prstGeom prst="ellipse">
                  <a:avLst/>
                </a:prstGeom>
                <a:solidFill>
                  <a:srgbClr val="002060">
                    <a:alpha val="50000"/>
                  </a:srgb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1" name="椭圆 130"/>
                <p:cNvSpPr/>
                <p:nvPr/>
              </p:nvSpPr>
              <p:spPr>
                <a:xfrm>
                  <a:off x="2204143" y="1539194"/>
                  <a:ext cx="381000" cy="381000"/>
                </a:xfrm>
                <a:prstGeom prst="ellipse">
                  <a:avLst/>
                </a:prstGeom>
                <a:solidFill>
                  <a:srgbClr val="00B050">
                    <a:alpha val="50000"/>
                  </a:srgb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2" name="椭圆 131"/>
                <p:cNvSpPr/>
                <p:nvPr/>
              </p:nvSpPr>
              <p:spPr>
                <a:xfrm>
                  <a:off x="2730564" y="1476951"/>
                  <a:ext cx="381000" cy="381000"/>
                </a:xfrm>
                <a:prstGeom prst="ellipse">
                  <a:avLst/>
                </a:prstGeom>
                <a:solidFill>
                  <a:srgbClr val="002060">
                    <a:alpha val="50000"/>
                  </a:srgb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33" name="椭圆 132"/>
              <p:cNvSpPr/>
              <p:nvPr/>
            </p:nvSpPr>
            <p:spPr>
              <a:xfrm>
                <a:off x="7528911" y="2666151"/>
                <a:ext cx="381000" cy="381000"/>
              </a:xfrm>
              <a:prstGeom prst="ellipse">
                <a:avLst/>
              </a:prstGeom>
              <a:solidFill>
                <a:srgbClr val="00B050">
                  <a:alpha val="50000"/>
                </a:srgb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椭圆 133"/>
              <p:cNvSpPr/>
              <p:nvPr/>
            </p:nvSpPr>
            <p:spPr>
              <a:xfrm>
                <a:off x="7468897" y="3199551"/>
                <a:ext cx="381000" cy="381000"/>
              </a:xfrm>
              <a:prstGeom prst="ellipse">
                <a:avLst/>
              </a:prstGeom>
              <a:solidFill>
                <a:srgbClr val="00B050">
                  <a:alpha val="50000"/>
                </a:srgb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3" name="组合 122"/>
            <p:cNvGrpSpPr/>
            <p:nvPr/>
          </p:nvGrpSpPr>
          <p:grpSpPr>
            <a:xfrm>
              <a:off x="1346909" y="377375"/>
              <a:ext cx="7677620" cy="4509100"/>
              <a:chOff x="1370483" y="2188264"/>
              <a:chExt cx="6755330" cy="3865281"/>
            </a:xfrm>
          </p:grpSpPr>
          <p:grpSp>
            <p:nvGrpSpPr>
              <p:cNvPr id="23" name="组合 22"/>
              <p:cNvGrpSpPr/>
              <p:nvPr/>
            </p:nvGrpSpPr>
            <p:grpSpPr>
              <a:xfrm>
                <a:off x="2082338" y="3067396"/>
                <a:ext cx="5403273" cy="2986149"/>
                <a:chOff x="1217814" y="2369127"/>
                <a:chExt cx="5403273" cy="2986149"/>
              </a:xfrm>
            </p:grpSpPr>
            <p:sp>
              <p:nvSpPr>
                <p:cNvPr id="6" name="任意多边形 5"/>
                <p:cNvSpPr/>
                <p:nvPr/>
              </p:nvSpPr>
              <p:spPr>
                <a:xfrm>
                  <a:off x="1313411" y="2884516"/>
                  <a:ext cx="5212080" cy="2470760"/>
                </a:xfrm>
                <a:custGeom>
                  <a:avLst/>
                  <a:gdLst>
                    <a:gd name="connsiteX0" fmla="*/ 0 w 5212080"/>
                    <a:gd name="connsiteY0" fmla="*/ 0 h 2470760"/>
                    <a:gd name="connsiteX1" fmla="*/ 1238596 w 5212080"/>
                    <a:gd name="connsiteY1" fmla="*/ 748146 h 2470760"/>
                    <a:gd name="connsiteX2" fmla="*/ 1695796 w 5212080"/>
                    <a:gd name="connsiteY2" fmla="*/ 2252749 h 2470760"/>
                    <a:gd name="connsiteX3" fmla="*/ 2992582 w 5212080"/>
                    <a:gd name="connsiteY3" fmla="*/ 2443942 h 2470760"/>
                    <a:gd name="connsiteX4" fmla="*/ 3566160 w 5212080"/>
                    <a:gd name="connsiteY4" fmla="*/ 2078182 h 2470760"/>
                    <a:gd name="connsiteX5" fmla="*/ 3915294 w 5212080"/>
                    <a:gd name="connsiteY5" fmla="*/ 673331 h 2470760"/>
                    <a:gd name="connsiteX6" fmla="*/ 5212080 w 5212080"/>
                    <a:gd name="connsiteY6" fmla="*/ 33251 h 24707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212080" h="2470760">
                      <a:moveTo>
                        <a:pt x="0" y="0"/>
                      </a:moveTo>
                      <a:cubicBezTo>
                        <a:pt x="477981" y="186344"/>
                        <a:pt x="955963" y="372688"/>
                        <a:pt x="1238596" y="748146"/>
                      </a:cubicBezTo>
                      <a:cubicBezTo>
                        <a:pt x="1521229" y="1123604"/>
                        <a:pt x="1403465" y="1970116"/>
                        <a:pt x="1695796" y="2252749"/>
                      </a:cubicBezTo>
                      <a:cubicBezTo>
                        <a:pt x="1988127" y="2535382"/>
                        <a:pt x="2680855" y="2473036"/>
                        <a:pt x="2992582" y="2443942"/>
                      </a:cubicBezTo>
                      <a:cubicBezTo>
                        <a:pt x="3304309" y="2414848"/>
                        <a:pt x="3412375" y="2373284"/>
                        <a:pt x="3566160" y="2078182"/>
                      </a:cubicBezTo>
                      <a:cubicBezTo>
                        <a:pt x="3719945" y="1783080"/>
                        <a:pt x="3640974" y="1014153"/>
                        <a:pt x="3915294" y="673331"/>
                      </a:cubicBezTo>
                      <a:cubicBezTo>
                        <a:pt x="4189614" y="332509"/>
                        <a:pt x="4700847" y="182880"/>
                        <a:pt x="5212080" y="33251"/>
                      </a:cubicBezTo>
                    </a:path>
                  </a:pathLst>
                </a:custGeom>
                <a:noFill/>
                <a:ln w="666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14" name="直接连接符 13"/>
                <p:cNvCxnSpPr/>
                <p:nvPr/>
              </p:nvCxnSpPr>
              <p:spPr>
                <a:xfrm flipH="1">
                  <a:off x="3838574" y="2369127"/>
                  <a:ext cx="47626" cy="2986149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2" name="组合 21"/>
                <p:cNvGrpSpPr/>
                <p:nvPr/>
              </p:nvGrpSpPr>
              <p:grpSpPr>
                <a:xfrm>
                  <a:off x="1217814" y="2718261"/>
                  <a:ext cx="5403273" cy="2244437"/>
                  <a:chOff x="1246909" y="2701636"/>
                  <a:chExt cx="5403273" cy="2244437"/>
                </a:xfrm>
              </p:grpSpPr>
              <p:sp>
                <p:nvSpPr>
                  <p:cNvPr id="8" name="任意多边形 7"/>
                  <p:cNvSpPr/>
                  <p:nvPr/>
                </p:nvSpPr>
                <p:spPr>
                  <a:xfrm>
                    <a:off x="2901142" y="4621840"/>
                    <a:ext cx="1970116" cy="324233"/>
                  </a:xfrm>
                  <a:custGeom>
                    <a:avLst/>
                    <a:gdLst>
                      <a:gd name="connsiteX0" fmla="*/ 0 w 1970116"/>
                      <a:gd name="connsiteY0" fmla="*/ 307607 h 324233"/>
                      <a:gd name="connsiteX1" fmla="*/ 964276 w 1970116"/>
                      <a:gd name="connsiteY1" fmla="*/ 36 h 324233"/>
                      <a:gd name="connsiteX2" fmla="*/ 1970116 w 1970116"/>
                      <a:gd name="connsiteY2" fmla="*/ 324233 h 3242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970116" h="324233">
                        <a:moveTo>
                          <a:pt x="0" y="307607"/>
                        </a:moveTo>
                        <a:cubicBezTo>
                          <a:pt x="317961" y="152436"/>
                          <a:pt x="635923" y="-2735"/>
                          <a:pt x="964276" y="36"/>
                        </a:cubicBezTo>
                        <a:cubicBezTo>
                          <a:pt x="1292629" y="2807"/>
                          <a:pt x="1631372" y="163520"/>
                          <a:pt x="1970116" y="324233"/>
                        </a:cubicBezTo>
                      </a:path>
                    </a:pathLst>
                  </a:custGeom>
                  <a:noFill/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grpSp>
                <p:nvGrpSpPr>
                  <p:cNvPr id="12" name="组合 11"/>
                  <p:cNvGrpSpPr/>
                  <p:nvPr/>
                </p:nvGrpSpPr>
                <p:grpSpPr>
                  <a:xfrm>
                    <a:off x="2743200" y="3749024"/>
                    <a:ext cx="2264894" cy="829368"/>
                    <a:chOff x="2743200" y="3749024"/>
                    <a:chExt cx="2264894" cy="829368"/>
                  </a:xfrm>
                </p:grpSpPr>
                <p:sp>
                  <p:nvSpPr>
                    <p:cNvPr id="10" name="任意多边形 9"/>
                    <p:cNvSpPr/>
                    <p:nvPr/>
                  </p:nvSpPr>
                  <p:spPr>
                    <a:xfrm>
                      <a:off x="2743200" y="3749024"/>
                      <a:ext cx="1169519" cy="437064"/>
                    </a:xfrm>
                    <a:custGeom>
                      <a:avLst/>
                      <a:gdLst>
                        <a:gd name="connsiteX0" fmla="*/ 0 w 1169519"/>
                        <a:gd name="connsiteY0" fmla="*/ 423965 h 437064"/>
                        <a:gd name="connsiteX1" fmla="*/ 482138 w 1169519"/>
                        <a:gd name="connsiteY1" fmla="*/ 16 h 437064"/>
                        <a:gd name="connsiteX2" fmla="*/ 1122218 w 1169519"/>
                        <a:gd name="connsiteY2" fmla="*/ 407340 h 437064"/>
                        <a:gd name="connsiteX3" fmla="*/ 1072342 w 1169519"/>
                        <a:gd name="connsiteY3" fmla="*/ 374089 h 4370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169519" h="437064">
                          <a:moveTo>
                            <a:pt x="0" y="423965"/>
                          </a:moveTo>
                          <a:cubicBezTo>
                            <a:pt x="147551" y="213376"/>
                            <a:pt x="295102" y="2787"/>
                            <a:pt x="482138" y="16"/>
                          </a:cubicBezTo>
                          <a:cubicBezTo>
                            <a:pt x="669174" y="-2755"/>
                            <a:pt x="1023851" y="344994"/>
                            <a:pt x="1122218" y="407340"/>
                          </a:cubicBezTo>
                          <a:cubicBezTo>
                            <a:pt x="1220585" y="469686"/>
                            <a:pt x="1146463" y="421887"/>
                            <a:pt x="1072342" y="374089"/>
                          </a:cubicBezTo>
                        </a:path>
                      </a:pathLst>
                    </a:custGeom>
                    <a:noFill/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1" name="任意多边形 10"/>
                    <p:cNvSpPr/>
                    <p:nvPr/>
                  </p:nvSpPr>
                  <p:spPr>
                    <a:xfrm rot="10800000">
                      <a:off x="3838575" y="4141328"/>
                      <a:ext cx="1169519" cy="437064"/>
                    </a:xfrm>
                    <a:custGeom>
                      <a:avLst/>
                      <a:gdLst>
                        <a:gd name="connsiteX0" fmla="*/ 0 w 1169519"/>
                        <a:gd name="connsiteY0" fmla="*/ 423965 h 437064"/>
                        <a:gd name="connsiteX1" fmla="*/ 482138 w 1169519"/>
                        <a:gd name="connsiteY1" fmla="*/ 16 h 437064"/>
                        <a:gd name="connsiteX2" fmla="*/ 1122218 w 1169519"/>
                        <a:gd name="connsiteY2" fmla="*/ 407340 h 437064"/>
                        <a:gd name="connsiteX3" fmla="*/ 1072342 w 1169519"/>
                        <a:gd name="connsiteY3" fmla="*/ 374089 h 4370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169519" h="437064">
                          <a:moveTo>
                            <a:pt x="0" y="423965"/>
                          </a:moveTo>
                          <a:cubicBezTo>
                            <a:pt x="147551" y="213376"/>
                            <a:pt x="295102" y="2787"/>
                            <a:pt x="482138" y="16"/>
                          </a:cubicBezTo>
                          <a:cubicBezTo>
                            <a:pt x="669174" y="-2755"/>
                            <a:pt x="1023851" y="344994"/>
                            <a:pt x="1122218" y="407340"/>
                          </a:cubicBezTo>
                          <a:cubicBezTo>
                            <a:pt x="1220585" y="469686"/>
                            <a:pt x="1146463" y="421887"/>
                            <a:pt x="1072342" y="374089"/>
                          </a:cubicBezTo>
                        </a:path>
                      </a:pathLst>
                    </a:custGeom>
                    <a:noFill/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  <p:cxnSp>
                <p:nvCxnSpPr>
                  <p:cNvPr id="17" name="直接连接符 16"/>
                  <p:cNvCxnSpPr/>
                  <p:nvPr/>
                </p:nvCxnSpPr>
                <p:spPr>
                  <a:xfrm>
                    <a:off x="1246909" y="2701636"/>
                    <a:ext cx="5403273" cy="74815"/>
                  </a:xfrm>
                  <a:prstGeom prst="line">
                    <a:avLst/>
                  </a:prstGeom>
                  <a:ln w="22225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73" name="组合 72"/>
              <p:cNvGrpSpPr/>
              <p:nvPr/>
            </p:nvGrpSpPr>
            <p:grpSpPr>
              <a:xfrm>
                <a:off x="1370483" y="2361395"/>
                <a:ext cx="6755330" cy="2077246"/>
                <a:chOff x="-603912" y="1633381"/>
                <a:chExt cx="9667875" cy="2077246"/>
              </a:xfrm>
            </p:grpSpPr>
            <p:grpSp>
              <p:nvGrpSpPr>
                <p:cNvPr id="74" name="Group 119"/>
                <p:cNvGrpSpPr>
                  <a:grpSpLocks noChangeAspect="1"/>
                </p:cNvGrpSpPr>
                <p:nvPr/>
              </p:nvGrpSpPr>
              <p:grpSpPr bwMode="auto">
                <a:xfrm>
                  <a:off x="4214150" y="1648463"/>
                  <a:ext cx="4849813" cy="2062164"/>
                  <a:chOff x="1130" y="745"/>
                  <a:chExt cx="3055" cy="1299"/>
                </a:xfrm>
              </p:grpSpPr>
              <p:sp>
                <p:nvSpPr>
                  <p:cNvPr id="97" name="Freeform 123"/>
                  <p:cNvSpPr>
                    <a:spLocks/>
                  </p:cNvSpPr>
                  <p:nvPr/>
                </p:nvSpPr>
                <p:spPr bwMode="auto">
                  <a:xfrm>
                    <a:off x="1130" y="1013"/>
                    <a:ext cx="172" cy="383"/>
                  </a:xfrm>
                  <a:custGeom>
                    <a:avLst/>
                    <a:gdLst>
                      <a:gd name="T0" fmla="*/ 17 w 172"/>
                      <a:gd name="T1" fmla="*/ 349 h 383"/>
                      <a:gd name="T2" fmla="*/ 32 w 172"/>
                      <a:gd name="T3" fmla="*/ 335 h 383"/>
                      <a:gd name="T4" fmla="*/ 41 w 172"/>
                      <a:gd name="T5" fmla="*/ 221 h 383"/>
                      <a:gd name="T6" fmla="*/ 57 w 172"/>
                      <a:gd name="T7" fmla="*/ 208 h 383"/>
                      <a:gd name="T8" fmla="*/ 54 w 172"/>
                      <a:gd name="T9" fmla="*/ 161 h 383"/>
                      <a:gd name="T10" fmla="*/ 68 w 172"/>
                      <a:gd name="T11" fmla="*/ 151 h 383"/>
                      <a:gd name="T12" fmla="*/ 59 w 172"/>
                      <a:gd name="T13" fmla="*/ 134 h 383"/>
                      <a:gd name="T14" fmla="*/ 74 w 172"/>
                      <a:gd name="T15" fmla="*/ 125 h 383"/>
                      <a:gd name="T16" fmla="*/ 78 w 172"/>
                      <a:gd name="T17" fmla="*/ 114 h 383"/>
                      <a:gd name="T18" fmla="*/ 81 w 172"/>
                      <a:gd name="T19" fmla="*/ 101 h 383"/>
                      <a:gd name="T20" fmla="*/ 84 w 172"/>
                      <a:gd name="T21" fmla="*/ 91 h 383"/>
                      <a:gd name="T22" fmla="*/ 86 w 172"/>
                      <a:gd name="T23" fmla="*/ 80 h 383"/>
                      <a:gd name="T24" fmla="*/ 89 w 172"/>
                      <a:gd name="T25" fmla="*/ 70 h 383"/>
                      <a:gd name="T26" fmla="*/ 84 w 172"/>
                      <a:gd name="T27" fmla="*/ 48 h 383"/>
                      <a:gd name="T28" fmla="*/ 96 w 172"/>
                      <a:gd name="T29" fmla="*/ 48 h 383"/>
                      <a:gd name="T30" fmla="*/ 101 w 172"/>
                      <a:gd name="T31" fmla="*/ 41 h 383"/>
                      <a:gd name="T32" fmla="*/ 105 w 172"/>
                      <a:gd name="T33" fmla="*/ 31 h 383"/>
                      <a:gd name="T34" fmla="*/ 109 w 172"/>
                      <a:gd name="T35" fmla="*/ 27 h 383"/>
                      <a:gd name="T36" fmla="*/ 112 w 172"/>
                      <a:gd name="T37" fmla="*/ 23 h 383"/>
                      <a:gd name="T38" fmla="*/ 111 w 172"/>
                      <a:gd name="T39" fmla="*/ 11 h 383"/>
                      <a:gd name="T40" fmla="*/ 111 w 172"/>
                      <a:gd name="T41" fmla="*/ 24 h 383"/>
                      <a:gd name="T42" fmla="*/ 115 w 172"/>
                      <a:gd name="T43" fmla="*/ 24 h 383"/>
                      <a:gd name="T44" fmla="*/ 118 w 172"/>
                      <a:gd name="T45" fmla="*/ 13 h 383"/>
                      <a:gd name="T46" fmla="*/ 109 w 172"/>
                      <a:gd name="T47" fmla="*/ 21 h 383"/>
                      <a:gd name="T48" fmla="*/ 115 w 172"/>
                      <a:gd name="T49" fmla="*/ 27 h 383"/>
                      <a:gd name="T50" fmla="*/ 126 w 172"/>
                      <a:gd name="T51" fmla="*/ 23 h 383"/>
                      <a:gd name="T52" fmla="*/ 116 w 172"/>
                      <a:gd name="T53" fmla="*/ 28 h 383"/>
                      <a:gd name="T54" fmla="*/ 122 w 172"/>
                      <a:gd name="T55" fmla="*/ 40 h 383"/>
                      <a:gd name="T56" fmla="*/ 125 w 172"/>
                      <a:gd name="T57" fmla="*/ 47 h 383"/>
                      <a:gd name="T58" fmla="*/ 129 w 172"/>
                      <a:gd name="T59" fmla="*/ 55 h 383"/>
                      <a:gd name="T60" fmla="*/ 136 w 172"/>
                      <a:gd name="T61" fmla="*/ 83 h 383"/>
                      <a:gd name="T62" fmla="*/ 148 w 172"/>
                      <a:gd name="T63" fmla="*/ 78 h 383"/>
                      <a:gd name="T64" fmla="*/ 145 w 172"/>
                      <a:gd name="T65" fmla="*/ 120 h 383"/>
                      <a:gd name="T66" fmla="*/ 156 w 172"/>
                      <a:gd name="T67" fmla="*/ 115 h 383"/>
                      <a:gd name="T68" fmla="*/ 162 w 172"/>
                      <a:gd name="T69" fmla="*/ 87 h 383"/>
                      <a:gd name="T70" fmla="*/ 151 w 172"/>
                      <a:gd name="T71" fmla="*/ 44 h 383"/>
                      <a:gd name="T72" fmla="*/ 146 w 172"/>
                      <a:gd name="T73" fmla="*/ 35 h 383"/>
                      <a:gd name="T74" fmla="*/ 143 w 172"/>
                      <a:gd name="T75" fmla="*/ 28 h 383"/>
                      <a:gd name="T76" fmla="*/ 132 w 172"/>
                      <a:gd name="T77" fmla="*/ 10 h 383"/>
                      <a:gd name="T78" fmla="*/ 106 w 172"/>
                      <a:gd name="T79" fmla="*/ 0 h 383"/>
                      <a:gd name="T80" fmla="*/ 92 w 172"/>
                      <a:gd name="T81" fmla="*/ 10 h 383"/>
                      <a:gd name="T82" fmla="*/ 89 w 172"/>
                      <a:gd name="T83" fmla="*/ 14 h 383"/>
                      <a:gd name="T84" fmla="*/ 81 w 172"/>
                      <a:gd name="T85" fmla="*/ 28 h 383"/>
                      <a:gd name="T86" fmla="*/ 81 w 172"/>
                      <a:gd name="T87" fmla="*/ 28 h 383"/>
                      <a:gd name="T88" fmla="*/ 72 w 172"/>
                      <a:gd name="T89" fmla="*/ 45 h 383"/>
                      <a:gd name="T90" fmla="*/ 72 w 172"/>
                      <a:gd name="T91" fmla="*/ 87 h 383"/>
                      <a:gd name="T92" fmla="*/ 58 w 172"/>
                      <a:gd name="T93" fmla="*/ 94 h 383"/>
                      <a:gd name="T94" fmla="*/ 55 w 172"/>
                      <a:gd name="T95" fmla="*/ 107 h 383"/>
                      <a:gd name="T96" fmla="*/ 51 w 172"/>
                      <a:gd name="T97" fmla="*/ 118 h 383"/>
                      <a:gd name="T98" fmla="*/ 45 w 172"/>
                      <a:gd name="T99" fmla="*/ 147 h 383"/>
                      <a:gd name="T100" fmla="*/ 57 w 172"/>
                      <a:gd name="T101" fmla="*/ 148 h 383"/>
                      <a:gd name="T102" fmla="*/ 42 w 172"/>
                      <a:gd name="T103" fmla="*/ 160 h 383"/>
                      <a:gd name="T104" fmla="*/ 45 w 172"/>
                      <a:gd name="T105" fmla="*/ 205 h 383"/>
                      <a:gd name="T106" fmla="*/ 34 w 172"/>
                      <a:gd name="T107" fmla="*/ 202 h 383"/>
                      <a:gd name="T108" fmla="*/ 18 w 172"/>
                      <a:gd name="T109" fmla="*/ 282 h 383"/>
                      <a:gd name="T110" fmla="*/ 10 w 172"/>
                      <a:gd name="T111" fmla="*/ 329 h 383"/>
                      <a:gd name="T112" fmla="*/ 5 w 172"/>
                      <a:gd name="T113" fmla="*/ 346 h 383"/>
                      <a:gd name="T114" fmla="*/ 0 w 172"/>
                      <a:gd name="T115" fmla="*/ 379 h 3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</a:cxnLst>
                    <a:rect l="0" t="0" r="r" b="b"/>
                    <a:pathLst>
                      <a:path w="172" h="383">
                        <a:moveTo>
                          <a:pt x="0" y="379"/>
                        </a:moveTo>
                        <a:lnTo>
                          <a:pt x="22" y="383"/>
                        </a:lnTo>
                        <a:lnTo>
                          <a:pt x="28" y="352"/>
                        </a:lnTo>
                        <a:lnTo>
                          <a:pt x="17" y="349"/>
                        </a:lnTo>
                        <a:lnTo>
                          <a:pt x="28" y="352"/>
                        </a:lnTo>
                        <a:lnTo>
                          <a:pt x="17" y="349"/>
                        </a:lnTo>
                        <a:lnTo>
                          <a:pt x="28" y="352"/>
                        </a:lnTo>
                        <a:lnTo>
                          <a:pt x="32" y="335"/>
                        </a:lnTo>
                        <a:lnTo>
                          <a:pt x="38" y="303"/>
                        </a:lnTo>
                        <a:lnTo>
                          <a:pt x="41" y="286"/>
                        </a:lnTo>
                        <a:lnTo>
                          <a:pt x="52" y="224"/>
                        </a:lnTo>
                        <a:lnTo>
                          <a:pt x="41" y="221"/>
                        </a:lnTo>
                        <a:lnTo>
                          <a:pt x="52" y="224"/>
                        </a:lnTo>
                        <a:lnTo>
                          <a:pt x="41" y="221"/>
                        </a:lnTo>
                        <a:lnTo>
                          <a:pt x="52" y="224"/>
                        </a:lnTo>
                        <a:lnTo>
                          <a:pt x="57" y="208"/>
                        </a:lnTo>
                        <a:lnTo>
                          <a:pt x="59" y="194"/>
                        </a:lnTo>
                        <a:lnTo>
                          <a:pt x="62" y="178"/>
                        </a:lnTo>
                        <a:lnTo>
                          <a:pt x="65" y="164"/>
                        </a:lnTo>
                        <a:lnTo>
                          <a:pt x="54" y="161"/>
                        </a:lnTo>
                        <a:lnTo>
                          <a:pt x="65" y="164"/>
                        </a:lnTo>
                        <a:lnTo>
                          <a:pt x="54" y="161"/>
                        </a:lnTo>
                        <a:lnTo>
                          <a:pt x="65" y="164"/>
                        </a:lnTo>
                        <a:lnTo>
                          <a:pt x="68" y="151"/>
                        </a:lnTo>
                        <a:lnTo>
                          <a:pt x="71" y="137"/>
                        </a:lnTo>
                        <a:lnTo>
                          <a:pt x="59" y="134"/>
                        </a:lnTo>
                        <a:lnTo>
                          <a:pt x="71" y="137"/>
                        </a:lnTo>
                        <a:lnTo>
                          <a:pt x="59" y="134"/>
                        </a:lnTo>
                        <a:lnTo>
                          <a:pt x="71" y="137"/>
                        </a:lnTo>
                        <a:lnTo>
                          <a:pt x="74" y="124"/>
                        </a:lnTo>
                        <a:lnTo>
                          <a:pt x="62" y="121"/>
                        </a:lnTo>
                        <a:lnTo>
                          <a:pt x="74" y="125"/>
                        </a:lnTo>
                        <a:lnTo>
                          <a:pt x="74" y="124"/>
                        </a:lnTo>
                        <a:lnTo>
                          <a:pt x="62" y="121"/>
                        </a:lnTo>
                        <a:lnTo>
                          <a:pt x="74" y="125"/>
                        </a:lnTo>
                        <a:lnTo>
                          <a:pt x="78" y="114"/>
                        </a:lnTo>
                        <a:lnTo>
                          <a:pt x="78" y="112"/>
                        </a:lnTo>
                        <a:lnTo>
                          <a:pt x="81" y="100"/>
                        </a:lnTo>
                        <a:lnTo>
                          <a:pt x="69" y="97"/>
                        </a:lnTo>
                        <a:lnTo>
                          <a:pt x="81" y="101"/>
                        </a:lnTo>
                        <a:lnTo>
                          <a:pt x="81" y="100"/>
                        </a:lnTo>
                        <a:lnTo>
                          <a:pt x="69" y="97"/>
                        </a:lnTo>
                        <a:lnTo>
                          <a:pt x="81" y="101"/>
                        </a:lnTo>
                        <a:lnTo>
                          <a:pt x="84" y="91"/>
                        </a:lnTo>
                        <a:lnTo>
                          <a:pt x="84" y="90"/>
                        </a:lnTo>
                        <a:lnTo>
                          <a:pt x="86" y="78"/>
                        </a:lnTo>
                        <a:lnTo>
                          <a:pt x="75" y="75"/>
                        </a:lnTo>
                        <a:lnTo>
                          <a:pt x="86" y="80"/>
                        </a:lnTo>
                        <a:lnTo>
                          <a:pt x="86" y="78"/>
                        </a:lnTo>
                        <a:lnTo>
                          <a:pt x="75" y="75"/>
                        </a:lnTo>
                        <a:lnTo>
                          <a:pt x="86" y="80"/>
                        </a:lnTo>
                        <a:lnTo>
                          <a:pt x="89" y="70"/>
                        </a:lnTo>
                        <a:lnTo>
                          <a:pt x="95" y="53"/>
                        </a:lnTo>
                        <a:lnTo>
                          <a:pt x="84" y="48"/>
                        </a:lnTo>
                        <a:lnTo>
                          <a:pt x="95" y="53"/>
                        </a:lnTo>
                        <a:lnTo>
                          <a:pt x="84" y="48"/>
                        </a:lnTo>
                        <a:lnTo>
                          <a:pt x="95" y="53"/>
                        </a:lnTo>
                        <a:lnTo>
                          <a:pt x="98" y="45"/>
                        </a:lnTo>
                        <a:lnTo>
                          <a:pt x="86" y="41"/>
                        </a:lnTo>
                        <a:lnTo>
                          <a:pt x="96" y="48"/>
                        </a:lnTo>
                        <a:lnTo>
                          <a:pt x="98" y="45"/>
                        </a:lnTo>
                        <a:lnTo>
                          <a:pt x="86" y="41"/>
                        </a:lnTo>
                        <a:lnTo>
                          <a:pt x="96" y="48"/>
                        </a:lnTo>
                        <a:lnTo>
                          <a:pt x="101" y="41"/>
                        </a:lnTo>
                        <a:lnTo>
                          <a:pt x="102" y="40"/>
                        </a:lnTo>
                        <a:lnTo>
                          <a:pt x="108" y="28"/>
                        </a:lnTo>
                        <a:lnTo>
                          <a:pt x="96" y="23"/>
                        </a:lnTo>
                        <a:lnTo>
                          <a:pt x="105" y="31"/>
                        </a:lnTo>
                        <a:lnTo>
                          <a:pt x="108" y="28"/>
                        </a:lnTo>
                        <a:lnTo>
                          <a:pt x="96" y="23"/>
                        </a:lnTo>
                        <a:lnTo>
                          <a:pt x="105" y="31"/>
                        </a:lnTo>
                        <a:lnTo>
                          <a:pt x="109" y="27"/>
                        </a:lnTo>
                        <a:lnTo>
                          <a:pt x="112" y="23"/>
                        </a:lnTo>
                        <a:lnTo>
                          <a:pt x="102" y="16"/>
                        </a:lnTo>
                        <a:lnTo>
                          <a:pt x="108" y="27"/>
                        </a:lnTo>
                        <a:lnTo>
                          <a:pt x="112" y="23"/>
                        </a:lnTo>
                        <a:lnTo>
                          <a:pt x="102" y="16"/>
                        </a:lnTo>
                        <a:lnTo>
                          <a:pt x="108" y="27"/>
                        </a:lnTo>
                        <a:lnTo>
                          <a:pt x="116" y="23"/>
                        </a:lnTo>
                        <a:lnTo>
                          <a:pt x="111" y="11"/>
                        </a:lnTo>
                        <a:lnTo>
                          <a:pt x="111" y="24"/>
                        </a:lnTo>
                        <a:lnTo>
                          <a:pt x="116" y="23"/>
                        </a:lnTo>
                        <a:lnTo>
                          <a:pt x="111" y="11"/>
                        </a:lnTo>
                        <a:lnTo>
                          <a:pt x="111" y="24"/>
                        </a:lnTo>
                        <a:lnTo>
                          <a:pt x="115" y="24"/>
                        </a:lnTo>
                        <a:lnTo>
                          <a:pt x="115" y="11"/>
                        </a:lnTo>
                        <a:lnTo>
                          <a:pt x="109" y="23"/>
                        </a:lnTo>
                        <a:lnTo>
                          <a:pt x="115" y="24"/>
                        </a:lnTo>
                        <a:lnTo>
                          <a:pt x="115" y="11"/>
                        </a:lnTo>
                        <a:lnTo>
                          <a:pt x="109" y="23"/>
                        </a:lnTo>
                        <a:lnTo>
                          <a:pt x="112" y="24"/>
                        </a:lnTo>
                        <a:lnTo>
                          <a:pt x="118" y="13"/>
                        </a:lnTo>
                        <a:lnTo>
                          <a:pt x="109" y="21"/>
                        </a:lnTo>
                        <a:lnTo>
                          <a:pt x="112" y="24"/>
                        </a:lnTo>
                        <a:lnTo>
                          <a:pt x="118" y="13"/>
                        </a:lnTo>
                        <a:lnTo>
                          <a:pt x="109" y="21"/>
                        </a:lnTo>
                        <a:lnTo>
                          <a:pt x="115" y="27"/>
                        </a:lnTo>
                        <a:lnTo>
                          <a:pt x="123" y="18"/>
                        </a:lnTo>
                        <a:lnTo>
                          <a:pt x="114" y="25"/>
                        </a:lnTo>
                        <a:lnTo>
                          <a:pt x="115" y="27"/>
                        </a:lnTo>
                        <a:lnTo>
                          <a:pt x="123" y="18"/>
                        </a:lnTo>
                        <a:lnTo>
                          <a:pt x="114" y="25"/>
                        </a:lnTo>
                        <a:lnTo>
                          <a:pt x="116" y="30"/>
                        </a:lnTo>
                        <a:lnTo>
                          <a:pt x="126" y="23"/>
                        </a:lnTo>
                        <a:lnTo>
                          <a:pt x="116" y="28"/>
                        </a:lnTo>
                        <a:lnTo>
                          <a:pt x="116" y="30"/>
                        </a:lnTo>
                        <a:lnTo>
                          <a:pt x="126" y="23"/>
                        </a:lnTo>
                        <a:lnTo>
                          <a:pt x="116" y="28"/>
                        </a:lnTo>
                        <a:lnTo>
                          <a:pt x="122" y="40"/>
                        </a:lnTo>
                        <a:lnTo>
                          <a:pt x="132" y="34"/>
                        </a:lnTo>
                        <a:lnTo>
                          <a:pt x="121" y="40"/>
                        </a:lnTo>
                        <a:lnTo>
                          <a:pt x="122" y="40"/>
                        </a:lnTo>
                        <a:lnTo>
                          <a:pt x="132" y="34"/>
                        </a:lnTo>
                        <a:lnTo>
                          <a:pt x="121" y="40"/>
                        </a:lnTo>
                        <a:lnTo>
                          <a:pt x="123" y="47"/>
                        </a:lnTo>
                        <a:lnTo>
                          <a:pt x="125" y="47"/>
                        </a:lnTo>
                        <a:lnTo>
                          <a:pt x="129" y="55"/>
                        </a:lnTo>
                        <a:lnTo>
                          <a:pt x="139" y="50"/>
                        </a:lnTo>
                        <a:lnTo>
                          <a:pt x="128" y="54"/>
                        </a:lnTo>
                        <a:lnTo>
                          <a:pt x="129" y="55"/>
                        </a:lnTo>
                        <a:lnTo>
                          <a:pt x="139" y="50"/>
                        </a:lnTo>
                        <a:lnTo>
                          <a:pt x="128" y="54"/>
                        </a:lnTo>
                        <a:lnTo>
                          <a:pt x="131" y="63"/>
                        </a:lnTo>
                        <a:lnTo>
                          <a:pt x="136" y="83"/>
                        </a:lnTo>
                        <a:lnTo>
                          <a:pt x="148" y="78"/>
                        </a:lnTo>
                        <a:lnTo>
                          <a:pt x="136" y="81"/>
                        </a:lnTo>
                        <a:lnTo>
                          <a:pt x="136" y="83"/>
                        </a:lnTo>
                        <a:lnTo>
                          <a:pt x="148" y="78"/>
                        </a:lnTo>
                        <a:lnTo>
                          <a:pt x="136" y="81"/>
                        </a:lnTo>
                        <a:lnTo>
                          <a:pt x="139" y="92"/>
                        </a:lnTo>
                        <a:lnTo>
                          <a:pt x="145" y="118"/>
                        </a:lnTo>
                        <a:lnTo>
                          <a:pt x="145" y="120"/>
                        </a:lnTo>
                        <a:lnTo>
                          <a:pt x="149" y="134"/>
                        </a:lnTo>
                        <a:lnTo>
                          <a:pt x="172" y="127"/>
                        </a:lnTo>
                        <a:lnTo>
                          <a:pt x="168" y="112"/>
                        </a:lnTo>
                        <a:lnTo>
                          <a:pt x="156" y="115"/>
                        </a:lnTo>
                        <a:lnTo>
                          <a:pt x="168" y="112"/>
                        </a:lnTo>
                        <a:lnTo>
                          <a:pt x="156" y="115"/>
                        </a:lnTo>
                        <a:lnTo>
                          <a:pt x="168" y="112"/>
                        </a:lnTo>
                        <a:lnTo>
                          <a:pt x="162" y="87"/>
                        </a:lnTo>
                        <a:lnTo>
                          <a:pt x="159" y="75"/>
                        </a:lnTo>
                        <a:lnTo>
                          <a:pt x="153" y="55"/>
                        </a:lnTo>
                        <a:lnTo>
                          <a:pt x="151" y="47"/>
                        </a:lnTo>
                        <a:lnTo>
                          <a:pt x="151" y="44"/>
                        </a:lnTo>
                        <a:lnTo>
                          <a:pt x="146" y="35"/>
                        </a:lnTo>
                        <a:lnTo>
                          <a:pt x="135" y="41"/>
                        </a:lnTo>
                        <a:lnTo>
                          <a:pt x="146" y="37"/>
                        </a:lnTo>
                        <a:lnTo>
                          <a:pt x="146" y="35"/>
                        </a:lnTo>
                        <a:lnTo>
                          <a:pt x="135" y="41"/>
                        </a:lnTo>
                        <a:lnTo>
                          <a:pt x="146" y="37"/>
                        </a:lnTo>
                        <a:lnTo>
                          <a:pt x="143" y="30"/>
                        </a:lnTo>
                        <a:lnTo>
                          <a:pt x="143" y="28"/>
                        </a:lnTo>
                        <a:lnTo>
                          <a:pt x="138" y="17"/>
                        </a:lnTo>
                        <a:lnTo>
                          <a:pt x="136" y="17"/>
                        </a:lnTo>
                        <a:lnTo>
                          <a:pt x="133" y="13"/>
                        </a:lnTo>
                        <a:lnTo>
                          <a:pt x="132" y="10"/>
                        </a:lnTo>
                        <a:lnTo>
                          <a:pt x="126" y="4"/>
                        </a:lnTo>
                        <a:lnTo>
                          <a:pt x="121" y="1"/>
                        </a:lnTo>
                        <a:lnTo>
                          <a:pt x="119" y="0"/>
                        </a:lnTo>
                        <a:lnTo>
                          <a:pt x="106" y="0"/>
                        </a:lnTo>
                        <a:lnTo>
                          <a:pt x="106" y="1"/>
                        </a:lnTo>
                        <a:lnTo>
                          <a:pt x="98" y="6"/>
                        </a:lnTo>
                        <a:lnTo>
                          <a:pt x="94" y="7"/>
                        </a:lnTo>
                        <a:lnTo>
                          <a:pt x="92" y="10"/>
                        </a:lnTo>
                        <a:lnTo>
                          <a:pt x="89" y="14"/>
                        </a:lnTo>
                        <a:lnTo>
                          <a:pt x="99" y="20"/>
                        </a:lnTo>
                        <a:lnTo>
                          <a:pt x="91" y="11"/>
                        </a:lnTo>
                        <a:lnTo>
                          <a:pt x="89" y="14"/>
                        </a:lnTo>
                        <a:lnTo>
                          <a:pt x="99" y="20"/>
                        </a:lnTo>
                        <a:lnTo>
                          <a:pt x="91" y="11"/>
                        </a:lnTo>
                        <a:lnTo>
                          <a:pt x="88" y="14"/>
                        </a:lnTo>
                        <a:lnTo>
                          <a:pt x="81" y="28"/>
                        </a:lnTo>
                        <a:lnTo>
                          <a:pt x="91" y="34"/>
                        </a:lnTo>
                        <a:lnTo>
                          <a:pt x="81" y="28"/>
                        </a:lnTo>
                        <a:lnTo>
                          <a:pt x="91" y="34"/>
                        </a:lnTo>
                        <a:lnTo>
                          <a:pt x="81" y="28"/>
                        </a:lnTo>
                        <a:lnTo>
                          <a:pt x="76" y="35"/>
                        </a:lnTo>
                        <a:lnTo>
                          <a:pt x="75" y="37"/>
                        </a:lnTo>
                        <a:lnTo>
                          <a:pt x="72" y="44"/>
                        </a:lnTo>
                        <a:lnTo>
                          <a:pt x="72" y="45"/>
                        </a:lnTo>
                        <a:lnTo>
                          <a:pt x="67" y="63"/>
                        </a:lnTo>
                        <a:lnTo>
                          <a:pt x="64" y="73"/>
                        </a:lnTo>
                        <a:lnTo>
                          <a:pt x="61" y="84"/>
                        </a:lnTo>
                        <a:lnTo>
                          <a:pt x="72" y="87"/>
                        </a:lnTo>
                        <a:lnTo>
                          <a:pt x="61" y="84"/>
                        </a:lnTo>
                        <a:lnTo>
                          <a:pt x="72" y="87"/>
                        </a:lnTo>
                        <a:lnTo>
                          <a:pt x="61" y="84"/>
                        </a:lnTo>
                        <a:lnTo>
                          <a:pt x="58" y="94"/>
                        </a:lnTo>
                        <a:lnTo>
                          <a:pt x="55" y="107"/>
                        </a:lnTo>
                        <a:lnTo>
                          <a:pt x="67" y="110"/>
                        </a:lnTo>
                        <a:lnTo>
                          <a:pt x="55" y="105"/>
                        </a:lnTo>
                        <a:lnTo>
                          <a:pt x="55" y="107"/>
                        </a:lnTo>
                        <a:lnTo>
                          <a:pt x="67" y="110"/>
                        </a:lnTo>
                        <a:lnTo>
                          <a:pt x="55" y="105"/>
                        </a:lnTo>
                        <a:lnTo>
                          <a:pt x="51" y="117"/>
                        </a:lnTo>
                        <a:lnTo>
                          <a:pt x="51" y="118"/>
                        </a:lnTo>
                        <a:lnTo>
                          <a:pt x="48" y="131"/>
                        </a:lnTo>
                        <a:lnTo>
                          <a:pt x="48" y="134"/>
                        </a:lnTo>
                        <a:lnTo>
                          <a:pt x="48" y="132"/>
                        </a:lnTo>
                        <a:lnTo>
                          <a:pt x="45" y="147"/>
                        </a:lnTo>
                        <a:lnTo>
                          <a:pt x="57" y="148"/>
                        </a:lnTo>
                        <a:lnTo>
                          <a:pt x="45" y="145"/>
                        </a:lnTo>
                        <a:lnTo>
                          <a:pt x="45" y="147"/>
                        </a:lnTo>
                        <a:lnTo>
                          <a:pt x="57" y="148"/>
                        </a:lnTo>
                        <a:lnTo>
                          <a:pt x="45" y="145"/>
                        </a:lnTo>
                        <a:lnTo>
                          <a:pt x="42" y="158"/>
                        </a:lnTo>
                        <a:lnTo>
                          <a:pt x="42" y="161"/>
                        </a:lnTo>
                        <a:lnTo>
                          <a:pt x="42" y="160"/>
                        </a:lnTo>
                        <a:lnTo>
                          <a:pt x="39" y="174"/>
                        </a:lnTo>
                        <a:lnTo>
                          <a:pt x="37" y="189"/>
                        </a:lnTo>
                        <a:lnTo>
                          <a:pt x="34" y="204"/>
                        </a:lnTo>
                        <a:lnTo>
                          <a:pt x="45" y="205"/>
                        </a:lnTo>
                        <a:lnTo>
                          <a:pt x="34" y="202"/>
                        </a:lnTo>
                        <a:lnTo>
                          <a:pt x="34" y="204"/>
                        </a:lnTo>
                        <a:lnTo>
                          <a:pt x="45" y="205"/>
                        </a:lnTo>
                        <a:lnTo>
                          <a:pt x="34" y="202"/>
                        </a:lnTo>
                        <a:lnTo>
                          <a:pt x="30" y="218"/>
                        </a:lnTo>
                        <a:lnTo>
                          <a:pt x="30" y="221"/>
                        </a:lnTo>
                        <a:lnTo>
                          <a:pt x="30" y="219"/>
                        </a:lnTo>
                        <a:lnTo>
                          <a:pt x="18" y="282"/>
                        </a:lnTo>
                        <a:lnTo>
                          <a:pt x="15" y="299"/>
                        </a:lnTo>
                        <a:lnTo>
                          <a:pt x="10" y="331"/>
                        </a:lnTo>
                        <a:lnTo>
                          <a:pt x="21" y="332"/>
                        </a:lnTo>
                        <a:lnTo>
                          <a:pt x="10" y="329"/>
                        </a:lnTo>
                        <a:lnTo>
                          <a:pt x="10" y="331"/>
                        </a:lnTo>
                        <a:lnTo>
                          <a:pt x="21" y="332"/>
                        </a:lnTo>
                        <a:lnTo>
                          <a:pt x="10" y="329"/>
                        </a:lnTo>
                        <a:lnTo>
                          <a:pt x="5" y="346"/>
                        </a:lnTo>
                        <a:lnTo>
                          <a:pt x="5" y="349"/>
                        </a:lnTo>
                        <a:lnTo>
                          <a:pt x="5" y="348"/>
                        </a:lnTo>
                        <a:lnTo>
                          <a:pt x="2" y="363"/>
                        </a:lnTo>
                        <a:lnTo>
                          <a:pt x="0" y="379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98" name="Freeform 124"/>
                  <p:cNvSpPr>
                    <a:spLocks/>
                  </p:cNvSpPr>
                  <p:nvPr/>
                </p:nvSpPr>
                <p:spPr bwMode="auto">
                  <a:xfrm>
                    <a:off x="1275" y="1125"/>
                    <a:ext cx="176" cy="740"/>
                  </a:xfrm>
                  <a:custGeom>
                    <a:avLst/>
                    <a:gdLst>
                      <a:gd name="T0" fmla="*/ 15 w 176"/>
                      <a:gd name="T1" fmla="*/ 18 h 740"/>
                      <a:gd name="T2" fmla="*/ 4 w 176"/>
                      <a:gd name="T3" fmla="*/ 20 h 740"/>
                      <a:gd name="T4" fmla="*/ 33 w 176"/>
                      <a:gd name="T5" fmla="*/ 115 h 740"/>
                      <a:gd name="T6" fmla="*/ 21 w 176"/>
                      <a:gd name="T7" fmla="*/ 116 h 740"/>
                      <a:gd name="T8" fmla="*/ 40 w 176"/>
                      <a:gd name="T9" fmla="*/ 152 h 740"/>
                      <a:gd name="T10" fmla="*/ 28 w 176"/>
                      <a:gd name="T11" fmla="*/ 153 h 740"/>
                      <a:gd name="T12" fmla="*/ 48 w 176"/>
                      <a:gd name="T13" fmla="*/ 296 h 740"/>
                      <a:gd name="T14" fmla="*/ 53 w 176"/>
                      <a:gd name="T15" fmla="*/ 317 h 740"/>
                      <a:gd name="T16" fmla="*/ 58 w 176"/>
                      <a:gd name="T17" fmla="*/ 357 h 740"/>
                      <a:gd name="T18" fmla="*/ 74 w 176"/>
                      <a:gd name="T19" fmla="*/ 461 h 740"/>
                      <a:gd name="T20" fmla="*/ 85 w 176"/>
                      <a:gd name="T21" fmla="*/ 458 h 740"/>
                      <a:gd name="T22" fmla="*/ 85 w 176"/>
                      <a:gd name="T23" fmla="*/ 538 h 740"/>
                      <a:gd name="T24" fmla="*/ 98 w 176"/>
                      <a:gd name="T25" fmla="*/ 605 h 740"/>
                      <a:gd name="T26" fmla="*/ 109 w 176"/>
                      <a:gd name="T27" fmla="*/ 659 h 740"/>
                      <a:gd name="T28" fmla="*/ 119 w 176"/>
                      <a:gd name="T29" fmla="*/ 695 h 740"/>
                      <a:gd name="T30" fmla="*/ 124 w 176"/>
                      <a:gd name="T31" fmla="*/ 703 h 740"/>
                      <a:gd name="T32" fmla="*/ 129 w 176"/>
                      <a:gd name="T33" fmla="*/ 718 h 740"/>
                      <a:gd name="T34" fmla="*/ 142 w 176"/>
                      <a:gd name="T35" fmla="*/ 736 h 740"/>
                      <a:gd name="T36" fmla="*/ 158 w 176"/>
                      <a:gd name="T37" fmla="*/ 739 h 740"/>
                      <a:gd name="T38" fmla="*/ 176 w 176"/>
                      <a:gd name="T39" fmla="*/ 728 h 740"/>
                      <a:gd name="T40" fmla="*/ 159 w 176"/>
                      <a:gd name="T41" fmla="*/ 715 h 740"/>
                      <a:gd name="T42" fmla="*/ 159 w 176"/>
                      <a:gd name="T43" fmla="*/ 715 h 740"/>
                      <a:gd name="T44" fmla="*/ 154 w 176"/>
                      <a:gd name="T45" fmla="*/ 718 h 740"/>
                      <a:gd name="T46" fmla="*/ 151 w 176"/>
                      <a:gd name="T47" fmla="*/ 728 h 740"/>
                      <a:gd name="T48" fmla="*/ 151 w 176"/>
                      <a:gd name="T49" fmla="*/ 728 h 740"/>
                      <a:gd name="T50" fmla="*/ 155 w 176"/>
                      <a:gd name="T51" fmla="*/ 716 h 740"/>
                      <a:gd name="T52" fmla="*/ 152 w 176"/>
                      <a:gd name="T53" fmla="*/ 712 h 740"/>
                      <a:gd name="T54" fmla="*/ 142 w 176"/>
                      <a:gd name="T55" fmla="*/ 718 h 740"/>
                      <a:gd name="T56" fmla="*/ 151 w 176"/>
                      <a:gd name="T57" fmla="*/ 708 h 740"/>
                      <a:gd name="T58" fmla="*/ 145 w 176"/>
                      <a:gd name="T59" fmla="*/ 693 h 740"/>
                      <a:gd name="T60" fmla="*/ 141 w 176"/>
                      <a:gd name="T61" fmla="*/ 686 h 740"/>
                      <a:gd name="T62" fmla="*/ 135 w 176"/>
                      <a:gd name="T63" fmla="*/ 666 h 740"/>
                      <a:gd name="T64" fmla="*/ 135 w 176"/>
                      <a:gd name="T65" fmla="*/ 666 h 740"/>
                      <a:gd name="T66" fmla="*/ 129 w 176"/>
                      <a:gd name="T67" fmla="*/ 643 h 740"/>
                      <a:gd name="T68" fmla="*/ 121 w 176"/>
                      <a:gd name="T69" fmla="*/ 601 h 740"/>
                      <a:gd name="T70" fmla="*/ 117 w 176"/>
                      <a:gd name="T71" fmla="*/ 585 h 740"/>
                      <a:gd name="T72" fmla="*/ 108 w 176"/>
                      <a:gd name="T73" fmla="*/ 534 h 740"/>
                      <a:gd name="T74" fmla="*/ 108 w 176"/>
                      <a:gd name="T75" fmla="*/ 534 h 740"/>
                      <a:gd name="T76" fmla="*/ 102 w 176"/>
                      <a:gd name="T77" fmla="*/ 497 h 740"/>
                      <a:gd name="T78" fmla="*/ 97 w 176"/>
                      <a:gd name="T79" fmla="*/ 457 h 740"/>
                      <a:gd name="T80" fmla="*/ 92 w 176"/>
                      <a:gd name="T81" fmla="*/ 437 h 740"/>
                      <a:gd name="T82" fmla="*/ 82 w 176"/>
                      <a:gd name="T83" fmla="*/ 354 h 740"/>
                      <a:gd name="T84" fmla="*/ 71 w 176"/>
                      <a:gd name="T85" fmla="*/ 291 h 740"/>
                      <a:gd name="T86" fmla="*/ 60 w 176"/>
                      <a:gd name="T87" fmla="*/ 293 h 740"/>
                      <a:gd name="T88" fmla="*/ 53 w 176"/>
                      <a:gd name="T89" fmla="*/ 150 h 740"/>
                      <a:gd name="T90" fmla="*/ 47 w 176"/>
                      <a:gd name="T91" fmla="*/ 132 h 740"/>
                      <a:gd name="T92" fmla="*/ 44 w 176"/>
                      <a:gd name="T93" fmla="*/ 113 h 740"/>
                      <a:gd name="T94" fmla="*/ 27 w 176"/>
                      <a:gd name="T95" fmla="*/ 15 h 7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176" h="740">
                        <a:moveTo>
                          <a:pt x="23" y="0"/>
                        </a:moveTo>
                        <a:lnTo>
                          <a:pt x="0" y="8"/>
                        </a:lnTo>
                        <a:lnTo>
                          <a:pt x="4" y="22"/>
                        </a:lnTo>
                        <a:lnTo>
                          <a:pt x="15" y="18"/>
                        </a:lnTo>
                        <a:lnTo>
                          <a:pt x="4" y="20"/>
                        </a:lnTo>
                        <a:lnTo>
                          <a:pt x="4" y="22"/>
                        </a:lnTo>
                        <a:lnTo>
                          <a:pt x="15" y="18"/>
                        </a:lnTo>
                        <a:lnTo>
                          <a:pt x="4" y="20"/>
                        </a:lnTo>
                        <a:lnTo>
                          <a:pt x="7" y="35"/>
                        </a:lnTo>
                        <a:lnTo>
                          <a:pt x="13" y="66"/>
                        </a:lnTo>
                        <a:lnTo>
                          <a:pt x="21" y="117"/>
                        </a:lnTo>
                        <a:lnTo>
                          <a:pt x="33" y="115"/>
                        </a:lnTo>
                        <a:lnTo>
                          <a:pt x="21" y="116"/>
                        </a:lnTo>
                        <a:lnTo>
                          <a:pt x="21" y="117"/>
                        </a:lnTo>
                        <a:lnTo>
                          <a:pt x="33" y="115"/>
                        </a:lnTo>
                        <a:lnTo>
                          <a:pt x="21" y="116"/>
                        </a:lnTo>
                        <a:lnTo>
                          <a:pt x="24" y="134"/>
                        </a:lnTo>
                        <a:lnTo>
                          <a:pt x="24" y="136"/>
                        </a:lnTo>
                        <a:lnTo>
                          <a:pt x="28" y="154"/>
                        </a:lnTo>
                        <a:lnTo>
                          <a:pt x="40" y="152"/>
                        </a:lnTo>
                        <a:lnTo>
                          <a:pt x="28" y="153"/>
                        </a:lnTo>
                        <a:lnTo>
                          <a:pt x="28" y="154"/>
                        </a:lnTo>
                        <a:lnTo>
                          <a:pt x="40" y="152"/>
                        </a:lnTo>
                        <a:lnTo>
                          <a:pt x="28" y="153"/>
                        </a:lnTo>
                        <a:lnTo>
                          <a:pt x="43" y="253"/>
                        </a:lnTo>
                        <a:lnTo>
                          <a:pt x="45" y="274"/>
                        </a:lnTo>
                        <a:lnTo>
                          <a:pt x="48" y="294"/>
                        </a:lnTo>
                        <a:lnTo>
                          <a:pt x="48" y="296"/>
                        </a:lnTo>
                        <a:lnTo>
                          <a:pt x="53" y="317"/>
                        </a:lnTo>
                        <a:lnTo>
                          <a:pt x="64" y="314"/>
                        </a:lnTo>
                        <a:lnTo>
                          <a:pt x="53" y="316"/>
                        </a:lnTo>
                        <a:lnTo>
                          <a:pt x="53" y="317"/>
                        </a:lnTo>
                        <a:lnTo>
                          <a:pt x="64" y="314"/>
                        </a:lnTo>
                        <a:lnTo>
                          <a:pt x="53" y="316"/>
                        </a:lnTo>
                        <a:lnTo>
                          <a:pt x="55" y="337"/>
                        </a:lnTo>
                        <a:lnTo>
                          <a:pt x="58" y="357"/>
                        </a:lnTo>
                        <a:lnTo>
                          <a:pt x="64" y="400"/>
                        </a:lnTo>
                        <a:lnTo>
                          <a:pt x="70" y="440"/>
                        </a:lnTo>
                        <a:lnTo>
                          <a:pt x="70" y="441"/>
                        </a:lnTo>
                        <a:lnTo>
                          <a:pt x="74" y="461"/>
                        </a:lnTo>
                        <a:lnTo>
                          <a:pt x="85" y="458"/>
                        </a:lnTo>
                        <a:lnTo>
                          <a:pt x="74" y="460"/>
                        </a:lnTo>
                        <a:lnTo>
                          <a:pt x="74" y="461"/>
                        </a:lnTo>
                        <a:lnTo>
                          <a:pt x="85" y="458"/>
                        </a:lnTo>
                        <a:lnTo>
                          <a:pt x="74" y="460"/>
                        </a:lnTo>
                        <a:lnTo>
                          <a:pt x="80" y="499"/>
                        </a:lnTo>
                        <a:lnTo>
                          <a:pt x="85" y="537"/>
                        </a:lnTo>
                        <a:lnTo>
                          <a:pt x="85" y="538"/>
                        </a:lnTo>
                        <a:lnTo>
                          <a:pt x="94" y="589"/>
                        </a:lnTo>
                        <a:lnTo>
                          <a:pt x="98" y="605"/>
                        </a:lnTo>
                        <a:lnTo>
                          <a:pt x="109" y="602"/>
                        </a:lnTo>
                        <a:lnTo>
                          <a:pt x="98" y="605"/>
                        </a:lnTo>
                        <a:lnTo>
                          <a:pt x="109" y="602"/>
                        </a:lnTo>
                        <a:lnTo>
                          <a:pt x="98" y="605"/>
                        </a:lnTo>
                        <a:lnTo>
                          <a:pt x="107" y="648"/>
                        </a:lnTo>
                        <a:lnTo>
                          <a:pt x="109" y="659"/>
                        </a:lnTo>
                        <a:lnTo>
                          <a:pt x="112" y="672"/>
                        </a:lnTo>
                        <a:lnTo>
                          <a:pt x="112" y="673"/>
                        </a:lnTo>
                        <a:lnTo>
                          <a:pt x="118" y="693"/>
                        </a:lnTo>
                        <a:lnTo>
                          <a:pt x="119" y="695"/>
                        </a:lnTo>
                        <a:lnTo>
                          <a:pt x="124" y="703"/>
                        </a:lnTo>
                        <a:lnTo>
                          <a:pt x="134" y="698"/>
                        </a:lnTo>
                        <a:lnTo>
                          <a:pt x="122" y="703"/>
                        </a:lnTo>
                        <a:lnTo>
                          <a:pt x="124" y="703"/>
                        </a:lnTo>
                        <a:lnTo>
                          <a:pt x="134" y="698"/>
                        </a:lnTo>
                        <a:lnTo>
                          <a:pt x="122" y="703"/>
                        </a:lnTo>
                        <a:lnTo>
                          <a:pt x="128" y="718"/>
                        </a:lnTo>
                        <a:lnTo>
                          <a:pt x="129" y="718"/>
                        </a:lnTo>
                        <a:lnTo>
                          <a:pt x="132" y="723"/>
                        </a:lnTo>
                        <a:lnTo>
                          <a:pt x="132" y="725"/>
                        </a:lnTo>
                        <a:lnTo>
                          <a:pt x="135" y="729"/>
                        </a:lnTo>
                        <a:lnTo>
                          <a:pt x="142" y="736"/>
                        </a:lnTo>
                        <a:lnTo>
                          <a:pt x="146" y="739"/>
                        </a:lnTo>
                        <a:lnTo>
                          <a:pt x="151" y="740"/>
                        </a:lnTo>
                        <a:lnTo>
                          <a:pt x="158" y="740"/>
                        </a:lnTo>
                        <a:lnTo>
                          <a:pt x="158" y="739"/>
                        </a:lnTo>
                        <a:lnTo>
                          <a:pt x="164" y="739"/>
                        </a:lnTo>
                        <a:lnTo>
                          <a:pt x="169" y="736"/>
                        </a:lnTo>
                        <a:lnTo>
                          <a:pt x="174" y="732"/>
                        </a:lnTo>
                        <a:lnTo>
                          <a:pt x="176" y="728"/>
                        </a:lnTo>
                        <a:lnTo>
                          <a:pt x="156" y="715"/>
                        </a:lnTo>
                        <a:lnTo>
                          <a:pt x="154" y="719"/>
                        </a:lnTo>
                        <a:lnTo>
                          <a:pt x="164" y="725"/>
                        </a:lnTo>
                        <a:lnTo>
                          <a:pt x="159" y="715"/>
                        </a:lnTo>
                        <a:lnTo>
                          <a:pt x="155" y="716"/>
                        </a:lnTo>
                        <a:lnTo>
                          <a:pt x="154" y="719"/>
                        </a:lnTo>
                        <a:lnTo>
                          <a:pt x="164" y="725"/>
                        </a:lnTo>
                        <a:lnTo>
                          <a:pt x="159" y="715"/>
                        </a:lnTo>
                        <a:lnTo>
                          <a:pt x="154" y="718"/>
                        </a:lnTo>
                        <a:lnTo>
                          <a:pt x="158" y="728"/>
                        </a:lnTo>
                        <a:lnTo>
                          <a:pt x="158" y="716"/>
                        </a:lnTo>
                        <a:lnTo>
                          <a:pt x="154" y="718"/>
                        </a:lnTo>
                        <a:lnTo>
                          <a:pt x="158" y="728"/>
                        </a:lnTo>
                        <a:lnTo>
                          <a:pt x="158" y="716"/>
                        </a:lnTo>
                        <a:lnTo>
                          <a:pt x="151" y="716"/>
                        </a:lnTo>
                        <a:lnTo>
                          <a:pt x="151" y="728"/>
                        </a:lnTo>
                        <a:lnTo>
                          <a:pt x="159" y="719"/>
                        </a:lnTo>
                        <a:lnTo>
                          <a:pt x="155" y="716"/>
                        </a:lnTo>
                        <a:lnTo>
                          <a:pt x="151" y="716"/>
                        </a:lnTo>
                        <a:lnTo>
                          <a:pt x="151" y="728"/>
                        </a:lnTo>
                        <a:lnTo>
                          <a:pt x="159" y="719"/>
                        </a:lnTo>
                        <a:lnTo>
                          <a:pt x="154" y="713"/>
                        </a:lnTo>
                        <a:lnTo>
                          <a:pt x="145" y="722"/>
                        </a:lnTo>
                        <a:lnTo>
                          <a:pt x="155" y="716"/>
                        </a:lnTo>
                        <a:lnTo>
                          <a:pt x="154" y="713"/>
                        </a:lnTo>
                        <a:lnTo>
                          <a:pt x="145" y="722"/>
                        </a:lnTo>
                        <a:lnTo>
                          <a:pt x="155" y="716"/>
                        </a:lnTo>
                        <a:lnTo>
                          <a:pt x="152" y="712"/>
                        </a:lnTo>
                        <a:lnTo>
                          <a:pt x="142" y="718"/>
                        </a:lnTo>
                        <a:lnTo>
                          <a:pt x="154" y="712"/>
                        </a:lnTo>
                        <a:lnTo>
                          <a:pt x="152" y="712"/>
                        </a:lnTo>
                        <a:lnTo>
                          <a:pt x="142" y="718"/>
                        </a:lnTo>
                        <a:lnTo>
                          <a:pt x="154" y="712"/>
                        </a:lnTo>
                        <a:lnTo>
                          <a:pt x="151" y="706"/>
                        </a:lnTo>
                        <a:lnTo>
                          <a:pt x="139" y="712"/>
                        </a:lnTo>
                        <a:lnTo>
                          <a:pt x="151" y="708"/>
                        </a:lnTo>
                        <a:lnTo>
                          <a:pt x="151" y="706"/>
                        </a:lnTo>
                        <a:lnTo>
                          <a:pt x="139" y="712"/>
                        </a:lnTo>
                        <a:lnTo>
                          <a:pt x="151" y="708"/>
                        </a:lnTo>
                        <a:lnTo>
                          <a:pt x="145" y="693"/>
                        </a:lnTo>
                        <a:lnTo>
                          <a:pt x="145" y="692"/>
                        </a:lnTo>
                        <a:lnTo>
                          <a:pt x="141" y="683"/>
                        </a:lnTo>
                        <a:lnTo>
                          <a:pt x="129" y="689"/>
                        </a:lnTo>
                        <a:lnTo>
                          <a:pt x="141" y="686"/>
                        </a:lnTo>
                        <a:lnTo>
                          <a:pt x="141" y="683"/>
                        </a:lnTo>
                        <a:lnTo>
                          <a:pt x="129" y="689"/>
                        </a:lnTo>
                        <a:lnTo>
                          <a:pt x="141" y="686"/>
                        </a:lnTo>
                        <a:lnTo>
                          <a:pt x="135" y="666"/>
                        </a:lnTo>
                        <a:lnTo>
                          <a:pt x="124" y="669"/>
                        </a:lnTo>
                        <a:lnTo>
                          <a:pt x="135" y="666"/>
                        </a:lnTo>
                        <a:lnTo>
                          <a:pt x="124" y="669"/>
                        </a:lnTo>
                        <a:lnTo>
                          <a:pt x="135" y="666"/>
                        </a:lnTo>
                        <a:lnTo>
                          <a:pt x="132" y="653"/>
                        </a:lnTo>
                        <a:lnTo>
                          <a:pt x="129" y="642"/>
                        </a:lnTo>
                        <a:lnTo>
                          <a:pt x="118" y="645"/>
                        </a:lnTo>
                        <a:lnTo>
                          <a:pt x="129" y="643"/>
                        </a:lnTo>
                        <a:lnTo>
                          <a:pt x="129" y="642"/>
                        </a:lnTo>
                        <a:lnTo>
                          <a:pt x="118" y="645"/>
                        </a:lnTo>
                        <a:lnTo>
                          <a:pt x="129" y="643"/>
                        </a:lnTo>
                        <a:lnTo>
                          <a:pt x="121" y="601"/>
                        </a:lnTo>
                        <a:lnTo>
                          <a:pt x="121" y="599"/>
                        </a:lnTo>
                        <a:lnTo>
                          <a:pt x="117" y="584"/>
                        </a:lnTo>
                        <a:lnTo>
                          <a:pt x="105" y="586"/>
                        </a:lnTo>
                        <a:lnTo>
                          <a:pt x="117" y="585"/>
                        </a:lnTo>
                        <a:lnTo>
                          <a:pt x="117" y="584"/>
                        </a:lnTo>
                        <a:lnTo>
                          <a:pt x="105" y="586"/>
                        </a:lnTo>
                        <a:lnTo>
                          <a:pt x="117" y="585"/>
                        </a:lnTo>
                        <a:lnTo>
                          <a:pt x="108" y="534"/>
                        </a:lnTo>
                        <a:lnTo>
                          <a:pt x="97" y="535"/>
                        </a:lnTo>
                        <a:lnTo>
                          <a:pt x="108" y="534"/>
                        </a:lnTo>
                        <a:lnTo>
                          <a:pt x="97" y="535"/>
                        </a:lnTo>
                        <a:lnTo>
                          <a:pt x="108" y="534"/>
                        </a:lnTo>
                        <a:lnTo>
                          <a:pt x="102" y="497"/>
                        </a:lnTo>
                        <a:lnTo>
                          <a:pt x="91" y="498"/>
                        </a:lnTo>
                        <a:lnTo>
                          <a:pt x="104" y="497"/>
                        </a:lnTo>
                        <a:lnTo>
                          <a:pt x="102" y="497"/>
                        </a:lnTo>
                        <a:lnTo>
                          <a:pt x="91" y="498"/>
                        </a:lnTo>
                        <a:lnTo>
                          <a:pt x="104" y="497"/>
                        </a:lnTo>
                        <a:lnTo>
                          <a:pt x="98" y="457"/>
                        </a:lnTo>
                        <a:lnTo>
                          <a:pt x="97" y="457"/>
                        </a:lnTo>
                        <a:lnTo>
                          <a:pt x="92" y="437"/>
                        </a:lnTo>
                        <a:lnTo>
                          <a:pt x="81" y="438"/>
                        </a:lnTo>
                        <a:lnTo>
                          <a:pt x="94" y="437"/>
                        </a:lnTo>
                        <a:lnTo>
                          <a:pt x="92" y="437"/>
                        </a:lnTo>
                        <a:lnTo>
                          <a:pt x="81" y="438"/>
                        </a:lnTo>
                        <a:lnTo>
                          <a:pt x="94" y="437"/>
                        </a:lnTo>
                        <a:lnTo>
                          <a:pt x="88" y="397"/>
                        </a:lnTo>
                        <a:lnTo>
                          <a:pt x="82" y="354"/>
                        </a:lnTo>
                        <a:lnTo>
                          <a:pt x="80" y="334"/>
                        </a:lnTo>
                        <a:lnTo>
                          <a:pt x="77" y="313"/>
                        </a:lnTo>
                        <a:lnTo>
                          <a:pt x="75" y="313"/>
                        </a:lnTo>
                        <a:lnTo>
                          <a:pt x="71" y="291"/>
                        </a:lnTo>
                        <a:lnTo>
                          <a:pt x="60" y="293"/>
                        </a:lnTo>
                        <a:lnTo>
                          <a:pt x="72" y="291"/>
                        </a:lnTo>
                        <a:lnTo>
                          <a:pt x="71" y="291"/>
                        </a:lnTo>
                        <a:lnTo>
                          <a:pt x="60" y="293"/>
                        </a:lnTo>
                        <a:lnTo>
                          <a:pt x="72" y="291"/>
                        </a:lnTo>
                        <a:lnTo>
                          <a:pt x="70" y="271"/>
                        </a:lnTo>
                        <a:lnTo>
                          <a:pt x="67" y="250"/>
                        </a:lnTo>
                        <a:lnTo>
                          <a:pt x="53" y="150"/>
                        </a:lnTo>
                        <a:lnTo>
                          <a:pt x="51" y="149"/>
                        </a:lnTo>
                        <a:lnTo>
                          <a:pt x="47" y="130"/>
                        </a:lnTo>
                        <a:lnTo>
                          <a:pt x="35" y="133"/>
                        </a:lnTo>
                        <a:lnTo>
                          <a:pt x="47" y="132"/>
                        </a:lnTo>
                        <a:lnTo>
                          <a:pt x="47" y="130"/>
                        </a:lnTo>
                        <a:lnTo>
                          <a:pt x="35" y="133"/>
                        </a:lnTo>
                        <a:lnTo>
                          <a:pt x="47" y="132"/>
                        </a:lnTo>
                        <a:lnTo>
                          <a:pt x="44" y="113"/>
                        </a:lnTo>
                        <a:lnTo>
                          <a:pt x="35" y="62"/>
                        </a:lnTo>
                        <a:lnTo>
                          <a:pt x="30" y="30"/>
                        </a:lnTo>
                        <a:lnTo>
                          <a:pt x="27" y="16"/>
                        </a:lnTo>
                        <a:lnTo>
                          <a:pt x="27" y="15"/>
                        </a:lnTo>
                        <a:lnTo>
                          <a:pt x="23" y="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99" name="Freeform 125"/>
                  <p:cNvSpPr>
                    <a:spLocks/>
                  </p:cNvSpPr>
                  <p:nvPr/>
                </p:nvSpPr>
                <p:spPr bwMode="auto">
                  <a:xfrm>
                    <a:off x="1429" y="913"/>
                    <a:ext cx="175" cy="944"/>
                  </a:xfrm>
                  <a:custGeom>
                    <a:avLst/>
                    <a:gdLst>
                      <a:gd name="T0" fmla="*/ 25 w 175"/>
                      <a:gd name="T1" fmla="*/ 935 h 944"/>
                      <a:gd name="T2" fmla="*/ 21 w 175"/>
                      <a:gd name="T3" fmla="*/ 914 h 944"/>
                      <a:gd name="T4" fmla="*/ 21 w 175"/>
                      <a:gd name="T5" fmla="*/ 914 h 944"/>
                      <a:gd name="T6" fmla="*/ 37 w 175"/>
                      <a:gd name="T7" fmla="*/ 911 h 944"/>
                      <a:gd name="T8" fmla="*/ 45 w 175"/>
                      <a:gd name="T9" fmla="*/ 878 h 944"/>
                      <a:gd name="T10" fmla="*/ 57 w 175"/>
                      <a:gd name="T11" fmla="*/ 821 h 944"/>
                      <a:gd name="T12" fmla="*/ 45 w 175"/>
                      <a:gd name="T13" fmla="*/ 818 h 944"/>
                      <a:gd name="T14" fmla="*/ 64 w 175"/>
                      <a:gd name="T15" fmla="*/ 787 h 944"/>
                      <a:gd name="T16" fmla="*/ 74 w 175"/>
                      <a:gd name="T17" fmla="*/ 729 h 944"/>
                      <a:gd name="T18" fmla="*/ 81 w 175"/>
                      <a:gd name="T19" fmla="*/ 666 h 944"/>
                      <a:gd name="T20" fmla="*/ 81 w 175"/>
                      <a:gd name="T21" fmla="*/ 666 h 944"/>
                      <a:gd name="T22" fmla="*/ 92 w 175"/>
                      <a:gd name="T23" fmla="*/ 596 h 944"/>
                      <a:gd name="T24" fmla="*/ 94 w 175"/>
                      <a:gd name="T25" fmla="*/ 472 h 944"/>
                      <a:gd name="T26" fmla="*/ 94 w 175"/>
                      <a:gd name="T27" fmla="*/ 472 h 944"/>
                      <a:gd name="T28" fmla="*/ 111 w 175"/>
                      <a:gd name="T29" fmla="*/ 449 h 944"/>
                      <a:gd name="T30" fmla="*/ 122 w 175"/>
                      <a:gd name="T31" fmla="*/ 351 h 944"/>
                      <a:gd name="T32" fmla="*/ 115 w 175"/>
                      <a:gd name="T33" fmla="*/ 301 h 944"/>
                      <a:gd name="T34" fmla="*/ 115 w 175"/>
                      <a:gd name="T35" fmla="*/ 301 h 944"/>
                      <a:gd name="T36" fmla="*/ 132 w 175"/>
                      <a:gd name="T37" fmla="*/ 278 h 944"/>
                      <a:gd name="T38" fmla="*/ 152 w 175"/>
                      <a:gd name="T39" fmla="*/ 127 h 944"/>
                      <a:gd name="T40" fmla="*/ 152 w 175"/>
                      <a:gd name="T41" fmla="*/ 127 h 944"/>
                      <a:gd name="T42" fmla="*/ 155 w 175"/>
                      <a:gd name="T43" fmla="*/ 110 h 944"/>
                      <a:gd name="T44" fmla="*/ 163 w 175"/>
                      <a:gd name="T45" fmla="*/ 58 h 944"/>
                      <a:gd name="T46" fmla="*/ 169 w 175"/>
                      <a:gd name="T47" fmla="*/ 30 h 944"/>
                      <a:gd name="T48" fmla="*/ 172 w 175"/>
                      <a:gd name="T49" fmla="*/ 17 h 944"/>
                      <a:gd name="T50" fmla="*/ 149 w 175"/>
                      <a:gd name="T51" fmla="*/ 11 h 944"/>
                      <a:gd name="T52" fmla="*/ 146 w 175"/>
                      <a:gd name="T53" fmla="*/ 26 h 944"/>
                      <a:gd name="T54" fmla="*/ 135 w 175"/>
                      <a:gd name="T55" fmla="*/ 87 h 944"/>
                      <a:gd name="T56" fmla="*/ 132 w 175"/>
                      <a:gd name="T57" fmla="*/ 104 h 944"/>
                      <a:gd name="T58" fmla="*/ 132 w 175"/>
                      <a:gd name="T59" fmla="*/ 104 h 944"/>
                      <a:gd name="T60" fmla="*/ 128 w 175"/>
                      <a:gd name="T61" fmla="*/ 124 h 944"/>
                      <a:gd name="T62" fmla="*/ 108 w 175"/>
                      <a:gd name="T63" fmla="*/ 275 h 944"/>
                      <a:gd name="T64" fmla="*/ 119 w 175"/>
                      <a:gd name="T65" fmla="*/ 277 h 944"/>
                      <a:gd name="T66" fmla="*/ 101 w 175"/>
                      <a:gd name="T67" fmla="*/ 322 h 944"/>
                      <a:gd name="T68" fmla="*/ 89 w 175"/>
                      <a:gd name="T69" fmla="*/ 422 h 944"/>
                      <a:gd name="T70" fmla="*/ 86 w 175"/>
                      <a:gd name="T71" fmla="*/ 446 h 944"/>
                      <a:gd name="T72" fmla="*/ 82 w 175"/>
                      <a:gd name="T73" fmla="*/ 471 h 944"/>
                      <a:gd name="T74" fmla="*/ 62 w 175"/>
                      <a:gd name="T75" fmla="*/ 639 h 944"/>
                      <a:gd name="T76" fmla="*/ 74 w 175"/>
                      <a:gd name="T77" fmla="*/ 640 h 944"/>
                      <a:gd name="T78" fmla="*/ 49 w 175"/>
                      <a:gd name="T79" fmla="*/ 726 h 944"/>
                      <a:gd name="T80" fmla="*/ 47 w 175"/>
                      <a:gd name="T81" fmla="*/ 746 h 944"/>
                      <a:gd name="T82" fmla="*/ 41 w 175"/>
                      <a:gd name="T83" fmla="*/ 783 h 944"/>
                      <a:gd name="T84" fmla="*/ 38 w 175"/>
                      <a:gd name="T85" fmla="*/ 798 h 944"/>
                      <a:gd name="T86" fmla="*/ 38 w 175"/>
                      <a:gd name="T87" fmla="*/ 798 h 944"/>
                      <a:gd name="T88" fmla="*/ 34 w 175"/>
                      <a:gd name="T89" fmla="*/ 817 h 944"/>
                      <a:gd name="T90" fmla="*/ 37 w 175"/>
                      <a:gd name="T91" fmla="*/ 863 h 944"/>
                      <a:gd name="T92" fmla="*/ 37 w 175"/>
                      <a:gd name="T93" fmla="*/ 863 h 944"/>
                      <a:gd name="T94" fmla="*/ 20 w 175"/>
                      <a:gd name="T95" fmla="*/ 884 h 944"/>
                      <a:gd name="T96" fmla="*/ 31 w 175"/>
                      <a:gd name="T97" fmla="*/ 887 h 944"/>
                      <a:gd name="T98" fmla="*/ 25 w 175"/>
                      <a:gd name="T99" fmla="*/ 907 h 944"/>
                      <a:gd name="T100" fmla="*/ 25 w 175"/>
                      <a:gd name="T101" fmla="*/ 907 h 944"/>
                      <a:gd name="T102" fmla="*/ 10 w 175"/>
                      <a:gd name="T103" fmla="*/ 910 h 944"/>
                      <a:gd name="T104" fmla="*/ 5 w 175"/>
                      <a:gd name="T105" fmla="*/ 922 h 944"/>
                      <a:gd name="T106" fmla="*/ 5 w 175"/>
                      <a:gd name="T107" fmla="*/ 922 h 9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</a:cxnLst>
                    <a:rect l="0" t="0" r="r" b="b"/>
                    <a:pathLst>
                      <a:path w="175" h="944">
                        <a:moveTo>
                          <a:pt x="0" y="931"/>
                        </a:moveTo>
                        <a:lnTo>
                          <a:pt x="20" y="944"/>
                        </a:lnTo>
                        <a:lnTo>
                          <a:pt x="25" y="935"/>
                        </a:lnTo>
                        <a:lnTo>
                          <a:pt x="27" y="932"/>
                        </a:lnTo>
                        <a:lnTo>
                          <a:pt x="32" y="918"/>
                        </a:lnTo>
                        <a:lnTo>
                          <a:pt x="21" y="914"/>
                        </a:lnTo>
                        <a:lnTo>
                          <a:pt x="31" y="921"/>
                        </a:lnTo>
                        <a:lnTo>
                          <a:pt x="32" y="918"/>
                        </a:lnTo>
                        <a:lnTo>
                          <a:pt x="21" y="914"/>
                        </a:lnTo>
                        <a:lnTo>
                          <a:pt x="31" y="921"/>
                        </a:lnTo>
                        <a:lnTo>
                          <a:pt x="35" y="914"/>
                        </a:lnTo>
                        <a:lnTo>
                          <a:pt x="37" y="911"/>
                        </a:lnTo>
                        <a:lnTo>
                          <a:pt x="42" y="891"/>
                        </a:lnTo>
                        <a:lnTo>
                          <a:pt x="42" y="890"/>
                        </a:lnTo>
                        <a:lnTo>
                          <a:pt x="45" y="878"/>
                        </a:lnTo>
                        <a:lnTo>
                          <a:pt x="48" y="865"/>
                        </a:lnTo>
                        <a:lnTo>
                          <a:pt x="54" y="837"/>
                        </a:lnTo>
                        <a:lnTo>
                          <a:pt x="57" y="821"/>
                        </a:lnTo>
                        <a:lnTo>
                          <a:pt x="45" y="818"/>
                        </a:lnTo>
                        <a:lnTo>
                          <a:pt x="57" y="821"/>
                        </a:lnTo>
                        <a:lnTo>
                          <a:pt x="45" y="818"/>
                        </a:lnTo>
                        <a:lnTo>
                          <a:pt x="57" y="821"/>
                        </a:lnTo>
                        <a:lnTo>
                          <a:pt x="61" y="804"/>
                        </a:lnTo>
                        <a:lnTo>
                          <a:pt x="64" y="787"/>
                        </a:lnTo>
                        <a:lnTo>
                          <a:pt x="69" y="750"/>
                        </a:lnTo>
                        <a:lnTo>
                          <a:pt x="71" y="749"/>
                        </a:lnTo>
                        <a:lnTo>
                          <a:pt x="74" y="729"/>
                        </a:lnTo>
                        <a:lnTo>
                          <a:pt x="82" y="664"/>
                        </a:lnTo>
                        <a:lnTo>
                          <a:pt x="69" y="663"/>
                        </a:lnTo>
                        <a:lnTo>
                          <a:pt x="81" y="666"/>
                        </a:lnTo>
                        <a:lnTo>
                          <a:pt x="82" y="664"/>
                        </a:lnTo>
                        <a:lnTo>
                          <a:pt x="69" y="663"/>
                        </a:lnTo>
                        <a:lnTo>
                          <a:pt x="81" y="666"/>
                        </a:lnTo>
                        <a:lnTo>
                          <a:pt x="85" y="643"/>
                        </a:lnTo>
                        <a:lnTo>
                          <a:pt x="86" y="642"/>
                        </a:lnTo>
                        <a:lnTo>
                          <a:pt x="92" y="596"/>
                        </a:lnTo>
                        <a:lnTo>
                          <a:pt x="104" y="499"/>
                        </a:lnTo>
                        <a:lnTo>
                          <a:pt x="106" y="473"/>
                        </a:lnTo>
                        <a:lnTo>
                          <a:pt x="94" y="472"/>
                        </a:lnTo>
                        <a:lnTo>
                          <a:pt x="105" y="475"/>
                        </a:lnTo>
                        <a:lnTo>
                          <a:pt x="106" y="473"/>
                        </a:lnTo>
                        <a:lnTo>
                          <a:pt x="94" y="472"/>
                        </a:lnTo>
                        <a:lnTo>
                          <a:pt x="105" y="475"/>
                        </a:lnTo>
                        <a:lnTo>
                          <a:pt x="109" y="451"/>
                        </a:lnTo>
                        <a:lnTo>
                          <a:pt x="111" y="449"/>
                        </a:lnTo>
                        <a:lnTo>
                          <a:pt x="113" y="425"/>
                        </a:lnTo>
                        <a:lnTo>
                          <a:pt x="116" y="399"/>
                        </a:lnTo>
                        <a:lnTo>
                          <a:pt x="122" y="351"/>
                        </a:lnTo>
                        <a:lnTo>
                          <a:pt x="125" y="325"/>
                        </a:lnTo>
                        <a:lnTo>
                          <a:pt x="128" y="302"/>
                        </a:lnTo>
                        <a:lnTo>
                          <a:pt x="115" y="301"/>
                        </a:lnTo>
                        <a:lnTo>
                          <a:pt x="126" y="304"/>
                        </a:lnTo>
                        <a:lnTo>
                          <a:pt x="128" y="302"/>
                        </a:lnTo>
                        <a:lnTo>
                          <a:pt x="115" y="301"/>
                        </a:lnTo>
                        <a:lnTo>
                          <a:pt x="126" y="304"/>
                        </a:lnTo>
                        <a:lnTo>
                          <a:pt x="131" y="279"/>
                        </a:lnTo>
                        <a:lnTo>
                          <a:pt x="132" y="278"/>
                        </a:lnTo>
                        <a:lnTo>
                          <a:pt x="141" y="210"/>
                        </a:lnTo>
                        <a:lnTo>
                          <a:pt x="146" y="167"/>
                        </a:lnTo>
                        <a:lnTo>
                          <a:pt x="152" y="127"/>
                        </a:lnTo>
                        <a:lnTo>
                          <a:pt x="139" y="125"/>
                        </a:lnTo>
                        <a:lnTo>
                          <a:pt x="150" y="128"/>
                        </a:lnTo>
                        <a:lnTo>
                          <a:pt x="152" y="127"/>
                        </a:lnTo>
                        <a:lnTo>
                          <a:pt x="139" y="125"/>
                        </a:lnTo>
                        <a:lnTo>
                          <a:pt x="150" y="128"/>
                        </a:lnTo>
                        <a:lnTo>
                          <a:pt x="155" y="110"/>
                        </a:lnTo>
                        <a:lnTo>
                          <a:pt x="158" y="91"/>
                        </a:lnTo>
                        <a:lnTo>
                          <a:pt x="160" y="76"/>
                        </a:lnTo>
                        <a:lnTo>
                          <a:pt x="163" y="58"/>
                        </a:lnTo>
                        <a:lnTo>
                          <a:pt x="169" y="30"/>
                        </a:lnTo>
                        <a:lnTo>
                          <a:pt x="158" y="27"/>
                        </a:lnTo>
                        <a:lnTo>
                          <a:pt x="169" y="30"/>
                        </a:lnTo>
                        <a:lnTo>
                          <a:pt x="158" y="27"/>
                        </a:lnTo>
                        <a:lnTo>
                          <a:pt x="169" y="30"/>
                        </a:lnTo>
                        <a:lnTo>
                          <a:pt x="172" y="17"/>
                        </a:lnTo>
                        <a:lnTo>
                          <a:pt x="175" y="6"/>
                        </a:lnTo>
                        <a:lnTo>
                          <a:pt x="152" y="0"/>
                        </a:lnTo>
                        <a:lnTo>
                          <a:pt x="149" y="11"/>
                        </a:lnTo>
                        <a:lnTo>
                          <a:pt x="146" y="24"/>
                        </a:lnTo>
                        <a:lnTo>
                          <a:pt x="146" y="27"/>
                        </a:lnTo>
                        <a:lnTo>
                          <a:pt x="146" y="26"/>
                        </a:lnTo>
                        <a:lnTo>
                          <a:pt x="141" y="54"/>
                        </a:lnTo>
                        <a:lnTo>
                          <a:pt x="138" y="71"/>
                        </a:lnTo>
                        <a:lnTo>
                          <a:pt x="135" y="87"/>
                        </a:lnTo>
                        <a:lnTo>
                          <a:pt x="132" y="106"/>
                        </a:lnTo>
                        <a:lnTo>
                          <a:pt x="143" y="107"/>
                        </a:lnTo>
                        <a:lnTo>
                          <a:pt x="132" y="104"/>
                        </a:lnTo>
                        <a:lnTo>
                          <a:pt x="132" y="106"/>
                        </a:lnTo>
                        <a:lnTo>
                          <a:pt x="143" y="107"/>
                        </a:lnTo>
                        <a:lnTo>
                          <a:pt x="132" y="104"/>
                        </a:lnTo>
                        <a:lnTo>
                          <a:pt x="128" y="123"/>
                        </a:lnTo>
                        <a:lnTo>
                          <a:pt x="128" y="125"/>
                        </a:lnTo>
                        <a:lnTo>
                          <a:pt x="128" y="124"/>
                        </a:lnTo>
                        <a:lnTo>
                          <a:pt x="122" y="164"/>
                        </a:lnTo>
                        <a:lnTo>
                          <a:pt x="116" y="207"/>
                        </a:lnTo>
                        <a:lnTo>
                          <a:pt x="108" y="275"/>
                        </a:lnTo>
                        <a:lnTo>
                          <a:pt x="119" y="277"/>
                        </a:lnTo>
                        <a:lnTo>
                          <a:pt x="108" y="275"/>
                        </a:lnTo>
                        <a:lnTo>
                          <a:pt x="119" y="277"/>
                        </a:lnTo>
                        <a:lnTo>
                          <a:pt x="108" y="275"/>
                        </a:lnTo>
                        <a:lnTo>
                          <a:pt x="104" y="299"/>
                        </a:lnTo>
                        <a:lnTo>
                          <a:pt x="101" y="322"/>
                        </a:lnTo>
                        <a:lnTo>
                          <a:pt x="98" y="348"/>
                        </a:lnTo>
                        <a:lnTo>
                          <a:pt x="92" y="396"/>
                        </a:lnTo>
                        <a:lnTo>
                          <a:pt x="89" y="422"/>
                        </a:lnTo>
                        <a:lnTo>
                          <a:pt x="86" y="446"/>
                        </a:lnTo>
                        <a:lnTo>
                          <a:pt x="98" y="448"/>
                        </a:lnTo>
                        <a:lnTo>
                          <a:pt x="86" y="446"/>
                        </a:lnTo>
                        <a:lnTo>
                          <a:pt x="98" y="448"/>
                        </a:lnTo>
                        <a:lnTo>
                          <a:pt x="86" y="446"/>
                        </a:lnTo>
                        <a:lnTo>
                          <a:pt x="82" y="471"/>
                        </a:lnTo>
                        <a:lnTo>
                          <a:pt x="79" y="496"/>
                        </a:lnTo>
                        <a:lnTo>
                          <a:pt x="68" y="593"/>
                        </a:lnTo>
                        <a:lnTo>
                          <a:pt x="62" y="639"/>
                        </a:lnTo>
                        <a:lnTo>
                          <a:pt x="74" y="640"/>
                        </a:lnTo>
                        <a:lnTo>
                          <a:pt x="62" y="639"/>
                        </a:lnTo>
                        <a:lnTo>
                          <a:pt x="74" y="640"/>
                        </a:lnTo>
                        <a:lnTo>
                          <a:pt x="62" y="639"/>
                        </a:lnTo>
                        <a:lnTo>
                          <a:pt x="58" y="662"/>
                        </a:lnTo>
                        <a:lnTo>
                          <a:pt x="49" y="726"/>
                        </a:lnTo>
                        <a:lnTo>
                          <a:pt x="47" y="746"/>
                        </a:lnTo>
                        <a:lnTo>
                          <a:pt x="58" y="747"/>
                        </a:lnTo>
                        <a:lnTo>
                          <a:pt x="47" y="746"/>
                        </a:lnTo>
                        <a:lnTo>
                          <a:pt x="58" y="747"/>
                        </a:lnTo>
                        <a:lnTo>
                          <a:pt x="47" y="746"/>
                        </a:lnTo>
                        <a:lnTo>
                          <a:pt x="41" y="783"/>
                        </a:lnTo>
                        <a:lnTo>
                          <a:pt x="38" y="800"/>
                        </a:lnTo>
                        <a:lnTo>
                          <a:pt x="49" y="801"/>
                        </a:lnTo>
                        <a:lnTo>
                          <a:pt x="38" y="798"/>
                        </a:lnTo>
                        <a:lnTo>
                          <a:pt x="38" y="800"/>
                        </a:lnTo>
                        <a:lnTo>
                          <a:pt x="49" y="801"/>
                        </a:lnTo>
                        <a:lnTo>
                          <a:pt x="38" y="798"/>
                        </a:lnTo>
                        <a:lnTo>
                          <a:pt x="34" y="816"/>
                        </a:lnTo>
                        <a:lnTo>
                          <a:pt x="34" y="818"/>
                        </a:lnTo>
                        <a:lnTo>
                          <a:pt x="34" y="817"/>
                        </a:lnTo>
                        <a:lnTo>
                          <a:pt x="31" y="833"/>
                        </a:lnTo>
                        <a:lnTo>
                          <a:pt x="25" y="861"/>
                        </a:lnTo>
                        <a:lnTo>
                          <a:pt x="37" y="863"/>
                        </a:lnTo>
                        <a:lnTo>
                          <a:pt x="25" y="860"/>
                        </a:lnTo>
                        <a:lnTo>
                          <a:pt x="25" y="861"/>
                        </a:lnTo>
                        <a:lnTo>
                          <a:pt x="37" y="863"/>
                        </a:lnTo>
                        <a:lnTo>
                          <a:pt x="25" y="860"/>
                        </a:lnTo>
                        <a:lnTo>
                          <a:pt x="22" y="873"/>
                        </a:lnTo>
                        <a:lnTo>
                          <a:pt x="20" y="884"/>
                        </a:lnTo>
                        <a:lnTo>
                          <a:pt x="31" y="887"/>
                        </a:lnTo>
                        <a:lnTo>
                          <a:pt x="20" y="884"/>
                        </a:lnTo>
                        <a:lnTo>
                          <a:pt x="31" y="887"/>
                        </a:lnTo>
                        <a:lnTo>
                          <a:pt x="20" y="884"/>
                        </a:lnTo>
                        <a:lnTo>
                          <a:pt x="14" y="904"/>
                        </a:lnTo>
                        <a:lnTo>
                          <a:pt x="25" y="907"/>
                        </a:lnTo>
                        <a:lnTo>
                          <a:pt x="15" y="901"/>
                        </a:lnTo>
                        <a:lnTo>
                          <a:pt x="14" y="904"/>
                        </a:lnTo>
                        <a:lnTo>
                          <a:pt x="25" y="907"/>
                        </a:lnTo>
                        <a:lnTo>
                          <a:pt x="15" y="901"/>
                        </a:lnTo>
                        <a:lnTo>
                          <a:pt x="11" y="908"/>
                        </a:lnTo>
                        <a:lnTo>
                          <a:pt x="10" y="910"/>
                        </a:lnTo>
                        <a:lnTo>
                          <a:pt x="4" y="924"/>
                        </a:lnTo>
                        <a:lnTo>
                          <a:pt x="15" y="928"/>
                        </a:lnTo>
                        <a:lnTo>
                          <a:pt x="5" y="922"/>
                        </a:lnTo>
                        <a:lnTo>
                          <a:pt x="4" y="924"/>
                        </a:lnTo>
                        <a:lnTo>
                          <a:pt x="15" y="928"/>
                        </a:lnTo>
                        <a:lnTo>
                          <a:pt x="5" y="922"/>
                        </a:lnTo>
                        <a:lnTo>
                          <a:pt x="2" y="927"/>
                        </a:lnTo>
                        <a:lnTo>
                          <a:pt x="0" y="931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100" name="Freeform 126"/>
                  <p:cNvSpPr>
                    <a:spLocks/>
                  </p:cNvSpPr>
                  <p:nvPr/>
                </p:nvSpPr>
                <p:spPr bwMode="auto">
                  <a:xfrm>
                    <a:off x="1578" y="855"/>
                    <a:ext cx="179" cy="821"/>
                  </a:xfrm>
                  <a:custGeom>
                    <a:avLst/>
                    <a:gdLst>
                      <a:gd name="T0" fmla="*/ 14 w 179"/>
                      <a:gd name="T1" fmla="*/ 61 h 821"/>
                      <a:gd name="T2" fmla="*/ 26 w 179"/>
                      <a:gd name="T3" fmla="*/ 67 h 821"/>
                      <a:gd name="T4" fmla="*/ 36 w 179"/>
                      <a:gd name="T5" fmla="*/ 37 h 821"/>
                      <a:gd name="T6" fmla="*/ 24 w 179"/>
                      <a:gd name="T7" fmla="*/ 32 h 821"/>
                      <a:gd name="T8" fmla="*/ 40 w 179"/>
                      <a:gd name="T9" fmla="*/ 28 h 821"/>
                      <a:gd name="T10" fmla="*/ 43 w 179"/>
                      <a:gd name="T11" fmla="*/ 24 h 821"/>
                      <a:gd name="T12" fmla="*/ 33 w 179"/>
                      <a:gd name="T13" fmla="*/ 17 h 821"/>
                      <a:gd name="T14" fmla="*/ 39 w 179"/>
                      <a:gd name="T15" fmla="*/ 24 h 821"/>
                      <a:gd name="T16" fmla="*/ 39 w 179"/>
                      <a:gd name="T17" fmla="*/ 11 h 821"/>
                      <a:gd name="T18" fmla="*/ 37 w 179"/>
                      <a:gd name="T19" fmla="*/ 22 h 821"/>
                      <a:gd name="T20" fmla="*/ 43 w 179"/>
                      <a:gd name="T21" fmla="*/ 25 h 821"/>
                      <a:gd name="T22" fmla="*/ 48 w 179"/>
                      <a:gd name="T23" fmla="*/ 14 h 821"/>
                      <a:gd name="T24" fmla="*/ 43 w 179"/>
                      <a:gd name="T25" fmla="*/ 28 h 821"/>
                      <a:gd name="T26" fmla="*/ 48 w 179"/>
                      <a:gd name="T27" fmla="*/ 42 h 821"/>
                      <a:gd name="T28" fmla="*/ 53 w 179"/>
                      <a:gd name="T29" fmla="*/ 48 h 821"/>
                      <a:gd name="T30" fmla="*/ 61 w 179"/>
                      <a:gd name="T31" fmla="*/ 82 h 821"/>
                      <a:gd name="T32" fmla="*/ 61 w 179"/>
                      <a:gd name="T33" fmla="*/ 82 h 821"/>
                      <a:gd name="T34" fmla="*/ 77 w 179"/>
                      <a:gd name="T35" fmla="*/ 164 h 821"/>
                      <a:gd name="T36" fmla="*/ 88 w 179"/>
                      <a:gd name="T37" fmla="*/ 161 h 821"/>
                      <a:gd name="T38" fmla="*/ 80 w 179"/>
                      <a:gd name="T39" fmla="*/ 181 h 821"/>
                      <a:gd name="T40" fmla="*/ 85 w 179"/>
                      <a:gd name="T41" fmla="*/ 222 h 821"/>
                      <a:gd name="T42" fmla="*/ 101 w 179"/>
                      <a:gd name="T43" fmla="*/ 342 h 821"/>
                      <a:gd name="T44" fmla="*/ 113 w 179"/>
                      <a:gd name="T45" fmla="*/ 339 h 821"/>
                      <a:gd name="T46" fmla="*/ 121 w 179"/>
                      <a:gd name="T47" fmla="*/ 527 h 821"/>
                      <a:gd name="T48" fmla="*/ 125 w 179"/>
                      <a:gd name="T49" fmla="*/ 554 h 821"/>
                      <a:gd name="T50" fmla="*/ 128 w 179"/>
                      <a:gd name="T51" fmla="*/ 583 h 821"/>
                      <a:gd name="T52" fmla="*/ 142 w 179"/>
                      <a:gd name="T53" fmla="*/ 720 h 821"/>
                      <a:gd name="T54" fmla="*/ 147 w 179"/>
                      <a:gd name="T55" fmla="*/ 747 h 821"/>
                      <a:gd name="T56" fmla="*/ 155 w 179"/>
                      <a:gd name="T57" fmla="*/ 821 h 821"/>
                      <a:gd name="T58" fmla="*/ 169 w 179"/>
                      <a:gd name="T59" fmla="*/ 742 h 821"/>
                      <a:gd name="T60" fmla="*/ 165 w 179"/>
                      <a:gd name="T61" fmla="*/ 715 h 821"/>
                      <a:gd name="T62" fmla="*/ 161 w 179"/>
                      <a:gd name="T63" fmla="*/ 661 h 821"/>
                      <a:gd name="T64" fmla="*/ 144 w 179"/>
                      <a:gd name="T65" fmla="*/ 524 h 821"/>
                      <a:gd name="T66" fmla="*/ 132 w 179"/>
                      <a:gd name="T67" fmla="*/ 526 h 821"/>
                      <a:gd name="T68" fmla="*/ 125 w 179"/>
                      <a:gd name="T69" fmla="*/ 337 h 821"/>
                      <a:gd name="T70" fmla="*/ 121 w 179"/>
                      <a:gd name="T71" fmla="*/ 312 h 821"/>
                      <a:gd name="T72" fmla="*/ 118 w 179"/>
                      <a:gd name="T73" fmla="*/ 288 h 821"/>
                      <a:gd name="T74" fmla="*/ 103 w 179"/>
                      <a:gd name="T75" fmla="*/ 178 h 821"/>
                      <a:gd name="T76" fmla="*/ 84 w 179"/>
                      <a:gd name="T77" fmla="*/ 142 h 821"/>
                      <a:gd name="T78" fmla="*/ 95 w 179"/>
                      <a:gd name="T79" fmla="*/ 141 h 821"/>
                      <a:gd name="T80" fmla="*/ 84 w 179"/>
                      <a:gd name="T81" fmla="*/ 77 h 821"/>
                      <a:gd name="T82" fmla="*/ 60 w 179"/>
                      <a:gd name="T83" fmla="*/ 37 h 821"/>
                      <a:gd name="T84" fmla="*/ 71 w 179"/>
                      <a:gd name="T85" fmla="*/ 32 h 821"/>
                      <a:gd name="T86" fmla="*/ 57 w 179"/>
                      <a:gd name="T87" fmla="*/ 5 h 821"/>
                      <a:gd name="T88" fmla="*/ 30 w 179"/>
                      <a:gd name="T89" fmla="*/ 2 h 821"/>
                      <a:gd name="T90" fmla="*/ 13 w 179"/>
                      <a:gd name="T91" fmla="*/ 30 h 821"/>
                      <a:gd name="T92" fmla="*/ 9 w 179"/>
                      <a:gd name="T93" fmla="*/ 47 h 821"/>
                      <a:gd name="T94" fmla="*/ 4 w 179"/>
                      <a:gd name="T95" fmla="*/ 57 h 8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179" h="821">
                        <a:moveTo>
                          <a:pt x="0" y="69"/>
                        </a:moveTo>
                        <a:lnTo>
                          <a:pt x="23" y="75"/>
                        </a:lnTo>
                        <a:lnTo>
                          <a:pt x="26" y="64"/>
                        </a:lnTo>
                        <a:lnTo>
                          <a:pt x="14" y="61"/>
                        </a:lnTo>
                        <a:lnTo>
                          <a:pt x="26" y="67"/>
                        </a:lnTo>
                        <a:lnTo>
                          <a:pt x="26" y="64"/>
                        </a:lnTo>
                        <a:lnTo>
                          <a:pt x="14" y="61"/>
                        </a:lnTo>
                        <a:lnTo>
                          <a:pt x="26" y="67"/>
                        </a:lnTo>
                        <a:lnTo>
                          <a:pt x="30" y="57"/>
                        </a:lnTo>
                        <a:lnTo>
                          <a:pt x="30" y="55"/>
                        </a:lnTo>
                        <a:lnTo>
                          <a:pt x="33" y="45"/>
                        </a:lnTo>
                        <a:lnTo>
                          <a:pt x="36" y="37"/>
                        </a:lnTo>
                        <a:lnTo>
                          <a:pt x="24" y="32"/>
                        </a:lnTo>
                        <a:lnTo>
                          <a:pt x="36" y="38"/>
                        </a:lnTo>
                        <a:lnTo>
                          <a:pt x="36" y="37"/>
                        </a:lnTo>
                        <a:lnTo>
                          <a:pt x="24" y="32"/>
                        </a:lnTo>
                        <a:lnTo>
                          <a:pt x="36" y="38"/>
                        </a:lnTo>
                        <a:lnTo>
                          <a:pt x="41" y="27"/>
                        </a:lnTo>
                        <a:lnTo>
                          <a:pt x="30" y="21"/>
                        </a:lnTo>
                        <a:lnTo>
                          <a:pt x="40" y="28"/>
                        </a:lnTo>
                        <a:lnTo>
                          <a:pt x="41" y="27"/>
                        </a:lnTo>
                        <a:lnTo>
                          <a:pt x="30" y="21"/>
                        </a:lnTo>
                        <a:lnTo>
                          <a:pt x="40" y="28"/>
                        </a:lnTo>
                        <a:lnTo>
                          <a:pt x="43" y="24"/>
                        </a:lnTo>
                        <a:lnTo>
                          <a:pt x="33" y="17"/>
                        </a:lnTo>
                        <a:lnTo>
                          <a:pt x="41" y="25"/>
                        </a:lnTo>
                        <a:lnTo>
                          <a:pt x="43" y="24"/>
                        </a:lnTo>
                        <a:lnTo>
                          <a:pt x="33" y="17"/>
                        </a:lnTo>
                        <a:lnTo>
                          <a:pt x="41" y="25"/>
                        </a:lnTo>
                        <a:lnTo>
                          <a:pt x="47" y="20"/>
                        </a:lnTo>
                        <a:lnTo>
                          <a:pt x="39" y="11"/>
                        </a:lnTo>
                        <a:lnTo>
                          <a:pt x="39" y="24"/>
                        </a:lnTo>
                        <a:lnTo>
                          <a:pt x="39" y="22"/>
                        </a:lnTo>
                        <a:lnTo>
                          <a:pt x="43" y="22"/>
                        </a:lnTo>
                        <a:lnTo>
                          <a:pt x="47" y="20"/>
                        </a:lnTo>
                        <a:lnTo>
                          <a:pt x="39" y="11"/>
                        </a:lnTo>
                        <a:lnTo>
                          <a:pt x="39" y="24"/>
                        </a:lnTo>
                        <a:lnTo>
                          <a:pt x="43" y="24"/>
                        </a:lnTo>
                        <a:lnTo>
                          <a:pt x="43" y="11"/>
                        </a:lnTo>
                        <a:lnTo>
                          <a:pt x="37" y="22"/>
                        </a:lnTo>
                        <a:lnTo>
                          <a:pt x="43" y="24"/>
                        </a:lnTo>
                        <a:lnTo>
                          <a:pt x="43" y="11"/>
                        </a:lnTo>
                        <a:lnTo>
                          <a:pt x="37" y="22"/>
                        </a:lnTo>
                        <a:lnTo>
                          <a:pt x="43" y="25"/>
                        </a:lnTo>
                        <a:lnTo>
                          <a:pt x="48" y="14"/>
                        </a:lnTo>
                        <a:lnTo>
                          <a:pt x="39" y="21"/>
                        </a:lnTo>
                        <a:lnTo>
                          <a:pt x="43" y="25"/>
                        </a:lnTo>
                        <a:lnTo>
                          <a:pt x="48" y="14"/>
                        </a:lnTo>
                        <a:lnTo>
                          <a:pt x="39" y="21"/>
                        </a:lnTo>
                        <a:lnTo>
                          <a:pt x="44" y="30"/>
                        </a:lnTo>
                        <a:lnTo>
                          <a:pt x="54" y="22"/>
                        </a:lnTo>
                        <a:lnTo>
                          <a:pt x="43" y="28"/>
                        </a:lnTo>
                        <a:lnTo>
                          <a:pt x="44" y="30"/>
                        </a:lnTo>
                        <a:lnTo>
                          <a:pt x="54" y="22"/>
                        </a:lnTo>
                        <a:lnTo>
                          <a:pt x="43" y="28"/>
                        </a:lnTo>
                        <a:lnTo>
                          <a:pt x="48" y="42"/>
                        </a:lnTo>
                        <a:lnTo>
                          <a:pt x="50" y="42"/>
                        </a:lnTo>
                        <a:lnTo>
                          <a:pt x="54" y="51"/>
                        </a:lnTo>
                        <a:lnTo>
                          <a:pt x="64" y="45"/>
                        </a:lnTo>
                        <a:lnTo>
                          <a:pt x="53" y="48"/>
                        </a:lnTo>
                        <a:lnTo>
                          <a:pt x="54" y="51"/>
                        </a:lnTo>
                        <a:lnTo>
                          <a:pt x="64" y="45"/>
                        </a:lnTo>
                        <a:lnTo>
                          <a:pt x="53" y="48"/>
                        </a:lnTo>
                        <a:lnTo>
                          <a:pt x="61" y="82"/>
                        </a:lnTo>
                        <a:lnTo>
                          <a:pt x="73" y="79"/>
                        </a:lnTo>
                        <a:lnTo>
                          <a:pt x="61" y="82"/>
                        </a:lnTo>
                        <a:lnTo>
                          <a:pt x="73" y="79"/>
                        </a:lnTo>
                        <a:lnTo>
                          <a:pt x="61" y="82"/>
                        </a:lnTo>
                        <a:lnTo>
                          <a:pt x="64" y="97"/>
                        </a:lnTo>
                        <a:lnTo>
                          <a:pt x="70" y="128"/>
                        </a:lnTo>
                        <a:lnTo>
                          <a:pt x="73" y="145"/>
                        </a:lnTo>
                        <a:lnTo>
                          <a:pt x="77" y="164"/>
                        </a:lnTo>
                        <a:lnTo>
                          <a:pt x="88" y="161"/>
                        </a:lnTo>
                        <a:lnTo>
                          <a:pt x="77" y="162"/>
                        </a:lnTo>
                        <a:lnTo>
                          <a:pt x="77" y="164"/>
                        </a:lnTo>
                        <a:lnTo>
                          <a:pt x="88" y="161"/>
                        </a:lnTo>
                        <a:lnTo>
                          <a:pt x="77" y="162"/>
                        </a:lnTo>
                        <a:lnTo>
                          <a:pt x="80" y="181"/>
                        </a:lnTo>
                        <a:lnTo>
                          <a:pt x="91" y="179"/>
                        </a:lnTo>
                        <a:lnTo>
                          <a:pt x="80" y="181"/>
                        </a:lnTo>
                        <a:lnTo>
                          <a:pt x="91" y="179"/>
                        </a:lnTo>
                        <a:lnTo>
                          <a:pt x="80" y="181"/>
                        </a:lnTo>
                        <a:lnTo>
                          <a:pt x="83" y="201"/>
                        </a:lnTo>
                        <a:lnTo>
                          <a:pt x="85" y="222"/>
                        </a:lnTo>
                        <a:lnTo>
                          <a:pt x="94" y="290"/>
                        </a:lnTo>
                        <a:lnTo>
                          <a:pt x="97" y="315"/>
                        </a:lnTo>
                        <a:lnTo>
                          <a:pt x="97" y="316"/>
                        </a:lnTo>
                        <a:lnTo>
                          <a:pt x="101" y="342"/>
                        </a:lnTo>
                        <a:lnTo>
                          <a:pt x="113" y="339"/>
                        </a:lnTo>
                        <a:lnTo>
                          <a:pt x="101" y="340"/>
                        </a:lnTo>
                        <a:lnTo>
                          <a:pt x="101" y="342"/>
                        </a:lnTo>
                        <a:lnTo>
                          <a:pt x="113" y="339"/>
                        </a:lnTo>
                        <a:lnTo>
                          <a:pt x="101" y="340"/>
                        </a:lnTo>
                        <a:lnTo>
                          <a:pt x="110" y="417"/>
                        </a:lnTo>
                        <a:lnTo>
                          <a:pt x="118" y="499"/>
                        </a:lnTo>
                        <a:lnTo>
                          <a:pt x="121" y="527"/>
                        </a:lnTo>
                        <a:lnTo>
                          <a:pt x="121" y="529"/>
                        </a:lnTo>
                        <a:lnTo>
                          <a:pt x="125" y="556"/>
                        </a:lnTo>
                        <a:lnTo>
                          <a:pt x="137" y="553"/>
                        </a:lnTo>
                        <a:lnTo>
                          <a:pt x="125" y="554"/>
                        </a:lnTo>
                        <a:lnTo>
                          <a:pt x="125" y="556"/>
                        </a:lnTo>
                        <a:lnTo>
                          <a:pt x="137" y="553"/>
                        </a:lnTo>
                        <a:lnTo>
                          <a:pt x="125" y="554"/>
                        </a:lnTo>
                        <a:lnTo>
                          <a:pt x="128" y="583"/>
                        </a:lnTo>
                        <a:lnTo>
                          <a:pt x="137" y="664"/>
                        </a:lnTo>
                        <a:lnTo>
                          <a:pt x="140" y="692"/>
                        </a:lnTo>
                        <a:lnTo>
                          <a:pt x="142" y="718"/>
                        </a:lnTo>
                        <a:lnTo>
                          <a:pt x="142" y="720"/>
                        </a:lnTo>
                        <a:lnTo>
                          <a:pt x="147" y="747"/>
                        </a:lnTo>
                        <a:lnTo>
                          <a:pt x="158" y="744"/>
                        </a:lnTo>
                        <a:lnTo>
                          <a:pt x="147" y="745"/>
                        </a:lnTo>
                        <a:lnTo>
                          <a:pt x="147" y="747"/>
                        </a:lnTo>
                        <a:lnTo>
                          <a:pt x="158" y="744"/>
                        </a:lnTo>
                        <a:lnTo>
                          <a:pt x="147" y="745"/>
                        </a:lnTo>
                        <a:lnTo>
                          <a:pt x="152" y="797"/>
                        </a:lnTo>
                        <a:lnTo>
                          <a:pt x="155" y="821"/>
                        </a:lnTo>
                        <a:lnTo>
                          <a:pt x="179" y="818"/>
                        </a:lnTo>
                        <a:lnTo>
                          <a:pt x="177" y="794"/>
                        </a:lnTo>
                        <a:lnTo>
                          <a:pt x="171" y="742"/>
                        </a:lnTo>
                        <a:lnTo>
                          <a:pt x="169" y="742"/>
                        </a:lnTo>
                        <a:lnTo>
                          <a:pt x="165" y="715"/>
                        </a:lnTo>
                        <a:lnTo>
                          <a:pt x="154" y="717"/>
                        </a:lnTo>
                        <a:lnTo>
                          <a:pt x="167" y="715"/>
                        </a:lnTo>
                        <a:lnTo>
                          <a:pt x="165" y="715"/>
                        </a:lnTo>
                        <a:lnTo>
                          <a:pt x="154" y="717"/>
                        </a:lnTo>
                        <a:lnTo>
                          <a:pt x="167" y="715"/>
                        </a:lnTo>
                        <a:lnTo>
                          <a:pt x="164" y="690"/>
                        </a:lnTo>
                        <a:lnTo>
                          <a:pt x="161" y="661"/>
                        </a:lnTo>
                        <a:lnTo>
                          <a:pt x="152" y="580"/>
                        </a:lnTo>
                        <a:lnTo>
                          <a:pt x="150" y="551"/>
                        </a:lnTo>
                        <a:lnTo>
                          <a:pt x="148" y="551"/>
                        </a:lnTo>
                        <a:lnTo>
                          <a:pt x="144" y="524"/>
                        </a:lnTo>
                        <a:lnTo>
                          <a:pt x="132" y="526"/>
                        </a:lnTo>
                        <a:lnTo>
                          <a:pt x="145" y="524"/>
                        </a:lnTo>
                        <a:lnTo>
                          <a:pt x="144" y="524"/>
                        </a:lnTo>
                        <a:lnTo>
                          <a:pt x="132" y="526"/>
                        </a:lnTo>
                        <a:lnTo>
                          <a:pt x="145" y="524"/>
                        </a:lnTo>
                        <a:lnTo>
                          <a:pt x="142" y="496"/>
                        </a:lnTo>
                        <a:lnTo>
                          <a:pt x="134" y="414"/>
                        </a:lnTo>
                        <a:lnTo>
                          <a:pt x="125" y="337"/>
                        </a:lnTo>
                        <a:lnTo>
                          <a:pt x="124" y="337"/>
                        </a:lnTo>
                        <a:lnTo>
                          <a:pt x="120" y="312"/>
                        </a:lnTo>
                        <a:lnTo>
                          <a:pt x="108" y="313"/>
                        </a:lnTo>
                        <a:lnTo>
                          <a:pt x="121" y="312"/>
                        </a:lnTo>
                        <a:lnTo>
                          <a:pt x="120" y="312"/>
                        </a:lnTo>
                        <a:lnTo>
                          <a:pt x="108" y="313"/>
                        </a:lnTo>
                        <a:lnTo>
                          <a:pt x="121" y="312"/>
                        </a:lnTo>
                        <a:lnTo>
                          <a:pt x="118" y="288"/>
                        </a:lnTo>
                        <a:lnTo>
                          <a:pt x="110" y="219"/>
                        </a:lnTo>
                        <a:lnTo>
                          <a:pt x="107" y="198"/>
                        </a:lnTo>
                        <a:lnTo>
                          <a:pt x="104" y="178"/>
                        </a:lnTo>
                        <a:lnTo>
                          <a:pt x="103" y="178"/>
                        </a:lnTo>
                        <a:lnTo>
                          <a:pt x="100" y="159"/>
                        </a:lnTo>
                        <a:lnTo>
                          <a:pt x="100" y="158"/>
                        </a:lnTo>
                        <a:lnTo>
                          <a:pt x="95" y="139"/>
                        </a:lnTo>
                        <a:lnTo>
                          <a:pt x="84" y="142"/>
                        </a:lnTo>
                        <a:lnTo>
                          <a:pt x="95" y="141"/>
                        </a:lnTo>
                        <a:lnTo>
                          <a:pt x="95" y="139"/>
                        </a:lnTo>
                        <a:lnTo>
                          <a:pt x="84" y="142"/>
                        </a:lnTo>
                        <a:lnTo>
                          <a:pt x="95" y="141"/>
                        </a:lnTo>
                        <a:lnTo>
                          <a:pt x="93" y="124"/>
                        </a:lnTo>
                        <a:lnTo>
                          <a:pt x="87" y="92"/>
                        </a:lnTo>
                        <a:lnTo>
                          <a:pt x="84" y="78"/>
                        </a:lnTo>
                        <a:lnTo>
                          <a:pt x="84" y="77"/>
                        </a:lnTo>
                        <a:lnTo>
                          <a:pt x="76" y="42"/>
                        </a:lnTo>
                        <a:lnTo>
                          <a:pt x="76" y="39"/>
                        </a:lnTo>
                        <a:lnTo>
                          <a:pt x="71" y="31"/>
                        </a:lnTo>
                        <a:lnTo>
                          <a:pt x="60" y="37"/>
                        </a:lnTo>
                        <a:lnTo>
                          <a:pt x="71" y="32"/>
                        </a:lnTo>
                        <a:lnTo>
                          <a:pt x="71" y="31"/>
                        </a:lnTo>
                        <a:lnTo>
                          <a:pt x="60" y="37"/>
                        </a:lnTo>
                        <a:lnTo>
                          <a:pt x="71" y="32"/>
                        </a:lnTo>
                        <a:lnTo>
                          <a:pt x="66" y="18"/>
                        </a:lnTo>
                        <a:lnTo>
                          <a:pt x="64" y="17"/>
                        </a:lnTo>
                        <a:lnTo>
                          <a:pt x="58" y="8"/>
                        </a:lnTo>
                        <a:lnTo>
                          <a:pt x="57" y="5"/>
                        </a:lnTo>
                        <a:lnTo>
                          <a:pt x="48" y="1"/>
                        </a:lnTo>
                        <a:lnTo>
                          <a:pt x="47" y="0"/>
                        </a:lnTo>
                        <a:lnTo>
                          <a:pt x="34" y="0"/>
                        </a:lnTo>
                        <a:lnTo>
                          <a:pt x="30" y="2"/>
                        </a:lnTo>
                        <a:lnTo>
                          <a:pt x="24" y="8"/>
                        </a:lnTo>
                        <a:lnTo>
                          <a:pt x="23" y="11"/>
                        </a:lnTo>
                        <a:lnTo>
                          <a:pt x="20" y="15"/>
                        </a:lnTo>
                        <a:lnTo>
                          <a:pt x="13" y="30"/>
                        </a:lnTo>
                        <a:lnTo>
                          <a:pt x="10" y="38"/>
                        </a:lnTo>
                        <a:lnTo>
                          <a:pt x="7" y="48"/>
                        </a:lnTo>
                        <a:lnTo>
                          <a:pt x="19" y="51"/>
                        </a:lnTo>
                        <a:lnTo>
                          <a:pt x="9" y="47"/>
                        </a:lnTo>
                        <a:lnTo>
                          <a:pt x="7" y="48"/>
                        </a:lnTo>
                        <a:lnTo>
                          <a:pt x="19" y="51"/>
                        </a:lnTo>
                        <a:lnTo>
                          <a:pt x="9" y="47"/>
                        </a:lnTo>
                        <a:lnTo>
                          <a:pt x="4" y="57"/>
                        </a:lnTo>
                        <a:lnTo>
                          <a:pt x="3" y="58"/>
                        </a:lnTo>
                        <a:lnTo>
                          <a:pt x="0" y="69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101" name="Freeform 127"/>
                  <p:cNvSpPr>
                    <a:spLocks/>
                  </p:cNvSpPr>
                  <p:nvPr/>
                </p:nvSpPr>
                <p:spPr bwMode="auto">
                  <a:xfrm>
                    <a:off x="1730" y="1460"/>
                    <a:ext cx="178" cy="519"/>
                  </a:xfrm>
                  <a:custGeom>
                    <a:avLst/>
                    <a:gdLst>
                      <a:gd name="T0" fmla="*/ 12 w 178"/>
                      <a:gd name="T1" fmla="*/ 287 h 519"/>
                      <a:gd name="T2" fmla="*/ 30 w 178"/>
                      <a:gd name="T3" fmla="*/ 328 h 519"/>
                      <a:gd name="T4" fmla="*/ 19 w 178"/>
                      <a:gd name="T5" fmla="*/ 330 h 519"/>
                      <a:gd name="T6" fmla="*/ 36 w 178"/>
                      <a:gd name="T7" fmla="*/ 437 h 519"/>
                      <a:gd name="T8" fmla="*/ 49 w 178"/>
                      <a:gd name="T9" fmla="*/ 484 h 519"/>
                      <a:gd name="T10" fmla="*/ 59 w 178"/>
                      <a:gd name="T11" fmla="*/ 507 h 519"/>
                      <a:gd name="T12" fmla="*/ 73 w 178"/>
                      <a:gd name="T13" fmla="*/ 519 h 519"/>
                      <a:gd name="T14" fmla="*/ 100 w 178"/>
                      <a:gd name="T15" fmla="*/ 505 h 519"/>
                      <a:gd name="T16" fmla="*/ 107 w 178"/>
                      <a:gd name="T17" fmla="*/ 488 h 519"/>
                      <a:gd name="T18" fmla="*/ 96 w 178"/>
                      <a:gd name="T19" fmla="*/ 484 h 519"/>
                      <a:gd name="T20" fmla="*/ 114 w 178"/>
                      <a:gd name="T21" fmla="*/ 470 h 519"/>
                      <a:gd name="T22" fmla="*/ 123 w 178"/>
                      <a:gd name="T23" fmla="*/ 430 h 519"/>
                      <a:gd name="T24" fmla="*/ 131 w 178"/>
                      <a:gd name="T25" fmla="*/ 380 h 519"/>
                      <a:gd name="T26" fmla="*/ 137 w 178"/>
                      <a:gd name="T27" fmla="*/ 360 h 519"/>
                      <a:gd name="T28" fmla="*/ 154 w 178"/>
                      <a:gd name="T29" fmla="*/ 224 h 519"/>
                      <a:gd name="T30" fmla="*/ 157 w 178"/>
                      <a:gd name="T31" fmla="*/ 199 h 519"/>
                      <a:gd name="T32" fmla="*/ 161 w 178"/>
                      <a:gd name="T33" fmla="*/ 172 h 519"/>
                      <a:gd name="T34" fmla="*/ 176 w 178"/>
                      <a:gd name="T35" fmla="*/ 33 h 519"/>
                      <a:gd name="T36" fmla="*/ 146 w 178"/>
                      <a:gd name="T37" fmla="*/ 87 h 519"/>
                      <a:gd name="T38" fmla="*/ 148 w 178"/>
                      <a:gd name="T39" fmla="*/ 170 h 519"/>
                      <a:gd name="T40" fmla="*/ 133 w 178"/>
                      <a:gd name="T41" fmla="*/ 196 h 519"/>
                      <a:gd name="T42" fmla="*/ 116 w 178"/>
                      <a:gd name="T43" fmla="*/ 337 h 519"/>
                      <a:gd name="T44" fmla="*/ 113 w 178"/>
                      <a:gd name="T45" fmla="*/ 357 h 519"/>
                      <a:gd name="T46" fmla="*/ 109 w 178"/>
                      <a:gd name="T47" fmla="*/ 377 h 519"/>
                      <a:gd name="T48" fmla="*/ 97 w 178"/>
                      <a:gd name="T49" fmla="*/ 440 h 519"/>
                      <a:gd name="T50" fmla="*/ 109 w 178"/>
                      <a:gd name="T51" fmla="*/ 441 h 519"/>
                      <a:gd name="T52" fmla="*/ 103 w 178"/>
                      <a:gd name="T53" fmla="*/ 465 h 519"/>
                      <a:gd name="T54" fmla="*/ 89 w 178"/>
                      <a:gd name="T55" fmla="*/ 472 h 519"/>
                      <a:gd name="T56" fmla="*/ 100 w 178"/>
                      <a:gd name="T57" fmla="*/ 475 h 519"/>
                      <a:gd name="T58" fmla="*/ 93 w 178"/>
                      <a:gd name="T59" fmla="*/ 492 h 519"/>
                      <a:gd name="T60" fmla="*/ 83 w 178"/>
                      <a:gd name="T61" fmla="*/ 487 h 519"/>
                      <a:gd name="T62" fmla="*/ 90 w 178"/>
                      <a:gd name="T63" fmla="*/ 498 h 519"/>
                      <a:gd name="T64" fmla="*/ 79 w 178"/>
                      <a:gd name="T65" fmla="*/ 494 h 519"/>
                      <a:gd name="T66" fmla="*/ 76 w 178"/>
                      <a:gd name="T67" fmla="*/ 497 h 519"/>
                      <a:gd name="T68" fmla="*/ 84 w 178"/>
                      <a:gd name="T69" fmla="*/ 505 h 519"/>
                      <a:gd name="T70" fmla="*/ 84 w 178"/>
                      <a:gd name="T71" fmla="*/ 498 h 519"/>
                      <a:gd name="T72" fmla="*/ 79 w 178"/>
                      <a:gd name="T73" fmla="*/ 508 h 519"/>
                      <a:gd name="T74" fmla="*/ 83 w 178"/>
                      <a:gd name="T75" fmla="*/ 497 h 519"/>
                      <a:gd name="T76" fmla="*/ 79 w 178"/>
                      <a:gd name="T77" fmla="*/ 494 h 519"/>
                      <a:gd name="T78" fmla="*/ 72 w 178"/>
                      <a:gd name="T79" fmla="*/ 504 h 519"/>
                      <a:gd name="T80" fmla="*/ 80 w 178"/>
                      <a:gd name="T81" fmla="*/ 494 h 519"/>
                      <a:gd name="T82" fmla="*/ 74 w 178"/>
                      <a:gd name="T83" fmla="*/ 482 h 519"/>
                      <a:gd name="T84" fmla="*/ 63 w 178"/>
                      <a:gd name="T85" fmla="*/ 488 h 519"/>
                      <a:gd name="T86" fmla="*/ 62 w 178"/>
                      <a:gd name="T87" fmla="*/ 444 h 519"/>
                      <a:gd name="T88" fmla="*/ 62 w 178"/>
                      <a:gd name="T89" fmla="*/ 444 h 519"/>
                      <a:gd name="T90" fmla="*/ 59 w 178"/>
                      <a:gd name="T91" fmla="*/ 431 h 519"/>
                      <a:gd name="T92" fmla="*/ 47 w 178"/>
                      <a:gd name="T93" fmla="*/ 367 h 519"/>
                      <a:gd name="T94" fmla="*/ 36 w 178"/>
                      <a:gd name="T95" fmla="*/ 368 h 519"/>
                      <a:gd name="T96" fmla="*/ 37 w 178"/>
                      <a:gd name="T97" fmla="*/ 306 h 519"/>
                      <a:gd name="T98" fmla="*/ 26 w 178"/>
                      <a:gd name="T99" fmla="*/ 307 h 519"/>
                      <a:gd name="T100" fmla="*/ 27 w 178"/>
                      <a:gd name="T101" fmla="*/ 213 h 5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</a:cxnLst>
                    <a:rect l="0" t="0" r="r" b="b"/>
                    <a:pathLst>
                      <a:path w="178" h="519">
                        <a:moveTo>
                          <a:pt x="25" y="189"/>
                        </a:moveTo>
                        <a:lnTo>
                          <a:pt x="0" y="192"/>
                        </a:lnTo>
                        <a:lnTo>
                          <a:pt x="9" y="264"/>
                        </a:lnTo>
                        <a:lnTo>
                          <a:pt x="12" y="287"/>
                        </a:lnTo>
                        <a:lnTo>
                          <a:pt x="15" y="308"/>
                        </a:lnTo>
                        <a:lnTo>
                          <a:pt x="15" y="310"/>
                        </a:lnTo>
                        <a:lnTo>
                          <a:pt x="19" y="331"/>
                        </a:lnTo>
                        <a:lnTo>
                          <a:pt x="30" y="328"/>
                        </a:lnTo>
                        <a:lnTo>
                          <a:pt x="19" y="330"/>
                        </a:lnTo>
                        <a:lnTo>
                          <a:pt x="19" y="331"/>
                        </a:lnTo>
                        <a:lnTo>
                          <a:pt x="30" y="328"/>
                        </a:lnTo>
                        <a:lnTo>
                          <a:pt x="19" y="330"/>
                        </a:lnTo>
                        <a:lnTo>
                          <a:pt x="25" y="370"/>
                        </a:lnTo>
                        <a:lnTo>
                          <a:pt x="25" y="371"/>
                        </a:lnTo>
                        <a:lnTo>
                          <a:pt x="30" y="405"/>
                        </a:lnTo>
                        <a:lnTo>
                          <a:pt x="36" y="437"/>
                        </a:lnTo>
                        <a:lnTo>
                          <a:pt x="39" y="450"/>
                        </a:lnTo>
                        <a:lnTo>
                          <a:pt x="39" y="451"/>
                        </a:lnTo>
                        <a:lnTo>
                          <a:pt x="43" y="464"/>
                        </a:lnTo>
                        <a:lnTo>
                          <a:pt x="49" y="484"/>
                        </a:lnTo>
                        <a:lnTo>
                          <a:pt x="52" y="492"/>
                        </a:lnTo>
                        <a:lnTo>
                          <a:pt x="53" y="494"/>
                        </a:lnTo>
                        <a:lnTo>
                          <a:pt x="59" y="505"/>
                        </a:lnTo>
                        <a:lnTo>
                          <a:pt x="59" y="507"/>
                        </a:lnTo>
                        <a:lnTo>
                          <a:pt x="62" y="511"/>
                        </a:lnTo>
                        <a:lnTo>
                          <a:pt x="70" y="517"/>
                        </a:lnTo>
                        <a:lnTo>
                          <a:pt x="70" y="518"/>
                        </a:lnTo>
                        <a:lnTo>
                          <a:pt x="73" y="519"/>
                        </a:lnTo>
                        <a:lnTo>
                          <a:pt x="84" y="519"/>
                        </a:lnTo>
                        <a:lnTo>
                          <a:pt x="90" y="517"/>
                        </a:lnTo>
                        <a:lnTo>
                          <a:pt x="97" y="509"/>
                        </a:lnTo>
                        <a:lnTo>
                          <a:pt x="100" y="505"/>
                        </a:lnTo>
                        <a:lnTo>
                          <a:pt x="101" y="504"/>
                        </a:lnTo>
                        <a:lnTo>
                          <a:pt x="104" y="498"/>
                        </a:lnTo>
                        <a:lnTo>
                          <a:pt x="104" y="497"/>
                        </a:lnTo>
                        <a:lnTo>
                          <a:pt x="107" y="488"/>
                        </a:lnTo>
                        <a:lnTo>
                          <a:pt x="96" y="484"/>
                        </a:lnTo>
                        <a:lnTo>
                          <a:pt x="107" y="490"/>
                        </a:lnTo>
                        <a:lnTo>
                          <a:pt x="107" y="488"/>
                        </a:lnTo>
                        <a:lnTo>
                          <a:pt x="96" y="484"/>
                        </a:lnTo>
                        <a:lnTo>
                          <a:pt x="107" y="490"/>
                        </a:lnTo>
                        <a:lnTo>
                          <a:pt x="111" y="481"/>
                        </a:lnTo>
                        <a:lnTo>
                          <a:pt x="111" y="480"/>
                        </a:lnTo>
                        <a:lnTo>
                          <a:pt x="114" y="470"/>
                        </a:lnTo>
                        <a:lnTo>
                          <a:pt x="114" y="468"/>
                        </a:lnTo>
                        <a:lnTo>
                          <a:pt x="117" y="457"/>
                        </a:lnTo>
                        <a:lnTo>
                          <a:pt x="120" y="444"/>
                        </a:lnTo>
                        <a:lnTo>
                          <a:pt x="123" y="430"/>
                        </a:lnTo>
                        <a:lnTo>
                          <a:pt x="126" y="414"/>
                        </a:lnTo>
                        <a:lnTo>
                          <a:pt x="131" y="380"/>
                        </a:lnTo>
                        <a:lnTo>
                          <a:pt x="120" y="377"/>
                        </a:lnTo>
                        <a:lnTo>
                          <a:pt x="131" y="380"/>
                        </a:lnTo>
                        <a:lnTo>
                          <a:pt x="120" y="377"/>
                        </a:lnTo>
                        <a:lnTo>
                          <a:pt x="131" y="380"/>
                        </a:lnTo>
                        <a:lnTo>
                          <a:pt x="136" y="361"/>
                        </a:lnTo>
                        <a:lnTo>
                          <a:pt x="137" y="360"/>
                        </a:lnTo>
                        <a:lnTo>
                          <a:pt x="140" y="340"/>
                        </a:lnTo>
                        <a:lnTo>
                          <a:pt x="143" y="318"/>
                        </a:lnTo>
                        <a:lnTo>
                          <a:pt x="148" y="273"/>
                        </a:lnTo>
                        <a:lnTo>
                          <a:pt x="154" y="224"/>
                        </a:lnTo>
                        <a:lnTo>
                          <a:pt x="157" y="199"/>
                        </a:lnTo>
                        <a:lnTo>
                          <a:pt x="144" y="197"/>
                        </a:lnTo>
                        <a:lnTo>
                          <a:pt x="156" y="200"/>
                        </a:lnTo>
                        <a:lnTo>
                          <a:pt x="157" y="199"/>
                        </a:lnTo>
                        <a:lnTo>
                          <a:pt x="144" y="197"/>
                        </a:lnTo>
                        <a:lnTo>
                          <a:pt x="156" y="200"/>
                        </a:lnTo>
                        <a:lnTo>
                          <a:pt x="160" y="173"/>
                        </a:lnTo>
                        <a:lnTo>
                          <a:pt x="161" y="172"/>
                        </a:lnTo>
                        <a:lnTo>
                          <a:pt x="164" y="146"/>
                        </a:lnTo>
                        <a:lnTo>
                          <a:pt x="167" y="117"/>
                        </a:lnTo>
                        <a:lnTo>
                          <a:pt x="170" y="90"/>
                        </a:lnTo>
                        <a:lnTo>
                          <a:pt x="176" y="33"/>
                        </a:lnTo>
                        <a:lnTo>
                          <a:pt x="178" y="3"/>
                        </a:lnTo>
                        <a:lnTo>
                          <a:pt x="154" y="0"/>
                        </a:lnTo>
                        <a:lnTo>
                          <a:pt x="151" y="30"/>
                        </a:lnTo>
                        <a:lnTo>
                          <a:pt x="146" y="87"/>
                        </a:lnTo>
                        <a:lnTo>
                          <a:pt x="143" y="115"/>
                        </a:lnTo>
                        <a:lnTo>
                          <a:pt x="140" y="143"/>
                        </a:lnTo>
                        <a:lnTo>
                          <a:pt x="137" y="169"/>
                        </a:lnTo>
                        <a:lnTo>
                          <a:pt x="148" y="170"/>
                        </a:lnTo>
                        <a:lnTo>
                          <a:pt x="137" y="169"/>
                        </a:lnTo>
                        <a:lnTo>
                          <a:pt x="148" y="170"/>
                        </a:lnTo>
                        <a:lnTo>
                          <a:pt x="137" y="169"/>
                        </a:lnTo>
                        <a:lnTo>
                          <a:pt x="133" y="196"/>
                        </a:lnTo>
                        <a:lnTo>
                          <a:pt x="130" y="221"/>
                        </a:lnTo>
                        <a:lnTo>
                          <a:pt x="124" y="270"/>
                        </a:lnTo>
                        <a:lnTo>
                          <a:pt x="119" y="316"/>
                        </a:lnTo>
                        <a:lnTo>
                          <a:pt x="116" y="337"/>
                        </a:lnTo>
                        <a:lnTo>
                          <a:pt x="113" y="357"/>
                        </a:lnTo>
                        <a:lnTo>
                          <a:pt x="124" y="358"/>
                        </a:lnTo>
                        <a:lnTo>
                          <a:pt x="113" y="355"/>
                        </a:lnTo>
                        <a:lnTo>
                          <a:pt x="113" y="357"/>
                        </a:lnTo>
                        <a:lnTo>
                          <a:pt x="124" y="358"/>
                        </a:lnTo>
                        <a:lnTo>
                          <a:pt x="113" y="355"/>
                        </a:lnTo>
                        <a:lnTo>
                          <a:pt x="109" y="374"/>
                        </a:lnTo>
                        <a:lnTo>
                          <a:pt x="109" y="377"/>
                        </a:lnTo>
                        <a:lnTo>
                          <a:pt x="109" y="375"/>
                        </a:lnTo>
                        <a:lnTo>
                          <a:pt x="103" y="410"/>
                        </a:lnTo>
                        <a:lnTo>
                          <a:pt x="100" y="425"/>
                        </a:lnTo>
                        <a:lnTo>
                          <a:pt x="97" y="440"/>
                        </a:lnTo>
                        <a:lnTo>
                          <a:pt x="109" y="441"/>
                        </a:lnTo>
                        <a:lnTo>
                          <a:pt x="97" y="438"/>
                        </a:lnTo>
                        <a:lnTo>
                          <a:pt x="97" y="440"/>
                        </a:lnTo>
                        <a:lnTo>
                          <a:pt x="109" y="441"/>
                        </a:lnTo>
                        <a:lnTo>
                          <a:pt x="97" y="438"/>
                        </a:lnTo>
                        <a:lnTo>
                          <a:pt x="94" y="451"/>
                        </a:lnTo>
                        <a:lnTo>
                          <a:pt x="92" y="462"/>
                        </a:lnTo>
                        <a:lnTo>
                          <a:pt x="103" y="465"/>
                        </a:lnTo>
                        <a:lnTo>
                          <a:pt x="92" y="462"/>
                        </a:lnTo>
                        <a:lnTo>
                          <a:pt x="103" y="465"/>
                        </a:lnTo>
                        <a:lnTo>
                          <a:pt x="92" y="462"/>
                        </a:lnTo>
                        <a:lnTo>
                          <a:pt x="89" y="472"/>
                        </a:lnTo>
                        <a:lnTo>
                          <a:pt x="100" y="475"/>
                        </a:lnTo>
                        <a:lnTo>
                          <a:pt x="90" y="470"/>
                        </a:lnTo>
                        <a:lnTo>
                          <a:pt x="89" y="472"/>
                        </a:lnTo>
                        <a:lnTo>
                          <a:pt x="100" y="475"/>
                        </a:lnTo>
                        <a:lnTo>
                          <a:pt x="90" y="470"/>
                        </a:lnTo>
                        <a:lnTo>
                          <a:pt x="84" y="481"/>
                        </a:lnTo>
                        <a:lnTo>
                          <a:pt x="82" y="490"/>
                        </a:lnTo>
                        <a:lnTo>
                          <a:pt x="93" y="492"/>
                        </a:lnTo>
                        <a:lnTo>
                          <a:pt x="83" y="487"/>
                        </a:lnTo>
                        <a:lnTo>
                          <a:pt x="82" y="490"/>
                        </a:lnTo>
                        <a:lnTo>
                          <a:pt x="93" y="492"/>
                        </a:lnTo>
                        <a:lnTo>
                          <a:pt x="83" y="487"/>
                        </a:lnTo>
                        <a:lnTo>
                          <a:pt x="80" y="492"/>
                        </a:lnTo>
                        <a:lnTo>
                          <a:pt x="90" y="498"/>
                        </a:lnTo>
                        <a:lnTo>
                          <a:pt x="80" y="492"/>
                        </a:lnTo>
                        <a:lnTo>
                          <a:pt x="90" y="498"/>
                        </a:lnTo>
                        <a:lnTo>
                          <a:pt x="80" y="492"/>
                        </a:lnTo>
                        <a:lnTo>
                          <a:pt x="77" y="497"/>
                        </a:lnTo>
                        <a:lnTo>
                          <a:pt x="87" y="502"/>
                        </a:lnTo>
                        <a:lnTo>
                          <a:pt x="79" y="494"/>
                        </a:lnTo>
                        <a:lnTo>
                          <a:pt x="77" y="497"/>
                        </a:lnTo>
                        <a:lnTo>
                          <a:pt x="87" y="502"/>
                        </a:lnTo>
                        <a:lnTo>
                          <a:pt x="79" y="494"/>
                        </a:lnTo>
                        <a:lnTo>
                          <a:pt x="76" y="497"/>
                        </a:lnTo>
                        <a:lnTo>
                          <a:pt x="84" y="505"/>
                        </a:lnTo>
                        <a:lnTo>
                          <a:pt x="80" y="495"/>
                        </a:lnTo>
                        <a:lnTo>
                          <a:pt x="76" y="497"/>
                        </a:lnTo>
                        <a:lnTo>
                          <a:pt x="84" y="505"/>
                        </a:lnTo>
                        <a:lnTo>
                          <a:pt x="80" y="495"/>
                        </a:lnTo>
                        <a:lnTo>
                          <a:pt x="74" y="498"/>
                        </a:lnTo>
                        <a:lnTo>
                          <a:pt x="79" y="508"/>
                        </a:lnTo>
                        <a:lnTo>
                          <a:pt x="84" y="498"/>
                        </a:lnTo>
                        <a:lnTo>
                          <a:pt x="83" y="497"/>
                        </a:lnTo>
                        <a:lnTo>
                          <a:pt x="74" y="497"/>
                        </a:lnTo>
                        <a:lnTo>
                          <a:pt x="74" y="498"/>
                        </a:lnTo>
                        <a:lnTo>
                          <a:pt x="79" y="508"/>
                        </a:lnTo>
                        <a:lnTo>
                          <a:pt x="84" y="498"/>
                        </a:lnTo>
                        <a:lnTo>
                          <a:pt x="82" y="497"/>
                        </a:lnTo>
                        <a:lnTo>
                          <a:pt x="76" y="507"/>
                        </a:lnTo>
                        <a:lnTo>
                          <a:pt x="83" y="497"/>
                        </a:lnTo>
                        <a:lnTo>
                          <a:pt x="82" y="497"/>
                        </a:lnTo>
                        <a:lnTo>
                          <a:pt x="76" y="507"/>
                        </a:lnTo>
                        <a:lnTo>
                          <a:pt x="83" y="497"/>
                        </a:lnTo>
                        <a:lnTo>
                          <a:pt x="79" y="494"/>
                        </a:lnTo>
                        <a:lnTo>
                          <a:pt x="72" y="504"/>
                        </a:lnTo>
                        <a:lnTo>
                          <a:pt x="82" y="498"/>
                        </a:lnTo>
                        <a:lnTo>
                          <a:pt x="79" y="494"/>
                        </a:lnTo>
                        <a:lnTo>
                          <a:pt x="72" y="504"/>
                        </a:lnTo>
                        <a:lnTo>
                          <a:pt x="82" y="498"/>
                        </a:lnTo>
                        <a:lnTo>
                          <a:pt x="79" y="494"/>
                        </a:lnTo>
                        <a:lnTo>
                          <a:pt x="69" y="499"/>
                        </a:lnTo>
                        <a:lnTo>
                          <a:pt x="80" y="494"/>
                        </a:lnTo>
                        <a:lnTo>
                          <a:pt x="79" y="494"/>
                        </a:lnTo>
                        <a:lnTo>
                          <a:pt x="69" y="499"/>
                        </a:lnTo>
                        <a:lnTo>
                          <a:pt x="80" y="494"/>
                        </a:lnTo>
                        <a:lnTo>
                          <a:pt x="74" y="482"/>
                        </a:lnTo>
                        <a:lnTo>
                          <a:pt x="63" y="488"/>
                        </a:lnTo>
                        <a:lnTo>
                          <a:pt x="74" y="485"/>
                        </a:lnTo>
                        <a:lnTo>
                          <a:pt x="74" y="482"/>
                        </a:lnTo>
                        <a:lnTo>
                          <a:pt x="63" y="488"/>
                        </a:lnTo>
                        <a:lnTo>
                          <a:pt x="74" y="485"/>
                        </a:lnTo>
                        <a:lnTo>
                          <a:pt x="72" y="477"/>
                        </a:lnTo>
                        <a:lnTo>
                          <a:pt x="66" y="457"/>
                        </a:lnTo>
                        <a:lnTo>
                          <a:pt x="62" y="444"/>
                        </a:lnTo>
                        <a:lnTo>
                          <a:pt x="50" y="447"/>
                        </a:lnTo>
                        <a:lnTo>
                          <a:pt x="62" y="444"/>
                        </a:lnTo>
                        <a:lnTo>
                          <a:pt x="50" y="447"/>
                        </a:lnTo>
                        <a:lnTo>
                          <a:pt x="62" y="444"/>
                        </a:lnTo>
                        <a:lnTo>
                          <a:pt x="59" y="431"/>
                        </a:lnTo>
                        <a:lnTo>
                          <a:pt x="47" y="434"/>
                        </a:lnTo>
                        <a:lnTo>
                          <a:pt x="59" y="432"/>
                        </a:lnTo>
                        <a:lnTo>
                          <a:pt x="59" y="431"/>
                        </a:lnTo>
                        <a:lnTo>
                          <a:pt x="47" y="434"/>
                        </a:lnTo>
                        <a:lnTo>
                          <a:pt x="59" y="432"/>
                        </a:lnTo>
                        <a:lnTo>
                          <a:pt x="53" y="401"/>
                        </a:lnTo>
                        <a:lnTo>
                          <a:pt x="47" y="367"/>
                        </a:lnTo>
                        <a:lnTo>
                          <a:pt x="36" y="368"/>
                        </a:lnTo>
                        <a:lnTo>
                          <a:pt x="49" y="367"/>
                        </a:lnTo>
                        <a:lnTo>
                          <a:pt x="47" y="367"/>
                        </a:lnTo>
                        <a:lnTo>
                          <a:pt x="36" y="368"/>
                        </a:lnTo>
                        <a:lnTo>
                          <a:pt x="49" y="367"/>
                        </a:lnTo>
                        <a:lnTo>
                          <a:pt x="43" y="327"/>
                        </a:lnTo>
                        <a:lnTo>
                          <a:pt x="42" y="327"/>
                        </a:lnTo>
                        <a:lnTo>
                          <a:pt x="37" y="306"/>
                        </a:lnTo>
                        <a:lnTo>
                          <a:pt x="26" y="307"/>
                        </a:lnTo>
                        <a:lnTo>
                          <a:pt x="39" y="306"/>
                        </a:lnTo>
                        <a:lnTo>
                          <a:pt x="37" y="306"/>
                        </a:lnTo>
                        <a:lnTo>
                          <a:pt x="26" y="307"/>
                        </a:lnTo>
                        <a:lnTo>
                          <a:pt x="39" y="306"/>
                        </a:lnTo>
                        <a:lnTo>
                          <a:pt x="36" y="284"/>
                        </a:lnTo>
                        <a:lnTo>
                          <a:pt x="33" y="261"/>
                        </a:lnTo>
                        <a:lnTo>
                          <a:pt x="27" y="213"/>
                        </a:lnTo>
                        <a:lnTo>
                          <a:pt x="25" y="189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102" name="Freeform 128"/>
                  <p:cNvSpPr>
                    <a:spLocks/>
                  </p:cNvSpPr>
                  <p:nvPr/>
                </p:nvSpPr>
                <p:spPr bwMode="auto">
                  <a:xfrm>
                    <a:off x="1881" y="780"/>
                    <a:ext cx="180" cy="713"/>
                  </a:xfrm>
                  <a:custGeom>
                    <a:avLst/>
                    <a:gdLst>
                      <a:gd name="T0" fmla="*/ 15 w 180"/>
                      <a:gd name="T1" fmla="*/ 682 h 713"/>
                      <a:gd name="T2" fmla="*/ 27 w 180"/>
                      <a:gd name="T3" fmla="*/ 685 h 713"/>
                      <a:gd name="T4" fmla="*/ 40 w 180"/>
                      <a:gd name="T5" fmla="*/ 566 h 713"/>
                      <a:gd name="T6" fmla="*/ 52 w 180"/>
                      <a:gd name="T7" fmla="*/ 450 h 713"/>
                      <a:gd name="T8" fmla="*/ 39 w 180"/>
                      <a:gd name="T9" fmla="*/ 448 h 713"/>
                      <a:gd name="T10" fmla="*/ 67 w 180"/>
                      <a:gd name="T11" fmla="*/ 313 h 713"/>
                      <a:gd name="T12" fmla="*/ 63 w 180"/>
                      <a:gd name="T13" fmla="*/ 239 h 713"/>
                      <a:gd name="T14" fmla="*/ 74 w 180"/>
                      <a:gd name="T15" fmla="*/ 241 h 713"/>
                      <a:gd name="T16" fmla="*/ 89 w 180"/>
                      <a:gd name="T17" fmla="*/ 154 h 713"/>
                      <a:gd name="T18" fmla="*/ 76 w 180"/>
                      <a:gd name="T19" fmla="*/ 153 h 713"/>
                      <a:gd name="T20" fmla="*/ 99 w 180"/>
                      <a:gd name="T21" fmla="*/ 89 h 713"/>
                      <a:gd name="T22" fmla="*/ 87 w 180"/>
                      <a:gd name="T23" fmla="*/ 86 h 713"/>
                      <a:gd name="T24" fmla="*/ 106 w 180"/>
                      <a:gd name="T25" fmla="*/ 62 h 713"/>
                      <a:gd name="T26" fmla="*/ 94 w 180"/>
                      <a:gd name="T27" fmla="*/ 59 h 713"/>
                      <a:gd name="T28" fmla="*/ 103 w 180"/>
                      <a:gd name="T29" fmla="*/ 30 h 713"/>
                      <a:gd name="T30" fmla="*/ 114 w 180"/>
                      <a:gd name="T31" fmla="*/ 36 h 713"/>
                      <a:gd name="T32" fmla="*/ 120 w 180"/>
                      <a:gd name="T33" fmla="*/ 25 h 713"/>
                      <a:gd name="T34" fmla="*/ 113 w 180"/>
                      <a:gd name="T35" fmla="*/ 15 h 713"/>
                      <a:gd name="T36" fmla="*/ 118 w 180"/>
                      <a:gd name="T37" fmla="*/ 26 h 713"/>
                      <a:gd name="T38" fmla="*/ 124 w 180"/>
                      <a:gd name="T39" fmla="*/ 23 h 713"/>
                      <a:gd name="T40" fmla="*/ 121 w 180"/>
                      <a:gd name="T41" fmla="*/ 13 h 713"/>
                      <a:gd name="T42" fmla="*/ 113 w 180"/>
                      <a:gd name="T43" fmla="*/ 22 h 713"/>
                      <a:gd name="T44" fmla="*/ 118 w 180"/>
                      <a:gd name="T45" fmla="*/ 28 h 713"/>
                      <a:gd name="T46" fmla="*/ 130 w 180"/>
                      <a:gd name="T47" fmla="*/ 25 h 713"/>
                      <a:gd name="T48" fmla="*/ 118 w 180"/>
                      <a:gd name="T49" fmla="*/ 30 h 713"/>
                      <a:gd name="T50" fmla="*/ 137 w 180"/>
                      <a:gd name="T51" fmla="*/ 39 h 713"/>
                      <a:gd name="T52" fmla="*/ 126 w 180"/>
                      <a:gd name="T53" fmla="*/ 43 h 713"/>
                      <a:gd name="T54" fmla="*/ 128 w 180"/>
                      <a:gd name="T55" fmla="*/ 53 h 713"/>
                      <a:gd name="T56" fmla="*/ 134 w 180"/>
                      <a:gd name="T57" fmla="*/ 76 h 713"/>
                      <a:gd name="T58" fmla="*/ 134 w 180"/>
                      <a:gd name="T59" fmla="*/ 76 h 713"/>
                      <a:gd name="T60" fmla="*/ 161 w 180"/>
                      <a:gd name="T61" fmla="*/ 156 h 713"/>
                      <a:gd name="T62" fmla="*/ 150 w 180"/>
                      <a:gd name="T63" fmla="*/ 157 h 713"/>
                      <a:gd name="T64" fmla="*/ 177 w 180"/>
                      <a:gd name="T65" fmla="*/ 174 h 713"/>
                      <a:gd name="T66" fmla="*/ 163 w 180"/>
                      <a:gd name="T67" fmla="*/ 100 h 713"/>
                      <a:gd name="T68" fmla="*/ 151 w 180"/>
                      <a:gd name="T69" fmla="*/ 46 h 713"/>
                      <a:gd name="T70" fmla="*/ 133 w 180"/>
                      <a:gd name="T71" fmla="*/ 32 h 713"/>
                      <a:gd name="T72" fmla="*/ 144 w 180"/>
                      <a:gd name="T73" fmla="*/ 28 h 713"/>
                      <a:gd name="T74" fmla="*/ 130 w 180"/>
                      <a:gd name="T75" fmla="*/ 5 h 713"/>
                      <a:gd name="T76" fmla="*/ 114 w 180"/>
                      <a:gd name="T77" fmla="*/ 2 h 713"/>
                      <a:gd name="T78" fmla="*/ 91 w 180"/>
                      <a:gd name="T79" fmla="*/ 28 h 713"/>
                      <a:gd name="T80" fmla="*/ 91 w 180"/>
                      <a:gd name="T81" fmla="*/ 72 h 713"/>
                      <a:gd name="T82" fmla="*/ 76 w 180"/>
                      <a:gd name="T83" fmla="*/ 83 h 713"/>
                      <a:gd name="T84" fmla="*/ 70 w 180"/>
                      <a:gd name="T85" fmla="*/ 114 h 713"/>
                      <a:gd name="T86" fmla="*/ 67 w 180"/>
                      <a:gd name="T87" fmla="*/ 216 h 713"/>
                      <a:gd name="T88" fmla="*/ 52 w 180"/>
                      <a:gd name="T89" fmla="*/ 237 h 713"/>
                      <a:gd name="T90" fmla="*/ 32 w 180"/>
                      <a:gd name="T91" fmla="*/ 418 h 713"/>
                      <a:gd name="T92" fmla="*/ 32 w 180"/>
                      <a:gd name="T93" fmla="*/ 418 h 713"/>
                      <a:gd name="T94" fmla="*/ 19 w 180"/>
                      <a:gd name="T95" fmla="*/ 534 h 713"/>
                      <a:gd name="T96" fmla="*/ 19 w 180"/>
                      <a:gd name="T97" fmla="*/ 653 h 713"/>
                      <a:gd name="T98" fmla="*/ 3 w 180"/>
                      <a:gd name="T99" fmla="*/ 680 h 7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180" h="713">
                        <a:moveTo>
                          <a:pt x="0" y="710"/>
                        </a:moveTo>
                        <a:lnTo>
                          <a:pt x="25" y="713"/>
                        </a:lnTo>
                        <a:lnTo>
                          <a:pt x="27" y="683"/>
                        </a:lnTo>
                        <a:lnTo>
                          <a:pt x="15" y="682"/>
                        </a:lnTo>
                        <a:lnTo>
                          <a:pt x="27" y="685"/>
                        </a:lnTo>
                        <a:lnTo>
                          <a:pt x="27" y="683"/>
                        </a:lnTo>
                        <a:lnTo>
                          <a:pt x="15" y="682"/>
                        </a:lnTo>
                        <a:lnTo>
                          <a:pt x="27" y="685"/>
                        </a:lnTo>
                        <a:lnTo>
                          <a:pt x="32" y="656"/>
                        </a:lnTo>
                        <a:lnTo>
                          <a:pt x="32" y="655"/>
                        </a:lnTo>
                        <a:lnTo>
                          <a:pt x="37" y="595"/>
                        </a:lnTo>
                        <a:lnTo>
                          <a:pt x="40" y="566"/>
                        </a:lnTo>
                        <a:lnTo>
                          <a:pt x="43" y="536"/>
                        </a:lnTo>
                        <a:lnTo>
                          <a:pt x="46" y="508"/>
                        </a:lnTo>
                        <a:lnTo>
                          <a:pt x="49" y="478"/>
                        </a:lnTo>
                        <a:lnTo>
                          <a:pt x="52" y="450"/>
                        </a:lnTo>
                        <a:lnTo>
                          <a:pt x="39" y="448"/>
                        </a:lnTo>
                        <a:lnTo>
                          <a:pt x="52" y="451"/>
                        </a:lnTo>
                        <a:lnTo>
                          <a:pt x="52" y="450"/>
                        </a:lnTo>
                        <a:lnTo>
                          <a:pt x="39" y="448"/>
                        </a:lnTo>
                        <a:lnTo>
                          <a:pt x="52" y="451"/>
                        </a:lnTo>
                        <a:lnTo>
                          <a:pt x="56" y="422"/>
                        </a:lnTo>
                        <a:lnTo>
                          <a:pt x="56" y="421"/>
                        </a:lnTo>
                        <a:lnTo>
                          <a:pt x="67" y="313"/>
                        </a:lnTo>
                        <a:lnTo>
                          <a:pt x="70" y="288"/>
                        </a:lnTo>
                        <a:lnTo>
                          <a:pt x="73" y="263"/>
                        </a:lnTo>
                        <a:lnTo>
                          <a:pt x="76" y="240"/>
                        </a:lnTo>
                        <a:lnTo>
                          <a:pt x="63" y="239"/>
                        </a:lnTo>
                        <a:lnTo>
                          <a:pt x="74" y="241"/>
                        </a:lnTo>
                        <a:lnTo>
                          <a:pt x="76" y="240"/>
                        </a:lnTo>
                        <a:lnTo>
                          <a:pt x="63" y="239"/>
                        </a:lnTo>
                        <a:lnTo>
                          <a:pt x="74" y="241"/>
                        </a:lnTo>
                        <a:lnTo>
                          <a:pt x="79" y="219"/>
                        </a:lnTo>
                        <a:lnTo>
                          <a:pt x="80" y="217"/>
                        </a:lnTo>
                        <a:lnTo>
                          <a:pt x="83" y="194"/>
                        </a:lnTo>
                        <a:lnTo>
                          <a:pt x="89" y="154"/>
                        </a:lnTo>
                        <a:lnTo>
                          <a:pt x="76" y="153"/>
                        </a:lnTo>
                        <a:lnTo>
                          <a:pt x="87" y="156"/>
                        </a:lnTo>
                        <a:lnTo>
                          <a:pt x="89" y="154"/>
                        </a:lnTo>
                        <a:lnTo>
                          <a:pt x="76" y="153"/>
                        </a:lnTo>
                        <a:lnTo>
                          <a:pt x="87" y="156"/>
                        </a:lnTo>
                        <a:lnTo>
                          <a:pt x="93" y="119"/>
                        </a:lnTo>
                        <a:lnTo>
                          <a:pt x="96" y="103"/>
                        </a:lnTo>
                        <a:lnTo>
                          <a:pt x="99" y="89"/>
                        </a:lnTo>
                        <a:lnTo>
                          <a:pt x="87" y="86"/>
                        </a:lnTo>
                        <a:lnTo>
                          <a:pt x="99" y="90"/>
                        </a:lnTo>
                        <a:lnTo>
                          <a:pt x="99" y="89"/>
                        </a:lnTo>
                        <a:lnTo>
                          <a:pt x="87" y="86"/>
                        </a:lnTo>
                        <a:lnTo>
                          <a:pt x="99" y="90"/>
                        </a:lnTo>
                        <a:lnTo>
                          <a:pt x="103" y="76"/>
                        </a:lnTo>
                        <a:lnTo>
                          <a:pt x="103" y="75"/>
                        </a:lnTo>
                        <a:lnTo>
                          <a:pt x="106" y="62"/>
                        </a:lnTo>
                        <a:lnTo>
                          <a:pt x="94" y="59"/>
                        </a:lnTo>
                        <a:lnTo>
                          <a:pt x="106" y="63"/>
                        </a:lnTo>
                        <a:lnTo>
                          <a:pt x="106" y="62"/>
                        </a:lnTo>
                        <a:lnTo>
                          <a:pt x="94" y="59"/>
                        </a:lnTo>
                        <a:lnTo>
                          <a:pt x="106" y="63"/>
                        </a:lnTo>
                        <a:lnTo>
                          <a:pt x="111" y="43"/>
                        </a:lnTo>
                        <a:lnTo>
                          <a:pt x="114" y="35"/>
                        </a:lnTo>
                        <a:lnTo>
                          <a:pt x="103" y="30"/>
                        </a:lnTo>
                        <a:lnTo>
                          <a:pt x="114" y="36"/>
                        </a:lnTo>
                        <a:lnTo>
                          <a:pt x="114" y="35"/>
                        </a:lnTo>
                        <a:lnTo>
                          <a:pt x="103" y="30"/>
                        </a:lnTo>
                        <a:lnTo>
                          <a:pt x="114" y="36"/>
                        </a:lnTo>
                        <a:lnTo>
                          <a:pt x="120" y="25"/>
                        </a:lnTo>
                        <a:lnTo>
                          <a:pt x="108" y="19"/>
                        </a:lnTo>
                        <a:lnTo>
                          <a:pt x="117" y="28"/>
                        </a:lnTo>
                        <a:lnTo>
                          <a:pt x="120" y="25"/>
                        </a:lnTo>
                        <a:lnTo>
                          <a:pt x="108" y="19"/>
                        </a:lnTo>
                        <a:lnTo>
                          <a:pt x="117" y="28"/>
                        </a:lnTo>
                        <a:lnTo>
                          <a:pt x="121" y="23"/>
                        </a:lnTo>
                        <a:lnTo>
                          <a:pt x="113" y="15"/>
                        </a:lnTo>
                        <a:lnTo>
                          <a:pt x="118" y="26"/>
                        </a:lnTo>
                        <a:lnTo>
                          <a:pt x="121" y="23"/>
                        </a:lnTo>
                        <a:lnTo>
                          <a:pt x="113" y="15"/>
                        </a:lnTo>
                        <a:lnTo>
                          <a:pt x="118" y="26"/>
                        </a:lnTo>
                        <a:lnTo>
                          <a:pt x="124" y="23"/>
                        </a:lnTo>
                        <a:lnTo>
                          <a:pt x="118" y="12"/>
                        </a:lnTo>
                        <a:lnTo>
                          <a:pt x="113" y="23"/>
                        </a:lnTo>
                        <a:lnTo>
                          <a:pt x="124" y="23"/>
                        </a:lnTo>
                        <a:lnTo>
                          <a:pt x="118" y="12"/>
                        </a:lnTo>
                        <a:lnTo>
                          <a:pt x="113" y="23"/>
                        </a:lnTo>
                        <a:lnTo>
                          <a:pt x="116" y="25"/>
                        </a:lnTo>
                        <a:lnTo>
                          <a:pt x="121" y="13"/>
                        </a:lnTo>
                        <a:lnTo>
                          <a:pt x="113" y="22"/>
                        </a:lnTo>
                        <a:lnTo>
                          <a:pt x="116" y="25"/>
                        </a:lnTo>
                        <a:lnTo>
                          <a:pt x="121" y="13"/>
                        </a:lnTo>
                        <a:lnTo>
                          <a:pt x="113" y="22"/>
                        </a:lnTo>
                        <a:lnTo>
                          <a:pt x="118" y="28"/>
                        </a:lnTo>
                        <a:lnTo>
                          <a:pt x="127" y="19"/>
                        </a:lnTo>
                        <a:lnTo>
                          <a:pt x="117" y="25"/>
                        </a:lnTo>
                        <a:lnTo>
                          <a:pt x="118" y="28"/>
                        </a:lnTo>
                        <a:lnTo>
                          <a:pt x="127" y="19"/>
                        </a:lnTo>
                        <a:lnTo>
                          <a:pt x="117" y="25"/>
                        </a:lnTo>
                        <a:lnTo>
                          <a:pt x="120" y="30"/>
                        </a:lnTo>
                        <a:lnTo>
                          <a:pt x="130" y="25"/>
                        </a:lnTo>
                        <a:lnTo>
                          <a:pt x="118" y="30"/>
                        </a:lnTo>
                        <a:lnTo>
                          <a:pt x="120" y="30"/>
                        </a:lnTo>
                        <a:lnTo>
                          <a:pt x="130" y="25"/>
                        </a:lnTo>
                        <a:lnTo>
                          <a:pt x="118" y="30"/>
                        </a:lnTo>
                        <a:lnTo>
                          <a:pt x="121" y="38"/>
                        </a:lnTo>
                        <a:lnTo>
                          <a:pt x="123" y="39"/>
                        </a:lnTo>
                        <a:lnTo>
                          <a:pt x="127" y="46"/>
                        </a:lnTo>
                        <a:lnTo>
                          <a:pt x="137" y="39"/>
                        </a:lnTo>
                        <a:lnTo>
                          <a:pt x="126" y="43"/>
                        </a:lnTo>
                        <a:lnTo>
                          <a:pt x="127" y="46"/>
                        </a:lnTo>
                        <a:lnTo>
                          <a:pt x="137" y="39"/>
                        </a:lnTo>
                        <a:lnTo>
                          <a:pt x="126" y="43"/>
                        </a:lnTo>
                        <a:lnTo>
                          <a:pt x="128" y="53"/>
                        </a:lnTo>
                        <a:lnTo>
                          <a:pt x="140" y="49"/>
                        </a:lnTo>
                        <a:lnTo>
                          <a:pt x="128" y="52"/>
                        </a:lnTo>
                        <a:lnTo>
                          <a:pt x="128" y="53"/>
                        </a:lnTo>
                        <a:lnTo>
                          <a:pt x="140" y="49"/>
                        </a:lnTo>
                        <a:lnTo>
                          <a:pt x="128" y="52"/>
                        </a:lnTo>
                        <a:lnTo>
                          <a:pt x="131" y="63"/>
                        </a:lnTo>
                        <a:lnTo>
                          <a:pt x="134" y="76"/>
                        </a:lnTo>
                        <a:lnTo>
                          <a:pt x="146" y="73"/>
                        </a:lnTo>
                        <a:lnTo>
                          <a:pt x="134" y="76"/>
                        </a:lnTo>
                        <a:lnTo>
                          <a:pt x="146" y="73"/>
                        </a:lnTo>
                        <a:lnTo>
                          <a:pt x="134" y="76"/>
                        </a:lnTo>
                        <a:lnTo>
                          <a:pt x="140" y="105"/>
                        </a:lnTo>
                        <a:lnTo>
                          <a:pt x="146" y="139"/>
                        </a:lnTo>
                        <a:lnTo>
                          <a:pt x="150" y="159"/>
                        </a:lnTo>
                        <a:lnTo>
                          <a:pt x="161" y="156"/>
                        </a:lnTo>
                        <a:lnTo>
                          <a:pt x="150" y="157"/>
                        </a:lnTo>
                        <a:lnTo>
                          <a:pt x="150" y="159"/>
                        </a:lnTo>
                        <a:lnTo>
                          <a:pt x="161" y="156"/>
                        </a:lnTo>
                        <a:lnTo>
                          <a:pt x="150" y="157"/>
                        </a:lnTo>
                        <a:lnTo>
                          <a:pt x="153" y="177"/>
                        </a:lnTo>
                        <a:lnTo>
                          <a:pt x="155" y="199"/>
                        </a:lnTo>
                        <a:lnTo>
                          <a:pt x="180" y="196"/>
                        </a:lnTo>
                        <a:lnTo>
                          <a:pt x="177" y="174"/>
                        </a:lnTo>
                        <a:lnTo>
                          <a:pt x="174" y="154"/>
                        </a:lnTo>
                        <a:lnTo>
                          <a:pt x="173" y="154"/>
                        </a:lnTo>
                        <a:lnTo>
                          <a:pt x="168" y="134"/>
                        </a:lnTo>
                        <a:lnTo>
                          <a:pt x="163" y="100"/>
                        </a:lnTo>
                        <a:lnTo>
                          <a:pt x="157" y="72"/>
                        </a:lnTo>
                        <a:lnTo>
                          <a:pt x="157" y="70"/>
                        </a:lnTo>
                        <a:lnTo>
                          <a:pt x="154" y="57"/>
                        </a:lnTo>
                        <a:lnTo>
                          <a:pt x="151" y="46"/>
                        </a:lnTo>
                        <a:lnTo>
                          <a:pt x="148" y="36"/>
                        </a:lnTo>
                        <a:lnTo>
                          <a:pt x="147" y="33"/>
                        </a:lnTo>
                        <a:lnTo>
                          <a:pt x="143" y="26"/>
                        </a:lnTo>
                        <a:lnTo>
                          <a:pt x="133" y="32"/>
                        </a:lnTo>
                        <a:lnTo>
                          <a:pt x="144" y="28"/>
                        </a:lnTo>
                        <a:lnTo>
                          <a:pt x="143" y="26"/>
                        </a:lnTo>
                        <a:lnTo>
                          <a:pt x="133" y="32"/>
                        </a:lnTo>
                        <a:lnTo>
                          <a:pt x="144" y="28"/>
                        </a:lnTo>
                        <a:lnTo>
                          <a:pt x="141" y="20"/>
                        </a:lnTo>
                        <a:lnTo>
                          <a:pt x="141" y="19"/>
                        </a:lnTo>
                        <a:lnTo>
                          <a:pt x="138" y="13"/>
                        </a:lnTo>
                        <a:lnTo>
                          <a:pt x="130" y="5"/>
                        </a:lnTo>
                        <a:lnTo>
                          <a:pt x="124" y="2"/>
                        </a:lnTo>
                        <a:lnTo>
                          <a:pt x="123" y="0"/>
                        </a:lnTo>
                        <a:lnTo>
                          <a:pt x="114" y="0"/>
                        </a:lnTo>
                        <a:lnTo>
                          <a:pt x="114" y="2"/>
                        </a:lnTo>
                        <a:lnTo>
                          <a:pt x="108" y="5"/>
                        </a:lnTo>
                        <a:lnTo>
                          <a:pt x="104" y="6"/>
                        </a:lnTo>
                        <a:lnTo>
                          <a:pt x="100" y="10"/>
                        </a:lnTo>
                        <a:lnTo>
                          <a:pt x="91" y="28"/>
                        </a:lnTo>
                        <a:lnTo>
                          <a:pt x="89" y="36"/>
                        </a:lnTo>
                        <a:lnTo>
                          <a:pt x="83" y="56"/>
                        </a:lnTo>
                        <a:lnTo>
                          <a:pt x="80" y="69"/>
                        </a:lnTo>
                        <a:lnTo>
                          <a:pt x="91" y="72"/>
                        </a:lnTo>
                        <a:lnTo>
                          <a:pt x="80" y="69"/>
                        </a:lnTo>
                        <a:lnTo>
                          <a:pt x="91" y="72"/>
                        </a:lnTo>
                        <a:lnTo>
                          <a:pt x="80" y="69"/>
                        </a:lnTo>
                        <a:lnTo>
                          <a:pt x="76" y="83"/>
                        </a:lnTo>
                        <a:lnTo>
                          <a:pt x="76" y="86"/>
                        </a:lnTo>
                        <a:lnTo>
                          <a:pt x="76" y="85"/>
                        </a:lnTo>
                        <a:lnTo>
                          <a:pt x="73" y="99"/>
                        </a:lnTo>
                        <a:lnTo>
                          <a:pt x="70" y="114"/>
                        </a:lnTo>
                        <a:lnTo>
                          <a:pt x="64" y="152"/>
                        </a:lnTo>
                        <a:lnTo>
                          <a:pt x="59" y="191"/>
                        </a:lnTo>
                        <a:lnTo>
                          <a:pt x="56" y="214"/>
                        </a:lnTo>
                        <a:lnTo>
                          <a:pt x="67" y="216"/>
                        </a:lnTo>
                        <a:lnTo>
                          <a:pt x="56" y="214"/>
                        </a:lnTo>
                        <a:lnTo>
                          <a:pt x="67" y="216"/>
                        </a:lnTo>
                        <a:lnTo>
                          <a:pt x="56" y="214"/>
                        </a:lnTo>
                        <a:lnTo>
                          <a:pt x="52" y="237"/>
                        </a:lnTo>
                        <a:lnTo>
                          <a:pt x="49" y="260"/>
                        </a:lnTo>
                        <a:lnTo>
                          <a:pt x="46" y="286"/>
                        </a:lnTo>
                        <a:lnTo>
                          <a:pt x="43" y="310"/>
                        </a:lnTo>
                        <a:lnTo>
                          <a:pt x="32" y="418"/>
                        </a:lnTo>
                        <a:lnTo>
                          <a:pt x="43" y="420"/>
                        </a:lnTo>
                        <a:lnTo>
                          <a:pt x="32" y="418"/>
                        </a:lnTo>
                        <a:lnTo>
                          <a:pt x="43" y="420"/>
                        </a:lnTo>
                        <a:lnTo>
                          <a:pt x="32" y="418"/>
                        </a:lnTo>
                        <a:lnTo>
                          <a:pt x="27" y="447"/>
                        </a:lnTo>
                        <a:lnTo>
                          <a:pt x="25" y="475"/>
                        </a:lnTo>
                        <a:lnTo>
                          <a:pt x="22" y="505"/>
                        </a:lnTo>
                        <a:lnTo>
                          <a:pt x="19" y="534"/>
                        </a:lnTo>
                        <a:lnTo>
                          <a:pt x="16" y="564"/>
                        </a:lnTo>
                        <a:lnTo>
                          <a:pt x="13" y="592"/>
                        </a:lnTo>
                        <a:lnTo>
                          <a:pt x="7" y="652"/>
                        </a:lnTo>
                        <a:lnTo>
                          <a:pt x="19" y="653"/>
                        </a:lnTo>
                        <a:lnTo>
                          <a:pt x="7" y="652"/>
                        </a:lnTo>
                        <a:lnTo>
                          <a:pt x="19" y="653"/>
                        </a:lnTo>
                        <a:lnTo>
                          <a:pt x="7" y="652"/>
                        </a:lnTo>
                        <a:lnTo>
                          <a:pt x="3" y="680"/>
                        </a:lnTo>
                        <a:lnTo>
                          <a:pt x="0" y="71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103" name="Freeform 129"/>
                  <p:cNvSpPr>
                    <a:spLocks/>
                  </p:cNvSpPr>
                  <p:nvPr/>
                </p:nvSpPr>
                <p:spPr bwMode="auto">
                  <a:xfrm>
                    <a:off x="2034" y="954"/>
                    <a:ext cx="175" cy="1070"/>
                  </a:xfrm>
                  <a:custGeom>
                    <a:avLst/>
                    <a:gdLst>
                      <a:gd name="T0" fmla="*/ 5 w 175"/>
                      <a:gd name="T1" fmla="*/ 46 h 1070"/>
                      <a:gd name="T2" fmla="*/ 17 w 175"/>
                      <a:gd name="T3" fmla="*/ 147 h 1070"/>
                      <a:gd name="T4" fmla="*/ 21 w 175"/>
                      <a:gd name="T5" fmla="*/ 173 h 1070"/>
                      <a:gd name="T6" fmla="*/ 21 w 175"/>
                      <a:gd name="T7" fmla="*/ 173 h 1070"/>
                      <a:gd name="T8" fmla="*/ 38 w 175"/>
                      <a:gd name="T9" fmla="*/ 345 h 1070"/>
                      <a:gd name="T10" fmla="*/ 42 w 175"/>
                      <a:gd name="T11" fmla="*/ 375 h 1070"/>
                      <a:gd name="T12" fmla="*/ 45 w 175"/>
                      <a:gd name="T13" fmla="*/ 407 h 1070"/>
                      <a:gd name="T14" fmla="*/ 51 w 175"/>
                      <a:gd name="T15" fmla="*/ 467 h 1070"/>
                      <a:gd name="T16" fmla="*/ 54 w 175"/>
                      <a:gd name="T17" fmla="*/ 498 h 1070"/>
                      <a:gd name="T18" fmla="*/ 69 w 175"/>
                      <a:gd name="T19" fmla="*/ 646 h 1070"/>
                      <a:gd name="T20" fmla="*/ 78 w 175"/>
                      <a:gd name="T21" fmla="*/ 732 h 1070"/>
                      <a:gd name="T22" fmla="*/ 86 w 175"/>
                      <a:gd name="T23" fmla="*/ 809 h 1070"/>
                      <a:gd name="T24" fmla="*/ 102 w 175"/>
                      <a:gd name="T25" fmla="*/ 832 h 1070"/>
                      <a:gd name="T26" fmla="*/ 102 w 175"/>
                      <a:gd name="T27" fmla="*/ 832 h 1070"/>
                      <a:gd name="T28" fmla="*/ 99 w 175"/>
                      <a:gd name="T29" fmla="*/ 900 h 1070"/>
                      <a:gd name="T30" fmla="*/ 108 w 175"/>
                      <a:gd name="T31" fmla="*/ 958 h 1070"/>
                      <a:gd name="T32" fmla="*/ 121 w 175"/>
                      <a:gd name="T33" fmla="*/ 1015 h 1070"/>
                      <a:gd name="T34" fmla="*/ 129 w 175"/>
                      <a:gd name="T35" fmla="*/ 1045 h 1070"/>
                      <a:gd name="T36" fmla="*/ 135 w 175"/>
                      <a:gd name="T37" fmla="*/ 1054 h 1070"/>
                      <a:gd name="T38" fmla="*/ 145 w 175"/>
                      <a:gd name="T39" fmla="*/ 1067 h 1070"/>
                      <a:gd name="T40" fmla="*/ 165 w 175"/>
                      <a:gd name="T41" fmla="*/ 1068 h 1070"/>
                      <a:gd name="T42" fmla="*/ 155 w 175"/>
                      <a:gd name="T43" fmla="*/ 1044 h 1070"/>
                      <a:gd name="T44" fmla="*/ 153 w 175"/>
                      <a:gd name="T45" fmla="*/ 1045 h 1070"/>
                      <a:gd name="T46" fmla="*/ 153 w 175"/>
                      <a:gd name="T47" fmla="*/ 1045 h 1070"/>
                      <a:gd name="T48" fmla="*/ 155 w 175"/>
                      <a:gd name="T49" fmla="*/ 1047 h 1070"/>
                      <a:gd name="T50" fmla="*/ 155 w 175"/>
                      <a:gd name="T51" fmla="*/ 1047 h 1070"/>
                      <a:gd name="T52" fmla="*/ 162 w 175"/>
                      <a:gd name="T53" fmla="*/ 1048 h 1070"/>
                      <a:gd name="T54" fmla="*/ 152 w 175"/>
                      <a:gd name="T55" fmla="*/ 1048 h 1070"/>
                      <a:gd name="T56" fmla="*/ 156 w 175"/>
                      <a:gd name="T57" fmla="*/ 1045 h 1070"/>
                      <a:gd name="T58" fmla="*/ 156 w 175"/>
                      <a:gd name="T59" fmla="*/ 1045 h 1070"/>
                      <a:gd name="T60" fmla="*/ 156 w 175"/>
                      <a:gd name="T61" fmla="*/ 1044 h 1070"/>
                      <a:gd name="T62" fmla="*/ 156 w 175"/>
                      <a:gd name="T63" fmla="*/ 1044 h 1070"/>
                      <a:gd name="T64" fmla="*/ 153 w 175"/>
                      <a:gd name="T65" fmla="*/ 1040 h 1070"/>
                      <a:gd name="T66" fmla="*/ 153 w 175"/>
                      <a:gd name="T67" fmla="*/ 1040 h 1070"/>
                      <a:gd name="T68" fmla="*/ 152 w 175"/>
                      <a:gd name="T69" fmla="*/ 1035 h 1070"/>
                      <a:gd name="T70" fmla="*/ 152 w 175"/>
                      <a:gd name="T71" fmla="*/ 1035 h 1070"/>
                      <a:gd name="T72" fmla="*/ 146 w 175"/>
                      <a:gd name="T73" fmla="*/ 1021 h 1070"/>
                      <a:gd name="T74" fmla="*/ 135 w 175"/>
                      <a:gd name="T75" fmla="*/ 1024 h 1070"/>
                      <a:gd name="T76" fmla="*/ 138 w 175"/>
                      <a:gd name="T77" fmla="*/ 984 h 1070"/>
                      <a:gd name="T78" fmla="*/ 133 w 175"/>
                      <a:gd name="T79" fmla="*/ 970 h 1070"/>
                      <a:gd name="T80" fmla="*/ 133 w 175"/>
                      <a:gd name="T81" fmla="*/ 970 h 1070"/>
                      <a:gd name="T82" fmla="*/ 131 w 175"/>
                      <a:gd name="T83" fmla="*/ 954 h 1070"/>
                      <a:gd name="T84" fmla="*/ 125 w 175"/>
                      <a:gd name="T85" fmla="*/ 917 h 1070"/>
                      <a:gd name="T86" fmla="*/ 125 w 175"/>
                      <a:gd name="T87" fmla="*/ 917 h 1070"/>
                      <a:gd name="T88" fmla="*/ 123 w 175"/>
                      <a:gd name="T89" fmla="*/ 897 h 1070"/>
                      <a:gd name="T90" fmla="*/ 114 w 175"/>
                      <a:gd name="T91" fmla="*/ 830 h 1070"/>
                      <a:gd name="T92" fmla="*/ 111 w 175"/>
                      <a:gd name="T93" fmla="*/ 806 h 1070"/>
                      <a:gd name="T94" fmla="*/ 111 w 175"/>
                      <a:gd name="T95" fmla="*/ 806 h 1070"/>
                      <a:gd name="T96" fmla="*/ 102 w 175"/>
                      <a:gd name="T97" fmla="*/ 729 h 1070"/>
                      <a:gd name="T98" fmla="*/ 94 w 175"/>
                      <a:gd name="T99" fmla="*/ 643 h 1070"/>
                      <a:gd name="T100" fmla="*/ 78 w 175"/>
                      <a:gd name="T101" fmla="*/ 495 h 1070"/>
                      <a:gd name="T102" fmla="*/ 78 w 175"/>
                      <a:gd name="T103" fmla="*/ 495 h 1070"/>
                      <a:gd name="T104" fmla="*/ 75 w 175"/>
                      <a:gd name="T105" fmla="*/ 465 h 1070"/>
                      <a:gd name="T106" fmla="*/ 57 w 175"/>
                      <a:gd name="T107" fmla="*/ 405 h 1070"/>
                      <a:gd name="T108" fmla="*/ 57 w 175"/>
                      <a:gd name="T109" fmla="*/ 405 h 1070"/>
                      <a:gd name="T110" fmla="*/ 67 w 175"/>
                      <a:gd name="T111" fmla="*/ 372 h 1070"/>
                      <a:gd name="T112" fmla="*/ 48 w 175"/>
                      <a:gd name="T113" fmla="*/ 197 h 1070"/>
                      <a:gd name="T114" fmla="*/ 39 w 175"/>
                      <a:gd name="T115" fmla="*/ 143 h 1070"/>
                      <a:gd name="T116" fmla="*/ 39 w 175"/>
                      <a:gd name="T117" fmla="*/ 143 h 1070"/>
                      <a:gd name="T118" fmla="*/ 35 w 175"/>
                      <a:gd name="T119" fmla="*/ 92 h 1070"/>
                      <a:gd name="T120" fmla="*/ 24 w 175"/>
                      <a:gd name="T121" fmla="*/ 0 h 10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</a:cxnLst>
                    <a:rect l="0" t="0" r="r" b="b"/>
                    <a:pathLst>
                      <a:path w="175" h="1070">
                        <a:moveTo>
                          <a:pt x="24" y="0"/>
                        </a:moveTo>
                        <a:lnTo>
                          <a:pt x="0" y="3"/>
                        </a:lnTo>
                        <a:lnTo>
                          <a:pt x="5" y="46"/>
                        </a:lnTo>
                        <a:lnTo>
                          <a:pt x="11" y="94"/>
                        </a:lnTo>
                        <a:lnTo>
                          <a:pt x="17" y="146"/>
                        </a:lnTo>
                        <a:lnTo>
                          <a:pt x="17" y="147"/>
                        </a:lnTo>
                        <a:lnTo>
                          <a:pt x="21" y="174"/>
                        </a:lnTo>
                        <a:lnTo>
                          <a:pt x="32" y="171"/>
                        </a:lnTo>
                        <a:lnTo>
                          <a:pt x="21" y="173"/>
                        </a:lnTo>
                        <a:lnTo>
                          <a:pt x="21" y="174"/>
                        </a:lnTo>
                        <a:lnTo>
                          <a:pt x="32" y="171"/>
                        </a:lnTo>
                        <a:lnTo>
                          <a:pt x="21" y="173"/>
                        </a:lnTo>
                        <a:lnTo>
                          <a:pt x="24" y="200"/>
                        </a:lnTo>
                        <a:lnTo>
                          <a:pt x="32" y="286"/>
                        </a:lnTo>
                        <a:lnTo>
                          <a:pt x="38" y="345"/>
                        </a:lnTo>
                        <a:lnTo>
                          <a:pt x="42" y="375"/>
                        </a:lnTo>
                        <a:lnTo>
                          <a:pt x="54" y="374"/>
                        </a:lnTo>
                        <a:lnTo>
                          <a:pt x="42" y="375"/>
                        </a:lnTo>
                        <a:lnTo>
                          <a:pt x="54" y="374"/>
                        </a:lnTo>
                        <a:lnTo>
                          <a:pt x="42" y="375"/>
                        </a:lnTo>
                        <a:lnTo>
                          <a:pt x="45" y="407"/>
                        </a:lnTo>
                        <a:lnTo>
                          <a:pt x="51" y="467"/>
                        </a:lnTo>
                        <a:lnTo>
                          <a:pt x="62" y="465"/>
                        </a:lnTo>
                        <a:lnTo>
                          <a:pt x="51" y="467"/>
                        </a:lnTo>
                        <a:lnTo>
                          <a:pt x="62" y="465"/>
                        </a:lnTo>
                        <a:lnTo>
                          <a:pt x="51" y="467"/>
                        </a:lnTo>
                        <a:lnTo>
                          <a:pt x="54" y="498"/>
                        </a:lnTo>
                        <a:lnTo>
                          <a:pt x="62" y="588"/>
                        </a:lnTo>
                        <a:lnTo>
                          <a:pt x="67" y="618"/>
                        </a:lnTo>
                        <a:lnTo>
                          <a:pt x="69" y="646"/>
                        </a:lnTo>
                        <a:lnTo>
                          <a:pt x="72" y="676"/>
                        </a:lnTo>
                        <a:lnTo>
                          <a:pt x="75" y="703"/>
                        </a:lnTo>
                        <a:lnTo>
                          <a:pt x="78" y="732"/>
                        </a:lnTo>
                        <a:lnTo>
                          <a:pt x="81" y="757"/>
                        </a:lnTo>
                        <a:lnTo>
                          <a:pt x="84" y="785"/>
                        </a:lnTo>
                        <a:lnTo>
                          <a:pt x="86" y="809"/>
                        </a:lnTo>
                        <a:lnTo>
                          <a:pt x="86" y="810"/>
                        </a:lnTo>
                        <a:lnTo>
                          <a:pt x="91" y="834"/>
                        </a:lnTo>
                        <a:lnTo>
                          <a:pt x="102" y="832"/>
                        </a:lnTo>
                        <a:lnTo>
                          <a:pt x="91" y="833"/>
                        </a:lnTo>
                        <a:lnTo>
                          <a:pt x="91" y="834"/>
                        </a:lnTo>
                        <a:lnTo>
                          <a:pt x="102" y="832"/>
                        </a:lnTo>
                        <a:lnTo>
                          <a:pt x="91" y="833"/>
                        </a:lnTo>
                        <a:lnTo>
                          <a:pt x="94" y="857"/>
                        </a:lnTo>
                        <a:lnTo>
                          <a:pt x="99" y="900"/>
                        </a:lnTo>
                        <a:lnTo>
                          <a:pt x="102" y="920"/>
                        </a:lnTo>
                        <a:lnTo>
                          <a:pt x="108" y="957"/>
                        </a:lnTo>
                        <a:lnTo>
                          <a:pt x="108" y="958"/>
                        </a:lnTo>
                        <a:lnTo>
                          <a:pt x="111" y="974"/>
                        </a:lnTo>
                        <a:lnTo>
                          <a:pt x="115" y="990"/>
                        </a:lnTo>
                        <a:lnTo>
                          <a:pt x="121" y="1015"/>
                        </a:lnTo>
                        <a:lnTo>
                          <a:pt x="123" y="1027"/>
                        </a:lnTo>
                        <a:lnTo>
                          <a:pt x="123" y="1028"/>
                        </a:lnTo>
                        <a:lnTo>
                          <a:pt x="129" y="1045"/>
                        </a:lnTo>
                        <a:lnTo>
                          <a:pt x="131" y="1047"/>
                        </a:lnTo>
                        <a:lnTo>
                          <a:pt x="133" y="1053"/>
                        </a:lnTo>
                        <a:lnTo>
                          <a:pt x="135" y="1054"/>
                        </a:lnTo>
                        <a:lnTo>
                          <a:pt x="139" y="1060"/>
                        </a:lnTo>
                        <a:lnTo>
                          <a:pt x="139" y="1061"/>
                        </a:lnTo>
                        <a:lnTo>
                          <a:pt x="145" y="1067"/>
                        </a:lnTo>
                        <a:lnTo>
                          <a:pt x="151" y="1070"/>
                        </a:lnTo>
                        <a:lnTo>
                          <a:pt x="162" y="1070"/>
                        </a:lnTo>
                        <a:lnTo>
                          <a:pt x="165" y="1068"/>
                        </a:lnTo>
                        <a:lnTo>
                          <a:pt x="172" y="1061"/>
                        </a:lnTo>
                        <a:lnTo>
                          <a:pt x="175" y="1057"/>
                        </a:lnTo>
                        <a:lnTo>
                          <a:pt x="155" y="1044"/>
                        </a:lnTo>
                        <a:lnTo>
                          <a:pt x="152" y="1048"/>
                        </a:lnTo>
                        <a:lnTo>
                          <a:pt x="162" y="1054"/>
                        </a:lnTo>
                        <a:lnTo>
                          <a:pt x="153" y="1045"/>
                        </a:lnTo>
                        <a:lnTo>
                          <a:pt x="152" y="1048"/>
                        </a:lnTo>
                        <a:lnTo>
                          <a:pt x="162" y="1054"/>
                        </a:lnTo>
                        <a:lnTo>
                          <a:pt x="153" y="1045"/>
                        </a:lnTo>
                        <a:lnTo>
                          <a:pt x="151" y="1048"/>
                        </a:lnTo>
                        <a:lnTo>
                          <a:pt x="159" y="1057"/>
                        </a:lnTo>
                        <a:lnTo>
                          <a:pt x="155" y="1047"/>
                        </a:lnTo>
                        <a:lnTo>
                          <a:pt x="151" y="1048"/>
                        </a:lnTo>
                        <a:lnTo>
                          <a:pt x="159" y="1057"/>
                        </a:lnTo>
                        <a:lnTo>
                          <a:pt x="155" y="1047"/>
                        </a:lnTo>
                        <a:lnTo>
                          <a:pt x="152" y="1048"/>
                        </a:lnTo>
                        <a:lnTo>
                          <a:pt x="156" y="1058"/>
                        </a:lnTo>
                        <a:lnTo>
                          <a:pt x="162" y="1048"/>
                        </a:lnTo>
                        <a:lnTo>
                          <a:pt x="161" y="1047"/>
                        </a:lnTo>
                        <a:lnTo>
                          <a:pt x="152" y="1047"/>
                        </a:lnTo>
                        <a:lnTo>
                          <a:pt x="152" y="1048"/>
                        </a:lnTo>
                        <a:lnTo>
                          <a:pt x="156" y="1058"/>
                        </a:lnTo>
                        <a:lnTo>
                          <a:pt x="162" y="1048"/>
                        </a:lnTo>
                        <a:lnTo>
                          <a:pt x="156" y="1045"/>
                        </a:lnTo>
                        <a:lnTo>
                          <a:pt x="151" y="1055"/>
                        </a:lnTo>
                        <a:lnTo>
                          <a:pt x="159" y="1047"/>
                        </a:lnTo>
                        <a:lnTo>
                          <a:pt x="156" y="1045"/>
                        </a:lnTo>
                        <a:lnTo>
                          <a:pt x="151" y="1055"/>
                        </a:lnTo>
                        <a:lnTo>
                          <a:pt x="159" y="1047"/>
                        </a:lnTo>
                        <a:lnTo>
                          <a:pt x="156" y="1044"/>
                        </a:lnTo>
                        <a:lnTo>
                          <a:pt x="148" y="1053"/>
                        </a:lnTo>
                        <a:lnTo>
                          <a:pt x="158" y="1045"/>
                        </a:lnTo>
                        <a:lnTo>
                          <a:pt x="156" y="1044"/>
                        </a:lnTo>
                        <a:lnTo>
                          <a:pt x="148" y="1053"/>
                        </a:lnTo>
                        <a:lnTo>
                          <a:pt x="158" y="1045"/>
                        </a:lnTo>
                        <a:lnTo>
                          <a:pt x="153" y="1040"/>
                        </a:lnTo>
                        <a:lnTo>
                          <a:pt x="143" y="1047"/>
                        </a:lnTo>
                        <a:lnTo>
                          <a:pt x="155" y="1041"/>
                        </a:lnTo>
                        <a:lnTo>
                          <a:pt x="153" y="1040"/>
                        </a:lnTo>
                        <a:lnTo>
                          <a:pt x="143" y="1047"/>
                        </a:lnTo>
                        <a:lnTo>
                          <a:pt x="155" y="1041"/>
                        </a:lnTo>
                        <a:lnTo>
                          <a:pt x="152" y="1035"/>
                        </a:lnTo>
                        <a:lnTo>
                          <a:pt x="141" y="1041"/>
                        </a:lnTo>
                        <a:lnTo>
                          <a:pt x="152" y="1038"/>
                        </a:lnTo>
                        <a:lnTo>
                          <a:pt x="152" y="1035"/>
                        </a:lnTo>
                        <a:lnTo>
                          <a:pt x="141" y="1041"/>
                        </a:lnTo>
                        <a:lnTo>
                          <a:pt x="152" y="1038"/>
                        </a:lnTo>
                        <a:lnTo>
                          <a:pt x="146" y="1021"/>
                        </a:lnTo>
                        <a:lnTo>
                          <a:pt x="135" y="1024"/>
                        </a:lnTo>
                        <a:lnTo>
                          <a:pt x="146" y="1021"/>
                        </a:lnTo>
                        <a:lnTo>
                          <a:pt x="135" y="1024"/>
                        </a:lnTo>
                        <a:lnTo>
                          <a:pt x="146" y="1021"/>
                        </a:lnTo>
                        <a:lnTo>
                          <a:pt x="143" y="1010"/>
                        </a:lnTo>
                        <a:lnTo>
                          <a:pt x="138" y="984"/>
                        </a:lnTo>
                        <a:lnTo>
                          <a:pt x="133" y="968"/>
                        </a:lnTo>
                        <a:lnTo>
                          <a:pt x="122" y="971"/>
                        </a:lnTo>
                        <a:lnTo>
                          <a:pt x="133" y="970"/>
                        </a:lnTo>
                        <a:lnTo>
                          <a:pt x="133" y="968"/>
                        </a:lnTo>
                        <a:lnTo>
                          <a:pt x="122" y="971"/>
                        </a:lnTo>
                        <a:lnTo>
                          <a:pt x="133" y="970"/>
                        </a:lnTo>
                        <a:lnTo>
                          <a:pt x="131" y="954"/>
                        </a:lnTo>
                        <a:lnTo>
                          <a:pt x="119" y="956"/>
                        </a:lnTo>
                        <a:lnTo>
                          <a:pt x="131" y="954"/>
                        </a:lnTo>
                        <a:lnTo>
                          <a:pt x="119" y="956"/>
                        </a:lnTo>
                        <a:lnTo>
                          <a:pt x="131" y="954"/>
                        </a:lnTo>
                        <a:lnTo>
                          <a:pt x="125" y="917"/>
                        </a:lnTo>
                        <a:lnTo>
                          <a:pt x="114" y="919"/>
                        </a:lnTo>
                        <a:lnTo>
                          <a:pt x="126" y="917"/>
                        </a:lnTo>
                        <a:lnTo>
                          <a:pt x="125" y="917"/>
                        </a:lnTo>
                        <a:lnTo>
                          <a:pt x="114" y="919"/>
                        </a:lnTo>
                        <a:lnTo>
                          <a:pt x="126" y="917"/>
                        </a:lnTo>
                        <a:lnTo>
                          <a:pt x="123" y="897"/>
                        </a:lnTo>
                        <a:lnTo>
                          <a:pt x="118" y="854"/>
                        </a:lnTo>
                        <a:lnTo>
                          <a:pt x="115" y="830"/>
                        </a:lnTo>
                        <a:lnTo>
                          <a:pt x="114" y="830"/>
                        </a:lnTo>
                        <a:lnTo>
                          <a:pt x="109" y="806"/>
                        </a:lnTo>
                        <a:lnTo>
                          <a:pt x="98" y="807"/>
                        </a:lnTo>
                        <a:lnTo>
                          <a:pt x="111" y="806"/>
                        </a:lnTo>
                        <a:lnTo>
                          <a:pt x="109" y="806"/>
                        </a:lnTo>
                        <a:lnTo>
                          <a:pt x="98" y="807"/>
                        </a:lnTo>
                        <a:lnTo>
                          <a:pt x="111" y="806"/>
                        </a:lnTo>
                        <a:lnTo>
                          <a:pt x="108" y="782"/>
                        </a:lnTo>
                        <a:lnTo>
                          <a:pt x="105" y="755"/>
                        </a:lnTo>
                        <a:lnTo>
                          <a:pt x="102" y="729"/>
                        </a:lnTo>
                        <a:lnTo>
                          <a:pt x="99" y="700"/>
                        </a:lnTo>
                        <a:lnTo>
                          <a:pt x="96" y="673"/>
                        </a:lnTo>
                        <a:lnTo>
                          <a:pt x="94" y="643"/>
                        </a:lnTo>
                        <a:lnTo>
                          <a:pt x="91" y="615"/>
                        </a:lnTo>
                        <a:lnTo>
                          <a:pt x="86" y="585"/>
                        </a:lnTo>
                        <a:lnTo>
                          <a:pt x="78" y="495"/>
                        </a:lnTo>
                        <a:lnTo>
                          <a:pt x="65" y="497"/>
                        </a:lnTo>
                        <a:lnTo>
                          <a:pt x="78" y="497"/>
                        </a:lnTo>
                        <a:lnTo>
                          <a:pt x="78" y="495"/>
                        </a:lnTo>
                        <a:lnTo>
                          <a:pt x="65" y="497"/>
                        </a:lnTo>
                        <a:lnTo>
                          <a:pt x="78" y="497"/>
                        </a:lnTo>
                        <a:lnTo>
                          <a:pt x="75" y="465"/>
                        </a:lnTo>
                        <a:lnTo>
                          <a:pt x="75" y="464"/>
                        </a:lnTo>
                        <a:lnTo>
                          <a:pt x="69" y="404"/>
                        </a:lnTo>
                        <a:lnTo>
                          <a:pt x="57" y="405"/>
                        </a:lnTo>
                        <a:lnTo>
                          <a:pt x="69" y="405"/>
                        </a:lnTo>
                        <a:lnTo>
                          <a:pt x="69" y="404"/>
                        </a:lnTo>
                        <a:lnTo>
                          <a:pt x="57" y="405"/>
                        </a:lnTo>
                        <a:lnTo>
                          <a:pt x="69" y="405"/>
                        </a:lnTo>
                        <a:lnTo>
                          <a:pt x="67" y="374"/>
                        </a:lnTo>
                        <a:lnTo>
                          <a:pt x="67" y="372"/>
                        </a:lnTo>
                        <a:lnTo>
                          <a:pt x="62" y="343"/>
                        </a:lnTo>
                        <a:lnTo>
                          <a:pt x="57" y="283"/>
                        </a:lnTo>
                        <a:lnTo>
                          <a:pt x="48" y="197"/>
                        </a:lnTo>
                        <a:lnTo>
                          <a:pt x="45" y="170"/>
                        </a:lnTo>
                        <a:lnTo>
                          <a:pt x="44" y="170"/>
                        </a:lnTo>
                        <a:lnTo>
                          <a:pt x="39" y="143"/>
                        </a:lnTo>
                        <a:lnTo>
                          <a:pt x="28" y="144"/>
                        </a:lnTo>
                        <a:lnTo>
                          <a:pt x="41" y="143"/>
                        </a:lnTo>
                        <a:lnTo>
                          <a:pt x="39" y="143"/>
                        </a:lnTo>
                        <a:lnTo>
                          <a:pt x="28" y="144"/>
                        </a:lnTo>
                        <a:lnTo>
                          <a:pt x="41" y="143"/>
                        </a:lnTo>
                        <a:lnTo>
                          <a:pt x="35" y="92"/>
                        </a:lnTo>
                        <a:lnTo>
                          <a:pt x="30" y="43"/>
                        </a:lnTo>
                        <a:lnTo>
                          <a:pt x="27" y="22"/>
                        </a:lnTo>
                        <a:lnTo>
                          <a:pt x="24" y="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104" name="Freeform 130"/>
                  <p:cNvSpPr>
                    <a:spLocks/>
                  </p:cNvSpPr>
                  <p:nvPr/>
                </p:nvSpPr>
                <p:spPr bwMode="auto">
                  <a:xfrm>
                    <a:off x="2186" y="835"/>
                    <a:ext cx="176" cy="1180"/>
                  </a:xfrm>
                  <a:custGeom>
                    <a:avLst/>
                    <a:gdLst>
                      <a:gd name="T0" fmla="*/ 23 w 176"/>
                      <a:gd name="T1" fmla="*/ 1176 h 1180"/>
                      <a:gd name="T2" fmla="*/ 31 w 176"/>
                      <a:gd name="T3" fmla="*/ 1159 h 1180"/>
                      <a:gd name="T4" fmla="*/ 37 w 176"/>
                      <a:gd name="T5" fmla="*/ 1139 h 1180"/>
                      <a:gd name="T6" fmla="*/ 48 w 176"/>
                      <a:gd name="T7" fmla="*/ 1083 h 1180"/>
                      <a:gd name="T8" fmla="*/ 51 w 176"/>
                      <a:gd name="T9" fmla="*/ 1066 h 1180"/>
                      <a:gd name="T10" fmla="*/ 55 w 176"/>
                      <a:gd name="T11" fmla="*/ 1047 h 1180"/>
                      <a:gd name="T12" fmla="*/ 65 w 176"/>
                      <a:gd name="T13" fmla="*/ 983 h 1180"/>
                      <a:gd name="T14" fmla="*/ 74 w 176"/>
                      <a:gd name="T15" fmla="*/ 911 h 1180"/>
                      <a:gd name="T16" fmla="*/ 74 w 176"/>
                      <a:gd name="T17" fmla="*/ 911 h 1180"/>
                      <a:gd name="T18" fmla="*/ 77 w 176"/>
                      <a:gd name="T19" fmla="*/ 886 h 1180"/>
                      <a:gd name="T20" fmla="*/ 90 w 176"/>
                      <a:gd name="T21" fmla="*/ 774 h 1180"/>
                      <a:gd name="T22" fmla="*/ 105 w 176"/>
                      <a:gd name="T23" fmla="*/ 623 h 1180"/>
                      <a:gd name="T24" fmla="*/ 122 w 176"/>
                      <a:gd name="T25" fmla="*/ 436 h 1180"/>
                      <a:gd name="T26" fmla="*/ 141 w 176"/>
                      <a:gd name="T27" fmla="*/ 261 h 1180"/>
                      <a:gd name="T28" fmla="*/ 134 w 176"/>
                      <a:gd name="T29" fmla="*/ 206 h 1180"/>
                      <a:gd name="T30" fmla="*/ 134 w 176"/>
                      <a:gd name="T31" fmla="*/ 206 h 1180"/>
                      <a:gd name="T32" fmla="*/ 151 w 176"/>
                      <a:gd name="T33" fmla="*/ 182 h 1180"/>
                      <a:gd name="T34" fmla="*/ 168 w 176"/>
                      <a:gd name="T35" fmla="*/ 51 h 1180"/>
                      <a:gd name="T36" fmla="*/ 168 w 176"/>
                      <a:gd name="T37" fmla="*/ 51 h 1180"/>
                      <a:gd name="T38" fmla="*/ 171 w 176"/>
                      <a:gd name="T39" fmla="*/ 35 h 1180"/>
                      <a:gd name="T40" fmla="*/ 148 w 176"/>
                      <a:gd name="T41" fmla="*/ 31 h 1180"/>
                      <a:gd name="T42" fmla="*/ 148 w 176"/>
                      <a:gd name="T43" fmla="*/ 31 h 1180"/>
                      <a:gd name="T44" fmla="*/ 144 w 176"/>
                      <a:gd name="T45" fmla="*/ 47 h 1180"/>
                      <a:gd name="T46" fmla="*/ 138 w 176"/>
                      <a:gd name="T47" fmla="*/ 88 h 1180"/>
                      <a:gd name="T48" fmla="*/ 138 w 176"/>
                      <a:gd name="T49" fmla="*/ 181 h 1180"/>
                      <a:gd name="T50" fmla="*/ 127 w 176"/>
                      <a:gd name="T51" fmla="*/ 179 h 1180"/>
                      <a:gd name="T52" fmla="*/ 117 w 176"/>
                      <a:gd name="T53" fmla="*/ 258 h 1180"/>
                      <a:gd name="T54" fmla="*/ 98 w 176"/>
                      <a:gd name="T55" fmla="*/ 433 h 1180"/>
                      <a:gd name="T56" fmla="*/ 81 w 176"/>
                      <a:gd name="T57" fmla="*/ 620 h 1180"/>
                      <a:gd name="T58" fmla="*/ 65 w 176"/>
                      <a:gd name="T59" fmla="*/ 771 h 1180"/>
                      <a:gd name="T60" fmla="*/ 65 w 176"/>
                      <a:gd name="T61" fmla="*/ 884 h 1180"/>
                      <a:gd name="T62" fmla="*/ 54 w 176"/>
                      <a:gd name="T63" fmla="*/ 882 h 1180"/>
                      <a:gd name="T64" fmla="*/ 44 w 176"/>
                      <a:gd name="T65" fmla="*/ 958 h 1180"/>
                      <a:gd name="T66" fmla="*/ 33 w 176"/>
                      <a:gd name="T67" fmla="*/ 1043 h 1180"/>
                      <a:gd name="T68" fmla="*/ 33 w 176"/>
                      <a:gd name="T69" fmla="*/ 1043 h 1180"/>
                      <a:gd name="T70" fmla="*/ 28 w 176"/>
                      <a:gd name="T71" fmla="*/ 1060 h 1180"/>
                      <a:gd name="T72" fmla="*/ 26 w 176"/>
                      <a:gd name="T73" fmla="*/ 1079 h 1180"/>
                      <a:gd name="T74" fmla="*/ 28 w 176"/>
                      <a:gd name="T75" fmla="*/ 1124 h 1180"/>
                      <a:gd name="T76" fmla="*/ 28 w 176"/>
                      <a:gd name="T77" fmla="*/ 1124 h 1180"/>
                      <a:gd name="T78" fmla="*/ 26 w 176"/>
                      <a:gd name="T79" fmla="*/ 1136 h 1180"/>
                      <a:gd name="T80" fmla="*/ 14 w 176"/>
                      <a:gd name="T81" fmla="*/ 1133 h 1180"/>
                      <a:gd name="T82" fmla="*/ 20 w 176"/>
                      <a:gd name="T83" fmla="*/ 1154 h 1180"/>
                      <a:gd name="T84" fmla="*/ 20 w 176"/>
                      <a:gd name="T85" fmla="*/ 1154 h 1180"/>
                      <a:gd name="T86" fmla="*/ 13 w 176"/>
                      <a:gd name="T87" fmla="*/ 1169 h 1180"/>
                      <a:gd name="T88" fmla="*/ 3 w 176"/>
                      <a:gd name="T89" fmla="*/ 1163 h 11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</a:cxnLst>
                    <a:rect l="0" t="0" r="r" b="b"/>
                    <a:pathLst>
                      <a:path w="176" h="1180">
                        <a:moveTo>
                          <a:pt x="0" y="1167"/>
                        </a:moveTo>
                        <a:lnTo>
                          <a:pt x="20" y="1180"/>
                        </a:lnTo>
                        <a:lnTo>
                          <a:pt x="23" y="1176"/>
                        </a:lnTo>
                        <a:lnTo>
                          <a:pt x="24" y="1174"/>
                        </a:lnTo>
                        <a:lnTo>
                          <a:pt x="31" y="1160"/>
                        </a:lnTo>
                        <a:lnTo>
                          <a:pt x="31" y="1159"/>
                        </a:lnTo>
                        <a:lnTo>
                          <a:pt x="34" y="1150"/>
                        </a:lnTo>
                        <a:lnTo>
                          <a:pt x="37" y="1140"/>
                        </a:lnTo>
                        <a:lnTo>
                          <a:pt x="37" y="1139"/>
                        </a:lnTo>
                        <a:lnTo>
                          <a:pt x="40" y="1127"/>
                        </a:lnTo>
                        <a:lnTo>
                          <a:pt x="46" y="1099"/>
                        </a:lnTo>
                        <a:lnTo>
                          <a:pt x="48" y="1083"/>
                        </a:lnTo>
                        <a:lnTo>
                          <a:pt x="51" y="1066"/>
                        </a:lnTo>
                        <a:lnTo>
                          <a:pt x="40" y="1063"/>
                        </a:lnTo>
                        <a:lnTo>
                          <a:pt x="51" y="1066"/>
                        </a:lnTo>
                        <a:lnTo>
                          <a:pt x="40" y="1063"/>
                        </a:lnTo>
                        <a:lnTo>
                          <a:pt x="51" y="1066"/>
                        </a:lnTo>
                        <a:lnTo>
                          <a:pt x="55" y="1047"/>
                        </a:lnTo>
                        <a:lnTo>
                          <a:pt x="57" y="1046"/>
                        </a:lnTo>
                        <a:lnTo>
                          <a:pt x="60" y="1026"/>
                        </a:lnTo>
                        <a:lnTo>
                          <a:pt x="65" y="983"/>
                        </a:lnTo>
                        <a:lnTo>
                          <a:pt x="68" y="961"/>
                        </a:lnTo>
                        <a:lnTo>
                          <a:pt x="71" y="936"/>
                        </a:lnTo>
                        <a:lnTo>
                          <a:pt x="74" y="911"/>
                        </a:lnTo>
                        <a:lnTo>
                          <a:pt x="61" y="909"/>
                        </a:lnTo>
                        <a:lnTo>
                          <a:pt x="73" y="912"/>
                        </a:lnTo>
                        <a:lnTo>
                          <a:pt x="74" y="911"/>
                        </a:lnTo>
                        <a:lnTo>
                          <a:pt x="61" y="909"/>
                        </a:lnTo>
                        <a:lnTo>
                          <a:pt x="73" y="912"/>
                        </a:lnTo>
                        <a:lnTo>
                          <a:pt x="77" y="886"/>
                        </a:lnTo>
                        <a:lnTo>
                          <a:pt x="78" y="885"/>
                        </a:lnTo>
                        <a:lnTo>
                          <a:pt x="84" y="831"/>
                        </a:lnTo>
                        <a:lnTo>
                          <a:pt x="90" y="774"/>
                        </a:lnTo>
                        <a:lnTo>
                          <a:pt x="98" y="684"/>
                        </a:lnTo>
                        <a:lnTo>
                          <a:pt x="102" y="653"/>
                        </a:lnTo>
                        <a:lnTo>
                          <a:pt x="105" y="623"/>
                        </a:lnTo>
                        <a:lnTo>
                          <a:pt x="117" y="497"/>
                        </a:lnTo>
                        <a:lnTo>
                          <a:pt x="120" y="467"/>
                        </a:lnTo>
                        <a:lnTo>
                          <a:pt x="122" y="436"/>
                        </a:lnTo>
                        <a:lnTo>
                          <a:pt x="127" y="406"/>
                        </a:lnTo>
                        <a:lnTo>
                          <a:pt x="132" y="346"/>
                        </a:lnTo>
                        <a:lnTo>
                          <a:pt x="141" y="261"/>
                        </a:lnTo>
                        <a:lnTo>
                          <a:pt x="144" y="233"/>
                        </a:lnTo>
                        <a:lnTo>
                          <a:pt x="147" y="208"/>
                        </a:lnTo>
                        <a:lnTo>
                          <a:pt x="134" y="206"/>
                        </a:lnTo>
                        <a:lnTo>
                          <a:pt x="145" y="209"/>
                        </a:lnTo>
                        <a:lnTo>
                          <a:pt x="147" y="208"/>
                        </a:lnTo>
                        <a:lnTo>
                          <a:pt x="134" y="206"/>
                        </a:lnTo>
                        <a:lnTo>
                          <a:pt x="145" y="209"/>
                        </a:lnTo>
                        <a:lnTo>
                          <a:pt x="149" y="184"/>
                        </a:lnTo>
                        <a:lnTo>
                          <a:pt x="151" y="182"/>
                        </a:lnTo>
                        <a:lnTo>
                          <a:pt x="157" y="134"/>
                        </a:lnTo>
                        <a:lnTo>
                          <a:pt x="162" y="91"/>
                        </a:lnTo>
                        <a:lnTo>
                          <a:pt x="168" y="51"/>
                        </a:lnTo>
                        <a:lnTo>
                          <a:pt x="155" y="50"/>
                        </a:lnTo>
                        <a:lnTo>
                          <a:pt x="167" y="52"/>
                        </a:lnTo>
                        <a:lnTo>
                          <a:pt x="168" y="51"/>
                        </a:lnTo>
                        <a:lnTo>
                          <a:pt x="155" y="50"/>
                        </a:lnTo>
                        <a:lnTo>
                          <a:pt x="167" y="52"/>
                        </a:lnTo>
                        <a:lnTo>
                          <a:pt x="171" y="35"/>
                        </a:lnTo>
                        <a:lnTo>
                          <a:pt x="176" y="4"/>
                        </a:lnTo>
                        <a:lnTo>
                          <a:pt x="154" y="0"/>
                        </a:lnTo>
                        <a:lnTo>
                          <a:pt x="148" y="31"/>
                        </a:lnTo>
                        <a:lnTo>
                          <a:pt x="159" y="32"/>
                        </a:lnTo>
                        <a:lnTo>
                          <a:pt x="148" y="30"/>
                        </a:lnTo>
                        <a:lnTo>
                          <a:pt x="148" y="31"/>
                        </a:lnTo>
                        <a:lnTo>
                          <a:pt x="159" y="32"/>
                        </a:lnTo>
                        <a:lnTo>
                          <a:pt x="148" y="30"/>
                        </a:lnTo>
                        <a:lnTo>
                          <a:pt x="144" y="47"/>
                        </a:lnTo>
                        <a:lnTo>
                          <a:pt x="144" y="50"/>
                        </a:lnTo>
                        <a:lnTo>
                          <a:pt x="144" y="48"/>
                        </a:lnTo>
                        <a:lnTo>
                          <a:pt x="138" y="88"/>
                        </a:lnTo>
                        <a:lnTo>
                          <a:pt x="132" y="131"/>
                        </a:lnTo>
                        <a:lnTo>
                          <a:pt x="127" y="179"/>
                        </a:lnTo>
                        <a:lnTo>
                          <a:pt x="138" y="181"/>
                        </a:lnTo>
                        <a:lnTo>
                          <a:pt x="127" y="179"/>
                        </a:lnTo>
                        <a:lnTo>
                          <a:pt x="138" y="181"/>
                        </a:lnTo>
                        <a:lnTo>
                          <a:pt x="127" y="179"/>
                        </a:lnTo>
                        <a:lnTo>
                          <a:pt x="122" y="205"/>
                        </a:lnTo>
                        <a:lnTo>
                          <a:pt x="120" y="231"/>
                        </a:lnTo>
                        <a:lnTo>
                          <a:pt x="117" y="258"/>
                        </a:lnTo>
                        <a:lnTo>
                          <a:pt x="108" y="343"/>
                        </a:lnTo>
                        <a:lnTo>
                          <a:pt x="102" y="403"/>
                        </a:lnTo>
                        <a:lnTo>
                          <a:pt x="98" y="433"/>
                        </a:lnTo>
                        <a:lnTo>
                          <a:pt x="95" y="464"/>
                        </a:lnTo>
                        <a:lnTo>
                          <a:pt x="92" y="494"/>
                        </a:lnTo>
                        <a:lnTo>
                          <a:pt x="81" y="620"/>
                        </a:lnTo>
                        <a:lnTo>
                          <a:pt x="78" y="650"/>
                        </a:lnTo>
                        <a:lnTo>
                          <a:pt x="74" y="681"/>
                        </a:lnTo>
                        <a:lnTo>
                          <a:pt x="65" y="771"/>
                        </a:lnTo>
                        <a:lnTo>
                          <a:pt x="60" y="828"/>
                        </a:lnTo>
                        <a:lnTo>
                          <a:pt x="54" y="882"/>
                        </a:lnTo>
                        <a:lnTo>
                          <a:pt x="65" y="884"/>
                        </a:lnTo>
                        <a:lnTo>
                          <a:pt x="54" y="882"/>
                        </a:lnTo>
                        <a:lnTo>
                          <a:pt x="65" y="884"/>
                        </a:lnTo>
                        <a:lnTo>
                          <a:pt x="54" y="882"/>
                        </a:lnTo>
                        <a:lnTo>
                          <a:pt x="50" y="908"/>
                        </a:lnTo>
                        <a:lnTo>
                          <a:pt x="47" y="933"/>
                        </a:lnTo>
                        <a:lnTo>
                          <a:pt x="44" y="958"/>
                        </a:lnTo>
                        <a:lnTo>
                          <a:pt x="41" y="980"/>
                        </a:lnTo>
                        <a:lnTo>
                          <a:pt x="36" y="1023"/>
                        </a:lnTo>
                        <a:lnTo>
                          <a:pt x="33" y="1043"/>
                        </a:lnTo>
                        <a:lnTo>
                          <a:pt x="44" y="1045"/>
                        </a:lnTo>
                        <a:lnTo>
                          <a:pt x="33" y="1042"/>
                        </a:lnTo>
                        <a:lnTo>
                          <a:pt x="33" y="1043"/>
                        </a:lnTo>
                        <a:lnTo>
                          <a:pt x="44" y="1045"/>
                        </a:lnTo>
                        <a:lnTo>
                          <a:pt x="33" y="1042"/>
                        </a:lnTo>
                        <a:lnTo>
                          <a:pt x="28" y="1060"/>
                        </a:lnTo>
                        <a:lnTo>
                          <a:pt x="28" y="1063"/>
                        </a:lnTo>
                        <a:lnTo>
                          <a:pt x="28" y="1062"/>
                        </a:lnTo>
                        <a:lnTo>
                          <a:pt x="26" y="1079"/>
                        </a:lnTo>
                        <a:lnTo>
                          <a:pt x="23" y="1095"/>
                        </a:lnTo>
                        <a:lnTo>
                          <a:pt x="17" y="1123"/>
                        </a:lnTo>
                        <a:lnTo>
                          <a:pt x="28" y="1124"/>
                        </a:lnTo>
                        <a:lnTo>
                          <a:pt x="17" y="1122"/>
                        </a:lnTo>
                        <a:lnTo>
                          <a:pt x="17" y="1123"/>
                        </a:lnTo>
                        <a:lnTo>
                          <a:pt x="28" y="1124"/>
                        </a:lnTo>
                        <a:lnTo>
                          <a:pt x="17" y="1122"/>
                        </a:lnTo>
                        <a:lnTo>
                          <a:pt x="14" y="1133"/>
                        </a:lnTo>
                        <a:lnTo>
                          <a:pt x="26" y="1136"/>
                        </a:lnTo>
                        <a:lnTo>
                          <a:pt x="14" y="1133"/>
                        </a:lnTo>
                        <a:lnTo>
                          <a:pt x="26" y="1136"/>
                        </a:lnTo>
                        <a:lnTo>
                          <a:pt x="14" y="1133"/>
                        </a:lnTo>
                        <a:lnTo>
                          <a:pt x="11" y="1143"/>
                        </a:lnTo>
                        <a:lnTo>
                          <a:pt x="9" y="1152"/>
                        </a:lnTo>
                        <a:lnTo>
                          <a:pt x="20" y="1154"/>
                        </a:lnTo>
                        <a:lnTo>
                          <a:pt x="10" y="1149"/>
                        </a:lnTo>
                        <a:lnTo>
                          <a:pt x="9" y="1152"/>
                        </a:lnTo>
                        <a:lnTo>
                          <a:pt x="20" y="1154"/>
                        </a:lnTo>
                        <a:lnTo>
                          <a:pt x="10" y="1149"/>
                        </a:lnTo>
                        <a:lnTo>
                          <a:pt x="3" y="1163"/>
                        </a:lnTo>
                        <a:lnTo>
                          <a:pt x="13" y="1169"/>
                        </a:lnTo>
                        <a:lnTo>
                          <a:pt x="3" y="1163"/>
                        </a:lnTo>
                        <a:lnTo>
                          <a:pt x="13" y="1169"/>
                        </a:lnTo>
                        <a:lnTo>
                          <a:pt x="3" y="1163"/>
                        </a:lnTo>
                        <a:lnTo>
                          <a:pt x="0" y="1167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105" name="Freeform 131"/>
                  <p:cNvSpPr>
                    <a:spLocks/>
                  </p:cNvSpPr>
                  <p:nvPr/>
                </p:nvSpPr>
                <p:spPr bwMode="auto">
                  <a:xfrm>
                    <a:off x="2337" y="756"/>
                    <a:ext cx="178" cy="918"/>
                  </a:xfrm>
                  <a:custGeom>
                    <a:avLst/>
                    <a:gdLst>
                      <a:gd name="T0" fmla="*/ 14 w 178"/>
                      <a:gd name="T1" fmla="*/ 80 h 918"/>
                      <a:gd name="T2" fmla="*/ 31 w 178"/>
                      <a:gd name="T3" fmla="*/ 57 h 918"/>
                      <a:gd name="T4" fmla="*/ 20 w 178"/>
                      <a:gd name="T5" fmla="*/ 54 h 918"/>
                      <a:gd name="T6" fmla="*/ 37 w 178"/>
                      <a:gd name="T7" fmla="*/ 39 h 918"/>
                      <a:gd name="T8" fmla="*/ 28 w 178"/>
                      <a:gd name="T9" fmla="*/ 27 h 918"/>
                      <a:gd name="T10" fmla="*/ 38 w 178"/>
                      <a:gd name="T11" fmla="*/ 34 h 918"/>
                      <a:gd name="T12" fmla="*/ 44 w 178"/>
                      <a:gd name="T13" fmla="*/ 24 h 918"/>
                      <a:gd name="T14" fmla="*/ 47 w 178"/>
                      <a:gd name="T15" fmla="*/ 22 h 918"/>
                      <a:gd name="T16" fmla="*/ 38 w 178"/>
                      <a:gd name="T17" fmla="*/ 13 h 918"/>
                      <a:gd name="T18" fmla="*/ 41 w 178"/>
                      <a:gd name="T19" fmla="*/ 24 h 918"/>
                      <a:gd name="T20" fmla="*/ 44 w 178"/>
                      <a:gd name="T21" fmla="*/ 24 h 918"/>
                      <a:gd name="T22" fmla="*/ 44 w 178"/>
                      <a:gd name="T23" fmla="*/ 12 h 918"/>
                      <a:gd name="T24" fmla="*/ 38 w 178"/>
                      <a:gd name="T25" fmla="*/ 22 h 918"/>
                      <a:gd name="T26" fmla="*/ 41 w 178"/>
                      <a:gd name="T27" fmla="*/ 24 h 918"/>
                      <a:gd name="T28" fmla="*/ 50 w 178"/>
                      <a:gd name="T29" fmla="*/ 16 h 918"/>
                      <a:gd name="T30" fmla="*/ 48 w 178"/>
                      <a:gd name="T31" fmla="*/ 34 h 918"/>
                      <a:gd name="T32" fmla="*/ 57 w 178"/>
                      <a:gd name="T33" fmla="*/ 27 h 918"/>
                      <a:gd name="T34" fmla="*/ 48 w 178"/>
                      <a:gd name="T35" fmla="*/ 39 h 918"/>
                      <a:gd name="T36" fmla="*/ 51 w 178"/>
                      <a:gd name="T37" fmla="*/ 49 h 918"/>
                      <a:gd name="T38" fmla="*/ 63 w 178"/>
                      <a:gd name="T39" fmla="*/ 44 h 918"/>
                      <a:gd name="T40" fmla="*/ 57 w 178"/>
                      <a:gd name="T41" fmla="*/ 70 h 918"/>
                      <a:gd name="T42" fmla="*/ 65 w 178"/>
                      <a:gd name="T43" fmla="*/ 116 h 918"/>
                      <a:gd name="T44" fmla="*/ 70 w 178"/>
                      <a:gd name="T45" fmla="*/ 133 h 918"/>
                      <a:gd name="T46" fmla="*/ 78 w 178"/>
                      <a:gd name="T47" fmla="*/ 193 h 918"/>
                      <a:gd name="T48" fmla="*/ 91 w 178"/>
                      <a:gd name="T49" fmla="*/ 291 h 918"/>
                      <a:gd name="T50" fmla="*/ 102 w 178"/>
                      <a:gd name="T51" fmla="*/ 288 h 918"/>
                      <a:gd name="T52" fmla="*/ 102 w 178"/>
                      <a:gd name="T53" fmla="*/ 399 h 918"/>
                      <a:gd name="T54" fmla="*/ 115 w 178"/>
                      <a:gd name="T55" fmla="*/ 519 h 918"/>
                      <a:gd name="T56" fmla="*/ 139 w 178"/>
                      <a:gd name="T57" fmla="*/ 770 h 918"/>
                      <a:gd name="T58" fmla="*/ 154 w 178"/>
                      <a:gd name="T59" fmla="*/ 799 h 918"/>
                      <a:gd name="T60" fmla="*/ 154 w 178"/>
                      <a:gd name="T61" fmla="*/ 918 h 918"/>
                      <a:gd name="T62" fmla="*/ 156 w 178"/>
                      <a:gd name="T63" fmla="*/ 830 h 918"/>
                      <a:gd name="T64" fmla="*/ 169 w 178"/>
                      <a:gd name="T65" fmla="*/ 830 h 918"/>
                      <a:gd name="T66" fmla="*/ 159 w 178"/>
                      <a:gd name="T67" fmla="*/ 736 h 918"/>
                      <a:gd name="T68" fmla="*/ 147 w 178"/>
                      <a:gd name="T69" fmla="*/ 737 h 918"/>
                      <a:gd name="T70" fmla="*/ 135 w 178"/>
                      <a:gd name="T71" fmla="*/ 486 h 918"/>
                      <a:gd name="T72" fmla="*/ 115 w 178"/>
                      <a:gd name="T73" fmla="*/ 287 h 918"/>
                      <a:gd name="T74" fmla="*/ 111 w 178"/>
                      <a:gd name="T75" fmla="*/ 261 h 918"/>
                      <a:gd name="T76" fmla="*/ 108 w 178"/>
                      <a:gd name="T77" fmla="*/ 235 h 918"/>
                      <a:gd name="T78" fmla="*/ 92 w 178"/>
                      <a:gd name="T79" fmla="*/ 127 h 918"/>
                      <a:gd name="T80" fmla="*/ 88 w 178"/>
                      <a:gd name="T81" fmla="*/ 110 h 918"/>
                      <a:gd name="T82" fmla="*/ 80 w 178"/>
                      <a:gd name="T83" fmla="*/ 66 h 918"/>
                      <a:gd name="T84" fmla="*/ 71 w 178"/>
                      <a:gd name="T85" fmla="*/ 30 h 918"/>
                      <a:gd name="T86" fmla="*/ 53 w 178"/>
                      <a:gd name="T87" fmla="*/ 22 h 918"/>
                      <a:gd name="T88" fmla="*/ 64 w 178"/>
                      <a:gd name="T89" fmla="*/ 16 h 918"/>
                      <a:gd name="T90" fmla="*/ 48 w 178"/>
                      <a:gd name="T91" fmla="*/ 0 h 918"/>
                      <a:gd name="T92" fmla="*/ 30 w 178"/>
                      <a:gd name="T93" fmla="*/ 4 h 918"/>
                      <a:gd name="T94" fmla="*/ 18 w 178"/>
                      <a:gd name="T95" fmla="*/ 22 h 918"/>
                      <a:gd name="T96" fmla="*/ 8 w 178"/>
                      <a:gd name="T97" fmla="*/ 52 h 918"/>
                      <a:gd name="T98" fmla="*/ 0 w 178"/>
                      <a:gd name="T99" fmla="*/ 94 h 9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178" h="918">
                        <a:moveTo>
                          <a:pt x="0" y="94"/>
                        </a:moveTo>
                        <a:lnTo>
                          <a:pt x="23" y="99"/>
                        </a:lnTo>
                        <a:lnTo>
                          <a:pt x="25" y="83"/>
                        </a:lnTo>
                        <a:lnTo>
                          <a:pt x="14" y="80"/>
                        </a:lnTo>
                        <a:lnTo>
                          <a:pt x="25" y="83"/>
                        </a:lnTo>
                        <a:lnTo>
                          <a:pt x="14" y="80"/>
                        </a:lnTo>
                        <a:lnTo>
                          <a:pt x="25" y="83"/>
                        </a:lnTo>
                        <a:lnTo>
                          <a:pt x="31" y="57"/>
                        </a:lnTo>
                        <a:lnTo>
                          <a:pt x="20" y="54"/>
                        </a:lnTo>
                        <a:lnTo>
                          <a:pt x="31" y="59"/>
                        </a:lnTo>
                        <a:lnTo>
                          <a:pt x="31" y="57"/>
                        </a:lnTo>
                        <a:lnTo>
                          <a:pt x="20" y="54"/>
                        </a:lnTo>
                        <a:lnTo>
                          <a:pt x="31" y="59"/>
                        </a:lnTo>
                        <a:lnTo>
                          <a:pt x="37" y="39"/>
                        </a:lnTo>
                        <a:lnTo>
                          <a:pt x="25" y="34"/>
                        </a:lnTo>
                        <a:lnTo>
                          <a:pt x="37" y="39"/>
                        </a:lnTo>
                        <a:lnTo>
                          <a:pt x="25" y="34"/>
                        </a:lnTo>
                        <a:lnTo>
                          <a:pt x="37" y="39"/>
                        </a:lnTo>
                        <a:lnTo>
                          <a:pt x="40" y="32"/>
                        </a:lnTo>
                        <a:lnTo>
                          <a:pt x="28" y="27"/>
                        </a:lnTo>
                        <a:lnTo>
                          <a:pt x="38" y="34"/>
                        </a:lnTo>
                        <a:lnTo>
                          <a:pt x="40" y="32"/>
                        </a:lnTo>
                        <a:lnTo>
                          <a:pt x="28" y="27"/>
                        </a:lnTo>
                        <a:lnTo>
                          <a:pt x="38" y="34"/>
                        </a:lnTo>
                        <a:lnTo>
                          <a:pt x="43" y="27"/>
                        </a:lnTo>
                        <a:lnTo>
                          <a:pt x="45" y="23"/>
                        </a:lnTo>
                        <a:lnTo>
                          <a:pt x="35" y="16"/>
                        </a:lnTo>
                        <a:lnTo>
                          <a:pt x="44" y="24"/>
                        </a:lnTo>
                        <a:lnTo>
                          <a:pt x="45" y="23"/>
                        </a:lnTo>
                        <a:lnTo>
                          <a:pt x="35" y="16"/>
                        </a:lnTo>
                        <a:lnTo>
                          <a:pt x="44" y="24"/>
                        </a:lnTo>
                        <a:lnTo>
                          <a:pt x="47" y="22"/>
                        </a:lnTo>
                        <a:lnTo>
                          <a:pt x="38" y="13"/>
                        </a:lnTo>
                        <a:lnTo>
                          <a:pt x="44" y="24"/>
                        </a:lnTo>
                        <a:lnTo>
                          <a:pt x="47" y="22"/>
                        </a:lnTo>
                        <a:lnTo>
                          <a:pt x="38" y="13"/>
                        </a:lnTo>
                        <a:lnTo>
                          <a:pt x="44" y="24"/>
                        </a:lnTo>
                        <a:lnTo>
                          <a:pt x="47" y="23"/>
                        </a:lnTo>
                        <a:lnTo>
                          <a:pt x="41" y="12"/>
                        </a:lnTo>
                        <a:lnTo>
                          <a:pt x="41" y="24"/>
                        </a:lnTo>
                        <a:lnTo>
                          <a:pt x="47" y="23"/>
                        </a:lnTo>
                        <a:lnTo>
                          <a:pt x="41" y="12"/>
                        </a:lnTo>
                        <a:lnTo>
                          <a:pt x="41" y="24"/>
                        </a:lnTo>
                        <a:lnTo>
                          <a:pt x="44" y="24"/>
                        </a:lnTo>
                        <a:lnTo>
                          <a:pt x="44" y="12"/>
                        </a:lnTo>
                        <a:lnTo>
                          <a:pt x="38" y="23"/>
                        </a:lnTo>
                        <a:lnTo>
                          <a:pt x="44" y="24"/>
                        </a:lnTo>
                        <a:lnTo>
                          <a:pt x="44" y="12"/>
                        </a:lnTo>
                        <a:lnTo>
                          <a:pt x="38" y="23"/>
                        </a:lnTo>
                        <a:lnTo>
                          <a:pt x="41" y="24"/>
                        </a:lnTo>
                        <a:lnTo>
                          <a:pt x="47" y="13"/>
                        </a:lnTo>
                        <a:lnTo>
                          <a:pt x="38" y="22"/>
                        </a:lnTo>
                        <a:lnTo>
                          <a:pt x="41" y="24"/>
                        </a:lnTo>
                        <a:lnTo>
                          <a:pt x="47" y="13"/>
                        </a:lnTo>
                        <a:lnTo>
                          <a:pt x="38" y="22"/>
                        </a:lnTo>
                        <a:lnTo>
                          <a:pt x="41" y="24"/>
                        </a:lnTo>
                        <a:lnTo>
                          <a:pt x="50" y="16"/>
                        </a:lnTo>
                        <a:lnTo>
                          <a:pt x="40" y="22"/>
                        </a:lnTo>
                        <a:lnTo>
                          <a:pt x="41" y="24"/>
                        </a:lnTo>
                        <a:lnTo>
                          <a:pt x="50" y="16"/>
                        </a:lnTo>
                        <a:lnTo>
                          <a:pt x="40" y="22"/>
                        </a:lnTo>
                        <a:lnTo>
                          <a:pt x="43" y="27"/>
                        </a:lnTo>
                        <a:lnTo>
                          <a:pt x="44" y="29"/>
                        </a:lnTo>
                        <a:lnTo>
                          <a:pt x="48" y="34"/>
                        </a:lnTo>
                        <a:lnTo>
                          <a:pt x="57" y="27"/>
                        </a:lnTo>
                        <a:lnTo>
                          <a:pt x="45" y="33"/>
                        </a:lnTo>
                        <a:lnTo>
                          <a:pt x="48" y="34"/>
                        </a:lnTo>
                        <a:lnTo>
                          <a:pt x="57" y="27"/>
                        </a:lnTo>
                        <a:lnTo>
                          <a:pt x="45" y="33"/>
                        </a:lnTo>
                        <a:lnTo>
                          <a:pt x="48" y="40"/>
                        </a:lnTo>
                        <a:lnTo>
                          <a:pt x="60" y="34"/>
                        </a:lnTo>
                        <a:lnTo>
                          <a:pt x="48" y="39"/>
                        </a:lnTo>
                        <a:lnTo>
                          <a:pt x="48" y="40"/>
                        </a:lnTo>
                        <a:lnTo>
                          <a:pt x="60" y="34"/>
                        </a:lnTo>
                        <a:lnTo>
                          <a:pt x="48" y="39"/>
                        </a:lnTo>
                        <a:lnTo>
                          <a:pt x="51" y="49"/>
                        </a:lnTo>
                        <a:lnTo>
                          <a:pt x="63" y="44"/>
                        </a:lnTo>
                        <a:lnTo>
                          <a:pt x="51" y="47"/>
                        </a:lnTo>
                        <a:lnTo>
                          <a:pt x="51" y="49"/>
                        </a:lnTo>
                        <a:lnTo>
                          <a:pt x="63" y="44"/>
                        </a:lnTo>
                        <a:lnTo>
                          <a:pt x="51" y="47"/>
                        </a:lnTo>
                        <a:lnTo>
                          <a:pt x="57" y="70"/>
                        </a:lnTo>
                        <a:lnTo>
                          <a:pt x="68" y="67"/>
                        </a:lnTo>
                        <a:lnTo>
                          <a:pt x="57" y="70"/>
                        </a:lnTo>
                        <a:lnTo>
                          <a:pt x="68" y="67"/>
                        </a:lnTo>
                        <a:lnTo>
                          <a:pt x="57" y="70"/>
                        </a:lnTo>
                        <a:lnTo>
                          <a:pt x="63" y="99"/>
                        </a:lnTo>
                        <a:lnTo>
                          <a:pt x="65" y="116"/>
                        </a:lnTo>
                        <a:lnTo>
                          <a:pt x="70" y="133"/>
                        </a:lnTo>
                        <a:lnTo>
                          <a:pt x="81" y="130"/>
                        </a:lnTo>
                        <a:lnTo>
                          <a:pt x="70" y="131"/>
                        </a:lnTo>
                        <a:lnTo>
                          <a:pt x="70" y="133"/>
                        </a:lnTo>
                        <a:lnTo>
                          <a:pt x="81" y="130"/>
                        </a:lnTo>
                        <a:lnTo>
                          <a:pt x="70" y="131"/>
                        </a:lnTo>
                        <a:lnTo>
                          <a:pt x="75" y="171"/>
                        </a:lnTo>
                        <a:lnTo>
                          <a:pt x="78" y="193"/>
                        </a:lnTo>
                        <a:lnTo>
                          <a:pt x="84" y="238"/>
                        </a:lnTo>
                        <a:lnTo>
                          <a:pt x="87" y="264"/>
                        </a:lnTo>
                        <a:lnTo>
                          <a:pt x="87" y="265"/>
                        </a:lnTo>
                        <a:lnTo>
                          <a:pt x="91" y="291"/>
                        </a:lnTo>
                        <a:lnTo>
                          <a:pt x="102" y="288"/>
                        </a:lnTo>
                        <a:lnTo>
                          <a:pt x="91" y="290"/>
                        </a:lnTo>
                        <a:lnTo>
                          <a:pt x="91" y="291"/>
                        </a:lnTo>
                        <a:lnTo>
                          <a:pt x="102" y="288"/>
                        </a:lnTo>
                        <a:lnTo>
                          <a:pt x="91" y="290"/>
                        </a:lnTo>
                        <a:lnTo>
                          <a:pt x="94" y="315"/>
                        </a:lnTo>
                        <a:lnTo>
                          <a:pt x="97" y="342"/>
                        </a:lnTo>
                        <a:lnTo>
                          <a:pt x="102" y="399"/>
                        </a:lnTo>
                        <a:lnTo>
                          <a:pt x="111" y="489"/>
                        </a:lnTo>
                        <a:lnTo>
                          <a:pt x="115" y="519"/>
                        </a:lnTo>
                        <a:lnTo>
                          <a:pt x="127" y="518"/>
                        </a:lnTo>
                        <a:lnTo>
                          <a:pt x="115" y="519"/>
                        </a:lnTo>
                        <a:lnTo>
                          <a:pt x="127" y="518"/>
                        </a:lnTo>
                        <a:lnTo>
                          <a:pt x="115" y="519"/>
                        </a:lnTo>
                        <a:lnTo>
                          <a:pt x="135" y="739"/>
                        </a:lnTo>
                        <a:lnTo>
                          <a:pt x="139" y="770"/>
                        </a:lnTo>
                        <a:lnTo>
                          <a:pt x="142" y="800"/>
                        </a:lnTo>
                        <a:lnTo>
                          <a:pt x="154" y="799"/>
                        </a:lnTo>
                        <a:lnTo>
                          <a:pt x="142" y="800"/>
                        </a:lnTo>
                        <a:lnTo>
                          <a:pt x="154" y="799"/>
                        </a:lnTo>
                        <a:lnTo>
                          <a:pt x="142" y="800"/>
                        </a:lnTo>
                        <a:lnTo>
                          <a:pt x="145" y="831"/>
                        </a:lnTo>
                        <a:lnTo>
                          <a:pt x="148" y="861"/>
                        </a:lnTo>
                        <a:lnTo>
                          <a:pt x="154" y="918"/>
                        </a:lnTo>
                        <a:lnTo>
                          <a:pt x="178" y="915"/>
                        </a:lnTo>
                        <a:lnTo>
                          <a:pt x="172" y="858"/>
                        </a:lnTo>
                        <a:lnTo>
                          <a:pt x="169" y="829"/>
                        </a:lnTo>
                        <a:lnTo>
                          <a:pt x="156" y="830"/>
                        </a:lnTo>
                        <a:lnTo>
                          <a:pt x="169" y="830"/>
                        </a:lnTo>
                        <a:lnTo>
                          <a:pt x="169" y="829"/>
                        </a:lnTo>
                        <a:lnTo>
                          <a:pt x="156" y="830"/>
                        </a:lnTo>
                        <a:lnTo>
                          <a:pt x="169" y="830"/>
                        </a:lnTo>
                        <a:lnTo>
                          <a:pt x="166" y="799"/>
                        </a:lnTo>
                        <a:lnTo>
                          <a:pt x="166" y="797"/>
                        </a:lnTo>
                        <a:lnTo>
                          <a:pt x="164" y="767"/>
                        </a:lnTo>
                        <a:lnTo>
                          <a:pt x="159" y="736"/>
                        </a:lnTo>
                        <a:lnTo>
                          <a:pt x="147" y="737"/>
                        </a:lnTo>
                        <a:lnTo>
                          <a:pt x="159" y="737"/>
                        </a:lnTo>
                        <a:lnTo>
                          <a:pt x="159" y="736"/>
                        </a:lnTo>
                        <a:lnTo>
                          <a:pt x="147" y="737"/>
                        </a:lnTo>
                        <a:lnTo>
                          <a:pt x="159" y="737"/>
                        </a:lnTo>
                        <a:lnTo>
                          <a:pt x="139" y="518"/>
                        </a:lnTo>
                        <a:lnTo>
                          <a:pt x="139" y="516"/>
                        </a:lnTo>
                        <a:lnTo>
                          <a:pt x="135" y="486"/>
                        </a:lnTo>
                        <a:lnTo>
                          <a:pt x="127" y="397"/>
                        </a:lnTo>
                        <a:lnTo>
                          <a:pt x="121" y="340"/>
                        </a:lnTo>
                        <a:lnTo>
                          <a:pt x="118" y="312"/>
                        </a:lnTo>
                        <a:lnTo>
                          <a:pt x="115" y="287"/>
                        </a:lnTo>
                        <a:lnTo>
                          <a:pt x="114" y="287"/>
                        </a:lnTo>
                        <a:lnTo>
                          <a:pt x="109" y="261"/>
                        </a:lnTo>
                        <a:lnTo>
                          <a:pt x="98" y="263"/>
                        </a:lnTo>
                        <a:lnTo>
                          <a:pt x="111" y="261"/>
                        </a:lnTo>
                        <a:lnTo>
                          <a:pt x="109" y="261"/>
                        </a:lnTo>
                        <a:lnTo>
                          <a:pt x="98" y="263"/>
                        </a:lnTo>
                        <a:lnTo>
                          <a:pt x="111" y="261"/>
                        </a:lnTo>
                        <a:lnTo>
                          <a:pt x="108" y="235"/>
                        </a:lnTo>
                        <a:lnTo>
                          <a:pt x="102" y="190"/>
                        </a:lnTo>
                        <a:lnTo>
                          <a:pt x="100" y="168"/>
                        </a:lnTo>
                        <a:lnTo>
                          <a:pt x="94" y="129"/>
                        </a:lnTo>
                        <a:lnTo>
                          <a:pt x="92" y="127"/>
                        </a:lnTo>
                        <a:lnTo>
                          <a:pt x="88" y="110"/>
                        </a:lnTo>
                        <a:lnTo>
                          <a:pt x="77" y="113"/>
                        </a:lnTo>
                        <a:lnTo>
                          <a:pt x="88" y="111"/>
                        </a:lnTo>
                        <a:lnTo>
                          <a:pt x="88" y="110"/>
                        </a:lnTo>
                        <a:lnTo>
                          <a:pt x="77" y="113"/>
                        </a:lnTo>
                        <a:lnTo>
                          <a:pt x="88" y="111"/>
                        </a:lnTo>
                        <a:lnTo>
                          <a:pt x="85" y="94"/>
                        </a:lnTo>
                        <a:lnTo>
                          <a:pt x="80" y="66"/>
                        </a:lnTo>
                        <a:lnTo>
                          <a:pt x="80" y="64"/>
                        </a:lnTo>
                        <a:lnTo>
                          <a:pt x="74" y="42"/>
                        </a:lnTo>
                        <a:lnTo>
                          <a:pt x="71" y="32"/>
                        </a:lnTo>
                        <a:lnTo>
                          <a:pt x="71" y="30"/>
                        </a:lnTo>
                        <a:lnTo>
                          <a:pt x="68" y="23"/>
                        </a:lnTo>
                        <a:lnTo>
                          <a:pt x="67" y="20"/>
                        </a:lnTo>
                        <a:lnTo>
                          <a:pt x="63" y="14"/>
                        </a:lnTo>
                        <a:lnTo>
                          <a:pt x="53" y="22"/>
                        </a:lnTo>
                        <a:lnTo>
                          <a:pt x="64" y="16"/>
                        </a:lnTo>
                        <a:lnTo>
                          <a:pt x="63" y="14"/>
                        </a:lnTo>
                        <a:lnTo>
                          <a:pt x="53" y="22"/>
                        </a:lnTo>
                        <a:lnTo>
                          <a:pt x="64" y="16"/>
                        </a:lnTo>
                        <a:lnTo>
                          <a:pt x="61" y="10"/>
                        </a:lnTo>
                        <a:lnTo>
                          <a:pt x="55" y="4"/>
                        </a:lnTo>
                        <a:lnTo>
                          <a:pt x="50" y="2"/>
                        </a:lnTo>
                        <a:lnTo>
                          <a:pt x="48" y="0"/>
                        </a:lnTo>
                        <a:lnTo>
                          <a:pt x="37" y="0"/>
                        </a:lnTo>
                        <a:lnTo>
                          <a:pt x="37" y="2"/>
                        </a:lnTo>
                        <a:lnTo>
                          <a:pt x="34" y="3"/>
                        </a:lnTo>
                        <a:lnTo>
                          <a:pt x="30" y="4"/>
                        </a:lnTo>
                        <a:lnTo>
                          <a:pt x="27" y="7"/>
                        </a:lnTo>
                        <a:lnTo>
                          <a:pt x="25" y="10"/>
                        </a:lnTo>
                        <a:lnTo>
                          <a:pt x="23" y="14"/>
                        </a:lnTo>
                        <a:lnTo>
                          <a:pt x="18" y="22"/>
                        </a:lnTo>
                        <a:lnTo>
                          <a:pt x="17" y="23"/>
                        </a:lnTo>
                        <a:lnTo>
                          <a:pt x="14" y="30"/>
                        </a:lnTo>
                        <a:lnTo>
                          <a:pt x="14" y="32"/>
                        </a:lnTo>
                        <a:lnTo>
                          <a:pt x="8" y="52"/>
                        </a:lnTo>
                        <a:lnTo>
                          <a:pt x="3" y="77"/>
                        </a:lnTo>
                        <a:lnTo>
                          <a:pt x="3" y="80"/>
                        </a:lnTo>
                        <a:lnTo>
                          <a:pt x="3" y="79"/>
                        </a:lnTo>
                        <a:lnTo>
                          <a:pt x="0" y="94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106" name="Freeform 132"/>
                  <p:cNvSpPr>
                    <a:spLocks/>
                  </p:cNvSpPr>
                  <p:nvPr/>
                </p:nvSpPr>
                <p:spPr bwMode="auto">
                  <a:xfrm>
                    <a:off x="2488" y="1508"/>
                    <a:ext cx="179" cy="530"/>
                  </a:xfrm>
                  <a:custGeom>
                    <a:avLst/>
                    <a:gdLst>
                      <a:gd name="T0" fmla="*/ 8 w 179"/>
                      <a:gd name="T1" fmla="*/ 222 h 530"/>
                      <a:gd name="T2" fmla="*/ 13 w 179"/>
                      <a:gd name="T3" fmla="*/ 248 h 530"/>
                      <a:gd name="T4" fmla="*/ 15 w 179"/>
                      <a:gd name="T5" fmla="*/ 273 h 530"/>
                      <a:gd name="T6" fmla="*/ 30 w 179"/>
                      <a:gd name="T7" fmla="*/ 386 h 530"/>
                      <a:gd name="T8" fmla="*/ 34 w 179"/>
                      <a:gd name="T9" fmla="*/ 404 h 530"/>
                      <a:gd name="T10" fmla="*/ 37 w 179"/>
                      <a:gd name="T11" fmla="*/ 423 h 530"/>
                      <a:gd name="T12" fmla="*/ 51 w 179"/>
                      <a:gd name="T13" fmla="*/ 491 h 530"/>
                      <a:gd name="T14" fmla="*/ 70 w 179"/>
                      <a:gd name="T15" fmla="*/ 503 h 530"/>
                      <a:gd name="T16" fmla="*/ 60 w 179"/>
                      <a:gd name="T17" fmla="*/ 509 h 530"/>
                      <a:gd name="T18" fmla="*/ 72 w 179"/>
                      <a:gd name="T19" fmla="*/ 527 h 530"/>
                      <a:gd name="T20" fmla="*/ 84 w 179"/>
                      <a:gd name="T21" fmla="*/ 530 h 530"/>
                      <a:gd name="T22" fmla="*/ 97 w 179"/>
                      <a:gd name="T23" fmla="*/ 523 h 530"/>
                      <a:gd name="T24" fmla="*/ 99 w 179"/>
                      <a:gd name="T25" fmla="*/ 518 h 530"/>
                      <a:gd name="T26" fmla="*/ 105 w 179"/>
                      <a:gd name="T27" fmla="*/ 511 h 530"/>
                      <a:gd name="T28" fmla="*/ 117 w 179"/>
                      <a:gd name="T29" fmla="*/ 474 h 530"/>
                      <a:gd name="T30" fmla="*/ 122 w 179"/>
                      <a:gd name="T31" fmla="*/ 447 h 530"/>
                      <a:gd name="T32" fmla="*/ 132 w 179"/>
                      <a:gd name="T33" fmla="*/ 397 h 530"/>
                      <a:gd name="T34" fmla="*/ 145 w 179"/>
                      <a:gd name="T35" fmla="*/ 310 h 530"/>
                      <a:gd name="T36" fmla="*/ 148 w 179"/>
                      <a:gd name="T37" fmla="*/ 286 h 530"/>
                      <a:gd name="T38" fmla="*/ 152 w 179"/>
                      <a:gd name="T39" fmla="*/ 262 h 530"/>
                      <a:gd name="T40" fmla="*/ 172 w 179"/>
                      <a:gd name="T41" fmla="*/ 64 h 530"/>
                      <a:gd name="T42" fmla="*/ 152 w 179"/>
                      <a:gd name="T43" fmla="*/ 31 h 530"/>
                      <a:gd name="T44" fmla="*/ 131 w 179"/>
                      <a:gd name="T45" fmla="*/ 232 h 530"/>
                      <a:gd name="T46" fmla="*/ 139 w 179"/>
                      <a:gd name="T47" fmla="*/ 260 h 530"/>
                      <a:gd name="T48" fmla="*/ 118 w 179"/>
                      <a:gd name="T49" fmla="*/ 330 h 530"/>
                      <a:gd name="T50" fmla="*/ 109 w 179"/>
                      <a:gd name="T51" fmla="*/ 393 h 530"/>
                      <a:gd name="T52" fmla="*/ 115 w 179"/>
                      <a:gd name="T53" fmla="*/ 429 h 530"/>
                      <a:gd name="T54" fmla="*/ 104 w 179"/>
                      <a:gd name="T55" fmla="*/ 426 h 530"/>
                      <a:gd name="T56" fmla="*/ 97 w 179"/>
                      <a:gd name="T57" fmla="*/ 457 h 530"/>
                      <a:gd name="T58" fmla="*/ 108 w 179"/>
                      <a:gd name="T59" fmla="*/ 459 h 530"/>
                      <a:gd name="T60" fmla="*/ 94 w 179"/>
                      <a:gd name="T61" fmla="*/ 469 h 530"/>
                      <a:gd name="T62" fmla="*/ 85 w 179"/>
                      <a:gd name="T63" fmla="*/ 497 h 530"/>
                      <a:gd name="T64" fmla="*/ 97 w 179"/>
                      <a:gd name="T65" fmla="*/ 500 h 530"/>
                      <a:gd name="T66" fmla="*/ 85 w 179"/>
                      <a:gd name="T67" fmla="*/ 499 h 530"/>
                      <a:gd name="T68" fmla="*/ 81 w 179"/>
                      <a:gd name="T69" fmla="*/ 503 h 530"/>
                      <a:gd name="T70" fmla="*/ 82 w 179"/>
                      <a:gd name="T71" fmla="*/ 506 h 530"/>
                      <a:gd name="T72" fmla="*/ 82 w 179"/>
                      <a:gd name="T73" fmla="*/ 506 h 530"/>
                      <a:gd name="T74" fmla="*/ 79 w 179"/>
                      <a:gd name="T75" fmla="*/ 507 h 530"/>
                      <a:gd name="T76" fmla="*/ 81 w 179"/>
                      <a:gd name="T77" fmla="*/ 517 h 530"/>
                      <a:gd name="T78" fmla="*/ 87 w 179"/>
                      <a:gd name="T79" fmla="*/ 507 h 530"/>
                      <a:gd name="T80" fmla="*/ 84 w 179"/>
                      <a:gd name="T81" fmla="*/ 506 h 530"/>
                      <a:gd name="T82" fmla="*/ 75 w 179"/>
                      <a:gd name="T83" fmla="*/ 513 h 530"/>
                      <a:gd name="T84" fmla="*/ 85 w 179"/>
                      <a:gd name="T85" fmla="*/ 507 h 530"/>
                      <a:gd name="T86" fmla="*/ 82 w 179"/>
                      <a:gd name="T87" fmla="*/ 503 h 530"/>
                      <a:gd name="T88" fmla="*/ 79 w 179"/>
                      <a:gd name="T89" fmla="*/ 497 h 530"/>
                      <a:gd name="T90" fmla="*/ 75 w 179"/>
                      <a:gd name="T91" fmla="*/ 490 h 530"/>
                      <a:gd name="T92" fmla="*/ 62 w 179"/>
                      <a:gd name="T93" fmla="*/ 487 h 530"/>
                      <a:gd name="T94" fmla="*/ 68 w 179"/>
                      <a:gd name="T95" fmla="*/ 461 h 530"/>
                      <a:gd name="T96" fmla="*/ 65 w 179"/>
                      <a:gd name="T97" fmla="*/ 449 h 530"/>
                      <a:gd name="T98" fmla="*/ 48 w 179"/>
                      <a:gd name="T99" fmla="*/ 420 h 530"/>
                      <a:gd name="T100" fmla="*/ 57 w 179"/>
                      <a:gd name="T101" fmla="*/ 400 h 530"/>
                      <a:gd name="T102" fmla="*/ 54 w 179"/>
                      <a:gd name="T103" fmla="*/ 382 h 530"/>
                      <a:gd name="T104" fmla="*/ 51 w 179"/>
                      <a:gd name="T105" fmla="*/ 362 h 530"/>
                      <a:gd name="T106" fmla="*/ 35 w 179"/>
                      <a:gd name="T107" fmla="*/ 245 h 530"/>
                      <a:gd name="T108" fmla="*/ 31 w 179"/>
                      <a:gd name="T109" fmla="*/ 219 h 530"/>
                      <a:gd name="T110" fmla="*/ 27 w 179"/>
                      <a:gd name="T111" fmla="*/ 163 h 5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</a:cxnLst>
                    <a:rect l="0" t="0" r="r" b="b"/>
                    <a:pathLst>
                      <a:path w="179" h="530">
                        <a:moveTo>
                          <a:pt x="24" y="135"/>
                        </a:moveTo>
                        <a:lnTo>
                          <a:pt x="0" y="138"/>
                        </a:lnTo>
                        <a:lnTo>
                          <a:pt x="5" y="195"/>
                        </a:lnTo>
                        <a:lnTo>
                          <a:pt x="8" y="222"/>
                        </a:lnTo>
                        <a:lnTo>
                          <a:pt x="8" y="223"/>
                        </a:lnTo>
                        <a:lnTo>
                          <a:pt x="13" y="249"/>
                        </a:lnTo>
                        <a:lnTo>
                          <a:pt x="24" y="246"/>
                        </a:lnTo>
                        <a:lnTo>
                          <a:pt x="13" y="248"/>
                        </a:lnTo>
                        <a:lnTo>
                          <a:pt x="13" y="249"/>
                        </a:lnTo>
                        <a:lnTo>
                          <a:pt x="24" y="246"/>
                        </a:lnTo>
                        <a:lnTo>
                          <a:pt x="13" y="248"/>
                        </a:lnTo>
                        <a:lnTo>
                          <a:pt x="15" y="273"/>
                        </a:lnTo>
                        <a:lnTo>
                          <a:pt x="21" y="322"/>
                        </a:lnTo>
                        <a:lnTo>
                          <a:pt x="27" y="365"/>
                        </a:lnTo>
                        <a:lnTo>
                          <a:pt x="30" y="384"/>
                        </a:lnTo>
                        <a:lnTo>
                          <a:pt x="30" y="386"/>
                        </a:lnTo>
                        <a:lnTo>
                          <a:pt x="34" y="404"/>
                        </a:lnTo>
                        <a:lnTo>
                          <a:pt x="45" y="402"/>
                        </a:lnTo>
                        <a:lnTo>
                          <a:pt x="34" y="403"/>
                        </a:lnTo>
                        <a:lnTo>
                          <a:pt x="34" y="404"/>
                        </a:lnTo>
                        <a:lnTo>
                          <a:pt x="45" y="402"/>
                        </a:lnTo>
                        <a:lnTo>
                          <a:pt x="34" y="403"/>
                        </a:lnTo>
                        <a:lnTo>
                          <a:pt x="37" y="422"/>
                        </a:lnTo>
                        <a:lnTo>
                          <a:pt x="37" y="423"/>
                        </a:lnTo>
                        <a:lnTo>
                          <a:pt x="42" y="454"/>
                        </a:lnTo>
                        <a:lnTo>
                          <a:pt x="45" y="467"/>
                        </a:lnTo>
                        <a:lnTo>
                          <a:pt x="51" y="490"/>
                        </a:lnTo>
                        <a:lnTo>
                          <a:pt x="51" y="491"/>
                        </a:lnTo>
                        <a:lnTo>
                          <a:pt x="54" y="500"/>
                        </a:lnTo>
                        <a:lnTo>
                          <a:pt x="55" y="503"/>
                        </a:lnTo>
                        <a:lnTo>
                          <a:pt x="60" y="510"/>
                        </a:lnTo>
                        <a:lnTo>
                          <a:pt x="70" y="503"/>
                        </a:lnTo>
                        <a:lnTo>
                          <a:pt x="60" y="509"/>
                        </a:lnTo>
                        <a:lnTo>
                          <a:pt x="60" y="510"/>
                        </a:lnTo>
                        <a:lnTo>
                          <a:pt x="70" y="503"/>
                        </a:lnTo>
                        <a:lnTo>
                          <a:pt x="60" y="509"/>
                        </a:lnTo>
                        <a:lnTo>
                          <a:pt x="62" y="514"/>
                        </a:lnTo>
                        <a:lnTo>
                          <a:pt x="62" y="516"/>
                        </a:lnTo>
                        <a:lnTo>
                          <a:pt x="65" y="520"/>
                        </a:lnTo>
                        <a:lnTo>
                          <a:pt x="72" y="527"/>
                        </a:lnTo>
                        <a:lnTo>
                          <a:pt x="75" y="528"/>
                        </a:lnTo>
                        <a:lnTo>
                          <a:pt x="77" y="528"/>
                        </a:lnTo>
                        <a:lnTo>
                          <a:pt x="81" y="530"/>
                        </a:lnTo>
                        <a:lnTo>
                          <a:pt x="84" y="530"/>
                        </a:lnTo>
                        <a:lnTo>
                          <a:pt x="84" y="528"/>
                        </a:lnTo>
                        <a:lnTo>
                          <a:pt x="89" y="528"/>
                        </a:lnTo>
                        <a:lnTo>
                          <a:pt x="92" y="527"/>
                        </a:lnTo>
                        <a:lnTo>
                          <a:pt x="97" y="523"/>
                        </a:lnTo>
                        <a:lnTo>
                          <a:pt x="99" y="518"/>
                        </a:lnTo>
                        <a:lnTo>
                          <a:pt x="89" y="511"/>
                        </a:lnTo>
                        <a:lnTo>
                          <a:pt x="98" y="520"/>
                        </a:lnTo>
                        <a:lnTo>
                          <a:pt x="99" y="518"/>
                        </a:lnTo>
                        <a:lnTo>
                          <a:pt x="89" y="511"/>
                        </a:lnTo>
                        <a:lnTo>
                          <a:pt x="98" y="520"/>
                        </a:lnTo>
                        <a:lnTo>
                          <a:pt x="102" y="516"/>
                        </a:lnTo>
                        <a:lnTo>
                          <a:pt x="105" y="511"/>
                        </a:lnTo>
                        <a:lnTo>
                          <a:pt x="108" y="504"/>
                        </a:lnTo>
                        <a:lnTo>
                          <a:pt x="111" y="496"/>
                        </a:lnTo>
                        <a:lnTo>
                          <a:pt x="117" y="476"/>
                        </a:lnTo>
                        <a:lnTo>
                          <a:pt x="117" y="474"/>
                        </a:lnTo>
                        <a:lnTo>
                          <a:pt x="119" y="461"/>
                        </a:lnTo>
                        <a:lnTo>
                          <a:pt x="122" y="447"/>
                        </a:lnTo>
                        <a:lnTo>
                          <a:pt x="111" y="444"/>
                        </a:lnTo>
                        <a:lnTo>
                          <a:pt x="122" y="447"/>
                        </a:lnTo>
                        <a:lnTo>
                          <a:pt x="111" y="444"/>
                        </a:lnTo>
                        <a:lnTo>
                          <a:pt x="122" y="447"/>
                        </a:lnTo>
                        <a:lnTo>
                          <a:pt x="126" y="432"/>
                        </a:lnTo>
                        <a:lnTo>
                          <a:pt x="132" y="397"/>
                        </a:lnTo>
                        <a:lnTo>
                          <a:pt x="134" y="396"/>
                        </a:lnTo>
                        <a:lnTo>
                          <a:pt x="136" y="376"/>
                        </a:lnTo>
                        <a:lnTo>
                          <a:pt x="142" y="333"/>
                        </a:lnTo>
                        <a:lnTo>
                          <a:pt x="145" y="310"/>
                        </a:lnTo>
                        <a:lnTo>
                          <a:pt x="148" y="286"/>
                        </a:lnTo>
                        <a:lnTo>
                          <a:pt x="135" y="285"/>
                        </a:lnTo>
                        <a:lnTo>
                          <a:pt x="146" y="288"/>
                        </a:lnTo>
                        <a:lnTo>
                          <a:pt x="148" y="286"/>
                        </a:lnTo>
                        <a:lnTo>
                          <a:pt x="135" y="285"/>
                        </a:lnTo>
                        <a:lnTo>
                          <a:pt x="146" y="288"/>
                        </a:lnTo>
                        <a:lnTo>
                          <a:pt x="151" y="263"/>
                        </a:lnTo>
                        <a:lnTo>
                          <a:pt x="152" y="262"/>
                        </a:lnTo>
                        <a:lnTo>
                          <a:pt x="155" y="235"/>
                        </a:lnTo>
                        <a:lnTo>
                          <a:pt x="158" y="209"/>
                        </a:lnTo>
                        <a:lnTo>
                          <a:pt x="166" y="124"/>
                        </a:lnTo>
                        <a:lnTo>
                          <a:pt x="172" y="64"/>
                        </a:lnTo>
                        <a:lnTo>
                          <a:pt x="176" y="34"/>
                        </a:lnTo>
                        <a:lnTo>
                          <a:pt x="179" y="2"/>
                        </a:lnTo>
                        <a:lnTo>
                          <a:pt x="155" y="0"/>
                        </a:lnTo>
                        <a:lnTo>
                          <a:pt x="152" y="31"/>
                        </a:lnTo>
                        <a:lnTo>
                          <a:pt x="148" y="61"/>
                        </a:lnTo>
                        <a:lnTo>
                          <a:pt x="142" y="121"/>
                        </a:lnTo>
                        <a:lnTo>
                          <a:pt x="134" y="206"/>
                        </a:lnTo>
                        <a:lnTo>
                          <a:pt x="131" y="232"/>
                        </a:lnTo>
                        <a:lnTo>
                          <a:pt x="128" y="259"/>
                        </a:lnTo>
                        <a:lnTo>
                          <a:pt x="139" y="260"/>
                        </a:lnTo>
                        <a:lnTo>
                          <a:pt x="128" y="259"/>
                        </a:lnTo>
                        <a:lnTo>
                          <a:pt x="139" y="260"/>
                        </a:lnTo>
                        <a:lnTo>
                          <a:pt x="128" y="259"/>
                        </a:lnTo>
                        <a:lnTo>
                          <a:pt x="124" y="283"/>
                        </a:lnTo>
                        <a:lnTo>
                          <a:pt x="121" y="307"/>
                        </a:lnTo>
                        <a:lnTo>
                          <a:pt x="118" y="330"/>
                        </a:lnTo>
                        <a:lnTo>
                          <a:pt x="112" y="373"/>
                        </a:lnTo>
                        <a:lnTo>
                          <a:pt x="109" y="393"/>
                        </a:lnTo>
                        <a:lnTo>
                          <a:pt x="121" y="394"/>
                        </a:lnTo>
                        <a:lnTo>
                          <a:pt x="109" y="393"/>
                        </a:lnTo>
                        <a:lnTo>
                          <a:pt x="121" y="394"/>
                        </a:lnTo>
                        <a:lnTo>
                          <a:pt x="109" y="393"/>
                        </a:lnTo>
                        <a:lnTo>
                          <a:pt x="104" y="427"/>
                        </a:lnTo>
                        <a:lnTo>
                          <a:pt x="115" y="429"/>
                        </a:lnTo>
                        <a:lnTo>
                          <a:pt x="104" y="426"/>
                        </a:lnTo>
                        <a:lnTo>
                          <a:pt x="104" y="427"/>
                        </a:lnTo>
                        <a:lnTo>
                          <a:pt x="115" y="429"/>
                        </a:lnTo>
                        <a:lnTo>
                          <a:pt x="104" y="426"/>
                        </a:lnTo>
                        <a:lnTo>
                          <a:pt x="99" y="442"/>
                        </a:lnTo>
                        <a:lnTo>
                          <a:pt x="99" y="444"/>
                        </a:lnTo>
                        <a:lnTo>
                          <a:pt x="99" y="443"/>
                        </a:lnTo>
                        <a:lnTo>
                          <a:pt x="97" y="457"/>
                        </a:lnTo>
                        <a:lnTo>
                          <a:pt x="108" y="459"/>
                        </a:lnTo>
                        <a:lnTo>
                          <a:pt x="97" y="456"/>
                        </a:lnTo>
                        <a:lnTo>
                          <a:pt x="97" y="457"/>
                        </a:lnTo>
                        <a:lnTo>
                          <a:pt x="108" y="459"/>
                        </a:lnTo>
                        <a:lnTo>
                          <a:pt x="97" y="456"/>
                        </a:lnTo>
                        <a:lnTo>
                          <a:pt x="94" y="469"/>
                        </a:lnTo>
                        <a:lnTo>
                          <a:pt x="105" y="471"/>
                        </a:lnTo>
                        <a:lnTo>
                          <a:pt x="94" y="469"/>
                        </a:lnTo>
                        <a:lnTo>
                          <a:pt x="105" y="471"/>
                        </a:lnTo>
                        <a:lnTo>
                          <a:pt x="94" y="469"/>
                        </a:lnTo>
                        <a:lnTo>
                          <a:pt x="88" y="489"/>
                        </a:lnTo>
                        <a:lnTo>
                          <a:pt x="85" y="497"/>
                        </a:lnTo>
                        <a:lnTo>
                          <a:pt x="97" y="500"/>
                        </a:lnTo>
                        <a:lnTo>
                          <a:pt x="85" y="496"/>
                        </a:lnTo>
                        <a:lnTo>
                          <a:pt x="85" y="497"/>
                        </a:lnTo>
                        <a:lnTo>
                          <a:pt x="97" y="500"/>
                        </a:lnTo>
                        <a:lnTo>
                          <a:pt x="85" y="496"/>
                        </a:lnTo>
                        <a:lnTo>
                          <a:pt x="82" y="503"/>
                        </a:lnTo>
                        <a:lnTo>
                          <a:pt x="94" y="507"/>
                        </a:lnTo>
                        <a:lnTo>
                          <a:pt x="85" y="499"/>
                        </a:lnTo>
                        <a:lnTo>
                          <a:pt x="82" y="503"/>
                        </a:lnTo>
                        <a:lnTo>
                          <a:pt x="94" y="507"/>
                        </a:lnTo>
                        <a:lnTo>
                          <a:pt x="85" y="499"/>
                        </a:lnTo>
                        <a:lnTo>
                          <a:pt x="81" y="503"/>
                        </a:lnTo>
                        <a:lnTo>
                          <a:pt x="79" y="506"/>
                        </a:lnTo>
                        <a:lnTo>
                          <a:pt x="77" y="510"/>
                        </a:lnTo>
                        <a:lnTo>
                          <a:pt x="87" y="516"/>
                        </a:lnTo>
                        <a:lnTo>
                          <a:pt x="82" y="506"/>
                        </a:lnTo>
                        <a:lnTo>
                          <a:pt x="78" y="507"/>
                        </a:lnTo>
                        <a:lnTo>
                          <a:pt x="77" y="510"/>
                        </a:lnTo>
                        <a:lnTo>
                          <a:pt x="87" y="516"/>
                        </a:lnTo>
                        <a:lnTo>
                          <a:pt x="82" y="506"/>
                        </a:lnTo>
                        <a:lnTo>
                          <a:pt x="79" y="507"/>
                        </a:lnTo>
                        <a:lnTo>
                          <a:pt x="84" y="517"/>
                        </a:lnTo>
                        <a:lnTo>
                          <a:pt x="84" y="506"/>
                        </a:lnTo>
                        <a:lnTo>
                          <a:pt x="79" y="507"/>
                        </a:lnTo>
                        <a:lnTo>
                          <a:pt x="84" y="517"/>
                        </a:lnTo>
                        <a:lnTo>
                          <a:pt x="84" y="506"/>
                        </a:lnTo>
                        <a:lnTo>
                          <a:pt x="81" y="506"/>
                        </a:lnTo>
                        <a:lnTo>
                          <a:pt x="81" y="517"/>
                        </a:lnTo>
                        <a:lnTo>
                          <a:pt x="87" y="507"/>
                        </a:lnTo>
                        <a:lnTo>
                          <a:pt x="81" y="506"/>
                        </a:lnTo>
                        <a:lnTo>
                          <a:pt x="81" y="517"/>
                        </a:lnTo>
                        <a:lnTo>
                          <a:pt x="87" y="507"/>
                        </a:lnTo>
                        <a:lnTo>
                          <a:pt x="84" y="506"/>
                        </a:lnTo>
                        <a:lnTo>
                          <a:pt x="78" y="516"/>
                        </a:lnTo>
                        <a:lnTo>
                          <a:pt x="87" y="507"/>
                        </a:lnTo>
                        <a:lnTo>
                          <a:pt x="84" y="506"/>
                        </a:lnTo>
                        <a:lnTo>
                          <a:pt x="78" y="516"/>
                        </a:lnTo>
                        <a:lnTo>
                          <a:pt x="87" y="507"/>
                        </a:lnTo>
                        <a:lnTo>
                          <a:pt x="84" y="504"/>
                        </a:lnTo>
                        <a:lnTo>
                          <a:pt x="75" y="513"/>
                        </a:lnTo>
                        <a:lnTo>
                          <a:pt x="85" y="507"/>
                        </a:lnTo>
                        <a:lnTo>
                          <a:pt x="84" y="504"/>
                        </a:lnTo>
                        <a:lnTo>
                          <a:pt x="75" y="513"/>
                        </a:lnTo>
                        <a:lnTo>
                          <a:pt x="85" y="507"/>
                        </a:lnTo>
                        <a:lnTo>
                          <a:pt x="82" y="503"/>
                        </a:lnTo>
                        <a:lnTo>
                          <a:pt x="72" y="509"/>
                        </a:lnTo>
                        <a:lnTo>
                          <a:pt x="84" y="503"/>
                        </a:lnTo>
                        <a:lnTo>
                          <a:pt x="82" y="503"/>
                        </a:lnTo>
                        <a:lnTo>
                          <a:pt x="72" y="509"/>
                        </a:lnTo>
                        <a:lnTo>
                          <a:pt x="84" y="503"/>
                        </a:lnTo>
                        <a:lnTo>
                          <a:pt x="81" y="497"/>
                        </a:lnTo>
                        <a:lnTo>
                          <a:pt x="79" y="497"/>
                        </a:lnTo>
                        <a:lnTo>
                          <a:pt x="75" y="490"/>
                        </a:lnTo>
                        <a:lnTo>
                          <a:pt x="65" y="496"/>
                        </a:lnTo>
                        <a:lnTo>
                          <a:pt x="77" y="493"/>
                        </a:lnTo>
                        <a:lnTo>
                          <a:pt x="75" y="490"/>
                        </a:lnTo>
                        <a:lnTo>
                          <a:pt x="65" y="496"/>
                        </a:lnTo>
                        <a:lnTo>
                          <a:pt x="77" y="493"/>
                        </a:lnTo>
                        <a:lnTo>
                          <a:pt x="74" y="484"/>
                        </a:lnTo>
                        <a:lnTo>
                          <a:pt x="62" y="487"/>
                        </a:lnTo>
                        <a:lnTo>
                          <a:pt x="74" y="484"/>
                        </a:lnTo>
                        <a:lnTo>
                          <a:pt x="62" y="487"/>
                        </a:lnTo>
                        <a:lnTo>
                          <a:pt x="74" y="484"/>
                        </a:lnTo>
                        <a:lnTo>
                          <a:pt x="68" y="461"/>
                        </a:lnTo>
                        <a:lnTo>
                          <a:pt x="65" y="449"/>
                        </a:lnTo>
                        <a:lnTo>
                          <a:pt x="54" y="451"/>
                        </a:lnTo>
                        <a:lnTo>
                          <a:pt x="65" y="450"/>
                        </a:lnTo>
                        <a:lnTo>
                          <a:pt x="65" y="449"/>
                        </a:lnTo>
                        <a:lnTo>
                          <a:pt x="54" y="451"/>
                        </a:lnTo>
                        <a:lnTo>
                          <a:pt x="65" y="450"/>
                        </a:lnTo>
                        <a:lnTo>
                          <a:pt x="60" y="419"/>
                        </a:lnTo>
                        <a:lnTo>
                          <a:pt x="48" y="420"/>
                        </a:lnTo>
                        <a:lnTo>
                          <a:pt x="60" y="419"/>
                        </a:lnTo>
                        <a:lnTo>
                          <a:pt x="48" y="420"/>
                        </a:lnTo>
                        <a:lnTo>
                          <a:pt x="60" y="419"/>
                        </a:lnTo>
                        <a:lnTo>
                          <a:pt x="57" y="400"/>
                        </a:lnTo>
                        <a:lnTo>
                          <a:pt x="57" y="399"/>
                        </a:lnTo>
                        <a:lnTo>
                          <a:pt x="52" y="380"/>
                        </a:lnTo>
                        <a:lnTo>
                          <a:pt x="41" y="383"/>
                        </a:lnTo>
                        <a:lnTo>
                          <a:pt x="54" y="382"/>
                        </a:lnTo>
                        <a:lnTo>
                          <a:pt x="52" y="380"/>
                        </a:lnTo>
                        <a:lnTo>
                          <a:pt x="41" y="383"/>
                        </a:lnTo>
                        <a:lnTo>
                          <a:pt x="54" y="382"/>
                        </a:lnTo>
                        <a:lnTo>
                          <a:pt x="51" y="362"/>
                        </a:lnTo>
                        <a:lnTo>
                          <a:pt x="45" y="319"/>
                        </a:lnTo>
                        <a:lnTo>
                          <a:pt x="40" y="270"/>
                        </a:lnTo>
                        <a:lnTo>
                          <a:pt x="37" y="245"/>
                        </a:lnTo>
                        <a:lnTo>
                          <a:pt x="35" y="245"/>
                        </a:lnTo>
                        <a:lnTo>
                          <a:pt x="31" y="219"/>
                        </a:lnTo>
                        <a:lnTo>
                          <a:pt x="20" y="221"/>
                        </a:lnTo>
                        <a:lnTo>
                          <a:pt x="33" y="219"/>
                        </a:lnTo>
                        <a:lnTo>
                          <a:pt x="31" y="219"/>
                        </a:lnTo>
                        <a:lnTo>
                          <a:pt x="20" y="221"/>
                        </a:lnTo>
                        <a:lnTo>
                          <a:pt x="33" y="219"/>
                        </a:lnTo>
                        <a:lnTo>
                          <a:pt x="30" y="192"/>
                        </a:lnTo>
                        <a:lnTo>
                          <a:pt x="27" y="163"/>
                        </a:lnTo>
                        <a:lnTo>
                          <a:pt x="24" y="135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107" name="Freeform 133"/>
                  <p:cNvSpPr>
                    <a:spLocks/>
                  </p:cNvSpPr>
                  <p:nvPr/>
                </p:nvSpPr>
                <p:spPr bwMode="auto">
                  <a:xfrm>
                    <a:off x="2640" y="749"/>
                    <a:ext cx="178" cy="793"/>
                  </a:xfrm>
                  <a:custGeom>
                    <a:avLst/>
                    <a:gdLst>
                      <a:gd name="T0" fmla="*/ 41 w 178"/>
                      <a:gd name="T1" fmla="*/ 603 h 793"/>
                      <a:gd name="T2" fmla="*/ 54 w 178"/>
                      <a:gd name="T3" fmla="*/ 479 h 793"/>
                      <a:gd name="T4" fmla="*/ 64 w 178"/>
                      <a:gd name="T5" fmla="*/ 362 h 793"/>
                      <a:gd name="T6" fmla="*/ 68 w 178"/>
                      <a:gd name="T7" fmla="*/ 335 h 793"/>
                      <a:gd name="T8" fmla="*/ 81 w 178"/>
                      <a:gd name="T9" fmla="*/ 230 h 793"/>
                      <a:gd name="T10" fmla="*/ 88 w 178"/>
                      <a:gd name="T11" fmla="*/ 164 h 793"/>
                      <a:gd name="T12" fmla="*/ 93 w 178"/>
                      <a:gd name="T13" fmla="*/ 144 h 793"/>
                      <a:gd name="T14" fmla="*/ 107 w 178"/>
                      <a:gd name="T15" fmla="*/ 64 h 793"/>
                      <a:gd name="T16" fmla="*/ 107 w 178"/>
                      <a:gd name="T17" fmla="*/ 64 h 793"/>
                      <a:gd name="T18" fmla="*/ 110 w 178"/>
                      <a:gd name="T19" fmla="*/ 53 h 793"/>
                      <a:gd name="T20" fmla="*/ 101 w 178"/>
                      <a:gd name="T21" fmla="*/ 40 h 793"/>
                      <a:gd name="T22" fmla="*/ 113 w 178"/>
                      <a:gd name="T23" fmla="*/ 46 h 793"/>
                      <a:gd name="T24" fmla="*/ 108 w 178"/>
                      <a:gd name="T25" fmla="*/ 24 h 793"/>
                      <a:gd name="T26" fmla="*/ 120 w 178"/>
                      <a:gd name="T27" fmla="*/ 30 h 793"/>
                      <a:gd name="T28" fmla="*/ 123 w 178"/>
                      <a:gd name="T29" fmla="*/ 24 h 793"/>
                      <a:gd name="T30" fmla="*/ 114 w 178"/>
                      <a:gd name="T31" fmla="*/ 14 h 793"/>
                      <a:gd name="T32" fmla="*/ 123 w 178"/>
                      <a:gd name="T33" fmla="*/ 23 h 793"/>
                      <a:gd name="T34" fmla="*/ 117 w 178"/>
                      <a:gd name="T35" fmla="*/ 23 h 793"/>
                      <a:gd name="T36" fmla="*/ 117 w 178"/>
                      <a:gd name="T37" fmla="*/ 24 h 793"/>
                      <a:gd name="T38" fmla="*/ 118 w 178"/>
                      <a:gd name="T39" fmla="*/ 23 h 793"/>
                      <a:gd name="T40" fmla="*/ 117 w 178"/>
                      <a:gd name="T41" fmla="*/ 23 h 793"/>
                      <a:gd name="T42" fmla="*/ 120 w 178"/>
                      <a:gd name="T43" fmla="*/ 23 h 793"/>
                      <a:gd name="T44" fmla="*/ 123 w 178"/>
                      <a:gd name="T45" fmla="*/ 29 h 793"/>
                      <a:gd name="T46" fmla="*/ 132 w 178"/>
                      <a:gd name="T47" fmla="*/ 23 h 793"/>
                      <a:gd name="T48" fmla="*/ 124 w 178"/>
                      <a:gd name="T49" fmla="*/ 34 h 793"/>
                      <a:gd name="T50" fmla="*/ 127 w 178"/>
                      <a:gd name="T51" fmla="*/ 43 h 793"/>
                      <a:gd name="T52" fmla="*/ 130 w 178"/>
                      <a:gd name="T53" fmla="*/ 53 h 793"/>
                      <a:gd name="T54" fmla="*/ 135 w 178"/>
                      <a:gd name="T55" fmla="*/ 76 h 793"/>
                      <a:gd name="T56" fmla="*/ 140 w 178"/>
                      <a:gd name="T57" fmla="*/ 90 h 793"/>
                      <a:gd name="T58" fmla="*/ 142 w 178"/>
                      <a:gd name="T59" fmla="*/ 106 h 793"/>
                      <a:gd name="T60" fmla="*/ 145 w 178"/>
                      <a:gd name="T61" fmla="*/ 123 h 793"/>
                      <a:gd name="T62" fmla="*/ 160 w 178"/>
                      <a:gd name="T63" fmla="*/ 138 h 793"/>
                      <a:gd name="T64" fmla="*/ 151 w 178"/>
                      <a:gd name="T65" fmla="*/ 160 h 793"/>
                      <a:gd name="T66" fmla="*/ 172 w 178"/>
                      <a:gd name="T67" fmla="*/ 137 h 793"/>
                      <a:gd name="T68" fmla="*/ 162 w 178"/>
                      <a:gd name="T69" fmla="*/ 86 h 793"/>
                      <a:gd name="T70" fmla="*/ 158 w 178"/>
                      <a:gd name="T71" fmla="*/ 70 h 793"/>
                      <a:gd name="T72" fmla="*/ 152 w 178"/>
                      <a:gd name="T73" fmla="*/ 46 h 793"/>
                      <a:gd name="T74" fmla="*/ 144 w 178"/>
                      <a:gd name="T75" fmla="*/ 19 h 793"/>
                      <a:gd name="T76" fmla="*/ 132 w 178"/>
                      <a:gd name="T77" fmla="*/ 4 h 793"/>
                      <a:gd name="T78" fmla="*/ 125 w 178"/>
                      <a:gd name="T79" fmla="*/ 14 h 793"/>
                      <a:gd name="T80" fmla="*/ 113 w 178"/>
                      <a:gd name="T81" fmla="*/ 0 h 793"/>
                      <a:gd name="T82" fmla="*/ 101 w 178"/>
                      <a:gd name="T83" fmla="*/ 13 h 793"/>
                      <a:gd name="T84" fmla="*/ 105 w 178"/>
                      <a:gd name="T85" fmla="*/ 31 h 793"/>
                      <a:gd name="T86" fmla="*/ 95 w 178"/>
                      <a:gd name="T87" fmla="*/ 26 h 793"/>
                      <a:gd name="T88" fmla="*/ 84 w 178"/>
                      <a:gd name="T89" fmla="*/ 61 h 793"/>
                      <a:gd name="T90" fmla="*/ 73 w 178"/>
                      <a:gd name="T91" fmla="*/ 121 h 793"/>
                      <a:gd name="T92" fmla="*/ 66 w 178"/>
                      <a:gd name="T93" fmla="*/ 160 h 793"/>
                      <a:gd name="T94" fmla="*/ 51 w 178"/>
                      <a:gd name="T95" fmla="*/ 277 h 793"/>
                      <a:gd name="T96" fmla="*/ 57 w 178"/>
                      <a:gd name="T97" fmla="*/ 332 h 793"/>
                      <a:gd name="T98" fmla="*/ 30 w 178"/>
                      <a:gd name="T99" fmla="*/ 476 h 793"/>
                      <a:gd name="T100" fmla="*/ 17 w 178"/>
                      <a:gd name="T101" fmla="*/ 600 h 7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</a:cxnLst>
                    <a:rect l="0" t="0" r="r" b="b"/>
                    <a:pathLst>
                      <a:path w="178" h="793">
                        <a:moveTo>
                          <a:pt x="0" y="790"/>
                        </a:moveTo>
                        <a:lnTo>
                          <a:pt x="24" y="793"/>
                        </a:lnTo>
                        <a:lnTo>
                          <a:pt x="39" y="636"/>
                        </a:lnTo>
                        <a:lnTo>
                          <a:pt x="41" y="603"/>
                        </a:lnTo>
                        <a:lnTo>
                          <a:pt x="44" y="572"/>
                        </a:lnTo>
                        <a:lnTo>
                          <a:pt x="49" y="540"/>
                        </a:lnTo>
                        <a:lnTo>
                          <a:pt x="51" y="510"/>
                        </a:lnTo>
                        <a:lnTo>
                          <a:pt x="54" y="479"/>
                        </a:lnTo>
                        <a:lnTo>
                          <a:pt x="63" y="389"/>
                        </a:lnTo>
                        <a:lnTo>
                          <a:pt x="66" y="361"/>
                        </a:lnTo>
                        <a:lnTo>
                          <a:pt x="53" y="359"/>
                        </a:lnTo>
                        <a:lnTo>
                          <a:pt x="64" y="362"/>
                        </a:lnTo>
                        <a:lnTo>
                          <a:pt x="66" y="361"/>
                        </a:lnTo>
                        <a:lnTo>
                          <a:pt x="53" y="359"/>
                        </a:lnTo>
                        <a:lnTo>
                          <a:pt x="64" y="362"/>
                        </a:lnTo>
                        <a:lnTo>
                          <a:pt x="68" y="335"/>
                        </a:lnTo>
                        <a:lnTo>
                          <a:pt x="70" y="334"/>
                        </a:lnTo>
                        <a:lnTo>
                          <a:pt x="76" y="280"/>
                        </a:lnTo>
                        <a:lnTo>
                          <a:pt x="78" y="254"/>
                        </a:lnTo>
                        <a:lnTo>
                          <a:pt x="81" y="230"/>
                        </a:lnTo>
                        <a:lnTo>
                          <a:pt x="87" y="184"/>
                        </a:lnTo>
                        <a:lnTo>
                          <a:pt x="90" y="163"/>
                        </a:lnTo>
                        <a:lnTo>
                          <a:pt x="77" y="161"/>
                        </a:lnTo>
                        <a:lnTo>
                          <a:pt x="88" y="164"/>
                        </a:lnTo>
                        <a:lnTo>
                          <a:pt x="90" y="163"/>
                        </a:lnTo>
                        <a:lnTo>
                          <a:pt x="77" y="161"/>
                        </a:lnTo>
                        <a:lnTo>
                          <a:pt x="88" y="164"/>
                        </a:lnTo>
                        <a:lnTo>
                          <a:pt x="93" y="144"/>
                        </a:lnTo>
                        <a:lnTo>
                          <a:pt x="95" y="126"/>
                        </a:lnTo>
                        <a:lnTo>
                          <a:pt x="98" y="108"/>
                        </a:lnTo>
                        <a:lnTo>
                          <a:pt x="101" y="93"/>
                        </a:lnTo>
                        <a:lnTo>
                          <a:pt x="107" y="64"/>
                        </a:lnTo>
                        <a:lnTo>
                          <a:pt x="95" y="61"/>
                        </a:lnTo>
                        <a:lnTo>
                          <a:pt x="107" y="64"/>
                        </a:lnTo>
                        <a:lnTo>
                          <a:pt x="95" y="61"/>
                        </a:lnTo>
                        <a:lnTo>
                          <a:pt x="107" y="64"/>
                        </a:lnTo>
                        <a:lnTo>
                          <a:pt x="110" y="53"/>
                        </a:lnTo>
                        <a:lnTo>
                          <a:pt x="98" y="50"/>
                        </a:lnTo>
                        <a:lnTo>
                          <a:pt x="110" y="54"/>
                        </a:lnTo>
                        <a:lnTo>
                          <a:pt x="110" y="53"/>
                        </a:lnTo>
                        <a:lnTo>
                          <a:pt x="98" y="50"/>
                        </a:lnTo>
                        <a:lnTo>
                          <a:pt x="110" y="54"/>
                        </a:lnTo>
                        <a:lnTo>
                          <a:pt x="113" y="44"/>
                        </a:lnTo>
                        <a:lnTo>
                          <a:pt x="101" y="40"/>
                        </a:lnTo>
                        <a:lnTo>
                          <a:pt x="113" y="46"/>
                        </a:lnTo>
                        <a:lnTo>
                          <a:pt x="113" y="44"/>
                        </a:lnTo>
                        <a:lnTo>
                          <a:pt x="101" y="40"/>
                        </a:lnTo>
                        <a:lnTo>
                          <a:pt x="113" y="46"/>
                        </a:lnTo>
                        <a:lnTo>
                          <a:pt x="117" y="37"/>
                        </a:lnTo>
                        <a:lnTo>
                          <a:pt x="117" y="36"/>
                        </a:lnTo>
                        <a:lnTo>
                          <a:pt x="120" y="29"/>
                        </a:lnTo>
                        <a:lnTo>
                          <a:pt x="108" y="24"/>
                        </a:lnTo>
                        <a:lnTo>
                          <a:pt x="120" y="30"/>
                        </a:lnTo>
                        <a:lnTo>
                          <a:pt x="120" y="29"/>
                        </a:lnTo>
                        <a:lnTo>
                          <a:pt x="108" y="24"/>
                        </a:lnTo>
                        <a:lnTo>
                          <a:pt x="120" y="30"/>
                        </a:lnTo>
                        <a:lnTo>
                          <a:pt x="123" y="24"/>
                        </a:lnTo>
                        <a:lnTo>
                          <a:pt x="111" y="19"/>
                        </a:lnTo>
                        <a:lnTo>
                          <a:pt x="121" y="26"/>
                        </a:lnTo>
                        <a:lnTo>
                          <a:pt x="123" y="24"/>
                        </a:lnTo>
                        <a:lnTo>
                          <a:pt x="111" y="19"/>
                        </a:lnTo>
                        <a:lnTo>
                          <a:pt x="121" y="26"/>
                        </a:lnTo>
                        <a:lnTo>
                          <a:pt x="124" y="21"/>
                        </a:lnTo>
                        <a:lnTo>
                          <a:pt x="114" y="14"/>
                        </a:lnTo>
                        <a:lnTo>
                          <a:pt x="123" y="23"/>
                        </a:lnTo>
                        <a:lnTo>
                          <a:pt x="124" y="21"/>
                        </a:lnTo>
                        <a:lnTo>
                          <a:pt x="114" y="14"/>
                        </a:lnTo>
                        <a:lnTo>
                          <a:pt x="123" y="23"/>
                        </a:lnTo>
                        <a:lnTo>
                          <a:pt x="125" y="20"/>
                        </a:lnTo>
                        <a:lnTo>
                          <a:pt x="117" y="11"/>
                        </a:lnTo>
                        <a:lnTo>
                          <a:pt x="117" y="24"/>
                        </a:lnTo>
                        <a:lnTo>
                          <a:pt x="117" y="23"/>
                        </a:lnTo>
                        <a:lnTo>
                          <a:pt x="121" y="23"/>
                        </a:lnTo>
                        <a:lnTo>
                          <a:pt x="125" y="20"/>
                        </a:lnTo>
                        <a:lnTo>
                          <a:pt x="117" y="11"/>
                        </a:lnTo>
                        <a:lnTo>
                          <a:pt x="117" y="24"/>
                        </a:lnTo>
                        <a:lnTo>
                          <a:pt x="123" y="24"/>
                        </a:lnTo>
                        <a:lnTo>
                          <a:pt x="123" y="11"/>
                        </a:lnTo>
                        <a:lnTo>
                          <a:pt x="114" y="20"/>
                        </a:lnTo>
                        <a:lnTo>
                          <a:pt x="118" y="23"/>
                        </a:lnTo>
                        <a:lnTo>
                          <a:pt x="123" y="24"/>
                        </a:lnTo>
                        <a:lnTo>
                          <a:pt x="123" y="11"/>
                        </a:lnTo>
                        <a:lnTo>
                          <a:pt x="114" y="20"/>
                        </a:lnTo>
                        <a:lnTo>
                          <a:pt x="117" y="23"/>
                        </a:lnTo>
                        <a:lnTo>
                          <a:pt x="120" y="24"/>
                        </a:lnTo>
                        <a:lnTo>
                          <a:pt x="124" y="27"/>
                        </a:lnTo>
                        <a:lnTo>
                          <a:pt x="130" y="17"/>
                        </a:lnTo>
                        <a:lnTo>
                          <a:pt x="120" y="23"/>
                        </a:lnTo>
                        <a:lnTo>
                          <a:pt x="124" y="27"/>
                        </a:lnTo>
                        <a:lnTo>
                          <a:pt x="130" y="17"/>
                        </a:lnTo>
                        <a:lnTo>
                          <a:pt x="120" y="23"/>
                        </a:lnTo>
                        <a:lnTo>
                          <a:pt x="123" y="29"/>
                        </a:lnTo>
                        <a:lnTo>
                          <a:pt x="132" y="23"/>
                        </a:lnTo>
                        <a:lnTo>
                          <a:pt x="121" y="29"/>
                        </a:lnTo>
                        <a:lnTo>
                          <a:pt x="123" y="29"/>
                        </a:lnTo>
                        <a:lnTo>
                          <a:pt x="132" y="23"/>
                        </a:lnTo>
                        <a:lnTo>
                          <a:pt x="121" y="29"/>
                        </a:lnTo>
                        <a:lnTo>
                          <a:pt x="124" y="36"/>
                        </a:lnTo>
                        <a:lnTo>
                          <a:pt x="135" y="30"/>
                        </a:lnTo>
                        <a:lnTo>
                          <a:pt x="124" y="34"/>
                        </a:lnTo>
                        <a:lnTo>
                          <a:pt x="124" y="36"/>
                        </a:lnTo>
                        <a:lnTo>
                          <a:pt x="135" y="30"/>
                        </a:lnTo>
                        <a:lnTo>
                          <a:pt x="124" y="34"/>
                        </a:lnTo>
                        <a:lnTo>
                          <a:pt x="127" y="43"/>
                        </a:lnTo>
                        <a:lnTo>
                          <a:pt x="130" y="53"/>
                        </a:lnTo>
                        <a:lnTo>
                          <a:pt x="141" y="49"/>
                        </a:lnTo>
                        <a:lnTo>
                          <a:pt x="130" y="51"/>
                        </a:lnTo>
                        <a:lnTo>
                          <a:pt x="130" y="53"/>
                        </a:lnTo>
                        <a:lnTo>
                          <a:pt x="141" y="49"/>
                        </a:lnTo>
                        <a:lnTo>
                          <a:pt x="130" y="51"/>
                        </a:lnTo>
                        <a:lnTo>
                          <a:pt x="132" y="63"/>
                        </a:lnTo>
                        <a:lnTo>
                          <a:pt x="135" y="76"/>
                        </a:lnTo>
                        <a:lnTo>
                          <a:pt x="135" y="77"/>
                        </a:lnTo>
                        <a:lnTo>
                          <a:pt x="140" y="91"/>
                        </a:lnTo>
                        <a:lnTo>
                          <a:pt x="151" y="87"/>
                        </a:lnTo>
                        <a:lnTo>
                          <a:pt x="140" y="90"/>
                        </a:lnTo>
                        <a:lnTo>
                          <a:pt x="140" y="91"/>
                        </a:lnTo>
                        <a:lnTo>
                          <a:pt x="151" y="87"/>
                        </a:lnTo>
                        <a:lnTo>
                          <a:pt x="140" y="90"/>
                        </a:lnTo>
                        <a:lnTo>
                          <a:pt x="142" y="106"/>
                        </a:lnTo>
                        <a:lnTo>
                          <a:pt x="145" y="123"/>
                        </a:lnTo>
                        <a:lnTo>
                          <a:pt x="157" y="120"/>
                        </a:lnTo>
                        <a:lnTo>
                          <a:pt x="145" y="121"/>
                        </a:lnTo>
                        <a:lnTo>
                          <a:pt x="145" y="123"/>
                        </a:lnTo>
                        <a:lnTo>
                          <a:pt x="157" y="120"/>
                        </a:lnTo>
                        <a:lnTo>
                          <a:pt x="145" y="121"/>
                        </a:lnTo>
                        <a:lnTo>
                          <a:pt x="148" y="140"/>
                        </a:lnTo>
                        <a:lnTo>
                          <a:pt x="160" y="138"/>
                        </a:lnTo>
                        <a:lnTo>
                          <a:pt x="148" y="140"/>
                        </a:lnTo>
                        <a:lnTo>
                          <a:pt x="160" y="138"/>
                        </a:lnTo>
                        <a:lnTo>
                          <a:pt x="148" y="140"/>
                        </a:lnTo>
                        <a:lnTo>
                          <a:pt x="151" y="160"/>
                        </a:lnTo>
                        <a:lnTo>
                          <a:pt x="154" y="181"/>
                        </a:lnTo>
                        <a:lnTo>
                          <a:pt x="178" y="178"/>
                        </a:lnTo>
                        <a:lnTo>
                          <a:pt x="175" y="157"/>
                        </a:lnTo>
                        <a:lnTo>
                          <a:pt x="172" y="137"/>
                        </a:lnTo>
                        <a:lnTo>
                          <a:pt x="171" y="137"/>
                        </a:lnTo>
                        <a:lnTo>
                          <a:pt x="168" y="118"/>
                        </a:lnTo>
                        <a:lnTo>
                          <a:pt x="165" y="101"/>
                        </a:lnTo>
                        <a:lnTo>
                          <a:pt x="162" y="86"/>
                        </a:lnTo>
                        <a:lnTo>
                          <a:pt x="162" y="84"/>
                        </a:lnTo>
                        <a:lnTo>
                          <a:pt x="158" y="70"/>
                        </a:lnTo>
                        <a:lnTo>
                          <a:pt x="147" y="73"/>
                        </a:lnTo>
                        <a:lnTo>
                          <a:pt x="158" y="70"/>
                        </a:lnTo>
                        <a:lnTo>
                          <a:pt x="147" y="73"/>
                        </a:lnTo>
                        <a:lnTo>
                          <a:pt x="158" y="70"/>
                        </a:lnTo>
                        <a:lnTo>
                          <a:pt x="155" y="57"/>
                        </a:lnTo>
                        <a:lnTo>
                          <a:pt x="152" y="46"/>
                        </a:lnTo>
                        <a:lnTo>
                          <a:pt x="150" y="36"/>
                        </a:lnTo>
                        <a:lnTo>
                          <a:pt x="147" y="27"/>
                        </a:lnTo>
                        <a:lnTo>
                          <a:pt x="147" y="26"/>
                        </a:lnTo>
                        <a:lnTo>
                          <a:pt x="144" y="19"/>
                        </a:lnTo>
                        <a:lnTo>
                          <a:pt x="144" y="17"/>
                        </a:lnTo>
                        <a:lnTo>
                          <a:pt x="141" y="11"/>
                        </a:lnTo>
                        <a:lnTo>
                          <a:pt x="137" y="7"/>
                        </a:lnTo>
                        <a:lnTo>
                          <a:pt x="132" y="4"/>
                        </a:lnTo>
                        <a:lnTo>
                          <a:pt x="125" y="14"/>
                        </a:lnTo>
                        <a:lnTo>
                          <a:pt x="134" y="6"/>
                        </a:lnTo>
                        <a:lnTo>
                          <a:pt x="132" y="4"/>
                        </a:lnTo>
                        <a:lnTo>
                          <a:pt x="125" y="14"/>
                        </a:lnTo>
                        <a:lnTo>
                          <a:pt x="134" y="6"/>
                        </a:lnTo>
                        <a:lnTo>
                          <a:pt x="131" y="3"/>
                        </a:lnTo>
                        <a:lnTo>
                          <a:pt x="127" y="0"/>
                        </a:lnTo>
                        <a:lnTo>
                          <a:pt x="113" y="0"/>
                        </a:lnTo>
                        <a:lnTo>
                          <a:pt x="108" y="3"/>
                        </a:lnTo>
                        <a:lnTo>
                          <a:pt x="105" y="6"/>
                        </a:lnTo>
                        <a:lnTo>
                          <a:pt x="104" y="9"/>
                        </a:lnTo>
                        <a:lnTo>
                          <a:pt x="101" y="13"/>
                        </a:lnTo>
                        <a:lnTo>
                          <a:pt x="98" y="19"/>
                        </a:lnTo>
                        <a:lnTo>
                          <a:pt x="97" y="20"/>
                        </a:lnTo>
                        <a:lnTo>
                          <a:pt x="94" y="27"/>
                        </a:lnTo>
                        <a:lnTo>
                          <a:pt x="105" y="31"/>
                        </a:lnTo>
                        <a:lnTo>
                          <a:pt x="95" y="26"/>
                        </a:lnTo>
                        <a:lnTo>
                          <a:pt x="94" y="27"/>
                        </a:lnTo>
                        <a:lnTo>
                          <a:pt x="105" y="31"/>
                        </a:lnTo>
                        <a:lnTo>
                          <a:pt x="95" y="26"/>
                        </a:lnTo>
                        <a:lnTo>
                          <a:pt x="90" y="37"/>
                        </a:lnTo>
                        <a:lnTo>
                          <a:pt x="87" y="47"/>
                        </a:lnTo>
                        <a:lnTo>
                          <a:pt x="84" y="59"/>
                        </a:lnTo>
                        <a:lnTo>
                          <a:pt x="84" y="61"/>
                        </a:lnTo>
                        <a:lnTo>
                          <a:pt x="84" y="60"/>
                        </a:lnTo>
                        <a:lnTo>
                          <a:pt x="78" y="88"/>
                        </a:lnTo>
                        <a:lnTo>
                          <a:pt x="76" y="104"/>
                        </a:lnTo>
                        <a:lnTo>
                          <a:pt x="73" y="121"/>
                        </a:lnTo>
                        <a:lnTo>
                          <a:pt x="70" y="140"/>
                        </a:lnTo>
                        <a:lnTo>
                          <a:pt x="66" y="160"/>
                        </a:lnTo>
                        <a:lnTo>
                          <a:pt x="66" y="161"/>
                        </a:lnTo>
                        <a:lnTo>
                          <a:pt x="66" y="160"/>
                        </a:lnTo>
                        <a:lnTo>
                          <a:pt x="63" y="181"/>
                        </a:lnTo>
                        <a:lnTo>
                          <a:pt x="57" y="227"/>
                        </a:lnTo>
                        <a:lnTo>
                          <a:pt x="54" y="251"/>
                        </a:lnTo>
                        <a:lnTo>
                          <a:pt x="51" y="277"/>
                        </a:lnTo>
                        <a:lnTo>
                          <a:pt x="46" y="331"/>
                        </a:lnTo>
                        <a:lnTo>
                          <a:pt x="57" y="332"/>
                        </a:lnTo>
                        <a:lnTo>
                          <a:pt x="46" y="331"/>
                        </a:lnTo>
                        <a:lnTo>
                          <a:pt x="57" y="332"/>
                        </a:lnTo>
                        <a:lnTo>
                          <a:pt x="46" y="331"/>
                        </a:lnTo>
                        <a:lnTo>
                          <a:pt x="41" y="358"/>
                        </a:lnTo>
                        <a:lnTo>
                          <a:pt x="39" y="386"/>
                        </a:lnTo>
                        <a:lnTo>
                          <a:pt x="30" y="476"/>
                        </a:lnTo>
                        <a:lnTo>
                          <a:pt x="27" y="508"/>
                        </a:lnTo>
                        <a:lnTo>
                          <a:pt x="24" y="538"/>
                        </a:lnTo>
                        <a:lnTo>
                          <a:pt x="20" y="569"/>
                        </a:lnTo>
                        <a:lnTo>
                          <a:pt x="17" y="600"/>
                        </a:lnTo>
                        <a:lnTo>
                          <a:pt x="14" y="633"/>
                        </a:lnTo>
                        <a:lnTo>
                          <a:pt x="3" y="759"/>
                        </a:lnTo>
                        <a:lnTo>
                          <a:pt x="0" y="79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108" name="Freeform 134"/>
                  <p:cNvSpPr>
                    <a:spLocks/>
                  </p:cNvSpPr>
                  <p:nvPr/>
                </p:nvSpPr>
                <p:spPr bwMode="auto">
                  <a:xfrm>
                    <a:off x="2791" y="906"/>
                    <a:ext cx="171" cy="1136"/>
                  </a:xfrm>
                  <a:custGeom>
                    <a:avLst/>
                    <a:gdLst>
                      <a:gd name="T0" fmla="*/ 6 w 171"/>
                      <a:gd name="T1" fmla="*/ 46 h 1136"/>
                      <a:gd name="T2" fmla="*/ 13 w 171"/>
                      <a:gd name="T3" fmla="*/ 94 h 1136"/>
                      <a:gd name="T4" fmla="*/ 13 w 171"/>
                      <a:gd name="T5" fmla="*/ 94 h 1136"/>
                      <a:gd name="T6" fmla="*/ 19 w 171"/>
                      <a:gd name="T7" fmla="*/ 144 h 1136"/>
                      <a:gd name="T8" fmla="*/ 30 w 171"/>
                      <a:gd name="T9" fmla="*/ 258 h 1136"/>
                      <a:gd name="T10" fmla="*/ 40 w 171"/>
                      <a:gd name="T11" fmla="*/ 348 h 1136"/>
                      <a:gd name="T12" fmla="*/ 51 w 171"/>
                      <a:gd name="T13" fmla="*/ 346 h 1136"/>
                      <a:gd name="T14" fmla="*/ 54 w 171"/>
                      <a:gd name="T15" fmla="*/ 506 h 1136"/>
                      <a:gd name="T16" fmla="*/ 73 w 171"/>
                      <a:gd name="T17" fmla="*/ 567 h 1136"/>
                      <a:gd name="T18" fmla="*/ 61 w 171"/>
                      <a:gd name="T19" fmla="*/ 569 h 1136"/>
                      <a:gd name="T20" fmla="*/ 78 w 171"/>
                      <a:gd name="T21" fmla="*/ 751 h 1136"/>
                      <a:gd name="T22" fmla="*/ 88 w 171"/>
                      <a:gd name="T23" fmla="*/ 835 h 1136"/>
                      <a:gd name="T24" fmla="*/ 103 w 171"/>
                      <a:gd name="T25" fmla="*/ 957 h 1136"/>
                      <a:gd name="T26" fmla="*/ 118 w 171"/>
                      <a:gd name="T27" fmla="*/ 976 h 1136"/>
                      <a:gd name="T28" fmla="*/ 118 w 171"/>
                      <a:gd name="T29" fmla="*/ 976 h 1136"/>
                      <a:gd name="T30" fmla="*/ 112 w 171"/>
                      <a:gd name="T31" fmla="*/ 1016 h 1136"/>
                      <a:gd name="T32" fmla="*/ 124 w 171"/>
                      <a:gd name="T33" fmla="*/ 1078 h 1136"/>
                      <a:gd name="T34" fmla="*/ 132 w 171"/>
                      <a:gd name="T35" fmla="*/ 1102 h 1136"/>
                      <a:gd name="T36" fmla="*/ 132 w 171"/>
                      <a:gd name="T37" fmla="*/ 1102 h 1136"/>
                      <a:gd name="T38" fmla="*/ 134 w 171"/>
                      <a:gd name="T39" fmla="*/ 1109 h 1136"/>
                      <a:gd name="T40" fmla="*/ 137 w 171"/>
                      <a:gd name="T41" fmla="*/ 1116 h 1136"/>
                      <a:gd name="T42" fmla="*/ 148 w 171"/>
                      <a:gd name="T43" fmla="*/ 1132 h 1136"/>
                      <a:gd name="T44" fmla="*/ 159 w 171"/>
                      <a:gd name="T45" fmla="*/ 1136 h 1136"/>
                      <a:gd name="T46" fmla="*/ 168 w 171"/>
                      <a:gd name="T47" fmla="*/ 1133 h 1136"/>
                      <a:gd name="T48" fmla="*/ 168 w 171"/>
                      <a:gd name="T49" fmla="*/ 1133 h 1136"/>
                      <a:gd name="T50" fmla="*/ 171 w 171"/>
                      <a:gd name="T51" fmla="*/ 1132 h 1136"/>
                      <a:gd name="T52" fmla="*/ 158 w 171"/>
                      <a:gd name="T53" fmla="*/ 1112 h 1136"/>
                      <a:gd name="T54" fmla="*/ 159 w 171"/>
                      <a:gd name="T55" fmla="*/ 1112 h 1136"/>
                      <a:gd name="T56" fmla="*/ 159 w 171"/>
                      <a:gd name="T57" fmla="*/ 1112 h 1136"/>
                      <a:gd name="T58" fmla="*/ 165 w 171"/>
                      <a:gd name="T59" fmla="*/ 1115 h 1136"/>
                      <a:gd name="T60" fmla="*/ 157 w 171"/>
                      <a:gd name="T61" fmla="*/ 1123 h 1136"/>
                      <a:gd name="T62" fmla="*/ 154 w 171"/>
                      <a:gd name="T63" fmla="*/ 1120 h 1136"/>
                      <a:gd name="T64" fmla="*/ 154 w 171"/>
                      <a:gd name="T65" fmla="*/ 1120 h 1136"/>
                      <a:gd name="T66" fmla="*/ 148 w 171"/>
                      <a:gd name="T67" fmla="*/ 1112 h 1136"/>
                      <a:gd name="T68" fmla="*/ 148 w 171"/>
                      <a:gd name="T69" fmla="*/ 1112 h 1136"/>
                      <a:gd name="T70" fmla="*/ 145 w 171"/>
                      <a:gd name="T71" fmla="*/ 1105 h 1136"/>
                      <a:gd name="T72" fmla="*/ 145 w 171"/>
                      <a:gd name="T73" fmla="*/ 1105 h 1136"/>
                      <a:gd name="T74" fmla="*/ 154 w 171"/>
                      <a:gd name="T75" fmla="*/ 1092 h 1136"/>
                      <a:gd name="T76" fmla="*/ 149 w 171"/>
                      <a:gd name="T77" fmla="*/ 1083 h 1136"/>
                      <a:gd name="T78" fmla="*/ 149 w 171"/>
                      <a:gd name="T79" fmla="*/ 1083 h 1136"/>
                      <a:gd name="T80" fmla="*/ 132 w 171"/>
                      <a:gd name="T81" fmla="*/ 1062 h 1136"/>
                      <a:gd name="T82" fmla="*/ 132 w 171"/>
                      <a:gd name="T83" fmla="*/ 1062 h 1136"/>
                      <a:gd name="T84" fmla="*/ 135 w 171"/>
                      <a:gd name="T85" fmla="*/ 1012 h 1136"/>
                      <a:gd name="T86" fmla="*/ 124 w 171"/>
                      <a:gd name="T87" fmla="*/ 1014 h 1136"/>
                      <a:gd name="T88" fmla="*/ 125 w 171"/>
                      <a:gd name="T89" fmla="*/ 954 h 1136"/>
                      <a:gd name="T90" fmla="*/ 125 w 171"/>
                      <a:gd name="T91" fmla="*/ 954 h 1136"/>
                      <a:gd name="T92" fmla="*/ 121 w 171"/>
                      <a:gd name="T93" fmla="*/ 908 h 1136"/>
                      <a:gd name="T94" fmla="*/ 110 w 171"/>
                      <a:gd name="T95" fmla="*/ 805 h 1136"/>
                      <a:gd name="T96" fmla="*/ 100 w 171"/>
                      <a:gd name="T97" fmla="*/ 720 h 1136"/>
                      <a:gd name="T98" fmla="*/ 94 w 171"/>
                      <a:gd name="T99" fmla="*/ 661 h 1136"/>
                      <a:gd name="T100" fmla="*/ 94 w 171"/>
                      <a:gd name="T101" fmla="*/ 661 h 1136"/>
                      <a:gd name="T102" fmla="*/ 81 w 171"/>
                      <a:gd name="T103" fmla="*/ 535 h 1136"/>
                      <a:gd name="T104" fmla="*/ 81 w 171"/>
                      <a:gd name="T105" fmla="*/ 535 h 1136"/>
                      <a:gd name="T106" fmla="*/ 78 w 171"/>
                      <a:gd name="T107" fmla="*/ 505 h 1136"/>
                      <a:gd name="T108" fmla="*/ 64 w 171"/>
                      <a:gd name="T109" fmla="*/ 345 h 1136"/>
                      <a:gd name="T110" fmla="*/ 54 w 171"/>
                      <a:gd name="T111" fmla="*/ 255 h 1136"/>
                      <a:gd name="T112" fmla="*/ 43 w 171"/>
                      <a:gd name="T113" fmla="*/ 141 h 1136"/>
                      <a:gd name="T114" fmla="*/ 31 w 171"/>
                      <a:gd name="T115" fmla="*/ 65 h 1136"/>
                      <a:gd name="T116" fmla="*/ 31 w 171"/>
                      <a:gd name="T117" fmla="*/ 65 h 1136"/>
                      <a:gd name="T118" fmla="*/ 30 w 171"/>
                      <a:gd name="T119" fmla="*/ 43 h 11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</a:cxnLst>
                    <a:rect l="0" t="0" r="r" b="b"/>
                    <a:pathLst>
                      <a:path w="171" h="1136">
                        <a:moveTo>
                          <a:pt x="24" y="0"/>
                        </a:moveTo>
                        <a:lnTo>
                          <a:pt x="0" y="3"/>
                        </a:lnTo>
                        <a:lnTo>
                          <a:pt x="6" y="46"/>
                        </a:lnTo>
                        <a:lnTo>
                          <a:pt x="9" y="68"/>
                        </a:lnTo>
                        <a:lnTo>
                          <a:pt x="9" y="70"/>
                        </a:lnTo>
                        <a:lnTo>
                          <a:pt x="13" y="94"/>
                        </a:lnTo>
                        <a:lnTo>
                          <a:pt x="24" y="91"/>
                        </a:lnTo>
                        <a:lnTo>
                          <a:pt x="13" y="93"/>
                        </a:lnTo>
                        <a:lnTo>
                          <a:pt x="13" y="94"/>
                        </a:lnTo>
                        <a:lnTo>
                          <a:pt x="24" y="91"/>
                        </a:lnTo>
                        <a:lnTo>
                          <a:pt x="13" y="93"/>
                        </a:lnTo>
                        <a:lnTo>
                          <a:pt x="19" y="144"/>
                        </a:lnTo>
                        <a:lnTo>
                          <a:pt x="21" y="171"/>
                        </a:lnTo>
                        <a:lnTo>
                          <a:pt x="27" y="228"/>
                        </a:lnTo>
                        <a:lnTo>
                          <a:pt x="30" y="258"/>
                        </a:lnTo>
                        <a:lnTo>
                          <a:pt x="33" y="286"/>
                        </a:lnTo>
                        <a:lnTo>
                          <a:pt x="37" y="318"/>
                        </a:lnTo>
                        <a:lnTo>
                          <a:pt x="40" y="348"/>
                        </a:lnTo>
                        <a:lnTo>
                          <a:pt x="51" y="346"/>
                        </a:lnTo>
                        <a:lnTo>
                          <a:pt x="40" y="348"/>
                        </a:lnTo>
                        <a:lnTo>
                          <a:pt x="51" y="346"/>
                        </a:lnTo>
                        <a:lnTo>
                          <a:pt x="40" y="348"/>
                        </a:lnTo>
                        <a:lnTo>
                          <a:pt x="51" y="473"/>
                        </a:lnTo>
                        <a:lnTo>
                          <a:pt x="54" y="506"/>
                        </a:lnTo>
                        <a:lnTo>
                          <a:pt x="57" y="537"/>
                        </a:lnTo>
                        <a:lnTo>
                          <a:pt x="61" y="569"/>
                        </a:lnTo>
                        <a:lnTo>
                          <a:pt x="73" y="567"/>
                        </a:lnTo>
                        <a:lnTo>
                          <a:pt x="61" y="569"/>
                        </a:lnTo>
                        <a:lnTo>
                          <a:pt x="73" y="567"/>
                        </a:lnTo>
                        <a:lnTo>
                          <a:pt x="61" y="569"/>
                        </a:lnTo>
                        <a:lnTo>
                          <a:pt x="70" y="663"/>
                        </a:lnTo>
                        <a:lnTo>
                          <a:pt x="75" y="723"/>
                        </a:lnTo>
                        <a:lnTo>
                          <a:pt x="78" y="751"/>
                        </a:lnTo>
                        <a:lnTo>
                          <a:pt x="83" y="780"/>
                        </a:lnTo>
                        <a:lnTo>
                          <a:pt x="85" y="808"/>
                        </a:lnTo>
                        <a:lnTo>
                          <a:pt x="88" y="835"/>
                        </a:lnTo>
                        <a:lnTo>
                          <a:pt x="94" y="887"/>
                        </a:lnTo>
                        <a:lnTo>
                          <a:pt x="97" y="911"/>
                        </a:lnTo>
                        <a:lnTo>
                          <a:pt x="103" y="957"/>
                        </a:lnTo>
                        <a:lnTo>
                          <a:pt x="103" y="958"/>
                        </a:lnTo>
                        <a:lnTo>
                          <a:pt x="107" y="979"/>
                        </a:lnTo>
                        <a:lnTo>
                          <a:pt x="118" y="976"/>
                        </a:lnTo>
                        <a:lnTo>
                          <a:pt x="107" y="978"/>
                        </a:lnTo>
                        <a:lnTo>
                          <a:pt x="107" y="979"/>
                        </a:lnTo>
                        <a:lnTo>
                          <a:pt x="118" y="976"/>
                        </a:lnTo>
                        <a:lnTo>
                          <a:pt x="107" y="978"/>
                        </a:lnTo>
                        <a:lnTo>
                          <a:pt x="112" y="1015"/>
                        </a:lnTo>
                        <a:lnTo>
                          <a:pt x="112" y="1016"/>
                        </a:lnTo>
                        <a:lnTo>
                          <a:pt x="115" y="1034"/>
                        </a:lnTo>
                        <a:lnTo>
                          <a:pt x="121" y="1065"/>
                        </a:lnTo>
                        <a:lnTo>
                          <a:pt x="124" y="1078"/>
                        </a:lnTo>
                        <a:lnTo>
                          <a:pt x="127" y="1089"/>
                        </a:lnTo>
                        <a:lnTo>
                          <a:pt x="128" y="1092"/>
                        </a:lnTo>
                        <a:lnTo>
                          <a:pt x="132" y="1102"/>
                        </a:lnTo>
                        <a:lnTo>
                          <a:pt x="142" y="1096"/>
                        </a:lnTo>
                        <a:lnTo>
                          <a:pt x="131" y="1101"/>
                        </a:lnTo>
                        <a:lnTo>
                          <a:pt x="132" y="1102"/>
                        </a:lnTo>
                        <a:lnTo>
                          <a:pt x="142" y="1096"/>
                        </a:lnTo>
                        <a:lnTo>
                          <a:pt x="131" y="1101"/>
                        </a:lnTo>
                        <a:lnTo>
                          <a:pt x="134" y="1109"/>
                        </a:lnTo>
                        <a:lnTo>
                          <a:pt x="134" y="1111"/>
                        </a:lnTo>
                        <a:lnTo>
                          <a:pt x="137" y="1118"/>
                        </a:lnTo>
                        <a:lnTo>
                          <a:pt x="137" y="1116"/>
                        </a:lnTo>
                        <a:lnTo>
                          <a:pt x="138" y="1119"/>
                        </a:lnTo>
                        <a:lnTo>
                          <a:pt x="144" y="1128"/>
                        </a:lnTo>
                        <a:lnTo>
                          <a:pt x="148" y="1132"/>
                        </a:lnTo>
                        <a:lnTo>
                          <a:pt x="152" y="1135"/>
                        </a:lnTo>
                        <a:lnTo>
                          <a:pt x="157" y="1136"/>
                        </a:lnTo>
                        <a:lnTo>
                          <a:pt x="159" y="1136"/>
                        </a:lnTo>
                        <a:lnTo>
                          <a:pt x="159" y="1135"/>
                        </a:lnTo>
                        <a:lnTo>
                          <a:pt x="165" y="1135"/>
                        </a:lnTo>
                        <a:lnTo>
                          <a:pt x="168" y="1133"/>
                        </a:lnTo>
                        <a:lnTo>
                          <a:pt x="162" y="1122"/>
                        </a:lnTo>
                        <a:lnTo>
                          <a:pt x="167" y="1133"/>
                        </a:lnTo>
                        <a:lnTo>
                          <a:pt x="168" y="1133"/>
                        </a:lnTo>
                        <a:lnTo>
                          <a:pt x="162" y="1122"/>
                        </a:lnTo>
                        <a:lnTo>
                          <a:pt x="167" y="1133"/>
                        </a:lnTo>
                        <a:lnTo>
                          <a:pt x="171" y="1132"/>
                        </a:lnTo>
                        <a:lnTo>
                          <a:pt x="164" y="1109"/>
                        </a:lnTo>
                        <a:lnTo>
                          <a:pt x="159" y="1111"/>
                        </a:lnTo>
                        <a:lnTo>
                          <a:pt x="158" y="1112"/>
                        </a:lnTo>
                        <a:lnTo>
                          <a:pt x="155" y="1113"/>
                        </a:lnTo>
                        <a:lnTo>
                          <a:pt x="159" y="1123"/>
                        </a:lnTo>
                        <a:lnTo>
                          <a:pt x="159" y="1112"/>
                        </a:lnTo>
                        <a:lnTo>
                          <a:pt x="155" y="1113"/>
                        </a:lnTo>
                        <a:lnTo>
                          <a:pt x="159" y="1123"/>
                        </a:lnTo>
                        <a:lnTo>
                          <a:pt x="159" y="1112"/>
                        </a:lnTo>
                        <a:lnTo>
                          <a:pt x="157" y="1112"/>
                        </a:lnTo>
                        <a:lnTo>
                          <a:pt x="157" y="1123"/>
                        </a:lnTo>
                        <a:lnTo>
                          <a:pt x="165" y="1115"/>
                        </a:lnTo>
                        <a:lnTo>
                          <a:pt x="161" y="1112"/>
                        </a:lnTo>
                        <a:lnTo>
                          <a:pt x="157" y="1112"/>
                        </a:lnTo>
                        <a:lnTo>
                          <a:pt x="157" y="1123"/>
                        </a:lnTo>
                        <a:lnTo>
                          <a:pt x="165" y="1115"/>
                        </a:lnTo>
                        <a:lnTo>
                          <a:pt x="162" y="1112"/>
                        </a:lnTo>
                        <a:lnTo>
                          <a:pt x="154" y="1120"/>
                        </a:lnTo>
                        <a:lnTo>
                          <a:pt x="164" y="1115"/>
                        </a:lnTo>
                        <a:lnTo>
                          <a:pt x="162" y="1112"/>
                        </a:lnTo>
                        <a:lnTo>
                          <a:pt x="154" y="1120"/>
                        </a:lnTo>
                        <a:lnTo>
                          <a:pt x="164" y="1115"/>
                        </a:lnTo>
                        <a:lnTo>
                          <a:pt x="158" y="1106"/>
                        </a:lnTo>
                        <a:lnTo>
                          <a:pt x="148" y="1112"/>
                        </a:lnTo>
                        <a:lnTo>
                          <a:pt x="159" y="1108"/>
                        </a:lnTo>
                        <a:lnTo>
                          <a:pt x="158" y="1106"/>
                        </a:lnTo>
                        <a:lnTo>
                          <a:pt x="148" y="1112"/>
                        </a:lnTo>
                        <a:lnTo>
                          <a:pt x="159" y="1108"/>
                        </a:lnTo>
                        <a:lnTo>
                          <a:pt x="157" y="1101"/>
                        </a:lnTo>
                        <a:lnTo>
                          <a:pt x="145" y="1105"/>
                        </a:lnTo>
                        <a:lnTo>
                          <a:pt x="157" y="1102"/>
                        </a:lnTo>
                        <a:lnTo>
                          <a:pt x="157" y="1101"/>
                        </a:lnTo>
                        <a:lnTo>
                          <a:pt x="145" y="1105"/>
                        </a:lnTo>
                        <a:lnTo>
                          <a:pt x="157" y="1102"/>
                        </a:lnTo>
                        <a:lnTo>
                          <a:pt x="154" y="1093"/>
                        </a:lnTo>
                        <a:lnTo>
                          <a:pt x="154" y="1092"/>
                        </a:lnTo>
                        <a:lnTo>
                          <a:pt x="149" y="1082"/>
                        </a:lnTo>
                        <a:lnTo>
                          <a:pt x="138" y="1086"/>
                        </a:lnTo>
                        <a:lnTo>
                          <a:pt x="149" y="1083"/>
                        </a:lnTo>
                        <a:lnTo>
                          <a:pt x="149" y="1082"/>
                        </a:lnTo>
                        <a:lnTo>
                          <a:pt x="138" y="1086"/>
                        </a:lnTo>
                        <a:lnTo>
                          <a:pt x="149" y="1083"/>
                        </a:lnTo>
                        <a:lnTo>
                          <a:pt x="147" y="1072"/>
                        </a:lnTo>
                        <a:lnTo>
                          <a:pt x="144" y="1059"/>
                        </a:lnTo>
                        <a:lnTo>
                          <a:pt x="132" y="1062"/>
                        </a:lnTo>
                        <a:lnTo>
                          <a:pt x="144" y="1061"/>
                        </a:lnTo>
                        <a:lnTo>
                          <a:pt x="144" y="1059"/>
                        </a:lnTo>
                        <a:lnTo>
                          <a:pt x="132" y="1062"/>
                        </a:lnTo>
                        <a:lnTo>
                          <a:pt x="144" y="1061"/>
                        </a:lnTo>
                        <a:lnTo>
                          <a:pt x="138" y="1029"/>
                        </a:lnTo>
                        <a:lnTo>
                          <a:pt x="135" y="1012"/>
                        </a:lnTo>
                        <a:lnTo>
                          <a:pt x="124" y="1014"/>
                        </a:lnTo>
                        <a:lnTo>
                          <a:pt x="135" y="1012"/>
                        </a:lnTo>
                        <a:lnTo>
                          <a:pt x="124" y="1014"/>
                        </a:lnTo>
                        <a:lnTo>
                          <a:pt x="135" y="1012"/>
                        </a:lnTo>
                        <a:lnTo>
                          <a:pt x="130" y="975"/>
                        </a:lnTo>
                        <a:lnTo>
                          <a:pt x="125" y="954"/>
                        </a:lnTo>
                        <a:lnTo>
                          <a:pt x="114" y="955"/>
                        </a:lnTo>
                        <a:lnTo>
                          <a:pt x="127" y="954"/>
                        </a:lnTo>
                        <a:lnTo>
                          <a:pt x="125" y="954"/>
                        </a:lnTo>
                        <a:lnTo>
                          <a:pt x="114" y="955"/>
                        </a:lnTo>
                        <a:lnTo>
                          <a:pt x="127" y="954"/>
                        </a:lnTo>
                        <a:lnTo>
                          <a:pt x="121" y="908"/>
                        </a:lnTo>
                        <a:lnTo>
                          <a:pt x="118" y="884"/>
                        </a:lnTo>
                        <a:lnTo>
                          <a:pt x="112" y="833"/>
                        </a:lnTo>
                        <a:lnTo>
                          <a:pt x="110" y="805"/>
                        </a:lnTo>
                        <a:lnTo>
                          <a:pt x="107" y="777"/>
                        </a:lnTo>
                        <a:lnTo>
                          <a:pt x="103" y="748"/>
                        </a:lnTo>
                        <a:lnTo>
                          <a:pt x="100" y="720"/>
                        </a:lnTo>
                        <a:lnTo>
                          <a:pt x="94" y="660"/>
                        </a:lnTo>
                        <a:lnTo>
                          <a:pt x="81" y="661"/>
                        </a:lnTo>
                        <a:lnTo>
                          <a:pt x="94" y="661"/>
                        </a:lnTo>
                        <a:lnTo>
                          <a:pt x="94" y="660"/>
                        </a:lnTo>
                        <a:lnTo>
                          <a:pt x="81" y="661"/>
                        </a:lnTo>
                        <a:lnTo>
                          <a:pt x="94" y="661"/>
                        </a:lnTo>
                        <a:lnTo>
                          <a:pt x="85" y="567"/>
                        </a:lnTo>
                        <a:lnTo>
                          <a:pt x="85" y="566"/>
                        </a:lnTo>
                        <a:lnTo>
                          <a:pt x="81" y="535"/>
                        </a:lnTo>
                        <a:lnTo>
                          <a:pt x="68" y="536"/>
                        </a:lnTo>
                        <a:lnTo>
                          <a:pt x="81" y="536"/>
                        </a:lnTo>
                        <a:lnTo>
                          <a:pt x="81" y="535"/>
                        </a:lnTo>
                        <a:lnTo>
                          <a:pt x="68" y="536"/>
                        </a:lnTo>
                        <a:lnTo>
                          <a:pt x="81" y="536"/>
                        </a:lnTo>
                        <a:lnTo>
                          <a:pt x="78" y="505"/>
                        </a:lnTo>
                        <a:lnTo>
                          <a:pt x="75" y="472"/>
                        </a:lnTo>
                        <a:lnTo>
                          <a:pt x="64" y="346"/>
                        </a:lnTo>
                        <a:lnTo>
                          <a:pt x="64" y="345"/>
                        </a:lnTo>
                        <a:lnTo>
                          <a:pt x="61" y="315"/>
                        </a:lnTo>
                        <a:lnTo>
                          <a:pt x="57" y="284"/>
                        </a:lnTo>
                        <a:lnTo>
                          <a:pt x="54" y="255"/>
                        </a:lnTo>
                        <a:lnTo>
                          <a:pt x="51" y="225"/>
                        </a:lnTo>
                        <a:lnTo>
                          <a:pt x="46" y="168"/>
                        </a:lnTo>
                        <a:lnTo>
                          <a:pt x="43" y="141"/>
                        </a:lnTo>
                        <a:lnTo>
                          <a:pt x="37" y="90"/>
                        </a:lnTo>
                        <a:lnTo>
                          <a:pt x="36" y="90"/>
                        </a:lnTo>
                        <a:lnTo>
                          <a:pt x="31" y="65"/>
                        </a:lnTo>
                        <a:lnTo>
                          <a:pt x="20" y="67"/>
                        </a:lnTo>
                        <a:lnTo>
                          <a:pt x="33" y="65"/>
                        </a:lnTo>
                        <a:lnTo>
                          <a:pt x="31" y="65"/>
                        </a:lnTo>
                        <a:lnTo>
                          <a:pt x="20" y="67"/>
                        </a:lnTo>
                        <a:lnTo>
                          <a:pt x="33" y="65"/>
                        </a:lnTo>
                        <a:lnTo>
                          <a:pt x="30" y="43"/>
                        </a:lnTo>
                        <a:lnTo>
                          <a:pt x="27" y="21"/>
                        </a:lnTo>
                        <a:lnTo>
                          <a:pt x="24" y="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109" name="Freeform 135"/>
                  <p:cNvSpPr>
                    <a:spLocks/>
                  </p:cNvSpPr>
                  <p:nvPr/>
                </p:nvSpPr>
                <p:spPr bwMode="auto">
                  <a:xfrm>
                    <a:off x="2948" y="846"/>
                    <a:ext cx="172" cy="1193"/>
                  </a:xfrm>
                  <a:custGeom>
                    <a:avLst/>
                    <a:gdLst>
                      <a:gd name="T0" fmla="*/ 14 w 172"/>
                      <a:gd name="T1" fmla="*/ 1192 h 1193"/>
                      <a:gd name="T2" fmla="*/ 22 w 172"/>
                      <a:gd name="T3" fmla="*/ 1183 h 1193"/>
                      <a:gd name="T4" fmla="*/ 27 w 172"/>
                      <a:gd name="T5" fmla="*/ 1175 h 1193"/>
                      <a:gd name="T6" fmla="*/ 32 w 172"/>
                      <a:gd name="T7" fmla="*/ 1158 h 1193"/>
                      <a:gd name="T8" fmla="*/ 38 w 172"/>
                      <a:gd name="T9" fmla="*/ 1136 h 1193"/>
                      <a:gd name="T10" fmla="*/ 38 w 172"/>
                      <a:gd name="T11" fmla="*/ 1136 h 1193"/>
                      <a:gd name="T12" fmla="*/ 45 w 172"/>
                      <a:gd name="T13" fmla="*/ 1108 h 1193"/>
                      <a:gd name="T14" fmla="*/ 55 w 172"/>
                      <a:gd name="T15" fmla="*/ 1054 h 1193"/>
                      <a:gd name="T16" fmla="*/ 64 w 172"/>
                      <a:gd name="T17" fmla="*/ 989 h 1193"/>
                      <a:gd name="T18" fmla="*/ 64 w 172"/>
                      <a:gd name="T19" fmla="*/ 989 h 1193"/>
                      <a:gd name="T20" fmla="*/ 67 w 172"/>
                      <a:gd name="T21" fmla="*/ 968 h 1193"/>
                      <a:gd name="T22" fmla="*/ 74 w 172"/>
                      <a:gd name="T23" fmla="*/ 917 h 1193"/>
                      <a:gd name="T24" fmla="*/ 88 w 172"/>
                      <a:gd name="T25" fmla="*/ 777 h 1193"/>
                      <a:gd name="T26" fmla="*/ 106 w 172"/>
                      <a:gd name="T27" fmla="*/ 592 h 1193"/>
                      <a:gd name="T28" fmla="*/ 128 w 172"/>
                      <a:gd name="T29" fmla="*/ 371 h 1193"/>
                      <a:gd name="T30" fmla="*/ 133 w 172"/>
                      <a:gd name="T31" fmla="*/ 312 h 1193"/>
                      <a:gd name="T32" fmla="*/ 133 w 172"/>
                      <a:gd name="T33" fmla="*/ 312 h 1193"/>
                      <a:gd name="T34" fmla="*/ 143 w 172"/>
                      <a:gd name="T35" fmla="*/ 225 h 1193"/>
                      <a:gd name="T36" fmla="*/ 155 w 172"/>
                      <a:gd name="T37" fmla="*/ 123 h 1193"/>
                      <a:gd name="T38" fmla="*/ 156 w 172"/>
                      <a:gd name="T39" fmla="*/ 101 h 1193"/>
                      <a:gd name="T40" fmla="*/ 156 w 172"/>
                      <a:gd name="T41" fmla="*/ 101 h 1193"/>
                      <a:gd name="T42" fmla="*/ 165 w 172"/>
                      <a:gd name="T43" fmla="*/ 57 h 1193"/>
                      <a:gd name="T44" fmla="*/ 165 w 172"/>
                      <a:gd name="T45" fmla="*/ 57 h 1193"/>
                      <a:gd name="T46" fmla="*/ 169 w 172"/>
                      <a:gd name="T47" fmla="*/ 21 h 1193"/>
                      <a:gd name="T48" fmla="*/ 146 w 172"/>
                      <a:gd name="T49" fmla="*/ 17 h 1193"/>
                      <a:gd name="T50" fmla="*/ 149 w 172"/>
                      <a:gd name="T51" fmla="*/ 77 h 1193"/>
                      <a:gd name="T52" fmla="*/ 138 w 172"/>
                      <a:gd name="T53" fmla="*/ 76 h 1193"/>
                      <a:gd name="T54" fmla="*/ 128 w 172"/>
                      <a:gd name="T55" fmla="*/ 144 h 1193"/>
                      <a:gd name="T56" fmla="*/ 113 w 172"/>
                      <a:gd name="T57" fmla="*/ 279 h 1193"/>
                      <a:gd name="T58" fmla="*/ 125 w 172"/>
                      <a:gd name="T59" fmla="*/ 281 h 1193"/>
                      <a:gd name="T60" fmla="*/ 104 w 172"/>
                      <a:gd name="T61" fmla="*/ 368 h 1193"/>
                      <a:gd name="T62" fmla="*/ 82 w 172"/>
                      <a:gd name="T63" fmla="*/ 589 h 1193"/>
                      <a:gd name="T64" fmla="*/ 64 w 172"/>
                      <a:gd name="T65" fmla="*/ 774 h 1193"/>
                      <a:gd name="T66" fmla="*/ 49 w 172"/>
                      <a:gd name="T67" fmla="*/ 914 h 1193"/>
                      <a:gd name="T68" fmla="*/ 55 w 172"/>
                      <a:gd name="T69" fmla="*/ 965 h 1193"/>
                      <a:gd name="T70" fmla="*/ 44 w 172"/>
                      <a:gd name="T71" fmla="*/ 964 h 1193"/>
                      <a:gd name="T72" fmla="*/ 34 w 172"/>
                      <a:gd name="T73" fmla="*/ 1031 h 1193"/>
                      <a:gd name="T74" fmla="*/ 31 w 172"/>
                      <a:gd name="T75" fmla="*/ 1051 h 1193"/>
                      <a:gd name="T76" fmla="*/ 28 w 172"/>
                      <a:gd name="T77" fmla="*/ 1069 h 1193"/>
                      <a:gd name="T78" fmla="*/ 31 w 172"/>
                      <a:gd name="T79" fmla="*/ 1119 h 1193"/>
                      <a:gd name="T80" fmla="*/ 31 w 172"/>
                      <a:gd name="T81" fmla="*/ 1119 h 1193"/>
                      <a:gd name="T82" fmla="*/ 10 w 172"/>
                      <a:gd name="T83" fmla="*/ 1152 h 1193"/>
                      <a:gd name="T84" fmla="*/ 21 w 172"/>
                      <a:gd name="T85" fmla="*/ 1155 h 1193"/>
                      <a:gd name="T86" fmla="*/ 18 w 172"/>
                      <a:gd name="T87" fmla="*/ 1163 h 1193"/>
                      <a:gd name="T88" fmla="*/ 18 w 172"/>
                      <a:gd name="T89" fmla="*/ 1163 h 1193"/>
                      <a:gd name="T90" fmla="*/ 15 w 172"/>
                      <a:gd name="T91" fmla="*/ 1171 h 1193"/>
                      <a:gd name="T92" fmla="*/ 15 w 172"/>
                      <a:gd name="T93" fmla="*/ 1171 h 1193"/>
                      <a:gd name="T94" fmla="*/ 12 w 172"/>
                      <a:gd name="T95" fmla="*/ 1176 h 1193"/>
                      <a:gd name="T96" fmla="*/ 2 w 172"/>
                      <a:gd name="T97" fmla="*/ 1171 h 1193"/>
                      <a:gd name="T98" fmla="*/ 7 w 172"/>
                      <a:gd name="T99" fmla="*/ 1169 h 1193"/>
                      <a:gd name="T100" fmla="*/ 0 w 172"/>
                      <a:gd name="T101" fmla="*/ 1175 h 1193"/>
                      <a:gd name="T102" fmla="*/ 2 w 172"/>
                      <a:gd name="T103" fmla="*/ 1171 h 11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</a:cxnLst>
                    <a:rect l="0" t="0" r="r" b="b"/>
                    <a:pathLst>
                      <a:path w="172" h="1193">
                        <a:moveTo>
                          <a:pt x="2" y="1171"/>
                        </a:moveTo>
                        <a:lnTo>
                          <a:pt x="10" y="1193"/>
                        </a:lnTo>
                        <a:lnTo>
                          <a:pt x="14" y="1192"/>
                        </a:lnTo>
                        <a:lnTo>
                          <a:pt x="18" y="1189"/>
                        </a:lnTo>
                        <a:lnTo>
                          <a:pt x="20" y="1188"/>
                        </a:lnTo>
                        <a:lnTo>
                          <a:pt x="22" y="1183"/>
                        </a:lnTo>
                        <a:lnTo>
                          <a:pt x="24" y="1182"/>
                        </a:lnTo>
                        <a:lnTo>
                          <a:pt x="27" y="1176"/>
                        </a:lnTo>
                        <a:lnTo>
                          <a:pt x="27" y="1175"/>
                        </a:lnTo>
                        <a:lnTo>
                          <a:pt x="30" y="1168"/>
                        </a:lnTo>
                        <a:lnTo>
                          <a:pt x="32" y="1159"/>
                        </a:lnTo>
                        <a:lnTo>
                          <a:pt x="32" y="1158"/>
                        </a:lnTo>
                        <a:lnTo>
                          <a:pt x="38" y="1135"/>
                        </a:lnTo>
                        <a:lnTo>
                          <a:pt x="27" y="1132"/>
                        </a:lnTo>
                        <a:lnTo>
                          <a:pt x="38" y="1136"/>
                        </a:lnTo>
                        <a:lnTo>
                          <a:pt x="38" y="1135"/>
                        </a:lnTo>
                        <a:lnTo>
                          <a:pt x="27" y="1132"/>
                        </a:lnTo>
                        <a:lnTo>
                          <a:pt x="38" y="1136"/>
                        </a:lnTo>
                        <a:lnTo>
                          <a:pt x="42" y="1123"/>
                        </a:lnTo>
                        <a:lnTo>
                          <a:pt x="42" y="1122"/>
                        </a:lnTo>
                        <a:lnTo>
                          <a:pt x="45" y="1108"/>
                        </a:lnTo>
                        <a:lnTo>
                          <a:pt x="51" y="1074"/>
                        </a:lnTo>
                        <a:lnTo>
                          <a:pt x="54" y="1055"/>
                        </a:lnTo>
                        <a:lnTo>
                          <a:pt x="55" y="1054"/>
                        </a:lnTo>
                        <a:lnTo>
                          <a:pt x="58" y="1034"/>
                        </a:lnTo>
                        <a:lnTo>
                          <a:pt x="61" y="1012"/>
                        </a:lnTo>
                        <a:lnTo>
                          <a:pt x="64" y="989"/>
                        </a:lnTo>
                        <a:lnTo>
                          <a:pt x="51" y="988"/>
                        </a:lnTo>
                        <a:lnTo>
                          <a:pt x="62" y="991"/>
                        </a:lnTo>
                        <a:lnTo>
                          <a:pt x="64" y="989"/>
                        </a:lnTo>
                        <a:lnTo>
                          <a:pt x="51" y="988"/>
                        </a:lnTo>
                        <a:lnTo>
                          <a:pt x="62" y="991"/>
                        </a:lnTo>
                        <a:lnTo>
                          <a:pt x="67" y="968"/>
                        </a:lnTo>
                        <a:lnTo>
                          <a:pt x="68" y="967"/>
                        </a:lnTo>
                        <a:lnTo>
                          <a:pt x="71" y="942"/>
                        </a:lnTo>
                        <a:lnTo>
                          <a:pt x="74" y="917"/>
                        </a:lnTo>
                        <a:lnTo>
                          <a:pt x="82" y="835"/>
                        </a:lnTo>
                        <a:lnTo>
                          <a:pt x="85" y="807"/>
                        </a:lnTo>
                        <a:lnTo>
                          <a:pt x="88" y="777"/>
                        </a:lnTo>
                        <a:lnTo>
                          <a:pt x="92" y="747"/>
                        </a:lnTo>
                        <a:lnTo>
                          <a:pt x="95" y="717"/>
                        </a:lnTo>
                        <a:lnTo>
                          <a:pt x="106" y="592"/>
                        </a:lnTo>
                        <a:lnTo>
                          <a:pt x="109" y="559"/>
                        </a:lnTo>
                        <a:lnTo>
                          <a:pt x="113" y="528"/>
                        </a:lnTo>
                        <a:lnTo>
                          <a:pt x="128" y="371"/>
                        </a:lnTo>
                        <a:lnTo>
                          <a:pt x="133" y="311"/>
                        </a:lnTo>
                        <a:lnTo>
                          <a:pt x="121" y="309"/>
                        </a:lnTo>
                        <a:lnTo>
                          <a:pt x="133" y="312"/>
                        </a:lnTo>
                        <a:lnTo>
                          <a:pt x="133" y="311"/>
                        </a:lnTo>
                        <a:lnTo>
                          <a:pt x="121" y="309"/>
                        </a:lnTo>
                        <a:lnTo>
                          <a:pt x="133" y="312"/>
                        </a:lnTo>
                        <a:lnTo>
                          <a:pt x="138" y="284"/>
                        </a:lnTo>
                        <a:lnTo>
                          <a:pt x="138" y="282"/>
                        </a:lnTo>
                        <a:lnTo>
                          <a:pt x="143" y="225"/>
                        </a:lnTo>
                        <a:lnTo>
                          <a:pt x="146" y="198"/>
                        </a:lnTo>
                        <a:lnTo>
                          <a:pt x="152" y="147"/>
                        </a:lnTo>
                        <a:lnTo>
                          <a:pt x="155" y="123"/>
                        </a:lnTo>
                        <a:lnTo>
                          <a:pt x="158" y="100"/>
                        </a:lnTo>
                        <a:lnTo>
                          <a:pt x="145" y="98"/>
                        </a:lnTo>
                        <a:lnTo>
                          <a:pt x="156" y="101"/>
                        </a:lnTo>
                        <a:lnTo>
                          <a:pt x="158" y="100"/>
                        </a:lnTo>
                        <a:lnTo>
                          <a:pt x="145" y="98"/>
                        </a:lnTo>
                        <a:lnTo>
                          <a:pt x="156" y="101"/>
                        </a:lnTo>
                        <a:lnTo>
                          <a:pt x="160" y="80"/>
                        </a:lnTo>
                        <a:lnTo>
                          <a:pt x="162" y="78"/>
                        </a:lnTo>
                        <a:lnTo>
                          <a:pt x="165" y="57"/>
                        </a:lnTo>
                        <a:lnTo>
                          <a:pt x="152" y="56"/>
                        </a:lnTo>
                        <a:lnTo>
                          <a:pt x="163" y="58"/>
                        </a:lnTo>
                        <a:lnTo>
                          <a:pt x="165" y="57"/>
                        </a:lnTo>
                        <a:lnTo>
                          <a:pt x="152" y="56"/>
                        </a:lnTo>
                        <a:lnTo>
                          <a:pt x="163" y="58"/>
                        </a:lnTo>
                        <a:lnTo>
                          <a:pt x="169" y="21"/>
                        </a:lnTo>
                        <a:lnTo>
                          <a:pt x="172" y="4"/>
                        </a:lnTo>
                        <a:lnTo>
                          <a:pt x="149" y="0"/>
                        </a:lnTo>
                        <a:lnTo>
                          <a:pt x="146" y="17"/>
                        </a:lnTo>
                        <a:lnTo>
                          <a:pt x="141" y="54"/>
                        </a:lnTo>
                        <a:lnTo>
                          <a:pt x="138" y="76"/>
                        </a:lnTo>
                        <a:lnTo>
                          <a:pt x="149" y="77"/>
                        </a:lnTo>
                        <a:lnTo>
                          <a:pt x="138" y="76"/>
                        </a:lnTo>
                        <a:lnTo>
                          <a:pt x="149" y="77"/>
                        </a:lnTo>
                        <a:lnTo>
                          <a:pt x="138" y="76"/>
                        </a:lnTo>
                        <a:lnTo>
                          <a:pt x="133" y="97"/>
                        </a:lnTo>
                        <a:lnTo>
                          <a:pt x="131" y="120"/>
                        </a:lnTo>
                        <a:lnTo>
                          <a:pt x="128" y="144"/>
                        </a:lnTo>
                        <a:lnTo>
                          <a:pt x="122" y="195"/>
                        </a:lnTo>
                        <a:lnTo>
                          <a:pt x="119" y="222"/>
                        </a:lnTo>
                        <a:lnTo>
                          <a:pt x="113" y="279"/>
                        </a:lnTo>
                        <a:lnTo>
                          <a:pt x="125" y="281"/>
                        </a:lnTo>
                        <a:lnTo>
                          <a:pt x="113" y="279"/>
                        </a:lnTo>
                        <a:lnTo>
                          <a:pt x="125" y="281"/>
                        </a:lnTo>
                        <a:lnTo>
                          <a:pt x="113" y="279"/>
                        </a:lnTo>
                        <a:lnTo>
                          <a:pt x="109" y="308"/>
                        </a:lnTo>
                        <a:lnTo>
                          <a:pt x="104" y="368"/>
                        </a:lnTo>
                        <a:lnTo>
                          <a:pt x="89" y="525"/>
                        </a:lnTo>
                        <a:lnTo>
                          <a:pt x="85" y="556"/>
                        </a:lnTo>
                        <a:lnTo>
                          <a:pt x="82" y="589"/>
                        </a:lnTo>
                        <a:lnTo>
                          <a:pt x="71" y="714"/>
                        </a:lnTo>
                        <a:lnTo>
                          <a:pt x="68" y="744"/>
                        </a:lnTo>
                        <a:lnTo>
                          <a:pt x="64" y="774"/>
                        </a:lnTo>
                        <a:lnTo>
                          <a:pt x="61" y="804"/>
                        </a:lnTo>
                        <a:lnTo>
                          <a:pt x="58" y="833"/>
                        </a:lnTo>
                        <a:lnTo>
                          <a:pt x="49" y="914"/>
                        </a:lnTo>
                        <a:lnTo>
                          <a:pt x="47" y="940"/>
                        </a:lnTo>
                        <a:lnTo>
                          <a:pt x="44" y="964"/>
                        </a:lnTo>
                        <a:lnTo>
                          <a:pt x="55" y="965"/>
                        </a:lnTo>
                        <a:lnTo>
                          <a:pt x="44" y="964"/>
                        </a:lnTo>
                        <a:lnTo>
                          <a:pt x="55" y="965"/>
                        </a:lnTo>
                        <a:lnTo>
                          <a:pt x="44" y="964"/>
                        </a:lnTo>
                        <a:lnTo>
                          <a:pt x="39" y="987"/>
                        </a:lnTo>
                        <a:lnTo>
                          <a:pt x="37" y="1009"/>
                        </a:lnTo>
                        <a:lnTo>
                          <a:pt x="34" y="1031"/>
                        </a:lnTo>
                        <a:lnTo>
                          <a:pt x="31" y="1051"/>
                        </a:lnTo>
                        <a:lnTo>
                          <a:pt x="42" y="1052"/>
                        </a:lnTo>
                        <a:lnTo>
                          <a:pt x="31" y="1051"/>
                        </a:lnTo>
                        <a:lnTo>
                          <a:pt x="42" y="1052"/>
                        </a:lnTo>
                        <a:lnTo>
                          <a:pt x="31" y="1051"/>
                        </a:lnTo>
                        <a:lnTo>
                          <a:pt x="28" y="1069"/>
                        </a:lnTo>
                        <a:lnTo>
                          <a:pt x="22" y="1104"/>
                        </a:lnTo>
                        <a:lnTo>
                          <a:pt x="20" y="1118"/>
                        </a:lnTo>
                        <a:lnTo>
                          <a:pt x="31" y="1119"/>
                        </a:lnTo>
                        <a:lnTo>
                          <a:pt x="20" y="1116"/>
                        </a:lnTo>
                        <a:lnTo>
                          <a:pt x="20" y="1118"/>
                        </a:lnTo>
                        <a:lnTo>
                          <a:pt x="31" y="1119"/>
                        </a:lnTo>
                        <a:lnTo>
                          <a:pt x="20" y="1116"/>
                        </a:lnTo>
                        <a:lnTo>
                          <a:pt x="15" y="1129"/>
                        </a:lnTo>
                        <a:lnTo>
                          <a:pt x="10" y="1152"/>
                        </a:lnTo>
                        <a:lnTo>
                          <a:pt x="21" y="1155"/>
                        </a:lnTo>
                        <a:lnTo>
                          <a:pt x="10" y="1152"/>
                        </a:lnTo>
                        <a:lnTo>
                          <a:pt x="21" y="1155"/>
                        </a:lnTo>
                        <a:lnTo>
                          <a:pt x="10" y="1152"/>
                        </a:lnTo>
                        <a:lnTo>
                          <a:pt x="7" y="1161"/>
                        </a:lnTo>
                        <a:lnTo>
                          <a:pt x="18" y="1163"/>
                        </a:lnTo>
                        <a:lnTo>
                          <a:pt x="7" y="1159"/>
                        </a:lnTo>
                        <a:lnTo>
                          <a:pt x="7" y="1161"/>
                        </a:lnTo>
                        <a:lnTo>
                          <a:pt x="18" y="1163"/>
                        </a:lnTo>
                        <a:lnTo>
                          <a:pt x="7" y="1159"/>
                        </a:lnTo>
                        <a:lnTo>
                          <a:pt x="4" y="1166"/>
                        </a:lnTo>
                        <a:lnTo>
                          <a:pt x="15" y="1171"/>
                        </a:lnTo>
                        <a:lnTo>
                          <a:pt x="5" y="1165"/>
                        </a:lnTo>
                        <a:lnTo>
                          <a:pt x="4" y="1166"/>
                        </a:lnTo>
                        <a:lnTo>
                          <a:pt x="15" y="1171"/>
                        </a:lnTo>
                        <a:lnTo>
                          <a:pt x="5" y="1165"/>
                        </a:lnTo>
                        <a:lnTo>
                          <a:pt x="2" y="1171"/>
                        </a:lnTo>
                        <a:lnTo>
                          <a:pt x="12" y="1176"/>
                        </a:lnTo>
                        <a:lnTo>
                          <a:pt x="2" y="1171"/>
                        </a:lnTo>
                        <a:lnTo>
                          <a:pt x="12" y="1176"/>
                        </a:lnTo>
                        <a:lnTo>
                          <a:pt x="2" y="1171"/>
                        </a:lnTo>
                        <a:lnTo>
                          <a:pt x="0" y="1175"/>
                        </a:lnTo>
                        <a:lnTo>
                          <a:pt x="10" y="1180"/>
                        </a:lnTo>
                        <a:lnTo>
                          <a:pt x="7" y="1169"/>
                        </a:lnTo>
                        <a:lnTo>
                          <a:pt x="5" y="1169"/>
                        </a:lnTo>
                        <a:lnTo>
                          <a:pt x="1" y="1172"/>
                        </a:lnTo>
                        <a:lnTo>
                          <a:pt x="0" y="1175"/>
                        </a:lnTo>
                        <a:lnTo>
                          <a:pt x="10" y="1180"/>
                        </a:lnTo>
                        <a:lnTo>
                          <a:pt x="7" y="1169"/>
                        </a:lnTo>
                        <a:lnTo>
                          <a:pt x="2" y="1171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110" name="Freeform 136"/>
                  <p:cNvSpPr>
                    <a:spLocks/>
                  </p:cNvSpPr>
                  <p:nvPr/>
                </p:nvSpPr>
                <p:spPr bwMode="auto">
                  <a:xfrm>
                    <a:off x="3094" y="746"/>
                    <a:ext cx="180" cy="893"/>
                  </a:xfrm>
                  <a:custGeom>
                    <a:avLst/>
                    <a:gdLst>
                      <a:gd name="T0" fmla="*/ 29 w 180"/>
                      <a:gd name="T1" fmla="*/ 89 h 893"/>
                      <a:gd name="T2" fmla="*/ 20 w 180"/>
                      <a:gd name="T3" fmla="*/ 72 h 893"/>
                      <a:gd name="T4" fmla="*/ 34 w 180"/>
                      <a:gd name="T5" fmla="*/ 63 h 893"/>
                      <a:gd name="T6" fmla="*/ 39 w 180"/>
                      <a:gd name="T7" fmla="*/ 52 h 893"/>
                      <a:gd name="T8" fmla="*/ 44 w 180"/>
                      <a:gd name="T9" fmla="*/ 34 h 893"/>
                      <a:gd name="T10" fmla="*/ 50 w 180"/>
                      <a:gd name="T11" fmla="*/ 23 h 893"/>
                      <a:gd name="T12" fmla="*/ 39 w 180"/>
                      <a:gd name="T13" fmla="*/ 17 h 893"/>
                      <a:gd name="T14" fmla="*/ 44 w 180"/>
                      <a:gd name="T15" fmla="*/ 24 h 893"/>
                      <a:gd name="T16" fmla="*/ 44 w 180"/>
                      <a:gd name="T17" fmla="*/ 12 h 893"/>
                      <a:gd name="T18" fmla="*/ 43 w 180"/>
                      <a:gd name="T19" fmla="*/ 23 h 893"/>
                      <a:gd name="T20" fmla="*/ 46 w 180"/>
                      <a:gd name="T21" fmla="*/ 24 h 893"/>
                      <a:gd name="T22" fmla="*/ 51 w 180"/>
                      <a:gd name="T23" fmla="*/ 13 h 893"/>
                      <a:gd name="T24" fmla="*/ 44 w 180"/>
                      <a:gd name="T25" fmla="*/ 23 h 893"/>
                      <a:gd name="T26" fmla="*/ 47 w 180"/>
                      <a:gd name="T27" fmla="*/ 27 h 893"/>
                      <a:gd name="T28" fmla="*/ 57 w 180"/>
                      <a:gd name="T29" fmla="*/ 20 h 893"/>
                      <a:gd name="T30" fmla="*/ 49 w 180"/>
                      <a:gd name="T31" fmla="*/ 32 h 893"/>
                      <a:gd name="T32" fmla="*/ 51 w 180"/>
                      <a:gd name="T33" fmla="*/ 39 h 893"/>
                      <a:gd name="T34" fmla="*/ 63 w 180"/>
                      <a:gd name="T35" fmla="*/ 33 h 893"/>
                      <a:gd name="T36" fmla="*/ 73 w 180"/>
                      <a:gd name="T37" fmla="*/ 66 h 893"/>
                      <a:gd name="T38" fmla="*/ 61 w 180"/>
                      <a:gd name="T39" fmla="*/ 69 h 893"/>
                      <a:gd name="T40" fmla="*/ 76 w 180"/>
                      <a:gd name="T41" fmla="*/ 79 h 893"/>
                      <a:gd name="T42" fmla="*/ 84 w 180"/>
                      <a:gd name="T43" fmla="*/ 127 h 893"/>
                      <a:gd name="T44" fmla="*/ 73 w 180"/>
                      <a:gd name="T45" fmla="*/ 129 h 893"/>
                      <a:gd name="T46" fmla="*/ 86 w 180"/>
                      <a:gd name="T47" fmla="*/ 214 h 893"/>
                      <a:gd name="T48" fmla="*/ 97 w 180"/>
                      <a:gd name="T49" fmla="*/ 211 h 893"/>
                      <a:gd name="T50" fmla="*/ 94 w 180"/>
                      <a:gd name="T51" fmla="*/ 285 h 893"/>
                      <a:gd name="T52" fmla="*/ 113 w 180"/>
                      <a:gd name="T53" fmla="*/ 456 h 893"/>
                      <a:gd name="T54" fmla="*/ 113 w 180"/>
                      <a:gd name="T55" fmla="*/ 456 h 893"/>
                      <a:gd name="T56" fmla="*/ 118 w 180"/>
                      <a:gd name="T57" fmla="*/ 518 h 893"/>
                      <a:gd name="T58" fmla="*/ 127 w 180"/>
                      <a:gd name="T59" fmla="*/ 613 h 893"/>
                      <a:gd name="T60" fmla="*/ 143 w 180"/>
                      <a:gd name="T61" fmla="*/ 643 h 893"/>
                      <a:gd name="T62" fmla="*/ 145 w 180"/>
                      <a:gd name="T63" fmla="*/ 803 h 893"/>
                      <a:gd name="T64" fmla="*/ 175 w 180"/>
                      <a:gd name="T65" fmla="*/ 860 h 893"/>
                      <a:gd name="T66" fmla="*/ 170 w 180"/>
                      <a:gd name="T67" fmla="*/ 800 h 893"/>
                      <a:gd name="T68" fmla="*/ 158 w 180"/>
                      <a:gd name="T69" fmla="*/ 675 h 893"/>
                      <a:gd name="T70" fmla="*/ 138 w 180"/>
                      <a:gd name="T71" fmla="*/ 612 h 893"/>
                      <a:gd name="T72" fmla="*/ 151 w 180"/>
                      <a:gd name="T73" fmla="*/ 612 h 893"/>
                      <a:gd name="T74" fmla="*/ 140 w 180"/>
                      <a:gd name="T75" fmla="*/ 485 h 893"/>
                      <a:gd name="T76" fmla="*/ 127 w 180"/>
                      <a:gd name="T77" fmla="*/ 486 h 893"/>
                      <a:gd name="T78" fmla="*/ 134 w 180"/>
                      <a:gd name="T79" fmla="*/ 424 h 893"/>
                      <a:gd name="T80" fmla="*/ 116 w 180"/>
                      <a:gd name="T81" fmla="*/ 257 h 893"/>
                      <a:gd name="T82" fmla="*/ 104 w 180"/>
                      <a:gd name="T83" fmla="*/ 187 h 893"/>
                      <a:gd name="T84" fmla="*/ 93 w 180"/>
                      <a:gd name="T85" fmla="*/ 188 h 893"/>
                      <a:gd name="T86" fmla="*/ 96 w 180"/>
                      <a:gd name="T87" fmla="*/ 126 h 893"/>
                      <a:gd name="T88" fmla="*/ 84 w 180"/>
                      <a:gd name="T89" fmla="*/ 63 h 893"/>
                      <a:gd name="T90" fmla="*/ 71 w 180"/>
                      <a:gd name="T91" fmla="*/ 22 h 893"/>
                      <a:gd name="T92" fmla="*/ 64 w 180"/>
                      <a:gd name="T93" fmla="*/ 10 h 893"/>
                      <a:gd name="T94" fmla="*/ 53 w 180"/>
                      <a:gd name="T95" fmla="*/ 0 h 893"/>
                      <a:gd name="T96" fmla="*/ 22 w 180"/>
                      <a:gd name="T97" fmla="*/ 26 h 893"/>
                      <a:gd name="T98" fmla="*/ 16 w 180"/>
                      <a:gd name="T99" fmla="*/ 43 h 893"/>
                      <a:gd name="T100" fmla="*/ 12 w 180"/>
                      <a:gd name="T101" fmla="*/ 54 h 893"/>
                      <a:gd name="T102" fmla="*/ 9 w 180"/>
                      <a:gd name="T103" fmla="*/ 70 h 8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</a:cxnLst>
                    <a:rect l="0" t="0" r="r" b="b"/>
                    <a:pathLst>
                      <a:path w="180" h="893">
                        <a:moveTo>
                          <a:pt x="0" y="117"/>
                        </a:moveTo>
                        <a:lnTo>
                          <a:pt x="23" y="121"/>
                        </a:lnTo>
                        <a:lnTo>
                          <a:pt x="26" y="104"/>
                        </a:lnTo>
                        <a:lnTo>
                          <a:pt x="29" y="89"/>
                        </a:lnTo>
                        <a:lnTo>
                          <a:pt x="32" y="74"/>
                        </a:lnTo>
                        <a:lnTo>
                          <a:pt x="20" y="72"/>
                        </a:lnTo>
                        <a:lnTo>
                          <a:pt x="32" y="74"/>
                        </a:lnTo>
                        <a:lnTo>
                          <a:pt x="20" y="72"/>
                        </a:lnTo>
                        <a:lnTo>
                          <a:pt x="32" y="74"/>
                        </a:lnTo>
                        <a:lnTo>
                          <a:pt x="34" y="62"/>
                        </a:lnTo>
                        <a:lnTo>
                          <a:pt x="23" y="59"/>
                        </a:lnTo>
                        <a:lnTo>
                          <a:pt x="34" y="63"/>
                        </a:lnTo>
                        <a:lnTo>
                          <a:pt x="34" y="62"/>
                        </a:lnTo>
                        <a:lnTo>
                          <a:pt x="23" y="59"/>
                        </a:lnTo>
                        <a:lnTo>
                          <a:pt x="34" y="63"/>
                        </a:lnTo>
                        <a:lnTo>
                          <a:pt x="39" y="52"/>
                        </a:lnTo>
                        <a:lnTo>
                          <a:pt x="42" y="42"/>
                        </a:lnTo>
                        <a:lnTo>
                          <a:pt x="44" y="33"/>
                        </a:lnTo>
                        <a:lnTo>
                          <a:pt x="33" y="29"/>
                        </a:lnTo>
                        <a:lnTo>
                          <a:pt x="44" y="34"/>
                        </a:lnTo>
                        <a:lnTo>
                          <a:pt x="44" y="33"/>
                        </a:lnTo>
                        <a:lnTo>
                          <a:pt x="33" y="29"/>
                        </a:lnTo>
                        <a:lnTo>
                          <a:pt x="44" y="34"/>
                        </a:lnTo>
                        <a:lnTo>
                          <a:pt x="50" y="23"/>
                        </a:lnTo>
                        <a:lnTo>
                          <a:pt x="39" y="17"/>
                        </a:lnTo>
                        <a:lnTo>
                          <a:pt x="47" y="26"/>
                        </a:lnTo>
                        <a:lnTo>
                          <a:pt x="50" y="23"/>
                        </a:lnTo>
                        <a:lnTo>
                          <a:pt x="39" y="17"/>
                        </a:lnTo>
                        <a:lnTo>
                          <a:pt x="47" y="26"/>
                        </a:lnTo>
                        <a:lnTo>
                          <a:pt x="53" y="20"/>
                        </a:lnTo>
                        <a:lnTo>
                          <a:pt x="44" y="12"/>
                        </a:lnTo>
                        <a:lnTo>
                          <a:pt x="44" y="24"/>
                        </a:lnTo>
                        <a:lnTo>
                          <a:pt x="44" y="23"/>
                        </a:lnTo>
                        <a:lnTo>
                          <a:pt x="49" y="23"/>
                        </a:lnTo>
                        <a:lnTo>
                          <a:pt x="53" y="20"/>
                        </a:lnTo>
                        <a:lnTo>
                          <a:pt x="44" y="12"/>
                        </a:lnTo>
                        <a:lnTo>
                          <a:pt x="44" y="24"/>
                        </a:lnTo>
                        <a:lnTo>
                          <a:pt x="49" y="24"/>
                        </a:lnTo>
                        <a:lnTo>
                          <a:pt x="49" y="12"/>
                        </a:lnTo>
                        <a:lnTo>
                          <a:pt x="43" y="23"/>
                        </a:lnTo>
                        <a:lnTo>
                          <a:pt x="49" y="24"/>
                        </a:lnTo>
                        <a:lnTo>
                          <a:pt x="49" y="12"/>
                        </a:lnTo>
                        <a:lnTo>
                          <a:pt x="43" y="23"/>
                        </a:lnTo>
                        <a:lnTo>
                          <a:pt x="46" y="24"/>
                        </a:lnTo>
                        <a:lnTo>
                          <a:pt x="51" y="13"/>
                        </a:lnTo>
                        <a:lnTo>
                          <a:pt x="43" y="22"/>
                        </a:lnTo>
                        <a:lnTo>
                          <a:pt x="46" y="24"/>
                        </a:lnTo>
                        <a:lnTo>
                          <a:pt x="51" y="13"/>
                        </a:lnTo>
                        <a:lnTo>
                          <a:pt x="43" y="22"/>
                        </a:lnTo>
                        <a:lnTo>
                          <a:pt x="46" y="24"/>
                        </a:lnTo>
                        <a:lnTo>
                          <a:pt x="54" y="16"/>
                        </a:lnTo>
                        <a:lnTo>
                          <a:pt x="44" y="23"/>
                        </a:lnTo>
                        <a:lnTo>
                          <a:pt x="46" y="24"/>
                        </a:lnTo>
                        <a:lnTo>
                          <a:pt x="54" y="16"/>
                        </a:lnTo>
                        <a:lnTo>
                          <a:pt x="44" y="23"/>
                        </a:lnTo>
                        <a:lnTo>
                          <a:pt x="47" y="27"/>
                        </a:lnTo>
                        <a:lnTo>
                          <a:pt x="57" y="20"/>
                        </a:lnTo>
                        <a:lnTo>
                          <a:pt x="47" y="26"/>
                        </a:lnTo>
                        <a:lnTo>
                          <a:pt x="47" y="27"/>
                        </a:lnTo>
                        <a:lnTo>
                          <a:pt x="57" y="20"/>
                        </a:lnTo>
                        <a:lnTo>
                          <a:pt x="47" y="26"/>
                        </a:lnTo>
                        <a:lnTo>
                          <a:pt x="50" y="32"/>
                        </a:lnTo>
                        <a:lnTo>
                          <a:pt x="60" y="26"/>
                        </a:lnTo>
                        <a:lnTo>
                          <a:pt x="49" y="32"/>
                        </a:lnTo>
                        <a:lnTo>
                          <a:pt x="50" y="32"/>
                        </a:lnTo>
                        <a:lnTo>
                          <a:pt x="60" y="26"/>
                        </a:lnTo>
                        <a:lnTo>
                          <a:pt x="49" y="32"/>
                        </a:lnTo>
                        <a:lnTo>
                          <a:pt x="51" y="39"/>
                        </a:lnTo>
                        <a:lnTo>
                          <a:pt x="63" y="33"/>
                        </a:lnTo>
                        <a:lnTo>
                          <a:pt x="51" y="37"/>
                        </a:lnTo>
                        <a:lnTo>
                          <a:pt x="51" y="39"/>
                        </a:lnTo>
                        <a:lnTo>
                          <a:pt x="63" y="33"/>
                        </a:lnTo>
                        <a:lnTo>
                          <a:pt x="51" y="37"/>
                        </a:lnTo>
                        <a:lnTo>
                          <a:pt x="57" y="57"/>
                        </a:lnTo>
                        <a:lnTo>
                          <a:pt x="61" y="70"/>
                        </a:lnTo>
                        <a:lnTo>
                          <a:pt x="73" y="66"/>
                        </a:lnTo>
                        <a:lnTo>
                          <a:pt x="61" y="69"/>
                        </a:lnTo>
                        <a:lnTo>
                          <a:pt x="61" y="70"/>
                        </a:lnTo>
                        <a:lnTo>
                          <a:pt x="73" y="66"/>
                        </a:lnTo>
                        <a:lnTo>
                          <a:pt x="61" y="69"/>
                        </a:lnTo>
                        <a:lnTo>
                          <a:pt x="64" y="81"/>
                        </a:lnTo>
                        <a:lnTo>
                          <a:pt x="76" y="79"/>
                        </a:lnTo>
                        <a:lnTo>
                          <a:pt x="64" y="81"/>
                        </a:lnTo>
                        <a:lnTo>
                          <a:pt x="76" y="79"/>
                        </a:lnTo>
                        <a:lnTo>
                          <a:pt x="64" y="81"/>
                        </a:lnTo>
                        <a:lnTo>
                          <a:pt x="67" y="96"/>
                        </a:lnTo>
                        <a:lnTo>
                          <a:pt x="73" y="130"/>
                        </a:lnTo>
                        <a:lnTo>
                          <a:pt x="84" y="127"/>
                        </a:lnTo>
                        <a:lnTo>
                          <a:pt x="73" y="129"/>
                        </a:lnTo>
                        <a:lnTo>
                          <a:pt x="73" y="130"/>
                        </a:lnTo>
                        <a:lnTo>
                          <a:pt x="84" y="127"/>
                        </a:lnTo>
                        <a:lnTo>
                          <a:pt x="73" y="129"/>
                        </a:lnTo>
                        <a:lnTo>
                          <a:pt x="79" y="168"/>
                        </a:lnTo>
                        <a:lnTo>
                          <a:pt x="81" y="190"/>
                        </a:lnTo>
                        <a:lnTo>
                          <a:pt x="81" y="191"/>
                        </a:lnTo>
                        <a:lnTo>
                          <a:pt x="86" y="214"/>
                        </a:lnTo>
                        <a:lnTo>
                          <a:pt x="97" y="211"/>
                        </a:lnTo>
                        <a:lnTo>
                          <a:pt x="86" y="213"/>
                        </a:lnTo>
                        <a:lnTo>
                          <a:pt x="86" y="214"/>
                        </a:lnTo>
                        <a:lnTo>
                          <a:pt x="97" y="211"/>
                        </a:lnTo>
                        <a:lnTo>
                          <a:pt x="86" y="213"/>
                        </a:lnTo>
                        <a:lnTo>
                          <a:pt x="89" y="235"/>
                        </a:lnTo>
                        <a:lnTo>
                          <a:pt x="91" y="260"/>
                        </a:lnTo>
                        <a:lnTo>
                          <a:pt x="94" y="285"/>
                        </a:lnTo>
                        <a:lnTo>
                          <a:pt x="100" y="340"/>
                        </a:lnTo>
                        <a:lnTo>
                          <a:pt x="106" y="397"/>
                        </a:lnTo>
                        <a:lnTo>
                          <a:pt x="110" y="427"/>
                        </a:lnTo>
                        <a:lnTo>
                          <a:pt x="113" y="456"/>
                        </a:lnTo>
                        <a:lnTo>
                          <a:pt x="124" y="455"/>
                        </a:lnTo>
                        <a:lnTo>
                          <a:pt x="113" y="456"/>
                        </a:lnTo>
                        <a:lnTo>
                          <a:pt x="124" y="455"/>
                        </a:lnTo>
                        <a:lnTo>
                          <a:pt x="113" y="456"/>
                        </a:lnTo>
                        <a:lnTo>
                          <a:pt x="116" y="488"/>
                        </a:lnTo>
                        <a:lnTo>
                          <a:pt x="118" y="518"/>
                        </a:lnTo>
                        <a:lnTo>
                          <a:pt x="130" y="516"/>
                        </a:lnTo>
                        <a:lnTo>
                          <a:pt x="118" y="518"/>
                        </a:lnTo>
                        <a:lnTo>
                          <a:pt x="130" y="516"/>
                        </a:lnTo>
                        <a:lnTo>
                          <a:pt x="118" y="518"/>
                        </a:lnTo>
                        <a:lnTo>
                          <a:pt x="124" y="580"/>
                        </a:lnTo>
                        <a:lnTo>
                          <a:pt x="127" y="613"/>
                        </a:lnTo>
                        <a:lnTo>
                          <a:pt x="131" y="645"/>
                        </a:lnTo>
                        <a:lnTo>
                          <a:pt x="143" y="643"/>
                        </a:lnTo>
                        <a:lnTo>
                          <a:pt x="131" y="645"/>
                        </a:lnTo>
                        <a:lnTo>
                          <a:pt x="143" y="643"/>
                        </a:lnTo>
                        <a:lnTo>
                          <a:pt x="131" y="645"/>
                        </a:lnTo>
                        <a:lnTo>
                          <a:pt x="134" y="676"/>
                        </a:lnTo>
                        <a:lnTo>
                          <a:pt x="137" y="709"/>
                        </a:lnTo>
                        <a:lnTo>
                          <a:pt x="145" y="803"/>
                        </a:lnTo>
                        <a:lnTo>
                          <a:pt x="151" y="863"/>
                        </a:lnTo>
                        <a:lnTo>
                          <a:pt x="155" y="893"/>
                        </a:lnTo>
                        <a:lnTo>
                          <a:pt x="180" y="890"/>
                        </a:lnTo>
                        <a:lnTo>
                          <a:pt x="175" y="860"/>
                        </a:lnTo>
                        <a:lnTo>
                          <a:pt x="170" y="800"/>
                        </a:lnTo>
                        <a:lnTo>
                          <a:pt x="157" y="801"/>
                        </a:lnTo>
                        <a:lnTo>
                          <a:pt x="170" y="801"/>
                        </a:lnTo>
                        <a:lnTo>
                          <a:pt x="170" y="800"/>
                        </a:lnTo>
                        <a:lnTo>
                          <a:pt x="157" y="801"/>
                        </a:lnTo>
                        <a:lnTo>
                          <a:pt x="170" y="801"/>
                        </a:lnTo>
                        <a:lnTo>
                          <a:pt x="161" y="707"/>
                        </a:lnTo>
                        <a:lnTo>
                          <a:pt x="158" y="675"/>
                        </a:lnTo>
                        <a:lnTo>
                          <a:pt x="155" y="643"/>
                        </a:lnTo>
                        <a:lnTo>
                          <a:pt x="155" y="642"/>
                        </a:lnTo>
                        <a:lnTo>
                          <a:pt x="151" y="610"/>
                        </a:lnTo>
                        <a:lnTo>
                          <a:pt x="138" y="612"/>
                        </a:lnTo>
                        <a:lnTo>
                          <a:pt x="151" y="612"/>
                        </a:lnTo>
                        <a:lnTo>
                          <a:pt x="151" y="610"/>
                        </a:lnTo>
                        <a:lnTo>
                          <a:pt x="138" y="612"/>
                        </a:lnTo>
                        <a:lnTo>
                          <a:pt x="151" y="612"/>
                        </a:lnTo>
                        <a:lnTo>
                          <a:pt x="148" y="579"/>
                        </a:lnTo>
                        <a:lnTo>
                          <a:pt x="143" y="516"/>
                        </a:lnTo>
                        <a:lnTo>
                          <a:pt x="143" y="515"/>
                        </a:lnTo>
                        <a:lnTo>
                          <a:pt x="140" y="485"/>
                        </a:lnTo>
                        <a:lnTo>
                          <a:pt x="127" y="486"/>
                        </a:lnTo>
                        <a:lnTo>
                          <a:pt x="140" y="486"/>
                        </a:lnTo>
                        <a:lnTo>
                          <a:pt x="140" y="485"/>
                        </a:lnTo>
                        <a:lnTo>
                          <a:pt x="127" y="486"/>
                        </a:lnTo>
                        <a:lnTo>
                          <a:pt x="140" y="486"/>
                        </a:lnTo>
                        <a:lnTo>
                          <a:pt x="137" y="455"/>
                        </a:lnTo>
                        <a:lnTo>
                          <a:pt x="137" y="454"/>
                        </a:lnTo>
                        <a:lnTo>
                          <a:pt x="134" y="424"/>
                        </a:lnTo>
                        <a:lnTo>
                          <a:pt x="130" y="394"/>
                        </a:lnTo>
                        <a:lnTo>
                          <a:pt x="124" y="337"/>
                        </a:lnTo>
                        <a:lnTo>
                          <a:pt x="118" y="283"/>
                        </a:lnTo>
                        <a:lnTo>
                          <a:pt x="116" y="257"/>
                        </a:lnTo>
                        <a:lnTo>
                          <a:pt x="113" y="233"/>
                        </a:lnTo>
                        <a:lnTo>
                          <a:pt x="110" y="210"/>
                        </a:lnTo>
                        <a:lnTo>
                          <a:pt x="108" y="210"/>
                        </a:lnTo>
                        <a:lnTo>
                          <a:pt x="104" y="187"/>
                        </a:lnTo>
                        <a:lnTo>
                          <a:pt x="93" y="188"/>
                        </a:lnTo>
                        <a:lnTo>
                          <a:pt x="106" y="187"/>
                        </a:lnTo>
                        <a:lnTo>
                          <a:pt x="104" y="187"/>
                        </a:lnTo>
                        <a:lnTo>
                          <a:pt x="93" y="188"/>
                        </a:lnTo>
                        <a:lnTo>
                          <a:pt x="106" y="187"/>
                        </a:lnTo>
                        <a:lnTo>
                          <a:pt x="103" y="166"/>
                        </a:lnTo>
                        <a:lnTo>
                          <a:pt x="97" y="126"/>
                        </a:lnTo>
                        <a:lnTo>
                          <a:pt x="96" y="126"/>
                        </a:lnTo>
                        <a:lnTo>
                          <a:pt x="90" y="91"/>
                        </a:lnTo>
                        <a:lnTo>
                          <a:pt x="87" y="77"/>
                        </a:lnTo>
                        <a:lnTo>
                          <a:pt x="87" y="76"/>
                        </a:lnTo>
                        <a:lnTo>
                          <a:pt x="84" y="63"/>
                        </a:lnTo>
                        <a:lnTo>
                          <a:pt x="80" y="50"/>
                        </a:lnTo>
                        <a:lnTo>
                          <a:pt x="74" y="30"/>
                        </a:lnTo>
                        <a:lnTo>
                          <a:pt x="74" y="29"/>
                        </a:lnTo>
                        <a:lnTo>
                          <a:pt x="71" y="22"/>
                        </a:lnTo>
                        <a:lnTo>
                          <a:pt x="71" y="20"/>
                        </a:lnTo>
                        <a:lnTo>
                          <a:pt x="69" y="14"/>
                        </a:lnTo>
                        <a:lnTo>
                          <a:pt x="67" y="14"/>
                        </a:lnTo>
                        <a:lnTo>
                          <a:pt x="64" y="10"/>
                        </a:lnTo>
                        <a:lnTo>
                          <a:pt x="63" y="7"/>
                        </a:lnTo>
                        <a:lnTo>
                          <a:pt x="60" y="5"/>
                        </a:lnTo>
                        <a:lnTo>
                          <a:pt x="54" y="2"/>
                        </a:lnTo>
                        <a:lnTo>
                          <a:pt x="53" y="0"/>
                        </a:lnTo>
                        <a:lnTo>
                          <a:pt x="40" y="0"/>
                        </a:lnTo>
                        <a:lnTo>
                          <a:pt x="36" y="3"/>
                        </a:lnTo>
                        <a:lnTo>
                          <a:pt x="30" y="9"/>
                        </a:lnTo>
                        <a:lnTo>
                          <a:pt x="22" y="26"/>
                        </a:lnTo>
                        <a:lnTo>
                          <a:pt x="19" y="34"/>
                        </a:lnTo>
                        <a:lnTo>
                          <a:pt x="16" y="44"/>
                        </a:lnTo>
                        <a:lnTo>
                          <a:pt x="27" y="47"/>
                        </a:lnTo>
                        <a:lnTo>
                          <a:pt x="16" y="43"/>
                        </a:lnTo>
                        <a:lnTo>
                          <a:pt x="16" y="44"/>
                        </a:lnTo>
                        <a:lnTo>
                          <a:pt x="27" y="47"/>
                        </a:lnTo>
                        <a:lnTo>
                          <a:pt x="16" y="43"/>
                        </a:lnTo>
                        <a:lnTo>
                          <a:pt x="12" y="54"/>
                        </a:lnTo>
                        <a:lnTo>
                          <a:pt x="12" y="56"/>
                        </a:lnTo>
                        <a:lnTo>
                          <a:pt x="9" y="69"/>
                        </a:lnTo>
                        <a:lnTo>
                          <a:pt x="9" y="72"/>
                        </a:lnTo>
                        <a:lnTo>
                          <a:pt x="9" y="70"/>
                        </a:lnTo>
                        <a:lnTo>
                          <a:pt x="6" y="84"/>
                        </a:lnTo>
                        <a:lnTo>
                          <a:pt x="3" y="100"/>
                        </a:lnTo>
                        <a:lnTo>
                          <a:pt x="0" y="117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111" name="Freeform 137"/>
                  <p:cNvSpPr>
                    <a:spLocks/>
                  </p:cNvSpPr>
                  <p:nvPr/>
                </p:nvSpPr>
                <p:spPr bwMode="auto">
                  <a:xfrm>
                    <a:off x="3245" y="1549"/>
                    <a:ext cx="180" cy="495"/>
                  </a:xfrm>
                  <a:custGeom>
                    <a:avLst/>
                    <a:gdLst>
                      <a:gd name="T0" fmla="*/ 7 w 180"/>
                      <a:gd name="T1" fmla="*/ 120 h 495"/>
                      <a:gd name="T2" fmla="*/ 19 w 180"/>
                      <a:gd name="T3" fmla="*/ 228 h 495"/>
                      <a:gd name="T4" fmla="*/ 40 w 180"/>
                      <a:gd name="T5" fmla="*/ 298 h 495"/>
                      <a:gd name="T6" fmla="*/ 29 w 180"/>
                      <a:gd name="T7" fmla="*/ 299 h 495"/>
                      <a:gd name="T8" fmla="*/ 43 w 180"/>
                      <a:gd name="T9" fmla="*/ 398 h 495"/>
                      <a:gd name="T10" fmla="*/ 53 w 180"/>
                      <a:gd name="T11" fmla="*/ 440 h 495"/>
                      <a:gd name="T12" fmla="*/ 64 w 180"/>
                      <a:gd name="T13" fmla="*/ 436 h 495"/>
                      <a:gd name="T14" fmla="*/ 59 w 180"/>
                      <a:gd name="T15" fmla="*/ 462 h 495"/>
                      <a:gd name="T16" fmla="*/ 66 w 180"/>
                      <a:gd name="T17" fmla="*/ 479 h 495"/>
                      <a:gd name="T18" fmla="*/ 78 w 180"/>
                      <a:gd name="T19" fmla="*/ 492 h 495"/>
                      <a:gd name="T20" fmla="*/ 88 w 180"/>
                      <a:gd name="T21" fmla="*/ 493 h 495"/>
                      <a:gd name="T22" fmla="*/ 111 w 180"/>
                      <a:gd name="T23" fmla="*/ 472 h 495"/>
                      <a:gd name="T24" fmla="*/ 105 w 180"/>
                      <a:gd name="T25" fmla="*/ 449 h 495"/>
                      <a:gd name="T26" fmla="*/ 121 w 180"/>
                      <a:gd name="T27" fmla="*/ 442 h 495"/>
                      <a:gd name="T28" fmla="*/ 133 w 180"/>
                      <a:gd name="T29" fmla="*/ 383 h 495"/>
                      <a:gd name="T30" fmla="*/ 130 w 180"/>
                      <a:gd name="T31" fmla="*/ 324 h 495"/>
                      <a:gd name="T32" fmla="*/ 141 w 180"/>
                      <a:gd name="T33" fmla="*/ 326 h 495"/>
                      <a:gd name="T34" fmla="*/ 158 w 180"/>
                      <a:gd name="T35" fmla="*/ 205 h 495"/>
                      <a:gd name="T36" fmla="*/ 167 w 180"/>
                      <a:gd name="T37" fmla="*/ 124 h 495"/>
                      <a:gd name="T38" fmla="*/ 171 w 180"/>
                      <a:gd name="T39" fmla="*/ 95 h 495"/>
                      <a:gd name="T40" fmla="*/ 155 w 180"/>
                      <a:gd name="T41" fmla="*/ 0 h 495"/>
                      <a:gd name="T42" fmla="*/ 147 w 180"/>
                      <a:gd name="T43" fmla="*/ 91 h 495"/>
                      <a:gd name="T44" fmla="*/ 140 w 180"/>
                      <a:gd name="T45" fmla="*/ 148 h 495"/>
                      <a:gd name="T46" fmla="*/ 134 w 180"/>
                      <a:gd name="T47" fmla="*/ 301 h 495"/>
                      <a:gd name="T48" fmla="*/ 118 w 180"/>
                      <a:gd name="T49" fmla="*/ 322 h 495"/>
                      <a:gd name="T50" fmla="*/ 127 w 180"/>
                      <a:gd name="T51" fmla="*/ 343 h 495"/>
                      <a:gd name="T52" fmla="*/ 101 w 180"/>
                      <a:gd name="T53" fmla="*/ 425 h 495"/>
                      <a:gd name="T54" fmla="*/ 113 w 180"/>
                      <a:gd name="T55" fmla="*/ 426 h 495"/>
                      <a:gd name="T56" fmla="*/ 98 w 180"/>
                      <a:gd name="T57" fmla="*/ 433 h 495"/>
                      <a:gd name="T58" fmla="*/ 94 w 180"/>
                      <a:gd name="T59" fmla="*/ 445 h 495"/>
                      <a:gd name="T60" fmla="*/ 91 w 180"/>
                      <a:gd name="T61" fmla="*/ 455 h 495"/>
                      <a:gd name="T62" fmla="*/ 88 w 180"/>
                      <a:gd name="T63" fmla="*/ 462 h 495"/>
                      <a:gd name="T64" fmla="*/ 100 w 180"/>
                      <a:gd name="T65" fmla="*/ 466 h 495"/>
                      <a:gd name="T66" fmla="*/ 86 w 180"/>
                      <a:gd name="T67" fmla="*/ 469 h 495"/>
                      <a:gd name="T68" fmla="*/ 83 w 180"/>
                      <a:gd name="T69" fmla="*/ 472 h 495"/>
                      <a:gd name="T70" fmla="*/ 91 w 180"/>
                      <a:gd name="T71" fmla="*/ 480 h 495"/>
                      <a:gd name="T72" fmla="*/ 88 w 180"/>
                      <a:gd name="T73" fmla="*/ 470 h 495"/>
                      <a:gd name="T74" fmla="*/ 86 w 180"/>
                      <a:gd name="T75" fmla="*/ 470 h 495"/>
                      <a:gd name="T76" fmla="*/ 86 w 180"/>
                      <a:gd name="T77" fmla="*/ 482 h 495"/>
                      <a:gd name="T78" fmla="*/ 91 w 180"/>
                      <a:gd name="T79" fmla="*/ 475 h 495"/>
                      <a:gd name="T80" fmla="*/ 86 w 180"/>
                      <a:gd name="T81" fmla="*/ 466 h 495"/>
                      <a:gd name="T82" fmla="*/ 76 w 180"/>
                      <a:gd name="T83" fmla="*/ 472 h 495"/>
                      <a:gd name="T84" fmla="*/ 81 w 180"/>
                      <a:gd name="T85" fmla="*/ 455 h 495"/>
                      <a:gd name="T86" fmla="*/ 78 w 180"/>
                      <a:gd name="T87" fmla="*/ 445 h 495"/>
                      <a:gd name="T88" fmla="*/ 78 w 180"/>
                      <a:gd name="T89" fmla="*/ 445 h 495"/>
                      <a:gd name="T90" fmla="*/ 60 w 180"/>
                      <a:gd name="T91" fmla="*/ 425 h 495"/>
                      <a:gd name="T92" fmla="*/ 71 w 180"/>
                      <a:gd name="T93" fmla="*/ 423 h 495"/>
                      <a:gd name="T94" fmla="*/ 49 w 180"/>
                      <a:gd name="T95" fmla="*/ 361 h 495"/>
                      <a:gd name="T96" fmla="*/ 61 w 180"/>
                      <a:gd name="T97" fmla="*/ 359 h 495"/>
                      <a:gd name="T98" fmla="*/ 47 w 180"/>
                      <a:gd name="T99" fmla="*/ 274 h 495"/>
                      <a:gd name="T100" fmla="*/ 36 w 180"/>
                      <a:gd name="T101" fmla="*/ 275 h 495"/>
                      <a:gd name="T102" fmla="*/ 37 w 180"/>
                      <a:gd name="T103" fmla="*/ 172 h 495"/>
                      <a:gd name="T104" fmla="*/ 24 w 180"/>
                      <a:gd name="T105" fmla="*/ 57 h 4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180" h="495">
                        <a:moveTo>
                          <a:pt x="24" y="57"/>
                        </a:moveTo>
                        <a:lnTo>
                          <a:pt x="0" y="60"/>
                        </a:lnTo>
                        <a:lnTo>
                          <a:pt x="4" y="90"/>
                        </a:lnTo>
                        <a:lnTo>
                          <a:pt x="7" y="120"/>
                        </a:lnTo>
                        <a:lnTo>
                          <a:pt x="10" y="147"/>
                        </a:lnTo>
                        <a:lnTo>
                          <a:pt x="13" y="175"/>
                        </a:lnTo>
                        <a:lnTo>
                          <a:pt x="16" y="202"/>
                        </a:lnTo>
                        <a:lnTo>
                          <a:pt x="19" y="228"/>
                        </a:lnTo>
                        <a:lnTo>
                          <a:pt x="24" y="276"/>
                        </a:lnTo>
                        <a:lnTo>
                          <a:pt x="24" y="278"/>
                        </a:lnTo>
                        <a:lnTo>
                          <a:pt x="29" y="301"/>
                        </a:lnTo>
                        <a:lnTo>
                          <a:pt x="40" y="298"/>
                        </a:lnTo>
                        <a:lnTo>
                          <a:pt x="29" y="299"/>
                        </a:lnTo>
                        <a:lnTo>
                          <a:pt x="29" y="301"/>
                        </a:lnTo>
                        <a:lnTo>
                          <a:pt x="40" y="298"/>
                        </a:lnTo>
                        <a:lnTo>
                          <a:pt x="29" y="299"/>
                        </a:lnTo>
                        <a:lnTo>
                          <a:pt x="31" y="322"/>
                        </a:lnTo>
                        <a:lnTo>
                          <a:pt x="37" y="362"/>
                        </a:lnTo>
                        <a:lnTo>
                          <a:pt x="37" y="363"/>
                        </a:lnTo>
                        <a:lnTo>
                          <a:pt x="43" y="398"/>
                        </a:lnTo>
                        <a:lnTo>
                          <a:pt x="46" y="413"/>
                        </a:lnTo>
                        <a:lnTo>
                          <a:pt x="49" y="428"/>
                        </a:lnTo>
                        <a:lnTo>
                          <a:pt x="49" y="429"/>
                        </a:lnTo>
                        <a:lnTo>
                          <a:pt x="53" y="440"/>
                        </a:lnTo>
                        <a:lnTo>
                          <a:pt x="64" y="436"/>
                        </a:lnTo>
                        <a:lnTo>
                          <a:pt x="53" y="439"/>
                        </a:lnTo>
                        <a:lnTo>
                          <a:pt x="53" y="440"/>
                        </a:lnTo>
                        <a:lnTo>
                          <a:pt x="64" y="436"/>
                        </a:lnTo>
                        <a:lnTo>
                          <a:pt x="53" y="439"/>
                        </a:lnTo>
                        <a:lnTo>
                          <a:pt x="56" y="450"/>
                        </a:lnTo>
                        <a:lnTo>
                          <a:pt x="56" y="452"/>
                        </a:lnTo>
                        <a:lnTo>
                          <a:pt x="59" y="462"/>
                        </a:lnTo>
                        <a:lnTo>
                          <a:pt x="59" y="463"/>
                        </a:lnTo>
                        <a:lnTo>
                          <a:pt x="64" y="477"/>
                        </a:lnTo>
                        <a:lnTo>
                          <a:pt x="64" y="476"/>
                        </a:lnTo>
                        <a:lnTo>
                          <a:pt x="66" y="479"/>
                        </a:lnTo>
                        <a:lnTo>
                          <a:pt x="71" y="487"/>
                        </a:lnTo>
                        <a:lnTo>
                          <a:pt x="73" y="489"/>
                        </a:lnTo>
                        <a:lnTo>
                          <a:pt x="77" y="492"/>
                        </a:lnTo>
                        <a:lnTo>
                          <a:pt x="78" y="492"/>
                        </a:lnTo>
                        <a:lnTo>
                          <a:pt x="83" y="493"/>
                        </a:lnTo>
                        <a:lnTo>
                          <a:pt x="86" y="495"/>
                        </a:lnTo>
                        <a:lnTo>
                          <a:pt x="88" y="495"/>
                        </a:lnTo>
                        <a:lnTo>
                          <a:pt x="88" y="493"/>
                        </a:lnTo>
                        <a:lnTo>
                          <a:pt x="94" y="493"/>
                        </a:lnTo>
                        <a:lnTo>
                          <a:pt x="97" y="492"/>
                        </a:lnTo>
                        <a:lnTo>
                          <a:pt x="105" y="483"/>
                        </a:lnTo>
                        <a:lnTo>
                          <a:pt x="111" y="472"/>
                        </a:lnTo>
                        <a:lnTo>
                          <a:pt x="111" y="470"/>
                        </a:lnTo>
                        <a:lnTo>
                          <a:pt x="114" y="463"/>
                        </a:lnTo>
                        <a:lnTo>
                          <a:pt x="117" y="453"/>
                        </a:lnTo>
                        <a:lnTo>
                          <a:pt x="105" y="449"/>
                        </a:lnTo>
                        <a:lnTo>
                          <a:pt x="117" y="453"/>
                        </a:lnTo>
                        <a:lnTo>
                          <a:pt x="105" y="449"/>
                        </a:lnTo>
                        <a:lnTo>
                          <a:pt x="117" y="453"/>
                        </a:lnTo>
                        <a:lnTo>
                          <a:pt x="121" y="442"/>
                        </a:lnTo>
                        <a:lnTo>
                          <a:pt x="121" y="440"/>
                        </a:lnTo>
                        <a:lnTo>
                          <a:pt x="124" y="429"/>
                        </a:lnTo>
                        <a:lnTo>
                          <a:pt x="130" y="401"/>
                        </a:lnTo>
                        <a:lnTo>
                          <a:pt x="133" y="383"/>
                        </a:lnTo>
                        <a:lnTo>
                          <a:pt x="138" y="346"/>
                        </a:lnTo>
                        <a:lnTo>
                          <a:pt x="140" y="345"/>
                        </a:lnTo>
                        <a:lnTo>
                          <a:pt x="143" y="325"/>
                        </a:lnTo>
                        <a:lnTo>
                          <a:pt x="130" y="324"/>
                        </a:lnTo>
                        <a:lnTo>
                          <a:pt x="141" y="326"/>
                        </a:lnTo>
                        <a:lnTo>
                          <a:pt x="143" y="325"/>
                        </a:lnTo>
                        <a:lnTo>
                          <a:pt x="130" y="324"/>
                        </a:lnTo>
                        <a:lnTo>
                          <a:pt x="141" y="326"/>
                        </a:lnTo>
                        <a:lnTo>
                          <a:pt x="145" y="304"/>
                        </a:lnTo>
                        <a:lnTo>
                          <a:pt x="147" y="302"/>
                        </a:lnTo>
                        <a:lnTo>
                          <a:pt x="152" y="257"/>
                        </a:lnTo>
                        <a:lnTo>
                          <a:pt x="158" y="205"/>
                        </a:lnTo>
                        <a:lnTo>
                          <a:pt x="164" y="151"/>
                        </a:lnTo>
                        <a:lnTo>
                          <a:pt x="167" y="122"/>
                        </a:lnTo>
                        <a:lnTo>
                          <a:pt x="154" y="121"/>
                        </a:lnTo>
                        <a:lnTo>
                          <a:pt x="167" y="124"/>
                        </a:lnTo>
                        <a:lnTo>
                          <a:pt x="167" y="122"/>
                        </a:lnTo>
                        <a:lnTo>
                          <a:pt x="154" y="121"/>
                        </a:lnTo>
                        <a:lnTo>
                          <a:pt x="167" y="124"/>
                        </a:lnTo>
                        <a:lnTo>
                          <a:pt x="171" y="95"/>
                        </a:lnTo>
                        <a:lnTo>
                          <a:pt x="171" y="94"/>
                        </a:lnTo>
                        <a:lnTo>
                          <a:pt x="177" y="34"/>
                        </a:lnTo>
                        <a:lnTo>
                          <a:pt x="180" y="3"/>
                        </a:lnTo>
                        <a:lnTo>
                          <a:pt x="155" y="0"/>
                        </a:lnTo>
                        <a:lnTo>
                          <a:pt x="152" y="31"/>
                        </a:lnTo>
                        <a:lnTo>
                          <a:pt x="147" y="91"/>
                        </a:lnTo>
                        <a:lnTo>
                          <a:pt x="158" y="93"/>
                        </a:lnTo>
                        <a:lnTo>
                          <a:pt x="147" y="91"/>
                        </a:lnTo>
                        <a:lnTo>
                          <a:pt x="158" y="93"/>
                        </a:lnTo>
                        <a:lnTo>
                          <a:pt x="147" y="91"/>
                        </a:lnTo>
                        <a:lnTo>
                          <a:pt x="143" y="120"/>
                        </a:lnTo>
                        <a:lnTo>
                          <a:pt x="140" y="148"/>
                        </a:lnTo>
                        <a:lnTo>
                          <a:pt x="134" y="202"/>
                        </a:lnTo>
                        <a:lnTo>
                          <a:pt x="128" y="254"/>
                        </a:lnTo>
                        <a:lnTo>
                          <a:pt x="123" y="299"/>
                        </a:lnTo>
                        <a:lnTo>
                          <a:pt x="134" y="301"/>
                        </a:lnTo>
                        <a:lnTo>
                          <a:pt x="123" y="299"/>
                        </a:lnTo>
                        <a:lnTo>
                          <a:pt x="134" y="301"/>
                        </a:lnTo>
                        <a:lnTo>
                          <a:pt x="123" y="299"/>
                        </a:lnTo>
                        <a:lnTo>
                          <a:pt x="118" y="322"/>
                        </a:lnTo>
                        <a:lnTo>
                          <a:pt x="115" y="342"/>
                        </a:lnTo>
                        <a:lnTo>
                          <a:pt x="127" y="343"/>
                        </a:lnTo>
                        <a:lnTo>
                          <a:pt x="115" y="342"/>
                        </a:lnTo>
                        <a:lnTo>
                          <a:pt x="127" y="343"/>
                        </a:lnTo>
                        <a:lnTo>
                          <a:pt x="115" y="342"/>
                        </a:lnTo>
                        <a:lnTo>
                          <a:pt x="110" y="379"/>
                        </a:lnTo>
                        <a:lnTo>
                          <a:pt x="107" y="396"/>
                        </a:lnTo>
                        <a:lnTo>
                          <a:pt x="101" y="425"/>
                        </a:lnTo>
                        <a:lnTo>
                          <a:pt x="113" y="426"/>
                        </a:lnTo>
                        <a:lnTo>
                          <a:pt x="101" y="423"/>
                        </a:lnTo>
                        <a:lnTo>
                          <a:pt x="101" y="425"/>
                        </a:lnTo>
                        <a:lnTo>
                          <a:pt x="113" y="426"/>
                        </a:lnTo>
                        <a:lnTo>
                          <a:pt x="101" y="423"/>
                        </a:lnTo>
                        <a:lnTo>
                          <a:pt x="98" y="435"/>
                        </a:lnTo>
                        <a:lnTo>
                          <a:pt x="110" y="438"/>
                        </a:lnTo>
                        <a:lnTo>
                          <a:pt x="98" y="433"/>
                        </a:lnTo>
                        <a:lnTo>
                          <a:pt x="98" y="435"/>
                        </a:lnTo>
                        <a:lnTo>
                          <a:pt x="110" y="438"/>
                        </a:lnTo>
                        <a:lnTo>
                          <a:pt x="98" y="433"/>
                        </a:lnTo>
                        <a:lnTo>
                          <a:pt x="94" y="445"/>
                        </a:lnTo>
                        <a:lnTo>
                          <a:pt x="94" y="446"/>
                        </a:lnTo>
                        <a:lnTo>
                          <a:pt x="91" y="456"/>
                        </a:lnTo>
                        <a:lnTo>
                          <a:pt x="103" y="459"/>
                        </a:lnTo>
                        <a:lnTo>
                          <a:pt x="91" y="455"/>
                        </a:lnTo>
                        <a:lnTo>
                          <a:pt x="91" y="456"/>
                        </a:lnTo>
                        <a:lnTo>
                          <a:pt x="103" y="459"/>
                        </a:lnTo>
                        <a:lnTo>
                          <a:pt x="91" y="455"/>
                        </a:lnTo>
                        <a:lnTo>
                          <a:pt x="88" y="462"/>
                        </a:lnTo>
                        <a:lnTo>
                          <a:pt x="100" y="466"/>
                        </a:lnTo>
                        <a:lnTo>
                          <a:pt x="90" y="460"/>
                        </a:lnTo>
                        <a:lnTo>
                          <a:pt x="88" y="462"/>
                        </a:lnTo>
                        <a:lnTo>
                          <a:pt x="100" y="466"/>
                        </a:lnTo>
                        <a:lnTo>
                          <a:pt x="90" y="460"/>
                        </a:lnTo>
                        <a:lnTo>
                          <a:pt x="84" y="472"/>
                        </a:lnTo>
                        <a:lnTo>
                          <a:pt x="94" y="477"/>
                        </a:lnTo>
                        <a:lnTo>
                          <a:pt x="86" y="469"/>
                        </a:lnTo>
                        <a:lnTo>
                          <a:pt x="84" y="472"/>
                        </a:lnTo>
                        <a:lnTo>
                          <a:pt x="94" y="477"/>
                        </a:lnTo>
                        <a:lnTo>
                          <a:pt x="86" y="469"/>
                        </a:lnTo>
                        <a:lnTo>
                          <a:pt x="83" y="472"/>
                        </a:lnTo>
                        <a:lnTo>
                          <a:pt x="91" y="480"/>
                        </a:lnTo>
                        <a:lnTo>
                          <a:pt x="87" y="470"/>
                        </a:lnTo>
                        <a:lnTo>
                          <a:pt x="83" y="472"/>
                        </a:lnTo>
                        <a:lnTo>
                          <a:pt x="91" y="480"/>
                        </a:lnTo>
                        <a:lnTo>
                          <a:pt x="87" y="470"/>
                        </a:lnTo>
                        <a:lnTo>
                          <a:pt x="84" y="472"/>
                        </a:lnTo>
                        <a:lnTo>
                          <a:pt x="88" y="482"/>
                        </a:lnTo>
                        <a:lnTo>
                          <a:pt x="88" y="470"/>
                        </a:lnTo>
                        <a:lnTo>
                          <a:pt x="84" y="472"/>
                        </a:lnTo>
                        <a:lnTo>
                          <a:pt x="88" y="482"/>
                        </a:lnTo>
                        <a:lnTo>
                          <a:pt x="88" y="470"/>
                        </a:lnTo>
                        <a:lnTo>
                          <a:pt x="86" y="470"/>
                        </a:lnTo>
                        <a:lnTo>
                          <a:pt x="86" y="482"/>
                        </a:lnTo>
                        <a:lnTo>
                          <a:pt x="90" y="470"/>
                        </a:lnTo>
                        <a:lnTo>
                          <a:pt x="86" y="470"/>
                        </a:lnTo>
                        <a:lnTo>
                          <a:pt x="86" y="482"/>
                        </a:lnTo>
                        <a:lnTo>
                          <a:pt x="90" y="470"/>
                        </a:lnTo>
                        <a:lnTo>
                          <a:pt x="86" y="469"/>
                        </a:lnTo>
                        <a:lnTo>
                          <a:pt x="81" y="480"/>
                        </a:lnTo>
                        <a:lnTo>
                          <a:pt x="91" y="475"/>
                        </a:lnTo>
                        <a:lnTo>
                          <a:pt x="86" y="469"/>
                        </a:lnTo>
                        <a:lnTo>
                          <a:pt x="81" y="480"/>
                        </a:lnTo>
                        <a:lnTo>
                          <a:pt x="91" y="475"/>
                        </a:lnTo>
                        <a:lnTo>
                          <a:pt x="86" y="466"/>
                        </a:lnTo>
                        <a:lnTo>
                          <a:pt x="76" y="472"/>
                        </a:lnTo>
                        <a:lnTo>
                          <a:pt x="87" y="468"/>
                        </a:lnTo>
                        <a:lnTo>
                          <a:pt x="86" y="466"/>
                        </a:lnTo>
                        <a:lnTo>
                          <a:pt x="76" y="472"/>
                        </a:lnTo>
                        <a:lnTo>
                          <a:pt x="87" y="468"/>
                        </a:lnTo>
                        <a:lnTo>
                          <a:pt x="81" y="453"/>
                        </a:lnTo>
                        <a:lnTo>
                          <a:pt x="70" y="458"/>
                        </a:lnTo>
                        <a:lnTo>
                          <a:pt x="81" y="455"/>
                        </a:lnTo>
                        <a:lnTo>
                          <a:pt x="81" y="453"/>
                        </a:lnTo>
                        <a:lnTo>
                          <a:pt x="70" y="458"/>
                        </a:lnTo>
                        <a:lnTo>
                          <a:pt x="81" y="455"/>
                        </a:lnTo>
                        <a:lnTo>
                          <a:pt x="78" y="445"/>
                        </a:lnTo>
                        <a:lnTo>
                          <a:pt x="67" y="448"/>
                        </a:lnTo>
                        <a:lnTo>
                          <a:pt x="78" y="445"/>
                        </a:lnTo>
                        <a:lnTo>
                          <a:pt x="67" y="448"/>
                        </a:lnTo>
                        <a:lnTo>
                          <a:pt x="78" y="445"/>
                        </a:lnTo>
                        <a:lnTo>
                          <a:pt x="76" y="433"/>
                        </a:lnTo>
                        <a:lnTo>
                          <a:pt x="76" y="432"/>
                        </a:lnTo>
                        <a:lnTo>
                          <a:pt x="71" y="420"/>
                        </a:lnTo>
                        <a:lnTo>
                          <a:pt x="60" y="425"/>
                        </a:lnTo>
                        <a:lnTo>
                          <a:pt x="71" y="423"/>
                        </a:lnTo>
                        <a:lnTo>
                          <a:pt x="71" y="420"/>
                        </a:lnTo>
                        <a:lnTo>
                          <a:pt x="60" y="425"/>
                        </a:lnTo>
                        <a:lnTo>
                          <a:pt x="71" y="423"/>
                        </a:lnTo>
                        <a:lnTo>
                          <a:pt x="68" y="409"/>
                        </a:lnTo>
                        <a:lnTo>
                          <a:pt x="66" y="393"/>
                        </a:lnTo>
                        <a:lnTo>
                          <a:pt x="60" y="359"/>
                        </a:lnTo>
                        <a:lnTo>
                          <a:pt x="49" y="361"/>
                        </a:lnTo>
                        <a:lnTo>
                          <a:pt x="61" y="359"/>
                        </a:lnTo>
                        <a:lnTo>
                          <a:pt x="60" y="359"/>
                        </a:lnTo>
                        <a:lnTo>
                          <a:pt x="49" y="361"/>
                        </a:lnTo>
                        <a:lnTo>
                          <a:pt x="61" y="359"/>
                        </a:lnTo>
                        <a:lnTo>
                          <a:pt x="56" y="319"/>
                        </a:lnTo>
                        <a:lnTo>
                          <a:pt x="53" y="296"/>
                        </a:lnTo>
                        <a:lnTo>
                          <a:pt x="51" y="296"/>
                        </a:lnTo>
                        <a:lnTo>
                          <a:pt x="47" y="274"/>
                        </a:lnTo>
                        <a:lnTo>
                          <a:pt x="36" y="275"/>
                        </a:lnTo>
                        <a:lnTo>
                          <a:pt x="49" y="274"/>
                        </a:lnTo>
                        <a:lnTo>
                          <a:pt x="47" y="274"/>
                        </a:lnTo>
                        <a:lnTo>
                          <a:pt x="36" y="275"/>
                        </a:lnTo>
                        <a:lnTo>
                          <a:pt x="49" y="274"/>
                        </a:lnTo>
                        <a:lnTo>
                          <a:pt x="43" y="225"/>
                        </a:lnTo>
                        <a:lnTo>
                          <a:pt x="40" y="199"/>
                        </a:lnTo>
                        <a:lnTo>
                          <a:pt x="37" y="172"/>
                        </a:lnTo>
                        <a:lnTo>
                          <a:pt x="34" y="144"/>
                        </a:lnTo>
                        <a:lnTo>
                          <a:pt x="31" y="117"/>
                        </a:lnTo>
                        <a:lnTo>
                          <a:pt x="29" y="87"/>
                        </a:lnTo>
                        <a:lnTo>
                          <a:pt x="24" y="57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112" name="Freeform 138"/>
                  <p:cNvSpPr>
                    <a:spLocks/>
                  </p:cNvSpPr>
                  <p:nvPr/>
                </p:nvSpPr>
                <p:spPr bwMode="auto">
                  <a:xfrm>
                    <a:off x="3397" y="746"/>
                    <a:ext cx="178" cy="837"/>
                  </a:xfrm>
                  <a:custGeom>
                    <a:avLst/>
                    <a:gdLst>
                      <a:gd name="T0" fmla="*/ 30 w 178"/>
                      <a:gd name="T1" fmla="*/ 776 h 837"/>
                      <a:gd name="T2" fmla="*/ 49 w 178"/>
                      <a:gd name="T3" fmla="*/ 585 h 837"/>
                      <a:gd name="T4" fmla="*/ 67 w 178"/>
                      <a:gd name="T5" fmla="*/ 401 h 837"/>
                      <a:gd name="T6" fmla="*/ 83 w 178"/>
                      <a:gd name="T7" fmla="*/ 240 h 837"/>
                      <a:gd name="T8" fmla="*/ 87 w 178"/>
                      <a:gd name="T9" fmla="*/ 217 h 837"/>
                      <a:gd name="T10" fmla="*/ 84 w 178"/>
                      <a:gd name="T11" fmla="*/ 148 h 837"/>
                      <a:gd name="T12" fmla="*/ 96 w 178"/>
                      <a:gd name="T13" fmla="*/ 151 h 837"/>
                      <a:gd name="T14" fmla="*/ 104 w 178"/>
                      <a:gd name="T15" fmla="*/ 99 h 837"/>
                      <a:gd name="T16" fmla="*/ 112 w 178"/>
                      <a:gd name="T17" fmla="*/ 69 h 837"/>
                      <a:gd name="T18" fmla="*/ 112 w 178"/>
                      <a:gd name="T19" fmla="*/ 69 h 837"/>
                      <a:gd name="T20" fmla="*/ 117 w 178"/>
                      <a:gd name="T21" fmla="*/ 46 h 837"/>
                      <a:gd name="T22" fmla="*/ 112 w 178"/>
                      <a:gd name="T23" fmla="*/ 26 h 837"/>
                      <a:gd name="T24" fmla="*/ 123 w 178"/>
                      <a:gd name="T25" fmla="*/ 32 h 837"/>
                      <a:gd name="T26" fmla="*/ 126 w 178"/>
                      <a:gd name="T27" fmla="*/ 26 h 837"/>
                      <a:gd name="T28" fmla="*/ 117 w 178"/>
                      <a:gd name="T29" fmla="*/ 16 h 837"/>
                      <a:gd name="T30" fmla="*/ 124 w 178"/>
                      <a:gd name="T31" fmla="*/ 26 h 837"/>
                      <a:gd name="T32" fmla="*/ 129 w 178"/>
                      <a:gd name="T33" fmla="*/ 23 h 837"/>
                      <a:gd name="T34" fmla="*/ 124 w 178"/>
                      <a:gd name="T35" fmla="*/ 12 h 837"/>
                      <a:gd name="T36" fmla="*/ 124 w 178"/>
                      <a:gd name="T37" fmla="*/ 24 h 837"/>
                      <a:gd name="T38" fmla="*/ 127 w 178"/>
                      <a:gd name="T39" fmla="*/ 24 h 837"/>
                      <a:gd name="T40" fmla="*/ 130 w 178"/>
                      <a:gd name="T41" fmla="*/ 13 h 837"/>
                      <a:gd name="T42" fmla="*/ 121 w 178"/>
                      <a:gd name="T43" fmla="*/ 22 h 837"/>
                      <a:gd name="T44" fmla="*/ 124 w 178"/>
                      <a:gd name="T45" fmla="*/ 24 h 837"/>
                      <a:gd name="T46" fmla="*/ 139 w 178"/>
                      <a:gd name="T47" fmla="*/ 27 h 837"/>
                      <a:gd name="T48" fmla="*/ 127 w 178"/>
                      <a:gd name="T49" fmla="*/ 32 h 837"/>
                      <a:gd name="T50" fmla="*/ 146 w 178"/>
                      <a:gd name="T51" fmla="*/ 46 h 837"/>
                      <a:gd name="T52" fmla="*/ 134 w 178"/>
                      <a:gd name="T53" fmla="*/ 50 h 837"/>
                      <a:gd name="T54" fmla="*/ 137 w 178"/>
                      <a:gd name="T55" fmla="*/ 60 h 837"/>
                      <a:gd name="T56" fmla="*/ 151 w 178"/>
                      <a:gd name="T57" fmla="*/ 69 h 837"/>
                      <a:gd name="T58" fmla="*/ 143 w 178"/>
                      <a:gd name="T59" fmla="*/ 86 h 837"/>
                      <a:gd name="T60" fmla="*/ 151 w 178"/>
                      <a:gd name="T61" fmla="*/ 134 h 837"/>
                      <a:gd name="T62" fmla="*/ 154 w 178"/>
                      <a:gd name="T63" fmla="*/ 154 h 837"/>
                      <a:gd name="T64" fmla="*/ 168 w 178"/>
                      <a:gd name="T65" fmla="*/ 97 h 837"/>
                      <a:gd name="T66" fmla="*/ 160 w 178"/>
                      <a:gd name="T67" fmla="*/ 53 h 837"/>
                      <a:gd name="T68" fmla="*/ 141 w 178"/>
                      <a:gd name="T69" fmla="*/ 36 h 837"/>
                      <a:gd name="T70" fmla="*/ 153 w 178"/>
                      <a:gd name="T71" fmla="*/ 33 h 837"/>
                      <a:gd name="T72" fmla="*/ 139 w 178"/>
                      <a:gd name="T73" fmla="*/ 5 h 837"/>
                      <a:gd name="T74" fmla="*/ 120 w 178"/>
                      <a:gd name="T75" fmla="*/ 2 h 837"/>
                      <a:gd name="T76" fmla="*/ 109 w 178"/>
                      <a:gd name="T77" fmla="*/ 7 h 837"/>
                      <a:gd name="T78" fmla="*/ 94 w 178"/>
                      <a:gd name="T79" fmla="*/ 40 h 837"/>
                      <a:gd name="T80" fmla="*/ 86 w 178"/>
                      <a:gd name="T81" fmla="*/ 79 h 837"/>
                      <a:gd name="T82" fmla="*/ 97 w 178"/>
                      <a:gd name="T83" fmla="*/ 80 h 837"/>
                      <a:gd name="T84" fmla="*/ 82 w 178"/>
                      <a:gd name="T85" fmla="*/ 94 h 837"/>
                      <a:gd name="T86" fmla="*/ 65 w 178"/>
                      <a:gd name="T87" fmla="*/ 213 h 837"/>
                      <a:gd name="T88" fmla="*/ 65 w 178"/>
                      <a:gd name="T89" fmla="*/ 213 h 837"/>
                      <a:gd name="T90" fmla="*/ 40 w 178"/>
                      <a:gd name="T91" fmla="*/ 428 h 837"/>
                      <a:gd name="T92" fmla="*/ 22 w 178"/>
                      <a:gd name="T93" fmla="*/ 615 h 837"/>
                      <a:gd name="T94" fmla="*/ 3 w 178"/>
                      <a:gd name="T95" fmla="*/ 803 h 8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178" h="837">
                        <a:moveTo>
                          <a:pt x="0" y="834"/>
                        </a:moveTo>
                        <a:lnTo>
                          <a:pt x="25" y="837"/>
                        </a:lnTo>
                        <a:lnTo>
                          <a:pt x="28" y="806"/>
                        </a:lnTo>
                        <a:lnTo>
                          <a:pt x="30" y="776"/>
                        </a:lnTo>
                        <a:lnTo>
                          <a:pt x="36" y="713"/>
                        </a:lnTo>
                        <a:lnTo>
                          <a:pt x="40" y="680"/>
                        </a:lnTo>
                        <a:lnTo>
                          <a:pt x="46" y="618"/>
                        </a:lnTo>
                        <a:lnTo>
                          <a:pt x="49" y="585"/>
                        </a:lnTo>
                        <a:lnTo>
                          <a:pt x="57" y="491"/>
                        </a:lnTo>
                        <a:lnTo>
                          <a:pt x="60" y="461"/>
                        </a:lnTo>
                        <a:lnTo>
                          <a:pt x="65" y="431"/>
                        </a:lnTo>
                        <a:lnTo>
                          <a:pt x="67" y="401"/>
                        </a:lnTo>
                        <a:lnTo>
                          <a:pt x="76" y="315"/>
                        </a:lnTo>
                        <a:lnTo>
                          <a:pt x="84" y="238"/>
                        </a:lnTo>
                        <a:lnTo>
                          <a:pt x="72" y="237"/>
                        </a:lnTo>
                        <a:lnTo>
                          <a:pt x="83" y="240"/>
                        </a:lnTo>
                        <a:lnTo>
                          <a:pt x="84" y="238"/>
                        </a:lnTo>
                        <a:lnTo>
                          <a:pt x="72" y="237"/>
                        </a:lnTo>
                        <a:lnTo>
                          <a:pt x="83" y="240"/>
                        </a:lnTo>
                        <a:lnTo>
                          <a:pt x="87" y="217"/>
                        </a:lnTo>
                        <a:lnTo>
                          <a:pt x="89" y="216"/>
                        </a:lnTo>
                        <a:lnTo>
                          <a:pt x="94" y="170"/>
                        </a:lnTo>
                        <a:lnTo>
                          <a:pt x="97" y="150"/>
                        </a:lnTo>
                        <a:lnTo>
                          <a:pt x="84" y="148"/>
                        </a:lnTo>
                        <a:lnTo>
                          <a:pt x="96" y="151"/>
                        </a:lnTo>
                        <a:lnTo>
                          <a:pt x="97" y="150"/>
                        </a:lnTo>
                        <a:lnTo>
                          <a:pt x="84" y="148"/>
                        </a:lnTo>
                        <a:lnTo>
                          <a:pt x="96" y="151"/>
                        </a:lnTo>
                        <a:lnTo>
                          <a:pt x="102" y="114"/>
                        </a:lnTo>
                        <a:lnTo>
                          <a:pt x="104" y="99"/>
                        </a:lnTo>
                        <a:lnTo>
                          <a:pt x="93" y="96"/>
                        </a:lnTo>
                        <a:lnTo>
                          <a:pt x="104" y="99"/>
                        </a:lnTo>
                        <a:lnTo>
                          <a:pt x="93" y="96"/>
                        </a:lnTo>
                        <a:lnTo>
                          <a:pt x="104" y="99"/>
                        </a:lnTo>
                        <a:lnTo>
                          <a:pt x="109" y="83"/>
                        </a:lnTo>
                        <a:lnTo>
                          <a:pt x="112" y="69"/>
                        </a:lnTo>
                        <a:lnTo>
                          <a:pt x="100" y="66"/>
                        </a:lnTo>
                        <a:lnTo>
                          <a:pt x="112" y="69"/>
                        </a:lnTo>
                        <a:lnTo>
                          <a:pt x="100" y="66"/>
                        </a:lnTo>
                        <a:lnTo>
                          <a:pt x="112" y="69"/>
                        </a:lnTo>
                        <a:lnTo>
                          <a:pt x="117" y="46"/>
                        </a:lnTo>
                        <a:lnTo>
                          <a:pt x="106" y="43"/>
                        </a:lnTo>
                        <a:lnTo>
                          <a:pt x="117" y="47"/>
                        </a:lnTo>
                        <a:lnTo>
                          <a:pt x="117" y="46"/>
                        </a:lnTo>
                        <a:lnTo>
                          <a:pt x="106" y="43"/>
                        </a:lnTo>
                        <a:lnTo>
                          <a:pt x="117" y="47"/>
                        </a:lnTo>
                        <a:lnTo>
                          <a:pt x="123" y="30"/>
                        </a:lnTo>
                        <a:lnTo>
                          <a:pt x="112" y="26"/>
                        </a:lnTo>
                        <a:lnTo>
                          <a:pt x="123" y="32"/>
                        </a:lnTo>
                        <a:lnTo>
                          <a:pt x="123" y="30"/>
                        </a:lnTo>
                        <a:lnTo>
                          <a:pt x="112" y="26"/>
                        </a:lnTo>
                        <a:lnTo>
                          <a:pt x="123" y="32"/>
                        </a:lnTo>
                        <a:lnTo>
                          <a:pt x="126" y="26"/>
                        </a:lnTo>
                        <a:lnTo>
                          <a:pt x="114" y="20"/>
                        </a:lnTo>
                        <a:lnTo>
                          <a:pt x="124" y="27"/>
                        </a:lnTo>
                        <a:lnTo>
                          <a:pt x="126" y="26"/>
                        </a:lnTo>
                        <a:lnTo>
                          <a:pt x="114" y="20"/>
                        </a:lnTo>
                        <a:lnTo>
                          <a:pt x="124" y="27"/>
                        </a:lnTo>
                        <a:lnTo>
                          <a:pt x="127" y="23"/>
                        </a:lnTo>
                        <a:lnTo>
                          <a:pt x="117" y="16"/>
                        </a:lnTo>
                        <a:lnTo>
                          <a:pt x="124" y="26"/>
                        </a:lnTo>
                        <a:lnTo>
                          <a:pt x="127" y="23"/>
                        </a:lnTo>
                        <a:lnTo>
                          <a:pt x="117" y="16"/>
                        </a:lnTo>
                        <a:lnTo>
                          <a:pt x="124" y="26"/>
                        </a:lnTo>
                        <a:lnTo>
                          <a:pt x="129" y="23"/>
                        </a:lnTo>
                        <a:lnTo>
                          <a:pt x="121" y="13"/>
                        </a:lnTo>
                        <a:lnTo>
                          <a:pt x="127" y="24"/>
                        </a:lnTo>
                        <a:lnTo>
                          <a:pt x="129" y="23"/>
                        </a:lnTo>
                        <a:lnTo>
                          <a:pt x="121" y="13"/>
                        </a:lnTo>
                        <a:lnTo>
                          <a:pt x="127" y="24"/>
                        </a:lnTo>
                        <a:lnTo>
                          <a:pt x="130" y="23"/>
                        </a:lnTo>
                        <a:lnTo>
                          <a:pt x="124" y="12"/>
                        </a:lnTo>
                        <a:lnTo>
                          <a:pt x="124" y="24"/>
                        </a:lnTo>
                        <a:lnTo>
                          <a:pt x="130" y="23"/>
                        </a:lnTo>
                        <a:lnTo>
                          <a:pt x="124" y="12"/>
                        </a:lnTo>
                        <a:lnTo>
                          <a:pt x="124" y="24"/>
                        </a:lnTo>
                        <a:lnTo>
                          <a:pt x="127" y="24"/>
                        </a:lnTo>
                        <a:lnTo>
                          <a:pt x="127" y="12"/>
                        </a:lnTo>
                        <a:lnTo>
                          <a:pt x="121" y="23"/>
                        </a:lnTo>
                        <a:lnTo>
                          <a:pt x="127" y="24"/>
                        </a:lnTo>
                        <a:lnTo>
                          <a:pt x="127" y="12"/>
                        </a:lnTo>
                        <a:lnTo>
                          <a:pt x="121" y="23"/>
                        </a:lnTo>
                        <a:lnTo>
                          <a:pt x="124" y="24"/>
                        </a:lnTo>
                        <a:lnTo>
                          <a:pt x="130" y="13"/>
                        </a:lnTo>
                        <a:lnTo>
                          <a:pt x="121" y="22"/>
                        </a:lnTo>
                        <a:lnTo>
                          <a:pt x="124" y="24"/>
                        </a:lnTo>
                        <a:lnTo>
                          <a:pt x="130" y="13"/>
                        </a:lnTo>
                        <a:lnTo>
                          <a:pt x="121" y="22"/>
                        </a:lnTo>
                        <a:lnTo>
                          <a:pt x="124" y="24"/>
                        </a:lnTo>
                        <a:lnTo>
                          <a:pt x="133" y="16"/>
                        </a:lnTo>
                        <a:lnTo>
                          <a:pt x="123" y="22"/>
                        </a:lnTo>
                        <a:lnTo>
                          <a:pt x="124" y="24"/>
                        </a:lnTo>
                        <a:lnTo>
                          <a:pt x="133" y="16"/>
                        </a:lnTo>
                        <a:lnTo>
                          <a:pt x="123" y="22"/>
                        </a:lnTo>
                        <a:lnTo>
                          <a:pt x="129" y="33"/>
                        </a:lnTo>
                        <a:lnTo>
                          <a:pt x="139" y="27"/>
                        </a:lnTo>
                        <a:lnTo>
                          <a:pt x="127" y="32"/>
                        </a:lnTo>
                        <a:lnTo>
                          <a:pt x="129" y="33"/>
                        </a:lnTo>
                        <a:lnTo>
                          <a:pt x="139" y="27"/>
                        </a:lnTo>
                        <a:lnTo>
                          <a:pt x="127" y="32"/>
                        </a:lnTo>
                        <a:lnTo>
                          <a:pt x="130" y="40"/>
                        </a:lnTo>
                        <a:lnTo>
                          <a:pt x="131" y="42"/>
                        </a:lnTo>
                        <a:lnTo>
                          <a:pt x="136" y="52"/>
                        </a:lnTo>
                        <a:lnTo>
                          <a:pt x="146" y="46"/>
                        </a:lnTo>
                        <a:lnTo>
                          <a:pt x="134" y="50"/>
                        </a:lnTo>
                        <a:lnTo>
                          <a:pt x="136" y="52"/>
                        </a:lnTo>
                        <a:lnTo>
                          <a:pt x="146" y="46"/>
                        </a:lnTo>
                        <a:lnTo>
                          <a:pt x="134" y="50"/>
                        </a:lnTo>
                        <a:lnTo>
                          <a:pt x="137" y="60"/>
                        </a:lnTo>
                        <a:lnTo>
                          <a:pt x="149" y="56"/>
                        </a:lnTo>
                        <a:lnTo>
                          <a:pt x="137" y="59"/>
                        </a:lnTo>
                        <a:lnTo>
                          <a:pt x="137" y="60"/>
                        </a:lnTo>
                        <a:lnTo>
                          <a:pt x="149" y="56"/>
                        </a:lnTo>
                        <a:lnTo>
                          <a:pt x="137" y="59"/>
                        </a:lnTo>
                        <a:lnTo>
                          <a:pt x="140" y="72"/>
                        </a:lnTo>
                        <a:lnTo>
                          <a:pt x="151" y="69"/>
                        </a:lnTo>
                        <a:lnTo>
                          <a:pt x="140" y="72"/>
                        </a:lnTo>
                        <a:lnTo>
                          <a:pt x="151" y="69"/>
                        </a:lnTo>
                        <a:lnTo>
                          <a:pt x="140" y="72"/>
                        </a:lnTo>
                        <a:lnTo>
                          <a:pt x="143" y="86"/>
                        </a:lnTo>
                        <a:lnTo>
                          <a:pt x="146" y="101"/>
                        </a:lnTo>
                        <a:lnTo>
                          <a:pt x="151" y="136"/>
                        </a:lnTo>
                        <a:lnTo>
                          <a:pt x="163" y="133"/>
                        </a:lnTo>
                        <a:lnTo>
                          <a:pt x="151" y="134"/>
                        </a:lnTo>
                        <a:lnTo>
                          <a:pt x="151" y="136"/>
                        </a:lnTo>
                        <a:lnTo>
                          <a:pt x="163" y="133"/>
                        </a:lnTo>
                        <a:lnTo>
                          <a:pt x="151" y="134"/>
                        </a:lnTo>
                        <a:lnTo>
                          <a:pt x="154" y="154"/>
                        </a:lnTo>
                        <a:lnTo>
                          <a:pt x="178" y="151"/>
                        </a:lnTo>
                        <a:lnTo>
                          <a:pt x="176" y="131"/>
                        </a:lnTo>
                        <a:lnTo>
                          <a:pt x="174" y="131"/>
                        </a:lnTo>
                        <a:lnTo>
                          <a:pt x="168" y="97"/>
                        </a:lnTo>
                        <a:lnTo>
                          <a:pt x="166" y="81"/>
                        </a:lnTo>
                        <a:lnTo>
                          <a:pt x="163" y="67"/>
                        </a:lnTo>
                        <a:lnTo>
                          <a:pt x="163" y="66"/>
                        </a:lnTo>
                        <a:lnTo>
                          <a:pt x="160" y="53"/>
                        </a:lnTo>
                        <a:lnTo>
                          <a:pt x="157" y="43"/>
                        </a:lnTo>
                        <a:lnTo>
                          <a:pt x="157" y="42"/>
                        </a:lnTo>
                        <a:lnTo>
                          <a:pt x="153" y="32"/>
                        </a:lnTo>
                        <a:lnTo>
                          <a:pt x="141" y="36"/>
                        </a:lnTo>
                        <a:lnTo>
                          <a:pt x="153" y="33"/>
                        </a:lnTo>
                        <a:lnTo>
                          <a:pt x="153" y="32"/>
                        </a:lnTo>
                        <a:lnTo>
                          <a:pt x="141" y="36"/>
                        </a:lnTo>
                        <a:lnTo>
                          <a:pt x="153" y="33"/>
                        </a:lnTo>
                        <a:lnTo>
                          <a:pt x="150" y="24"/>
                        </a:lnTo>
                        <a:lnTo>
                          <a:pt x="150" y="22"/>
                        </a:lnTo>
                        <a:lnTo>
                          <a:pt x="144" y="10"/>
                        </a:lnTo>
                        <a:lnTo>
                          <a:pt x="139" y="5"/>
                        </a:lnTo>
                        <a:lnTo>
                          <a:pt x="133" y="2"/>
                        </a:lnTo>
                        <a:lnTo>
                          <a:pt x="131" y="0"/>
                        </a:lnTo>
                        <a:lnTo>
                          <a:pt x="120" y="0"/>
                        </a:lnTo>
                        <a:lnTo>
                          <a:pt x="120" y="2"/>
                        </a:lnTo>
                        <a:lnTo>
                          <a:pt x="117" y="3"/>
                        </a:lnTo>
                        <a:lnTo>
                          <a:pt x="116" y="3"/>
                        </a:lnTo>
                        <a:lnTo>
                          <a:pt x="112" y="6"/>
                        </a:lnTo>
                        <a:lnTo>
                          <a:pt x="109" y="7"/>
                        </a:lnTo>
                        <a:lnTo>
                          <a:pt x="107" y="10"/>
                        </a:lnTo>
                        <a:lnTo>
                          <a:pt x="104" y="14"/>
                        </a:lnTo>
                        <a:lnTo>
                          <a:pt x="100" y="23"/>
                        </a:lnTo>
                        <a:lnTo>
                          <a:pt x="94" y="40"/>
                        </a:lnTo>
                        <a:lnTo>
                          <a:pt x="89" y="63"/>
                        </a:lnTo>
                        <a:lnTo>
                          <a:pt x="89" y="66"/>
                        </a:lnTo>
                        <a:lnTo>
                          <a:pt x="89" y="64"/>
                        </a:lnTo>
                        <a:lnTo>
                          <a:pt x="86" y="79"/>
                        </a:lnTo>
                        <a:lnTo>
                          <a:pt x="97" y="80"/>
                        </a:lnTo>
                        <a:lnTo>
                          <a:pt x="86" y="77"/>
                        </a:lnTo>
                        <a:lnTo>
                          <a:pt x="86" y="79"/>
                        </a:lnTo>
                        <a:lnTo>
                          <a:pt x="97" y="80"/>
                        </a:lnTo>
                        <a:lnTo>
                          <a:pt x="86" y="77"/>
                        </a:lnTo>
                        <a:lnTo>
                          <a:pt x="82" y="93"/>
                        </a:lnTo>
                        <a:lnTo>
                          <a:pt x="82" y="96"/>
                        </a:lnTo>
                        <a:lnTo>
                          <a:pt x="82" y="94"/>
                        </a:lnTo>
                        <a:lnTo>
                          <a:pt x="79" y="110"/>
                        </a:lnTo>
                        <a:lnTo>
                          <a:pt x="73" y="147"/>
                        </a:lnTo>
                        <a:lnTo>
                          <a:pt x="70" y="167"/>
                        </a:lnTo>
                        <a:lnTo>
                          <a:pt x="65" y="213"/>
                        </a:lnTo>
                        <a:lnTo>
                          <a:pt x="76" y="214"/>
                        </a:lnTo>
                        <a:lnTo>
                          <a:pt x="65" y="213"/>
                        </a:lnTo>
                        <a:lnTo>
                          <a:pt x="76" y="214"/>
                        </a:lnTo>
                        <a:lnTo>
                          <a:pt x="65" y="213"/>
                        </a:lnTo>
                        <a:lnTo>
                          <a:pt x="60" y="235"/>
                        </a:lnTo>
                        <a:lnTo>
                          <a:pt x="52" y="312"/>
                        </a:lnTo>
                        <a:lnTo>
                          <a:pt x="43" y="398"/>
                        </a:lnTo>
                        <a:lnTo>
                          <a:pt x="40" y="428"/>
                        </a:lnTo>
                        <a:lnTo>
                          <a:pt x="36" y="458"/>
                        </a:lnTo>
                        <a:lnTo>
                          <a:pt x="33" y="488"/>
                        </a:lnTo>
                        <a:lnTo>
                          <a:pt x="25" y="582"/>
                        </a:lnTo>
                        <a:lnTo>
                          <a:pt x="22" y="615"/>
                        </a:lnTo>
                        <a:lnTo>
                          <a:pt x="16" y="677"/>
                        </a:lnTo>
                        <a:lnTo>
                          <a:pt x="12" y="710"/>
                        </a:lnTo>
                        <a:lnTo>
                          <a:pt x="6" y="773"/>
                        </a:lnTo>
                        <a:lnTo>
                          <a:pt x="3" y="803"/>
                        </a:lnTo>
                        <a:lnTo>
                          <a:pt x="0" y="834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113" name="Freeform 139"/>
                  <p:cNvSpPr>
                    <a:spLocks/>
                  </p:cNvSpPr>
                  <p:nvPr/>
                </p:nvSpPr>
                <p:spPr bwMode="auto">
                  <a:xfrm>
                    <a:off x="3548" y="877"/>
                    <a:ext cx="170" cy="1167"/>
                  </a:xfrm>
                  <a:custGeom>
                    <a:avLst/>
                    <a:gdLst>
                      <a:gd name="T0" fmla="*/ 3 w 170"/>
                      <a:gd name="T1" fmla="*/ 23 h 1167"/>
                      <a:gd name="T2" fmla="*/ 19 w 170"/>
                      <a:gd name="T3" fmla="*/ 42 h 1167"/>
                      <a:gd name="T4" fmla="*/ 19 w 170"/>
                      <a:gd name="T5" fmla="*/ 42 h 1167"/>
                      <a:gd name="T6" fmla="*/ 19 w 170"/>
                      <a:gd name="T7" fmla="*/ 137 h 1167"/>
                      <a:gd name="T8" fmla="*/ 29 w 170"/>
                      <a:gd name="T9" fmla="*/ 219 h 1167"/>
                      <a:gd name="T10" fmla="*/ 52 w 170"/>
                      <a:gd name="T11" fmla="*/ 334 h 1167"/>
                      <a:gd name="T12" fmla="*/ 40 w 170"/>
                      <a:gd name="T13" fmla="*/ 335 h 1167"/>
                      <a:gd name="T14" fmla="*/ 64 w 170"/>
                      <a:gd name="T15" fmla="*/ 459 h 1167"/>
                      <a:gd name="T16" fmla="*/ 53 w 170"/>
                      <a:gd name="T17" fmla="*/ 461 h 1167"/>
                      <a:gd name="T18" fmla="*/ 73 w 170"/>
                      <a:gd name="T19" fmla="*/ 682 h 1167"/>
                      <a:gd name="T20" fmla="*/ 89 w 170"/>
                      <a:gd name="T21" fmla="*/ 829 h 1167"/>
                      <a:gd name="T22" fmla="*/ 97 w 170"/>
                      <a:gd name="T23" fmla="*/ 910 h 1167"/>
                      <a:gd name="T24" fmla="*/ 101 w 170"/>
                      <a:gd name="T25" fmla="*/ 933 h 1167"/>
                      <a:gd name="T26" fmla="*/ 101 w 170"/>
                      <a:gd name="T27" fmla="*/ 933 h 1167"/>
                      <a:gd name="T28" fmla="*/ 110 w 170"/>
                      <a:gd name="T29" fmla="*/ 1001 h 1167"/>
                      <a:gd name="T30" fmla="*/ 119 w 170"/>
                      <a:gd name="T31" fmla="*/ 1060 h 1167"/>
                      <a:gd name="T32" fmla="*/ 123 w 170"/>
                      <a:gd name="T33" fmla="*/ 1075 h 1167"/>
                      <a:gd name="T34" fmla="*/ 129 w 170"/>
                      <a:gd name="T35" fmla="*/ 1104 h 1167"/>
                      <a:gd name="T36" fmla="*/ 137 w 170"/>
                      <a:gd name="T37" fmla="*/ 1137 h 1167"/>
                      <a:gd name="T38" fmla="*/ 141 w 170"/>
                      <a:gd name="T39" fmla="*/ 1145 h 1167"/>
                      <a:gd name="T40" fmla="*/ 158 w 170"/>
                      <a:gd name="T41" fmla="*/ 1165 h 1167"/>
                      <a:gd name="T42" fmla="*/ 167 w 170"/>
                      <a:gd name="T43" fmla="*/ 1167 h 1167"/>
                      <a:gd name="T44" fmla="*/ 164 w 170"/>
                      <a:gd name="T45" fmla="*/ 1154 h 1167"/>
                      <a:gd name="T46" fmla="*/ 164 w 170"/>
                      <a:gd name="T47" fmla="*/ 1154 h 1167"/>
                      <a:gd name="T48" fmla="*/ 161 w 170"/>
                      <a:gd name="T49" fmla="*/ 1152 h 1167"/>
                      <a:gd name="T50" fmla="*/ 161 w 170"/>
                      <a:gd name="T51" fmla="*/ 1152 h 1167"/>
                      <a:gd name="T52" fmla="*/ 154 w 170"/>
                      <a:gd name="T53" fmla="*/ 1145 h 1167"/>
                      <a:gd name="T54" fmla="*/ 154 w 170"/>
                      <a:gd name="T55" fmla="*/ 1145 h 1167"/>
                      <a:gd name="T56" fmla="*/ 151 w 170"/>
                      <a:gd name="T57" fmla="*/ 1140 h 1167"/>
                      <a:gd name="T58" fmla="*/ 151 w 170"/>
                      <a:gd name="T59" fmla="*/ 1140 h 1167"/>
                      <a:gd name="T60" fmla="*/ 148 w 170"/>
                      <a:gd name="T61" fmla="*/ 1132 h 1167"/>
                      <a:gd name="T62" fmla="*/ 148 w 170"/>
                      <a:gd name="T63" fmla="*/ 1132 h 1167"/>
                      <a:gd name="T64" fmla="*/ 146 w 170"/>
                      <a:gd name="T65" fmla="*/ 1124 h 1167"/>
                      <a:gd name="T66" fmla="*/ 157 w 170"/>
                      <a:gd name="T67" fmla="*/ 1121 h 1167"/>
                      <a:gd name="T68" fmla="*/ 151 w 170"/>
                      <a:gd name="T69" fmla="*/ 1100 h 1167"/>
                      <a:gd name="T70" fmla="*/ 151 w 170"/>
                      <a:gd name="T71" fmla="*/ 1100 h 1167"/>
                      <a:gd name="T72" fmla="*/ 141 w 170"/>
                      <a:gd name="T73" fmla="*/ 1054 h 1167"/>
                      <a:gd name="T74" fmla="*/ 141 w 170"/>
                      <a:gd name="T75" fmla="*/ 1054 h 1167"/>
                      <a:gd name="T76" fmla="*/ 136 w 170"/>
                      <a:gd name="T77" fmla="*/ 1018 h 1167"/>
                      <a:gd name="T78" fmla="*/ 136 w 170"/>
                      <a:gd name="T79" fmla="*/ 1018 h 1167"/>
                      <a:gd name="T80" fmla="*/ 134 w 170"/>
                      <a:gd name="T81" fmla="*/ 998 h 1167"/>
                      <a:gd name="T82" fmla="*/ 126 w 170"/>
                      <a:gd name="T83" fmla="*/ 930 h 1167"/>
                      <a:gd name="T84" fmla="*/ 109 w 170"/>
                      <a:gd name="T85" fmla="*/ 907 h 1167"/>
                      <a:gd name="T86" fmla="*/ 109 w 170"/>
                      <a:gd name="T87" fmla="*/ 907 h 1167"/>
                      <a:gd name="T88" fmla="*/ 113 w 170"/>
                      <a:gd name="T89" fmla="*/ 826 h 1167"/>
                      <a:gd name="T90" fmla="*/ 97 w 170"/>
                      <a:gd name="T91" fmla="*/ 679 h 1167"/>
                      <a:gd name="T92" fmla="*/ 97 w 170"/>
                      <a:gd name="T93" fmla="*/ 679 h 1167"/>
                      <a:gd name="T94" fmla="*/ 86 w 170"/>
                      <a:gd name="T95" fmla="*/ 555 h 1167"/>
                      <a:gd name="T96" fmla="*/ 77 w 170"/>
                      <a:gd name="T97" fmla="*/ 458 h 1167"/>
                      <a:gd name="T98" fmla="*/ 73 w 170"/>
                      <a:gd name="T99" fmla="*/ 428 h 1167"/>
                      <a:gd name="T100" fmla="*/ 73 w 170"/>
                      <a:gd name="T101" fmla="*/ 428 h 1167"/>
                      <a:gd name="T102" fmla="*/ 59 w 170"/>
                      <a:gd name="T103" fmla="*/ 273 h 1167"/>
                      <a:gd name="T104" fmla="*/ 46 w 170"/>
                      <a:gd name="T105" fmla="*/ 160 h 1167"/>
                      <a:gd name="T106" fmla="*/ 32 w 170"/>
                      <a:gd name="T107" fmla="*/ 40 h 1167"/>
                      <a:gd name="T108" fmla="*/ 15 w 170"/>
                      <a:gd name="T109" fmla="*/ 22 h 1167"/>
                      <a:gd name="T110" fmla="*/ 15 w 170"/>
                      <a:gd name="T111" fmla="*/ 22 h 11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</a:cxnLst>
                    <a:rect l="0" t="0" r="r" b="b"/>
                    <a:pathLst>
                      <a:path w="170" h="1167">
                        <a:moveTo>
                          <a:pt x="25" y="0"/>
                        </a:moveTo>
                        <a:lnTo>
                          <a:pt x="0" y="3"/>
                        </a:lnTo>
                        <a:lnTo>
                          <a:pt x="3" y="23"/>
                        </a:lnTo>
                        <a:lnTo>
                          <a:pt x="3" y="25"/>
                        </a:lnTo>
                        <a:lnTo>
                          <a:pt x="7" y="45"/>
                        </a:lnTo>
                        <a:lnTo>
                          <a:pt x="19" y="42"/>
                        </a:lnTo>
                        <a:lnTo>
                          <a:pt x="7" y="43"/>
                        </a:lnTo>
                        <a:lnTo>
                          <a:pt x="7" y="45"/>
                        </a:lnTo>
                        <a:lnTo>
                          <a:pt x="19" y="42"/>
                        </a:lnTo>
                        <a:lnTo>
                          <a:pt x="7" y="43"/>
                        </a:lnTo>
                        <a:lnTo>
                          <a:pt x="13" y="89"/>
                        </a:lnTo>
                        <a:lnTo>
                          <a:pt x="19" y="137"/>
                        </a:lnTo>
                        <a:lnTo>
                          <a:pt x="22" y="163"/>
                        </a:lnTo>
                        <a:lnTo>
                          <a:pt x="25" y="190"/>
                        </a:lnTo>
                        <a:lnTo>
                          <a:pt x="29" y="219"/>
                        </a:lnTo>
                        <a:lnTo>
                          <a:pt x="35" y="276"/>
                        </a:lnTo>
                        <a:lnTo>
                          <a:pt x="40" y="335"/>
                        </a:lnTo>
                        <a:lnTo>
                          <a:pt x="52" y="334"/>
                        </a:lnTo>
                        <a:lnTo>
                          <a:pt x="40" y="335"/>
                        </a:lnTo>
                        <a:lnTo>
                          <a:pt x="52" y="334"/>
                        </a:lnTo>
                        <a:lnTo>
                          <a:pt x="40" y="335"/>
                        </a:lnTo>
                        <a:lnTo>
                          <a:pt x="49" y="430"/>
                        </a:lnTo>
                        <a:lnTo>
                          <a:pt x="53" y="461"/>
                        </a:lnTo>
                        <a:lnTo>
                          <a:pt x="64" y="459"/>
                        </a:lnTo>
                        <a:lnTo>
                          <a:pt x="53" y="461"/>
                        </a:lnTo>
                        <a:lnTo>
                          <a:pt x="64" y="459"/>
                        </a:lnTo>
                        <a:lnTo>
                          <a:pt x="53" y="461"/>
                        </a:lnTo>
                        <a:lnTo>
                          <a:pt x="59" y="524"/>
                        </a:lnTo>
                        <a:lnTo>
                          <a:pt x="62" y="556"/>
                        </a:lnTo>
                        <a:lnTo>
                          <a:pt x="73" y="682"/>
                        </a:lnTo>
                        <a:lnTo>
                          <a:pt x="77" y="712"/>
                        </a:lnTo>
                        <a:lnTo>
                          <a:pt x="83" y="772"/>
                        </a:lnTo>
                        <a:lnTo>
                          <a:pt x="89" y="829"/>
                        </a:lnTo>
                        <a:lnTo>
                          <a:pt x="94" y="883"/>
                        </a:lnTo>
                        <a:lnTo>
                          <a:pt x="97" y="909"/>
                        </a:lnTo>
                        <a:lnTo>
                          <a:pt x="97" y="910"/>
                        </a:lnTo>
                        <a:lnTo>
                          <a:pt x="101" y="934"/>
                        </a:lnTo>
                        <a:lnTo>
                          <a:pt x="113" y="931"/>
                        </a:lnTo>
                        <a:lnTo>
                          <a:pt x="101" y="933"/>
                        </a:lnTo>
                        <a:lnTo>
                          <a:pt x="101" y="934"/>
                        </a:lnTo>
                        <a:lnTo>
                          <a:pt x="113" y="931"/>
                        </a:lnTo>
                        <a:lnTo>
                          <a:pt x="101" y="933"/>
                        </a:lnTo>
                        <a:lnTo>
                          <a:pt x="104" y="957"/>
                        </a:lnTo>
                        <a:lnTo>
                          <a:pt x="107" y="980"/>
                        </a:lnTo>
                        <a:lnTo>
                          <a:pt x="110" y="1001"/>
                        </a:lnTo>
                        <a:lnTo>
                          <a:pt x="113" y="1021"/>
                        </a:lnTo>
                        <a:lnTo>
                          <a:pt x="119" y="1058"/>
                        </a:lnTo>
                        <a:lnTo>
                          <a:pt x="119" y="1060"/>
                        </a:lnTo>
                        <a:lnTo>
                          <a:pt x="123" y="1075"/>
                        </a:lnTo>
                        <a:lnTo>
                          <a:pt x="134" y="1073"/>
                        </a:lnTo>
                        <a:lnTo>
                          <a:pt x="123" y="1075"/>
                        </a:lnTo>
                        <a:lnTo>
                          <a:pt x="134" y="1073"/>
                        </a:lnTo>
                        <a:lnTo>
                          <a:pt x="123" y="1075"/>
                        </a:lnTo>
                        <a:lnTo>
                          <a:pt x="129" y="1104"/>
                        </a:lnTo>
                        <a:lnTo>
                          <a:pt x="134" y="1127"/>
                        </a:lnTo>
                        <a:lnTo>
                          <a:pt x="134" y="1128"/>
                        </a:lnTo>
                        <a:lnTo>
                          <a:pt x="137" y="1137"/>
                        </a:lnTo>
                        <a:lnTo>
                          <a:pt x="137" y="1138"/>
                        </a:lnTo>
                        <a:lnTo>
                          <a:pt x="140" y="1145"/>
                        </a:lnTo>
                        <a:lnTo>
                          <a:pt x="141" y="1145"/>
                        </a:lnTo>
                        <a:lnTo>
                          <a:pt x="146" y="1154"/>
                        </a:lnTo>
                        <a:lnTo>
                          <a:pt x="156" y="1164"/>
                        </a:lnTo>
                        <a:lnTo>
                          <a:pt x="158" y="1165"/>
                        </a:lnTo>
                        <a:lnTo>
                          <a:pt x="160" y="1165"/>
                        </a:lnTo>
                        <a:lnTo>
                          <a:pt x="164" y="1167"/>
                        </a:lnTo>
                        <a:lnTo>
                          <a:pt x="167" y="1167"/>
                        </a:lnTo>
                        <a:lnTo>
                          <a:pt x="167" y="1142"/>
                        </a:lnTo>
                        <a:lnTo>
                          <a:pt x="164" y="1142"/>
                        </a:lnTo>
                        <a:lnTo>
                          <a:pt x="164" y="1154"/>
                        </a:lnTo>
                        <a:lnTo>
                          <a:pt x="170" y="1144"/>
                        </a:lnTo>
                        <a:lnTo>
                          <a:pt x="164" y="1142"/>
                        </a:lnTo>
                        <a:lnTo>
                          <a:pt x="164" y="1154"/>
                        </a:lnTo>
                        <a:lnTo>
                          <a:pt x="170" y="1144"/>
                        </a:lnTo>
                        <a:lnTo>
                          <a:pt x="167" y="1142"/>
                        </a:lnTo>
                        <a:lnTo>
                          <a:pt x="161" y="1152"/>
                        </a:lnTo>
                        <a:lnTo>
                          <a:pt x="170" y="1144"/>
                        </a:lnTo>
                        <a:lnTo>
                          <a:pt x="167" y="1142"/>
                        </a:lnTo>
                        <a:lnTo>
                          <a:pt x="161" y="1152"/>
                        </a:lnTo>
                        <a:lnTo>
                          <a:pt x="170" y="1144"/>
                        </a:lnTo>
                        <a:lnTo>
                          <a:pt x="163" y="1137"/>
                        </a:lnTo>
                        <a:lnTo>
                          <a:pt x="154" y="1145"/>
                        </a:lnTo>
                        <a:lnTo>
                          <a:pt x="166" y="1140"/>
                        </a:lnTo>
                        <a:lnTo>
                          <a:pt x="163" y="1137"/>
                        </a:lnTo>
                        <a:lnTo>
                          <a:pt x="154" y="1145"/>
                        </a:lnTo>
                        <a:lnTo>
                          <a:pt x="166" y="1140"/>
                        </a:lnTo>
                        <a:lnTo>
                          <a:pt x="163" y="1134"/>
                        </a:lnTo>
                        <a:lnTo>
                          <a:pt x="151" y="1140"/>
                        </a:lnTo>
                        <a:lnTo>
                          <a:pt x="163" y="1135"/>
                        </a:lnTo>
                        <a:lnTo>
                          <a:pt x="163" y="1134"/>
                        </a:lnTo>
                        <a:lnTo>
                          <a:pt x="151" y="1140"/>
                        </a:lnTo>
                        <a:lnTo>
                          <a:pt x="163" y="1135"/>
                        </a:lnTo>
                        <a:lnTo>
                          <a:pt x="160" y="1128"/>
                        </a:lnTo>
                        <a:lnTo>
                          <a:pt x="148" y="1132"/>
                        </a:lnTo>
                        <a:lnTo>
                          <a:pt x="160" y="1130"/>
                        </a:lnTo>
                        <a:lnTo>
                          <a:pt x="160" y="1128"/>
                        </a:lnTo>
                        <a:lnTo>
                          <a:pt x="148" y="1132"/>
                        </a:lnTo>
                        <a:lnTo>
                          <a:pt x="160" y="1130"/>
                        </a:lnTo>
                        <a:lnTo>
                          <a:pt x="157" y="1121"/>
                        </a:lnTo>
                        <a:lnTo>
                          <a:pt x="146" y="1124"/>
                        </a:lnTo>
                        <a:lnTo>
                          <a:pt x="157" y="1121"/>
                        </a:lnTo>
                        <a:lnTo>
                          <a:pt x="146" y="1124"/>
                        </a:lnTo>
                        <a:lnTo>
                          <a:pt x="157" y="1121"/>
                        </a:lnTo>
                        <a:lnTo>
                          <a:pt x="151" y="1098"/>
                        </a:lnTo>
                        <a:lnTo>
                          <a:pt x="140" y="1101"/>
                        </a:lnTo>
                        <a:lnTo>
                          <a:pt x="151" y="1100"/>
                        </a:lnTo>
                        <a:lnTo>
                          <a:pt x="151" y="1098"/>
                        </a:lnTo>
                        <a:lnTo>
                          <a:pt x="140" y="1101"/>
                        </a:lnTo>
                        <a:lnTo>
                          <a:pt x="151" y="1100"/>
                        </a:lnTo>
                        <a:lnTo>
                          <a:pt x="146" y="1071"/>
                        </a:lnTo>
                        <a:lnTo>
                          <a:pt x="146" y="1070"/>
                        </a:lnTo>
                        <a:lnTo>
                          <a:pt x="141" y="1054"/>
                        </a:lnTo>
                        <a:lnTo>
                          <a:pt x="130" y="1057"/>
                        </a:lnTo>
                        <a:lnTo>
                          <a:pt x="141" y="1055"/>
                        </a:lnTo>
                        <a:lnTo>
                          <a:pt x="141" y="1054"/>
                        </a:lnTo>
                        <a:lnTo>
                          <a:pt x="130" y="1057"/>
                        </a:lnTo>
                        <a:lnTo>
                          <a:pt x="141" y="1055"/>
                        </a:lnTo>
                        <a:lnTo>
                          <a:pt x="136" y="1018"/>
                        </a:lnTo>
                        <a:lnTo>
                          <a:pt x="124" y="1020"/>
                        </a:lnTo>
                        <a:lnTo>
                          <a:pt x="137" y="1018"/>
                        </a:lnTo>
                        <a:lnTo>
                          <a:pt x="136" y="1018"/>
                        </a:lnTo>
                        <a:lnTo>
                          <a:pt x="124" y="1020"/>
                        </a:lnTo>
                        <a:lnTo>
                          <a:pt x="137" y="1018"/>
                        </a:lnTo>
                        <a:lnTo>
                          <a:pt x="134" y="998"/>
                        </a:lnTo>
                        <a:lnTo>
                          <a:pt x="131" y="977"/>
                        </a:lnTo>
                        <a:lnTo>
                          <a:pt x="129" y="954"/>
                        </a:lnTo>
                        <a:lnTo>
                          <a:pt x="126" y="930"/>
                        </a:lnTo>
                        <a:lnTo>
                          <a:pt x="124" y="930"/>
                        </a:lnTo>
                        <a:lnTo>
                          <a:pt x="120" y="906"/>
                        </a:lnTo>
                        <a:lnTo>
                          <a:pt x="109" y="907"/>
                        </a:lnTo>
                        <a:lnTo>
                          <a:pt x="121" y="906"/>
                        </a:lnTo>
                        <a:lnTo>
                          <a:pt x="120" y="906"/>
                        </a:lnTo>
                        <a:lnTo>
                          <a:pt x="109" y="907"/>
                        </a:lnTo>
                        <a:lnTo>
                          <a:pt x="121" y="906"/>
                        </a:lnTo>
                        <a:lnTo>
                          <a:pt x="119" y="880"/>
                        </a:lnTo>
                        <a:lnTo>
                          <a:pt x="113" y="826"/>
                        </a:lnTo>
                        <a:lnTo>
                          <a:pt x="107" y="769"/>
                        </a:lnTo>
                        <a:lnTo>
                          <a:pt x="101" y="709"/>
                        </a:lnTo>
                        <a:lnTo>
                          <a:pt x="97" y="679"/>
                        </a:lnTo>
                        <a:lnTo>
                          <a:pt x="84" y="680"/>
                        </a:lnTo>
                        <a:lnTo>
                          <a:pt x="97" y="680"/>
                        </a:lnTo>
                        <a:lnTo>
                          <a:pt x="97" y="679"/>
                        </a:lnTo>
                        <a:lnTo>
                          <a:pt x="84" y="680"/>
                        </a:lnTo>
                        <a:lnTo>
                          <a:pt x="97" y="680"/>
                        </a:lnTo>
                        <a:lnTo>
                          <a:pt x="86" y="555"/>
                        </a:lnTo>
                        <a:lnTo>
                          <a:pt x="83" y="522"/>
                        </a:lnTo>
                        <a:lnTo>
                          <a:pt x="77" y="459"/>
                        </a:lnTo>
                        <a:lnTo>
                          <a:pt x="77" y="458"/>
                        </a:lnTo>
                        <a:lnTo>
                          <a:pt x="73" y="427"/>
                        </a:lnTo>
                        <a:lnTo>
                          <a:pt x="60" y="428"/>
                        </a:lnTo>
                        <a:lnTo>
                          <a:pt x="73" y="428"/>
                        </a:lnTo>
                        <a:lnTo>
                          <a:pt x="73" y="427"/>
                        </a:lnTo>
                        <a:lnTo>
                          <a:pt x="60" y="428"/>
                        </a:lnTo>
                        <a:lnTo>
                          <a:pt x="73" y="428"/>
                        </a:lnTo>
                        <a:lnTo>
                          <a:pt x="64" y="334"/>
                        </a:lnTo>
                        <a:lnTo>
                          <a:pt x="64" y="333"/>
                        </a:lnTo>
                        <a:lnTo>
                          <a:pt x="59" y="273"/>
                        </a:lnTo>
                        <a:lnTo>
                          <a:pt x="53" y="216"/>
                        </a:lnTo>
                        <a:lnTo>
                          <a:pt x="49" y="187"/>
                        </a:lnTo>
                        <a:lnTo>
                          <a:pt x="46" y="160"/>
                        </a:lnTo>
                        <a:lnTo>
                          <a:pt x="43" y="134"/>
                        </a:lnTo>
                        <a:lnTo>
                          <a:pt x="37" y="86"/>
                        </a:lnTo>
                        <a:lnTo>
                          <a:pt x="32" y="40"/>
                        </a:lnTo>
                        <a:lnTo>
                          <a:pt x="30" y="40"/>
                        </a:lnTo>
                        <a:lnTo>
                          <a:pt x="26" y="20"/>
                        </a:lnTo>
                        <a:lnTo>
                          <a:pt x="15" y="22"/>
                        </a:lnTo>
                        <a:lnTo>
                          <a:pt x="27" y="20"/>
                        </a:lnTo>
                        <a:lnTo>
                          <a:pt x="26" y="20"/>
                        </a:lnTo>
                        <a:lnTo>
                          <a:pt x="15" y="22"/>
                        </a:lnTo>
                        <a:lnTo>
                          <a:pt x="27" y="20"/>
                        </a:lnTo>
                        <a:lnTo>
                          <a:pt x="25" y="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114" name="Freeform 140"/>
                  <p:cNvSpPr>
                    <a:spLocks/>
                  </p:cNvSpPr>
                  <p:nvPr/>
                </p:nvSpPr>
                <p:spPr bwMode="auto">
                  <a:xfrm>
                    <a:off x="3706" y="867"/>
                    <a:ext cx="171" cy="1177"/>
                  </a:xfrm>
                  <a:custGeom>
                    <a:avLst/>
                    <a:gdLst>
                      <a:gd name="T0" fmla="*/ 9 w 171"/>
                      <a:gd name="T1" fmla="*/ 1177 h 1177"/>
                      <a:gd name="T2" fmla="*/ 17 w 171"/>
                      <a:gd name="T3" fmla="*/ 1172 h 1177"/>
                      <a:gd name="T4" fmla="*/ 36 w 171"/>
                      <a:gd name="T5" fmla="*/ 1142 h 1177"/>
                      <a:gd name="T6" fmla="*/ 42 w 171"/>
                      <a:gd name="T7" fmla="*/ 1120 h 1177"/>
                      <a:gd name="T8" fmla="*/ 50 w 171"/>
                      <a:gd name="T9" fmla="*/ 1077 h 1177"/>
                      <a:gd name="T10" fmla="*/ 60 w 171"/>
                      <a:gd name="T11" fmla="*/ 1021 h 1177"/>
                      <a:gd name="T12" fmla="*/ 70 w 171"/>
                      <a:gd name="T13" fmla="*/ 954 h 1177"/>
                      <a:gd name="T14" fmla="*/ 66 w 171"/>
                      <a:gd name="T15" fmla="*/ 877 h 1177"/>
                      <a:gd name="T16" fmla="*/ 66 w 171"/>
                      <a:gd name="T17" fmla="*/ 877 h 1177"/>
                      <a:gd name="T18" fmla="*/ 83 w 171"/>
                      <a:gd name="T19" fmla="*/ 852 h 1177"/>
                      <a:gd name="T20" fmla="*/ 97 w 171"/>
                      <a:gd name="T21" fmla="*/ 706 h 1177"/>
                      <a:gd name="T22" fmla="*/ 113 w 171"/>
                      <a:gd name="T23" fmla="*/ 549 h 1177"/>
                      <a:gd name="T24" fmla="*/ 131 w 171"/>
                      <a:gd name="T25" fmla="*/ 360 h 1177"/>
                      <a:gd name="T26" fmla="*/ 148 w 171"/>
                      <a:gd name="T27" fmla="*/ 186 h 1177"/>
                      <a:gd name="T28" fmla="*/ 150 w 171"/>
                      <a:gd name="T29" fmla="*/ 162 h 1177"/>
                      <a:gd name="T30" fmla="*/ 150 w 171"/>
                      <a:gd name="T31" fmla="*/ 162 h 1177"/>
                      <a:gd name="T32" fmla="*/ 158 w 171"/>
                      <a:gd name="T33" fmla="*/ 109 h 1177"/>
                      <a:gd name="T34" fmla="*/ 170 w 171"/>
                      <a:gd name="T35" fmla="*/ 22 h 1177"/>
                      <a:gd name="T36" fmla="*/ 170 w 171"/>
                      <a:gd name="T37" fmla="*/ 22 h 1177"/>
                      <a:gd name="T38" fmla="*/ 171 w 171"/>
                      <a:gd name="T39" fmla="*/ 5 h 1177"/>
                      <a:gd name="T40" fmla="*/ 143 w 171"/>
                      <a:gd name="T41" fmla="*/ 39 h 1177"/>
                      <a:gd name="T42" fmla="*/ 131 w 171"/>
                      <a:gd name="T43" fmla="*/ 132 h 1177"/>
                      <a:gd name="T44" fmla="*/ 143 w 171"/>
                      <a:gd name="T45" fmla="*/ 133 h 1177"/>
                      <a:gd name="T46" fmla="*/ 124 w 171"/>
                      <a:gd name="T47" fmla="*/ 183 h 1177"/>
                      <a:gd name="T48" fmla="*/ 107 w 171"/>
                      <a:gd name="T49" fmla="*/ 357 h 1177"/>
                      <a:gd name="T50" fmla="*/ 89 w 171"/>
                      <a:gd name="T51" fmla="*/ 546 h 1177"/>
                      <a:gd name="T52" fmla="*/ 73 w 171"/>
                      <a:gd name="T53" fmla="*/ 703 h 1177"/>
                      <a:gd name="T54" fmla="*/ 59 w 171"/>
                      <a:gd name="T55" fmla="*/ 849 h 1177"/>
                      <a:gd name="T56" fmla="*/ 70 w 171"/>
                      <a:gd name="T57" fmla="*/ 850 h 1177"/>
                      <a:gd name="T58" fmla="*/ 49 w 171"/>
                      <a:gd name="T59" fmla="*/ 927 h 1177"/>
                      <a:gd name="T60" fmla="*/ 37 w 171"/>
                      <a:gd name="T61" fmla="*/ 1017 h 1177"/>
                      <a:gd name="T62" fmla="*/ 49 w 171"/>
                      <a:gd name="T63" fmla="*/ 1018 h 1177"/>
                      <a:gd name="T64" fmla="*/ 30 w 171"/>
                      <a:gd name="T65" fmla="*/ 1055 h 1177"/>
                      <a:gd name="T66" fmla="*/ 22 w 171"/>
                      <a:gd name="T67" fmla="*/ 1102 h 1177"/>
                      <a:gd name="T68" fmla="*/ 22 w 171"/>
                      <a:gd name="T69" fmla="*/ 1102 h 1177"/>
                      <a:gd name="T70" fmla="*/ 19 w 171"/>
                      <a:gd name="T71" fmla="*/ 1114 h 1177"/>
                      <a:gd name="T72" fmla="*/ 16 w 171"/>
                      <a:gd name="T73" fmla="*/ 1125 h 1177"/>
                      <a:gd name="T74" fmla="*/ 13 w 171"/>
                      <a:gd name="T75" fmla="*/ 1135 h 1177"/>
                      <a:gd name="T76" fmla="*/ 13 w 171"/>
                      <a:gd name="T77" fmla="*/ 1135 h 1177"/>
                      <a:gd name="T78" fmla="*/ 5 w 171"/>
                      <a:gd name="T79" fmla="*/ 1152 h 1177"/>
                      <a:gd name="T80" fmla="*/ 5 w 171"/>
                      <a:gd name="T81" fmla="*/ 1152 h 1177"/>
                      <a:gd name="T82" fmla="*/ 0 w 171"/>
                      <a:gd name="T83" fmla="*/ 1155 h 1177"/>
                      <a:gd name="T84" fmla="*/ 5 w 171"/>
                      <a:gd name="T85" fmla="*/ 1152 h 1177"/>
                      <a:gd name="T86" fmla="*/ 9 w 171"/>
                      <a:gd name="T87" fmla="*/ 1152 h 11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</a:cxnLst>
                    <a:rect l="0" t="0" r="r" b="b"/>
                    <a:pathLst>
                      <a:path w="171" h="1177">
                        <a:moveTo>
                          <a:pt x="6" y="1152"/>
                        </a:moveTo>
                        <a:lnTo>
                          <a:pt x="6" y="1177"/>
                        </a:lnTo>
                        <a:lnTo>
                          <a:pt x="9" y="1177"/>
                        </a:lnTo>
                        <a:lnTo>
                          <a:pt x="9" y="1175"/>
                        </a:lnTo>
                        <a:lnTo>
                          <a:pt x="13" y="1175"/>
                        </a:lnTo>
                        <a:lnTo>
                          <a:pt x="17" y="1172"/>
                        </a:lnTo>
                        <a:lnTo>
                          <a:pt x="26" y="1164"/>
                        </a:lnTo>
                        <a:lnTo>
                          <a:pt x="36" y="1144"/>
                        </a:lnTo>
                        <a:lnTo>
                          <a:pt x="36" y="1142"/>
                        </a:lnTo>
                        <a:lnTo>
                          <a:pt x="39" y="1132"/>
                        </a:lnTo>
                        <a:lnTo>
                          <a:pt x="39" y="1131"/>
                        </a:lnTo>
                        <a:lnTo>
                          <a:pt x="42" y="1120"/>
                        </a:lnTo>
                        <a:lnTo>
                          <a:pt x="45" y="1107"/>
                        </a:lnTo>
                        <a:lnTo>
                          <a:pt x="47" y="1092"/>
                        </a:lnTo>
                        <a:lnTo>
                          <a:pt x="50" y="1077"/>
                        </a:lnTo>
                        <a:lnTo>
                          <a:pt x="53" y="1060"/>
                        </a:lnTo>
                        <a:lnTo>
                          <a:pt x="56" y="1041"/>
                        </a:lnTo>
                        <a:lnTo>
                          <a:pt x="60" y="1021"/>
                        </a:lnTo>
                        <a:lnTo>
                          <a:pt x="62" y="1020"/>
                        </a:lnTo>
                        <a:lnTo>
                          <a:pt x="64" y="1000"/>
                        </a:lnTo>
                        <a:lnTo>
                          <a:pt x="70" y="954"/>
                        </a:lnTo>
                        <a:lnTo>
                          <a:pt x="73" y="930"/>
                        </a:lnTo>
                        <a:lnTo>
                          <a:pt x="79" y="879"/>
                        </a:lnTo>
                        <a:lnTo>
                          <a:pt x="66" y="877"/>
                        </a:lnTo>
                        <a:lnTo>
                          <a:pt x="77" y="880"/>
                        </a:lnTo>
                        <a:lnTo>
                          <a:pt x="79" y="879"/>
                        </a:lnTo>
                        <a:lnTo>
                          <a:pt x="66" y="877"/>
                        </a:lnTo>
                        <a:lnTo>
                          <a:pt x="77" y="880"/>
                        </a:lnTo>
                        <a:lnTo>
                          <a:pt x="82" y="853"/>
                        </a:lnTo>
                        <a:lnTo>
                          <a:pt x="83" y="852"/>
                        </a:lnTo>
                        <a:lnTo>
                          <a:pt x="86" y="824"/>
                        </a:lnTo>
                        <a:lnTo>
                          <a:pt x="89" y="796"/>
                        </a:lnTo>
                        <a:lnTo>
                          <a:pt x="97" y="706"/>
                        </a:lnTo>
                        <a:lnTo>
                          <a:pt x="103" y="643"/>
                        </a:lnTo>
                        <a:lnTo>
                          <a:pt x="107" y="612"/>
                        </a:lnTo>
                        <a:lnTo>
                          <a:pt x="113" y="549"/>
                        </a:lnTo>
                        <a:lnTo>
                          <a:pt x="116" y="517"/>
                        </a:lnTo>
                        <a:lnTo>
                          <a:pt x="127" y="391"/>
                        </a:lnTo>
                        <a:lnTo>
                          <a:pt x="131" y="360"/>
                        </a:lnTo>
                        <a:lnTo>
                          <a:pt x="140" y="270"/>
                        </a:lnTo>
                        <a:lnTo>
                          <a:pt x="146" y="213"/>
                        </a:lnTo>
                        <a:lnTo>
                          <a:pt x="148" y="186"/>
                        </a:lnTo>
                        <a:lnTo>
                          <a:pt x="151" y="160"/>
                        </a:lnTo>
                        <a:lnTo>
                          <a:pt x="138" y="159"/>
                        </a:lnTo>
                        <a:lnTo>
                          <a:pt x="150" y="162"/>
                        </a:lnTo>
                        <a:lnTo>
                          <a:pt x="151" y="160"/>
                        </a:lnTo>
                        <a:lnTo>
                          <a:pt x="138" y="159"/>
                        </a:lnTo>
                        <a:lnTo>
                          <a:pt x="150" y="162"/>
                        </a:lnTo>
                        <a:lnTo>
                          <a:pt x="154" y="136"/>
                        </a:lnTo>
                        <a:lnTo>
                          <a:pt x="156" y="134"/>
                        </a:lnTo>
                        <a:lnTo>
                          <a:pt x="158" y="109"/>
                        </a:lnTo>
                        <a:lnTo>
                          <a:pt x="164" y="63"/>
                        </a:lnTo>
                        <a:lnTo>
                          <a:pt x="167" y="42"/>
                        </a:lnTo>
                        <a:lnTo>
                          <a:pt x="170" y="22"/>
                        </a:lnTo>
                        <a:lnTo>
                          <a:pt x="157" y="20"/>
                        </a:lnTo>
                        <a:lnTo>
                          <a:pt x="168" y="23"/>
                        </a:lnTo>
                        <a:lnTo>
                          <a:pt x="170" y="22"/>
                        </a:lnTo>
                        <a:lnTo>
                          <a:pt x="157" y="20"/>
                        </a:lnTo>
                        <a:lnTo>
                          <a:pt x="168" y="23"/>
                        </a:lnTo>
                        <a:lnTo>
                          <a:pt x="171" y="5"/>
                        </a:lnTo>
                        <a:lnTo>
                          <a:pt x="148" y="0"/>
                        </a:lnTo>
                        <a:lnTo>
                          <a:pt x="146" y="19"/>
                        </a:lnTo>
                        <a:lnTo>
                          <a:pt x="143" y="39"/>
                        </a:lnTo>
                        <a:lnTo>
                          <a:pt x="140" y="60"/>
                        </a:lnTo>
                        <a:lnTo>
                          <a:pt x="134" y="106"/>
                        </a:lnTo>
                        <a:lnTo>
                          <a:pt x="131" y="132"/>
                        </a:lnTo>
                        <a:lnTo>
                          <a:pt x="143" y="133"/>
                        </a:lnTo>
                        <a:lnTo>
                          <a:pt x="131" y="132"/>
                        </a:lnTo>
                        <a:lnTo>
                          <a:pt x="143" y="133"/>
                        </a:lnTo>
                        <a:lnTo>
                          <a:pt x="131" y="132"/>
                        </a:lnTo>
                        <a:lnTo>
                          <a:pt x="127" y="157"/>
                        </a:lnTo>
                        <a:lnTo>
                          <a:pt x="124" y="183"/>
                        </a:lnTo>
                        <a:lnTo>
                          <a:pt x="121" y="210"/>
                        </a:lnTo>
                        <a:lnTo>
                          <a:pt x="116" y="267"/>
                        </a:lnTo>
                        <a:lnTo>
                          <a:pt x="107" y="357"/>
                        </a:lnTo>
                        <a:lnTo>
                          <a:pt x="103" y="388"/>
                        </a:lnTo>
                        <a:lnTo>
                          <a:pt x="92" y="514"/>
                        </a:lnTo>
                        <a:lnTo>
                          <a:pt x="89" y="546"/>
                        </a:lnTo>
                        <a:lnTo>
                          <a:pt x="83" y="609"/>
                        </a:lnTo>
                        <a:lnTo>
                          <a:pt x="79" y="641"/>
                        </a:lnTo>
                        <a:lnTo>
                          <a:pt x="73" y="703"/>
                        </a:lnTo>
                        <a:lnTo>
                          <a:pt x="64" y="793"/>
                        </a:lnTo>
                        <a:lnTo>
                          <a:pt x="62" y="822"/>
                        </a:lnTo>
                        <a:lnTo>
                          <a:pt x="59" y="849"/>
                        </a:lnTo>
                        <a:lnTo>
                          <a:pt x="70" y="850"/>
                        </a:lnTo>
                        <a:lnTo>
                          <a:pt x="59" y="849"/>
                        </a:lnTo>
                        <a:lnTo>
                          <a:pt x="70" y="850"/>
                        </a:lnTo>
                        <a:lnTo>
                          <a:pt x="59" y="849"/>
                        </a:lnTo>
                        <a:lnTo>
                          <a:pt x="55" y="876"/>
                        </a:lnTo>
                        <a:lnTo>
                          <a:pt x="49" y="927"/>
                        </a:lnTo>
                        <a:lnTo>
                          <a:pt x="46" y="951"/>
                        </a:lnTo>
                        <a:lnTo>
                          <a:pt x="40" y="997"/>
                        </a:lnTo>
                        <a:lnTo>
                          <a:pt x="37" y="1017"/>
                        </a:lnTo>
                        <a:lnTo>
                          <a:pt x="49" y="1018"/>
                        </a:lnTo>
                        <a:lnTo>
                          <a:pt x="37" y="1017"/>
                        </a:lnTo>
                        <a:lnTo>
                          <a:pt x="49" y="1018"/>
                        </a:lnTo>
                        <a:lnTo>
                          <a:pt x="37" y="1017"/>
                        </a:lnTo>
                        <a:lnTo>
                          <a:pt x="33" y="1037"/>
                        </a:lnTo>
                        <a:lnTo>
                          <a:pt x="30" y="1055"/>
                        </a:lnTo>
                        <a:lnTo>
                          <a:pt x="27" y="1073"/>
                        </a:lnTo>
                        <a:lnTo>
                          <a:pt x="25" y="1088"/>
                        </a:lnTo>
                        <a:lnTo>
                          <a:pt x="22" y="1102"/>
                        </a:lnTo>
                        <a:lnTo>
                          <a:pt x="33" y="1104"/>
                        </a:lnTo>
                        <a:lnTo>
                          <a:pt x="22" y="1101"/>
                        </a:lnTo>
                        <a:lnTo>
                          <a:pt x="22" y="1102"/>
                        </a:lnTo>
                        <a:lnTo>
                          <a:pt x="33" y="1104"/>
                        </a:lnTo>
                        <a:lnTo>
                          <a:pt x="22" y="1101"/>
                        </a:lnTo>
                        <a:lnTo>
                          <a:pt x="19" y="1114"/>
                        </a:lnTo>
                        <a:lnTo>
                          <a:pt x="16" y="1125"/>
                        </a:lnTo>
                        <a:lnTo>
                          <a:pt x="27" y="1128"/>
                        </a:lnTo>
                        <a:lnTo>
                          <a:pt x="16" y="1125"/>
                        </a:lnTo>
                        <a:lnTo>
                          <a:pt x="27" y="1128"/>
                        </a:lnTo>
                        <a:lnTo>
                          <a:pt x="16" y="1125"/>
                        </a:lnTo>
                        <a:lnTo>
                          <a:pt x="13" y="1135"/>
                        </a:lnTo>
                        <a:lnTo>
                          <a:pt x="25" y="1138"/>
                        </a:lnTo>
                        <a:lnTo>
                          <a:pt x="15" y="1132"/>
                        </a:lnTo>
                        <a:lnTo>
                          <a:pt x="13" y="1135"/>
                        </a:lnTo>
                        <a:lnTo>
                          <a:pt x="25" y="1138"/>
                        </a:lnTo>
                        <a:lnTo>
                          <a:pt x="15" y="1132"/>
                        </a:lnTo>
                        <a:lnTo>
                          <a:pt x="5" y="1152"/>
                        </a:lnTo>
                        <a:lnTo>
                          <a:pt x="15" y="1158"/>
                        </a:lnTo>
                        <a:lnTo>
                          <a:pt x="6" y="1150"/>
                        </a:lnTo>
                        <a:lnTo>
                          <a:pt x="5" y="1152"/>
                        </a:lnTo>
                        <a:lnTo>
                          <a:pt x="15" y="1158"/>
                        </a:lnTo>
                        <a:lnTo>
                          <a:pt x="6" y="1150"/>
                        </a:lnTo>
                        <a:lnTo>
                          <a:pt x="0" y="1155"/>
                        </a:lnTo>
                        <a:lnTo>
                          <a:pt x="9" y="1164"/>
                        </a:lnTo>
                        <a:lnTo>
                          <a:pt x="9" y="1152"/>
                        </a:lnTo>
                        <a:lnTo>
                          <a:pt x="5" y="1152"/>
                        </a:lnTo>
                        <a:lnTo>
                          <a:pt x="0" y="1155"/>
                        </a:lnTo>
                        <a:lnTo>
                          <a:pt x="9" y="1164"/>
                        </a:lnTo>
                        <a:lnTo>
                          <a:pt x="9" y="1152"/>
                        </a:lnTo>
                        <a:lnTo>
                          <a:pt x="6" y="1152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115" name="Freeform 141"/>
                  <p:cNvSpPr>
                    <a:spLocks/>
                  </p:cNvSpPr>
                  <p:nvPr/>
                </p:nvSpPr>
                <p:spPr bwMode="auto">
                  <a:xfrm>
                    <a:off x="3852" y="745"/>
                    <a:ext cx="179" cy="854"/>
                  </a:xfrm>
                  <a:custGeom>
                    <a:avLst/>
                    <a:gdLst>
                      <a:gd name="T0" fmla="*/ 14 w 179"/>
                      <a:gd name="T1" fmla="*/ 124 h 854"/>
                      <a:gd name="T2" fmla="*/ 30 w 179"/>
                      <a:gd name="T3" fmla="*/ 110 h 854"/>
                      <a:gd name="T4" fmla="*/ 38 w 179"/>
                      <a:gd name="T5" fmla="*/ 65 h 854"/>
                      <a:gd name="T6" fmla="*/ 30 w 179"/>
                      <a:gd name="T7" fmla="*/ 51 h 854"/>
                      <a:gd name="T8" fmla="*/ 41 w 179"/>
                      <a:gd name="T9" fmla="*/ 55 h 854"/>
                      <a:gd name="T10" fmla="*/ 47 w 179"/>
                      <a:gd name="T11" fmla="*/ 37 h 854"/>
                      <a:gd name="T12" fmla="*/ 38 w 179"/>
                      <a:gd name="T13" fmla="*/ 25 h 854"/>
                      <a:gd name="T14" fmla="*/ 48 w 179"/>
                      <a:gd name="T15" fmla="*/ 33 h 854"/>
                      <a:gd name="T16" fmla="*/ 54 w 179"/>
                      <a:gd name="T17" fmla="*/ 24 h 854"/>
                      <a:gd name="T18" fmla="*/ 57 w 179"/>
                      <a:gd name="T19" fmla="*/ 21 h 854"/>
                      <a:gd name="T20" fmla="*/ 48 w 179"/>
                      <a:gd name="T21" fmla="*/ 13 h 854"/>
                      <a:gd name="T22" fmla="*/ 45 w 179"/>
                      <a:gd name="T23" fmla="*/ 23 h 854"/>
                      <a:gd name="T24" fmla="*/ 48 w 179"/>
                      <a:gd name="T25" fmla="*/ 24 h 854"/>
                      <a:gd name="T26" fmla="*/ 54 w 179"/>
                      <a:gd name="T27" fmla="*/ 13 h 854"/>
                      <a:gd name="T28" fmla="*/ 49 w 179"/>
                      <a:gd name="T29" fmla="*/ 24 h 854"/>
                      <a:gd name="T30" fmla="*/ 52 w 179"/>
                      <a:gd name="T31" fmla="*/ 30 h 854"/>
                      <a:gd name="T32" fmla="*/ 55 w 179"/>
                      <a:gd name="T33" fmla="*/ 35 h 854"/>
                      <a:gd name="T34" fmla="*/ 58 w 179"/>
                      <a:gd name="T35" fmla="*/ 44 h 854"/>
                      <a:gd name="T36" fmla="*/ 61 w 179"/>
                      <a:gd name="T37" fmla="*/ 54 h 854"/>
                      <a:gd name="T38" fmla="*/ 67 w 179"/>
                      <a:gd name="T39" fmla="*/ 77 h 854"/>
                      <a:gd name="T40" fmla="*/ 67 w 179"/>
                      <a:gd name="T41" fmla="*/ 77 h 854"/>
                      <a:gd name="T42" fmla="*/ 88 w 179"/>
                      <a:gd name="T43" fmla="*/ 122 h 854"/>
                      <a:gd name="T44" fmla="*/ 76 w 179"/>
                      <a:gd name="T45" fmla="*/ 124 h 854"/>
                      <a:gd name="T46" fmla="*/ 91 w 179"/>
                      <a:gd name="T47" fmla="*/ 141 h 854"/>
                      <a:gd name="T48" fmla="*/ 94 w 179"/>
                      <a:gd name="T49" fmla="*/ 252 h 854"/>
                      <a:gd name="T50" fmla="*/ 112 w 179"/>
                      <a:gd name="T51" fmla="*/ 303 h 854"/>
                      <a:gd name="T52" fmla="*/ 101 w 179"/>
                      <a:gd name="T53" fmla="*/ 305 h 854"/>
                      <a:gd name="T54" fmla="*/ 118 w 179"/>
                      <a:gd name="T55" fmla="*/ 477 h 854"/>
                      <a:gd name="T56" fmla="*/ 118 w 179"/>
                      <a:gd name="T57" fmla="*/ 477 h 854"/>
                      <a:gd name="T58" fmla="*/ 125 w 179"/>
                      <a:gd name="T59" fmla="*/ 540 h 854"/>
                      <a:gd name="T60" fmla="*/ 133 w 179"/>
                      <a:gd name="T61" fmla="*/ 636 h 854"/>
                      <a:gd name="T62" fmla="*/ 149 w 179"/>
                      <a:gd name="T63" fmla="*/ 794 h 854"/>
                      <a:gd name="T64" fmla="*/ 169 w 179"/>
                      <a:gd name="T65" fmla="*/ 760 h 854"/>
                      <a:gd name="T66" fmla="*/ 156 w 179"/>
                      <a:gd name="T67" fmla="*/ 761 h 854"/>
                      <a:gd name="T68" fmla="*/ 158 w 179"/>
                      <a:gd name="T69" fmla="*/ 634 h 854"/>
                      <a:gd name="T70" fmla="*/ 145 w 179"/>
                      <a:gd name="T71" fmla="*/ 506 h 854"/>
                      <a:gd name="T72" fmla="*/ 132 w 179"/>
                      <a:gd name="T73" fmla="*/ 507 h 854"/>
                      <a:gd name="T74" fmla="*/ 136 w 179"/>
                      <a:gd name="T75" fmla="*/ 415 h 854"/>
                      <a:gd name="T76" fmla="*/ 123 w 179"/>
                      <a:gd name="T77" fmla="*/ 302 h 854"/>
                      <a:gd name="T78" fmla="*/ 119 w 179"/>
                      <a:gd name="T79" fmla="*/ 275 h 854"/>
                      <a:gd name="T80" fmla="*/ 115 w 179"/>
                      <a:gd name="T81" fmla="*/ 225 h 854"/>
                      <a:gd name="T82" fmla="*/ 99 w 179"/>
                      <a:gd name="T83" fmla="*/ 121 h 854"/>
                      <a:gd name="T84" fmla="*/ 95 w 179"/>
                      <a:gd name="T85" fmla="*/ 104 h 854"/>
                      <a:gd name="T86" fmla="*/ 92 w 179"/>
                      <a:gd name="T87" fmla="*/ 87 h 854"/>
                      <a:gd name="T88" fmla="*/ 84 w 179"/>
                      <a:gd name="T89" fmla="*/ 47 h 854"/>
                      <a:gd name="T90" fmla="*/ 72 w 179"/>
                      <a:gd name="T91" fmla="*/ 18 h 854"/>
                      <a:gd name="T92" fmla="*/ 62 w 179"/>
                      <a:gd name="T93" fmla="*/ 24 h 854"/>
                      <a:gd name="T94" fmla="*/ 57 w 179"/>
                      <a:gd name="T95" fmla="*/ 1 h 854"/>
                      <a:gd name="T96" fmla="*/ 44 w 179"/>
                      <a:gd name="T97" fmla="*/ 3 h 854"/>
                      <a:gd name="T98" fmla="*/ 32 w 179"/>
                      <a:gd name="T99" fmla="*/ 14 h 854"/>
                      <a:gd name="T100" fmla="*/ 42 w 179"/>
                      <a:gd name="T101" fmla="*/ 20 h 854"/>
                      <a:gd name="T102" fmla="*/ 24 w 179"/>
                      <a:gd name="T103" fmla="*/ 28 h 854"/>
                      <a:gd name="T104" fmla="*/ 15 w 179"/>
                      <a:gd name="T105" fmla="*/ 60 h 854"/>
                      <a:gd name="T106" fmla="*/ 7 w 179"/>
                      <a:gd name="T107" fmla="*/ 105 h 854"/>
                      <a:gd name="T108" fmla="*/ 18 w 179"/>
                      <a:gd name="T109" fmla="*/ 107 h 854"/>
                      <a:gd name="T110" fmla="*/ 2 w 179"/>
                      <a:gd name="T111" fmla="*/ 122 h 8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</a:cxnLst>
                    <a:rect l="0" t="0" r="r" b="b"/>
                    <a:pathLst>
                      <a:path w="179" h="854">
                        <a:moveTo>
                          <a:pt x="0" y="141"/>
                        </a:moveTo>
                        <a:lnTo>
                          <a:pt x="22" y="145"/>
                        </a:lnTo>
                        <a:lnTo>
                          <a:pt x="25" y="127"/>
                        </a:lnTo>
                        <a:lnTo>
                          <a:pt x="14" y="124"/>
                        </a:lnTo>
                        <a:lnTo>
                          <a:pt x="25" y="127"/>
                        </a:lnTo>
                        <a:lnTo>
                          <a:pt x="14" y="124"/>
                        </a:lnTo>
                        <a:lnTo>
                          <a:pt x="25" y="127"/>
                        </a:lnTo>
                        <a:lnTo>
                          <a:pt x="30" y="110"/>
                        </a:lnTo>
                        <a:lnTo>
                          <a:pt x="32" y="94"/>
                        </a:lnTo>
                        <a:lnTo>
                          <a:pt x="38" y="65"/>
                        </a:lnTo>
                        <a:lnTo>
                          <a:pt x="27" y="63"/>
                        </a:lnTo>
                        <a:lnTo>
                          <a:pt x="38" y="65"/>
                        </a:lnTo>
                        <a:lnTo>
                          <a:pt x="27" y="63"/>
                        </a:lnTo>
                        <a:lnTo>
                          <a:pt x="38" y="65"/>
                        </a:lnTo>
                        <a:lnTo>
                          <a:pt x="41" y="54"/>
                        </a:lnTo>
                        <a:lnTo>
                          <a:pt x="30" y="51"/>
                        </a:lnTo>
                        <a:lnTo>
                          <a:pt x="41" y="55"/>
                        </a:lnTo>
                        <a:lnTo>
                          <a:pt x="41" y="54"/>
                        </a:lnTo>
                        <a:lnTo>
                          <a:pt x="30" y="51"/>
                        </a:lnTo>
                        <a:lnTo>
                          <a:pt x="41" y="55"/>
                        </a:lnTo>
                        <a:lnTo>
                          <a:pt x="44" y="45"/>
                        </a:lnTo>
                        <a:lnTo>
                          <a:pt x="47" y="37"/>
                        </a:lnTo>
                        <a:lnTo>
                          <a:pt x="35" y="33"/>
                        </a:lnTo>
                        <a:lnTo>
                          <a:pt x="47" y="37"/>
                        </a:lnTo>
                        <a:lnTo>
                          <a:pt x="35" y="33"/>
                        </a:lnTo>
                        <a:lnTo>
                          <a:pt x="47" y="37"/>
                        </a:lnTo>
                        <a:lnTo>
                          <a:pt x="49" y="30"/>
                        </a:lnTo>
                        <a:lnTo>
                          <a:pt x="38" y="25"/>
                        </a:lnTo>
                        <a:lnTo>
                          <a:pt x="48" y="33"/>
                        </a:lnTo>
                        <a:lnTo>
                          <a:pt x="49" y="30"/>
                        </a:lnTo>
                        <a:lnTo>
                          <a:pt x="38" y="25"/>
                        </a:lnTo>
                        <a:lnTo>
                          <a:pt x="48" y="33"/>
                        </a:lnTo>
                        <a:lnTo>
                          <a:pt x="52" y="27"/>
                        </a:lnTo>
                        <a:lnTo>
                          <a:pt x="55" y="23"/>
                        </a:lnTo>
                        <a:lnTo>
                          <a:pt x="45" y="15"/>
                        </a:lnTo>
                        <a:lnTo>
                          <a:pt x="54" y="24"/>
                        </a:lnTo>
                        <a:lnTo>
                          <a:pt x="55" y="23"/>
                        </a:lnTo>
                        <a:lnTo>
                          <a:pt x="45" y="15"/>
                        </a:lnTo>
                        <a:lnTo>
                          <a:pt x="54" y="24"/>
                        </a:lnTo>
                        <a:lnTo>
                          <a:pt x="57" y="21"/>
                        </a:lnTo>
                        <a:lnTo>
                          <a:pt x="48" y="13"/>
                        </a:lnTo>
                        <a:lnTo>
                          <a:pt x="54" y="24"/>
                        </a:lnTo>
                        <a:lnTo>
                          <a:pt x="57" y="21"/>
                        </a:lnTo>
                        <a:lnTo>
                          <a:pt x="48" y="13"/>
                        </a:lnTo>
                        <a:lnTo>
                          <a:pt x="54" y="24"/>
                        </a:lnTo>
                        <a:lnTo>
                          <a:pt x="57" y="23"/>
                        </a:lnTo>
                        <a:lnTo>
                          <a:pt x="51" y="11"/>
                        </a:lnTo>
                        <a:lnTo>
                          <a:pt x="45" y="23"/>
                        </a:lnTo>
                        <a:lnTo>
                          <a:pt x="57" y="23"/>
                        </a:lnTo>
                        <a:lnTo>
                          <a:pt x="51" y="11"/>
                        </a:lnTo>
                        <a:lnTo>
                          <a:pt x="45" y="23"/>
                        </a:lnTo>
                        <a:lnTo>
                          <a:pt x="48" y="24"/>
                        </a:lnTo>
                        <a:lnTo>
                          <a:pt x="54" y="13"/>
                        </a:lnTo>
                        <a:lnTo>
                          <a:pt x="45" y="21"/>
                        </a:lnTo>
                        <a:lnTo>
                          <a:pt x="48" y="24"/>
                        </a:lnTo>
                        <a:lnTo>
                          <a:pt x="54" y="13"/>
                        </a:lnTo>
                        <a:lnTo>
                          <a:pt x="45" y="21"/>
                        </a:lnTo>
                        <a:lnTo>
                          <a:pt x="51" y="27"/>
                        </a:lnTo>
                        <a:lnTo>
                          <a:pt x="59" y="18"/>
                        </a:lnTo>
                        <a:lnTo>
                          <a:pt x="49" y="24"/>
                        </a:lnTo>
                        <a:lnTo>
                          <a:pt x="51" y="27"/>
                        </a:lnTo>
                        <a:lnTo>
                          <a:pt x="59" y="18"/>
                        </a:lnTo>
                        <a:lnTo>
                          <a:pt x="49" y="24"/>
                        </a:lnTo>
                        <a:lnTo>
                          <a:pt x="52" y="30"/>
                        </a:lnTo>
                        <a:lnTo>
                          <a:pt x="52" y="31"/>
                        </a:lnTo>
                        <a:lnTo>
                          <a:pt x="57" y="38"/>
                        </a:lnTo>
                        <a:lnTo>
                          <a:pt x="67" y="31"/>
                        </a:lnTo>
                        <a:lnTo>
                          <a:pt x="55" y="35"/>
                        </a:lnTo>
                        <a:lnTo>
                          <a:pt x="57" y="38"/>
                        </a:lnTo>
                        <a:lnTo>
                          <a:pt x="67" y="31"/>
                        </a:lnTo>
                        <a:lnTo>
                          <a:pt x="55" y="35"/>
                        </a:lnTo>
                        <a:lnTo>
                          <a:pt x="58" y="44"/>
                        </a:lnTo>
                        <a:lnTo>
                          <a:pt x="61" y="54"/>
                        </a:lnTo>
                        <a:lnTo>
                          <a:pt x="72" y="50"/>
                        </a:lnTo>
                        <a:lnTo>
                          <a:pt x="61" y="53"/>
                        </a:lnTo>
                        <a:lnTo>
                          <a:pt x="61" y="54"/>
                        </a:lnTo>
                        <a:lnTo>
                          <a:pt x="72" y="50"/>
                        </a:lnTo>
                        <a:lnTo>
                          <a:pt x="61" y="53"/>
                        </a:lnTo>
                        <a:lnTo>
                          <a:pt x="64" y="64"/>
                        </a:lnTo>
                        <a:lnTo>
                          <a:pt x="67" y="77"/>
                        </a:lnTo>
                        <a:lnTo>
                          <a:pt x="78" y="74"/>
                        </a:lnTo>
                        <a:lnTo>
                          <a:pt x="67" y="77"/>
                        </a:lnTo>
                        <a:lnTo>
                          <a:pt x="78" y="74"/>
                        </a:lnTo>
                        <a:lnTo>
                          <a:pt x="67" y="77"/>
                        </a:lnTo>
                        <a:lnTo>
                          <a:pt x="69" y="91"/>
                        </a:lnTo>
                        <a:lnTo>
                          <a:pt x="72" y="108"/>
                        </a:lnTo>
                        <a:lnTo>
                          <a:pt x="76" y="125"/>
                        </a:lnTo>
                        <a:lnTo>
                          <a:pt x="88" y="122"/>
                        </a:lnTo>
                        <a:lnTo>
                          <a:pt x="76" y="124"/>
                        </a:lnTo>
                        <a:lnTo>
                          <a:pt x="76" y="125"/>
                        </a:lnTo>
                        <a:lnTo>
                          <a:pt x="88" y="122"/>
                        </a:lnTo>
                        <a:lnTo>
                          <a:pt x="76" y="124"/>
                        </a:lnTo>
                        <a:lnTo>
                          <a:pt x="79" y="142"/>
                        </a:lnTo>
                        <a:lnTo>
                          <a:pt x="91" y="141"/>
                        </a:lnTo>
                        <a:lnTo>
                          <a:pt x="79" y="142"/>
                        </a:lnTo>
                        <a:lnTo>
                          <a:pt x="91" y="141"/>
                        </a:lnTo>
                        <a:lnTo>
                          <a:pt x="79" y="142"/>
                        </a:lnTo>
                        <a:lnTo>
                          <a:pt x="85" y="182"/>
                        </a:lnTo>
                        <a:lnTo>
                          <a:pt x="91" y="228"/>
                        </a:lnTo>
                        <a:lnTo>
                          <a:pt x="94" y="252"/>
                        </a:lnTo>
                        <a:lnTo>
                          <a:pt x="96" y="278"/>
                        </a:lnTo>
                        <a:lnTo>
                          <a:pt x="96" y="279"/>
                        </a:lnTo>
                        <a:lnTo>
                          <a:pt x="101" y="306"/>
                        </a:lnTo>
                        <a:lnTo>
                          <a:pt x="112" y="303"/>
                        </a:lnTo>
                        <a:lnTo>
                          <a:pt x="101" y="305"/>
                        </a:lnTo>
                        <a:lnTo>
                          <a:pt x="101" y="306"/>
                        </a:lnTo>
                        <a:lnTo>
                          <a:pt x="112" y="303"/>
                        </a:lnTo>
                        <a:lnTo>
                          <a:pt x="101" y="305"/>
                        </a:lnTo>
                        <a:lnTo>
                          <a:pt x="106" y="359"/>
                        </a:lnTo>
                        <a:lnTo>
                          <a:pt x="109" y="389"/>
                        </a:lnTo>
                        <a:lnTo>
                          <a:pt x="112" y="418"/>
                        </a:lnTo>
                        <a:lnTo>
                          <a:pt x="118" y="477"/>
                        </a:lnTo>
                        <a:lnTo>
                          <a:pt x="129" y="476"/>
                        </a:lnTo>
                        <a:lnTo>
                          <a:pt x="118" y="477"/>
                        </a:lnTo>
                        <a:lnTo>
                          <a:pt x="129" y="476"/>
                        </a:lnTo>
                        <a:lnTo>
                          <a:pt x="118" y="477"/>
                        </a:lnTo>
                        <a:lnTo>
                          <a:pt x="121" y="509"/>
                        </a:lnTo>
                        <a:lnTo>
                          <a:pt x="125" y="540"/>
                        </a:lnTo>
                        <a:lnTo>
                          <a:pt x="136" y="539"/>
                        </a:lnTo>
                        <a:lnTo>
                          <a:pt x="125" y="540"/>
                        </a:lnTo>
                        <a:lnTo>
                          <a:pt x="136" y="539"/>
                        </a:lnTo>
                        <a:lnTo>
                          <a:pt x="125" y="540"/>
                        </a:lnTo>
                        <a:lnTo>
                          <a:pt x="131" y="603"/>
                        </a:lnTo>
                        <a:lnTo>
                          <a:pt x="133" y="636"/>
                        </a:lnTo>
                        <a:lnTo>
                          <a:pt x="139" y="698"/>
                        </a:lnTo>
                        <a:lnTo>
                          <a:pt x="142" y="731"/>
                        </a:lnTo>
                        <a:lnTo>
                          <a:pt x="145" y="763"/>
                        </a:lnTo>
                        <a:lnTo>
                          <a:pt x="149" y="794"/>
                        </a:lnTo>
                        <a:lnTo>
                          <a:pt x="155" y="854"/>
                        </a:lnTo>
                        <a:lnTo>
                          <a:pt x="179" y="851"/>
                        </a:lnTo>
                        <a:lnTo>
                          <a:pt x="173" y="791"/>
                        </a:lnTo>
                        <a:lnTo>
                          <a:pt x="169" y="760"/>
                        </a:lnTo>
                        <a:lnTo>
                          <a:pt x="156" y="761"/>
                        </a:lnTo>
                        <a:lnTo>
                          <a:pt x="169" y="761"/>
                        </a:lnTo>
                        <a:lnTo>
                          <a:pt x="169" y="760"/>
                        </a:lnTo>
                        <a:lnTo>
                          <a:pt x="156" y="761"/>
                        </a:lnTo>
                        <a:lnTo>
                          <a:pt x="169" y="761"/>
                        </a:lnTo>
                        <a:lnTo>
                          <a:pt x="166" y="730"/>
                        </a:lnTo>
                        <a:lnTo>
                          <a:pt x="163" y="697"/>
                        </a:lnTo>
                        <a:lnTo>
                          <a:pt x="158" y="634"/>
                        </a:lnTo>
                        <a:lnTo>
                          <a:pt x="155" y="601"/>
                        </a:lnTo>
                        <a:lnTo>
                          <a:pt x="149" y="539"/>
                        </a:lnTo>
                        <a:lnTo>
                          <a:pt x="149" y="537"/>
                        </a:lnTo>
                        <a:lnTo>
                          <a:pt x="145" y="506"/>
                        </a:lnTo>
                        <a:lnTo>
                          <a:pt x="132" y="507"/>
                        </a:lnTo>
                        <a:lnTo>
                          <a:pt x="145" y="507"/>
                        </a:lnTo>
                        <a:lnTo>
                          <a:pt x="145" y="506"/>
                        </a:lnTo>
                        <a:lnTo>
                          <a:pt x="132" y="507"/>
                        </a:lnTo>
                        <a:lnTo>
                          <a:pt x="145" y="507"/>
                        </a:lnTo>
                        <a:lnTo>
                          <a:pt x="142" y="476"/>
                        </a:lnTo>
                        <a:lnTo>
                          <a:pt x="142" y="475"/>
                        </a:lnTo>
                        <a:lnTo>
                          <a:pt x="136" y="415"/>
                        </a:lnTo>
                        <a:lnTo>
                          <a:pt x="133" y="386"/>
                        </a:lnTo>
                        <a:lnTo>
                          <a:pt x="131" y="356"/>
                        </a:lnTo>
                        <a:lnTo>
                          <a:pt x="125" y="302"/>
                        </a:lnTo>
                        <a:lnTo>
                          <a:pt x="123" y="302"/>
                        </a:lnTo>
                        <a:lnTo>
                          <a:pt x="119" y="275"/>
                        </a:lnTo>
                        <a:lnTo>
                          <a:pt x="108" y="276"/>
                        </a:lnTo>
                        <a:lnTo>
                          <a:pt x="121" y="275"/>
                        </a:lnTo>
                        <a:lnTo>
                          <a:pt x="119" y="275"/>
                        </a:lnTo>
                        <a:lnTo>
                          <a:pt x="108" y="276"/>
                        </a:lnTo>
                        <a:lnTo>
                          <a:pt x="121" y="275"/>
                        </a:lnTo>
                        <a:lnTo>
                          <a:pt x="118" y="249"/>
                        </a:lnTo>
                        <a:lnTo>
                          <a:pt x="115" y="225"/>
                        </a:lnTo>
                        <a:lnTo>
                          <a:pt x="109" y="179"/>
                        </a:lnTo>
                        <a:lnTo>
                          <a:pt x="104" y="140"/>
                        </a:lnTo>
                        <a:lnTo>
                          <a:pt x="102" y="140"/>
                        </a:lnTo>
                        <a:lnTo>
                          <a:pt x="99" y="121"/>
                        </a:lnTo>
                        <a:lnTo>
                          <a:pt x="99" y="120"/>
                        </a:lnTo>
                        <a:lnTo>
                          <a:pt x="95" y="102"/>
                        </a:lnTo>
                        <a:lnTo>
                          <a:pt x="84" y="105"/>
                        </a:lnTo>
                        <a:lnTo>
                          <a:pt x="95" y="104"/>
                        </a:lnTo>
                        <a:lnTo>
                          <a:pt x="95" y="102"/>
                        </a:lnTo>
                        <a:lnTo>
                          <a:pt x="84" y="105"/>
                        </a:lnTo>
                        <a:lnTo>
                          <a:pt x="95" y="104"/>
                        </a:lnTo>
                        <a:lnTo>
                          <a:pt x="92" y="87"/>
                        </a:lnTo>
                        <a:lnTo>
                          <a:pt x="89" y="73"/>
                        </a:lnTo>
                        <a:lnTo>
                          <a:pt x="89" y="71"/>
                        </a:lnTo>
                        <a:lnTo>
                          <a:pt x="86" y="58"/>
                        </a:lnTo>
                        <a:lnTo>
                          <a:pt x="84" y="47"/>
                        </a:lnTo>
                        <a:lnTo>
                          <a:pt x="81" y="37"/>
                        </a:lnTo>
                        <a:lnTo>
                          <a:pt x="78" y="28"/>
                        </a:lnTo>
                        <a:lnTo>
                          <a:pt x="76" y="25"/>
                        </a:lnTo>
                        <a:lnTo>
                          <a:pt x="72" y="18"/>
                        </a:lnTo>
                        <a:lnTo>
                          <a:pt x="62" y="24"/>
                        </a:lnTo>
                        <a:lnTo>
                          <a:pt x="74" y="18"/>
                        </a:lnTo>
                        <a:lnTo>
                          <a:pt x="72" y="18"/>
                        </a:lnTo>
                        <a:lnTo>
                          <a:pt x="62" y="24"/>
                        </a:lnTo>
                        <a:lnTo>
                          <a:pt x="74" y="18"/>
                        </a:lnTo>
                        <a:lnTo>
                          <a:pt x="71" y="13"/>
                        </a:lnTo>
                        <a:lnTo>
                          <a:pt x="62" y="4"/>
                        </a:lnTo>
                        <a:lnTo>
                          <a:pt x="57" y="1"/>
                        </a:lnTo>
                        <a:lnTo>
                          <a:pt x="55" y="0"/>
                        </a:lnTo>
                        <a:lnTo>
                          <a:pt x="47" y="0"/>
                        </a:lnTo>
                        <a:lnTo>
                          <a:pt x="47" y="1"/>
                        </a:lnTo>
                        <a:lnTo>
                          <a:pt x="44" y="3"/>
                        </a:lnTo>
                        <a:lnTo>
                          <a:pt x="39" y="4"/>
                        </a:lnTo>
                        <a:lnTo>
                          <a:pt x="37" y="7"/>
                        </a:lnTo>
                        <a:lnTo>
                          <a:pt x="35" y="10"/>
                        </a:lnTo>
                        <a:lnTo>
                          <a:pt x="32" y="14"/>
                        </a:lnTo>
                        <a:lnTo>
                          <a:pt x="42" y="20"/>
                        </a:lnTo>
                        <a:lnTo>
                          <a:pt x="34" y="13"/>
                        </a:lnTo>
                        <a:lnTo>
                          <a:pt x="32" y="14"/>
                        </a:lnTo>
                        <a:lnTo>
                          <a:pt x="42" y="20"/>
                        </a:lnTo>
                        <a:lnTo>
                          <a:pt x="34" y="13"/>
                        </a:lnTo>
                        <a:lnTo>
                          <a:pt x="30" y="18"/>
                        </a:lnTo>
                        <a:lnTo>
                          <a:pt x="27" y="21"/>
                        </a:lnTo>
                        <a:lnTo>
                          <a:pt x="24" y="28"/>
                        </a:lnTo>
                        <a:lnTo>
                          <a:pt x="24" y="30"/>
                        </a:lnTo>
                        <a:lnTo>
                          <a:pt x="21" y="38"/>
                        </a:lnTo>
                        <a:lnTo>
                          <a:pt x="18" y="48"/>
                        </a:lnTo>
                        <a:lnTo>
                          <a:pt x="15" y="60"/>
                        </a:lnTo>
                        <a:lnTo>
                          <a:pt x="15" y="63"/>
                        </a:lnTo>
                        <a:lnTo>
                          <a:pt x="15" y="61"/>
                        </a:lnTo>
                        <a:lnTo>
                          <a:pt x="10" y="90"/>
                        </a:lnTo>
                        <a:lnTo>
                          <a:pt x="7" y="105"/>
                        </a:lnTo>
                        <a:lnTo>
                          <a:pt x="18" y="107"/>
                        </a:lnTo>
                        <a:lnTo>
                          <a:pt x="7" y="104"/>
                        </a:lnTo>
                        <a:lnTo>
                          <a:pt x="7" y="105"/>
                        </a:lnTo>
                        <a:lnTo>
                          <a:pt x="18" y="107"/>
                        </a:lnTo>
                        <a:lnTo>
                          <a:pt x="7" y="104"/>
                        </a:lnTo>
                        <a:lnTo>
                          <a:pt x="2" y="121"/>
                        </a:lnTo>
                        <a:lnTo>
                          <a:pt x="2" y="124"/>
                        </a:lnTo>
                        <a:lnTo>
                          <a:pt x="2" y="122"/>
                        </a:lnTo>
                        <a:lnTo>
                          <a:pt x="0" y="141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" name="Freeform 142"/>
                  <p:cNvSpPr>
                    <a:spLocks/>
                  </p:cNvSpPr>
                  <p:nvPr/>
                </p:nvSpPr>
                <p:spPr bwMode="auto">
                  <a:xfrm>
                    <a:off x="4004" y="1566"/>
                    <a:ext cx="178" cy="478"/>
                  </a:xfrm>
                  <a:custGeom>
                    <a:avLst/>
                    <a:gdLst>
                      <a:gd name="T0" fmla="*/ 14 w 178"/>
                      <a:gd name="T1" fmla="*/ 150 h 478"/>
                      <a:gd name="T2" fmla="*/ 18 w 178"/>
                      <a:gd name="T3" fmla="*/ 177 h 478"/>
                      <a:gd name="T4" fmla="*/ 24 w 178"/>
                      <a:gd name="T5" fmla="*/ 228 h 478"/>
                      <a:gd name="T6" fmla="*/ 38 w 178"/>
                      <a:gd name="T7" fmla="*/ 339 h 478"/>
                      <a:gd name="T8" fmla="*/ 43 w 178"/>
                      <a:gd name="T9" fmla="*/ 359 h 478"/>
                      <a:gd name="T10" fmla="*/ 48 w 178"/>
                      <a:gd name="T11" fmla="*/ 392 h 478"/>
                      <a:gd name="T12" fmla="*/ 57 w 178"/>
                      <a:gd name="T13" fmla="*/ 432 h 478"/>
                      <a:gd name="T14" fmla="*/ 68 w 178"/>
                      <a:gd name="T15" fmla="*/ 460 h 478"/>
                      <a:gd name="T16" fmla="*/ 78 w 178"/>
                      <a:gd name="T17" fmla="*/ 453 h 478"/>
                      <a:gd name="T18" fmla="*/ 83 w 178"/>
                      <a:gd name="T19" fmla="*/ 476 h 478"/>
                      <a:gd name="T20" fmla="*/ 97 w 178"/>
                      <a:gd name="T21" fmla="*/ 476 h 478"/>
                      <a:gd name="T22" fmla="*/ 98 w 178"/>
                      <a:gd name="T23" fmla="*/ 458 h 478"/>
                      <a:gd name="T24" fmla="*/ 112 w 178"/>
                      <a:gd name="T25" fmla="*/ 459 h 478"/>
                      <a:gd name="T26" fmla="*/ 120 w 178"/>
                      <a:gd name="T27" fmla="*/ 439 h 478"/>
                      <a:gd name="T28" fmla="*/ 120 w 178"/>
                      <a:gd name="T29" fmla="*/ 385 h 478"/>
                      <a:gd name="T30" fmla="*/ 135 w 178"/>
                      <a:gd name="T31" fmla="*/ 372 h 478"/>
                      <a:gd name="T32" fmla="*/ 145 w 178"/>
                      <a:gd name="T33" fmla="*/ 315 h 478"/>
                      <a:gd name="T34" fmla="*/ 144 w 178"/>
                      <a:gd name="T35" fmla="*/ 221 h 478"/>
                      <a:gd name="T36" fmla="*/ 155 w 178"/>
                      <a:gd name="T37" fmla="*/ 224 h 478"/>
                      <a:gd name="T38" fmla="*/ 167 w 178"/>
                      <a:gd name="T39" fmla="*/ 144 h 478"/>
                      <a:gd name="T40" fmla="*/ 148 w 178"/>
                      <a:gd name="T41" fmla="*/ 84 h 478"/>
                      <a:gd name="T42" fmla="*/ 148 w 178"/>
                      <a:gd name="T43" fmla="*/ 195 h 478"/>
                      <a:gd name="T44" fmla="*/ 132 w 178"/>
                      <a:gd name="T45" fmla="*/ 220 h 478"/>
                      <a:gd name="T46" fmla="*/ 118 w 178"/>
                      <a:gd name="T47" fmla="*/ 332 h 478"/>
                      <a:gd name="T48" fmla="*/ 118 w 178"/>
                      <a:gd name="T49" fmla="*/ 332 h 478"/>
                      <a:gd name="T50" fmla="*/ 112 w 178"/>
                      <a:gd name="T51" fmla="*/ 366 h 478"/>
                      <a:gd name="T52" fmla="*/ 108 w 178"/>
                      <a:gd name="T53" fmla="*/ 382 h 478"/>
                      <a:gd name="T54" fmla="*/ 117 w 178"/>
                      <a:gd name="T55" fmla="*/ 401 h 478"/>
                      <a:gd name="T56" fmla="*/ 105 w 178"/>
                      <a:gd name="T57" fmla="*/ 398 h 478"/>
                      <a:gd name="T58" fmla="*/ 97 w 178"/>
                      <a:gd name="T59" fmla="*/ 433 h 478"/>
                      <a:gd name="T60" fmla="*/ 105 w 178"/>
                      <a:gd name="T61" fmla="*/ 445 h 478"/>
                      <a:gd name="T62" fmla="*/ 94 w 178"/>
                      <a:gd name="T63" fmla="*/ 441 h 478"/>
                      <a:gd name="T64" fmla="*/ 91 w 178"/>
                      <a:gd name="T65" fmla="*/ 448 h 478"/>
                      <a:gd name="T66" fmla="*/ 88 w 178"/>
                      <a:gd name="T67" fmla="*/ 452 h 478"/>
                      <a:gd name="T68" fmla="*/ 85 w 178"/>
                      <a:gd name="T69" fmla="*/ 456 h 478"/>
                      <a:gd name="T70" fmla="*/ 92 w 178"/>
                      <a:gd name="T71" fmla="*/ 465 h 478"/>
                      <a:gd name="T72" fmla="*/ 92 w 178"/>
                      <a:gd name="T73" fmla="*/ 465 h 478"/>
                      <a:gd name="T74" fmla="*/ 95 w 178"/>
                      <a:gd name="T75" fmla="*/ 456 h 478"/>
                      <a:gd name="T76" fmla="*/ 95 w 178"/>
                      <a:gd name="T77" fmla="*/ 456 h 478"/>
                      <a:gd name="T78" fmla="*/ 90 w 178"/>
                      <a:gd name="T79" fmla="*/ 451 h 478"/>
                      <a:gd name="T80" fmla="*/ 88 w 178"/>
                      <a:gd name="T81" fmla="*/ 448 h 478"/>
                      <a:gd name="T82" fmla="*/ 84 w 178"/>
                      <a:gd name="T83" fmla="*/ 441 h 478"/>
                      <a:gd name="T84" fmla="*/ 80 w 178"/>
                      <a:gd name="T85" fmla="*/ 425 h 478"/>
                      <a:gd name="T86" fmla="*/ 80 w 178"/>
                      <a:gd name="T87" fmla="*/ 425 h 478"/>
                      <a:gd name="T88" fmla="*/ 74 w 178"/>
                      <a:gd name="T89" fmla="*/ 402 h 478"/>
                      <a:gd name="T90" fmla="*/ 71 w 178"/>
                      <a:gd name="T91" fmla="*/ 388 h 478"/>
                      <a:gd name="T92" fmla="*/ 61 w 178"/>
                      <a:gd name="T93" fmla="*/ 335 h 478"/>
                      <a:gd name="T94" fmla="*/ 50 w 178"/>
                      <a:gd name="T95" fmla="*/ 338 h 478"/>
                      <a:gd name="T96" fmla="*/ 51 w 178"/>
                      <a:gd name="T97" fmla="*/ 249 h 478"/>
                      <a:gd name="T98" fmla="*/ 37 w 178"/>
                      <a:gd name="T99" fmla="*/ 147 h 478"/>
                      <a:gd name="T100" fmla="*/ 26 w 178"/>
                      <a:gd name="T101" fmla="*/ 148 h 478"/>
                      <a:gd name="T102" fmla="*/ 24 w 178"/>
                      <a:gd name="T103" fmla="*/ 0 h 4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</a:cxnLst>
                    <a:rect l="0" t="0" r="r" b="b"/>
                    <a:pathLst>
                      <a:path w="178" h="478">
                        <a:moveTo>
                          <a:pt x="24" y="0"/>
                        </a:moveTo>
                        <a:lnTo>
                          <a:pt x="0" y="3"/>
                        </a:lnTo>
                        <a:lnTo>
                          <a:pt x="8" y="93"/>
                        </a:lnTo>
                        <a:lnTo>
                          <a:pt x="14" y="150"/>
                        </a:lnTo>
                        <a:lnTo>
                          <a:pt x="14" y="151"/>
                        </a:lnTo>
                        <a:lnTo>
                          <a:pt x="18" y="178"/>
                        </a:lnTo>
                        <a:lnTo>
                          <a:pt x="30" y="175"/>
                        </a:lnTo>
                        <a:lnTo>
                          <a:pt x="18" y="177"/>
                        </a:lnTo>
                        <a:lnTo>
                          <a:pt x="18" y="178"/>
                        </a:lnTo>
                        <a:lnTo>
                          <a:pt x="30" y="175"/>
                        </a:lnTo>
                        <a:lnTo>
                          <a:pt x="18" y="177"/>
                        </a:lnTo>
                        <a:lnTo>
                          <a:pt x="24" y="228"/>
                        </a:lnTo>
                        <a:lnTo>
                          <a:pt x="27" y="252"/>
                        </a:lnTo>
                        <a:lnTo>
                          <a:pt x="33" y="298"/>
                        </a:lnTo>
                        <a:lnTo>
                          <a:pt x="36" y="319"/>
                        </a:lnTo>
                        <a:lnTo>
                          <a:pt x="38" y="339"/>
                        </a:lnTo>
                        <a:lnTo>
                          <a:pt x="38" y="341"/>
                        </a:lnTo>
                        <a:lnTo>
                          <a:pt x="43" y="359"/>
                        </a:lnTo>
                        <a:lnTo>
                          <a:pt x="54" y="356"/>
                        </a:lnTo>
                        <a:lnTo>
                          <a:pt x="43" y="359"/>
                        </a:lnTo>
                        <a:lnTo>
                          <a:pt x="54" y="356"/>
                        </a:lnTo>
                        <a:lnTo>
                          <a:pt x="43" y="359"/>
                        </a:lnTo>
                        <a:lnTo>
                          <a:pt x="46" y="376"/>
                        </a:lnTo>
                        <a:lnTo>
                          <a:pt x="48" y="392"/>
                        </a:lnTo>
                        <a:lnTo>
                          <a:pt x="51" y="406"/>
                        </a:lnTo>
                        <a:lnTo>
                          <a:pt x="54" y="419"/>
                        </a:lnTo>
                        <a:lnTo>
                          <a:pt x="57" y="431"/>
                        </a:lnTo>
                        <a:lnTo>
                          <a:pt x="57" y="432"/>
                        </a:lnTo>
                        <a:lnTo>
                          <a:pt x="60" y="442"/>
                        </a:lnTo>
                        <a:lnTo>
                          <a:pt x="63" y="451"/>
                        </a:lnTo>
                        <a:lnTo>
                          <a:pt x="64" y="453"/>
                        </a:lnTo>
                        <a:lnTo>
                          <a:pt x="68" y="460"/>
                        </a:lnTo>
                        <a:lnTo>
                          <a:pt x="78" y="453"/>
                        </a:lnTo>
                        <a:lnTo>
                          <a:pt x="68" y="459"/>
                        </a:lnTo>
                        <a:lnTo>
                          <a:pt x="68" y="460"/>
                        </a:lnTo>
                        <a:lnTo>
                          <a:pt x="78" y="453"/>
                        </a:lnTo>
                        <a:lnTo>
                          <a:pt x="68" y="459"/>
                        </a:lnTo>
                        <a:lnTo>
                          <a:pt x="73" y="468"/>
                        </a:lnTo>
                        <a:lnTo>
                          <a:pt x="78" y="473"/>
                        </a:lnTo>
                        <a:lnTo>
                          <a:pt x="83" y="476"/>
                        </a:lnTo>
                        <a:lnTo>
                          <a:pt x="87" y="478"/>
                        </a:lnTo>
                        <a:lnTo>
                          <a:pt x="92" y="478"/>
                        </a:lnTo>
                        <a:lnTo>
                          <a:pt x="92" y="476"/>
                        </a:lnTo>
                        <a:lnTo>
                          <a:pt x="97" y="476"/>
                        </a:lnTo>
                        <a:lnTo>
                          <a:pt x="101" y="473"/>
                        </a:lnTo>
                        <a:lnTo>
                          <a:pt x="105" y="469"/>
                        </a:lnTo>
                        <a:lnTo>
                          <a:pt x="108" y="465"/>
                        </a:lnTo>
                        <a:lnTo>
                          <a:pt x="98" y="458"/>
                        </a:lnTo>
                        <a:lnTo>
                          <a:pt x="108" y="465"/>
                        </a:lnTo>
                        <a:lnTo>
                          <a:pt x="98" y="458"/>
                        </a:lnTo>
                        <a:lnTo>
                          <a:pt x="108" y="465"/>
                        </a:lnTo>
                        <a:lnTo>
                          <a:pt x="112" y="459"/>
                        </a:lnTo>
                        <a:lnTo>
                          <a:pt x="114" y="456"/>
                        </a:lnTo>
                        <a:lnTo>
                          <a:pt x="117" y="449"/>
                        </a:lnTo>
                        <a:lnTo>
                          <a:pt x="120" y="441"/>
                        </a:lnTo>
                        <a:lnTo>
                          <a:pt x="120" y="439"/>
                        </a:lnTo>
                        <a:lnTo>
                          <a:pt x="125" y="416"/>
                        </a:lnTo>
                        <a:lnTo>
                          <a:pt x="128" y="403"/>
                        </a:lnTo>
                        <a:lnTo>
                          <a:pt x="131" y="388"/>
                        </a:lnTo>
                        <a:lnTo>
                          <a:pt x="120" y="385"/>
                        </a:lnTo>
                        <a:lnTo>
                          <a:pt x="131" y="388"/>
                        </a:lnTo>
                        <a:lnTo>
                          <a:pt x="120" y="385"/>
                        </a:lnTo>
                        <a:lnTo>
                          <a:pt x="131" y="388"/>
                        </a:lnTo>
                        <a:lnTo>
                          <a:pt x="135" y="372"/>
                        </a:lnTo>
                        <a:lnTo>
                          <a:pt x="138" y="355"/>
                        </a:lnTo>
                        <a:lnTo>
                          <a:pt x="141" y="336"/>
                        </a:lnTo>
                        <a:lnTo>
                          <a:pt x="142" y="335"/>
                        </a:lnTo>
                        <a:lnTo>
                          <a:pt x="145" y="315"/>
                        </a:lnTo>
                        <a:lnTo>
                          <a:pt x="148" y="294"/>
                        </a:lnTo>
                        <a:lnTo>
                          <a:pt x="151" y="271"/>
                        </a:lnTo>
                        <a:lnTo>
                          <a:pt x="157" y="222"/>
                        </a:lnTo>
                        <a:lnTo>
                          <a:pt x="144" y="221"/>
                        </a:lnTo>
                        <a:lnTo>
                          <a:pt x="155" y="224"/>
                        </a:lnTo>
                        <a:lnTo>
                          <a:pt x="157" y="222"/>
                        </a:lnTo>
                        <a:lnTo>
                          <a:pt x="144" y="221"/>
                        </a:lnTo>
                        <a:lnTo>
                          <a:pt x="155" y="224"/>
                        </a:lnTo>
                        <a:lnTo>
                          <a:pt x="159" y="198"/>
                        </a:lnTo>
                        <a:lnTo>
                          <a:pt x="161" y="197"/>
                        </a:lnTo>
                        <a:lnTo>
                          <a:pt x="164" y="171"/>
                        </a:lnTo>
                        <a:lnTo>
                          <a:pt x="167" y="144"/>
                        </a:lnTo>
                        <a:lnTo>
                          <a:pt x="172" y="87"/>
                        </a:lnTo>
                        <a:lnTo>
                          <a:pt x="178" y="27"/>
                        </a:lnTo>
                        <a:lnTo>
                          <a:pt x="154" y="24"/>
                        </a:lnTo>
                        <a:lnTo>
                          <a:pt x="148" y="84"/>
                        </a:lnTo>
                        <a:lnTo>
                          <a:pt x="142" y="141"/>
                        </a:lnTo>
                        <a:lnTo>
                          <a:pt x="139" y="168"/>
                        </a:lnTo>
                        <a:lnTo>
                          <a:pt x="137" y="194"/>
                        </a:lnTo>
                        <a:lnTo>
                          <a:pt x="148" y="195"/>
                        </a:lnTo>
                        <a:lnTo>
                          <a:pt x="137" y="194"/>
                        </a:lnTo>
                        <a:lnTo>
                          <a:pt x="148" y="195"/>
                        </a:lnTo>
                        <a:lnTo>
                          <a:pt x="137" y="194"/>
                        </a:lnTo>
                        <a:lnTo>
                          <a:pt x="132" y="220"/>
                        </a:lnTo>
                        <a:lnTo>
                          <a:pt x="127" y="268"/>
                        </a:lnTo>
                        <a:lnTo>
                          <a:pt x="124" y="291"/>
                        </a:lnTo>
                        <a:lnTo>
                          <a:pt x="121" y="312"/>
                        </a:lnTo>
                        <a:lnTo>
                          <a:pt x="118" y="332"/>
                        </a:lnTo>
                        <a:lnTo>
                          <a:pt x="129" y="334"/>
                        </a:lnTo>
                        <a:lnTo>
                          <a:pt x="118" y="332"/>
                        </a:lnTo>
                        <a:lnTo>
                          <a:pt x="129" y="334"/>
                        </a:lnTo>
                        <a:lnTo>
                          <a:pt x="118" y="332"/>
                        </a:lnTo>
                        <a:lnTo>
                          <a:pt x="115" y="351"/>
                        </a:lnTo>
                        <a:lnTo>
                          <a:pt x="112" y="368"/>
                        </a:lnTo>
                        <a:lnTo>
                          <a:pt x="124" y="369"/>
                        </a:lnTo>
                        <a:lnTo>
                          <a:pt x="112" y="366"/>
                        </a:lnTo>
                        <a:lnTo>
                          <a:pt x="112" y="368"/>
                        </a:lnTo>
                        <a:lnTo>
                          <a:pt x="124" y="369"/>
                        </a:lnTo>
                        <a:lnTo>
                          <a:pt x="112" y="366"/>
                        </a:lnTo>
                        <a:lnTo>
                          <a:pt x="108" y="382"/>
                        </a:lnTo>
                        <a:lnTo>
                          <a:pt x="108" y="385"/>
                        </a:lnTo>
                        <a:lnTo>
                          <a:pt x="108" y="384"/>
                        </a:lnTo>
                        <a:lnTo>
                          <a:pt x="105" y="399"/>
                        </a:lnTo>
                        <a:lnTo>
                          <a:pt x="117" y="401"/>
                        </a:lnTo>
                        <a:lnTo>
                          <a:pt x="105" y="398"/>
                        </a:lnTo>
                        <a:lnTo>
                          <a:pt x="105" y="399"/>
                        </a:lnTo>
                        <a:lnTo>
                          <a:pt x="117" y="401"/>
                        </a:lnTo>
                        <a:lnTo>
                          <a:pt x="105" y="398"/>
                        </a:lnTo>
                        <a:lnTo>
                          <a:pt x="102" y="411"/>
                        </a:lnTo>
                        <a:lnTo>
                          <a:pt x="97" y="433"/>
                        </a:lnTo>
                        <a:lnTo>
                          <a:pt x="108" y="436"/>
                        </a:lnTo>
                        <a:lnTo>
                          <a:pt x="97" y="433"/>
                        </a:lnTo>
                        <a:lnTo>
                          <a:pt x="108" y="436"/>
                        </a:lnTo>
                        <a:lnTo>
                          <a:pt x="97" y="433"/>
                        </a:lnTo>
                        <a:lnTo>
                          <a:pt x="94" y="442"/>
                        </a:lnTo>
                        <a:lnTo>
                          <a:pt x="105" y="445"/>
                        </a:lnTo>
                        <a:lnTo>
                          <a:pt x="94" y="441"/>
                        </a:lnTo>
                        <a:lnTo>
                          <a:pt x="94" y="442"/>
                        </a:lnTo>
                        <a:lnTo>
                          <a:pt x="105" y="445"/>
                        </a:lnTo>
                        <a:lnTo>
                          <a:pt x="94" y="441"/>
                        </a:lnTo>
                        <a:lnTo>
                          <a:pt x="91" y="448"/>
                        </a:lnTo>
                        <a:lnTo>
                          <a:pt x="102" y="452"/>
                        </a:lnTo>
                        <a:lnTo>
                          <a:pt x="94" y="445"/>
                        </a:lnTo>
                        <a:lnTo>
                          <a:pt x="91" y="448"/>
                        </a:lnTo>
                        <a:lnTo>
                          <a:pt x="102" y="452"/>
                        </a:lnTo>
                        <a:lnTo>
                          <a:pt x="94" y="445"/>
                        </a:lnTo>
                        <a:lnTo>
                          <a:pt x="90" y="451"/>
                        </a:lnTo>
                        <a:lnTo>
                          <a:pt x="88" y="452"/>
                        </a:lnTo>
                        <a:lnTo>
                          <a:pt x="85" y="456"/>
                        </a:lnTo>
                        <a:lnTo>
                          <a:pt x="95" y="462"/>
                        </a:lnTo>
                        <a:lnTo>
                          <a:pt x="87" y="453"/>
                        </a:lnTo>
                        <a:lnTo>
                          <a:pt x="85" y="456"/>
                        </a:lnTo>
                        <a:lnTo>
                          <a:pt x="95" y="462"/>
                        </a:lnTo>
                        <a:lnTo>
                          <a:pt x="87" y="453"/>
                        </a:lnTo>
                        <a:lnTo>
                          <a:pt x="84" y="456"/>
                        </a:lnTo>
                        <a:lnTo>
                          <a:pt x="92" y="465"/>
                        </a:lnTo>
                        <a:lnTo>
                          <a:pt x="92" y="453"/>
                        </a:lnTo>
                        <a:lnTo>
                          <a:pt x="88" y="453"/>
                        </a:lnTo>
                        <a:lnTo>
                          <a:pt x="84" y="456"/>
                        </a:lnTo>
                        <a:lnTo>
                          <a:pt x="92" y="465"/>
                        </a:lnTo>
                        <a:lnTo>
                          <a:pt x="92" y="453"/>
                        </a:lnTo>
                        <a:lnTo>
                          <a:pt x="87" y="453"/>
                        </a:lnTo>
                        <a:lnTo>
                          <a:pt x="87" y="465"/>
                        </a:lnTo>
                        <a:lnTo>
                          <a:pt x="95" y="456"/>
                        </a:lnTo>
                        <a:lnTo>
                          <a:pt x="91" y="453"/>
                        </a:lnTo>
                        <a:lnTo>
                          <a:pt x="87" y="453"/>
                        </a:lnTo>
                        <a:lnTo>
                          <a:pt x="87" y="465"/>
                        </a:lnTo>
                        <a:lnTo>
                          <a:pt x="95" y="456"/>
                        </a:lnTo>
                        <a:lnTo>
                          <a:pt x="90" y="451"/>
                        </a:lnTo>
                        <a:lnTo>
                          <a:pt x="81" y="459"/>
                        </a:lnTo>
                        <a:lnTo>
                          <a:pt x="92" y="453"/>
                        </a:lnTo>
                        <a:lnTo>
                          <a:pt x="90" y="451"/>
                        </a:lnTo>
                        <a:lnTo>
                          <a:pt x="81" y="459"/>
                        </a:lnTo>
                        <a:lnTo>
                          <a:pt x="92" y="453"/>
                        </a:lnTo>
                        <a:lnTo>
                          <a:pt x="90" y="448"/>
                        </a:lnTo>
                        <a:lnTo>
                          <a:pt x="88" y="448"/>
                        </a:lnTo>
                        <a:lnTo>
                          <a:pt x="84" y="441"/>
                        </a:lnTo>
                        <a:lnTo>
                          <a:pt x="74" y="446"/>
                        </a:lnTo>
                        <a:lnTo>
                          <a:pt x="85" y="443"/>
                        </a:lnTo>
                        <a:lnTo>
                          <a:pt x="84" y="441"/>
                        </a:lnTo>
                        <a:lnTo>
                          <a:pt x="74" y="446"/>
                        </a:lnTo>
                        <a:lnTo>
                          <a:pt x="85" y="443"/>
                        </a:lnTo>
                        <a:lnTo>
                          <a:pt x="83" y="435"/>
                        </a:lnTo>
                        <a:lnTo>
                          <a:pt x="80" y="425"/>
                        </a:lnTo>
                        <a:lnTo>
                          <a:pt x="68" y="428"/>
                        </a:lnTo>
                        <a:lnTo>
                          <a:pt x="80" y="425"/>
                        </a:lnTo>
                        <a:lnTo>
                          <a:pt x="68" y="428"/>
                        </a:lnTo>
                        <a:lnTo>
                          <a:pt x="80" y="425"/>
                        </a:lnTo>
                        <a:lnTo>
                          <a:pt x="77" y="413"/>
                        </a:lnTo>
                        <a:lnTo>
                          <a:pt x="74" y="401"/>
                        </a:lnTo>
                        <a:lnTo>
                          <a:pt x="63" y="403"/>
                        </a:lnTo>
                        <a:lnTo>
                          <a:pt x="74" y="402"/>
                        </a:lnTo>
                        <a:lnTo>
                          <a:pt x="74" y="401"/>
                        </a:lnTo>
                        <a:lnTo>
                          <a:pt x="63" y="403"/>
                        </a:lnTo>
                        <a:lnTo>
                          <a:pt x="74" y="402"/>
                        </a:lnTo>
                        <a:lnTo>
                          <a:pt x="71" y="388"/>
                        </a:lnTo>
                        <a:lnTo>
                          <a:pt x="68" y="372"/>
                        </a:lnTo>
                        <a:lnTo>
                          <a:pt x="65" y="355"/>
                        </a:lnTo>
                        <a:lnTo>
                          <a:pt x="65" y="354"/>
                        </a:lnTo>
                        <a:lnTo>
                          <a:pt x="61" y="335"/>
                        </a:lnTo>
                        <a:lnTo>
                          <a:pt x="50" y="338"/>
                        </a:lnTo>
                        <a:lnTo>
                          <a:pt x="63" y="336"/>
                        </a:lnTo>
                        <a:lnTo>
                          <a:pt x="61" y="335"/>
                        </a:lnTo>
                        <a:lnTo>
                          <a:pt x="50" y="338"/>
                        </a:lnTo>
                        <a:lnTo>
                          <a:pt x="63" y="336"/>
                        </a:lnTo>
                        <a:lnTo>
                          <a:pt x="60" y="316"/>
                        </a:lnTo>
                        <a:lnTo>
                          <a:pt x="57" y="295"/>
                        </a:lnTo>
                        <a:lnTo>
                          <a:pt x="51" y="249"/>
                        </a:lnTo>
                        <a:lnTo>
                          <a:pt x="48" y="225"/>
                        </a:lnTo>
                        <a:lnTo>
                          <a:pt x="43" y="174"/>
                        </a:lnTo>
                        <a:lnTo>
                          <a:pt x="41" y="174"/>
                        </a:lnTo>
                        <a:lnTo>
                          <a:pt x="37" y="147"/>
                        </a:lnTo>
                        <a:lnTo>
                          <a:pt x="26" y="148"/>
                        </a:lnTo>
                        <a:lnTo>
                          <a:pt x="38" y="147"/>
                        </a:lnTo>
                        <a:lnTo>
                          <a:pt x="37" y="147"/>
                        </a:lnTo>
                        <a:lnTo>
                          <a:pt x="26" y="148"/>
                        </a:lnTo>
                        <a:lnTo>
                          <a:pt x="38" y="147"/>
                        </a:lnTo>
                        <a:lnTo>
                          <a:pt x="33" y="90"/>
                        </a:lnTo>
                        <a:lnTo>
                          <a:pt x="27" y="30"/>
                        </a:lnTo>
                        <a:lnTo>
                          <a:pt x="24" y="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" name="Freeform 143"/>
                  <p:cNvSpPr>
                    <a:spLocks/>
                  </p:cNvSpPr>
                  <p:nvPr/>
                </p:nvSpPr>
                <p:spPr bwMode="auto">
                  <a:xfrm>
                    <a:off x="4155" y="1560"/>
                    <a:ext cx="30" cy="63"/>
                  </a:xfrm>
                  <a:custGeom>
                    <a:avLst/>
                    <a:gdLst>
                      <a:gd name="T0" fmla="*/ 0 w 30"/>
                      <a:gd name="T1" fmla="*/ 60 h 63"/>
                      <a:gd name="T2" fmla="*/ 24 w 30"/>
                      <a:gd name="T3" fmla="*/ 63 h 63"/>
                      <a:gd name="T4" fmla="*/ 30 w 30"/>
                      <a:gd name="T5" fmla="*/ 3 h 63"/>
                      <a:gd name="T6" fmla="*/ 6 w 30"/>
                      <a:gd name="T7" fmla="*/ 0 h 63"/>
                      <a:gd name="T8" fmla="*/ 3 w 30"/>
                      <a:gd name="T9" fmla="*/ 30 h 63"/>
                      <a:gd name="T10" fmla="*/ 0 w 30"/>
                      <a:gd name="T11" fmla="*/ 60 h 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0" h="63">
                        <a:moveTo>
                          <a:pt x="0" y="60"/>
                        </a:moveTo>
                        <a:lnTo>
                          <a:pt x="24" y="63"/>
                        </a:lnTo>
                        <a:lnTo>
                          <a:pt x="30" y="3"/>
                        </a:lnTo>
                        <a:lnTo>
                          <a:pt x="6" y="0"/>
                        </a:lnTo>
                        <a:lnTo>
                          <a:pt x="3" y="30"/>
                        </a:lnTo>
                        <a:lnTo>
                          <a:pt x="0" y="6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75" name="Group 119"/>
                <p:cNvGrpSpPr>
                  <a:grpSpLocks noChangeAspect="1"/>
                </p:cNvGrpSpPr>
                <p:nvPr/>
              </p:nvGrpSpPr>
              <p:grpSpPr bwMode="auto">
                <a:xfrm rot="10800000">
                  <a:off x="-603912" y="1633381"/>
                  <a:ext cx="4849813" cy="2062164"/>
                  <a:chOff x="1130" y="745"/>
                  <a:chExt cx="3055" cy="1299"/>
                </a:xfrm>
              </p:grpSpPr>
              <p:sp>
                <p:nvSpPr>
                  <p:cNvPr id="76" name="Freeform 123"/>
                  <p:cNvSpPr>
                    <a:spLocks/>
                  </p:cNvSpPr>
                  <p:nvPr/>
                </p:nvSpPr>
                <p:spPr bwMode="auto">
                  <a:xfrm>
                    <a:off x="1130" y="1013"/>
                    <a:ext cx="172" cy="383"/>
                  </a:xfrm>
                  <a:custGeom>
                    <a:avLst/>
                    <a:gdLst>
                      <a:gd name="T0" fmla="*/ 17 w 172"/>
                      <a:gd name="T1" fmla="*/ 349 h 383"/>
                      <a:gd name="T2" fmla="*/ 32 w 172"/>
                      <a:gd name="T3" fmla="*/ 335 h 383"/>
                      <a:gd name="T4" fmla="*/ 41 w 172"/>
                      <a:gd name="T5" fmla="*/ 221 h 383"/>
                      <a:gd name="T6" fmla="*/ 57 w 172"/>
                      <a:gd name="T7" fmla="*/ 208 h 383"/>
                      <a:gd name="T8" fmla="*/ 54 w 172"/>
                      <a:gd name="T9" fmla="*/ 161 h 383"/>
                      <a:gd name="T10" fmla="*/ 68 w 172"/>
                      <a:gd name="T11" fmla="*/ 151 h 383"/>
                      <a:gd name="T12" fmla="*/ 59 w 172"/>
                      <a:gd name="T13" fmla="*/ 134 h 383"/>
                      <a:gd name="T14" fmla="*/ 74 w 172"/>
                      <a:gd name="T15" fmla="*/ 125 h 383"/>
                      <a:gd name="T16" fmla="*/ 78 w 172"/>
                      <a:gd name="T17" fmla="*/ 114 h 383"/>
                      <a:gd name="T18" fmla="*/ 81 w 172"/>
                      <a:gd name="T19" fmla="*/ 101 h 383"/>
                      <a:gd name="T20" fmla="*/ 84 w 172"/>
                      <a:gd name="T21" fmla="*/ 91 h 383"/>
                      <a:gd name="T22" fmla="*/ 86 w 172"/>
                      <a:gd name="T23" fmla="*/ 80 h 383"/>
                      <a:gd name="T24" fmla="*/ 89 w 172"/>
                      <a:gd name="T25" fmla="*/ 70 h 383"/>
                      <a:gd name="T26" fmla="*/ 84 w 172"/>
                      <a:gd name="T27" fmla="*/ 48 h 383"/>
                      <a:gd name="T28" fmla="*/ 96 w 172"/>
                      <a:gd name="T29" fmla="*/ 48 h 383"/>
                      <a:gd name="T30" fmla="*/ 101 w 172"/>
                      <a:gd name="T31" fmla="*/ 41 h 383"/>
                      <a:gd name="T32" fmla="*/ 105 w 172"/>
                      <a:gd name="T33" fmla="*/ 31 h 383"/>
                      <a:gd name="T34" fmla="*/ 109 w 172"/>
                      <a:gd name="T35" fmla="*/ 27 h 383"/>
                      <a:gd name="T36" fmla="*/ 112 w 172"/>
                      <a:gd name="T37" fmla="*/ 23 h 383"/>
                      <a:gd name="T38" fmla="*/ 111 w 172"/>
                      <a:gd name="T39" fmla="*/ 11 h 383"/>
                      <a:gd name="T40" fmla="*/ 111 w 172"/>
                      <a:gd name="T41" fmla="*/ 24 h 383"/>
                      <a:gd name="T42" fmla="*/ 115 w 172"/>
                      <a:gd name="T43" fmla="*/ 24 h 383"/>
                      <a:gd name="T44" fmla="*/ 118 w 172"/>
                      <a:gd name="T45" fmla="*/ 13 h 383"/>
                      <a:gd name="T46" fmla="*/ 109 w 172"/>
                      <a:gd name="T47" fmla="*/ 21 h 383"/>
                      <a:gd name="T48" fmla="*/ 115 w 172"/>
                      <a:gd name="T49" fmla="*/ 27 h 383"/>
                      <a:gd name="T50" fmla="*/ 126 w 172"/>
                      <a:gd name="T51" fmla="*/ 23 h 383"/>
                      <a:gd name="T52" fmla="*/ 116 w 172"/>
                      <a:gd name="T53" fmla="*/ 28 h 383"/>
                      <a:gd name="T54" fmla="*/ 122 w 172"/>
                      <a:gd name="T55" fmla="*/ 40 h 383"/>
                      <a:gd name="T56" fmla="*/ 125 w 172"/>
                      <a:gd name="T57" fmla="*/ 47 h 383"/>
                      <a:gd name="T58" fmla="*/ 129 w 172"/>
                      <a:gd name="T59" fmla="*/ 55 h 383"/>
                      <a:gd name="T60" fmla="*/ 136 w 172"/>
                      <a:gd name="T61" fmla="*/ 83 h 383"/>
                      <a:gd name="T62" fmla="*/ 148 w 172"/>
                      <a:gd name="T63" fmla="*/ 78 h 383"/>
                      <a:gd name="T64" fmla="*/ 145 w 172"/>
                      <a:gd name="T65" fmla="*/ 120 h 383"/>
                      <a:gd name="T66" fmla="*/ 156 w 172"/>
                      <a:gd name="T67" fmla="*/ 115 h 383"/>
                      <a:gd name="T68" fmla="*/ 162 w 172"/>
                      <a:gd name="T69" fmla="*/ 87 h 383"/>
                      <a:gd name="T70" fmla="*/ 151 w 172"/>
                      <a:gd name="T71" fmla="*/ 44 h 383"/>
                      <a:gd name="T72" fmla="*/ 146 w 172"/>
                      <a:gd name="T73" fmla="*/ 35 h 383"/>
                      <a:gd name="T74" fmla="*/ 143 w 172"/>
                      <a:gd name="T75" fmla="*/ 28 h 383"/>
                      <a:gd name="T76" fmla="*/ 132 w 172"/>
                      <a:gd name="T77" fmla="*/ 10 h 383"/>
                      <a:gd name="T78" fmla="*/ 106 w 172"/>
                      <a:gd name="T79" fmla="*/ 0 h 383"/>
                      <a:gd name="T80" fmla="*/ 92 w 172"/>
                      <a:gd name="T81" fmla="*/ 10 h 383"/>
                      <a:gd name="T82" fmla="*/ 89 w 172"/>
                      <a:gd name="T83" fmla="*/ 14 h 383"/>
                      <a:gd name="T84" fmla="*/ 81 w 172"/>
                      <a:gd name="T85" fmla="*/ 28 h 383"/>
                      <a:gd name="T86" fmla="*/ 81 w 172"/>
                      <a:gd name="T87" fmla="*/ 28 h 383"/>
                      <a:gd name="T88" fmla="*/ 72 w 172"/>
                      <a:gd name="T89" fmla="*/ 45 h 383"/>
                      <a:gd name="T90" fmla="*/ 72 w 172"/>
                      <a:gd name="T91" fmla="*/ 87 h 383"/>
                      <a:gd name="T92" fmla="*/ 58 w 172"/>
                      <a:gd name="T93" fmla="*/ 94 h 383"/>
                      <a:gd name="T94" fmla="*/ 55 w 172"/>
                      <a:gd name="T95" fmla="*/ 107 h 383"/>
                      <a:gd name="T96" fmla="*/ 51 w 172"/>
                      <a:gd name="T97" fmla="*/ 118 h 383"/>
                      <a:gd name="T98" fmla="*/ 45 w 172"/>
                      <a:gd name="T99" fmla="*/ 147 h 383"/>
                      <a:gd name="T100" fmla="*/ 57 w 172"/>
                      <a:gd name="T101" fmla="*/ 148 h 383"/>
                      <a:gd name="T102" fmla="*/ 42 w 172"/>
                      <a:gd name="T103" fmla="*/ 160 h 383"/>
                      <a:gd name="T104" fmla="*/ 45 w 172"/>
                      <a:gd name="T105" fmla="*/ 205 h 383"/>
                      <a:gd name="T106" fmla="*/ 34 w 172"/>
                      <a:gd name="T107" fmla="*/ 202 h 383"/>
                      <a:gd name="T108" fmla="*/ 18 w 172"/>
                      <a:gd name="T109" fmla="*/ 282 h 383"/>
                      <a:gd name="T110" fmla="*/ 10 w 172"/>
                      <a:gd name="T111" fmla="*/ 329 h 383"/>
                      <a:gd name="T112" fmla="*/ 5 w 172"/>
                      <a:gd name="T113" fmla="*/ 346 h 383"/>
                      <a:gd name="T114" fmla="*/ 0 w 172"/>
                      <a:gd name="T115" fmla="*/ 379 h 3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</a:cxnLst>
                    <a:rect l="0" t="0" r="r" b="b"/>
                    <a:pathLst>
                      <a:path w="172" h="383">
                        <a:moveTo>
                          <a:pt x="0" y="379"/>
                        </a:moveTo>
                        <a:lnTo>
                          <a:pt x="22" y="383"/>
                        </a:lnTo>
                        <a:lnTo>
                          <a:pt x="28" y="352"/>
                        </a:lnTo>
                        <a:lnTo>
                          <a:pt x="17" y="349"/>
                        </a:lnTo>
                        <a:lnTo>
                          <a:pt x="28" y="352"/>
                        </a:lnTo>
                        <a:lnTo>
                          <a:pt x="17" y="349"/>
                        </a:lnTo>
                        <a:lnTo>
                          <a:pt x="28" y="352"/>
                        </a:lnTo>
                        <a:lnTo>
                          <a:pt x="32" y="335"/>
                        </a:lnTo>
                        <a:lnTo>
                          <a:pt x="38" y="303"/>
                        </a:lnTo>
                        <a:lnTo>
                          <a:pt x="41" y="286"/>
                        </a:lnTo>
                        <a:lnTo>
                          <a:pt x="52" y="224"/>
                        </a:lnTo>
                        <a:lnTo>
                          <a:pt x="41" y="221"/>
                        </a:lnTo>
                        <a:lnTo>
                          <a:pt x="52" y="224"/>
                        </a:lnTo>
                        <a:lnTo>
                          <a:pt x="41" y="221"/>
                        </a:lnTo>
                        <a:lnTo>
                          <a:pt x="52" y="224"/>
                        </a:lnTo>
                        <a:lnTo>
                          <a:pt x="57" y="208"/>
                        </a:lnTo>
                        <a:lnTo>
                          <a:pt x="59" y="194"/>
                        </a:lnTo>
                        <a:lnTo>
                          <a:pt x="62" y="178"/>
                        </a:lnTo>
                        <a:lnTo>
                          <a:pt x="65" y="164"/>
                        </a:lnTo>
                        <a:lnTo>
                          <a:pt x="54" y="161"/>
                        </a:lnTo>
                        <a:lnTo>
                          <a:pt x="65" y="164"/>
                        </a:lnTo>
                        <a:lnTo>
                          <a:pt x="54" y="161"/>
                        </a:lnTo>
                        <a:lnTo>
                          <a:pt x="65" y="164"/>
                        </a:lnTo>
                        <a:lnTo>
                          <a:pt x="68" y="151"/>
                        </a:lnTo>
                        <a:lnTo>
                          <a:pt x="71" y="137"/>
                        </a:lnTo>
                        <a:lnTo>
                          <a:pt x="59" y="134"/>
                        </a:lnTo>
                        <a:lnTo>
                          <a:pt x="71" y="137"/>
                        </a:lnTo>
                        <a:lnTo>
                          <a:pt x="59" y="134"/>
                        </a:lnTo>
                        <a:lnTo>
                          <a:pt x="71" y="137"/>
                        </a:lnTo>
                        <a:lnTo>
                          <a:pt x="74" y="124"/>
                        </a:lnTo>
                        <a:lnTo>
                          <a:pt x="62" y="121"/>
                        </a:lnTo>
                        <a:lnTo>
                          <a:pt x="74" y="125"/>
                        </a:lnTo>
                        <a:lnTo>
                          <a:pt x="74" y="124"/>
                        </a:lnTo>
                        <a:lnTo>
                          <a:pt x="62" y="121"/>
                        </a:lnTo>
                        <a:lnTo>
                          <a:pt x="74" y="125"/>
                        </a:lnTo>
                        <a:lnTo>
                          <a:pt x="78" y="114"/>
                        </a:lnTo>
                        <a:lnTo>
                          <a:pt x="78" y="112"/>
                        </a:lnTo>
                        <a:lnTo>
                          <a:pt x="81" y="100"/>
                        </a:lnTo>
                        <a:lnTo>
                          <a:pt x="69" y="97"/>
                        </a:lnTo>
                        <a:lnTo>
                          <a:pt x="81" y="101"/>
                        </a:lnTo>
                        <a:lnTo>
                          <a:pt x="81" y="100"/>
                        </a:lnTo>
                        <a:lnTo>
                          <a:pt x="69" y="97"/>
                        </a:lnTo>
                        <a:lnTo>
                          <a:pt x="81" y="101"/>
                        </a:lnTo>
                        <a:lnTo>
                          <a:pt x="84" y="91"/>
                        </a:lnTo>
                        <a:lnTo>
                          <a:pt x="84" y="90"/>
                        </a:lnTo>
                        <a:lnTo>
                          <a:pt x="86" y="78"/>
                        </a:lnTo>
                        <a:lnTo>
                          <a:pt x="75" y="75"/>
                        </a:lnTo>
                        <a:lnTo>
                          <a:pt x="86" y="80"/>
                        </a:lnTo>
                        <a:lnTo>
                          <a:pt x="86" y="78"/>
                        </a:lnTo>
                        <a:lnTo>
                          <a:pt x="75" y="75"/>
                        </a:lnTo>
                        <a:lnTo>
                          <a:pt x="86" y="80"/>
                        </a:lnTo>
                        <a:lnTo>
                          <a:pt x="89" y="70"/>
                        </a:lnTo>
                        <a:lnTo>
                          <a:pt x="95" y="53"/>
                        </a:lnTo>
                        <a:lnTo>
                          <a:pt x="84" y="48"/>
                        </a:lnTo>
                        <a:lnTo>
                          <a:pt x="95" y="53"/>
                        </a:lnTo>
                        <a:lnTo>
                          <a:pt x="84" y="48"/>
                        </a:lnTo>
                        <a:lnTo>
                          <a:pt x="95" y="53"/>
                        </a:lnTo>
                        <a:lnTo>
                          <a:pt x="98" y="45"/>
                        </a:lnTo>
                        <a:lnTo>
                          <a:pt x="86" y="41"/>
                        </a:lnTo>
                        <a:lnTo>
                          <a:pt x="96" y="48"/>
                        </a:lnTo>
                        <a:lnTo>
                          <a:pt x="98" y="45"/>
                        </a:lnTo>
                        <a:lnTo>
                          <a:pt x="86" y="41"/>
                        </a:lnTo>
                        <a:lnTo>
                          <a:pt x="96" y="48"/>
                        </a:lnTo>
                        <a:lnTo>
                          <a:pt x="101" y="41"/>
                        </a:lnTo>
                        <a:lnTo>
                          <a:pt x="102" y="40"/>
                        </a:lnTo>
                        <a:lnTo>
                          <a:pt x="108" y="28"/>
                        </a:lnTo>
                        <a:lnTo>
                          <a:pt x="96" y="23"/>
                        </a:lnTo>
                        <a:lnTo>
                          <a:pt x="105" y="31"/>
                        </a:lnTo>
                        <a:lnTo>
                          <a:pt x="108" y="28"/>
                        </a:lnTo>
                        <a:lnTo>
                          <a:pt x="96" y="23"/>
                        </a:lnTo>
                        <a:lnTo>
                          <a:pt x="105" y="31"/>
                        </a:lnTo>
                        <a:lnTo>
                          <a:pt x="109" y="27"/>
                        </a:lnTo>
                        <a:lnTo>
                          <a:pt x="112" y="23"/>
                        </a:lnTo>
                        <a:lnTo>
                          <a:pt x="102" y="16"/>
                        </a:lnTo>
                        <a:lnTo>
                          <a:pt x="108" y="27"/>
                        </a:lnTo>
                        <a:lnTo>
                          <a:pt x="112" y="23"/>
                        </a:lnTo>
                        <a:lnTo>
                          <a:pt x="102" y="16"/>
                        </a:lnTo>
                        <a:lnTo>
                          <a:pt x="108" y="27"/>
                        </a:lnTo>
                        <a:lnTo>
                          <a:pt x="116" y="23"/>
                        </a:lnTo>
                        <a:lnTo>
                          <a:pt x="111" y="11"/>
                        </a:lnTo>
                        <a:lnTo>
                          <a:pt x="111" y="24"/>
                        </a:lnTo>
                        <a:lnTo>
                          <a:pt x="116" y="23"/>
                        </a:lnTo>
                        <a:lnTo>
                          <a:pt x="111" y="11"/>
                        </a:lnTo>
                        <a:lnTo>
                          <a:pt x="111" y="24"/>
                        </a:lnTo>
                        <a:lnTo>
                          <a:pt x="115" y="24"/>
                        </a:lnTo>
                        <a:lnTo>
                          <a:pt x="115" y="11"/>
                        </a:lnTo>
                        <a:lnTo>
                          <a:pt x="109" y="23"/>
                        </a:lnTo>
                        <a:lnTo>
                          <a:pt x="115" y="24"/>
                        </a:lnTo>
                        <a:lnTo>
                          <a:pt x="115" y="11"/>
                        </a:lnTo>
                        <a:lnTo>
                          <a:pt x="109" y="23"/>
                        </a:lnTo>
                        <a:lnTo>
                          <a:pt x="112" y="24"/>
                        </a:lnTo>
                        <a:lnTo>
                          <a:pt x="118" y="13"/>
                        </a:lnTo>
                        <a:lnTo>
                          <a:pt x="109" y="21"/>
                        </a:lnTo>
                        <a:lnTo>
                          <a:pt x="112" y="24"/>
                        </a:lnTo>
                        <a:lnTo>
                          <a:pt x="118" y="13"/>
                        </a:lnTo>
                        <a:lnTo>
                          <a:pt x="109" y="21"/>
                        </a:lnTo>
                        <a:lnTo>
                          <a:pt x="115" y="27"/>
                        </a:lnTo>
                        <a:lnTo>
                          <a:pt x="123" y="18"/>
                        </a:lnTo>
                        <a:lnTo>
                          <a:pt x="114" y="25"/>
                        </a:lnTo>
                        <a:lnTo>
                          <a:pt x="115" y="27"/>
                        </a:lnTo>
                        <a:lnTo>
                          <a:pt x="123" y="18"/>
                        </a:lnTo>
                        <a:lnTo>
                          <a:pt x="114" y="25"/>
                        </a:lnTo>
                        <a:lnTo>
                          <a:pt x="116" y="30"/>
                        </a:lnTo>
                        <a:lnTo>
                          <a:pt x="126" y="23"/>
                        </a:lnTo>
                        <a:lnTo>
                          <a:pt x="116" y="28"/>
                        </a:lnTo>
                        <a:lnTo>
                          <a:pt x="116" y="30"/>
                        </a:lnTo>
                        <a:lnTo>
                          <a:pt x="126" y="23"/>
                        </a:lnTo>
                        <a:lnTo>
                          <a:pt x="116" y="28"/>
                        </a:lnTo>
                        <a:lnTo>
                          <a:pt x="122" y="40"/>
                        </a:lnTo>
                        <a:lnTo>
                          <a:pt x="132" y="34"/>
                        </a:lnTo>
                        <a:lnTo>
                          <a:pt x="121" y="40"/>
                        </a:lnTo>
                        <a:lnTo>
                          <a:pt x="122" y="40"/>
                        </a:lnTo>
                        <a:lnTo>
                          <a:pt x="132" y="34"/>
                        </a:lnTo>
                        <a:lnTo>
                          <a:pt x="121" y="40"/>
                        </a:lnTo>
                        <a:lnTo>
                          <a:pt x="123" y="47"/>
                        </a:lnTo>
                        <a:lnTo>
                          <a:pt x="125" y="47"/>
                        </a:lnTo>
                        <a:lnTo>
                          <a:pt x="129" y="55"/>
                        </a:lnTo>
                        <a:lnTo>
                          <a:pt x="139" y="50"/>
                        </a:lnTo>
                        <a:lnTo>
                          <a:pt x="128" y="54"/>
                        </a:lnTo>
                        <a:lnTo>
                          <a:pt x="129" y="55"/>
                        </a:lnTo>
                        <a:lnTo>
                          <a:pt x="139" y="50"/>
                        </a:lnTo>
                        <a:lnTo>
                          <a:pt x="128" y="54"/>
                        </a:lnTo>
                        <a:lnTo>
                          <a:pt x="131" y="63"/>
                        </a:lnTo>
                        <a:lnTo>
                          <a:pt x="136" y="83"/>
                        </a:lnTo>
                        <a:lnTo>
                          <a:pt x="148" y="78"/>
                        </a:lnTo>
                        <a:lnTo>
                          <a:pt x="136" y="81"/>
                        </a:lnTo>
                        <a:lnTo>
                          <a:pt x="136" y="83"/>
                        </a:lnTo>
                        <a:lnTo>
                          <a:pt x="148" y="78"/>
                        </a:lnTo>
                        <a:lnTo>
                          <a:pt x="136" y="81"/>
                        </a:lnTo>
                        <a:lnTo>
                          <a:pt x="139" y="92"/>
                        </a:lnTo>
                        <a:lnTo>
                          <a:pt x="145" y="118"/>
                        </a:lnTo>
                        <a:lnTo>
                          <a:pt x="145" y="120"/>
                        </a:lnTo>
                        <a:lnTo>
                          <a:pt x="149" y="134"/>
                        </a:lnTo>
                        <a:lnTo>
                          <a:pt x="172" y="127"/>
                        </a:lnTo>
                        <a:lnTo>
                          <a:pt x="168" y="112"/>
                        </a:lnTo>
                        <a:lnTo>
                          <a:pt x="156" y="115"/>
                        </a:lnTo>
                        <a:lnTo>
                          <a:pt x="168" y="112"/>
                        </a:lnTo>
                        <a:lnTo>
                          <a:pt x="156" y="115"/>
                        </a:lnTo>
                        <a:lnTo>
                          <a:pt x="168" y="112"/>
                        </a:lnTo>
                        <a:lnTo>
                          <a:pt x="162" y="87"/>
                        </a:lnTo>
                        <a:lnTo>
                          <a:pt x="159" y="75"/>
                        </a:lnTo>
                        <a:lnTo>
                          <a:pt x="153" y="55"/>
                        </a:lnTo>
                        <a:lnTo>
                          <a:pt x="151" y="47"/>
                        </a:lnTo>
                        <a:lnTo>
                          <a:pt x="151" y="44"/>
                        </a:lnTo>
                        <a:lnTo>
                          <a:pt x="146" y="35"/>
                        </a:lnTo>
                        <a:lnTo>
                          <a:pt x="135" y="41"/>
                        </a:lnTo>
                        <a:lnTo>
                          <a:pt x="146" y="37"/>
                        </a:lnTo>
                        <a:lnTo>
                          <a:pt x="146" y="35"/>
                        </a:lnTo>
                        <a:lnTo>
                          <a:pt x="135" y="41"/>
                        </a:lnTo>
                        <a:lnTo>
                          <a:pt x="146" y="37"/>
                        </a:lnTo>
                        <a:lnTo>
                          <a:pt x="143" y="30"/>
                        </a:lnTo>
                        <a:lnTo>
                          <a:pt x="143" y="28"/>
                        </a:lnTo>
                        <a:lnTo>
                          <a:pt x="138" y="17"/>
                        </a:lnTo>
                        <a:lnTo>
                          <a:pt x="136" y="17"/>
                        </a:lnTo>
                        <a:lnTo>
                          <a:pt x="133" y="13"/>
                        </a:lnTo>
                        <a:lnTo>
                          <a:pt x="132" y="10"/>
                        </a:lnTo>
                        <a:lnTo>
                          <a:pt x="126" y="4"/>
                        </a:lnTo>
                        <a:lnTo>
                          <a:pt x="121" y="1"/>
                        </a:lnTo>
                        <a:lnTo>
                          <a:pt x="119" y="0"/>
                        </a:lnTo>
                        <a:lnTo>
                          <a:pt x="106" y="0"/>
                        </a:lnTo>
                        <a:lnTo>
                          <a:pt x="106" y="1"/>
                        </a:lnTo>
                        <a:lnTo>
                          <a:pt x="98" y="6"/>
                        </a:lnTo>
                        <a:lnTo>
                          <a:pt x="94" y="7"/>
                        </a:lnTo>
                        <a:lnTo>
                          <a:pt x="92" y="10"/>
                        </a:lnTo>
                        <a:lnTo>
                          <a:pt x="89" y="14"/>
                        </a:lnTo>
                        <a:lnTo>
                          <a:pt x="99" y="20"/>
                        </a:lnTo>
                        <a:lnTo>
                          <a:pt x="91" y="11"/>
                        </a:lnTo>
                        <a:lnTo>
                          <a:pt x="89" y="14"/>
                        </a:lnTo>
                        <a:lnTo>
                          <a:pt x="99" y="20"/>
                        </a:lnTo>
                        <a:lnTo>
                          <a:pt x="91" y="11"/>
                        </a:lnTo>
                        <a:lnTo>
                          <a:pt x="88" y="14"/>
                        </a:lnTo>
                        <a:lnTo>
                          <a:pt x="81" y="28"/>
                        </a:lnTo>
                        <a:lnTo>
                          <a:pt x="91" y="34"/>
                        </a:lnTo>
                        <a:lnTo>
                          <a:pt x="81" y="28"/>
                        </a:lnTo>
                        <a:lnTo>
                          <a:pt x="91" y="34"/>
                        </a:lnTo>
                        <a:lnTo>
                          <a:pt x="81" y="28"/>
                        </a:lnTo>
                        <a:lnTo>
                          <a:pt x="76" y="35"/>
                        </a:lnTo>
                        <a:lnTo>
                          <a:pt x="75" y="37"/>
                        </a:lnTo>
                        <a:lnTo>
                          <a:pt x="72" y="44"/>
                        </a:lnTo>
                        <a:lnTo>
                          <a:pt x="72" y="45"/>
                        </a:lnTo>
                        <a:lnTo>
                          <a:pt x="67" y="63"/>
                        </a:lnTo>
                        <a:lnTo>
                          <a:pt x="64" y="73"/>
                        </a:lnTo>
                        <a:lnTo>
                          <a:pt x="61" y="84"/>
                        </a:lnTo>
                        <a:lnTo>
                          <a:pt x="72" y="87"/>
                        </a:lnTo>
                        <a:lnTo>
                          <a:pt x="61" y="84"/>
                        </a:lnTo>
                        <a:lnTo>
                          <a:pt x="72" y="87"/>
                        </a:lnTo>
                        <a:lnTo>
                          <a:pt x="61" y="84"/>
                        </a:lnTo>
                        <a:lnTo>
                          <a:pt x="58" y="94"/>
                        </a:lnTo>
                        <a:lnTo>
                          <a:pt x="55" y="107"/>
                        </a:lnTo>
                        <a:lnTo>
                          <a:pt x="67" y="110"/>
                        </a:lnTo>
                        <a:lnTo>
                          <a:pt x="55" y="105"/>
                        </a:lnTo>
                        <a:lnTo>
                          <a:pt x="55" y="107"/>
                        </a:lnTo>
                        <a:lnTo>
                          <a:pt x="67" y="110"/>
                        </a:lnTo>
                        <a:lnTo>
                          <a:pt x="55" y="105"/>
                        </a:lnTo>
                        <a:lnTo>
                          <a:pt x="51" y="117"/>
                        </a:lnTo>
                        <a:lnTo>
                          <a:pt x="51" y="118"/>
                        </a:lnTo>
                        <a:lnTo>
                          <a:pt x="48" y="131"/>
                        </a:lnTo>
                        <a:lnTo>
                          <a:pt x="48" y="134"/>
                        </a:lnTo>
                        <a:lnTo>
                          <a:pt x="48" y="132"/>
                        </a:lnTo>
                        <a:lnTo>
                          <a:pt x="45" y="147"/>
                        </a:lnTo>
                        <a:lnTo>
                          <a:pt x="57" y="148"/>
                        </a:lnTo>
                        <a:lnTo>
                          <a:pt x="45" y="145"/>
                        </a:lnTo>
                        <a:lnTo>
                          <a:pt x="45" y="147"/>
                        </a:lnTo>
                        <a:lnTo>
                          <a:pt x="57" y="148"/>
                        </a:lnTo>
                        <a:lnTo>
                          <a:pt x="45" y="145"/>
                        </a:lnTo>
                        <a:lnTo>
                          <a:pt x="42" y="158"/>
                        </a:lnTo>
                        <a:lnTo>
                          <a:pt x="42" y="161"/>
                        </a:lnTo>
                        <a:lnTo>
                          <a:pt x="42" y="160"/>
                        </a:lnTo>
                        <a:lnTo>
                          <a:pt x="39" y="174"/>
                        </a:lnTo>
                        <a:lnTo>
                          <a:pt x="37" y="189"/>
                        </a:lnTo>
                        <a:lnTo>
                          <a:pt x="34" y="204"/>
                        </a:lnTo>
                        <a:lnTo>
                          <a:pt x="45" y="205"/>
                        </a:lnTo>
                        <a:lnTo>
                          <a:pt x="34" y="202"/>
                        </a:lnTo>
                        <a:lnTo>
                          <a:pt x="34" y="204"/>
                        </a:lnTo>
                        <a:lnTo>
                          <a:pt x="45" y="205"/>
                        </a:lnTo>
                        <a:lnTo>
                          <a:pt x="34" y="202"/>
                        </a:lnTo>
                        <a:lnTo>
                          <a:pt x="30" y="218"/>
                        </a:lnTo>
                        <a:lnTo>
                          <a:pt x="30" y="221"/>
                        </a:lnTo>
                        <a:lnTo>
                          <a:pt x="30" y="219"/>
                        </a:lnTo>
                        <a:lnTo>
                          <a:pt x="18" y="282"/>
                        </a:lnTo>
                        <a:lnTo>
                          <a:pt x="15" y="299"/>
                        </a:lnTo>
                        <a:lnTo>
                          <a:pt x="10" y="331"/>
                        </a:lnTo>
                        <a:lnTo>
                          <a:pt x="21" y="332"/>
                        </a:lnTo>
                        <a:lnTo>
                          <a:pt x="10" y="329"/>
                        </a:lnTo>
                        <a:lnTo>
                          <a:pt x="10" y="331"/>
                        </a:lnTo>
                        <a:lnTo>
                          <a:pt x="21" y="332"/>
                        </a:lnTo>
                        <a:lnTo>
                          <a:pt x="10" y="329"/>
                        </a:lnTo>
                        <a:lnTo>
                          <a:pt x="5" y="346"/>
                        </a:lnTo>
                        <a:lnTo>
                          <a:pt x="5" y="349"/>
                        </a:lnTo>
                        <a:lnTo>
                          <a:pt x="5" y="348"/>
                        </a:lnTo>
                        <a:lnTo>
                          <a:pt x="2" y="363"/>
                        </a:lnTo>
                        <a:lnTo>
                          <a:pt x="0" y="379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77" name="Freeform 124"/>
                  <p:cNvSpPr>
                    <a:spLocks/>
                  </p:cNvSpPr>
                  <p:nvPr/>
                </p:nvSpPr>
                <p:spPr bwMode="auto">
                  <a:xfrm>
                    <a:off x="1275" y="1125"/>
                    <a:ext cx="176" cy="740"/>
                  </a:xfrm>
                  <a:custGeom>
                    <a:avLst/>
                    <a:gdLst>
                      <a:gd name="T0" fmla="*/ 15 w 176"/>
                      <a:gd name="T1" fmla="*/ 18 h 740"/>
                      <a:gd name="T2" fmla="*/ 4 w 176"/>
                      <a:gd name="T3" fmla="*/ 20 h 740"/>
                      <a:gd name="T4" fmla="*/ 33 w 176"/>
                      <a:gd name="T5" fmla="*/ 115 h 740"/>
                      <a:gd name="T6" fmla="*/ 21 w 176"/>
                      <a:gd name="T7" fmla="*/ 116 h 740"/>
                      <a:gd name="T8" fmla="*/ 40 w 176"/>
                      <a:gd name="T9" fmla="*/ 152 h 740"/>
                      <a:gd name="T10" fmla="*/ 28 w 176"/>
                      <a:gd name="T11" fmla="*/ 153 h 740"/>
                      <a:gd name="T12" fmla="*/ 48 w 176"/>
                      <a:gd name="T13" fmla="*/ 296 h 740"/>
                      <a:gd name="T14" fmla="*/ 53 w 176"/>
                      <a:gd name="T15" fmla="*/ 317 h 740"/>
                      <a:gd name="T16" fmla="*/ 58 w 176"/>
                      <a:gd name="T17" fmla="*/ 357 h 740"/>
                      <a:gd name="T18" fmla="*/ 74 w 176"/>
                      <a:gd name="T19" fmla="*/ 461 h 740"/>
                      <a:gd name="T20" fmla="*/ 85 w 176"/>
                      <a:gd name="T21" fmla="*/ 458 h 740"/>
                      <a:gd name="T22" fmla="*/ 85 w 176"/>
                      <a:gd name="T23" fmla="*/ 538 h 740"/>
                      <a:gd name="T24" fmla="*/ 98 w 176"/>
                      <a:gd name="T25" fmla="*/ 605 h 740"/>
                      <a:gd name="T26" fmla="*/ 109 w 176"/>
                      <a:gd name="T27" fmla="*/ 659 h 740"/>
                      <a:gd name="T28" fmla="*/ 119 w 176"/>
                      <a:gd name="T29" fmla="*/ 695 h 740"/>
                      <a:gd name="T30" fmla="*/ 124 w 176"/>
                      <a:gd name="T31" fmla="*/ 703 h 740"/>
                      <a:gd name="T32" fmla="*/ 129 w 176"/>
                      <a:gd name="T33" fmla="*/ 718 h 740"/>
                      <a:gd name="T34" fmla="*/ 142 w 176"/>
                      <a:gd name="T35" fmla="*/ 736 h 740"/>
                      <a:gd name="T36" fmla="*/ 158 w 176"/>
                      <a:gd name="T37" fmla="*/ 739 h 740"/>
                      <a:gd name="T38" fmla="*/ 176 w 176"/>
                      <a:gd name="T39" fmla="*/ 728 h 740"/>
                      <a:gd name="T40" fmla="*/ 159 w 176"/>
                      <a:gd name="T41" fmla="*/ 715 h 740"/>
                      <a:gd name="T42" fmla="*/ 159 w 176"/>
                      <a:gd name="T43" fmla="*/ 715 h 740"/>
                      <a:gd name="T44" fmla="*/ 154 w 176"/>
                      <a:gd name="T45" fmla="*/ 718 h 740"/>
                      <a:gd name="T46" fmla="*/ 151 w 176"/>
                      <a:gd name="T47" fmla="*/ 728 h 740"/>
                      <a:gd name="T48" fmla="*/ 151 w 176"/>
                      <a:gd name="T49" fmla="*/ 728 h 740"/>
                      <a:gd name="T50" fmla="*/ 155 w 176"/>
                      <a:gd name="T51" fmla="*/ 716 h 740"/>
                      <a:gd name="T52" fmla="*/ 152 w 176"/>
                      <a:gd name="T53" fmla="*/ 712 h 740"/>
                      <a:gd name="T54" fmla="*/ 142 w 176"/>
                      <a:gd name="T55" fmla="*/ 718 h 740"/>
                      <a:gd name="T56" fmla="*/ 151 w 176"/>
                      <a:gd name="T57" fmla="*/ 708 h 740"/>
                      <a:gd name="T58" fmla="*/ 145 w 176"/>
                      <a:gd name="T59" fmla="*/ 693 h 740"/>
                      <a:gd name="T60" fmla="*/ 141 w 176"/>
                      <a:gd name="T61" fmla="*/ 686 h 740"/>
                      <a:gd name="T62" fmla="*/ 135 w 176"/>
                      <a:gd name="T63" fmla="*/ 666 h 740"/>
                      <a:gd name="T64" fmla="*/ 135 w 176"/>
                      <a:gd name="T65" fmla="*/ 666 h 740"/>
                      <a:gd name="T66" fmla="*/ 129 w 176"/>
                      <a:gd name="T67" fmla="*/ 643 h 740"/>
                      <a:gd name="T68" fmla="*/ 121 w 176"/>
                      <a:gd name="T69" fmla="*/ 601 h 740"/>
                      <a:gd name="T70" fmla="*/ 117 w 176"/>
                      <a:gd name="T71" fmla="*/ 585 h 740"/>
                      <a:gd name="T72" fmla="*/ 108 w 176"/>
                      <a:gd name="T73" fmla="*/ 534 h 740"/>
                      <a:gd name="T74" fmla="*/ 108 w 176"/>
                      <a:gd name="T75" fmla="*/ 534 h 740"/>
                      <a:gd name="T76" fmla="*/ 102 w 176"/>
                      <a:gd name="T77" fmla="*/ 497 h 740"/>
                      <a:gd name="T78" fmla="*/ 97 w 176"/>
                      <a:gd name="T79" fmla="*/ 457 h 740"/>
                      <a:gd name="T80" fmla="*/ 92 w 176"/>
                      <a:gd name="T81" fmla="*/ 437 h 740"/>
                      <a:gd name="T82" fmla="*/ 82 w 176"/>
                      <a:gd name="T83" fmla="*/ 354 h 740"/>
                      <a:gd name="T84" fmla="*/ 71 w 176"/>
                      <a:gd name="T85" fmla="*/ 291 h 740"/>
                      <a:gd name="T86" fmla="*/ 60 w 176"/>
                      <a:gd name="T87" fmla="*/ 293 h 740"/>
                      <a:gd name="T88" fmla="*/ 53 w 176"/>
                      <a:gd name="T89" fmla="*/ 150 h 740"/>
                      <a:gd name="T90" fmla="*/ 47 w 176"/>
                      <a:gd name="T91" fmla="*/ 132 h 740"/>
                      <a:gd name="T92" fmla="*/ 44 w 176"/>
                      <a:gd name="T93" fmla="*/ 113 h 740"/>
                      <a:gd name="T94" fmla="*/ 27 w 176"/>
                      <a:gd name="T95" fmla="*/ 15 h 7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176" h="740">
                        <a:moveTo>
                          <a:pt x="23" y="0"/>
                        </a:moveTo>
                        <a:lnTo>
                          <a:pt x="0" y="8"/>
                        </a:lnTo>
                        <a:lnTo>
                          <a:pt x="4" y="22"/>
                        </a:lnTo>
                        <a:lnTo>
                          <a:pt x="15" y="18"/>
                        </a:lnTo>
                        <a:lnTo>
                          <a:pt x="4" y="20"/>
                        </a:lnTo>
                        <a:lnTo>
                          <a:pt x="4" y="22"/>
                        </a:lnTo>
                        <a:lnTo>
                          <a:pt x="15" y="18"/>
                        </a:lnTo>
                        <a:lnTo>
                          <a:pt x="4" y="20"/>
                        </a:lnTo>
                        <a:lnTo>
                          <a:pt x="7" y="35"/>
                        </a:lnTo>
                        <a:lnTo>
                          <a:pt x="13" y="66"/>
                        </a:lnTo>
                        <a:lnTo>
                          <a:pt x="21" y="117"/>
                        </a:lnTo>
                        <a:lnTo>
                          <a:pt x="33" y="115"/>
                        </a:lnTo>
                        <a:lnTo>
                          <a:pt x="21" y="116"/>
                        </a:lnTo>
                        <a:lnTo>
                          <a:pt x="21" y="117"/>
                        </a:lnTo>
                        <a:lnTo>
                          <a:pt x="33" y="115"/>
                        </a:lnTo>
                        <a:lnTo>
                          <a:pt x="21" y="116"/>
                        </a:lnTo>
                        <a:lnTo>
                          <a:pt x="24" y="134"/>
                        </a:lnTo>
                        <a:lnTo>
                          <a:pt x="24" y="136"/>
                        </a:lnTo>
                        <a:lnTo>
                          <a:pt x="28" y="154"/>
                        </a:lnTo>
                        <a:lnTo>
                          <a:pt x="40" y="152"/>
                        </a:lnTo>
                        <a:lnTo>
                          <a:pt x="28" y="153"/>
                        </a:lnTo>
                        <a:lnTo>
                          <a:pt x="28" y="154"/>
                        </a:lnTo>
                        <a:lnTo>
                          <a:pt x="40" y="152"/>
                        </a:lnTo>
                        <a:lnTo>
                          <a:pt x="28" y="153"/>
                        </a:lnTo>
                        <a:lnTo>
                          <a:pt x="43" y="253"/>
                        </a:lnTo>
                        <a:lnTo>
                          <a:pt x="45" y="274"/>
                        </a:lnTo>
                        <a:lnTo>
                          <a:pt x="48" y="294"/>
                        </a:lnTo>
                        <a:lnTo>
                          <a:pt x="48" y="296"/>
                        </a:lnTo>
                        <a:lnTo>
                          <a:pt x="53" y="317"/>
                        </a:lnTo>
                        <a:lnTo>
                          <a:pt x="64" y="314"/>
                        </a:lnTo>
                        <a:lnTo>
                          <a:pt x="53" y="316"/>
                        </a:lnTo>
                        <a:lnTo>
                          <a:pt x="53" y="317"/>
                        </a:lnTo>
                        <a:lnTo>
                          <a:pt x="64" y="314"/>
                        </a:lnTo>
                        <a:lnTo>
                          <a:pt x="53" y="316"/>
                        </a:lnTo>
                        <a:lnTo>
                          <a:pt x="55" y="337"/>
                        </a:lnTo>
                        <a:lnTo>
                          <a:pt x="58" y="357"/>
                        </a:lnTo>
                        <a:lnTo>
                          <a:pt x="64" y="400"/>
                        </a:lnTo>
                        <a:lnTo>
                          <a:pt x="70" y="440"/>
                        </a:lnTo>
                        <a:lnTo>
                          <a:pt x="70" y="441"/>
                        </a:lnTo>
                        <a:lnTo>
                          <a:pt x="74" y="461"/>
                        </a:lnTo>
                        <a:lnTo>
                          <a:pt x="85" y="458"/>
                        </a:lnTo>
                        <a:lnTo>
                          <a:pt x="74" y="460"/>
                        </a:lnTo>
                        <a:lnTo>
                          <a:pt x="74" y="461"/>
                        </a:lnTo>
                        <a:lnTo>
                          <a:pt x="85" y="458"/>
                        </a:lnTo>
                        <a:lnTo>
                          <a:pt x="74" y="460"/>
                        </a:lnTo>
                        <a:lnTo>
                          <a:pt x="80" y="499"/>
                        </a:lnTo>
                        <a:lnTo>
                          <a:pt x="85" y="537"/>
                        </a:lnTo>
                        <a:lnTo>
                          <a:pt x="85" y="538"/>
                        </a:lnTo>
                        <a:lnTo>
                          <a:pt x="94" y="589"/>
                        </a:lnTo>
                        <a:lnTo>
                          <a:pt x="98" y="605"/>
                        </a:lnTo>
                        <a:lnTo>
                          <a:pt x="109" y="602"/>
                        </a:lnTo>
                        <a:lnTo>
                          <a:pt x="98" y="605"/>
                        </a:lnTo>
                        <a:lnTo>
                          <a:pt x="109" y="602"/>
                        </a:lnTo>
                        <a:lnTo>
                          <a:pt x="98" y="605"/>
                        </a:lnTo>
                        <a:lnTo>
                          <a:pt x="107" y="648"/>
                        </a:lnTo>
                        <a:lnTo>
                          <a:pt x="109" y="659"/>
                        </a:lnTo>
                        <a:lnTo>
                          <a:pt x="112" y="672"/>
                        </a:lnTo>
                        <a:lnTo>
                          <a:pt x="112" y="673"/>
                        </a:lnTo>
                        <a:lnTo>
                          <a:pt x="118" y="693"/>
                        </a:lnTo>
                        <a:lnTo>
                          <a:pt x="119" y="695"/>
                        </a:lnTo>
                        <a:lnTo>
                          <a:pt x="124" y="703"/>
                        </a:lnTo>
                        <a:lnTo>
                          <a:pt x="134" y="698"/>
                        </a:lnTo>
                        <a:lnTo>
                          <a:pt x="122" y="703"/>
                        </a:lnTo>
                        <a:lnTo>
                          <a:pt x="124" y="703"/>
                        </a:lnTo>
                        <a:lnTo>
                          <a:pt x="134" y="698"/>
                        </a:lnTo>
                        <a:lnTo>
                          <a:pt x="122" y="703"/>
                        </a:lnTo>
                        <a:lnTo>
                          <a:pt x="128" y="718"/>
                        </a:lnTo>
                        <a:lnTo>
                          <a:pt x="129" y="718"/>
                        </a:lnTo>
                        <a:lnTo>
                          <a:pt x="132" y="723"/>
                        </a:lnTo>
                        <a:lnTo>
                          <a:pt x="132" y="725"/>
                        </a:lnTo>
                        <a:lnTo>
                          <a:pt x="135" y="729"/>
                        </a:lnTo>
                        <a:lnTo>
                          <a:pt x="142" y="736"/>
                        </a:lnTo>
                        <a:lnTo>
                          <a:pt x="146" y="739"/>
                        </a:lnTo>
                        <a:lnTo>
                          <a:pt x="151" y="740"/>
                        </a:lnTo>
                        <a:lnTo>
                          <a:pt x="158" y="740"/>
                        </a:lnTo>
                        <a:lnTo>
                          <a:pt x="158" y="739"/>
                        </a:lnTo>
                        <a:lnTo>
                          <a:pt x="164" y="739"/>
                        </a:lnTo>
                        <a:lnTo>
                          <a:pt x="169" y="736"/>
                        </a:lnTo>
                        <a:lnTo>
                          <a:pt x="174" y="732"/>
                        </a:lnTo>
                        <a:lnTo>
                          <a:pt x="176" y="728"/>
                        </a:lnTo>
                        <a:lnTo>
                          <a:pt x="156" y="715"/>
                        </a:lnTo>
                        <a:lnTo>
                          <a:pt x="154" y="719"/>
                        </a:lnTo>
                        <a:lnTo>
                          <a:pt x="164" y="725"/>
                        </a:lnTo>
                        <a:lnTo>
                          <a:pt x="159" y="715"/>
                        </a:lnTo>
                        <a:lnTo>
                          <a:pt x="155" y="716"/>
                        </a:lnTo>
                        <a:lnTo>
                          <a:pt x="154" y="719"/>
                        </a:lnTo>
                        <a:lnTo>
                          <a:pt x="164" y="725"/>
                        </a:lnTo>
                        <a:lnTo>
                          <a:pt x="159" y="715"/>
                        </a:lnTo>
                        <a:lnTo>
                          <a:pt x="154" y="718"/>
                        </a:lnTo>
                        <a:lnTo>
                          <a:pt x="158" y="728"/>
                        </a:lnTo>
                        <a:lnTo>
                          <a:pt x="158" y="716"/>
                        </a:lnTo>
                        <a:lnTo>
                          <a:pt x="154" y="718"/>
                        </a:lnTo>
                        <a:lnTo>
                          <a:pt x="158" y="728"/>
                        </a:lnTo>
                        <a:lnTo>
                          <a:pt x="158" y="716"/>
                        </a:lnTo>
                        <a:lnTo>
                          <a:pt x="151" y="716"/>
                        </a:lnTo>
                        <a:lnTo>
                          <a:pt x="151" y="728"/>
                        </a:lnTo>
                        <a:lnTo>
                          <a:pt x="159" y="719"/>
                        </a:lnTo>
                        <a:lnTo>
                          <a:pt x="155" y="716"/>
                        </a:lnTo>
                        <a:lnTo>
                          <a:pt x="151" y="716"/>
                        </a:lnTo>
                        <a:lnTo>
                          <a:pt x="151" y="728"/>
                        </a:lnTo>
                        <a:lnTo>
                          <a:pt x="159" y="719"/>
                        </a:lnTo>
                        <a:lnTo>
                          <a:pt x="154" y="713"/>
                        </a:lnTo>
                        <a:lnTo>
                          <a:pt x="145" y="722"/>
                        </a:lnTo>
                        <a:lnTo>
                          <a:pt x="155" y="716"/>
                        </a:lnTo>
                        <a:lnTo>
                          <a:pt x="154" y="713"/>
                        </a:lnTo>
                        <a:lnTo>
                          <a:pt x="145" y="722"/>
                        </a:lnTo>
                        <a:lnTo>
                          <a:pt x="155" y="716"/>
                        </a:lnTo>
                        <a:lnTo>
                          <a:pt x="152" y="712"/>
                        </a:lnTo>
                        <a:lnTo>
                          <a:pt x="142" y="718"/>
                        </a:lnTo>
                        <a:lnTo>
                          <a:pt x="154" y="712"/>
                        </a:lnTo>
                        <a:lnTo>
                          <a:pt x="152" y="712"/>
                        </a:lnTo>
                        <a:lnTo>
                          <a:pt x="142" y="718"/>
                        </a:lnTo>
                        <a:lnTo>
                          <a:pt x="154" y="712"/>
                        </a:lnTo>
                        <a:lnTo>
                          <a:pt x="151" y="706"/>
                        </a:lnTo>
                        <a:lnTo>
                          <a:pt x="139" y="712"/>
                        </a:lnTo>
                        <a:lnTo>
                          <a:pt x="151" y="708"/>
                        </a:lnTo>
                        <a:lnTo>
                          <a:pt x="151" y="706"/>
                        </a:lnTo>
                        <a:lnTo>
                          <a:pt x="139" y="712"/>
                        </a:lnTo>
                        <a:lnTo>
                          <a:pt x="151" y="708"/>
                        </a:lnTo>
                        <a:lnTo>
                          <a:pt x="145" y="693"/>
                        </a:lnTo>
                        <a:lnTo>
                          <a:pt x="145" y="692"/>
                        </a:lnTo>
                        <a:lnTo>
                          <a:pt x="141" y="683"/>
                        </a:lnTo>
                        <a:lnTo>
                          <a:pt x="129" y="689"/>
                        </a:lnTo>
                        <a:lnTo>
                          <a:pt x="141" y="686"/>
                        </a:lnTo>
                        <a:lnTo>
                          <a:pt x="141" y="683"/>
                        </a:lnTo>
                        <a:lnTo>
                          <a:pt x="129" y="689"/>
                        </a:lnTo>
                        <a:lnTo>
                          <a:pt x="141" y="686"/>
                        </a:lnTo>
                        <a:lnTo>
                          <a:pt x="135" y="666"/>
                        </a:lnTo>
                        <a:lnTo>
                          <a:pt x="124" y="669"/>
                        </a:lnTo>
                        <a:lnTo>
                          <a:pt x="135" y="666"/>
                        </a:lnTo>
                        <a:lnTo>
                          <a:pt x="124" y="669"/>
                        </a:lnTo>
                        <a:lnTo>
                          <a:pt x="135" y="666"/>
                        </a:lnTo>
                        <a:lnTo>
                          <a:pt x="132" y="653"/>
                        </a:lnTo>
                        <a:lnTo>
                          <a:pt x="129" y="642"/>
                        </a:lnTo>
                        <a:lnTo>
                          <a:pt x="118" y="645"/>
                        </a:lnTo>
                        <a:lnTo>
                          <a:pt x="129" y="643"/>
                        </a:lnTo>
                        <a:lnTo>
                          <a:pt x="129" y="642"/>
                        </a:lnTo>
                        <a:lnTo>
                          <a:pt x="118" y="645"/>
                        </a:lnTo>
                        <a:lnTo>
                          <a:pt x="129" y="643"/>
                        </a:lnTo>
                        <a:lnTo>
                          <a:pt x="121" y="601"/>
                        </a:lnTo>
                        <a:lnTo>
                          <a:pt x="121" y="599"/>
                        </a:lnTo>
                        <a:lnTo>
                          <a:pt x="117" y="584"/>
                        </a:lnTo>
                        <a:lnTo>
                          <a:pt x="105" y="586"/>
                        </a:lnTo>
                        <a:lnTo>
                          <a:pt x="117" y="585"/>
                        </a:lnTo>
                        <a:lnTo>
                          <a:pt x="117" y="584"/>
                        </a:lnTo>
                        <a:lnTo>
                          <a:pt x="105" y="586"/>
                        </a:lnTo>
                        <a:lnTo>
                          <a:pt x="117" y="585"/>
                        </a:lnTo>
                        <a:lnTo>
                          <a:pt x="108" y="534"/>
                        </a:lnTo>
                        <a:lnTo>
                          <a:pt x="97" y="535"/>
                        </a:lnTo>
                        <a:lnTo>
                          <a:pt x="108" y="534"/>
                        </a:lnTo>
                        <a:lnTo>
                          <a:pt x="97" y="535"/>
                        </a:lnTo>
                        <a:lnTo>
                          <a:pt x="108" y="534"/>
                        </a:lnTo>
                        <a:lnTo>
                          <a:pt x="102" y="497"/>
                        </a:lnTo>
                        <a:lnTo>
                          <a:pt x="91" y="498"/>
                        </a:lnTo>
                        <a:lnTo>
                          <a:pt x="104" y="497"/>
                        </a:lnTo>
                        <a:lnTo>
                          <a:pt x="102" y="497"/>
                        </a:lnTo>
                        <a:lnTo>
                          <a:pt x="91" y="498"/>
                        </a:lnTo>
                        <a:lnTo>
                          <a:pt x="104" y="497"/>
                        </a:lnTo>
                        <a:lnTo>
                          <a:pt x="98" y="457"/>
                        </a:lnTo>
                        <a:lnTo>
                          <a:pt x="97" y="457"/>
                        </a:lnTo>
                        <a:lnTo>
                          <a:pt x="92" y="437"/>
                        </a:lnTo>
                        <a:lnTo>
                          <a:pt x="81" y="438"/>
                        </a:lnTo>
                        <a:lnTo>
                          <a:pt x="94" y="437"/>
                        </a:lnTo>
                        <a:lnTo>
                          <a:pt x="92" y="437"/>
                        </a:lnTo>
                        <a:lnTo>
                          <a:pt x="81" y="438"/>
                        </a:lnTo>
                        <a:lnTo>
                          <a:pt x="94" y="437"/>
                        </a:lnTo>
                        <a:lnTo>
                          <a:pt x="88" y="397"/>
                        </a:lnTo>
                        <a:lnTo>
                          <a:pt x="82" y="354"/>
                        </a:lnTo>
                        <a:lnTo>
                          <a:pt x="80" y="334"/>
                        </a:lnTo>
                        <a:lnTo>
                          <a:pt x="77" y="313"/>
                        </a:lnTo>
                        <a:lnTo>
                          <a:pt x="75" y="313"/>
                        </a:lnTo>
                        <a:lnTo>
                          <a:pt x="71" y="291"/>
                        </a:lnTo>
                        <a:lnTo>
                          <a:pt x="60" y="293"/>
                        </a:lnTo>
                        <a:lnTo>
                          <a:pt x="72" y="291"/>
                        </a:lnTo>
                        <a:lnTo>
                          <a:pt x="71" y="291"/>
                        </a:lnTo>
                        <a:lnTo>
                          <a:pt x="60" y="293"/>
                        </a:lnTo>
                        <a:lnTo>
                          <a:pt x="72" y="291"/>
                        </a:lnTo>
                        <a:lnTo>
                          <a:pt x="70" y="271"/>
                        </a:lnTo>
                        <a:lnTo>
                          <a:pt x="67" y="250"/>
                        </a:lnTo>
                        <a:lnTo>
                          <a:pt x="53" y="150"/>
                        </a:lnTo>
                        <a:lnTo>
                          <a:pt x="51" y="149"/>
                        </a:lnTo>
                        <a:lnTo>
                          <a:pt x="47" y="130"/>
                        </a:lnTo>
                        <a:lnTo>
                          <a:pt x="35" y="133"/>
                        </a:lnTo>
                        <a:lnTo>
                          <a:pt x="47" y="132"/>
                        </a:lnTo>
                        <a:lnTo>
                          <a:pt x="47" y="130"/>
                        </a:lnTo>
                        <a:lnTo>
                          <a:pt x="35" y="133"/>
                        </a:lnTo>
                        <a:lnTo>
                          <a:pt x="47" y="132"/>
                        </a:lnTo>
                        <a:lnTo>
                          <a:pt x="44" y="113"/>
                        </a:lnTo>
                        <a:lnTo>
                          <a:pt x="35" y="62"/>
                        </a:lnTo>
                        <a:lnTo>
                          <a:pt x="30" y="30"/>
                        </a:lnTo>
                        <a:lnTo>
                          <a:pt x="27" y="16"/>
                        </a:lnTo>
                        <a:lnTo>
                          <a:pt x="27" y="15"/>
                        </a:lnTo>
                        <a:lnTo>
                          <a:pt x="23" y="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78" name="Freeform 125"/>
                  <p:cNvSpPr>
                    <a:spLocks/>
                  </p:cNvSpPr>
                  <p:nvPr/>
                </p:nvSpPr>
                <p:spPr bwMode="auto">
                  <a:xfrm>
                    <a:off x="1429" y="913"/>
                    <a:ext cx="175" cy="944"/>
                  </a:xfrm>
                  <a:custGeom>
                    <a:avLst/>
                    <a:gdLst>
                      <a:gd name="T0" fmla="*/ 25 w 175"/>
                      <a:gd name="T1" fmla="*/ 935 h 944"/>
                      <a:gd name="T2" fmla="*/ 21 w 175"/>
                      <a:gd name="T3" fmla="*/ 914 h 944"/>
                      <a:gd name="T4" fmla="*/ 21 w 175"/>
                      <a:gd name="T5" fmla="*/ 914 h 944"/>
                      <a:gd name="T6" fmla="*/ 37 w 175"/>
                      <a:gd name="T7" fmla="*/ 911 h 944"/>
                      <a:gd name="T8" fmla="*/ 45 w 175"/>
                      <a:gd name="T9" fmla="*/ 878 h 944"/>
                      <a:gd name="T10" fmla="*/ 57 w 175"/>
                      <a:gd name="T11" fmla="*/ 821 h 944"/>
                      <a:gd name="T12" fmla="*/ 45 w 175"/>
                      <a:gd name="T13" fmla="*/ 818 h 944"/>
                      <a:gd name="T14" fmla="*/ 64 w 175"/>
                      <a:gd name="T15" fmla="*/ 787 h 944"/>
                      <a:gd name="T16" fmla="*/ 74 w 175"/>
                      <a:gd name="T17" fmla="*/ 729 h 944"/>
                      <a:gd name="T18" fmla="*/ 81 w 175"/>
                      <a:gd name="T19" fmla="*/ 666 h 944"/>
                      <a:gd name="T20" fmla="*/ 81 w 175"/>
                      <a:gd name="T21" fmla="*/ 666 h 944"/>
                      <a:gd name="T22" fmla="*/ 92 w 175"/>
                      <a:gd name="T23" fmla="*/ 596 h 944"/>
                      <a:gd name="T24" fmla="*/ 94 w 175"/>
                      <a:gd name="T25" fmla="*/ 472 h 944"/>
                      <a:gd name="T26" fmla="*/ 94 w 175"/>
                      <a:gd name="T27" fmla="*/ 472 h 944"/>
                      <a:gd name="T28" fmla="*/ 111 w 175"/>
                      <a:gd name="T29" fmla="*/ 449 h 944"/>
                      <a:gd name="T30" fmla="*/ 122 w 175"/>
                      <a:gd name="T31" fmla="*/ 351 h 944"/>
                      <a:gd name="T32" fmla="*/ 115 w 175"/>
                      <a:gd name="T33" fmla="*/ 301 h 944"/>
                      <a:gd name="T34" fmla="*/ 115 w 175"/>
                      <a:gd name="T35" fmla="*/ 301 h 944"/>
                      <a:gd name="T36" fmla="*/ 132 w 175"/>
                      <a:gd name="T37" fmla="*/ 278 h 944"/>
                      <a:gd name="T38" fmla="*/ 152 w 175"/>
                      <a:gd name="T39" fmla="*/ 127 h 944"/>
                      <a:gd name="T40" fmla="*/ 152 w 175"/>
                      <a:gd name="T41" fmla="*/ 127 h 944"/>
                      <a:gd name="T42" fmla="*/ 155 w 175"/>
                      <a:gd name="T43" fmla="*/ 110 h 944"/>
                      <a:gd name="T44" fmla="*/ 163 w 175"/>
                      <a:gd name="T45" fmla="*/ 58 h 944"/>
                      <a:gd name="T46" fmla="*/ 169 w 175"/>
                      <a:gd name="T47" fmla="*/ 30 h 944"/>
                      <a:gd name="T48" fmla="*/ 172 w 175"/>
                      <a:gd name="T49" fmla="*/ 17 h 944"/>
                      <a:gd name="T50" fmla="*/ 149 w 175"/>
                      <a:gd name="T51" fmla="*/ 11 h 944"/>
                      <a:gd name="T52" fmla="*/ 146 w 175"/>
                      <a:gd name="T53" fmla="*/ 26 h 944"/>
                      <a:gd name="T54" fmla="*/ 135 w 175"/>
                      <a:gd name="T55" fmla="*/ 87 h 944"/>
                      <a:gd name="T56" fmla="*/ 132 w 175"/>
                      <a:gd name="T57" fmla="*/ 104 h 944"/>
                      <a:gd name="T58" fmla="*/ 132 w 175"/>
                      <a:gd name="T59" fmla="*/ 104 h 944"/>
                      <a:gd name="T60" fmla="*/ 128 w 175"/>
                      <a:gd name="T61" fmla="*/ 124 h 944"/>
                      <a:gd name="T62" fmla="*/ 108 w 175"/>
                      <a:gd name="T63" fmla="*/ 275 h 944"/>
                      <a:gd name="T64" fmla="*/ 119 w 175"/>
                      <a:gd name="T65" fmla="*/ 277 h 944"/>
                      <a:gd name="T66" fmla="*/ 101 w 175"/>
                      <a:gd name="T67" fmla="*/ 322 h 944"/>
                      <a:gd name="T68" fmla="*/ 89 w 175"/>
                      <a:gd name="T69" fmla="*/ 422 h 944"/>
                      <a:gd name="T70" fmla="*/ 86 w 175"/>
                      <a:gd name="T71" fmla="*/ 446 h 944"/>
                      <a:gd name="T72" fmla="*/ 82 w 175"/>
                      <a:gd name="T73" fmla="*/ 471 h 944"/>
                      <a:gd name="T74" fmla="*/ 62 w 175"/>
                      <a:gd name="T75" fmla="*/ 639 h 944"/>
                      <a:gd name="T76" fmla="*/ 74 w 175"/>
                      <a:gd name="T77" fmla="*/ 640 h 944"/>
                      <a:gd name="T78" fmla="*/ 49 w 175"/>
                      <a:gd name="T79" fmla="*/ 726 h 944"/>
                      <a:gd name="T80" fmla="*/ 47 w 175"/>
                      <a:gd name="T81" fmla="*/ 746 h 944"/>
                      <a:gd name="T82" fmla="*/ 41 w 175"/>
                      <a:gd name="T83" fmla="*/ 783 h 944"/>
                      <a:gd name="T84" fmla="*/ 38 w 175"/>
                      <a:gd name="T85" fmla="*/ 798 h 944"/>
                      <a:gd name="T86" fmla="*/ 38 w 175"/>
                      <a:gd name="T87" fmla="*/ 798 h 944"/>
                      <a:gd name="T88" fmla="*/ 34 w 175"/>
                      <a:gd name="T89" fmla="*/ 817 h 944"/>
                      <a:gd name="T90" fmla="*/ 37 w 175"/>
                      <a:gd name="T91" fmla="*/ 863 h 944"/>
                      <a:gd name="T92" fmla="*/ 37 w 175"/>
                      <a:gd name="T93" fmla="*/ 863 h 944"/>
                      <a:gd name="T94" fmla="*/ 20 w 175"/>
                      <a:gd name="T95" fmla="*/ 884 h 944"/>
                      <a:gd name="T96" fmla="*/ 31 w 175"/>
                      <a:gd name="T97" fmla="*/ 887 h 944"/>
                      <a:gd name="T98" fmla="*/ 25 w 175"/>
                      <a:gd name="T99" fmla="*/ 907 h 944"/>
                      <a:gd name="T100" fmla="*/ 25 w 175"/>
                      <a:gd name="T101" fmla="*/ 907 h 944"/>
                      <a:gd name="T102" fmla="*/ 10 w 175"/>
                      <a:gd name="T103" fmla="*/ 910 h 944"/>
                      <a:gd name="T104" fmla="*/ 5 w 175"/>
                      <a:gd name="T105" fmla="*/ 922 h 944"/>
                      <a:gd name="T106" fmla="*/ 5 w 175"/>
                      <a:gd name="T107" fmla="*/ 922 h 9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</a:cxnLst>
                    <a:rect l="0" t="0" r="r" b="b"/>
                    <a:pathLst>
                      <a:path w="175" h="944">
                        <a:moveTo>
                          <a:pt x="0" y="931"/>
                        </a:moveTo>
                        <a:lnTo>
                          <a:pt x="20" y="944"/>
                        </a:lnTo>
                        <a:lnTo>
                          <a:pt x="25" y="935"/>
                        </a:lnTo>
                        <a:lnTo>
                          <a:pt x="27" y="932"/>
                        </a:lnTo>
                        <a:lnTo>
                          <a:pt x="32" y="918"/>
                        </a:lnTo>
                        <a:lnTo>
                          <a:pt x="21" y="914"/>
                        </a:lnTo>
                        <a:lnTo>
                          <a:pt x="31" y="921"/>
                        </a:lnTo>
                        <a:lnTo>
                          <a:pt x="32" y="918"/>
                        </a:lnTo>
                        <a:lnTo>
                          <a:pt x="21" y="914"/>
                        </a:lnTo>
                        <a:lnTo>
                          <a:pt x="31" y="921"/>
                        </a:lnTo>
                        <a:lnTo>
                          <a:pt x="35" y="914"/>
                        </a:lnTo>
                        <a:lnTo>
                          <a:pt x="37" y="911"/>
                        </a:lnTo>
                        <a:lnTo>
                          <a:pt x="42" y="891"/>
                        </a:lnTo>
                        <a:lnTo>
                          <a:pt x="42" y="890"/>
                        </a:lnTo>
                        <a:lnTo>
                          <a:pt x="45" y="878"/>
                        </a:lnTo>
                        <a:lnTo>
                          <a:pt x="48" y="865"/>
                        </a:lnTo>
                        <a:lnTo>
                          <a:pt x="54" y="837"/>
                        </a:lnTo>
                        <a:lnTo>
                          <a:pt x="57" y="821"/>
                        </a:lnTo>
                        <a:lnTo>
                          <a:pt x="45" y="818"/>
                        </a:lnTo>
                        <a:lnTo>
                          <a:pt x="57" y="821"/>
                        </a:lnTo>
                        <a:lnTo>
                          <a:pt x="45" y="818"/>
                        </a:lnTo>
                        <a:lnTo>
                          <a:pt x="57" y="821"/>
                        </a:lnTo>
                        <a:lnTo>
                          <a:pt x="61" y="804"/>
                        </a:lnTo>
                        <a:lnTo>
                          <a:pt x="64" y="787"/>
                        </a:lnTo>
                        <a:lnTo>
                          <a:pt x="69" y="750"/>
                        </a:lnTo>
                        <a:lnTo>
                          <a:pt x="71" y="749"/>
                        </a:lnTo>
                        <a:lnTo>
                          <a:pt x="74" y="729"/>
                        </a:lnTo>
                        <a:lnTo>
                          <a:pt x="82" y="664"/>
                        </a:lnTo>
                        <a:lnTo>
                          <a:pt x="69" y="663"/>
                        </a:lnTo>
                        <a:lnTo>
                          <a:pt x="81" y="666"/>
                        </a:lnTo>
                        <a:lnTo>
                          <a:pt x="82" y="664"/>
                        </a:lnTo>
                        <a:lnTo>
                          <a:pt x="69" y="663"/>
                        </a:lnTo>
                        <a:lnTo>
                          <a:pt x="81" y="666"/>
                        </a:lnTo>
                        <a:lnTo>
                          <a:pt x="85" y="643"/>
                        </a:lnTo>
                        <a:lnTo>
                          <a:pt x="86" y="642"/>
                        </a:lnTo>
                        <a:lnTo>
                          <a:pt x="92" y="596"/>
                        </a:lnTo>
                        <a:lnTo>
                          <a:pt x="104" y="499"/>
                        </a:lnTo>
                        <a:lnTo>
                          <a:pt x="106" y="473"/>
                        </a:lnTo>
                        <a:lnTo>
                          <a:pt x="94" y="472"/>
                        </a:lnTo>
                        <a:lnTo>
                          <a:pt x="105" y="475"/>
                        </a:lnTo>
                        <a:lnTo>
                          <a:pt x="106" y="473"/>
                        </a:lnTo>
                        <a:lnTo>
                          <a:pt x="94" y="472"/>
                        </a:lnTo>
                        <a:lnTo>
                          <a:pt x="105" y="475"/>
                        </a:lnTo>
                        <a:lnTo>
                          <a:pt x="109" y="451"/>
                        </a:lnTo>
                        <a:lnTo>
                          <a:pt x="111" y="449"/>
                        </a:lnTo>
                        <a:lnTo>
                          <a:pt x="113" y="425"/>
                        </a:lnTo>
                        <a:lnTo>
                          <a:pt x="116" y="399"/>
                        </a:lnTo>
                        <a:lnTo>
                          <a:pt x="122" y="351"/>
                        </a:lnTo>
                        <a:lnTo>
                          <a:pt x="125" y="325"/>
                        </a:lnTo>
                        <a:lnTo>
                          <a:pt x="128" y="302"/>
                        </a:lnTo>
                        <a:lnTo>
                          <a:pt x="115" y="301"/>
                        </a:lnTo>
                        <a:lnTo>
                          <a:pt x="126" y="304"/>
                        </a:lnTo>
                        <a:lnTo>
                          <a:pt x="128" y="302"/>
                        </a:lnTo>
                        <a:lnTo>
                          <a:pt x="115" y="301"/>
                        </a:lnTo>
                        <a:lnTo>
                          <a:pt x="126" y="304"/>
                        </a:lnTo>
                        <a:lnTo>
                          <a:pt x="131" y="279"/>
                        </a:lnTo>
                        <a:lnTo>
                          <a:pt x="132" y="278"/>
                        </a:lnTo>
                        <a:lnTo>
                          <a:pt x="141" y="210"/>
                        </a:lnTo>
                        <a:lnTo>
                          <a:pt x="146" y="167"/>
                        </a:lnTo>
                        <a:lnTo>
                          <a:pt x="152" y="127"/>
                        </a:lnTo>
                        <a:lnTo>
                          <a:pt x="139" y="125"/>
                        </a:lnTo>
                        <a:lnTo>
                          <a:pt x="150" y="128"/>
                        </a:lnTo>
                        <a:lnTo>
                          <a:pt x="152" y="127"/>
                        </a:lnTo>
                        <a:lnTo>
                          <a:pt x="139" y="125"/>
                        </a:lnTo>
                        <a:lnTo>
                          <a:pt x="150" y="128"/>
                        </a:lnTo>
                        <a:lnTo>
                          <a:pt x="155" y="110"/>
                        </a:lnTo>
                        <a:lnTo>
                          <a:pt x="158" y="91"/>
                        </a:lnTo>
                        <a:lnTo>
                          <a:pt x="160" y="76"/>
                        </a:lnTo>
                        <a:lnTo>
                          <a:pt x="163" y="58"/>
                        </a:lnTo>
                        <a:lnTo>
                          <a:pt x="169" y="30"/>
                        </a:lnTo>
                        <a:lnTo>
                          <a:pt x="158" y="27"/>
                        </a:lnTo>
                        <a:lnTo>
                          <a:pt x="169" y="30"/>
                        </a:lnTo>
                        <a:lnTo>
                          <a:pt x="158" y="27"/>
                        </a:lnTo>
                        <a:lnTo>
                          <a:pt x="169" y="30"/>
                        </a:lnTo>
                        <a:lnTo>
                          <a:pt x="172" y="17"/>
                        </a:lnTo>
                        <a:lnTo>
                          <a:pt x="175" y="6"/>
                        </a:lnTo>
                        <a:lnTo>
                          <a:pt x="152" y="0"/>
                        </a:lnTo>
                        <a:lnTo>
                          <a:pt x="149" y="11"/>
                        </a:lnTo>
                        <a:lnTo>
                          <a:pt x="146" y="24"/>
                        </a:lnTo>
                        <a:lnTo>
                          <a:pt x="146" y="27"/>
                        </a:lnTo>
                        <a:lnTo>
                          <a:pt x="146" y="26"/>
                        </a:lnTo>
                        <a:lnTo>
                          <a:pt x="141" y="54"/>
                        </a:lnTo>
                        <a:lnTo>
                          <a:pt x="138" y="71"/>
                        </a:lnTo>
                        <a:lnTo>
                          <a:pt x="135" y="87"/>
                        </a:lnTo>
                        <a:lnTo>
                          <a:pt x="132" y="106"/>
                        </a:lnTo>
                        <a:lnTo>
                          <a:pt x="143" y="107"/>
                        </a:lnTo>
                        <a:lnTo>
                          <a:pt x="132" y="104"/>
                        </a:lnTo>
                        <a:lnTo>
                          <a:pt x="132" y="106"/>
                        </a:lnTo>
                        <a:lnTo>
                          <a:pt x="143" y="107"/>
                        </a:lnTo>
                        <a:lnTo>
                          <a:pt x="132" y="104"/>
                        </a:lnTo>
                        <a:lnTo>
                          <a:pt x="128" y="123"/>
                        </a:lnTo>
                        <a:lnTo>
                          <a:pt x="128" y="125"/>
                        </a:lnTo>
                        <a:lnTo>
                          <a:pt x="128" y="124"/>
                        </a:lnTo>
                        <a:lnTo>
                          <a:pt x="122" y="164"/>
                        </a:lnTo>
                        <a:lnTo>
                          <a:pt x="116" y="207"/>
                        </a:lnTo>
                        <a:lnTo>
                          <a:pt x="108" y="275"/>
                        </a:lnTo>
                        <a:lnTo>
                          <a:pt x="119" y="277"/>
                        </a:lnTo>
                        <a:lnTo>
                          <a:pt x="108" y="275"/>
                        </a:lnTo>
                        <a:lnTo>
                          <a:pt x="119" y="277"/>
                        </a:lnTo>
                        <a:lnTo>
                          <a:pt x="108" y="275"/>
                        </a:lnTo>
                        <a:lnTo>
                          <a:pt x="104" y="299"/>
                        </a:lnTo>
                        <a:lnTo>
                          <a:pt x="101" y="322"/>
                        </a:lnTo>
                        <a:lnTo>
                          <a:pt x="98" y="348"/>
                        </a:lnTo>
                        <a:lnTo>
                          <a:pt x="92" y="396"/>
                        </a:lnTo>
                        <a:lnTo>
                          <a:pt x="89" y="422"/>
                        </a:lnTo>
                        <a:lnTo>
                          <a:pt x="86" y="446"/>
                        </a:lnTo>
                        <a:lnTo>
                          <a:pt x="98" y="448"/>
                        </a:lnTo>
                        <a:lnTo>
                          <a:pt x="86" y="446"/>
                        </a:lnTo>
                        <a:lnTo>
                          <a:pt x="98" y="448"/>
                        </a:lnTo>
                        <a:lnTo>
                          <a:pt x="86" y="446"/>
                        </a:lnTo>
                        <a:lnTo>
                          <a:pt x="82" y="471"/>
                        </a:lnTo>
                        <a:lnTo>
                          <a:pt x="79" y="496"/>
                        </a:lnTo>
                        <a:lnTo>
                          <a:pt x="68" y="593"/>
                        </a:lnTo>
                        <a:lnTo>
                          <a:pt x="62" y="639"/>
                        </a:lnTo>
                        <a:lnTo>
                          <a:pt x="74" y="640"/>
                        </a:lnTo>
                        <a:lnTo>
                          <a:pt x="62" y="639"/>
                        </a:lnTo>
                        <a:lnTo>
                          <a:pt x="74" y="640"/>
                        </a:lnTo>
                        <a:lnTo>
                          <a:pt x="62" y="639"/>
                        </a:lnTo>
                        <a:lnTo>
                          <a:pt x="58" y="662"/>
                        </a:lnTo>
                        <a:lnTo>
                          <a:pt x="49" y="726"/>
                        </a:lnTo>
                        <a:lnTo>
                          <a:pt x="47" y="746"/>
                        </a:lnTo>
                        <a:lnTo>
                          <a:pt x="58" y="747"/>
                        </a:lnTo>
                        <a:lnTo>
                          <a:pt x="47" y="746"/>
                        </a:lnTo>
                        <a:lnTo>
                          <a:pt x="58" y="747"/>
                        </a:lnTo>
                        <a:lnTo>
                          <a:pt x="47" y="746"/>
                        </a:lnTo>
                        <a:lnTo>
                          <a:pt x="41" y="783"/>
                        </a:lnTo>
                        <a:lnTo>
                          <a:pt x="38" y="800"/>
                        </a:lnTo>
                        <a:lnTo>
                          <a:pt x="49" y="801"/>
                        </a:lnTo>
                        <a:lnTo>
                          <a:pt x="38" y="798"/>
                        </a:lnTo>
                        <a:lnTo>
                          <a:pt x="38" y="800"/>
                        </a:lnTo>
                        <a:lnTo>
                          <a:pt x="49" y="801"/>
                        </a:lnTo>
                        <a:lnTo>
                          <a:pt x="38" y="798"/>
                        </a:lnTo>
                        <a:lnTo>
                          <a:pt x="34" y="816"/>
                        </a:lnTo>
                        <a:lnTo>
                          <a:pt x="34" y="818"/>
                        </a:lnTo>
                        <a:lnTo>
                          <a:pt x="34" y="817"/>
                        </a:lnTo>
                        <a:lnTo>
                          <a:pt x="31" y="833"/>
                        </a:lnTo>
                        <a:lnTo>
                          <a:pt x="25" y="861"/>
                        </a:lnTo>
                        <a:lnTo>
                          <a:pt x="37" y="863"/>
                        </a:lnTo>
                        <a:lnTo>
                          <a:pt x="25" y="860"/>
                        </a:lnTo>
                        <a:lnTo>
                          <a:pt x="25" y="861"/>
                        </a:lnTo>
                        <a:lnTo>
                          <a:pt x="37" y="863"/>
                        </a:lnTo>
                        <a:lnTo>
                          <a:pt x="25" y="860"/>
                        </a:lnTo>
                        <a:lnTo>
                          <a:pt x="22" y="873"/>
                        </a:lnTo>
                        <a:lnTo>
                          <a:pt x="20" y="884"/>
                        </a:lnTo>
                        <a:lnTo>
                          <a:pt x="31" y="887"/>
                        </a:lnTo>
                        <a:lnTo>
                          <a:pt x="20" y="884"/>
                        </a:lnTo>
                        <a:lnTo>
                          <a:pt x="31" y="887"/>
                        </a:lnTo>
                        <a:lnTo>
                          <a:pt x="20" y="884"/>
                        </a:lnTo>
                        <a:lnTo>
                          <a:pt x="14" y="904"/>
                        </a:lnTo>
                        <a:lnTo>
                          <a:pt x="25" y="907"/>
                        </a:lnTo>
                        <a:lnTo>
                          <a:pt x="15" y="901"/>
                        </a:lnTo>
                        <a:lnTo>
                          <a:pt x="14" y="904"/>
                        </a:lnTo>
                        <a:lnTo>
                          <a:pt x="25" y="907"/>
                        </a:lnTo>
                        <a:lnTo>
                          <a:pt x="15" y="901"/>
                        </a:lnTo>
                        <a:lnTo>
                          <a:pt x="11" y="908"/>
                        </a:lnTo>
                        <a:lnTo>
                          <a:pt x="10" y="910"/>
                        </a:lnTo>
                        <a:lnTo>
                          <a:pt x="4" y="924"/>
                        </a:lnTo>
                        <a:lnTo>
                          <a:pt x="15" y="928"/>
                        </a:lnTo>
                        <a:lnTo>
                          <a:pt x="5" y="922"/>
                        </a:lnTo>
                        <a:lnTo>
                          <a:pt x="4" y="924"/>
                        </a:lnTo>
                        <a:lnTo>
                          <a:pt x="15" y="928"/>
                        </a:lnTo>
                        <a:lnTo>
                          <a:pt x="5" y="922"/>
                        </a:lnTo>
                        <a:lnTo>
                          <a:pt x="2" y="927"/>
                        </a:lnTo>
                        <a:lnTo>
                          <a:pt x="0" y="931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79" name="Freeform 126"/>
                  <p:cNvSpPr>
                    <a:spLocks/>
                  </p:cNvSpPr>
                  <p:nvPr/>
                </p:nvSpPr>
                <p:spPr bwMode="auto">
                  <a:xfrm>
                    <a:off x="1578" y="855"/>
                    <a:ext cx="179" cy="821"/>
                  </a:xfrm>
                  <a:custGeom>
                    <a:avLst/>
                    <a:gdLst>
                      <a:gd name="T0" fmla="*/ 14 w 179"/>
                      <a:gd name="T1" fmla="*/ 61 h 821"/>
                      <a:gd name="T2" fmla="*/ 26 w 179"/>
                      <a:gd name="T3" fmla="*/ 67 h 821"/>
                      <a:gd name="T4" fmla="*/ 36 w 179"/>
                      <a:gd name="T5" fmla="*/ 37 h 821"/>
                      <a:gd name="T6" fmla="*/ 24 w 179"/>
                      <a:gd name="T7" fmla="*/ 32 h 821"/>
                      <a:gd name="T8" fmla="*/ 40 w 179"/>
                      <a:gd name="T9" fmla="*/ 28 h 821"/>
                      <a:gd name="T10" fmla="*/ 43 w 179"/>
                      <a:gd name="T11" fmla="*/ 24 h 821"/>
                      <a:gd name="T12" fmla="*/ 33 w 179"/>
                      <a:gd name="T13" fmla="*/ 17 h 821"/>
                      <a:gd name="T14" fmla="*/ 39 w 179"/>
                      <a:gd name="T15" fmla="*/ 24 h 821"/>
                      <a:gd name="T16" fmla="*/ 39 w 179"/>
                      <a:gd name="T17" fmla="*/ 11 h 821"/>
                      <a:gd name="T18" fmla="*/ 37 w 179"/>
                      <a:gd name="T19" fmla="*/ 22 h 821"/>
                      <a:gd name="T20" fmla="*/ 43 w 179"/>
                      <a:gd name="T21" fmla="*/ 25 h 821"/>
                      <a:gd name="T22" fmla="*/ 48 w 179"/>
                      <a:gd name="T23" fmla="*/ 14 h 821"/>
                      <a:gd name="T24" fmla="*/ 43 w 179"/>
                      <a:gd name="T25" fmla="*/ 28 h 821"/>
                      <a:gd name="T26" fmla="*/ 48 w 179"/>
                      <a:gd name="T27" fmla="*/ 42 h 821"/>
                      <a:gd name="T28" fmla="*/ 53 w 179"/>
                      <a:gd name="T29" fmla="*/ 48 h 821"/>
                      <a:gd name="T30" fmla="*/ 61 w 179"/>
                      <a:gd name="T31" fmla="*/ 82 h 821"/>
                      <a:gd name="T32" fmla="*/ 61 w 179"/>
                      <a:gd name="T33" fmla="*/ 82 h 821"/>
                      <a:gd name="T34" fmla="*/ 77 w 179"/>
                      <a:gd name="T35" fmla="*/ 164 h 821"/>
                      <a:gd name="T36" fmla="*/ 88 w 179"/>
                      <a:gd name="T37" fmla="*/ 161 h 821"/>
                      <a:gd name="T38" fmla="*/ 80 w 179"/>
                      <a:gd name="T39" fmla="*/ 181 h 821"/>
                      <a:gd name="T40" fmla="*/ 85 w 179"/>
                      <a:gd name="T41" fmla="*/ 222 h 821"/>
                      <a:gd name="T42" fmla="*/ 101 w 179"/>
                      <a:gd name="T43" fmla="*/ 342 h 821"/>
                      <a:gd name="T44" fmla="*/ 113 w 179"/>
                      <a:gd name="T45" fmla="*/ 339 h 821"/>
                      <a:gd name="T46" fmla="*/ 121 w 179"/>
                      <a:gd name="T47" fmla="*/ 527 h 821"/>
                      <a:gd name="T48" fmla="*/ 125 w 179"/>
                      <a:gd name="T49" fmla="*/ 554 h 821"/>
                      <a:gd name="T50" fmla="*/ 128 w 179"/>
                      <a:gd name="T51" fmla="*/ 583 h 821"/>
                      <a:gd name="T52" fmla="*/ 142 w 179"/>
                      <a:gd name="T53" fmla="*/ 720 h 821"/>
                      <a:gd name="T54" fmla="*/ 147 w 179"/>
                      <a:gd name="T55" fmla="*/ 747 h 821"/>
                      <a:gd name="T56" fmla="*/ 155 w 179"/>
                      <a:gd name="T57" fmla="*/ 821 h 821"/>
                      <a:gd name="T58" fmla="*/ 169 w 179"/>
                      <a:gd name="T59" fmla="*/ 742 h 821"/>
                      <a:gd name="T60" fmla="*/ 165 w 179"/>
                      <a:gd name="T61" fmla="*/ 715 h 821"/>
                      <a:gd name="T62" fmla="*/ 161 w 179"/>
                      <a:gd name="T63" fmla="*/ 661 h 821"/>
                      <a:gd name="T64" fmla="*/ 144 w 179"/>
                      <a:gd name="T65" fmla="*/ 524 h 821"/>
                      <a:gd name="T66" fmla="*/ 132 w 179"/>
                      <a:gd name="T67" fmla="*/ 526 h 821"/>
                      <a:gd name="T68" fmla="*/ 125 w 179"/>
                      <a:gd name="T69" fmla="*/ 337 h 821"/>
                      <a:gd name="T70" fmla="*/ 121 w 179"/>
                      <a:gd name="T71" fmla="*/ 312 h 821"/>
                      <a:gd name="T72" fmla="*/ 118 w 179"/>
                      <a:gd name="T73" fmla="*/ 288 h 821"/>
                      <a:gd name="T74" fmla="*/ 103 w 179"/>
                      <a:gd name="T75" fmla="*/ 178 h 821"/>
                      <a:gd name="T76" fmla="*/ 84 w 179"/>
                      <a:gd name="T77" fmla="*/ 142 h 821"/>
                      <a:gd name="T78" fmla="*/ 95 w 179"/>
                      <a:gd name="T79" fmla="*/ 141 h 821"/>
                      <a:gd name="T80" fmla="*/ 84 w 179"/>
                      <a:gd name="T81" fmla="*/ 77 h 821"/>
                      <a:gd name="T82" fmla="*/ 60 w 179"/>
                      <a:gd name="T83" fmla="*/ 37 h 821"/>
                      <a:gd name="T84" fmla="*/ 71 w 179"/>
                      <a:gd name="T85" fmla="*/ 32 h 821"/>
                      <a:gd name="T86" fmla="*/ 57 w 179"/>
                      <a:gd name="T87" fmla="*/ 5 h 821"/>
                      <a:gd name="T88" fmla="*/ 30 w 179"/>
                      <a:gd name="T89" fmla="*/ 2 h 821"/>
                      <a:gd name="T90" fmla="*/ 13 w 179"/>
                      <a:gd name="T91" fmla="*/ 30 h 821"/>
                      <a:gd name="T92" fmla="*/ 9 w 179"/>
                      <a:gd name="T93" fmla="*/ 47 h 821"/>
                      <a:gd name="T94" fmla="*/ 4 w 179"/>
                      <a:gd name="T95" fmla="*/ 57 h 8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179" h="821">
                        <a:moveTo>
                          <a:pt x="0" y="69"/>
                        </a:moveTo>
                        <a:lnTo>
                          <a:pt x="23" y="75"/>
                        </a:lnTo>
                        <a:lnTo>
                          <a:pt x="26" y="64"/>
                        </a:lnTo>
                        <a:lnTo>
                          <a:pt x="14" y="61"/>
                        </a:lnTo>
                        <a:lnTo>
                          <a:pt x="26" y="67"/>
                        </a:lnTo>
                        <a:lnTo>
                          <a:pt x="26" y="64"/>
                        </a:lnTo>
                        <a:lnTo>
                          <a:pt x="14" y="61"/>
                        </a:lnTo>
                        <a:lnTo>
                          <a:pt x="26" y="67"/>
                        </a:lnTo>
                        <a:lnTo>
                          <a:pt x="30" y="57"/>
                        </a:lnTo>
                        <a:lnTo>
                          <a:pt x="30" y="55"/>
                        </a:lnTo>
                        <a:lnTo>
                          <a:pt x="33" y="45"/>
                        </a:lnTo>
                        <a:lnTo>
                          <a:pt x="36" y="37"/>
                        </a:lnTo>
                        <a:lnTo>
                          <a:pt x="24" y="32"/>
                        </a:lnTo>
                        <a:lnTo>
                          <a:pt x="36" y="38"/>
                        </a:lnTo>
                        <a:lnTo>
                          <a:pt x="36" y="37"/>
                        </a:lnTo>
                        <a:lnTo>
                          <a:pt x="24" y="32"/>
                        </a:lnTo>
                        <a:lnTo>
                          <a:pt x="36" y="38"/>
                        </a:lnTo>
                        <a:lnTo>
                          <a:pt x="41" y="27"/>
                        </a:lnTo>
                        <a:lnTo>
                          <a:pt x="30" y="21"/>
                        </a:lnTo>
                        <a:lnTo>
                          <a:pt x="40" y="28"/>
                        </a:lnTo>
                        <a:lnTo>
                          <a:pt x="41" y="27"/>
                        </a:lnTo>
                        <a:lnTo>
                          <a:pt x="30" y="21"/>
                        </a:lnTo>
                        <a:lnTo>
                          <a:pt x="40" y="28"/>
                        </a:lnTo>
                        <a:lnTo>
                          <a:pt x="43" y="24"/>
                        </a:lnTo>
                        <a:lnTo>
                          <a:pt x="33" y="17"/>
                        </a:lnTo>
                        <a:lnTo>
                          <a:pt x="41" y="25"/>
                        </a:lnTo>
                        <a:lnTo>
                          <a:pt x="43" y="24"/>
                        </a:lnTo>
                        <a:lnTo>
                          <a:pt x="33" y="17"/>
                        </a:lnTo>
                        <a:lnTo>
                          <a:pt x="41" y="25"/>
                        </a:lnTo>
                        <a:lnTo>
                          <a:pt x="47" y="20"/>
                        </a:lnTo>
                        <a:lnTo>
                          <a:pt x="39" y="11"/>
                        </a:lnTo>
                        <a:lnTo>
                          <a:pt x="39" y="24"/>
                        </a:lnTo>
                        <a:lnTo>
                          <a:pt x="39" y="22"/>
                        </a:lnTo>
                        <a:lnTo>
                          <a:pt x="43" y="22"/>
                        </a:lnTo>
                        <a:lnTo>
                          <a:pt x="47" y="20"/>
                        </a:lnTo>
                        <a:lnTo>
                          <a:pt x="39" y="11"/>
                        </a:lnTo>
                        <a:lnTo>
                          <a:pt x="39" y="24"/>
                        </a:lnTo>
                        <a:lnTo>
                          <a:pt x="43" y="24"/>
                        </a:lnTo>
                        <a:lnTo>
                          <a:pt x="43" y="11"/>
                        </a:lnTo>
                        <a:lnTo>
                          <a:pt x="37" y="22"/>
                        </a:lnTo>
                        <a:lnTo>
                          <a:pt x="43" y="24"/>
                        </a:lnTo>
                        <a:lnTo>
                          <a:pt x="43" y="11"/>
                        </a:lnTo>
                        <a:lnTo>
                          <a:pt x="37" y="22"/>
                        </a:lnTo>
                        <a:lnTo>
                          <a:pt x="43" y="25"/>
                        </a:lnTo>
                        <a:lnTo>
                          <a:pt x="48" y="14"/>
                        </a:lnTo>
                        <a:lnTo>
                          <a:pt x="39" y="21"/>
                        </a:lnTo>
                        <a:lnTo>
                          <a:pt x="43" y="25"/>
                        </a:lnTo>
                        <a:lnTo>
                          <a:pt x="48" y="14"/>
                        </a:lnTo>
                        <a:lnTo>
                          <a:pt x="39" y="21"/>
                        </a:lnTo>
                        <a:lnTo>
                          <a:pt x="44" y="30"/>
                        </a:lnTo>
                        <a:lnTo>
                          <a:pt x="54" y="22"/>
                        </a:lnTo>
                        <a:lnTo>
                          <a:pt x="43" y="28"/>
                        </a:lnTo>
                        <a:lnTo>
                          <a:pt x="44" y="30"/>
                        </a:lnTo>
                        <a:lnTo>
                          <a:pt x="54" y="22"/>
                        </a:lnTo>
                        <a:lnTo>
                          <a:pt x="43" y="28"/>
                        </a:lnTo>
                        <a:lnTo>
                          <a:pt x="48" y="42"/>
                        </a:lnTo>
                        <a:lnTo>
                          <a:pt x="50" y="42"/>
                        </a:lnTo>
                        <a:lnTo>
                          <a:pt x="54" y="51"/>
                        </a:lnTo>
                        <a:lnTo>
                          <a:pt x="64" y="45"/>
                        </a:lnTo>
                        <a:lnTo>
                          <a:pt x="53" y="48"/>
                        </a:lnTo>
                        <a:lnTo>
                          <a:pt x="54" y="51"/>
                        </a:lnTo>
                        <a:lnTo>
                          <a:pt x="64" y="45"/>
                        </a:lnTo>
                        <a:lnTo>
                          <a:pt x="53" y="48"/>
                        </a:lnTo>
                        <a:lnTo>
                          <a:pt x="61" y="82"/>
                        </a:lnTo>
                        <a:lnTo>
                          <a:pt x="73" y="79"/>
                        </a:lnTo>
                        <a:lnTo>
                          <a:pt x="61" y="82"/>
                        </a:lnTo>
                        <a:lnTo>
                          <a:pt x="73" y="79"/>
                        </a:lnTo>
                        <a:lnTo>
                          <a:pt x="61" y="82"/>
                        </a:lnTo>
                        <a:lnTo>
                          <a:pt x="64" y="97"/>
                        </a:lnTo>
                        <a:lnTo>
                          <a:pt x="70" y="128"/>
                        </a:lnTo>
                        <a:lnTo>
                          <a:pt x="73" y="145"/>
                        </a:lnTo>
                        <a:lnTo>
                          <a:pt x="77" y="164"/>
                        </a:lnTo>
                        <a:lnTo>
                          <a:pt x="88" y="161"/>
                        </a:lnTo>
                        <a:lnTo>
                          <a:pt x="77" y="162"/>
                        </a:lnTo>
                        <a:lnTo>
                          <a:pt x="77" y="164"/>
                        </a:lnTo>
                        <a:lnTo>
                          <a:pt x="88" y="161"/>
                        </a:lnTo>
                        <a:lnTo>
                          <a:pt x="77" y="162"/>
                        </a:lnTo>
                        <a:lnTo>
                          <a:pt x="80" y="181"/>
                        </a:lnTo>
                        <a:lnTo>
                          <a:pt x="91" y="179"/>
                        </a:lnTo>
                        <a:lnTo>
                          <a:pt x="80" y="181"/>
                        </a:lnTo>
                        <a:lnTo>
                          <a:pt x="91" y="179"/>
                        </a:lnTo>
                        <a:lnTo>
                          <a:pt x="80" y="181"/>
                        </a:lnTo>
                        <a:lnTo>
                          <a:pt x="83" y="201"/>
                        </a:lnTo>
                        <a:lnTo>
                          <a:pt x="85" y="222"/>
                        </a:lnTo>
                        <a:lnTo>
                          <a:pt x="94" y="290"/>
                        </a:lnTo>
                        <a:lnTo>
                          <a:pt x="97" y="315"/>
                        </a:lnTo>
                        <a:lnTo>
                          <a:pt x="97" y="316"/>
                        </a:lnTo>
                        <a:lnTo>
                          <a:pt x="101" y="342"/>
                        </a:lnTo>
                        <a:lnTo>
                          <a:pt x="113" y="339"/>
                        </a:lnTo>
                        <a:lnTo>
                          <a:pt x="101" y="340"/>
                        </a:lnTo>
                        <a:lnTo>
                          <a:pt x="101" y="342"/>
                        </a:lnTo>
                        <a:lnTo>
                          <a:pt x="113" y="339"/>
                        </a:lnTo>
                        <a:lnTo>
                          <a:pt x="101" y="340"/>
                        </a:lnTo>
                        <a:lnTo>
                          <a:pt x="110" y="417"/>
                        </a:lnTo>
                        <a:lnTo>
                          <a:pt x="118" y="499"/>
                        </a:lnTo>
                        <a:lnTo>
                          <a:pt x="121" y="527"/>
                        </a:lnTo>
                        <a:lnTo>
                          <a:pt x="121" y="529"/>
                        </a:lnTo>
                        <a:lnTo>
                          <a:pt x="125" y="556"/>
                        </a:lnTo>
                        <a:lnTo>
                          <a:pt x="137" y="553"/>
                        </a:lnTo>
                        <a:lnTo>
                          <a:pt x="125" y="554"/>
                        </a:lnTo>
                        <a:lnTo>
                          <a:pt x="125" y="556"/>
                        </a:lnTo>
                        <a:lnTo>
                          <a:pt x="137" y="553"/>
                        </a:lnTo>
                        <a:lnTo>
                          <a:pt x="125" y="554"/>
                        </a:lnTo>
                        <a:lnTo>
                          <a:pt x="128" y="583"/>
                        </a:lnTo>
                        <a:lnTo>
                          <a:pt x="137" y="664"/>
                        </a:lnTo>
                        <a:lnTo>
                          <a:pt x="140" y="692"/>
                        </a:lnTo>
                        <a:lnTo>
                          <a:pt x="142" y="718"/>
                        </a:lnTo>
                        <a:lnTo>
                          <a:pt x="142" y="720"/>
                        </a:lnTo>
                        <a:lnTo>
                          <a:pt x="147" y="747"/>
                        </a:lnTo>
                        <a:lnTo>
                          <a:pt x="158" y="744"/>
                        </a:lnTo>
                        <a:lnTo>
                          <a:pt x="147" y="745"/>
                        </a:lnTo>
                        <a:lnTo>
                          <a:pt x="147" y="747"/>
                        </a:lnTo>
                        <a:lnTo>
                          <a:pt x="158" y="744"/>
                        </a:lnTo>
                        <a:lnTo>
                          <a:pt x="147" y="745"/>
                        </a:lnTo>
                        <a:lnTo>
                          <a:pt x="152" y="797"/>
                        </a:lnTo>
                        <a:lnTo>
                          <a:pt x="155" y="821"/>
                        </a:lnTo>
                        <a:lnTo>
                          <a:pt x="179" y="818"/>
                        </a:lnTo>
                        <a:lnTo>
                          <a:pt x="177" y="794"/>
                        </a:lnTo>
                        <a:lnTo>
                          <a:pt x="171" y="742"/>
                        </a:lnTo>
                        <a:lnTo>
                          <a:pt x="169" y="742"/>
                        </a:lnTo>
                        <a:lnTo>
                          <a:pt x="165" y="715"/>
                        </a:lnTo>
                        <a:lnTo>
                          <a:pt x="154" y="717"/>
                        </a:lnTo>
                        <a:lnTo>
                          <a:pt x="167" y="715"/>
                        </a:lnTo>
                        <a:lnTo>
                          <a:pt x="165" y="715"/>
                        </a:lnTo>
                        <a:lnTo>
                          <a:pt x="154" y="717"/>
                        </a:lnTo>
                        <a:lnTo>
                          <a:pt x="167" y="715"/>
                        </a:lnTo>
                        <a:lnTo>
                          <a:pt x="164" y="690"/>
                        </a:lnTo>
                        <a:lnTo>
                          <a:pt x="161" y="661"/>
                        </a:lnTo>
                        <a:lnTo>
                          <a:pt x="152" y="580"/>
                        </a:lnTo>
                        <a:lnTo>
                          <a:pt x="150" y="551"/>
                        </a:lnTo>
                        <a:lnTo>
                          <a:pt x="148" y="551"/>
                        </a:lnTo>
                        <a:lnTo>
                          <a:pt x="144" y="524"/>
                        </a:lnTo>
                        <a:lnTo>
                          <a:pt x="132" y="526"/>
                        </a:lnTo>
                        <a:lnTo>
                          <a:pt x="145" y="524"/>
                        </a:lnTo>
                        <a:lnTo>
                          <a:pt x="144" y="524"/>
                        </a:lnTo>
                        <a:lnTo>
                          <a:pt x="132" y="526"/>
                        </a:lnTo>
                        <a:lnTo>
                          <a:pt x="145" y="524"/>
                        </a:lnTo>
                        <a:lnTo>
                          <a:pt x="142" y="496"/>
                        </a:lnTo>
                        <a:lnTo>
                          <a:pt x="134" y="414"/>
                        </a:lnTo>
                        <a:lnTo>
                          <a:pt x="125" y="337"/>
                        </a:lnTo>
                        <a:lnTo>
                          <a:pt x="124" y="337"/>
                        </a:lnTo>
                        <a:lnTo>
                          <a:pt x="120" y="312"/>
                        </a:lnTo>
                        <a:lnTo>
                          <a:pt x="108" y="313"/>
                        </a:lnTo>
                        <a:lnTo>
                          <a:pt x="121" y="312"/>
                        </a:lnTo>
                        <a:lnTo>
                          <a:pt x="120" y="312"/>
                        </a:lnTo>
                        <a:lnTo>
                          <a:pt x="108" y="313"/>
                        </a:lnTo>
                        <a:lnTo>
                          <a:pt x="121" y="312"/>
                        </a:lnTo>
                        <a:lnTo>
                          <a:pt x="118" y="288"/>
                        </a:lnTo>
                        <a:lnTo>
                          <a:pt x="110" y="219"/>
                        </a:lnTo>
                        <a:lnTo>
                          <a:pt x="107" y="198"/>
                        </a:lnTo>
                        <a:lnTo>
                          <a:pt x="104" y="178"/>
                        </a:lnTo>
                        <a:lnTo>
                          <a:pt x="103" y="178"/>
                        </a:lnTo>
                        <a:lnTo>
                          <a:pt x="100" y="159"/>
                        </a:lnTo>
                        <a:lnTo>
                          <a:pt x="100" y="158"/>
                        </a:lnTo>
                        <a:lnTo>
                          <a:pt x="95" y="139"/>
                        </a:lnTo>
                        <a:lnTo>
                          <a:pt x="84" y="142"/>
                        </a:lnTo>
                        <a:lnTo>
                          <a:pt x="95" y="141"/>
                        </a:lnTo>
                        <a:lnTo>
                          <a:pt x="95" y="139"/>
                        </a:lnTo>
                        <a:lnTo>
                          <a:pt x="84" y="142"/>
                        </a:lnTo>
                        <a:lnTo>
                          <a:pt x="95" y="141"/>
                        </a:lnTo>
                        <a:lnTo>
                          <a:pt x="93" y="124"/>
                        </a:lnTo>
                        <a:lnTo>
                          <a:pt x="87" y="92"/>
                        </a:lnTo>
                        <a:lnTo>
                          <a:pt x="84" y="78"/>
                        </a:lnTo>
                        <a:lnTo>
                          <a:pt x="84" y="77"/>
                        </a:lnTo>
                        <a:lnTo>
                          <a:pt x="76" y="42"/>
                        </a:lnTo>
                        <a:lnTo>
                          <a:pt x="76" y="39"/>
                        </a:lnTo>
                        <a:lnTo>
                          <a:pt x="71" y="31"/>
                        </a:lnTo>
                        <a:lnTo>
                          <a:pt x="60" y="37"/>
                        </a:lnTo>
                        <a:lnTo>
                          <a:pt x="71" y="32"/>
                        </a:lnTo>
                        <a:lnTo>
                          <a:pt x="71" y="31"/>
                        </a:lnTo>
                        <a:lnTo>
                          <a:pt x="60" y="37"/>
                        </a:lnTo>
                        <a:lnTo>
                          <a:pt x="71" y="32"/>
                        </a:lnTo>
                        <a:lnTo>
                          <a:pt x="66" y="18"/>
                        </a:lnTo>
                        <a:lnTo>
                          <a:pt x="64" y="17"/>
                        </a:lnTo>
                        <a:lnTo>
                          <a:pt x="58" y="8"/>
                        </a:lnTo>
                        <a:lnTo>
                          <a:pt x="57" y="5"/>
                        </a:lnTo>
                        <a:lnTo>
                          <a:pt x="48" y="1"/>
                        </a:lnTo>
                        <a:lnTo>
                          <a:pt x="47" y="0"/>
                        </a:lnTo>
                        <a:lnTo>
                          <a:pt x="34" y="0"/>
                        </a:lnTo>
                        <a:lnTo>
                          <a:pt x="30" y="2"/>
                        </a:lnTo>
                        <a:lnTo>
                          <a:pt x="24" y="8"/>
                        </a:lnTo>
                        <a:lnTo>
                          <a:pt x="23" y="11"/>
                        </a:lnTo>
                        <a:lnTo>
                          <a:pt x="20" y="15"/>
                        </a:lnTo>
                        <a:lnTo>
                          <a:pt x="13" y="30"/>
                        </a:lnTo>
                        <a:lnTo>
                          <a:pt x="10" y="38"/>
                        </a:lnTo>
                        <a:lnTo>
                          <a:pt x="7" y="48"/>
                        </a:lnTo>
                        <a:lnTo>
                          <a:pt x="19" y="51"/>
                        </a:lnTo>
                        <a:lnTo>
                          <a:pt x="9" y="47"/>
                        </a:lnTo>
                        <a:lnTo>
                          <a:pt x="7" y="48"/>
                        </a:lnTo>
                        <a:lnTo>
                          <a:pt x="19" y="51"/>
                        </a:lnTo>
                        <a:lnTo>
                          <a:pt x="9" y="47"/>
                        </a:lnTo>
                        <a:lnTo>
                          <a:pt x="4" y="57"/>
                        </a:lnTo>
                        <a:lnTo>
                          <a:pt x="3" y="58"/>
                        </a:lnTo>
                        <a:lnTo>
                          <a:pt x="0" y="69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80" name="Freeform 127"/>
                  <p:cNvSpPr>
                    <a:spLocks/>
                  </p:cNvSpPr>
                  <p:nvPr/>
                </p:nvSpPr>
                <p:spPr bwMode="auto">
                  <a:xfrm>
                    <a:off x="1730" y="1460"/>
                    <a:ext cx="178" cy="519"/>
                  </a:xfrm>
                  <a:custGeom>
                    <a:avLst/>
                    <a:gdLst>
                      <a:gd name="T0" fmla="*/ 12 w 178"/>
                      <a:gd name="T1" fmla="*/ 287 h 519"/>
                      <a:gd name="T2" fmla="*/ 30 w 178"/>
                      <a:gd name="T3" fmla="*/ 328 h 519"/>
                      <a:gd name="T4" fmla="*/ 19 w 178"/>
                      <a:gd name="T5" fmla="*/ 330 h 519"/>
                      <a:gd name="T6" fmla="*/ 36 w 178"/>
                      <a:gd name="T7" fmla="*/ 437 h 519"/>
                      <a:gd name="T8" fmla="*/ 49 w 178"/>
                      <a:gd name="T9" fmla="*/ 484 h 519"/>
                      <a:gd name="T10" fmla="*/ 59 w 178"/>
                      <a:gd name="T11" fmla="*/ 507 h 519"/>
                      <a:gd name="T12" fmla="*/ 73 w 178"/>
                      <a:gd name="T13" fmla="*/ 519 h 519"/>
                      <a:gd name="T14" fmla="*/ 100 w 178"/>
                      <a:gd name="T15" fmla="*/ 505 h 519"/>
                      <a:gd name="T16" fmla="*/ 107 w 178"/>
                      <a:gd name="T17" fmla="*/ 488 h 519"/>
                      <a:gd name="T18" fmla="*/ 96 w 178"/>
                      <a:gd name="T19" fmla="*/ 484 h 519"/>
                      <a:gd name="T20" fmla="*/ 114 w 178"/>
                      <a:gd name="T21" fmla="*/ 470 h 519"/>
                      <a:gd name="T22" fmla="*/ 123 w 178"/>
                      <a:gd name="T23" fmla="*/ 430 h 519"/>
                      <a:gd name="T24" fmla="*/ 131 w 178"/>
                      <a:gd name="T25" fmla="*/ 380 h 519"/>
                      <a:gd name="T26" fmla="*/ 137 w 178"/>
                      <a:gd name="T27" fmla="*/ 360 h 519"/>
                      <a:gd name="T28" fmla="*/ 154 w 178"/>
                      <a:gd name="T29" fmla="*/ 224 h 519"/>
                      <a:gd name="T30" fmla="*/ 157 w 178"/>
                      <a:gd name="T31" fmla="*/ 199 h 519"/>
                      <a:gd name="T32" fmla="*/ 161 w 178"/>
                      <a:gd name="T33" fmla="*/ 172 h 519"/>
                      <a:gd name="T34" fmla="*/ 176 w 178"/>
                      <a:gd name="T35" fmla="*/ 33 h 519"/>
                      <a:gd name="T36" fmla="*/ 146 w 178"/>
                      <a:gd name="T37" fmla="*/ 87 h 519"/>
                      <a:gd name="T38" fmla="*/ 148 w 178"/>
                      <a:gd name="T39" fmla="*/ 170 h 519"/>
                      <a:gd name="T40" fmla="*/ 133 w 178"/>
                      <a:gd name="T41" fmla="*/ 196 h 519"/>
                      <a:gd name="T42" fmla="*/ 116 w 178"/>
                      <a:gd name="T43" fmla="*/ 337 h 519"/>
                      <a:gd name="T44" fmla="*/ 113 w 178"/>
                      <a:gd name="T45" fmla="*/ 357 h 519"/>
                      <a:gd name="T46" fmla="*/ 109 w 178"/>
                      <a:gd name="T47" fmla="*/ 377 h 519"/>
                      <a:gd name="T48" fmla="*/ 97 w 178"/>
                      <a:gd name="T49" fmla="*/ 440 h 519"/>
                      <a:gd name="T50" fmla="*/ 109 w 178"/>
                      <a:gd name="T51" fmla="*/ 441 h 519"/>
                      <a:gd name="T52" fmla="*/ 103 w 178"/>
                      <a:gd name="T53" fmla="*/ 465 h 519"/>
                      <a:gd name="T54" fmla="*/ 89 w 178"/>
                      <a:gd name="T55" fmla="*/ 472 h 519"/>
                      <a:gd name="T56" fmla="*/ 100 w 178"/>
                      <a:gd name="T57" fmla="*/ 475 h 519"/>
                      <a:gd name="T58" fmla="*/ 93 w 178"/>
                      <a:gd name="T59" fmla="*/ 492 h 519"/>
                      <a:gd name="T60" fmla="*/ 83 w 178"/>
                      <a:gd name="T61" fmla="*/ 487 h 519"/>
                      <a:gd name="T62" fmla="*/ 90 w 178"/>
                      <a:gd name="T63" fmla="*/ 498 h 519"/>
                      <a:gd name="T64" fmla="*/ 79 w 178"/>
                      <a:gd name="T65" fmla="*/ 494 h 519"/>
                      <a:gd name="T66" fmla="*/ 76 w 178"/>
                      <a:gd name="T67" fmla="*/ 497 h 519"/>
                      <a:gd name="T68" fmla="*/ 84 w 178"/>
                      <a:gd name="T69" fmla="*/ 505 h 519"/>
                      <a:gd name="T70" fmla="*/ 84 w 178"/>
                      <a:gd name="T71" fmla="*/ 498 h 519"/>
                      <a:gd name="T72" fmla="*/ 79 w 178"/>
                      <a:gd name="T73" fmla="*/ 508 h 519"/>
                      <a:gd name="T74" fmla="*/ 83 w 178"/>
                      <a:gd name="T75" fmla="*/ 497 h 519"/>
                      <a:gd name="T76" fmla="*/ 79 w 178"/>
                      <a:gd name="T77" fmla="*/ 494 h 519"/>
                      <a:gd name="T78" fmla="*/ 72 w 178"/>
                      <a:gd name="T79" fmla="*/ 504 h 519"/>
                      <a:gd name="T80" fmla="*/ 80 w 178"/>
                      <a:gd name="T81" fmla="*/ 494 h 519"/>
                      <a:gd name="T82" fmla="*/ 74 w 178"/>
                      <a:gd name="T83" fmla="*/ 482 h 519"/>
                      <a:gd name="T84" fmla="*/ 63 w 178"/>
                      <a:gd name="T85" fmla="*/ 488 h 519"/>
                      <a:gd name="T86" fmla="*/ 62 w 178"/>
                      <a:gd name="T87" fmla="*/ 444 h 519"/>
                      <a:gd name="T88" fmla="*/ 62 w 178"/>
                      <a:gd name="T89" fmla="*/ 444 h 519"/>
                      <a:gd name="T90" fmla="*/ 59 w 178"/>
                      <a:gd name="T91" fmla="*/ 431 h 519"/>
                      <a:gd name="T92" fmla="*/ 47 w 178"/>
                      <a:gd name="T93" fmla="*/ 367 h 519"/>
                      <a:gd name="T94" fmla="*/ 36 w 178"/>
                      <a:gd name="T95" fmla="*/ 368 h 519"/>
                      <a:gd name="T96" fmla="*/ 37 w 178"/>
                      <a:gd name="T97" fmla="*/ 306 h 519"/>
                      <a:gd name="T98" fmla="*/ 26 w 178"/>
                      <a:gd name="T99" fmla="*/ 307 h 519"/>
                      <a:gd name="T100" fmla="*/ 27 w 178"/>
                      <a:gd name="T101" fmla="*/ 213 h 5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</a:cxnLst>
                    <a:rect l="0" t="0" r="r" b="b"/>
                    <a:pathLst>
                      <a:path w="178" h="519">
                        <a:moveTo>
                          <a:pt x="25" y="189"/>
                        </a:moveTo>
                        <a:lnTo>
                          <a:pt x="0" y="192"/>
                        </a:lnTo>
                        <a:lnTo>
                          <a:pt x="9" y="264"/>
                        </a:lnTo>
                        <a:lnTo>
                          <a:pt x="12" y="287"/>
                        </a:lnTo>
                        <a:lnTo>
                          <a:pt x="15" y="308"/>
                        </a:lnTo>
                        <a:lnTo>
                          <a:pt x="15" y="310"/>
                        </a:lnTo>
                        <a:lnTo>
                          <a:pt x="19" y="331"/>
                        </a:lnTo>
                        <a:lnTo>
                          <a:pt x="30" y="328"/>
                        </a:lnTo>
                        <a:lnTo>
                          <a:pt x="19" y="330"/>
                        </a:lnTo>
                        <a:lnTo>
                          <a:pt x="19" y="331"/>
                        </a:lnTo>
                        <a:lnTo>
                          <a:pt x="30" y="328"/>
                        </a:lnTo>
                        <a:lnTo>
                          <a:pt x="19" y="330"/>
                        </a:lnTo>
                        <a:lnTo>
                          <a:pt x="25" y="370"/>
                        </a:lnTo>
                        <a:lnTo>
                          <a:pt x="25" y="371"/>
                        </a:lnTo>
                        <a:lnTo>
                          <a:pt x="30" y="405"/>
                        </a:lnTo>
                        <a:lnTo>
                          <a:pt x="36" y="437"/>
                        </a:lnTo>
                        <a:lnTo>
                          <a:pt x="39" y="450"/>
                        </a:lnTo>
                        <a:lnTo>
                          <a:pt x="39" y="451"/>
                        </a:lnTo>
                        <a:lnTo>
                          <a:pt x="43" y="464"/>
                        </a:lnTo>
                        <a:lnTo>
                          <a:pt x="49" y="484"/>
                        </a:lnTo>
                        <a:lnTo>
                          <a:pt x="52" y="492"/>
                        </a:lnTo>
                        <a:lnTo>
                          <a:pt x="53" y="494"/>
                        </a:lnTo>
                        <a:lnTo>
                          <a:pt x="59" y="505"/>
                        </a:lnTo>
                        <a:lnTo>
                          <a:pt x="59" y="507"/>
                        </a:lnTo>
                        <a:lnTo>
                          <a:pt x="62" y="511"/>
                        </a:lnTo>
                        <a:lnTo>
                          <a:pt x="70" y="517"/>
                        </a:lnTo>
                        <a:lnTo>
                          <a:pt x="70" y="518"/>
                        </a:lnTo>
                        <a:lnTo>
                          <a:pt x="73" y="519"/>
                        </a:lnTo>
                        <a:lnTo>
                          <a:pt x="84" y="519"/>
                        </a:lnTo>
                        <a:lnTo>
                          <a:pt x="90" y="517"/>
                        </a:lnTo>
                        <a:lnTo>
                          <a:pt x="97" y="509"/>
                        </a:lnTo>
                        <a:lnTo>
                          <a:pt x="100" y="505"/>
                        </a:lnTo>
                        <a:lnTo>
                          <a:pt x="101" y="504"/>
                        </a:lnTo>
                        <a:lnTo>
                          <a:pt x="104" y="498"/>
                        </a:lnTo>
                        <a:lnTo>
                          <a:pt x="104" y="497"/>
                        </a:lnTo>
                        <a:lnTo>
                          <a:pt x="107" y="488"/>
                        </a:lnTo>
                        <a:lnTo>
                          <a:pt x="96" y="484"/>
                        </a:lnTo>
                        <a:lnTo>
                          <a:pt x="107" y="490"/>
                        </a:lnTo>
                        <a:lnTo>
                          <a:pt x="107" y="488"/>
                        </a:lnTo>
                        <a:lnTo>
                          <a:pt x="96" y="484"/>
                        </a:lnTo>
                        <a:lnTo>
                          <a:pt x="107" y="490"/>
                        </a:lnTo>
                        <a:lnTo>
                          <a:pt x="111" y="481"/>
                        </a:lnTo>
                        <a:lnTo>
                          <a:pt x="111" y="480"/>
                        </a:lnTo>
                        <a:lnTo>
                          <a:pt x="114" y="470"/>
                        </a:lnTo>
                        <a:lnTo>
                          <a:pt x="114" y="468"/>
                        </a:lnTo>
                        <a:lnTo>
                          <a:pt x="117" y="457"/>
                        </a:lnTo>
                        <a:lnTo>
                          <a:pt x="120" y="444"/>
                        </a:lnTo>
                        <a:lnTo>
                          <a:pt x="123" y="430"/>
                        </a:lnTo>
                        <a:lnTo>
                          <a:pt x="126" y="414"/>
                        </a:lnTo>
                        <a:lnTo>
                          <a:pt x="131" y="380"/>
                        </a:lnTo>
                        <a:lnTo>
                          <a:pt x="120" y="377"/>
                        </a:lnTo>
                        <a:lnTo>
                          <a:pt x="131" y="380"/>
                        </a:lnTo>
                        <a:lnTo>
                          <a:pt x="120" y="377"/>
                        </a:lnTo>
                        <a:lnTo>
                          <a:pt x="131" y="380"/>
                        </a:lnTo>
                        <a:lnTo>
                          <a:pt x="136" y="361"/>
                        </a:lnTo>
                        <a:lnTo>
                          <a:pt x="137" y="360"/>
                        </a:lnTo>
                        <a:lnTo>
                          <a:pt x="140" y="340"/>
                        </a:lnTo>
                        <a:lnTo>
                          <a:pt x="143" y="318"/>
                        </a:lnTo>
                        <a:lnTo>
                          <a:pt x="148" y="273"/>
                        </a:lnTo>
                        <a:lnTo>
                          <a:pt x="154" y="224"/>
                        </a:lnTo>
                        <a:lnTo>
                          <a:pt x="157" y="199"/>
                        </a:lnTo>
                        <a:lnTo>
                          <a:pt x="144" y="197"/>
                        </a:lnTo>
                        <a:lnTo>
                          <a:pt x="156" y="200"/>
                        </a:lnTo>
                        <a:lnTo>
                          <a:pt x="157" y="199"/>
                        </a:lnTo>
                        <a:lnTo>
                          <a:pt x="144" y="197"/>
                        </a:lnTo>
                        <a:lnTo>
                          <a:pt x="156" y="200"/>
                        </a:lnTo>
                        <a:lnTo>
                          <a:pt x="160" y="173"/>
                        </a:lnTo>
                        <a:lnTo>
                          <a:pt x="161" y="172"/>
                        </a:lnTo>
                        <a:lnTo>
                          <a:pt x="164" y="146"/>
                        </a:lnTo>
                        <a:lnTo>
                          <a:pt x="167" y="117"/>
                        </a:lnTo>
                        <a:lnTo>
                          <a:pt x="170" y="90"/>
                        </a:lnTo>
                        <a:lnTo>
                          <a:pt x="176" y="33"/>
                        </a:lnTo>
                        <a:lnTo>
                          <a:pt x="178" y="3"/>
                        </a:lnTo>
                        <a:lnTo>
                          <a:pt x="154" y="0"/>
                        </a:lnTo>
                        <a:lnTo>
                          <a:pt x="151" y="30"/>
                        </a:lnTo>
                        <a:lnTo>
                          <a:pt x="146" y="87"/>
                        </a:lnTo>
                        <a:lnTo>
                          <a:pt x="143" y="115"/>
                        </a:lnTo>
                        <a:lnTo>
                          <a:pt x="140" y="143"/>
                        </a:lnTo>
                        <a:lnTo>
                          <a:pt x="137" y="169"/>
                        </a:lnTo>
                        <a:lnTo>
                          <a:pt x="148" y="170"/>
                        </a:lnTo>
                        <a:lnTo>
                          <a:pt x="137" y="169"/>
                        </a:lnTo>
                        <a:lnTo>
                          <a:pt x="148" y="170"/>
                        </a:lnTo>
                        <a:lnTo>
                          <a:pt x="137" y="169"/>
                        </a:lnTo>
                        <a:lnTo>
                          <a:pt x="133" y="196"/>
                        </a:lnTo>
                        <a:lnTo>
                          <a:pt x="130" y="221"/>
                        </a:lnTo>
                        <a:lnTo>
                          <a:pt x="124" y="270"/>
                        </a:lnTo>
                        <a:lnTo>
                          <a:pt x="119" y="316"/>
                        </a:lnTo>
                        <a:lnTo>
                          <a:pt x="116" y="337"/>
                        </a:lnTo>
                        <a:lnTo>
                          <a:pt x="113" y="357"/>
                        </a:lnTo>
                        <a:lnTo>
                          <a:pt x="124" y="358"/>
                        </a:lnTo>
                        <a:lnTo>
                          <a:pt x="113" y="355"/>
                        </a:lnTo>
                        <a:lnTo>
                          <a:pt x="113" y="357"/>
                        </a:lnTo>
                        <a:lnTo>
                          <a:pt x="124" y="358"/>
                        </a:lnTo>
                        <a:lnTo>
                          <a:pt x="113" y="355"/>
                        </a:lnTo>
                        <a:lnTo>
                          <a:pt x="109" y="374"/>
                        </a:lnTo>
                        <a:lnTo>
                          <a:pt x="109" y="377"/>
                        </a:lnTo>
                        <a:lnTo>
                          <a:pt x="109" y="375"/>
                        </a:lnTo>
                        <a:lnTo>
                          <a:pt x="103" y="410"/>
                        </a:lnTo>
                        <a:lnTo>
                          <a:pt x="100" y="425"/>
                        </a:lnTo>
                        <a:lnTo>
                          <a:pt x="97" y="440"/>
                        </a:lnTo>
                        <a:lnTo>
                          <a:pt x="109" y="441"/>
                        </a:lnTo>
                        <a:lnTo>
                          <a:pt x="97" y="438"/>
                        </a:lnTo>
                        <a:lnTo>
                          <a:pt x="97" y="440"/>
                        </a:lnTo>
                        <a:lnTo>
                          <a:pt x="109" y="441"/>
                        </a:lnTo>
                        <a:lnTo>
                          <a:pt x="97" y="438"/>
                        </a:lnTo>
                        <a:lnTo>
                          <a:pt x="94" y="451"/>
                        </a:lnTo>
                        <a:lnTo>
                          <a:pt x="92" y="462"/>
                        </a:lnTo>
                        <a:lnTo>
                          <a:pt x="103" y="465"/>
                        </a:lnTo>
                        <a:lnTo>
                          <a:pt x="92" y="462"/>
                        </a:lnTo>
                        <a:lnTo>
                          <a:pt x="103" y="465"/>
                        </a:lnTo>
                        <a:lnTo>
                          <a:pt x="92" y="462"/>
                        </a:lnTo>
                        <a:lnTo>
                          <a:pt x="89" y="472"/>
                        </a:lnTo>
                        <a:lnTo>
                          <a:pt x="100" y="475"/>
                        </a:lnTo>
                        <a:lnTo>
                          <a:pt x="90" y="470"/>
                        </a:lnTo>
                        <a:lnTo>
                          <a:pt x="89" y="472"/>
                        </a:lnTo>
                        <a:lnTo>
                          <a:pt x="100" y="475"/>
                        </a:lnTo>
                        <a:lnTo>
                          <a:pt x="90" y="470"/>
                        </a:lnTo>
                        <a:lnTo>
                          <a:pt x="84" y="481"/>
                        </a:lnTo>
                        <a:lnTo>
                          <a:pt x="82" y="490"/>
                        </a:lnTo>
                        <a:lnTo>
                          <a:pt x="93" y="492"/>
                        </a:lnTo>
                        <a:lnTo>
                          <a:pt x="83" y="487"/>
                        </a:lnTo>
                        <a:lnTo>
                          <a:pt x="82" y="490"/>
                        </a:lnTo>
                        <a:lnTo>
                          <a:pt x="93" y="492"/>
                        </a:lnTo>
                        <a:lnTo>
                          <a:pt x="83" y="487"/>
                        </a:lnTo>
                        <a:lnTo>
                          <a:pt x="80" y="492"/>
                        </a:lnTo>
                        <a:lnTo>
                          <a:pt x="90" y="498"/>
                        </a:lnTo>
                        <a:lnTo>
                          <a:pt x="80" y="492"/>
                        </a:lnTo>
                        <a:lnTo>
                          <a:pt x="90" y="498"/>
                        </a:lnTo>
                        <a:lnTo>
                          <a:pt x="80" y="492"/>
                        </a:lnTo>
                        <a:lnTo>
                          <a:pt x="77" y="497"/>
                        </a:lnTo>
                        <a:lnTo>
                          <a:pt x="87" y="502"/>
                        </a:lnTo>
                        <a:lnTo>
                          <a:pt x="79" y="494"/>
                        </a:lnTo>
                        <a:lnTo>
                          <a:pt x="77" y="497"/>
                        </a:lnTo>
                        <a:lnTo>
                          <a:pt x="87" y="502"/>
                        </a:lnTo>
                        <a:lnTo>
                          <a:pt x="79" y="494"/>
                        </a:lnTo>
                        <a:lnTo>
                          <a:pt x="76" y="497"/>
                        </a:lnTo>
                        <a:lnTo>
                          <a:pt x="84" y="505"/>
                        </a:lnTo>
                        <a:lnTo>
                          <a:pt x="80" y="495"/>
                        </a:lnTo>
                        <a:lnTo>
                          <a:pt x="76" y="497"/>
                        </a:lnTo>
                        <a:lnTo>
                          <a:pt x="84" y="505"/>
                        </a:lnTo>
                        <a:lnTo>
                          <a:pt x="80" y="495"/>
                        </a:lnTo>
                        <a:lnTo>
                          <a:pt x="74" y="498"/>
                        </a:lnTo>
                        <a:lnTo>
                          <a:pt x="79" y="508"/>
                        </a:lnTo>
                        <a:lnTo>
                          <a:pt x="84" y="498"/>
                        </a:lnTo>
                        <a:lnTo>
                          <a:pt x="83" y="497"/>
                        </a:lnTo>
                        <a:lnTo>
                          <a:pt x="74" y="497"/>
                        </a:lnTo>
                        <a:lnTo>
                          <a:pt x="74" y="498"/>
                        </a:lnTo>
                        <a:lnTo>
                          <a:pt x="79" y="508"/>
                        </a:lnTo>
                        <a:lnTo>
                          <a:pt x="84" y="498"/>
                        </a:lnTo>
                        <a:lnTo>
                          <a:pt x="82" y="497"/>
                        </a:lnTo>
                        <a:lnTo>
                          <a:pt x="76" y="507"/>
                        </a:lnTo>
                        <a:lnTo>
                          <a:pt x="83" y="497"/>
                        </a:lnTo>
                        <a:lnTo>
                          <a:pt x="82" y="497"/>
                        </a:lnTo>
                        <a:lnTo>
                          <a:pt x="76" y="507"/>
                        </a:lnTo>
                        <a:lnTo>
                          <a:pt x="83" y="497"/>
                        </a:lnTo>
                        <a:lnTo>
                          <a:pt x="79" y="494"/>
                        </a:lnTo>
                        <a:lnTo>
                          <a:pt x="72" y="504"/>
                        </a:lnTo>
                        <a:lnTo>
                          <a:pt x="82" y="498"/>
                        </a:lnTo>
                        <a:lnTo>
                          <a:pt x="79" y="494"/>
                        </a:lnTo>
                        <a:lnTo>
                          <a:pt x="72" y="504"/>
                        </a:lnTo>
                        <a:lnTo>
                          <a:pt x="82" y="498"/>
                        </a:lnTo>
                        <a:lnTo>
                          <a:pt x="79" y="494"/>
                        </a:lnTo>
                        <a:lnTo>
                          <a:pt x="69" y="499"/>
                        </a:lnTo>
                        <a:lnTo>
                          <a:pt x="80" y="494"/>
                        </a:lnTo>
                        <a:lnTo>
                          <a:pt x="79" y="494"/>
                        </a:lnTo>
                        <a:lnTo>
                          <a:pt x="69" y="499"/>
                        </a:lnTo>
                        <a:lnTo>
                          <a:pt x="80" y="494"/>
                        </a:lnTo>
                        <a:lnTo>
                          <a:pt x="74" y="482"/>
                        </a:lnTo>
                        <a:lnTo>
                          <a:pt x="63" y="488"/>
                        </a:lnTo>
                        <a:lnTo>
                          <a:pt x="74" y="485"/>
                        </a:lnTo>
                        <a:lnTo>
                          <a:pt x="74" y="482"/>
                        </a:lnTo>
                        <a:lnTo>
                          <a:pt x="63" y="488"/>
                        </a:lnTo>
                        <a:lnTo>
                          <a:pt x="74" y="485"/>
                        </a:lnTo>
                        <a:lnTo>
                          <a:pt x="72" y="477"/>
                        </a:lnTo>
                        <a:lnTo>
                          <a:pt x="66" y="457"/>
                        </a:lnTo>
                        <a:lnTo>
                          <a:pt x="62" y="444"/>
                        </a:lnTo>
                        <a:lnTo>
                          <a:pt x="50" y="447"/>
                        </a:lnTo>
                        <a:lnTo>
                          <a:pt x="62" y="444"/>
                        </a:lnTo>
                        <a:lnTo>
                          <a:pt x="50" y="447"/>
                        </a:lnTo>
                        <a:lnTo>
                          <a:pt x="62" y="444"/>
                        </a:lnTo>
                        <a:lnTo>
                          <a:pt x="59" y="431"/>
                        </a:lnTo>
                        <a:lnTo>
                          <a:pt x="47" y="434"/>
                        </a:lnTo>
                        <a:lnTo>
                          <a:pt x="59" y="432"/>
                        </a:lnTo>
                        <a:lnTo>
                          <a:pt x="59" y="431"/>
                        </a:lnTo>
                        <a:lnTo>
                          <a:pt x="47" y="434"/>
                        </a:lnTo>
                        <a:lnTo>
                          <a:pt x="59" y="432"/>
                        </a:lnTo>
                        <a:lnTo>
                          <a:pt x="53" y="401"/>
                        </a:lnTo>
                        <a:lnTo>
                          <a:pt x="47" y="367"/>
                        </a:lnTo>
                        <a:lnTo>
                          <a:pt x="36" y="368"/>
                        </a:lnTo>
                        <a:lnTo>
                          <a:pt x="49" y="367"/>
                        </a:lnTo>
                        <a:lnTo>
                          <a:pt x="47" y="367"/>
                        </a:lnTo>
                        <a:lnTo>
                          <a:pt x="36" y="368"/>
                        </a:lnTo>
                        <a:lnTo>
                          <a:pt x="49" y="367"/>
                        </a:lnTo>
                        <a:lnTo>
                          <a:pt x="43" y="327"/>
                        </a:lnTo>
                        <a:lnTo>
                          <a:pt x="42" y="327"/>
                        </a:lnTo>
                        <a:lnTo>
                          <a:pt x="37" y="306"/>
                        </a:lnTo>
                        <a:lnTo>
                          <a:pt x="26" y="307"/>
                        </a:lnTo>
                        <a:lnTo>
                          <a:pt x="39" y="306"/>
                        </a:lnTo>
                        <a:lnTo>
                          <a:pt x="37" y="306"/>
                        </a:lnTo>
                        <a:lnTo>
                          <a:pt x="26" y="307"/>
                        </a:lnTo>
                        <a:lnTo>
                          <a:pt x="39" y="306"/>
                        </a:lnTo>
                        <a:lnTo>
                          <a:pt x="36" y="284"/>
                        </a:lnTo>
                        <a:lnTo>
                          <a:pt x="33" y="261"/>
                        </a:lnTo>
                        <a:lnTo>
                          <a:pt x="27" y="213"/>
                        </a:lnTo>
                        <a:lnTo>
                          <a:pt x="25" y="189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81" name="Freeform 128"/>
                  <p:cNvSpPr>
                    <a:spLocks/>
                  </p:cNvSpPr>
                  <p:nvPr/>
                </p:nvSpPr>
                <p:spPr bwMode="auto">
                  <a:xfrm>
                    <a:off x="1881" y="780"/>
                    <a:ext cx="180" cy="713"/>
                  </a:xfrm>
                  <a:custGeom>
                    <a:avLst/>
                    <a:gdLst>
                      <a:gd name="T0" fmla="*/ 15 w 180"/>
                      <a:gd name="T1" fmla="*/ 682 h 713"/>
                      <a:gd name="T2" fmla="*/ 27 w 180"/>
                      <a:gd name="T3" fmla="*/ 685 h 713"/>
                      <a:gd name="T4" fmla="*/ 40 w 180"/>
                      <a:gd name="T5" fmla="*/ 566 h 713"/>
                      <a:gd name="T6" fmla="*/ 52 w 180"/>
                      <a:gd name="T7" fmla="*/ 450 h 713"/>
                      <a:gd name="T8" fmla="*/ 39 w 180"/>
                      <a:gd name="T9" fmla="*/ 448 h 713"/>
                      <a:gd name="T10" fmla="*/ 67 w 180"/>
                      <a:gd name="T11" fmla="*/ 313 h 713"/>
                      <a:gd name="T12" fmla="*/ 63 w 180"/>
                      <a:gd name="T13" fmla="*/ 239 h 713"/>
                      <a:gd name="T14" fmla="*/ 74 w 180"/>
                      <a:gd name="T15" fmla="*/ 241 h 713"/>
                      <a:gd name="T16" fmla="*/ 89 w 180"/>
                      <a:gd name="T17" fmla="*/ 154 h 713"/>
                      <a:gd name="T18" fmla="*/ 76 w 180"/>
                      <a:gd name="T19" fmla="*/ 153 h 713"/>
                      <a:gd name="T20" fmla="*/ 99 w 180"/>
                      <a:gd name="T21" fmla="*/ 89 h 713"/>
                      <a:gd name="T22" fmla="*/ 87 w 180"/>
                      <a:gd name="T23" fmla="*/ 86 h 713"/>
                      <a:gd name="T24" fmla="*/ 106 w 180"/>
                      <a:gd name="T25" fmla="*/ 62 h 713"/>
                      <a:gd name="T26" fmla="*/ 94 w 180"/>
                      <a:gd name="T27" fmla="*/ 59 h 713"/>
                      <a:gd name="T28" fmla="*/ 103 w 180"/>
                      <a:gd name="T29" fmla="*/ 30 h 713"/>
                      <a:gd name="T30" fmla="*/ 114 w 180"/>
                      <a:gd name="T31" fmla="*/ 36 h 713"/>
                      <a:gd name="T32" fmla="*/ 120 w 180"/>
                      <a:gd name="T33" fmla="*/ 25 h 713"/>
                      <a:gd name="T34" fmla="*/ 113 w 180"/>
                      <a:gd name="T35" fmla="*/ 15 h 713"/>
                      <a:gd name="T36" fmla="*/ 118 w 180"/>
                      <a:gd name="T37" fmla="*/ 26 h 713"/>
                      <a:gd name="T38" fmla="*/ 124 w 180"/>
                      <a:gd name="T39" fmla="*/ 23 h 713"/>
                      <a:gd name="T40" fmla="*/ 121 w 180"/>
                      <a:gd name="T41" fmla="*/ 13 h 713"/>
                      <a:gd name="T42" fmla="*/ 113 w 180"/>
                      <a:gd name="T43" fmla="*/ 22 h 713"/>
                      <a:gd name="T44" fmla="*/ 118 w 180"/>
                      <a:gd name="T45" fmla="*/ 28 h 713"/>
                      <a:gd name="T46" fmla="*/ 130 w 180"/>
                      <a:gd name="T47" fmla="*/ 25 h 713"/>
                      <a:gd name="T48" fmla="*/ 118 w 180"/>
                      <a:gd name="T49" fmla="*/ 30 h 713"/>
                      <a:gd name="T50" fmla="*/ 137 w 180"/>
                      <a:gd name="T51" fmla="*/ 39 h 713"/>
                      <a:gd name="T52" fmla="*/ 126 w 180"/>
                      <a:gd name="T53" fmla="*/ 43 h 713"/>
                      <a:gd name="T54" fmla="*/ 128 w 180"/>
                      <a:gd name="T55" fmla="*/ 53 h 713"/>
                      <a:gd name="T56" fmla="*/ 134 w 180"/>
                      <a:gd name="T57" fmla="*/ 76 h 713"/>
                      <a:gd name="T58" fmla="*/ 134 w 180"/>
                      <a:gd name="T59" fmla="*/ 76 h 713"/>
                      <a:gd name="T60" fmla="*/ 161 w 180"/>
                      <a:gd name="T61" fmla="*/ 156 h 713"/>
                      <a:gd name="T62" fmla="*/ 150 w 180"/>
                      <a:gd name="T63" fmla="*/ 157 h 713"/>
                      <a:gd name="T64" fmla="*/ 177 w 180"/>
                      <a:gd name="T65" fmla="*/ 174 h 713"/>
                      <a:gd name="T66" fmla="*/ 163 w 180"/>
                      <a:gd name="T67" fmla="*/ 100 h 713"/>
                      <a:gd name="T68" fmla="*/ 151 w 180"/>
                      <a:gd name="T69" fmla="*/ 46 h 713"/>
                      <a:gd name="T70" fmla="*/ 133 w 180"/>
                      <a:gd name="T71" fmla="*/ 32 h 713"/>
                      <a:gd name="T72" fmla="*/ 144 w 180"/>
                      <a:gd name="T73" fmla="*/ 28 h 713"/>
                      <a:gd name="T74" fmla="*/ 130 w 180"/>
                      <a:gd name="T75" fmla="*/ 5 h 713"/>
                      <a:gd name="T76" fmla="*/ 114 w 180"/>
                      <a:gd name="T77" fmla="*/ 2 h 713"/>
                      <a:gd name="T78" fmla="*/ 91 w 180"/>
                      <a:gd name="T79" fmla="*/ 28 h 713"/>
                      <a:gd name="T80" fmla="*/ 91 w 180"/>
                      <a:gd name="T81" fmla="*/ 72 h 713"/>
                      <a:gd name="T82" fmla="*/ 76 w 180"/>
                      <a:gd name="T83" fmla="*/ 83 h 713"/>
                      <a:gd name="T84" fmla="*/ 70 w 180"/>
                      <a:gd name="T85" fmla="*/ 114 h 713"/>
                      <a:gd name="T86" fmla="*/ 67 w 180"/>
                      <a:gd name="T87" fmla="*/ 216 h 713"/>
                      <a:gd name="T88" fmla="*/ 52 w 180"/>
                      <a:gd name="T89" fmla="*/ 237 h 713"/>
                      <a:gd name="T90" fmla="*/ 32 w 180"/>
                      <a:gd name="T91" fmla="*/ 418 h 713"/>
                      <a:gd name="T92" fmla="*/ 32 w 180"/>
                      <a:gd name="T93" fmla="*/ 418 h 713"/>
                      <a:gd name="T94" fmla="*/ 19 w 180"/>
                      <a:gd name="T95" fmla="*/ 534 h 713"/>
                      <a:gd name="T96" fmla="*/ 19 w 180"/>
                      <a:gd name="T97" fmla="*/ 653 h 713"/>
                      <a:gd name="T98" fmla="*/ 3 w 180"/>
                      <a:gd name="T99" fmla="*/ 680 h 7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180" h="713">
                        <a:moveTo>
                          <a:pt x="0" y="710"/>
                        </a:moveTo>
                        <a:lnTo>
                          <a:pt x="25" y="713"/>
                        </a:lnTo>
                        <a:lnTo>
                          <a:pt x="27" y="683"/>
                        </a:lnTo>
                        <a:lnTo>
                          <a:pt x="15" y="682"/>
                        </a:lnTo>
                        <a:lnTo>
                          <a:pt x="27" y="685"/>
                        </a:lnTo>
                        <a:lnTo>
                          <a:pt x="27" y="683"/>
                        </a:lnTo>
                        <a:lnTo>
                          <a:pt x="15" y="682"/>
                        </a:lnTo>
                        <a:lnTo>
                          <a:pt x="27" y="685"/>
                        </a:lnTo>
                        <a:lnTo>
                          <a:pt x="32" y="656"/>
                        </a:lnTo>
                        <a:lnTo>
                          <a:pt x="32" y="655"/>
                        </a:lnTo>
                        <a:lnTo>
                          <a:pt x="37" y="595"/>
                        </a:lnTo>
                        <a:lnTo>
                          <a:pt x="40" y="566"/>
                        </a:lnTo>
                        <a:lnTo>
                          <a:pt x="43" y="536"/>
                        </a:lnTo>
                        <a:lnTo>
                          <a:pt x="46" y="508"/>
                        </a:lnTo>
                        <a:lnTo>
                          <a:pt x="49" y="478"/>
                        </a:lnTo>
                        <a:lnTo>
                          <a:pt x="52" y="450"/>
                        </a:lnTo>
                        <a:lnTo>
                          <a:pt x="39" y="448"/>
                        </a:lnTo>
                        <a:lnTo>
                          <a:pt x="52" y="451"/>
                        </a:lnTo>
                        <a:lnTo>
                          <a:pt x="52" y="450"/>
                        </a:lnTo>
                        <a:lnTo>
                          <a:pt x="39" y="448"/>
                        </a:lnTo>
                        <a:lnTo>
                          <a:pt x="52" y="451"/>
                        </a:lnTo>
                        <a:lnTo>
                          <a:pt x="56" y="422"/>
                        </a:lnTo>
                        <a:lnTo>
                          <a:pt x="56" y="421"/>
                        </a:lnTo>
                        <a:lnTo>
                          <a:pt x="67" y="313"/>
                        </a:lnTo>
                        <a:lnTo>
                          <a:pt x="70" y="288"/>
                        </a:lnTo>
                        <a:lnTo>
                          <a:pt x="73" y="263"/>
                        </a:lnTo>
                        <a:lnTo>
                          <a:pt x="76" y="240"/>
                        </a:lnTo>
                        <a:lnTo>
                          <a:pt x="63" y="239"/>
                        </a:lnTo>
                        <a:lnTo>
                          <a:pt x="74" y="241"/>
                        </a:lnTo>
                        <a:lnTo>
                          <a:pt x="76" y="240"/>
                        </a:lnTo>
                        <a:lnTo>
                          <a:pt x="63" y="239"/>
                        </a:lnTo>
                        <a:lnTo>
                          <a:pt x="74" y="241"/>
                        </a:lnTo>
                        <a:lnTo>
                          <a:pt x="79" y="219"/>
                        </a:lnTo>
                        <a:lnTo>
                          <a:pt x="80" y="217"/>
                        </a:lnTo>
                        <a:lnTo>
                          <a:pt x="83" y="194"/>
                        </a:lnTo>
                        <a:lnTo>
                          <a:pt x="89" y="154"/>
                        </a:lnTo>
                        <a:lnTo>
                          <a:pt x="76" y="153"/>
                        </a:lnTo>
                        <a:lnTo>
                          <a:pt x="87" y="156"/>
                        </a:lnTo>
                        <a:lnTo>
                          <a:pt x="89" y="154"/>
                        </a:lnTo>
                        <a:lnTo>
                          <a:pt x="76" y="153"/>
                        </a:lnTo>
                        <a:lnTo>
                          <a:pt x="87" y="156"/>
                        </a:lnTo>
                        <a:lnTo>
                          <a:pt x="93" y="119"/>
                        </a:lnTo>
                        <a:lnTo>
                          <a:pt x="96" y="103"/>
                        </a:lnTo>
                        <a:lnTo>
                          <a:pt x="99" y="89"/>
                        </a:lnTo>
                        <a:lnTo>
                          <a:pt x="87" y="86"/>
                        </a:lnTo>
                        <a:lnTo>
                          <a:pt x="99" y="90"/>
                        </a:lnTo>
                        <a:lnTo>
                          <a:pt x="99" y="89"/>
                        </a:lnTo>
                        <a:lnTo>
                          <a:pt x="87" y="86"/>
                        </a:lnTo>
                        <a:lnTo>
                          <a:pt x="99" y="90"/>
                        </a:lnTo>
                        <a:lnTo>
                          <a:pt x="103" y="76"/>
                        </a:lnTo>
                        <a:lnTo>
                          <a:pt x="103" y="75"/>
                        </a:lnTo>
                        <a:lnTo>
                          <a:pt x="106" y="62"/>
                        </a:lnTo>
                        <a:lnTo>
                          <a:pt x="94" y="59"/>
                        </a:lnTo>
                        <a:lnTo>
                          <a:pt x="106" y="63"/>
                        </a:lnTo>
                        <a:lnTo>
                          <a:pt x="106" y="62"/>
                        </a:lnTo>
                        <a:lnTo>
                          <a:pt x="94" y="59"/>
                        </a:lnTo>
                        <a:lnTo>
                          <a:pt x="106" y="63"/>
                        </a:lnTo>
                        <a:lnTo>
                          <a:pt x="111" y="43"/>
                        </a:lnTo>
                        <a:lnTo>
                          <a:pt x="114" y="35"/>
                        </a:lnTo>
                        <a:lnTo>
                          <a:pt x="103" y="30"/>
                        </a:lnTo>
                        <a:lnTo>
                          <a:pt x="114" y="36"/>
                        </a:lnTo>
                        <a:lnTo>
                          <a:pt x="114" y="35"/>
                        </a:lnTo>
                        <a:lnTo>
                          <a:pt x="103" y="30"/>
                        </a:lnTo>
                        <a:lnTo>
                          <a:pt x="114" y="36"/>
                        </a:lnTo>
                        <a:lnTo>
                          <a:pt x="120" y="25"/>
                        </a:lnTo>
                        <a:lnTo>
                          <a:pt x="108" y="19"/>
                        </a:lnTo>
                        <a:lnTo>
                          <a:pt x="117" y="28"/>
                        </a:lnTo>
                        <a:lnTo>
                          <a:pt x="120" y="25"/>
                        </a:lnTo>
                        <a:lnTo>
                          <a:pt x="108" y="19"/>
                        </a:lnTo>
                        <a:lnTo>
                          <a:pt x="117" y="28"/>
                        </a:lnTo>
                        <a:lnTo>
                          <a:pt x="121" y="23"/>
                        </a:lnTo>
                        <a:lnTo>
                          <a:pt x="113" y="15"/>
                        </a:lnTo>
                        <a:lnTo>
                          <a:pt x="118" y="26"/>
                        </a:lnTo>
                        <a:lnTo>
                          <a:pt x="121" y="23"/>
                        </a:lnTo>
                        <a:lnTo>
                          <a:pt x="113" y="15"/>
                        </a:lnTo>
                        <a:lnTo>
                          <a:pt x="118" y="26"/>
                        </a:lnTo>
                        <a:lnTo>
                          <a:pt x="124" y="23"/>
                        </a:lnTo>
                        <a:lnTo>
                          <a:pt x="118" y="12"/>
                        </a:lnTo>
                        <a:lnTo>
                          <a:pt x="113" y="23"/>
                        </a:lnTo>
                        <a:lnTo>
                          <a:pt x="124" y="23"/>
                        </a:lnTo>
                        <a:lnTo>
                          <a:pt x="118" y="12"/>
                        </a:lnTo>
                        <a:lnTo>
                          <a:pt x="113" y="23"/>
                        </a:lnTo>
                        <a:lnTo>
                          <a:pt x="116" y="25"/>
                        </a:lnTo>
                        <a:lnTo>
                          <a:pt x="121" y="13"/>
                        </a:lnTo>
                        <a:lnTo>
                          <a:pt x="113" y="22"/>
                        </a:lnTo>
                        <a:lnTo>
                          <a:pt x="116" y="25"/>
                        </a:lnTo>
                        <a:lnTo>
                          <a:pt x="121" y="13"/>
                        </a:lnTo>
                        <a:lnTo>
                          <a:pt x="113" y="22"/>
                        </a:lnTo>
                        <a:lnTo>
                          <a:pt x="118" y="28"/>
                        </a:lnTo>
                        <a:lnTo>
                          <a:pt x="127" y="19"/>
                        </a:lnTo>
                        <a:lnTo>
                          <a:pt x="117" y="25"/>
                        </a:lnTo>
                        <a:lnTo>
                          <a:pt x="118" y="28"/>
                        </a:lnTo>
                        <a:lnTo>
                          <a:pt x="127" y="19"/>
                        </a:lnTo>
                        <a:lnTo>
                          <a:pt x="117" y="25"/>
                        </a:lnTo>
                        <a:lnTo>
                          <a:pt x="120" y="30"/>
                        </a:lnTo>
                        <a:lnTo>
                          <a:pt x="130" y="25"/>
                        </a:lnTo>
                        <a:lnTo>
                          <a:pt x="118" y="30"/>
                        </a:lnTo>
                        <a:lnTo>
                          <a:pt x="120" y="30"/>
                        </a:lnTo>
                        <a:lnTo>
                          <a:pt x="130" y="25"/>
                        </a:lnTo>
                        <a:lnTo>
                          <a:pt x="118" y="30"/>
                        </a:lnTo>
                        <a:lnTo>
                          <a:pt x="121" y="38"/>
                        </a:lnTo>
                        <a:lnTo>
                          <a:pt x="123" y="39"/>
                        </a:lnTo>
                        <a:lnTo>
                          <a:pt x="127" y="46"/>
                        </a:lnTo>
                        <a:lnTo>
                          <a:pt x="137" y="39"/>
                        </a:lnTo>
                        <a:lnTo>
                          <a:pt x="126" y="43"/>
                        </a:lnTo>
                        <a:lnTo>
                          <a:pt x="127" y="46"/>
                        </a:lnTo>
                        <a:lnTo>
                          <a:pt x="137" y="39"/>
                        </a:lnTo>
                        <a:lnTo>
                          <a:pt x="126" y="43"/>
                        </a:lnTo>
                        <a:lnTo>
                          <a:pt x="128" y="53"/>
                        </a:lnTo>
                        <a:lnTo>
                          <a:pt x="140" y="49"/>
                        </a:lnTo>
                        <a:lnTo>
                          <a:pt x="128" y="52"/>
                        </a:lnTo>
                        <a:lnTo>
                          <a:pt x="128" y="53"/>
                        </a:lnTo>
                        <a:lnTo>
                          <a:pt x="140" y="49"/>
                        </a:lnTo>
                        <a:lnTo>
                          <a:pt x="128" y="52"/>
                        </a:lnTo>
                        <a:lnTo>
                          <a:pt x="131" y="63"/>
                        </a:lnTo>
                        <a:lnTo>
                          <a:pt x="134" y="76"/>
                        </a:lnTo>
                        <a:lnTo>
                          <a:pt x="146" y="73"/>
                        </a:lnTo>
                        <a:lnTo>
                          <a:pt x="134" y="76"/>
                        </a:lnTo>
                        <a:lnTo>
                          <a:pt x="146" y="73"/>
                        </a:lnTo>
                        <a:lnTo>
                          <a:pt x="134" y="76"/>
                        </a:lnTo>
                        <a:lnTo>
                          <a:pt x="140" y="105"/>
                        </a:lnTo>
                        <a:lnTo>
                          <a:pt x="146" y="139"/>
                        </a:lnTo>
                        <a:lnTo>
                          <a:pt x="150" y="159"/>
                        </a:lnTo>
                        <a:lnTo>
                          <a:pt x="161" y="156"/>
                        </a:lnTo>
                        <a:lnTo>
                          <a:pt x="150" y="157"/>
                        </a:lnTo>
                        <a:lnTo>
                          <a:pt x="150" y="159"/>
                        </a:lnTo>
                        <a:lnTo>
                          <a:pt x="161" y="156"/>
                        </a:lnTo>
                        <a:lnTo>
                          <a:pt x="150" y="157"/>
                        </a:lnTo>
                        <a:lnTo>
                          <a:pt x="153" y="177"/>
                        </a:lnTo>
                        <a:lnTo>
                          <a:pt x="155" y="199"/>
                        </a:lnTo>
                        <a:lnTo>
                          <a:pt x="180" y="196"/>
                        </a:lnTo>
                        <a:lnTo>
                          <a:pt x="177" y="174"/>
                        </a:lnTo>
                        <a:lnTo>
                          <a:pt x="174" y="154"/>
                        </a:lnTo>
                        <a:lnTo>
                          <a:pt x="173" y="154"/>
                        </a:lnTo>
                        <a:lnTo>
                          <a:pt x="168" y="134"/>
                        </a:lnTo>
                        <a:lnTo>
                          <a:pt x="163" y="100"/>
                        </a:lnTo>
                        <a:lnTo>
                          <a:pt x="157" y="72"/>
                        </a:lnTo>
                        <a:lnTo>
                          <a:pt x="157" y="70"/>
                        </a:lnTo>
                        <a:lnTo>
                          <a:pt x="154" y="57"/>
                        </a:lnTo>
                        <a:lnTo>
                          <a:pt x="151" y="46"/>
                        </a:lnTo>
                        <a:lnTo>
                          <a:pt x="148" y="36"/>
                        </a:lnTo>
                        <a:lnTo>
                          <a:pt x="147" y="33"/>
                        </a:lnTo>
                        <a:lnTo>
                          <a:pt x="143" y="26"/>
                        </a:lnTo>
                        <a:lnTo>
                          <a:pt x="133" y="32"/>
                        </a:lnTo>
                        <a:lnTo>
                          <a:pt x="144" y="28"/>
                        </a:lnTo>
                        <a:lnTo>
                          <a:pt x="143" y="26"/>
                        </a:lnTo>
                        <a:lnTo>
                          <a:pt x="133" y="32"/>
                        </a:lnTo>
                        <a:lnTo>
                          <a:pt x="144" y="28"/>
                        </a:lnTo>
                        <a:lnTo>
                          <a:pt x="141" y="20"/>
                        </a:lnTo>
                        <a:lnTo>
                          <a:pt x="141" y="19"/>
                        </a:lnTo>
                        <a:lnTo>
                          <a:pt x="138" y="13"/>
                        </a:lnTo>
                        <a:lnTo>
                          <a:pt x="130" y="5"/>
                        </a:lnTo>
                        <a:lnTo>
                          <a:pt x="124" y="2"/>
                        </a:lnTo>
                        <a:lnTo>
                          <a:pt x="123" y="0"/>
                        </a:lnTo>
                        <a:lnTo>
                          <a:pt x="114" y="0"/>
                        </a:lnTo>
                        <a:lnTo>
                          <a:pt x="114" y="2"/>
                        </a:lnTo>
                        <a:lnTo>
                          <a:pt x="108" y="5"/>
                        </a:lnTo>
                        <a:lnTo>
                          <a:pt x="104" y="6"/>
                        </a:lnTo>
                        <a:lnTo>
                          <a:pt x="100" y="10"/>
                        </a:lnTo>
                        <a:lnTo>
                          <a:pt x="91" y="28"/>
                        </a:lnTo>
                        <a:lnTo>
                          <a:pt x="89" y="36"/>
                        </a:lnTo>
                        <a:lnTo>
                          <a:pt x="83" y="56"/>
                        </a:lnTo>
                        <a:lnTo>
                          <a:pt x="80" y="69"/>
                        </a:lnTo>
                        <a:lnTo>
                          <a:pt x="91" y="72"/>
                        </a:lnTo>
                        <a:lnTo>
                          <a:pt x="80" y="69"/>
                        </a:lnTo>
                        <a:lnTo>
                          <a:pt x="91" y="72"/>
                        </a:lnTo>
                        <a:lnTo>
                          <a:pt x="80" y="69"/>
                        </a:lnTo>
                        <a:lnTo>
                          <a:pt x="76" y="83"/>
                        </a:lnTo>
                        <a:lnTo>
                          <a:pt x="76" y="86"/>
                        </a:lnTo>
                        <a:lnTo>
                          <a:pt x="76" y="85"/>
                        </a:lnTo>
                        <a:lnTo>
                          <a:pt x="73" y="99"/>
                        </a:lnTo>
                        <a:lnTo>
                          <a:pt x="70" y="114"/>
                        </a:lnTo>
                        <a:lnTo>
                          <a:pt x="64" y="152"/>
                        </a:lnTo>
                        <a:lnTo>
                          <a:pt x="59" y="191"/>
                        </a:lnTo>
                        <a:lnTo>
                          <a:pt x="56" y="214"/>
                        </a:lnTo>
                        <a:lnTo>
                          <a:pt x="67" y="216"/>
                        </a:lnTo>
                        <a:lnTo>
                          <a:pt x="56" y="214"/>
                        </a:lnTo>
                        <a:lnTo>
                          <a:pt x="67" y="216"/>
                        </a:lnTo>
                        <a:lnTo>
                          <a:pt x="56" y="214"/>
                        </a:lnTo>
                        <a:lnTo>
                          <a:pt x="52" y="237"/>
                        </a:lnTo>
                        <a:lnTo>
                          <a:pt x="49" y="260"/>
                        </a:lnTo>
                        <a:lnTo>
                          <a:pt x="46" y="286"/>
                        </a:lnTo>
                        <a:lnTo>
                          <a:pt x="43" y="310"/>
                        </a:lnTo>
                        <a:lnTo>
                          <a:pt x="32" y="418"/>
                        </a:lnTo>
                        <a:lnTo>
                          <a:pt x="43" y="420"/>
                        </a:lnTo>
                        <a:lnTo>
                          <a:pt x="32" y="418"/>
                        </a:lnTo>
                        <a:lnTo>
                          <a:pt x="43" y="420"/>
                        </a:lnTo>
                        <a:lnTo>
                          <a:pt x="32" y="418"/>
                        </a:lnTo>
                        <a:lnTo>
                          <a:pt x="27" y="447"/>
                        </a:lnTo>
                        <a:lnTo>
                          <a:pt x="25" y="475"/>
                        </a:lnTo>
                        <a:lnTo>
                          <a:pt x="22" y="505"/>
                        </a:lnTo>
                        <a:lnTo>
                          <a:pt x="19" y="534"/>
                        </a:lnTo>
                        <a:lnTo>
                          <a:pt x="16" y="564"/>
                        </a:lnTo>
                        <a:lnTo>
                          <a:pt x="13" y="592"/>
                        </a:lnTo>
                        <a:lnTo>
                          <a:pt x="7" y="652"/>
                        </a:lnTo>
                        <a:lnTo>
                          <a:pt x="19" y="653"/>
                        </a:lnTo>
                        <a:lnTo>
                          <a:pt x="7" y="652"/>
                        </a:lnTo>
                        <a:lnTo>
                          <a:pt x="19" y="653"/>
                        </a:lnTo>
                        <a:lnTo>
                          <a:pt x="7" y="652"/>
                        </a:lnTo>
                        <a:lnTo>
                          <a:pt x="3" y="680"/>
                        </a:lnTo>
                        <a:lnTo>
                          <a:pt x="0" y="71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82" name="Freeform 129"/>
                  <p:cNvSpPr>
                    <a:spLocks/>
                  </p:cNvSpPr>
                  <p:nvPr/>
                </p:nvSpPr>
                <p:spPr bwMode="auto">
                  <a:xfrm>
                    <a:off x="2034" y="954"/>
                    <a:ext cx="175" cy="1070"/>
                  </a:xfrm>
                  <a:custGeom>
                    <a:avLst/>
                    <a:gdLst>
                      <a:gd name="T0" fmla="*/ 5 w 175"/>
                      <a:gd name="T1" fmla="*/ 46 h 1070"/>
                      <a:gd name="T2" fmla="*/ 17 w 175"/>
                      <a:gd name="T3" fmla="*/ 147 h 1070"/>
                      <a:gd name="T4" fmla="*/ 21 w 175"/>
                      <a:gd name="T5" fmla="*/ 173 h 1070"/>
                      <a:gd name="T6" fmla="*/ 21 w 175"/>
                      <a:gd name="T7" fmla="*/ 173 h 1070"/>
                      <a:gd name="T8" fmla="*/ 38 w 175"/>
                      <a:gd name="T9" fmla="*/ 345 h 1070"/>
                      <a:gd name="T10" fmla="*/ 42 w 175"/>
                      <a:gd name="T11" fmla="*/ 375 h 1070"/>
                      <a:gd name="T12" fmla="*/ 45 w 175"/>
                      <a:gd name="T13" fmla="*/ 407 h 1070"/>
                      <a:gd name="T14" fmla="*/ 51 w 175"/>
                      <a:gd name="T15" fmla="*/ 467 h 1070"/>
                      <a:gd name="T16" fmla="*/ 54 w 175"/>
                      <a:gd name="T17" fmla="*/ 498 h 1070"/>
                      <a:gd name="T18" fmla="*/ 69 w 175"/>
                      <a:gd name="T19" fmla="*/ 646 h 1070"/>
                      <a:gd name="T20" fmla="*/ 78 w 175"/>
                      <a:gd name="T21" fmla="*/ 732 h 1070"/>
                      <a:gd name="T22" fmla="*/ 86 w 175"/>
                      <a:gd name="T23" fmla="*/ 809 h 1070"/>
                      <a:gd name="T24" fmla="*/ 102 w 175"/>
                      <a:gd name="T25" fmla="*/ 832 h 1070"/>
                      <a:gd name="T26" fmla="*/ 102 w 175"/>
                      <a:gd name="T27" fmla="*/ 832 h 1070"/>
                      <a:gd name="T28" fmla="*/ 99 w 175"/>
                      <a:gd name="T29" fmla="*/ 900 h 1070"/>
                      <a:gd name="T30" fmla="*/ 108 w 175"/>
                      <a:gd name="T31" fmla="*/ 958 h 1070"/>
                      <a:gd name="T32" fmla="*/ 121 w 175"/>
                      <a:gd name="T33" fmla="*/ 1015 h 1070"/>
                      <a:gd name="T34" fmla="*/ 129 w 175"/>
                      <a:gd name="T35" fmla="*/ 1045 h 1070"/>
                      <a:gd name="T36" fmla="*/ 135 w 175"/>
                      <a:gd name="T37" fmla="*/ 1054 h 1070"/>
                      <a:gd name="T38" fmla="*/ 145 w 175"/>
                      <a:gd name="T39" fmla="*/ 1067 h 1070"/>
                      <a:gd name="T40" fmla="*/ 165 w 175"/>
                      <a:gd name="T41" fmla="*/ 1068 h 1070"/>
                      <a:gd name="T42" fmla="*/ 155 w 175"/>
                      <a:gd name="T43" fmla="*/ 1044 h 1070"/>
                      <a:gd name="T44" fmla="*/ 153 w 175"/>
                      <a:gd name="T45" fmla="*/ 1045 h 1070"/>
                      <a:gd name="T46" fmla="*/ 153 w 175"/>
                      <a:gd name="T47" fmla="*/ 1045 h 1070"/>
                      <a:gd name="T48" fmla="*/ 155 w 175"/>
                      <a:gd name="T49" fmla="*/ 1047 h 1070"/>
                      <a:gd name="T50" fmla="*/ 155 w 175"/>
                      <a:gd name="T51" fmla="*/ 1047 h 1070"/>
                      <a:gd name="T52" fmla="*/ 162 w 175"/>
                      <a:gd name="T53" fmla="*/ 1048 h 1070"/>
                      <a:gd name="T54" fmla="*/ 152 w 175"/>
                      <a:gd name="T55" fmla="*/ 1048 h 1070"/>
                      <a:gd name="T56" fmla="*/ 156 w 175"/>
                      <a:gd name="T57" fmla="*/ 1045 h 1070"/>
                      <a:gd name="T58" fmla="*/ 156 w 175"/>
                      <a:gd name="T59" fmla="*/ 1045 h 1070"/>
                      <a:gd name="T60" fmla="*/ 156 w 175"/>
                      <a:gd name="T61" fmla="*/ 1044 h 1070"/>
                      <a:gd name="T62" fmla="*/ 156 w 175"/>
                      <a:gd name="T63" fmla="*/ 1044 h 1070"/>
                      <a:gd name="T64" fmla="*/ 153 w 175"/>
                      <a:gd name="T65" fmla="*/ 1040 h 1070"/>
                      <a:gd name="T66" fmla="*/ 153 w 175"/>
                      <a:gd name="T67" fmla="*/ 1040 h 1070"/>
                      <a:gd name="T68" fmla="*/ 152 w 175"/>
                      <a:gd name="T69" fmla="*/ 1035 h 1070"/>
                      <a:gd name="T70" fmla="*/ 152 w 175"/>
                      <a:gd name="T71" fmla="*/ 1035 h 1070"/>
                      <a:gd name="T72" fmla="*/ 146 w 175"/>
                      <a:gd name="T73" fmla="*/ 1021 h 1070"/>
                      <a:gd name="T74" fmla="*/ 135 w 175"/>
                      <a:gd name="T75" fmla="*/ 1024 h 1070"/>
                      <a:gd name="T76" fmla="*/ 138 w 175"/>
                      <a:gd name="T77" fmla="*/ 984 h 1070"/>
                      <a:gd name="T78" fmla="*/ 133 w 175"/>
                      <a:gd name="T79" fmla="*/ 970 h 1070"/>
                      <a:gd name="T80" fmla="*/ 133 w 175"/>
                      <a:gd name="T81" fmla="*/ 970 h 1070"/>
                      <a:gd name="T82" fmla="*/ 131 w 175"/>
                      <a:gd name="T83" fmla="*/ 954 h 1070"/>
                      <a:gd name="T84" fmla="*/ 125 w 175"/>
                      <a:gd name="T85" fmla="*/ 917 h 1070"/>
                      <a:gd name="T86" fmla="*/ 125 w 175"/>
                      <a:gd name="T87" fmla="*/ 917 h 1070"/>
                      <a:gd name="T88" fmla="*/ 123 w 175"/>
                      <a:gd name="T89" fmla="*/ 897 h 1070"/>
                      <a:gd name="T90" fmla="*/ 114 w 175"/>
                      <a:gd name="T91" fmla="*/ 830 h 1070"/>
                      <a:gd name="T92" fmla="*/ 111 w 175"/>
                      <a:gd name="T93" fmla="*/ 806 h 1070"/>
                      <a:gd name="T94" fmla="*/ 111 w 175"/>
                      <a:gd name="T95" fmla="*/ 806 h 1070"/>
                      <a:gd name="T96" fmla="*/ 102 w 175"/>
                      <a:gd name="T97" fmla="*/ 729 h 1070"/>
                      <a:gd name="T98" fmla="*/ 94 w 175"/>
                      <a:gd name="T99" fmla="*/ 643 h 1070"/>
                      <a:gd name="T100" fmla="*/ 78 w 175"/>
                      <a:gd name="T101" fmla="*/ 495 h 1070"/>
                      <a:gd name="T102" fmla="*/ 78 w 175"/>
                      <a:gd name="T103" fmla="*/ 495 h 1070"/>
                      <a:gd name="T104" fmla="*/ 75 w 175"/>
                      <a:gd name="T105" fmla="*/ 465 h 1070"/>
                      <a:gd name="T106" fmla="*/ 57 w 175"/>
                      <a:gd name="T107" fmla="*/ 405 h 1070"/>
                      <a:gd name="T108" fmla="*/ 57 w 175"/>
                      <a:gd name="T109" fmla="*/ 405 h 1070"/>
                      <a:gd name="T110" fmla="*/ 67 w 175"/>
                      <a:gd name="T111" fmla="*/ 372 h 1070"/>
                      <a:gd name="T112" fmla="*/ 48 w 175"/>
                      <a:gd name="T113" fmla="*/ 197 h 1070"/>
                      <a:gd name="T114" fmla="*/ 39 w 175"/>
                      <a:gd name="T115" fmla="*/ 143 h 1070"/>
                      <a:gd name="T116" fmla="*/ 39 w 175"/>
                      <a:gd name="T117" fmla="*/ 143 h 1070"/>
                      <a:gd name="T118" fmla="*/ 35 w 175"/>
                      <a:gd name="T119" fmla="*/ 92 h 1070"/>
                      <a:gd name="T120" fmla="*/ 24 w 175"/>
                      <a:gd name="T121" fmla="*/ 0 h 10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</a:cxnLst>
                    <a:rect l="0" t="0" r="r" b="b"/>
                    <a:pathLst>
                      <a:path w="175" h="1070">
                        <a:moveTo>
                          <a:pt x="24" y="0"/>
                        </a:moveTo>
                        <a:lnTo>
                          <a:pt x="0" y="3"/>
                        </a:lnTo>
                        <a:lnTo>
                          <a:pt x="5" y="46"/>
                        </a:lnTo>
                        <a:lnTo>
                          <a:pt x="11" y="94"/>
                        </a:lnTo>
                        <a:lnTo>
                          <a:pt x="17" y="146"/>
                        </a:lnTo>
                        <a:lnTo>
                          <a:pt x="17" y="147"/>
                        </a:lnTo>
                        <a:lnTo>
                          <a:pt x="21" y="174"/>
                        </a:lnTo>
                        <a:lnTo>
                          <a:pt x="32" y="171"/>
                        </a:lnTo>
                        <a:lnTo>
                          <a:pt x="21" y="173"/>
                        </a:lnTo>
                        <a:lnTo>
                          <a:pt x="21" y="174"/>
                        </a:lnTo>
                        <a:lnTo>
                          <a:pt x="32" y="171"/>
                        </a:lnTo>
                        <a:lnTo>
                          <a:pt x="21" y="173"/>
                        </a:lnTo>
                        <a:lnTo>
                          <a:pt x="24" y="200"/>
                        </a:lnTo>
                        <a:lnTo>
                          <a:pt x="32" y="286"/>
                        </a:lnTo>
                        <a:lnTo>
                          <a:pt x="38" y="345"/>
                        </a:lnTo>
                        <a:lnTo>
                          <a:pt x="42" y="375"/>
                        </a:lnTo>
                        <a:lnTo>
                          <a:pt x="54" y="374"/>
                        </a:lnTo>
                        <a:lnTo>
                          <a:pt x="42" y="375"/>
                        </a:lnTo>
                        <a:lnTo>
                          <a:pt x="54" y="374"/>
                        </a:lnTo>
                        <a:lnTo>
                          <a:pt x="42" y="375"/>
                        </a:lnTo>
                        <a:lnTo>
                          <a:pt x="45" y="407"/>
                        </a:lnTo>
                        <a:lnTo>
                          <a:pt x="51" y="467"/>
                        </a:lnTo>
                        <a:lnTo>
                          <a:pt x="62" y="465"/>
                        </a:lnTo>
                        <a:lnTo>
                          <a:pt x="51" y="467"/>
                        </a:lnTo>
                        <a:lnTo>
                          <a:pt x="62" y="465"/>
                        </a:lnTo>
                        <a:lnTo>
                          <a:pt x="51" y="467"/>
                        </a:lnTo>
                        <a:lnTo>
                          <a:pt x="54" y="498"/>
                        </a:lnTo>
                        <a:lnTo>
                          <a:pt x="62" y="588"/>
                        </a:lnTo>
                        <a:lnTo>
                          <a:pt x="67" y="618"/>
                        </a:lnTo>
                        <a:lnTo>
                          <a:pt x="69" y="646"/>
                        </a:lnTo>
                        <a:lnTo>
                          <a:pt x="72" y="676"/>
                        </a:lnTo>
                        <a:lnTo>
                          <a:pt x="75" y="703"/>
                        </a:lnTo>
                        <a:lnTo>
                          <a:pt x="78" y="732"/>
                        </a:lnTo>
                        <a:lnTo>
                          <a:pt x="81" y="757"/>
                        </a:lnTo>
                        <a:lnTo>
                          <a:pt x="84" y="785"/>
                        </a:lnTo>
                        <a:lnTo>
                          <a:pt x="86" y="809"/>
                        </a:lnTo>
                        <a:lnTo>
                          <a:pt x="86" y="810"/>
                        </a:lnTo>
                        <a:lnTo>
                          <a:pt x="91" y="834"/>
                        </a:lnTo>
                        <a:lnTo>
                          <a:pt x="102" y="832"/>
                        </a:lnTo>
                        <a:lnTo>
                          <a:pt x="91" y="833"/>
                        </a:lnTo>
                        <a:lnTo>
                          <a:pt x="91" y="834"/>
                        </a:lnTo>
                        <a:lnTo>
                          <a:pt x="102" y="832"/>
                        </a:lnTo>
                        <a:lnTo>
                          <a:pt x="91" y="833"/>
                        </a:lnTo>
                        <a:lnTo>
                          <a:pt x="94" y="857"/>
                        </a:lnTo>
                        <a:lnTo>
                          <a:pt x="99" y="900"/>
                        </a:lnTo>
                        <a:lnTo>
                          <a:pt x="102" y="920"/>
                        </a:lnTo>
                        <a:lnTo>
                          <a:pt x="108" y="957"/>
                        </a:lnTo>
                        <a:lnTo>
                          <a:pt x="108" y="958"/>
                        </a:lnTo>
                        <a:lnTo>
                          <a:pt x="111" y="974"/>
                        </a:lnTo>
                        <a:lnTo>
                          <a:pt x="115" y="990"/>
                        </a:lnTo>
                        <a:lnTo>
                          <a:pt x="121" y="1015"/>
                        </a:lnTo>
                        <a:lnTo>
                          <a:pt x="123" y="1027"/>
                        </a:lnTo>
                        <a:lnTo>
                          <a:pt x="123" y="1028"/>
                        </a:lnTo>
                        <a:lnTo>
                          <a:pt x="129" y="1045"/>
                        </a:lnTo>
                        <a:lnTo>
                          <a:pt x="131" y="1047"/>
                        </a:lnTo>
                        <a:lnTo>
                          <a:pt x="133" y="1053"/>
                        </a:lnTo>
                        <a:lnTo>
                          <a:pt x="135" y="1054"/>
                        </a:lnTo>
                        <a:lnTo>
                          <a:pt x="139" y="1060"/>
                        </a:lnTo>
                        <a:lnTo>
                          <a:pt x="139" y="1061"/>
                        </a:lnTo>
                        <a:lnTo>
                          <a:pt x="145" y="1067"/>
                        </a:lnTo>
                        <a:lnTo>
                          <a:pt x="151" y="1070"/>
                        </a:lnTo>
                        <a:lnTo>
                          <a:pt x="162" y="1070"/>
                        </a:lnTo>
                        <a:lnTo>
                          <a:pt x="165" y="1068"/>
                        </a:lnTo>
                        <a:lnTo>
                          <a:pt x="172" y="1061"/>
                        </a:lnTo>
                        <a:lnTo>
                          <a:pt x="175" y="1057"/>
                        </a:lnTo>
                        <a:lnTo>
                          <a:pt x="155" y="1044"/>
                        </a:lnTo>
                        <a:lnTo>
                          <a:pt x="152" y="1048"/>
                        </a:lnTo>
                        <a:lnTo>
                          <a:pt x="162" y="1054"/>
                        </a:lnTo>
                        <a:lnTo>
                          <a:pt x="153" y="1045"/>
                        </a:lnTo>
                        <a:lnTo>
                          <a:pt x="152" y="1048"/>
                        </a:lnTo>
                        <a:lnTo>
                          <a:pt x="162" y="1054"/>
                        </a:lnTo>
                        <a:lnTo>
                          <a:pt x="153" y="1045"/>
                        </a:lnTo>
                        <a:lnTo>
                          <a:pt x="151" y="1048"/>
                        </a:lnTo>
                        <a:lnTo>
                          <a:pt x="159" y="1057"/>
                        </a:lnTo>
                        <a:lnTo>
                          <a:pt x="155" y="1047"/>
                        </a:lnTo>
                        <a:lnTo>
                          <a:pt x="151" y="1048"/>
                        </a:lnTo>
                        <a:lnTo>
                          <a:pt x="159" y="1057"/>
                        </a:lnTo>
                        <a:lnTo>
                          <a:pt x="155" y="1047"/>
                        </a:lnTo>
                        <a:lnTo>
                          <a:pt x="152" y="1048"/>
                        </a:lnTo>
                        <a:lnTo>
                          <a:pt x="156" y="1058"/>
                        </a:lnTo>
                        <a:lnTo>
                          <a:pt x="162" y="1048"/>
                        </a:lnTo>
                        <a:lnTo>
                          <a:pt x="161" y="1047"/>
                        </a:lnTo>
                        <a:lnTo>
                          <a:pt x="152" y="1047"/>
                        </a:lnTo>
                        <a:lnTo>
                          <a:pt x="152" y="1048"/>
                        </a:lnTo>
                        <a:lnTo>
                          <a:pt x="156" y="1058"/>
                        </a:lnTo>
                        <a:lnTo>
                          <a:pt x="162" y="1048"/>
                        </a:lnTo>
                        <a:lnTo>
                          <a:pt x="156" y="1045"/>
                        </a:lnTo>
                        <a:lnTo>
                          <a:pt x="151" y="1055"/>
                        </a:lnTo>
                        <a:lnTo>
                          <a:pt x="159" y="1047"/>
                        </a:lnTo>
                        <a:lnTo>
                          <a:pt x="156" y="1045"/>
                        </a:lnTo>
                        <a:lnTo>
                          <a:pt x="151" y="1055"/>
                        </a:lnTo>
                        <a:lnTo>
                          <a:pt x="159" y="1047"/>
                        </a:lnTo>
                        <a:lnTo>
                          <a:pt x="156" y="1044"/>
                        </a:lnTo>
                        <a:lnTo>
                          <a:pt x="148" y="1053"/>
                        </a:lnTo>
                        <a:lnTo>
                          <a:pt x="158" y="1045"/>
                        </a:lnTo>
                        <a:lnTo>
                          <a:pt x="156" y="1044"/>
                        </a:lnTo>
                        <a:lnTo>
                          <a:pt x="148" y="1053"/>
                        </a:lnTo>
                        <a:lnTo>
                          <a:pt x="158" y="1045"/>
                        </a:lnTo>
                        <a:lnTo>
                          <a:pt x="153" y="1040"/>
                        </a:lnTo>
                        <a:lnTo>
                          <a:pt x="143" y="1047"/>
                        </a:lnTo>
                        <a:lnTo>
                          <a:pt x="155" y="1041"/>
                        </a:lnTo>
                        <a:lnTo>
                          <a:pt x="153" y="1040"/>
                        </a:lnTo>
                        <a:lnTo>
                          <a:pt x="143" y="1047"/>
                        </a:lnTo>
                        <a:lnTo>
                          <a:pt x="155" y="1041"/>
                        </a:lnTo>
                        <a:lnTo>
                          <a:pt x="152" y="1035"/>
                        </a:lnTo>
                        <a:lnTo>
                          <a:pt x="141" y="1041"/>
                        </a:lnTo>
                        <a:lnTo>
                          <a:pt x="152" y="1038"/>
                        </a:lnTo>
                        <a:lnTo>
                          <a:pt x="152" y="1035"/>
                        </a:lnTo>
                        <a:lnTo>
                          <a:pt x="141" y="1041"/>
                        </a:lnTo>
                        <a:lnTo>
                          <a:pt x="152" y="1038"/>
                        </a:lnTo>
                        <a:lnTo>
                          <a:pt x="146" y="1021"/>
                        </a:lnTo>
                        <a:lnTo>
                          <a:pt x="135" y="1024"/>
                        </a:lnTo>
                        <a:lnTo>
                          <a:pt x="146" y="1021"/>
                        </a:lnTo>
                        <a:lnTo>
                          <a:pt x="135" y="1024"/>
                        </a:lnTo>
                        <a:lnTo>
                          <a:pt x="146" y="1021"/>
                        </a:lnTo>
                        <a:lnTo>
                          <a:pt x="143" y="1010"/>
                        </a:lnTo>
                        <a:lnTo>
                          <a:pt x="138" y="984"/>
                        </a:lnTo>
                        <a:lnTo>
                          <a:pt x="133" y="968"/>
                        </a:lnTo>
                        <a:lnTo>
                          <a:pt x="122" y="971"/>
                        </a:lnTo>
                        <a:lnTo>
                          <a:pt x="133" y="970"/>
                        </a:lnTo>
                        <a:lnTo>
                          <a:pt x="133" y="968"/>
                        </a:lnTo>
                        <a:lnTo>
                          <a:pt x="122" y="971"/>
                        </a:lnTo>
                        <a:lnTo>
                          <a:pt x="133" y="970"/>
                        </a:lnTo>
                        <a:lnTo>
                          <a:pt x="131" y="954"/>
                        </a:lnTo>
                        <a:lnTo>
                          <a:pt x="119" y="956"/>
                        </a:lnTo>
                        <a:lnTo>
                          <a:pt x="131" y="954"/>
                        </a:lnTo>
                        <a:lnTo>
                          <a:pt x="119" y="956"/>
                        </a:lnTo>
                        <a:lnTo>
                          <a:pt x="131" y="954"/>
                        </a:lnTo>
                        <a:lnTo>
                          <a:pt x="125" y="917"/>
                        </a:lnTo>
                        <a:lnTo>
                          <a:pt x="114" y="919"/>
                        </a:lnTo>
                        <a:lnTo>
                          <a:pt x="126" y="917"/>
                        </a:lnTo>
                        <a:lnTo>
                          <a:pt x="125" y="917"/>
                        </a:lnTo>
                        <a:lnTo>
                          <a:pt x="114" y="919"/>
                        </a:lnTo>
                        <a:lnTo>
                          <a:pt x="126" y="917"/>
                        </a:lnTo>
                        <a:lnTo>
                          <a:pt x="123" y="897"/>
                        </a:lnTo>
                        <a:lnTo>
                          <a:pt x="118" y="854"/>
                        </a:lnTo>
                        <a:lnTo>
                          <a:pt x="115" y="830"/>
                        </a:lnTo>
                        <a:lnTo>
                          <a:pt x="114" y="830"/>
                        </a:lnTo>
                        <a:lnTo>
                          <a:pt x="109" y="806"/>
                        </a:lnTo>
                        <a:lnTo>
                          <a:pt x="98" y="807"/>
                        </a:lnTo>
                        <a:lnTo>
                          <a:pt x="111" y="806"/>
                        </a:lnTo>
                        <a:lnTo>
                          <a:pt x="109" y="806"/>
                        </a:lnTo>
                        <a:lnTo>
                          <a:pt x="98" y="807"/>
                        </a:lnTo>
                        <a:lnTo>
                          <a:pt x="111" y="806"/>
                        </a:lnTo>
                        <a:lnTo>
                          <a:pt x="108" y="782"/>
                        </a:lnTo>
                        <a:lnTo>
                          <a:pt x="105" y="755"/>
                        </a:lnTo>
                        <a:lnTo>
                          <a:pt x="102" y="729"/>
                        </a:lnTo>
                        <a:lnTo>
                          <a:pt x="99" y="700"/>
                        </a:lnTo>
                        <a:lnTo>
                          <a:pt x="96" y="673"/>
                        </a:lnTo>
                        <a:lnTo>
                          <a:pt x="94" y="643"/>
                        </a:lnTo>
                        <a:lnTo>
                          <a:pt x="91" y="615"/>
                        </a:lnTo>
                        <a:lnTo>
                          <a:pt x="86" y="585"/>
                        </a:lnTo>
                        <a:lnTo>
                          <a:pt x="78" y="495"/>
                        </a:lnTo>
                        <a:lnTo>
                          <a:pt x="65" y="497"/>
                        </a:lnTo>
                        <a:lnTo>
                          <a:pt x="78" y="497"/>
                        </a:lnTo>
                        <a:lnTo>
                          <a:pt x="78" y="495"/>
                        </a:lnTo>
                        <a:lnTo>
                          <a:pt x="65" y="497"/>
                        </a:lnTo>
                        <a:lnTo>
                          <a:pt x="78" y="497"/>
                        </a:lnTo>
                        <a:lnTo>
                          <a:pt x="75" y="465"/>
                        </a:lnTo>
                        <a:lnTo>
                          <a:pt x="75" y="464"/>
                        </a:lnTo>
                        <a:lnTo>
                          <a:pt x="69" y="404"/>
                        </a:lnTo>
                        <a:lnTo>
                          <a:pt x="57" y="405"/>
                        </a:lnTo>
                        <a:lnTo>
                          <a:pt x="69" y="405"/>
                        </a:lnTo>
                        <a:lnTo>
                          <a:pt x="69" y="404"/>
                        </a:lnTo>
                        <a:lnTo>
                          <a:pt x="57" y="405"/>
                        </a:lnTo>
                        <a:lnTo>
                          <a:pt x="69" y="405"/>
                        </a:lnTo>
                        <a:lnTo>
                          <a:pt x="67" y="374"/>
                        </a:lnTo>
                        <a:lnTo>
                          <a:pt x="67" y="372"/>
                        </a:lnTo>
                        <a:lnTo>
                          <a:pt x="62" y="343"/>
                        </a:lnTo>
                        <a:lnTo>
                          <a:pt x="57" y="283"/>
                        </a:lnTo>
                        <a:lnTo>
                          <a:pt x="48" y="197"/>
                        </a:lnTo>
                        <a:lnTo>
                          <a:pt x="45" y="170"/>
                        </a:lnTo>
                        <a:lnTo>
                          <a:pt x="44" y="170"/>
                        </a:lnTo>
                        <a:lnTo>
                          <a:pt x="39" y="143"/>
                        </a:lnTo>
                        <a:lnTo>
                          <a:pt x="28" y="144"/>
                        </a:lnTo>
                        <a:lnTo>
                          <a:pt x="41" y="143"/>
                        </a:lnTo>
                        <a:lnTo>
                          <a:pt x="39" y="143"/>
                        </a:lnTo>
                        <a:lnTo>
                          <a:pt x="28" y="144"/>
                        </a:lnTo>
                        <a:lnTo>
                          <a:pt x="41" y="143"/>
                        </a:lnTo>
                        <a:lnTo>
                          <a:pt x="35" y="92"/>
                        </a:lnTo>
                        <a:lnTo>
                          <a:pt x="30" y="43"/>
                        </a:lnTo>
                        <a:lnTo>
                          <a:pt x="27" y="22"/>
                        </a:lnTo>
                        <a:lnTo>
                          <a:pt x="24" y="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83" name="Freeform 130"/>
                  <p:cNvSpPr>
                    <a:spLocks/>
                  </p:cNvSpPr>
                  <p:nvPr/>
                </p:nvSpPr>
                <p:spPr bwMode="auto">
                  <a:xfrm>
                    <a:off x="2186" y="835"/>
                    <a:ext cx="176" cy="1180"/>
                  </a:xfrm>
                  <a:custGeom>
                    <a:avLst/>
                    <a:gdLst>
                      <a:gd name="T0" fmla="*/ 23 w 176"/>
                      <a:gd name="T1" fmla="*/ 1176 h 1180"/>
                      <a:gd name="T2" fmla="*/ 31 w 176"/>
                      <a:gd name="T3" fmla="*/ 1159 h 1180"/>
                      <a:gd name="T4" fmla="*/ 37 w 176"/>
                      <a:gd name="T5" fmla="*/ 1139 h 1180"/>
                      <a:gd name="T6" fmla="*/ 48 w 176"/>
                      <a:gd name="T7" fmla="*/ 1083 h 1180"/>
                      <a:gd name="T8" fmla="*/ 51 w 176"/>
                      <a:gd name="T9" fmla="*/ 1066 h 1180"/>
                      <a:gd name="T10" fmla="*/ 55 w 176"/>
                      <a:gd name="T11" fmla="*/ 1047 h 1180"/>
                      <a:gd name="T12" fmla="*/ 65 w 176"/>
                      <a:gd name="T13" fmla="*/ 983 h 1180"/>
                      <a:gd name="T14" fmla="*/ 74 w 176"/>
                      <a:gd name="T15" fmla="*/ 911 h 1180"/>
                      <a:gd name="T16" fmla="*/ 74 w 176"/>
                      <a:gd name="T17" fmla="*/ 911 h 1180"/>
                      <a:gd name="T18" fmla="*/ 77 w 176"/>
                      <a:gd name="T19" fmla="*/ 886 h 1180"/>
                      <a:gd name="T20" fmla="*/ 90 w 176"/>
                      <a:gd name="T21" fmla="*/ 774 h 1180"/>
                      <a:gd name="T22" fmla="*/ 105 w 176"/>
                      <a:gd name="T23" fmla="*/ 623 h 1180"/>
                      <a:gd name="T24" fmla="*/ 122 w 176"/>
                      <a:gd name="T25" fmla="*/ 436 h 1180"/>
                      <a:gd name="T26" fmla="*/ 141 w 176"/>
                      <a:gd name="T27" fmla="*/ 261 h 1180"/>
                      <a:gd name="T28" fmla="*/ 134 w 176"/>
                      <a:gd name="T29" fmla="*/ 206 h 1180"/>
                      <a:gd name="T30" fmla="*/ 134 w 176"/>
                      <a:gd name="T31" fmla="*/ 206 h 1180"/>
                      <a:gd name="T32" fmla="*/ 151 w 176"/>
                      <a:gd name="T33" fmla="*/ 182 h 1180"/>
                      <a:gd name="T34" fmla="*/ 168 w 176"/>
                      <a:gd name="T35" fmla="*/ 51 h 1180"/>
                      <a:gd name="T36" fmla="*/ 168 w 176"/>
                      <a:gd name="T37" fmla="*/ 51 h 1180"/>
                      <a:gd name="T38" fmla="*/ 171 w 176"/>
                      <a:gd name="T39" fmla="*/ 35 h 1180"/>
                      <a:gd name="T40" fmla="*/ 148 w 176"/>
                      <a:gd name="T41" fmla="*/ 31 h 1180"/>
                      <a:gd name="T42" fmla="*/ 148 w 176"/>
                      <a:gd name="T43" fmla="*/ 31 h 1180"/>
                      <a:gd name="T44" fmla="*/ 144 w 176"/>
                      <a:gd name="T45" fmla="*/ 47 h 1180"/>
                      <a:gd name="T46" fmla="*/ 138 w 176"/>
                      <a:gd name="T47" fmla="*/ 88 h 1180"/>
                      <a:gd name="T48" fmla="*/ 138 w 176"/>
                      <a:gd name="T49" fmla="*/ 181 h 1180"/>
                      <a:gd name="T50" fmla="*/ 127 w 176"/>
                      <a:gd name="T51" fmla="*/ 179 h 1180"/>
                      <a:gd name="T52" fmla="*/ 117 w 176"/>
                      <a:gd name="T53" fmla="*/ 258 h 1180"/>
                      <a:gd name="T54" fmla="*/ 98 w 176"/>
                      <a:gd name="T55" fmla="*/ 433 h 1180"/>
                      <a:gd name="T56" fmla="*/ 81 w 176"/>
                      <a:gd name="T57" fmla="*/ 620 h 1180"/>
                      <a:gd name="T58" fmla="*/ 65 w 176"/>
                      <a:gd name="T59" fmla="*/ 771 h 1180"/>
                      <a:gd name="T60" fmla="*/ 65 w 176"/>
                      <a:gd name="T61" fmla="*/ 884 h 1180"/>
                      <a:gd name="T62" fmla="*/ 54 w 176"/>
                      <a:gd name="T63" fmla="*/ 882 h 1180"/>
                      <a:gd name="T64" fmla="*/ 44 w 176"/>
                      <a:gd name="T65" fmla="*/ 958 h 1180"/>
                      <a:gd name="T66" fmla="*/ 33 w 176"/>
                      <a:gd name="T67" fmla="*/ 1043 h 1180"/>
                      <a:gd name="T68" fmla="*/ 33 w 176"/>
                      <a:gd name="T69" fmla="*/ 1043 h 1180"/>
                      <a:gd name="T70" fmla="*/ 28 w 176"/>
                      <a:gd name="T71" fmla="*/ 1060 h 1180"/>
                      <a:gd name="T72" fmla="*/ 26 w 176"/>
                      <a:gd name="T73" fmla="*/ 1079 h 1180"/>
                      <a:gd name="T74" fmla="*/ 28 w 176"/>
                      <a:gd name="T75" fmla="*/ 1124 h 1180"/>
                      <a:gd name="T76" fmla="*/ 28 w 176"/>
                      <a:gd name="T77" fmla="*/ 1124 h 1180"/>
                      <a:gd name="T78" fmla="*/ 26 w 176"/>
                      <a:gd name="T79" fmla="*/ 1136 h 1180"/>
                      <a:gd name="T80" fmla="*/ 14 w 176"/>
                      <a:gd name="T81" fmla="*/ 1133 h 1180"/>
                      <a:gd name="T82" fmla="*/ 20 w 176"/>
                      <a:gd name="T83" fmla="*/ 1154 h 1180"/>
                      <a:gd name="T84" fmla="*/ 20 w 176"/>
                      <a:gd name="T85" fmla="*/ 1154 h 1180"/>
                      <a:gd name="T86" fmla="*/ 13 w 176"/>
                      <a:gd name="T87" fmla="*/ 1169 h 1180"/>
                      <a:gd name="T88" fmla="*/ 3 w 176"/>
                      <a:gd name="T89" fmla="*/ 1163 h 11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</a:cxnLst>
                    <a:rect l="0" t="0" r="r" b="b"/>
                    <a:pathLst>
                      <a:path w="176" h="1180">
                        <a:moveTo>
                          <a:pt x="0" y="1167"/>
                        </a:moveTo>
                        <a:lnTo>
                          <a:pt x="20" y="1180"/>
                        </a:lnTo>
                        <a:lnTo>
                          <a:pt x="23" y="1176"/>
                        </a:lnTo>
                        <a:lnTo>
                          <a:pt x="24" y="1174"/>
                        </a:lnTo>
                        <a:lnTo>
                          <a:pt x="31" y="1160"/>
                        </a:lnTo>
                        <a:lnTo>
                          <a:pt x="31" y="1159"/>
                        </a:lnTo>
                        <a:lnTo>
                          <a:pt x="34" y="1150"/>
                        </a:lnTo>
                        <a:lnTo>
                          <a:pt x="37" y="1140"/>
                        </a:lnTo>
                        <a:lnTo>
                          <a:pt x="37" y="1139"/>
                        </a:lnTo>
                        <a:lnTo>
                          <a:pt x="40" y="1127"/>
                        </a:lnTo>
                        <a:lnTo>
                          <a:pt x="46" y="1099"/>
                        </a:lnTo>
                        <a:lnTo>
                          <a:pt x="48" y="1083"/>
                        </a:lnTo>
                        <a:lnTo>
                          <a:pt x="51" y="1066"/>
                        </a:lnTo>
                        <a:lnTo>
                          <a:pt x="40" y="1063"/>
                        </a:lnTo>
                        <a:lnTo>
                          <a:pt x="51" y="1066"/>
                        </a:lnTo>
                        <a:lnTo>
                          <a:pt x="40" y="1063"/>
                        </a:lnTo>
                        <a:lnTo>
                          <a:pt x="51" y="1066"/>
                        </a:lnTo>
                        <a:lnTo>
                          <a:pt x="55" y="1047"/>
                        </a:lnTo>
                        <a:lnTo>
                          <a:pt x="57" y="1046"/>
                        </a:lnTo>
                        <a:lnTo>
                          <a:pt x="60" y="1026"/>
                        </a:lnTo>
                        <a:lnTo>
                          <a:pt x="65" y="983"/>
                        </a:lnTo>
                        <a:lnTo>
                          <a:pt x="68" y="961"/>
                        </a:lnTo>
                        <a:lnTo>
                          <a:pt x="71" y="936"/>
                        </a:lnTo>
                        <a:lnTo>
                          <a:pt x="74" y="911"/>
                        </a:lnTo>
                        <a:lnTo>
                          <a:pt x="61" y="909"/>
                        </a:lnTo>
                        <a:lnTo>
                          <a:pt x="73" y="912"/>
                        </a:lnTo>
                        <a:lnTo>
                          <a:pt x="74" y="911"/>
                        </a:lnTo>
                        <a:lnTo>
                          <a:pt x="61" y="909"/>
                        </a:lnTo>
                        <a:lnTo>
                          <a:pt x="73" y="912"/>
                        </a:lnTo>
                        <a:lnTo>
                          <a:pt x="77" y="886"/>
                        </a:lnTo>
                        <a:lnTo>
                          <a:pt x="78" y="885"/>
                        </a:lnTo>
                        <a:lnTo>
                          <a:pt x="84" y="831"/>
                        </a:lnTo>
                        <a:lnTo>
                          <a:pt x="90" y="774"/>
                        </a:lnTo>
                        <a:lnTo>
                          <a:pt x="98" y="684"/>
                        </a:lnTo>
                        <a:lnTo>
                          <a:pt x="102" y="653"/>
                        </a:lnTo>
                        <a:lnTo>
                          <a:pt x="105" y="623"/>
                        </a:lnTo>
                        <a:lnTo>
                          <a:pt x="117" y="497"/>
                        </a:lnTo>
                        <a:lnTo>
                          <a:pt x="120" y="467"/>
                        </a:lnTo>
                        <a:lnTo>
                          <a:pt x="122" y="436"/>
                        </a:lnTo>
                        <a:lnTo>
                          <a:pt x="127" y="406"/>
                        </a:lnTo>
                        <a:lnTo>
                          <a:pt x="132" y="346"/>
                        </a:lnTo>
                        <a:lnTo>
                          <a:pt x="141" y="261"/>
                        </a:lnTo>
                        <a:lnTo>
                          <a:pt x="144" y="233"/>
                        </a:lnTo>
                        <a:lnTo>
                          <a:pt x="147" y="208"/>
                        </a:lnTo>
                        <a:lnTo>
                          <a:pt x="134" y="206"/>
                        </a:lnTo>
                        <a:lnTo>
                          <a:pt x="145" y="209"/>
                        </a:lnTo>
                        <a:lnTo>
                          <a:pt x="147" y="208"/>
                        </a:lnTo>
                        <a:lnTo>
                          <a:pt x="134" y="206"/>
                        </a:lnTo>
                        <a:lnTo>
                          <a:pt x="145" y="209"/>
                        </a:lnTo>
                        <a:lnTo>
                          <a:pt x="149" y="184"/>
                        </a:lnTo>
                        <a:lnTo>
                          <a:pt x="151" y="182"/>
                        </a:lnTo>
                        <a:lnTo>
                          <a:pt x="157" y="134"/>
                        </a:lnTo>
                        <a:lnTo>
                          <a:pt x="162" y="91"/>
                        </a:lnTo>
                        <a:lnTo>
                          <a:pt x="168" y="51"/>
                        </a:lnTo>
                        <a:lnTo>
                          <a:pt x="155" y="50"/>
                        </a:lnTo>
                        <a:lnTo>
                          <a:pt x="167" y="52"/>
                        </a:lnTo>
                        <a:lnTo>
                          <a:pt x="168" y="51"/>
                        </a:lnTo>
                        <a:lnTo>
                          <a:pt x="155" y="50"/>
                        </a:lnTo>
                        <a:lnTo>
                          <a:pt x="167" y="52"/>
                        </a:lnTo>
                        <a:lnTo>
                          <a:pt x="171" y="35"/>
                        </a:lnTo>
                        <a:lnTo>
                          <a:pt x="176" y="4"/>
                        </a:lnTo>
                        <a:lnTo>
                          <a:pt x="154" y="0"/>
                        </a:lnTo>
                        <a:lnTo>
                          <a:pt x="148" y="31"/>
                        </a:lnTo>
                        <a:lnTo>
                          <a:pt x="159" y="32"/>
                        </a:lnTo>
                        <a:lnTo>
                          <a:pt x="148" y="30"/>
                        </a:lnTo>
                        <a:lnTo>
                          <a:pt x="148" y="31"/>
                        </a:lnTo>
                        <a:lnTo>
                          <a:pt x="159" y="32"/>
                        </a:lnTo>
                        <a:lnTo>
                          <a:pt x="148" y="30"/>
                        </a:lnTo>
                        <a:lnTo>
                          <a:pt x="144" y="47"/>
                        </a:lnTo>
                        <a:lnTo>
                          <a:pt x="144" y="50"/>
                        </a:lnTo>
                        <a:lnTo>
                          <a:pt x="144" y="48"/>
                        </a:lnTo>
                        <a:lnTo>
                          <a:pt x="138" y="88"/>
                        </a:lnTo>
                        <a:lnTo>
                          <a:pt x="132" y="131"/>
                        </a:lnTo>
                        <a:lnTo>
                          <a:pt x="127" y="179"/>
                        </a:lnTo>
                        <a:lnTo>
                          <a:pt x="138" y="181"/>
                        </a:lnTo>
                        <a:lnTo>
                          <a:pt x="127" y="179"/>
                        </a:lnTo>
                        <a:lnTo>
                          <a:pt x="138" y="181"/>
                        </a:lnTo>
                        <a:lnTo>
                          <a:pt x="127" y="179"/>
                        </a:lnTo>
                        <a:lnTo>
                          <a:pt x="122" y="205"/>
                        </a:lnTo>
                        <a:lnTo>
                          <a:pt x="120" y="231"/>
                        </a:lnTo>
                        <a:lnTo>
                          <a:pt x="117" y="258"/>
                        </a:lnTo>
                        <a:lnTo>
                          <a:pt x="108" y="343"/>
                        </a:lnTo>
                        <a:lnTo>
                          <a:pt x="102" y="403"/>
                        </a:lnTo>
                        <a:lnTo>
                          <a:pt x="98" y="433"/>
                        </a:lnTo>
                        <a:lnTo>
                          <a:pt x="95" y="464"/>
                        </a:lnTo>
                        <a:lnTo>
                          <a:pt x="92" y="494"/>
                        </a:lnTo>
                        <a:lnTo>
                          <a:pt x="81" y="620"/>
                        </a:lnTo>
                        <a:lnTo>
                          <a:pt x="78" y="650"/>
                        </a:lnTo>
                        <a:lnTo>
                          <a:pt x="74" y="681"/>
                        </a:lnTo>
                        <a:lnTo>
                          <a:pt x="65" y="771"/>
                        </a:lnTo>
                        <a:lnTo>
                          <a:pt x="60" y="828"/>
                        </a:lnTo>
                        <a:lnTo>
                          <a:pt x="54" y="882"/>
                        </a:lnTo>
                        <a:lnTo>
                          <a:pt x="65" y="884"/>
                        </a:lnTo>
                        <a:lnTo>
                          <a:pt x="54" y="882"/>
                        </a:lnTo>
                        <a:lnTo>
                          <a:pt x="65" y="884"/>
                        </a:lnTo>
                        <a:lnTo>
                          <a:pt x="54" y="882"/>
                        </a:lnTo>
                        <a:lnTo>
                          <a:pt x="50" y="908"/>
                        </a:lnTo>
                        <a:lnTo>
                          <a:pt x="47" y="933"/>
                        </a:lnTo>
                        <a:lnTo>
                          <a:pt x="44" y="958"/>
                        </a:lnTo>
                        <a:lnTo>
                          <a:pt x="41" y="980"/>
                        </a:lnTo>
                        <a:lnTo>
                          <a:pt x="36" y="1023"/>
                        </a:lnTo>
                        <a:lnTo>
                          <a:pt x="33" y="1043"/>
                        </a:lnTo>
                        <a:lnTo>
                          <a:pt x="44" y="1045"/>
                        </a:lnTo>
                        <a:lnTo>
                          <a:pt x="33" y="1042"/>
                        </a:lnTo>
                        <a:lnTo>
                          <a:pt x="33" y="1043"/>
                        </a:lnTo>
                        <a:lnTo>
                          <a:pt x="44" y="1045"/>
                        </a:lnTo>
                        <a:lnTo>
                          <a:pt x="33" y="1042"/>
                        </a:lnTo>
                        <a:lnTo>
                          <a:pt x="28" y="1060"/>
                        </a:lnTo>
                        <a:lnTo>
                          <a:pt x="28" y="1063"/>
                        </a:lnTo>
                        <a:lnTo>
                          <a:pt x="28" y="1062"/>
                        </a:lnTo>
                        <a:lnTo>
                          <a:pt x="26" y="1079"/>
                        </a:lnTo>
                        <a:lnTo>
                          <a:pt x="23" y="1095"/>
                        </a:lnTo>
                        <a:lnTo>
                          <a:pt x="17" y="1123"/>
                        </a:lnTo>
                        <a:lnTo>
                          <a:pt x="28" y="1124"/>
                        </a:lnTo>
                        <a:lnTo>
                          <a:pt x="17" y="1122"/>
                        </a:lnTo>
                        <a:lnTo>
                          <a:pt x="17" y="1123"/>
                        </a:lnTo>
                        <a:lnTo>
                          <a:pt x="28" y="1124"/>
                        </a:lnTo>
                        <a:lnTo>
                          <a:pt x="17" y="1122"/>
                        </a:lnTo>
                        <a:lnTo>
                          <a:pt x="14" y="1133"/>
                        </a:lnTo>
                        <a:lnTo>
                          <a:pt x="26" y="1136"/>
                        </a:lnTo>
                        <a:lnTo>
                          <a:pt x="14" y="1133"/>
                        </a:lnTo>
                        <a:lnTo>
                          <a:pt x="26" y="1136"/>
                        </a:lnTo>
                        <a:lnTo>
                          <a:pt x="14" y="1133"/>
                        </a:lnTo>
                        <a:lnTo>
                          <a:pt x="11" y="1143"/>
                        </a:lnTo>
                        <a:lnTo>
                          <a:pt x="9" y="1152"/>
                        </a:lnTo>
                        <a:lnTo>
                          <a:pt x="20" y="1154"/>
                        </a:lnTo>
                        <a:lnTo>
                          <a:pt x="10" y="1149"/>
                        </a:lnTo>
                        <a:lnTo>
                          <a:pt x="9" y="1152"/>
                        </a:lnTo>
                        <a:lnTo>
                          <a:pt x="20" y="1154"/>
                        </a:lnTo>
                        <a:lnTo>
                          <a:pt x="10" y="1149"/>
                        </a:lnTo>
                        <a:lnTo>
                          <a:pt x="3" y="1163"/>
                        </a:lnTo>
                        <a:lnTo>
                          <a:pt x="13" y="1169"/>
                        </a:lnTo>
                        <a:lnTo>
                          <a:pt x="3" y="1163"/>
                        </a:lnTo>
                        <a:lnTo>
                          <a:pt x="13" y="1169"/>
                        </a:lnTo>
                        <a:lnTo>
                          <a:pt x="3" y="1163"/>
                        </a:lnTo>
                        <a:lnTo>
                          <a:pt x="0" y="1167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84" name="Freeform 131"/>
                  <p:cNvSpPr>
                    <a:spLocks/>
                  </p:cNvSpPr>
                  <p:nvPr/>
                </p:nvSpPr>
                <p:spPr bwMode="auto">
                  <a:xfrm>
                    <a:off x="2337" y="756"/>
                    <a:ext cx="178" cy="918"/>
                  </a:xfrm>
                  <a:custGeom>
                    <a:avLst/>
                    <a:gdLst>
                      <a:gd name="T0" fmla="*/ 14 w 178"/>
                      <a:gd name="T1" fmla="*/ 80 h 918"/>
                      <a:gd name="T2" fmla="*/ 31 w 178"/>
                      <a:gd name="T3" fmla="*/ 57 h 918"/>
                      <a:gd name="T4" fmla="*/ 20 w 178"/>
                      <a:gd name="T5" fmla="*/ 54 h 918"/>
                      <a:gd name="T6" fmla="*/ 37 w 178"/>
                      <a:gd name="T7" fmla="*/ 39 h 918"/>
                      <a:gd name="T8" fmla="*/ 28 w 178"/>
                      <a:gd name="T9" fmla="*/ 27 h 918"/>
                      <a:gd name="T10" fmla="*/ 38 w 178"/>
                      <a:gd name="T11" fmla="*/ 34 h 918"/>
                      <a:gd name="T12" fmla="*/ 44 w 178"/>
                      <a:gd name="T13" fmla="*/ 24 h 918"/>
                      <a:gd name="T14" fmla="*/ 47 w 178"/>
                      <a:gd name="T15" fmla="*/ 22 h 918"/>
                      <a:gd name="T16" fmla="*/ 38 w 178"/>
                      <a:gd name="T17" fmla="*/ 13 h 918"/>
                      <a:gd name="T18" fmla="*/ 41 w 178"/>
                      <a:gd name="T19" fmla="*/ 24 h 918"/>
                      <a:gd name="T20" fmla="*/ 44 w 178"/>
                      <a:gd name="T21" fmla="*/ 24 h 918"/>
                      <a:gd name="T22" fmla="*/ 44 w 178"/>
                      <a:gd name="T23" fmla="*/ 12 h 918"/>
                      <a:gd name="T24" fmla="*/ 38 w 178"/>
                      <a:gd name="T25" fmla="*/ 22 h 918"/>
                      <a:gd name="T26" fmla="*/ 41 w 178"/>
                      <a:gd name="T27" fmla="*/ 24 h 918"/>
                      <a:gd name="T28" fmla="*/ 50 w 178"/>
                      <a:gd name="T29" fmla="*/ 16 h 918"/>
                      <a:gd name="T30" fmla="*/ 48 w 178"/>
                      <a:gd name="T31" fmla="*/ 34 h 918"/>
                      <a:gd name="T32" fmla="*/ 57 w 178"/>
                      <a:gd name="T33" fmla="*/ 27 h 918"/>
                      <a:gd name="T34" fmla="*/ 48 w 178"/>
                      <a:gd name="T35" fmla="*/ 39 h 918"/>
                      <a:gd name="T36" fmla="*/ 51 w 178"/>
                      <a:gd name="T37" fmla="*/ 49 h 918"/>
                      <a:gd name="T38" fmla="*/ 63 w 178"/>
                      <a:gd name="T39" fmla="*/ 44 h 918"/>
                      <a:gd name="T40" fmla="*/ 57 w 178"/>
                      <a:gd name="T41" fmla="*/ 70 h 918"/>
                      <a:gd name="T42" fmla="*/ 65 w 178"/>
                      <a:gd name="T43" fmla="*/ 116 h 918"/>
                      <a:gd name="T44" fmla="*/ 70 w 178"/>
                      <a:gd name="T45" fmla="*/ 133 h 918"/>
                      <a:gd name="T46" fmla="*/ 78 w 178"/>
                      <a:gd name="T47" fmla="*/ 193 h 918"/>
                      <a:gd name="T48" fmla="*/ 91 w 178"/>
                      <a:gd name="T49" fmla="*/ 291 h 918"/>
                      <a:gd name="T50" fmla="*/ 102 w 178"/>
                      <a:gd name="T51" fmla="*/ 288 h 918"/>
                      <a:gd name="T52" fmla="*/ 102 w 178"/>
                      <a:gd name="T53" fmla="*/ 399 h 918"/>
                      <a:gd name="T54" fmla="*/ 115 w 178"/>
                      <a:gd name="T55" fmla="*/ 519 h 918"/>
                      <a:gd name="T56" fmla="*/ 139 w 178"/>
                      <a:gd name="T57" fmla="*/ 770 h 918"/>
                      <a:gd name="T58" fmla="*/ 154 w 178"/>
                      <a:gd name="T59" fmla="*/ 799 h 918"/>
                      <a:gd name="T60" fmla="*/ 154 w 178"/>
                      <a:gd name="T61" fmla="*/ 918 h 918"/>
                      <a:gd name="T62" fmla="*/ 156 w 178"/>
                      <a:gd name="T63" fmla="*/ 830 h 918"/>
                      <a:gd name="T64" fmla="*/ 169 w 178"/>
                      <a:gd name="T65" fmla="*/ 830 h 918"/>
                      <a:gd name="T66" fmla="*/ 159 w 178"/>
                      <a:gd name="T67" fmla="*/ 736 h 918"/>
                      <a:gd name="T68" fmla="*/ 147 w 178"/>
                      <a:gd name="T69" fmla="*/ 737 h 918"/>
                      <a:gd name="T70" fmla="*/ 135 w 178"/>
                      <a:gd name="T71" fmla="*/ 486 h 918"/>
                      <a:gd name="T72" fmla="*/ 115 w 178"/>
                      <a:gd name="T73" fmla="*/ 287 h 918"/>
                      <a:gd name="T74" fmla="*/ 111 w 178"/>
                      <a:gd name="T75" fmla="*/ 261 h 918"/>
                      <a:gd name="T76" fmla="*/ 108 w 178"/>
                      <a:gd name="T77" fmla="*/ 235 h 918"/>
                      <a:gd name="T78" fmla="*/ 92 w 178"/>
                      <a:gd name="T79" fmla="*/ 127 h 918"/>
                      <a:gd name="T80" fmla="*/ 88 w 178"/>
                      <a:gd name="T81" fmla="*/ 110 h 918"/>
                      <a:gd name="T82" fmla="*/ 80 w 178"/>
                      <a:gd name="T83" fmla="*/ 66 h 918"/>
                      <a:gd name="T84" fmla="*/ 71 w 178"/>
                      <a:gd name="T85" fmla="*/ 30 h 918"/>
                      <a:gd name="T86" fmla="*/ 53 w 178"/>
                      <a:gd name="T87" fmla="*/ 22 h 918"/>
                      <a:gd name="T88" fmla="*/ 64 w 178"/>
                      <a:gd name="T89" fmla="*/ 16 h 918"/>
                      <a:gd name="T90" fmla="*/ 48 w 178"/>
                      <a:gd name="T91" fmla="*/ 0 h 918"/>
                      <a:gd name="T92" fmla="*/ 30 w 178"/>
                      <a:gd name="T93" fmla="*/ 4 h 918"/>
                      <a:gd name="T94" fmla="*/ 18 w 178"/>
                      <a:gd name="T95" fmla="*/ 22 h 918"/>
                      <a:gd name="T96" fmla="*/ 8 w 178"/>
                      <a:gd name="T97" fmla="*/ 52 h 918"/>
                      <a:gd name="T98" fmla="*/ 0 w 178"/>
                      <a:gd name="T99" fmla="*/ 94 h 9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178" h="918">
                        <a:moveTo>
                          <a:pt x="0" y="94"/>
                        </a:moveTo>
                        <a:lnTo>
                          <a:pt x="23" y="99"/>
                        </a:lnTo>
                        <a:lnTo>
                          <a:pt x="25" y="83"/>
                        </a:lnTo>
                        <a:lnTo>
                          <a:pt x="14" y="80"/>
                        </a:lnTo>
                        <a:lnTo>
                          <a:pt x="25" y="83"/>
                        </a:lnTo>
                        <a:lnTo>
                          <a:pt x="14" y="80"/>
                        </a:lnTo>
                        <a:lnTo>
                          <a:pt x="25" y="83"/>
                        </a:lnTo>
                        <a:lnTo>
                          <a:pt x="31" y="57"/>
                        </a:lnTo>
                        <a:lnTo>
                          <a:pt x="20" y="54"/>
                        </a:lnTo>
                        <a:lnTo>
                          <a:pt x="31" y="59"/>
                        </a:lnTo>
                        <a:lnTo>
                          <a:pt x="31" y="57"/>
                        </a:lnTo>
                        <a:lnTo>
                          <a:pt x="20" y="54"/>
                        </a:lnTo>
                        <a:lnTo>
                          <a:pt x="31" y="59"/>
                        </a:lnTo>
                        <a:lnTo>
                          <a:pt x="37" y="39"/>
                        </a:lnTo>
                        <a:lnTo>
                          <a:pt x="25" y="34"/>
                        </a:lnTo>
                        <a:lnTo>
                          <a:pt x="37" y="39"/>
                        </a:lnTo>
                        <a:lnTo>
                          <a:pt x="25" y="34"/>
                        </a:lnTo>
                        <a:lnTo>
                          <a:pt x="37" y="39"/>
                        </a:lnTo>
                        <a:lnTo>
                          <a:pt x="40" y="32"/>
                        </a:lnTo>
                        <a:lnTo>
                          <a:pt x="28" y="27"/>
                        </a:lnTo>
                        <a:lnTo>
                          <a:pt x="38" y="34"/>
                        </a:lnTo>
                        <a:lnTo>
                          <a:pt x="40" y="32"/>
                        </a:lnTo>
                        <a:lnTo>
                          <a:pt x="28" y="27"/>
                        </a:lnTo>
                        <a:lnTo>
                          <a:pt x="38" y="34"/>
                        </a:lnTo>
                        <a:lnTo>
                          <a:pt x="43" y="27"/>
                        </a:lnTo>
                        <a:lnTo>
                          <a:pt x="45" y="23"/>
                        </a:lnTo>
                        <a:lnTo>
                          <a:pt x="35" y="16"/>
                        </a:lnTo>
                        <a:lnTo>
                          <a:pt x="44" y="24"/>
                        </a:lnTo>
                        <a:lnTo>
                          <a:pt x="45" y="23"/>
                        </a:lnTo>
                        <a:lnTo>
                          <a:pt x="35" y="16"/>
                        </a:lnTo>
                        <a:lnTo>
                          <a:pt x="44" y="24"/>
                        </a:lnTo>
                        <a:lnTo>
                          <a:pt x="47" y="22"/>
                        </a:lnTo>
                        <a:lnTo>
                          <a:pt x="38" y="13"/>
                        </a:lnTo>
                        <a:lnTo>
                          <a:pt x="44" y="24"/>
                        </a:lnTo>
                        <a:lnTo>
                          <a:pt x="47" y="22"/>
                        </a:lnTo>
                        <a:lnTo>
                          <a:pt x="38" y="13"/>
                        </a:lnTo>
                        <a:lnTo>
                          <a:pt x="44" y="24"/>
                        </a:lnTo>
                        <a:lnTo>
                          <a:pt x="47" y="23"/>
                        </a:lnTo>
                        <a:lnTo>
                          <a:pt x="41" y="12"/>
                        </a:lnTo>
                        <a:lnTo>
                          <a:pt x="41" y="24"/>
                        </a:lnTo>
                        <a:lnTo>
                          <a:pt x="47" y="23"/>
                        </a:lnTo>
                        <a:lnTo>
                          <a:pt x="41" y="12"/>
                        </a:lnTo>
                        <a:lnTo>
                          <a:pt x="41" y="24"/>
                        </a:lnTo>
                        <a:lnTo>
                          <a:pt x="44" y="24"/>
                        </a:lnTo>
                        <a:lnTo>
                          <a:pt x="44" y="12"/>
                        </a:lnTo>
                        <a:lnTo>
                          <a:pt x="38" y="23"/>
                        </a:lnTo>
                        <a:lnTo>
                          <a:pt x="44" y="24"/>
                        </a:lnTo>
                        <a:lnTo>
                          <a:pt x="44" y="12"/>
                        </a:lnTo>
                        <a:lnTo>
                          <a:pt x="38" y="23"/>
                        </a:lnTo>
                        <a:lnTo>
                          <a:pt x="41" y="24"/>
                        </a:lnTo>
                        <a:lnTo>
                          <a:pt x="47" y="13"/>
                        </a:lnTo>
                        <a:lnTo>
                          <a:pt x="38" y="22"/>
                        </a:lnTo>
                        <a:lnTo>
                          <a:pt x="41" y="24"/>
                        </a:lnTo>
                        <a:lnTo>
                          <a:pt x="47" y="13"/>
                        </a:lnTo>
                        <a:lnTo>
                          <a:pt x="38" y="22"/>
                        </a:lnTo>
                        <a:lnTo>
                          <a:pt x="41" y="24"/>
                        </a:lnTo>
                        <a:lnTo>
                          <a:pt x="50" y="16"/>
                        </a:lnTo>
                        <a:lnTo>
                          <a:pt x="40" y="22"/>
                        </a:lnTo>
                        <a:lnTo>
                          <a:pt x="41" y="24"/>
                        </a:lnTo>
                        <a:lnTo>
                          <a:pt x="50" y="16"/>
                        </a:lnTo>
                        <a:lnTo>
                          <a:pt x="40" y="22"/>
                        </a:lnTo>
                        <a:lnTo>
                          <a:pt x="43" y="27"/>
                        </a:lnTo>
                        <a:lnTo>
                          <a:pt x="44" y="29"/>
                        </a:lnTo>
                        <a:lnTo>
                          <a:pt x="48" y="34"/>
                        </a:lnTo>
                        <a:lnTo>
                          <a:pt x="57" y="27"/>
                        </a:lnTo>
                        <a:lnTo>
                          <a:pt x="45" y="33"/>
                        </a:lnTo>
                        <a:lnTo>
                          <a:pt x="48" y="34"/>
                        </a:lnTo>
                        <a:lnTo>
                          <a:pt x="57" y="27"/>
                        </a:lnTo>
                        <a:lnTo>
                          <a:pt x="45" y="33"/>
                        </a:lnTo>
                        <a:lnTo>
                          <a:pt x="48" y="40"/>
                        </a:lnTo>
                        <a:lnTo>
                          <a:pt x="60" y="34"/>
                        </a:lnTo>
                        <a:lnTo>
                          <a:pt x="48" y="39"/>
                        </a:lnTo>
                        <a:lnTo>
                          <a:pt x="48" y="40"/>
                        </a:lnTo>
                        <a:lnTo>
                          <a:pt x="60" y="34"/>
                        </a:lnTo>
                        <a:lnTo>
                          <a:pt x="48" y="39"/>
                        </a:lnTo>
                        <a:lnTo>
                          <a:pt x="51" y="49"/>
                        </a:lnTo>
                        <a:lnTo>
                          <a:pt x="63" y="44"/>
                        </a:lnTo>
                        <a:lnTo>
                          <a:pt x="51" y="47"/>
                        </a:lnTo>
                        <a:lnTo>
                          <a:pt x="51" y="49"/>
                        </a:lnTo>
                        <a:lnTo>
                          <a:pt x="63" y="44"/>
                        </a:lnTo>
                        <a:lnTo>
                          <a:pt x="51" y="47"/>
                        </a:lnTo>
                        <a:lnTo>
                          <a:pt x="57" y="70"/>
                        </a:lnTo>
                        <a:lnTo>
                          <a:pt x="68" y="67"/>
                        </a:lnTo>
                        <a:lnTo>
                          <a:pt x="57" y="70"/>
                        </a:lnTo>
                        <a:lnTo>
                          <a:pt x="68" y="67"/>
                        </a:lnTo>
                        <a:lnTo>
                          <a:pt x="57" y="70"/>
                        </a:lnTo>
                        <a:lnTo>
                          <a:pt x="63" y="99"/>
                        </a:lnTo>
                        <a:lnTo>
                          <a:pt x="65" y="116"/>
                        </a:lnTo>
                        <a:lnTo>
                          <a:pt x="70" y="133"/>
                        </a:lnTo>
                        <a:lnTo>
                          <a:pt x="81" y="130"/>
                        </a:lnTo>
                        <a:lnTo>
                          <a:pt x="70" y="131"/>
                        </a:lnTo>
                        <a:lnTo>
                          <a:pt x="70" y="133"/>
                        </a:lnTo>
                        <a:lnTo>
                          <a:pt x="81" y="130"/>
                        </a:lnTo>
                        <a:lnTo>
                          <a:pt x="70" y="131"/>
                        </a:lnTo>
                        <a:lnTo>
                          <a:pt x="75" y="171"/>
                        </a:lnTo>
                        <a:lnTo>
                          <a:pt x="78" y="193"/>
                        </a:lnTo>
                        <a:lnTo>
                          <a:pt x="84" y="238"/>
                        </a:lnTo>
                        <a:lnTo>
                          <a:pt x="87" y="264"/>
                        </a:lnTo>
                        <a:lnTo>
                          <a:pt x="87" y="265"/>
                        </a:lnTo>
                        <a:lnTo>
                          <a:pt x="91" y="291"/>
                        </a:lnTo>
                        <a:lnTo>
                          <a:pt x="102" y="288"/>
                        </a:lnTo>
                        <a:lnTo>
                          <a:pt x="91" y="290"/>
                        </a:lnTo>
                        <a:lnTo>
                          <a:pt x="91" y="291"/>
                        </a:lnTo>
                        <a:lnTo>
                          <a:pt x="102" y="288"/>
                        </a:lnTo>
                        <a:lnTo>
                          <a:pt x="91" y="290"/>
                        </a:lnTo>
                        <a:lnTo>
                          <a:pt x="94" y="315"/>
                        </a:lnTo>
                        <a:lnTo>
                          <a:pt x="97" y="342"/>
                        </a:lnTo>
                        <a:lnTo>
                          <a:pt x="102" y="399"/>
                        </a:lnTo>
                        <a:lnTo>
                          <a:pt x="111" y="489"/>
                        </a:lnTo>
                        <a:lnTo>
                          <a:pt x="115" y="519"/>
                        </a:lnTo>
                        <a:lnTo>
                          <a:pt x="127" y="518"/>
                        </a:lnTo>
                        <a:lnTo>
                          <a:pt x="115" y="519"/>
                        </a:lnTo>
                        <a:lnTo>
                          <a:pt x="127" y="518"/>
                        </a:lnTo>
                        <a:lnTo>
                          <a:pt x="115" y="519"/>
                        </a:lnTo>
                        <a:lnTo>
                          <a:pt x="135" y="739"/>
                        </a:lnTo>
                        <a:lnTo>
                          <a:pt x="139" y="770"/>
                        </a:lnTo>
                        <a:lnTo>
                          <a:pt x="142" y="800"/>
                        </a:lnTo>
                        <a:lnTo>
                          <a:pt x="154" y="799"/>
                        </a:lnTo>
                        <a:lnTo>
                          <a:pt x="142" y="800"/>
                        </a:lnTo>
                        <a:lnTo>
                          <a:pt x="154" y="799"/>
                        </a:lnTo>
                        <a:lnTo>
                          <a:pt x="142" y="800"/>
                        </a:lnTo>
                        <a:lnTo>
                          <a:pt x="145" y="831"/>
                        </a:lnTo>
                        <a:lnTo>
                          <a:pt x="148" y="861"/>
                        </a:lnTo>
                        <a:lnTo>
                          <a:pt x="154" y="918"/>
                        </a:lnTo>
                        <a:lnTo>
                          <a:pt x="178" y="915"/>
                        </a:lnTo>
                        <a:lnTo>
                          <a:pt x="172" y="858"/>
                        </a:lnTo>
                        <a:lnTo>
                          <a:pt x="169" y="829"/>
                        </a:lnTo>
                        <a:lnTo>
                          <a:pt x="156" y="830"/>
                        </a:lnTo>
                        <a:lnTo>
                          <a:pt x="169" y="830"/>
                        </a:lnTo>
                        <a:lnTo>
                          <a:pt x="169" y="829"/>
                        </a:lnTo>
                        <a:lnTo>
                          <a:pt x="156" y="830"/>
                        </a:lnTo>
                        <a:lnTo>
                          <a:pt x="169" y="830"/>
                        </a:lnTo>
                        <a:lnTo>
                          <a:pt x="166" y="799"/>
                        </a:lnTo>
                        <a:lnTo>
                          <a:pt x="166" y="797"/>
                        </a:lnTo>
                        <a:lnTo>
                          <a:pt x="164" y="767"/>
                        </a:lnTo>
                        <a:lnTo>
                          <a:pt x="159" y="736"/>
                        </a:lnTo>
                        <a:lnTo>
                          <a:pt x="147" y="737"/>
                        </a:lnTo>
                        <a:lnTo>
                          <a:pt x="159" y="737"/>
                        </a:lnTo>
                        <a:lnTo>
                          <a:pt x="159" y="736"/>
                        </a:lnTo>
                        <a:lnTo>
                          <a:pt x="147" y="737"/>
                        </a:lnTo>
                        <a:lnTo>
                          <a:pt x="159" y="737"/>
                        </a:lnTo>
                        <a:lnTo>
                          <a:pt x="139" y="518"/>
                        </a:lnTo>
                        <a:lnTo>
                          <a:pt x="139" y="516"/>
                        </a:lnTo>
                        <a:lnTo>
                          <a:pt x="135" y="486"/>
                        </a:lnTo>
                        <a:lnTo>
                          <a:pt x="127" y="397"/>
                        </a:lnTo>
                        <a:lnTo>
                          <a:pt x="121" y="340"/>
                        </a:lnTo>
                        <a:lnTo>
                          <a:pt x="118" y="312"/>
                        </a:lnTo>
                        <a:lnTo>
                          <a:pt x="115" y="287"/>
                        </a:lnTo>
                        <a:lnTo>
                          <a:pt x="114" y="287"/>
                        </a:lnTo>
                        <a:lnTo>
                          <a:pt x="109" y="261"/>
                        </a:lnTo>
                        <a:lnTo>
                          <a:pt x="98" y="263"/>
                        </a:lnTo>
                        <a:lnTo>
                          <a:pt x="111" y="261"/>
                        </a:lnTo>
                        <a:lnTo>
                          <a:pt x="109" y="261"/>
                        </a:lnTo>
                        <a:lnTo>
                          <a:pt x="98" y="263"/>
                        </a:lnTo>
                        <a:lnTo>
                          <a:pt x="111" y="261"/>
                        </a:lnTo>
                        <a:lnTo>
                          <a:pt x="108" y="235"/>
                        </a:lnTo>
                        <a:lnTo>
                          <a:pt x="102" y="190"/>
                        </a:lnTo>
                        <a:lnTo>
                          <a:pt x="100" y="168"/>
                        </a:lnTo>
                        <a:lnTo>
                          <a:pt x="94" y="129"/>
                        </a:lnTo>
                        <a:lnTo>
                          <a:pt x="92" y="127"/>
                        </a:lnTo>
                        <a:lnTo>
                          <a:pt x="88" y="110"/>
                        </a:lnTo>
                        <a:lnTo>
                          <a:pt x="77" y="113"/>
                        </a:lnTo>
                        <a:lnTo>
                          <a:pt x="88" y="111"/>
                        </a:lnTo>
                        <a:lnTo>
                          <a:pt x="88" y="110"/>
                        </a:lnTo>
                        <a:lnTo>
                          <a:pt x="77" y="113"/>
                        </a:lnTo>
                        <a:lnTo>
                          <a:pt x="88" y="111"/>
                        </a:lnTo>
                        <a:lnTo>
                          <a:pt x="85" y="94"/>
                        </a:lnTo>
                        <a:lnTo>
                          <a:pt x="80" y="66"/>
                        </a:lnTo>
                        <a:lnTo>
                          <a:pt x="80" y="64"/>
                        </a:lnTo>
                        <a:lnTo>
                          <a:pt x="74" y="42"/>
                        </a:lnTo>
                        <a:lnTo>
                          <a:pt x="71" y="32"/>
                        </a:lnTo>
                        <a:lnTo>
                          <a:pt x="71" y="30"/>
                        </a:lnTo>
                        <a:lnTo>
                          <a:pt x="68" y="23"/>
                        </a:lnTo>
                        <a:lnTo>
                          <a:pt x="67" y="20"/>
                        </a:lnTo>
                        <a:lnTo>
                          <a:pt x="63" y="14"/>
                        </a:lnTo>
                        <a:lnTo>
                          <a:pt x="53" y="22"/>
                        </a:lnTo>
                        <a:lnTo>
                          <a:pt x="64" y="16"/>
                        </a:lnTo>
                        <a:lnTo>
                          <a:pt x="63" y="14"/>
                        </a:lnTo>
                        <a:lnTo>
                          <a:pt x="53" y="22"/>
                        </a:lnTo>
                        <a:lnTo>
                          <a:pt x="64" y="16"/>
                        </a:lnTo>
                        <a:lnTo>
                          <a:pt x="61" y="10"/>
                        </a:lnTo>
                        <a:lnTo>
                          <a:pt x="55" y="4"/>
                        </a:lnTo>
                        <a:lnTo>
                          <a:pt x="50" y="2"/>
                        </a:lnTo>
                        <a:lnTo>
                          <a:pt x="48" y="0"/>
                        </a:lnTo>
                        <a:lnTo>
                          <a:pt x="37" y="0"/>
                        </a:lnTo>
                        <a:lnTo>
                          <a:pt x="37" y="2"/>
                        </a:lnTo>
                        <a:lnTo>
                          <a:pt x="34" y="3"/>
                        </a:lnTo>
                        <a:lnTo>
                          <a:pt x="30" y="4"/>
                        </a:lnTo>
                        <a:lnTo>
                          <a:pt x="27" y="7"/>
                        </a:lnTo>
                        <a:lnTo>
                          <a:pt x="25" y="10"/>
                        </a:lnTo>
                        <a:lnTo>
                          <a:pt x="23" y="14"/>
                        </a:lnTo>
                        <a:lnTo>
                          <a:pt x="18" y="22"/>
                        </a:lnTo>
                        <a:lnTo>
                          <a:pt x="17" y="23"/>
                        </a:lnTo>
                        <a:lnTo>
                          <a:pt x="14" y="30"/>
                        </a:lnTo>
                        <a:lnTo>
                          <a:pt x="14" y="32"/>
                        </a:lnTo>
                        <a:lnTo>
                          <a:pt x="8" y="52"/>
                        </a:lnTo>
                        <a:lnTo>
                          <a:pt x="3" y="77"/>
                        </a:lnTo>
                        <a:lnTo>
                          <a:pt x="3" y="80"/>
                        </a:lnTo>
                        <a:lnTo>
                          <a:pt x="3" y="79"/>
                        </a:lnTo>
                        <a:lnTo>
                          <a:pt x="0" y="94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85" name="Freeform 132"/>
                  <p:cNvSpPr>
                    <a:spLocks/>
                  </p:cNvSpPr>
                  <p:nvPr/>
                </p:nvSpPr>
                <p:spPr bwMode="auto">
                  <a:xfrm>
                    <a:off x="2488" y="1508"/>
                    <a:ext cx="179" cy="530"/>
                  </a:xfrm>
                  <a:custGeom>
                    <a:avLst/>
                    <a:gdLst>
                      <a:gd name="T0" fmla="*/ 8 w 179"/>
                      <a:gd name="T1" fmla="*/ 222 h 530"/>
                      <a:gd name="T2" fmla="*/ 13 w 179"/>
                      <a:gd name="T3" fmla="*/ 248 h 530"/>
                      <a:gd name="T4" fmla="*/ 15 w 179"/>
                      <a:gd name="T5" fmla="*/ 273 h 530"/>
                      <a:gd name="T6" fmla="*/ 30 w 179"/>
                      <a:gd name="T7" fmla="*/ 386 h 530"/>
                      <a:gd name="T8" fmla="*/ 34 w 179"/>
                      <a:gd name="T9" fmla="*/ 404 h 530"/>
                      <a:gd name="T10" fmla="*/ 37 w 179"/>
                      <a:gd name="T11" fmla="*/ 423 h 530"/>
                      <a:gd name="T12" fmla="*/ 51 w 179"/>
                      <a:gd name="T13" fmla="*/ 491 h 530"/>
                      <a:gd name="T14" fmla="*/ 70 w 179"/>
                      <a:gd name="T15" fmla="*/ 503 h 530"/>
                      <a:gd name="T16" fmla="*/ 60 w 179"/>
                      <a:gd name="T17" fmla="*/ 509 h 530"/>
                      <a:gd name="T18" fmla="*/ 72 w 179"/>
                      <a:gd name="T19" fmla="*/ 527 h 530"/>
                      <a:gd name="T20" fmla="*/ 84 w 179"/>
                      <a:gd name="T21" fmla="*/ 530 h 530"/>
                      <a:gd name="T22" fmla="*/ 97 w 179"/>
                      <a:gd name="T23" fmla="*/ 523 h 530"/>
                      <a:gd name="T24" fmla="*/ 99 w 179"/>
                      <a:gd name="T25" fmla="*/ 518 h 530"/>
                      <a:gd name="T26" fmla="*/ 105 w 179"/>
                      <a:gd name="T27" fmla="*/ 511 h 530"/>
                      <a:gd name="T28" fmla="*/ 117 w 179"/>
                      <a:gd name="T29" fmla="*/ 474 h 530"/>
                      <a:gd name="T30" fmla="*/ 122 w 179"/>
                      <a:gd name="T31" fmla="*/ 447 h 530"/>
                      <a:gd name="T32" fmla="*/ 132 w 179"/>
                      <a:gd name="T33" fmla="*/ 397 h 530"/>
                      <a:gd name="T34" fmla="*/ 145 w 179"/>
                      <a:gd name="T35" fmla="*/ 310 h 530"/>
                      <a:gd name="T36" fmla="*/ 148 w 179"/>
                      <a:gd name="T37" fmla="*/ 286 h 530"/>
                      <a:gd name="T38" fmla="*/ 152 w 179"/>
                      <a:gd name="T39" fmla="*/ 262 h 530"/>
                      <a:gd name="T40" fmla="*/ 172 w 179"/>
                      <a:gd name="T41" fmla="*/ 64 h 530"/>
                      <a:gd name="T42" fmla="*/ 152 w 179"/>
                      <a:gd name="T43" fmla="*/ 31 h 530"/>
                      <a:gd name="T44" fmla="*/ 131 w 179"/>
                      <a:gd name="T45" fmla="*/ 232 h 530"/>
                      <a:gd name="T46" fmla="*/ 139 w 179"/>
                      <a:gd name="T47" fmla="*/ 260 h 530"/>
                      <a:gd name="T48" fmla="*/ 118 w 179"/>
                      <a:gd name="T49" fmla="*/ 330 h 530"/>
                      <a:gd name="T50" fmla="*/ 109 w 179"/>
                      <a:gd name="T51" fmla="*/ 393 h 530"/>
                      <a:gd name="T52" fmla="*/ 115 w 179"/>
                      <a:gd name="T53" fmla="*/ 429 h 530"/>
                      <a:gd name="T54" fmla="*/ 104 w 179"/>
                      <a:gd name="T55" fmla="*/ 426 h 530"/>
                      <a:gd name="T56" fmla="*/ 97 w 179"/>
                      <a:gd name="T57" fmla="*/ 457 h 530"/>
                      <a:gd name="T58" fmla="*/ 108 w 179"/>
                      <a:gd name="T59" fmla="*/ 459 h 530"/>
                      <a:gd name="T60" fmla="*/ 94 w 179"/>
                      <a:gd name="T61" fmla="*/ 469 h 530"/>
                      <a:gd name="T62" fmla="*/ 85 w 179"/>
                      <a:gd name="T63" fmla="*/ 497 h 530"/>
                      <a:gd name="T64" fmla="*/ 97 w 179"/>
                      <a:gd name="T65" fmla="*/ 500 h 530"/>
                      <a:gd name="T66" fmla="*/ 85 w 179"/>
                      <a:gd name="T67" fmla="*/ 499 h 530"/>
                      <a:gd name="T68" fmla="*/ 81 w 179"/>
                      <a:gd name="T69" fmla="*/ 503 h 530"/>
                      <a:gd name="T70" fmla="*/ 82 w 179"/>
                      <a:gd name="T71" fmla="*/ 506 h 530"/>
                      <a:gd name="T72" fmla="*/ 82 w 179"/>
                      <a:gd name="T73" fmla="*/ 506 h 530"/>
                      <a:gd name="T74" fmla="*/ 79 w 179"/>
                      <a:gd name="T75" fmla="*/ 507 h 530"/>
                      <a:gd name="T76" fmla="*/ 81 w 179"/>
                      <a:gd name="T77" fmla="*/ 517 h 530"/>
                      <a:gd name="T78" fmla="*/ 87 w 179"/>
                      <a:gd name="T79" fmla="*/ 507 h 530"/>
                      <a:gd name="T80" fmla="*/ 84 w 179"/>
                      <a:gd name="T81" fmla="*/ 506 h 530"/>
                      <a:gd name="T82" fmla="*/ 75 w 179"/>
                      <a:gd name="T83" fmla="*/ 513 h 530"/>
                      <a:gd name="T84" fmla="*/ 85 w 179"/>
                      <a:gd name="T85" fmla="*/ 507 h 530"/>
                      <a:gd name="T86" fmla="*/ 82 w 179"/>
                      <a:gd name="T87" fmla="*/ 503 h 530"/>
                      <a:gd name="T88" fmla="*/ 79 w 179"/>
                      <a:gd name="T89" fmla="*/ 497 h 530"/>
                      <a:gd name="T90" fmla="*/ 75 w 179"/>
                      <a:gd name="T91" fmla="*/ 490 h 530"/>
                      <a:gd name="T92" fmla="*/ 62 w 179"/>
                      <a:gd name="T93" fmla="*/ 487 h 530"/>
                      <a:gd name="T94" fmla="*/ 68 w 179"/>
                      <a:gd name="T95" fmla="*/ 461 h 530"/>
                      <a:gd name="T96" fmla="*/ 65 w 179"/>
                      <a:gd name="T97" fmla="*/ 449 h 530"/>
                      <a:gd name="T98" fmla="*/ 48 w 179"/>
                      <a:gd name="T99" fmla="*/ 420 h 530"/>
                      <a:gd name="T100" fmla="*/ 57 w 179"/>
                      <a:gd name="T101" fmla="*/ 400 h 530"/>
                      <a:gd name="T102" fmla="*/ 54 w 179"/>
                      <a:gd name="T103" fmla="*/ 382 h 530"/>
                      <a:gd name="T104" fmla="*/ 51 w 179"/>
                      <a:gd name="T105" fmla="*/ 362 h 530"/>
                      <a:gd name="T106" fmla="*/ 35 w 179"/>
                      <a:gd name="T107" fmla="*/ 245 h 530"/>
                      <a:gd name="T108" fmla="*/ 31 w 179"/>
                      <a:gd name="T109" fmla="*/ 219 h 530"/>
                      <a:gd name="T110" fmla="*/ 27 w 179"/>
                      <a:gd name="T111" fmla="*/ 163 h 5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</a:cxnLst>
                    <a:rect l="0" t="0" r="r" b="b"/>
                    <a:pathLst>
                      <a:path w="179" h="530">
                        <a:moveTo>
                          <a:pt x="24" y="135"/>
                        </a:moveTo>
                        <a:lnTo>
                          <a:pt x="0" y="138"/>
                        </a:lnTo>
                        <a:lnTo>
                          <a:pt x="5" y="195"/>
                        </a:lnTo>
                        <a:lnTo>
                          <a:pt x="8" y="222"/>
                        </a:lnTo>
                        <a:lnTo>
                          <a:pt x="8" y="223"/>
                        </a:lnTo>
                        <a:lnTo>
                          <a:pt x="13" y="249"/>
                        </a:lnTo>
                        <a:lnTo>
                          <a:pt x="24" y="246"/>
                        </a:lnTo>
                        <a:lnTo>
                          <a:pt x="13" y="248"/>
                        </a:lnTo>
                        <a:lnTo>
                          <a:pt x="13" y="249"/>
                        </a:lnTo>
                        <a:lnTo>
                          <a:pt x="24" y="246"/>
                        </a:lnTo>
                        <a:lnTo>
                          <a:pt x="13" y="248"/>
                        </a:lnTo>
                        <a:lnTo>
                          <a:pt x="15" y="273"/>
                        </a:lnTo>
                        <a:lnTo>
                          <a:pt x="21" y="322"/>
                        </a:lnTo>
                        <a:lnTo>
                          <a:pt x="27" y="365"/>
                        </a:lnTo>
                        <a:lnTo>
                          <a:pt x="30" y="384"/>
                        </a:lnTo>
                        <a:lnTo>
                          <a:pt x="30" y="386"/>
                        </a:lnTo>
                        <a:lnTo>
                          <a:pt x="34" y="404"/>
                        </a:lnTo>
                        <a:lnTo>
                          <a:pt x="45" y="402"/>
                        </a:lnTo>
                        <a:lnTo>
                          <a:pt x="34" y="403"/>
                        </a:lnTo>
                        <a:lnTo>
                          <a:pt x="34" y="404"/>
                        </a:lnTo>
                        <a:lnTo>
                          <a:pt x="45" y="402"/>
                        </a:lnTo>
                        <a:lnTo>
                          <a:pt x="34" y="403"/>
                        </a:lnTo>
                        <a:lnTo>
                          <a:pt x="37" y="422"/>
                        </a:lnTo>
                        <a:lnTo>
                          <a:pt x="37" y="423"/>
                        </a:lnTo>
                        <a:lnTo>
                          <a:pt x="42" y="454"/>
                        </a:lnTo>
                        <a:lnTo>
                          <a:pt x="45" y="467"/>
                        </a:lnTo>
                        <a:lnTo>
                          <a:pt x="51" y="490"/>
                        </a:lnTo>
                        <a:lnTo>
                          <a:pt x="51" y="491"/>
                        </a:lnTo>
                        <a:lnTo>
                          <a:pt x="54" y="500"/>
                        </a:lnTo>
                        <a:lnTo>
                          <a:pt x="55" y="503"/>
                        </a:lnTo>
                        <a:lnTo>
                          <a:pt x="60" y="510"/>
                        </a:lnTo>
                        <a:lnTo>
                          <a:pt x="70" y="503"/>
                        </a:lnTo>
                        <a:lnTo>
                          <a:pt x="60" y="509"/>
                        </a:lnTo>
                        <a:lnTo>
                          <a:pt x="60" y="510"/>
                        </a:lnTo>
                        <a:lnTo>
                          <a:pt x="70" y="503"/>
                        </a:lnTo>
                        <a:lnTo>
                          <a:pt x="60" y="509"/>
                        </a:lnTo>
                        <a:lnTo>
                          <a:pt x="62" y="514"/>
                        </a:lnTo>
                        <a:lnTo>
                          <a:pt x="62" y="516"/>
                        </a:lnTo>
                        <a:lnTo>
                          <a:pt x="65" y="520"/>
                        </a:lnTo>
                        <a:lnTo>
                          <a:pt x="72" y="527"/>
                        </a:lnTo>
                        <a:lnTo>
                          <a:pt x="75" y="528"/>
                        </a:lnTo>
                        <a:lnTo>
                          <a:pt x="77" y="528"/>
                        </a:lnTo>
                        <a:lnTo>
                          <a:pt x="81" y="530"/>
                        </a:lnTo>
                        <a:lnTo>
                          <a:pt x="84" y="530"/>
                        </a:lnTo>
                        <a:lnTo>
                          <a:pt x="84" y="528"/>
                        </a:lnTo>
                        <a:lnTo>
                          <a:pt x="89" y="528"/>
                        </a:lnTo>
                        <a:lnTo>
                          <a:pt x="92" y="527"/>
                        </a:lnTo>
                        <a:lnTo>
                          <a:pt x="97" y="523"/>
                        </a:lnTo>
                        <a:lnTo>
                          <a:pt x="99" y="518"/>
                        </a:lnTo>
                        <a:lnTo>
                          <a:pt x="89" y="511"/>
                        </a:lnTo>
                        <a:lnTo>
                          <a:pt x="98" y="520"/>
                        </a:lnTo>
                        <a:lnTo>
                          <a:pt x="99" y="518"/>
                        </a:lnTo>
                        <a:lnTo>
                          <a:pt x="89" y="511"/>
                        </a:lnTo>
                        <a:lnTo>
                          <a:pt x="98" y="520"/>
                        </a:lnTo>
                        <a:lnTo>
                          <a:pt x="102" y="516"/>
                        </a:lnTo>
                        <a:lnTo>
                          <a:pt x="105" y="511"/>
                        </a:lnTo>
                        <a:lnTo>
                          <a:pt x="108" y="504"/>
                        </a:lnTo>
                        <a:lnTo>
                          <a:pt x="111" y="496"/>
                        </a:lnTo>
                        <a:lnTo>
                          <a:pt x="117" y="476"/>
                        </a:lnTo>
                        <a:lnTo>
                          <a:pt x="117" y="474"/>
                        </a:lnTo>
                        <a:lnTo>
                          <a:pt x="119" y="461"/>
                        </a:lnTo>
                        <a:lnTo>
                          <a:pt x="122" y="447"/>
                        </a:lnTo>
                        <a:lnTo>
                          <a:pt x="111" y="444"/>
                        </a:lnTo>
                        <a:lnTo>
                          <a:pt x="122" y="447"/>
                        </a:lnTo>
                        <a:lnTo>
                          <a:pt x="111" y="444"/>
                        </a:lnTo>
                        <a:lnTo>
                          <a:pt x="122" y="447"/>
                        </a:lnTo>
                        <a:lnTo>
                          <a:pt x="126" y="432"/>
                        </a:lnTo>
                        <a:lnTo>
                          <a:pt x="132" y="397"/>
                        </a:lnTo>
                        <a:lnTo>
                          <a:pt x="134" y="396"/>
                        </a:lnTo>
                        <a:lnTo>
                          <a:pt x="136" y="376"/>
                        </a:lnTo>
                        <a:lnTo>
                          <a:pt x="142" y="333"/>
                        </a:lnTo>
                        <a:lnTo>
                          <a:pt x="145" y="310"/>
                        </a:lnTo>
                        <a:lnTo>
                          <a:pt x="148" y="286"/>
                        </a:lnTo>
                        <a:lnTo>
                          <a:pt x="135" y="285"/>
                        </a:lnTo>
                        <a:lnTo>
                          <a:pt x="146" y="288"/>
                        </a:lnTo>
                        <a:lnTo>
                          <a:pt x="148" y="286"/>
                        </a:lnTo>
                        <a:lnTo>
                          <a:pt x="135" y="285"/>
                        </a:lnTo>
                        <a:lnTo>
                          <a:pt x="146" y="288"/>
                        </a:lnTo>
                        <a:lnTo>
                          <a:pt x="151" y="263"/>
                        </a:lnTo>
                        <a:lnTo>
                          <a:pt x="152" y="262"/>
                        </a:lnTo>
                        <a:lnTo>
                          <a:pt x="155" y="235"/>
                        </a:lnTo>
                        <a:lnTo>
                          <a:pt x="158" y="209"/>
                        </a:lnTo>
                        <a:lnTo>
                          <a:pt x="166" y="124"/>
                        </a:lnTo>
                        <a:lnTo>
                          <a:pt x="172" y="64"/>
                        </a:lnTo>
                        <a:lnTo>
                          <a:pt x="176" y="34"/>
                        </a:lnTo>
                        <a:lnTo>
                          <a:pt x="179" y="2"/>
                        </a:lnTo>
                        <a:lnTo>
                          <a:pt x="155" y="0"/>
                        </a:lnTo>
                        <a:lnTo>
                          <a:pt x="152" y="31"/>
                        </a:lnTo>
                        <a:lnTo>
                          <a:pt x="148" y="61"/>
                        </a:lnTo>
                        <a:lnTo>
                          <a:pt x="142" y="121"/>
                        </a:lnTo>
                        <a:lnTo>
                          <a:pt x="134" y="206"/>
                        </a:lnTo>
                        <a:lnTo>
                          <a:pt x="131" y="232"/>
                        </a:lnTo>
                        <a:lnTo>
                          <a:pt x="128" y="259"/>
                        </a:lnTo>
                        <a:lnTo>
                          <a:pt x="139" y="260"/>
                        </a:lnTo>
                        <a:lnTo>
                          <a:pt x="128" y="259"/>
                        </a:lnTo>
                        <a:lnTo>
                          <a:pt x="139" y="260"/>
                        </a:lnTo>
                        <a:lnTo>
                          <a:pt x="128" y="259"/>
                        </a:lnTo>
                        <a:lnTo>
                          <a:pt x="124" y="283"/>
                        </a:lnTo>
                        <a:lnTo>
                          <a:pt x="121" y="307"/>
                        </a:lnTo>
                        <a:lnTo>
                          <a:pt x="118" y="330"/>
                        </a:lnTo>
                        <a:lnTo>
                          <a:pt x="112" y="373"/>
                        </a:lnTo>
                        <a:lnTo>
                          <a:pt x="109" y="393"/>
                        </a:lnTo>
                        <a:lnTo>
                          <a:pt x="121" y="394"/>
                        </a:lnTo>
                        <a:lnTo>
                          <a:pt x="109" y="393"/>
                        </a:lnTo>
                        <a:lnTo>
                          <a:pt x="121" y="394"/>
                        </a:lnTo>
                        <a:lnTo>
                          <a:pt x="109" y="393"/>
                        </a:lnTo>
                        <a:lnTo>
                          <a:pt x="104" y="427"/>
                        </a:lnTo>
                        <a:lnTo>
                          <a:pt x="115" y="429"/>
                        </a:lnTo>
                        <a:lnTo>
                          <a:pt x="104" y="426"/>
                        </a:lnTo>
                        <a:lnTo>
                          <a:pt x="104" y="427"/>
                        </a:lnTo>
                        <a:lnTo>
                          <a:pt x="115" y="429"/>
                        </a:lnTo>
                        <a:lnTo>
                          <a:pt x="104" y="426"/>
                        </a:lnTo>
                        <a:lnTo>
                          <a:pt x="99" y="442"/>
                        </a:lnTo>
                        <a:lnTo>
                          <a:pt x="99" y="444"/>
                        </a:lnTo>
                        <a:lnTo>
                          <a:pt x="99" y="443"/>
                        </a:lnTo>
                        <a:lnTo>
                          <a:pt x="97" y="457"/>
                        </a:lnTo>
                        <a:lnTo>
                          <a:pt x="108" y="459"/>
                        </a:lnTo>
                        <a:lnTo>
                          <a:pt x="97" y="456"/>
                        </a:lnTo>
                        <a:lnTo>
                          <a:pt x="97" y="457"/>
                        </a:lnTo>
                        <a:lnTo>
                          <a:pt x="108" y="459"/>
                        </a:lnTo>
                        <a:lnTo>
                          <a:pt x="97" y="456"/>
                        </a:lnTo>
                        <a:lnTo>
                          <a:pt x="94" y="469"/>
                        </a:lnTo>
                        <a:lnTo>
                          <a:pt x="105" y="471"/>
                        </a:lnTo>
                        <a:lnTo>
                          <a:pt x="94" y="469"/>
                        </a:lnTo>
                        <a:lnTo>
                          <a:pt x="105" y="471"/>
                        </a:lnTo>
                        <a:lnTo>
                          <a:pt x="94" y="469"/>
                        </a:lnTo>
                        <a:lnTo>
                          <a:pt x="88" y="489"/>
                        </a:lnTo>
                        <a:lnTo>
                          <a:pt x="85" y="497"/>
                        </a:lnTo>
                        <a:lnTo>
                          <a:pt x="97" y="500"/>
                        </a:lnTo>
                        <a:lnTo>
                          <a:pt x="85" y="496"/>
                        </a:lnTo>
                        <a:lnTo>
                          <a:pt x="85" y="497"/>
                        </a:lnTo>
                        <a:lnTo>
                          <a:pt x="97" y="500"/>
                        </a:lnTo>
                        <a:lnTo>
                          <a:pt x="85" y="496"/>
                        </a:lnTo>
                        <a:lnTo>
                          <a:pt x="82" y="503"/>
                        </a:lnTo>
                        <a:lnTo>
                          <a:pt x="94" y="507"/>
                        </a:lnTo>
                        <a:lnTo>
                          <a:pt x="85" y="499"/>
                        </a:lnTo>
                        <a:lnTo>
                          <a:pt x="82" y="503"/>
                        </a:lnTo>
                        <a:lnTo>
                          <a:pt x="94" y="507"/>
                        </a:lnTo>
                        <a:lnTo>
                          <a:pt x="85" y="499"/>
                        </a:lnTo>
                        <a:lnTo>
                          <a:pt x="81" y="503"/>
                        </a:lnTo>
                        <a:lnTo>
                          <a:pt x="79" y="506"/>
                        </a:lnTo>
                        <a:lnTo>
                          <a:pt x="77" y="510"/>
                        </a:lnTo>
                        <a:lnTo>
                          <a:pt x="87" y="516"/>
                        </a:lnTo>
                        <a:lnTo>
                          <a:pt x="82" y="506"/>
                        </a:lnTo>
                        <a:lnTo>
                          <a:pt x="78" y="507"/>
                        </a:lnTo>
                        <a:lnTo>
                          <a:pt x="77" y="510"/>
                        </a:lnTo>
                        <a:lnTo>
                          <a:pt x="87" y="516"/>
                        </a:lnTo>
                        <a:lnTo>
                          <a:pt x="82" y="506"/>
                        </a:lnTo>
                        <a:lnTo>
                          <a:pt x="79" y="507"/>
                        </a:lnTo>
                        <a:lnTo>
                          <a:pt x="84" y="517"/>
                        </a:lnTo>
                        <a:lnTo>
                          <a:pt x="84" y="506"/>
                        </a:lnTo>
                        <a:lnTo>
                          <a:pt x="79" y="507"/>
                        </a:lnTo>
                        <a:lnTo>
                          <a:pt x="84" y="517"/>
                        </a:lnTo>
                        <a:lnTo>
                          <a:pt x="84" y="506"/>
                        </a:lnTo>
                        <a:lnTo>
                          <a:pt x="81" y="506"/>
                        </a:lnTo>
                        <a:lnTo>
                          <a:pt x="81" y="517"/>
                        </a:lnTo>
                        <a:lnTo>
                          <a:pt x="87" y="507"/>
                        </a:lnTo>
                        <a:lnTo>
                          <a:pt x="81" y="506"/>
                        </a:lnTo>
                        <a:lnTo>
                          <a:pt x="81" y="517"/>
                        </a:lnTo>
                        <a:lnTo>
                          <a:pt x="87" y="507"/>
                        </a:lnTo>
                        <a:lnTo>
                          <a:pt x="84" y="506"/>
                        </a:lnTo>
                        <a:lnTo>
                          <a:pt x="78" y="516"/>
                        </a:lnTo>
                        <a:lnTo>
                          <a:pt x="87" y="507"/>
                        </a:lnTo>
                        <a:lnTo>
                          <a:pt x="84" y="506"/>
                        </a:lnTo>
                        <a:lnTo>
                          <a:pt x="78" y="516"/>
                        </a:lnTo>
                        <a:lnTo>
                          <a:pt x="87" y="507"/>
                        </a:lnTo>
                        <a:lnTo>
                          <a:pt x="84" y="504"/>
                        </a:lnTo>
                        <a:lnTo>
                          <a:pt x="75" y="513"/>
                        </a:lnTo>
                        <a:lnTo>
                          <a:pt x="85" y="507"/>
                        </a:lnTo>
                        <a:lnTo>
                          <a:pt x="84" y="504"/>
                        </a:lnTo>
                        <a:lnTo>
                          <a:pt x="75" y="513"/>
                        </a:lnTo>
                        <a:lnTo>
                          <a:pt x="85" y="507"/>
                        </a:lnTo>
                        <a:lnTo>
                          <a:pt x="82" y="503"/>
                        </a:lnTo>
                        <a:lnTo>
                          <a:pt x="72" y="509"/>
                        </a:lnTo>
                        <a:lnTo>
                          <a:pt x="84" y="503"/>
                        </a:lnTo>
                        <a:lnTo>
                          <a:pt x="82" y="503"/>
                        </a:lnTo>
                        <a:lnTo>
                          <a:pt x="72" y="509"/>
                        </a:lnTo>
                        <a:lnTo>
                          <a:pt x="84" y="503"/>
                        </a:lnTo>
                        <a:lnTo>
                          <a:pt x="81" y="497"/>
                        </a:lnTo>
                        <a:lnTo>
                          <a:pt x="79" y="497"/>
                        </a:lnTo>
                        <a:lnTo>
                          <a:pt x="75" y="490"/>
                        </a:lnTo>
                        <a:lnTo>
                          <a:pt x="65" y="496"/>
                        </a:lnTo>
                        <a:lnTo>
                          <a:pt x="77" y="493"/>
                        </a:lnTo>
                        <a:lnTo>
                          <a:pt x="75" y="490"/>
                        </a:lnTo>
                        <a:lnTo>
                          <a:pt x="65" y="496"/>
                        </a:lnTo>
                        <a:lnTo>
                          <a:pt x="77" y="493"/>
                        </a:lnTo>
                        <a:lnTo>
                          <a:pt x="74" y="484"/>
                        </a:lnTo>
                        <a:lnTo>
                          <a:pt x="62" y="487"/>
                        </a:lnTo>
                        <a:lnTo>
                          <a:pt x="74" y="484"/>
                        </a:lnTo>
                        <a:lnTo>
                          <a:pt x="62" y="487"/>
                        </a:lnTo>
                        <a:lnTo>
                          <a:pt x="74" y="484"/>
                        </a:lnTo>
                        <a:lnTo>
                          <a:pt x="68" y="461"/>
                        </a:lnTo>
                        <a:lnTo>
                          <a:pt x="65" y="449"/>
                        </a:lnTo>
                        <a:lnTo>
                          <a:pt x="54" y="451"/>
                        </a:lnTo>
                        <a:lnTo>
                          <a:pt x="65" y="450"/>
                        </a:lnTo>
                        <a:lnTo>
                          <a:pt x="65" y="449"/>
                        </a:lnTo>
                        <a:lnTo>
                          <a:pt x="54" y="451"/>
                        </a:lnTo>
                        <a:lnTo>
                          <a:pt x="65" y="450"/>
                        </a:lnTo>
                        <a:lnTo>
                          <a:pt x="60" y="419"/>
                        </a:lnTo>
                        <a:lnTo>
                          <a:pt x="48" y="420"/>
                        </a:lnTo>
                        <a:lnTo>
                          <a:pt x="60" y="419"/>
                        </a:lnTo>
                        <a:lnTo>
                          <a:pt x="48" y="420"/>
                        </a:lnTo>
                        <a:lnTo>
                          <a:pt x="60" y="419"/>
                        </a:lnTo>
                        <a:lnTo>
                          <a:pt x="57" y="400"/>
                        </a:lnTo>
                        <a:lnTo>
                          <a:pt x="57" y="399"/>
                        </a:lnTo>
                        <a:lnTo>
                          <a:pt x="52" y="380"/>
                        </a:lnTo>
                        <a:lnTo>
                          <a:pt x="41" y="383"/>
                        </a:lnTo>
                        <a:lnTo>
                          <a:pt x="54" y="382"/>
                        </a:lnTo>
                        <a:lnTo>
                          <a:pt x="52" y="380"/>
                        </a:lnTo>
                        <a:lnTo>
                          <a:pt x="41" y="383"/>
                        </a:lnTo>
                        <a:lnTo>
                          <a:pt x="54" y="382"/>
                        </a:lnTo>
                        <a:lnTo>
                          <a:pt x="51" y="362"/>
                        </a:lnTo>
                        <a:lnTo>
                          <a:pt x="45" y="319"/>
                        </a:lnTo>
                        <a:lnTo>
                          <a:pt x="40" y="270"/>
                        </a:lnTo>
                        <a:lnTo>
                          <a:pt x="37" y="245"/>
                        </a:lnTo>
                        <a:lnTo>
                          <a:pt x="35" y="245"/>
                        </a:lnTo>
                        <a:lnTo>
                          <a:pt x="31" y="219"/>
                        </a:lnTo>
                        <a:lnTo>
                          <a:pt x="20" y="221"/>
                        </a:lnTo>
                        <a:lnTo>
                          <a:pt x="33" y="219"/>
                        </a:lnTo>
                        <a:lnTo>
                          <a:pt x="31" y="219"/>
                        </a:lnTo>
                        <a:lnTo>
                          <a:pt x="20" y="221"/>
                        </a:lnTo>
                        <a:lnTo>
                          <a:pt x="33" y="219"/>
                        </a:lnTo>
                        <a:lnTo>
                          <a:pt x="30" y="192"/>
                        </a:lnTo>
                        <a:lnTo>
                          <a:pt x="27" y="163"/>
                        </a:lnTo>
                        <a:lnTo>
                          <a:pt x="24" y="135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86" name="Freeform 133"/>
                  <p:cNvSpPr>
                    <a:spLocks/>
                  </p:cNvSpPr>
                  <p:nvPr/>
                </p:nvSpPr>
                <p:spPr bwMode="auto">
                  <a:xfrm>
                    <a:off x="2640" y="749"/>
                    <a:ext cx="178" cy="793"/>
                  </a:xfrm>
                  <a:custGeom>
                    <a:avLst/>
                    <a:gdLst>
                      <a:gd name="T0" fmla="*/ 41 w 178"/>
                      <a:gd name="T1" fmla="*/ 603 h 793"/>
                      <a:gd name="T2" fmla="*/ 54 w 178"/>
                      <a:gd name="T3" fmla="*/ 479 h 793"/>
                      <a:gd name="T4" fmla="*/ 64 w 178"/>
                      <a:gd name="T5" fmla="*/ 362 h 793"/>
                      <a:gd name="T6" fmla="*/ 68 w 178"/>
                      <a:gd name="T7" fmla="*/ 335 h 793"/>
                      <a:gd name="T8" fmla="*/ 81 w 178"/>
                      <a:gd name="T9" fmla="*/ 230 h 793"/>
                      <a:gd name="T10" fmla="*/ 88 w 178"/>
                      <a:gd name="T11" fmla="*/ 164 h 793"/>
                      <a:gd name="T12" fmla="*/ 93 w 178"/>
                      <a:gd name="T13" fmla="*/ 144 h 793"/>
                      <a:gd name="T14" fmla="*/ 107 w 178"/>
                      <a:gd name="T15" fmla="*/ 64 h 793"/>
                      <a:gd name="T16" fmla="*/ 107 w 178"/>
                      <a:gd name="T17" fmla="*/ 64 h 793"/>
                      <a:gd name="T18" fmla="*/ 110 w 178"/>
                      <a:gd name="T19" fmla="*/ 53 h 793"/>
                      <a:gd name="T20" fmla="*/ 101 w 178"/>
                      <a:gd name="T21" fmla="*/ 40 h 793"/>
                      <a:gd name="T22" fmla="*/ 113 w 178"/>
                      <a:gd name="T23" fmla="*/ 46 h 793"/>
                      <a:gd name="T24" fmla="*/ 108 w 178"/>
                      <a:gd name="T25" fmla="*/ 24 h 793"/>
                      <a:gd name="T26" fmla="*/ 120 w 178"/>
                      <a:gd name="T27" fmla="*/ 30 h 793"/>
                      <a:gd name="T28" fmla="*/ 123 w 178"/>
                      <a:gd name="T29" fmla="*/ 24 h 793"/>
                      <a:gd name="T30" fmla="*/ 114 w 178"/>
                      <a:gd name="T31" fmla="*/ 14 h 793"/>
                      <a:gd name="T32" fmla="*/ 123 w 178"/>
                      <a:gd name="T33" fmla="*/ 23 h 793"/>
                      <a:gd name="T34" fmla="*/ 117 w 178"/>
                      <a:gd name="T35" fmla="*/ 23 h 793"/>
                      <a:gd name="T36" fmla="*/ 117 w 178"/>
                      <a:gd name="T37" fmla="*/ 24 h 793"/>
                      <a:gd name="T38" fmla="*/ 118 w 178"/>
                      <a:gd name="T39" fmla="*/ 23 h 793"/>
                      <a:gd name="T40" fmla="*/ 117 w 178"/>
                      <a:gd name="T41" fmla="*/ 23 h 793"/>
                      <a:gd name="T42" fmla="*/ 120 w 178"/>
                      <a:gd name="T43" fmla="*/ 23 h 793"/>
                      <a:gd name="T44" fmla="*/ 123 w 178"/>
                      <a:gd name="T45" fmla="*/ 29 h 793"/>
                      <a:gd name="T46" fmla="*/ 132 w 178"/>
                      <a:gd name="T47" fmla="*/ 23 h 793"/>
                      <a:gd name="T48" fmla="*/ 124 w 178"/>
                      <a:gd name="T49" fmla="*/ 34 h 793"/>
                      <a:gd name="T50" fmla="*/ 127 w 178"/>
                      <a:gd name="T51" fmla="*/ 43 h 793"/>
                      <a:gd name="T52" fmla="*/ 130 w 178"/>
                      <a:gd name="T53" fmla="*/ 53 h 793"/>
                      <a:gd name="T54" fmla="*/ 135 w 178"/>
                      <a:gd name="T55" fmla="*/ 76 h 793"/>
                      <a:gd name="T56" fmla="*/ 140 w 178"/>
                      <a:gd name="T57" fmla="*/ 90 h 793"/>
                      <a:gd name="T58" fmla="*/ 142 w 178"/>
                      <a:gd name="T59" fmla="*/ 106 h 793"/>
                      <a:gd name="T60" fmla="*/ 145 w 178"/>
                      <a:gd name="T61" fmla="*/ 123 h 793"/>
                      <a:gd name="T62" fmla="*/ 160 w 178"/>
                      <a:gd name="T63" fmla="*/ 138 h 793"/>
                      <a:gd name="T64" fmla="*/ 151 w 178"/>
                      <a:gd name="T65" fmla="*/ 160 h 793"/>
                      <a:gd name="T66" fmla="*/ 172 w 178"/>
                      <a:gd name="T67" fmla="*/ 137 h 793"/>
                      <a:gd name="T68" fmla="*/ 162 w 178"/>
                      <a:gd name="T69" fmla="*/ 86 h 793"/>
                      <a:gd name="T70" fmla="*/ 158 w 178"/>
                      <a:gd name="T71" fmla="*/ 70 h 793"/>
                      <a:gd name="T72" fmla="*/ 152 w 178"/>
                      <a:gd name="T73" fmla="*/ 46 h 793"/>
                      <a:gd name="T74" fmla="*/ 144 w 178"/>
                      <a:gd name="T75" fmla="*/ 19 h 793"/>
                      <a:gd name="T76" fmla="*/ 132 w 178"/>
                      <a:gd name="T77" fmla="*/ 4 h 793"/>
                      <a:gd name="T78" fmla="*/ 125 w 178"/>
                      <a:gd name="T79" fmla="*/ 14 h 793"/>
                      <a:gd name="T80" fmla="*/ 113 w 178"/>
                      <a:gd name="T81" fmla="*/ 0 h 793"/>
                      <a:gd name="T82" fmla="*/ 101 w 178"/>
                      <a:gd name="T83" fmla="*/ 13 h 793"/>
                      <a:gd name="T84" fmla="*/ 105 w 178"/>
                      <a:gd name="T85" fmla="*/ 31 h 793"/>
                      <a:gd name="T86" fmla="*/ 95 w 178"/>
                      <a:gd name="T87" fmla="*/ 26 h 793"/>
                      <a:gd name="T88" fmla="*/ 84 w 178"/>
                      <a:gd name="T89" fmla="*/ 61 h 793"/>
                      <a:gd name="T90" fmla="*/ 73 w 178"/>
                      <a:gd name="T91" fmla="*/ 121 h 793"/>
                      <a:gd name="T92" fmla="*/ 66 w 178"/>
                      <a:gd name="T93" fmla="*/ 160 h 793"/>
                      <a:gd name="T94" fmla="*/ 51 w 178"/>
                      <a:gd name="T95" fmla="*/ 277 h 793"/>
                      <a:gd name="T96" fmla="*/ 57 w 178"/>
                      <a:gd name="T97" fmla="*/ 332 h 793"/>
                      <a:gd name="T98" fmla="*/ 30 w 178"/>
                      <a:gd name="T99" fmla="*/ 476 h 793"/>
                      <a:gd name="T100" fmla="*/ 17 w 178"/>
                      <a:gd name="T101" fmla="*/ 600 h 7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</a:cxnLst>
                    <a:rect l="0" t="0" r="r" b="b"/>
                    <a:pathLst>
                      <a:path w="178" h="793">
                        <a:moveTo>
                          <a:pt x="0" y="790"/>
                        </a:moveTo>
                        <a:lnTo>
                          <a:pt x="24" y="793"/>
                        </a:lnTo>
                        <a:lnTo>
                          <a:pt x="39" y="636"/>
                        </a:lnTo>
                        <a:lnTo>
                          <a:pt x="41" y="603"/>
                        </a:lnTo>
                        <a:lnTo>
                          <a:pt x="44" y="572"/>
                        </a:lnTo>
                        <a:lnTo>
                          <a:pt x="49" y="540"/>
                        </a:lnTo>
                        <a:lnTo>
                          <a:pt x="51" y="510"/>
                        </a:lnTo>
                        <a:lnTo>
                          <a:pt x="54" y="479"/>
                        </a:lnTo>
                        <a:lnTo>
                          <a:pt x="63" y="389"/>
                        </a:lnTo>
                        <a:lnTo>
                          <a:pt x="66" y="361"/>
                        </a:lnTo>
                        <a:lnTo>
                          <a:pt x="53" y="359"/>
                        </a:lnTo>
                        <a:lnTo>
                          <a:pt x="64" y="362"/>
                        </a:lnTo>
                        <a:lnTo>
                          <a:pt x="66" y="361"/>
                        </a:lnTo>
                        <a:lnTo>
                          <a:pt x="53" y="359"/>
                        </a:lnTo>
                        <a:lnTo>
                          <a:pt x="64" y="362"/>
                        </a:lnTo>
                        <a:lnTo>
                          <a:pt x="68" y="335"/>
                        </a:lnTo>
                        <a:lnTo>
                          <a:pt x="70" y="334"/>
                        </a:lnTo>
                        <a:lnTo>
                          <a:pt x="76" y="280"/>
                        </a:lnTo>
                        <a:lnTo>
                          <a:pt x="78" y="254"/>
                        </a:lnTo>
                        <a:lnTo>
                          <a:pt x="81" y="230"/>
                        </a:lnTo>
                        <a:lnTo>
                          <a:pt x="87" y="184"/>
                        </a:lnTo>
                        <a:lnTo>
                          <a:pt x="90" y="163"/>
                        </a:lnTo>
                        <a:lnTo>
                          <a:pt x="77" y="161"/>
                        </a:lnTo>
                        <a:lnTo>
                          <a:pt x="88" y="164"/>
                        </a:lnTo>
                        <a:lnTo>
                          <a:pt x="90" y="163"/>
                        </a:lnTo>
                        <a:lnTo>
                          <a:pt x="77" y="161"/>
                        </a:lnTo>
                        <a:lnTo>
                          <a:pt x="88" y="164"/>
                        </a:lnTo>
                        <a:lnTo>
                          <a:pt x="93" y="144"/>
                        </a:lnTo>
                        <a:lnTo>
                          <a:pt x="95" y="126"/>
                        </a:lnTo>
                        <a:lnTo>
                          <a:pt x="98" y="108"/>
                        </a:lnTo>
                        <a:lnTo>
                          <a:pt x="101" y="93"/>
                        </a:lnTo>
                        <a:lnTo>
                          <a:pt x="107" y="64"/>
                        </a:lnTo>
                        <a:lnTo>
                          <a:pt x="95" y="61"/>
                        </a:lnTo>
                        <a:lnTo>
                          <a:pt x="107" y="64"/>
                        </a:lnTo>
                        <a:lnTo>
                          <a:pt x="95" y="61"/>
                        </a:lnTo>
                        <a:lnTo>
                          <a:pt x="107" y="64"/>
                        </a:lnTo>
                        <a:lnTo>
                          <a:pt x="110" y="53"/>
                        </a:lnTo>
                        <a:lnTo>
                          <a:pt x="98" y="50"/>
                        </a:lnTo>
                        <a:lnTo>
                          <a:pt x="110" y="54"/>
                        </a:lnTo>
                        <a:lnTo>
                          <a:pt x="110" y="53"/>
                        </a:lnTo>
                        <a:lnTo>
                          <a:pt x="98" y="50"/>
                        </a:lnTo>
                        <a:lnTo>
                          <a:pt x="110" y="54"/>
                        </a:lnTo>
                        <a:lnTo>
                          <a:pt x="113" y="44"/>
                        </a:lnTo>
                        <a:lnTo>
                          <a:pt x="101" y="40"/>
                        </a:lnTo>
                        <a:lnTo>
                          <a:pt x="113" y="46"/>
                        </a:lnTo>
                        <a:lnTo>
                          <a:pt x="113" y="44"/>
                        </a:lnTo>
                        <a:lnTo>
                          <a:pt x="101" y="40"/>
                        </a:lnTo>
                        <a:lnTo>
                          <a:pt x="113" y="46"/>
                        </a:lnTo>
                        <a:lnTo>
                          <a:pt x="117" y="37"/>
                        </a:lnTo>
                        <a:lnTo>
                          <a:pt x="117" y="36"/>
                        </a:lnTo>
                        <a:lnTo>
                          <a:pt x="120" y="29"/>
                        </a:lnTo>
                        <a:lnTo>
                          <a:pt x="108" y="24"/>
                        </a:lnTo>
                        <a:lnTo>
                          <a:pt x="120" y="30"/>
                        </a:lnTo>
                        <a:lnTo>
                          <a:pt x="120" y="29"/>
                        </a:lnTo>
                        <a:lnTo>
                          <a:pt x="108" y="24"/>
                        </a:lnTo>
                        <a:lnTo>
                          <a:pt x="120" y="30"/>
                        </a:lnTo>
                        <a:lnTo>
                          <a:pt x="123" y="24"/>
                        </a:lnTo>
                        <a:lnTo>
                          <a:pt x="111" y="19"/>
                        </a:lnTo>
                        <a:lnTo>
                          <a:pt x="121" y="26"/>
                        </a:lnTo>
                        <a:lnTo>
                          <a:pt x="123" y="24"/>
                        </a:lnTo>
                        <a:lnTo>
                          <a:pt x="111" y="19"/>
                        </a:lnTo>
                        <a:lnTo>
                          <a:pt x="121" y="26"/>
                        </a:lnTo>
                        <a:lnTo>
                          <a:pt x="124" y="21"/>
                        </a:lnTo>
                        <a:lnTo>
                          <a:pt x="114" y="14"/>
                        </a:lnTo>
                        <a:lnTo>
                          <a:pt x="123" y="23"/>
                        </a:lnTo>
                        <a:lnTo>
                          <a:pt x="124" y="21"/>
                        </a:lnTo>
                        <a:lnTo>
                          <a:pt x="114" y="14"/>
                        </a:lnTo>
                        <a:lnTo>
                          <a:pt x="123" y="23"/>
                        </a:lnTo>
                        <a:lnTo>
                          <a:pt x="125" y="20"/>
                        </a:lnTo>
                        <a:lnTo>
                          <a:pt x="117" y="11"/>
                        </a:lnTo>
                        <a:lnTo>
                          <a:pt x="117" y="24"/>
                        </a:lnTo>
                        <a:lnTo>
                          <a:pt x="117" y="23"/>
                        </a:lnTo>
                        <a:lnTo>
                          <a:pt x="121" y="23"/>
                        </a:lnTo>
                        <a:lnTo>
                          <a:pt x="125" y="20"/>
                        </a:lnTo>
                        <a:lnTo>
                          <a:pt x="117" y="11"/>
                        </a:lnTo>
                        <a:lnTo>
                          <a:pt x="117" y="24"/>
                        </a:lnTo>
                        <a:lnTo>
                          <a:pt x="123" y="24"/>
                        </a:lnTo>
                        <a:lnTo>
                          <a:pt x="123" y="11"/>
                        </a:lnTo>
                        <a:lnTo>
                          <a:pt x="114" y="20"/>
                        </a:lnTo>
                        <a:lnTo>
                          <a:pt x="118" y="23"/>
                        </a:lnTo>
                        <a:lnTo>
                          <a:pt x="123" y="24"/>
                        </a:lnTo>
                        <a:lnTo>
                          <a:pt x="123" y="11"/>
                        </a:lnTo>
                        <a:lnTo>
                          <a:pt x="114" y="20"/>
                        </a:lnTo>
                        <a:lnTo>
                          <a:pt x="117" y="23"/>
                        </a:lnTo>
                        <a:lnTo>
                          <a:pt x="120" y="24"/>
                        </a:lnTo>
                        <a:lnTo>
                          <a:pt x="124" y="27"/>
                        </a:lnTo>
                        <a:lnTo>
                          <a:pt x="130" y="17"/>
                        </a:lnTo>
                        <a:lnTo>
                          <a:pt x="120" y="23"/>
                        </a:lnTo>
                        <a:lnTo>
                          <a:pt x="124" y="27"/>
                        </a:lnTo>
                        <a:lnTo>
                          <a:pt x="130" y="17"/>
                        </a:lnTo>
                        <a:lnTo>
                          <a:pt x="120" y="23"/>
                        </a:lnTo>
                        <a:lnTo>
                          <a:pt x="123" y="29"/>
                        </a:lnTo>
                        <a:lnTo>
                          <a:pt x="132" y="23"/>
                        </a:lnTo>
                        <a:lnTo>
                          <a:pt x="121" y="29"/>
                        </a:lnTo>
                        <a:lnTo>
                          <a:pt x="123" y="29"/>
                        </a:lnTo>
                        <a:lnTo>
                          <a:pt x="132" y="23"/>
                        </a:lnTo>
                        <a:lnTo>
                          <a:pt x="121" y="29"/>
                        </a:lnTo>
                        <a:lnTo>
                          <a:pt x="124" y="36"/>
                        </a:lnTo>
                        <a:lnTo>
                          <a:pt x="135" y="30"/>
                        </a:lnTo>
                        <a:lnTo>
                          <a:pt x="124" y="34"/>
                        </a:lnTo>
                        <a:lnTo>
                          <a:pt x="124" y="36"/>
                        </a:lnTo>
                        <a:lnTo>
                          <a:pt x="135" y="30"/>
                        </a:lnTo>
                        <a:lnTo>
                          <a:pt x="124" y="34"/>
                        </a:lnTo>
                        <a:lnTo>
                          <a:pt x="127" y="43"/>
                        </a:lnTo>
                        <a:lnTo>
                          <a:pt x="130" y="53"/>
                        </a:lnTo>
                        <a:lnTo>
                          <a:pt x="141" y="49"/>
                        </a:lnTo>
                        <a:lnTo>
                          <a:pt x="130" y="51"/>
                        </a:lnTo>
                        <a:lnTo>
                          <a:pt x="130" y="53"/>
                        </a:lnTo>
                        <a:lnTo>
                          <a:pt x="141" y="49"/>
                        </a:lnTo>
                        <a:lnTo>
                          <a:pt x="130" y="51"/>
                        </a:lnTo>
                        <a:lnTo>
                          <a:pt x="132" y="63"/>
                        </a:lnTo>
                        <a:lnTo>
                          <a:pt x="135" y="76"/>
                        </a:lnTo>
                        <a:lnTo>
                          <a:pt x="135" y="77"/>
                        </a:lnTo>
                        <a:lnTo>
                          <a:pt x="140" y="91"/>
                        </a:lnTo>
                        <a:lnTo>
                          <a:pt x="151" y="87"/>
                        </a:lnTo>
                        <a:lnTo>
                          <a:pt x="140" y="90"/>
                        </a:lnTo>
                        <a:lnTo>
                          <a:pt x="140" y="91"/>
                        </a:lnTo>
                        <a:lnTo>
                          <a:pt x="151" y="87"/>
                        </a:lnTo>
                        <a:lnTo>
                          <a:pt x="140" y="90"/>
                        </a:lnTo>
                        <a:lnTo>
                          <a:pt x="142" y="106"/>
                        </a:lnTo>
                        <a:lnTo>
                          <a:pt x="145" y="123"/>
                        </a:lnTo>
                        <a:lnTo>
                          <a:pt x="157" y="120"/>
                        </a:lnTo>
                        <a:lnTo>
                          <a:pt x="145" y="121"/>
                        </a:lnTo>
                        <a:lnTo>
                          <a:pt x="145" y="123"/>
                        </a:lnTo>
                        <a:lnTo>
                          <a:pt x="157" y="120"/>
                        </a:lnTo>
                        <a:lnTo>
                          <a:pt x="145" y="121"/>
                        </a:lnTo>
                        <a:lnTo>
                          <a:pt x="148" y="140"/>
                        </a:lnTo>
                        <a:lnTo>
                          <a:pt x="160" y="138"/>
                        </a:lnTo>
                        <a:lnTo>
                          <a:pt x="148" y="140"/>
                        </a:lnTo>
                        <a:lnTo>
                          <a:pt x="160" y="138"/>
                        </a:lnTo>
                        <a:lnTo>
                          <a:pt x="148" y="140"/>
                        </a:lnTo>
                        <a:lnTo>
                          <a:pt x="151" y="160"/>
                        </a:lnTo>
                        <a:lnTo>
                          <a:pt x="154" y="181"/>
                        </a:lnTo>
                        <a:lnTo>
                          <a:pt x="178" y="178"/>
                        </a:lnTo>
                        <a:lnTo>
                          <a:pt x="175" y="157"/>
                        </a:lnTo>
                        <a:lnTo>
                          <a:pt x="172" y="137"/>
                        </a:lnTo>
                        <a:lnTo>
                          <a:pt x="171" y="137"/>
                        </a:lnTo>
                        <a:lnTo>
                          <a:pt x="168" y="118"/>
                        </a:lnTo>
                        <a:lnTo>
                          <a:pt x="165" y="101"/>
                        </a:lnTo>
                        <a:lnTo>
                          <a:pt x="162" y="86"/>
                        </a:lnTo>
                        <a:lnTo>
                          <a:pt x="162" y="84"/>
                        </a:lnTo>
                        <a:lnTo>
                          <a:pt x="158" y="70"/>
                        </a:lnTo>
                        <a:lnTo>
                          <a:pt x="147" y="73"/>
                        </a:lnTo>
                        <a:lnTo>
                          <a:pt x="158" y="70"/>
                        </a:lnTo>
                        <a:lnTo>
                          <a:pt x="147" y="73"/>
                        </a:lnTo>
                        <a:lnTo>
                          <a:pt x="158" y="70"/>
                        </a:lnTo>
                        <a:lnTo>
                          <a:pt x="155" y="57"/>
                        </a:lnTo>
                        <a:lnTo>
                          <a:pt x="152" y="46"/>
                        </a:lnTo>
                        <a:lnTo>
                          <a:pt x="150" y="36"/>
                        </a:lnTo>
                        <a:lnTo>
                          <a:pt x="147" y="27"/>
                        </a:lnTo>
                        <a:lnTo>
                          <a:pt x="147" y="26"/>
                        </a:lnTo>
                        <a:lnTo>
                          <a:pt x="144" y="19"/>
                        </a:lnTo>
                        <a:lnTo>
                          <a:pt x="144" y="17"/>
                        </a:lnTo>
                        <a:lnTo>
                          <a:pt x="141" y="11"/>
                        </a:lnTo>
                        <a:lnTo>
                          <a:pt x="137" y="7"/>
                        </a:lnTo>
                        <a:lnTo>
                          <a:pt x="132" y="4"/>
                        </a:lnTo>
                        <a:lnTo>
                          <a:pt x="125" y="14"/>
                        </a:lnTo>
                        <a:lnTo>
                          <a:pt x="134" y="6"/>
                        </a:lnTo>
                        <a:lnTo>
                          <a:pt x="132" y="4"/>
                        </a:lnTo>
                        <a:lnTo>
                          <a:pt x="125" y="14"/>
                        </a:lnTo>
                        <a:lnTo>
                          <a:pt x="134" y="6"/>
                        </a:lnTo>
                        <a:lnTo>
                          <a:pt x="131" y="3"/>
                        </a:lnTo>
                        <a:lnTo>
                          <a:pt x="127" y="0"/>
                        </a:lnTo>
                        <a:lnTo>
                          <a:pt x="113" y="0"/>
                        </a:lnTo>
                        <a:lnTo>
                          <a:pt x="108" y="3"/>
                        </a:lnTo>
                        <a:lnTo>
                          <a:pt x="105" y="6"/>
                        </a:lnTo>
                        <a:lnTo>
                          <a:pt x="104" y="9"/>
                        </a:lnTo>
                        <a:lnTo>
                          <a:pt x="101" y="13"/>
                        </a:lnTo>
                        <a:lnTo>
                          <a:pt x="98" y="19"/>
                        </a:lnTo>
                        <a:lnTo>
                          <a:pt x="97" y="20"/>
                        </a:lnTo>
                        <a:lnTo>
                          <a:pt x="94" y="27"/>
                        </a:lnTo>
                        <a:lnTo>
                          <a:pt x="105" y="31"/>
                        </a:lnTo>
                        <a:lnTo>
                          <a:pt x="95" y="26"/>
                        </a:lnTo>
                        <a:lnTo>
                          <a:pt x="94" y="27"/>
                        </a:lnTo>
                        <a:lnTo>
                          <a:pt x="105" y="31"/>
                        </a:lnTo>
                        <a:lnTo>
                          <a:pt x="95" y="26"/>
                        </a:lnTo>
                        <a:lnTo>
                          <a:pt x="90" y="37"/>
                        </a:lnTo>
                        <a:lnTo>
                          <a:pt x="87" y="47"/>
                        </a:lnTo>
                        <a:lnTo>
                          <a:pt x="84" y="59"/>
                        </a:lnTo>
                        <a:lnTo>
                          <a:pt x="84" y="61"/>
                        </a:lnTo>
                        <a:lnTo>
                          <a:pt x="84" y="60"/>
                        </a:lnTo>
                        <a:lnTo>
                          <a:pt x="78" y="88"/>
                        </a:lnTo>
                        <a:lnTo>
                          <a:pt x="76" y="104"/>
                        </a:lnTo>
                        <a:lnTo>
                          <a:pt x="73" y="121"/>
                        </a:lnTo>
                        <a:lnTo>
                          <a:pt x="70" y="140"/>
                        </a:lnTo>
                        <a:lnTo>
                          <a:pt x="66" y="160"/>
                        </a:lnTo>
                        <a:lnTo>
                          <a:pt x="66" y="161"/>
                        </a:lnTo>
                        <a:lnTo>
                          <a:pt x="66" y="160"/>
                        </a:lnTo>
                        <a:lnTo>
                          <a:pt x="63" y="181"/>
                        </a:lnTo>
                        <a:lnTo>
                          <a:pt x="57" y="227"/>
                        </a:lnTo>
                        <a:lnTo>
                          <a:pt x="54" y="251"/>
                        </a:lnTo>
                        <a:lnTo>
                          <a:pt x="51" y="277"/>
                        </a:lnTo>
                        <a:lnTo>
                          <a:pt x="46" y="331"/>
                        </a:lnTo>
                        <a:lnTo>
                          <a:pt x="57" y="332"/>
                        </a:lnTo>
                        <a:lnTo>
                          <a:pt x="46" y="331"/>
                        </a:lnTo>
                        <a:lnTo>
                          <a:pt x="57" y="332"/>
                        </a:lnTo>
                        <a:lnTo>
                          <a:pt x="46" y="331"/>
                        </a:lnTo>
                        <a:lnTo>
                          <a:pt x="41" y="358"/>
                        </a:lnTo>
                        <a:lnTo>
                          <a:pt x="39" y="386"/>
                        </a:lnTo>
                        <a:lnTo>
                          <a:pt x="30" y="476"/>
                        </a:lnTo>
                        <a:lnTo>
                          <a:pt x="27" y="508"/>
                        </a:lnTo>
                        <a:lnTo>
                          <a:pt x="24" y="538"/>
                        </a:lnTo>
                        <a:lnTo>
                          <a:pt x="20" y="569"/>
                        </a:lnTo>
                        <a:lnTo>
                          <a:pt x="17" y="600"/>
                        </a:lnTo>
                        <a:lnTo>
                          <a:pt x="14" y="633"/>
                        </a:lnTo>
                        <a:lnTo>
                          <a:pt x="3" y="759"/>
                        </a:lnTo>
                        <a:lnTo>
                          <a:pt x="0" y="79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87" name="Freeform 134"/>
                  <p:cNvSpPr>
                    <a:spLocks/>
                  </p:cNvSpPr>
                  <p:nvPr/>
                </p:nvSpPr>
                <p:spPr bwMode="auto">
                  <a:xfrm>
                    <a:off x="2791" y="906"/>
                    <a:ext cx="171" cy="1136"/>
                  </a:xfrm>
                  <a:custGeom>
                    <a:avLst/>
                    <a:gdLst>
                      <a:gd name="T0" fmla="*/ 6 w 171"/>
                      <a:gd name="T1" fmla="*/ 46 h 1136"/>
                      <a:gd name="T2" fmla="*/ 13 w 171"/>
                      <a:gd name="T3" fmla="*/ 94 h 1136"/>
                      <a:gd name="T4" fmla="*/ 13 w 171"/>
                      <a:gd name="T5" fmla="*/ 94 h 1136"/>
                      <a:gd name="T6" fmla="*/ 19 w 171"/>
                      <a:gd name="T7" fmla="*/ 144 h 1136"/>
                      <a:gd name="T8" fmla="*/ 30 w 171"/>
                      <a:gd name="T9" fmla="*/ 258 h 1136"/>
                      <a:gd name="T10" fmla="*/ 40 w 171"/>
                      <a:gd name="T11" fmla="*/ 348 h 1136"/>
                      <a:gd name="T12" fmla="*/ 51 w 171"/>
                      <a:gd name="T13" fmla="*/ 346 h 1136"/>
                      <a:gd name="T14" fmla="*/ 54 w 171"/>
                      <a:gd name="T15" fmla="*/ 506 h 1136"/>
                      <a:gd name="T16" fmla="*/ 73 w 171"/>
                      <a:gd name="T17" fmla="*/ 567 h 1136"/>
                      <a:gd name="T18" fmla="*/ 61 w 171"/>
                      <a:gd name="T19" fmla="*/ 569 h 1136"/>
                      <a:gd name="T20" fmla="*/ 78 w 171"/>
                      <a:gd name="T21" fmla="*/ 751 h 1136"/>
                      <a:gd name="T22" fmla="*/ 88 w 171"/>
                      <a:gd name="T23" fmla="*/ 835 h 1136"/>
                      <a:gd name="T24" fmla="*/ 103 w 171"/>
                      <a:gd name="T25" fmla="*/ 957 h 1136"/>
                      <a:gd name="T26" fmla="*/ 118 w 171"/>
                      <a:gd name="T27" fmla="*/ 976 h 1136"/>
                      <a:gd name="T28" fmla="*/ 118 w 171"/>
                      <a:gd name="T29" fmla="*/ 976 h 1136"/>
                      <a:gd name="T30" fmla="*/ 112 w 171"/>
                      <a:gd name="T31" fmla="*/ 1016 h 1136"/>
                      <a:gd name="T32" fmla="*/ 124 w 171"/>
                      <a:gd name="T33" fmla="*/ 1078 h 1136"/>
                      <a:gd name="T34" fmla="*/ 132 w 171"/>
                      <a:gd name="T35" fmla="*/ 1102 h 1136"/>
                      <a:gd name="T36" fmla="*/ 132 w 171"/>
                      <a:gd name="T37" fmla="*/ 1102 h 1136"/>
                      <a:gd name="T38" fmla="*/ 134 w 171"/>
                      <a:gd name="T39" fmla="*/ 1109 h 1136"/>
                      <a:gd name="T40" fmla="*/ 137 w 171"/>
                      <a:gd name="T41" fmla="*/ 1116 h 1136"/>
                      <a:gd name="T42" fmla="*/ 148 w 171"/>
                      <a:gd name="T43" fmla="*/ 1132 h 1136"/>
                      <a:gd name="T44" fmla="*/ 159 w 171"/>
                      <a:gd name="T45" fmla="*/ 1136 h 1136"/>
                      <a:gd name="T46" fmla="*/ 168 w 171"/>
                      <a:gd name="T47" fmla="*/ 1133 h 1136"/>
                      <a:gd name="T48" fmla="*/ 168 w 171"/>
                      <a:gd name="T49" fmla="*/ 1133 h 1136"/>
                      <a:gd name="T50" fmla="*/ 171 w 171"/>
                      <a:gd name="T51" fmla="*/ 1132 h 1136"/>
                      <a:gd name="T52" fmla="*/ 158 w 171"/>
                      <a:gd name="T53" fmla="*/ 1112 h 1136"/>
                      <a:gd name="T54" fmla="*/ 159 w 171"/>
                      <a:gd name="T55" fmla="*/ 1112 h 1136"/>
                      <a:gd name="T56" fmla="*/ 159 w 171"/>
                      <a:gd name="T57" fmla="*/ 1112 h 1136"/>
                      <a:gd name="T58" fmla="*/ 165 w 171"/>
                      <a:gd name="T59" fmla="*/ 1115 h 1136"/>
                      <a:gd name="T60" fmla="*/ 157 w 171"/>
                      <a:gd name="T61" fmla="*/ 1123 h 1136"/>
                      <a:gd name="T62" fmla="*/ 154 w 171"/>
                      <a:gd name="T63" fmla="*/ 1120 h 1136"/>
                      <a:gd name="T64" fmla="*/ 154 w 171"/>
                      <a:gd name="T65" fmla="*/ 1120 h 1136"/>
                      <a:gd name="T66" fmla="*/ 148 w 171"/>
                      <a:gd name="T67" fmla="*/ 1112 h 1136"/>
                      <a:gd name="T68" fmla="*/ 148 w 171"/>
                      <a:gd name="T69" fmla="*/ 1112 h 1136"/>
                      <a:gd name="T70" fmla="*/ 145 w 171"/>
                      <a:gd name="T71" fmla="*/ 1105 h 1136"/>
                      <a:gd name="T72" fmla="*/ 145 w 171"/>
                      <a:gd name="T73" fmla="*/ 1105 h 1136"/>
                      <a:gd name="T74" fmla="*/ 154 w 171"/>
                      <a:gd name="T75" fmla="*/ 1092 h 1136"/>
                      <a:gd name="T76" fmla="*/ 149 w 171"/>
                      <a:gd name="T77" fmla="*/ 1083 h 1136"/>
                      <a:gd name="T78" fmla="*/ 149 w 171"/>
                      <a:gd name="T79" fmla="*/ 1083 h 1136"/>
                      <a:gd name="T80" fmla="*/ 132 w 171"/>
                      <a:gd name="T81" fmla="*/ 1062 h 1136"/>
                      <a:gd name="T82" fmla="*/ 132 w 171"/>
                      <a:gd name="T83" fmla="*/ 1062 h 1136"/>
                      <a:gd name="T84" fmla="*/ 135 w 171"/>
                      <a:gd name="T85" fmla="*/ 1012 h 1136"/>
                      <a:gd name="T86" fmla="*/ 124 w 171"/>
                      <a:gd name="T87" fmla="*/ 1014 h 1136"/>
                      <a:gd name="T88" fmla="*/ 125 w 171"/>
                      <a:gd name="T89" fmla="*/ 954 h 1136"/>
                      <a:gd name="T90" fmla="*/ 125 w 171"/>
                      <a:gd name="T91" fmla="*/ 954 h 1136"/>
                      <a:gd name="T92" fmla="*/ 121 w 171"/>
                      <a:gd name="T93" fmla="*/ 908 h 1136"/>
                      <a:gd name="T94" fmla="*/ 110 w 171"/>
                      <a:gd name="T95" fmla="*/ 805 h 1136"/>
                      <a:gd name="T96" fmla="*/ 100 w 171"/>
                      <a:gd name="T97" fmla="*/ 720 h 1136"/>
                      <a:gd name="T98" fmla="*/ 94 w 171"/>
                      <a:gd name="T99" fmla="*/ 661 h 1136"/>
                      <a:gd name="T100" fmla="*/ 94 w 171"/>
                      <a:gd name="T101" fmla="*/ 661 h 1136"/>
                      <a:gd name="T102" fmla="*/ 81 w 171"/>
                      <a:gd name="T103" fmla="*/ 535 h 1136"/>
                      <a:gd name="T104" fmla="*/ 81 w 171"/>
                      <a:gd name="T105" fmla="*/ 535 h 1136"/>
                      <a:gd name="T106" fmla="*/ 78 w 171"/>
                      <a:gd name="T107" fmla="*/ 505 h 1136"/>
                      <a:gd name="T108" fmla="*/ 64 w 171"/>
                      <a:gd name="T109" fmla="*/ 345 h 1136"/>
                      <a:gd name="T110" fmla="*/ 54 w 171"/>
                      <a:gd name="T111" fmla="*/ 255 h 1136"/>
                      <a:gd name="T112" fmla="*/ 43 w 171"/>
                      <a:gd name="T113" fmla="*/ 141 h 1136"/>
                      <a:gd name="T114" fmla="*/ 31 w 171"/>
                      <a:gd name="T115" fmla="*/ 65 h 1136"/>
                      <a:gd name="T116" fmla="*/ 31 w 171"/>
                      <a:gd name="T117" fmla="*/ 65 h 1136"/>
                      <a:gd name="T118" fmla="*/ 30 w 171"/>
                      <a:gd name="T119" fmla="*/ 43 h 11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</a:cxnLst>
                    <a:rect l="0" t="0" r="r" b="b"/>
                    <a:pathLst>
                      <a:path w="171" h="1136">
                        <a:moveTo>
                          <a:pt x="24" y="0"/>
                        </a:moveTo>
                        <a:lnTo>
                          <a:pt x="0" y="3"/>
                        </a:lnTo>
                        <a:lnTo>
                          <a:pt x="6" y="46"/>
                        </a:lnTo>
                        <a:lnTo>
                          <a:pt x="9" y="68"/>
                        </a:lnTo>
                        <a:lnTo>
                          <a:pt x="9" y="70"/>
                        </a:lnTo>
                        <a:lnTo>
                          <a:pt x="13" y="94"/>
                        </a:lnTo>
                        <a:lnTo>
                          <a:pt x="24" y="91"/>
                        </a:lnTo>
                        <a:lnTo>
                          <a:pt x="13" y="93"/>
                        </a:lnTo>
                        <a:lnTo>
                          <a:pt x="13" y="94"/>
                        </a:lnTo>
                        <a:lnTo>
                          <a:pt x="24" y="91"/>
                        </a:lnTo>
                        <a:lnTo>
                          <a:pt x="13" y="93"/>
                        </a:lnTo>
                        <a:lnTo>
                          <a:pt x="19" y="144"/>
                        </a:lnTo>
                        <a:lnTo>
                          <a:pt x="21" y="171"/>
                        </a:lnTo>
                        <a:lnTo>
                          <a:pt x="27" y="228"/>
                        </a:lnTo>
                        <a:lnTo>
                          <a:pt x="30" y="258"/>
                        </a:lnTo>
                        <a:lnTo>
                          <a:pt x="33" y="286"/>
                        </a:lnTo>
                        <a:lnTo>
                          <a:pt x="37" y="318"/>
                        </a:lnTo>
                        <a:lnTo>
                          <a:pt x="40" y="348"/>
                        </a:lnTo>
                        <a:lnTo>
                          <a:pt x="51" y="346"/>
                        </a:lnTo>
                        <a:lnTo>
                          <a:pt x="40" y="348"/>
                        </a:lnTo>
                        <a:lnTo>
                          <a:pt x="51" y="346"/>
                        </a:lnTo>
                        <a:lnTo>
                          <a:pt x="40" y="348"/>
                        </a:lnTo>
                        <a:lnTo>
                          <a:pt x="51" y="473"/>
                        </a:lnTo>
                        <a:lnTo>
                          <a:pt x="54" y="506"/>
                        </a:lnTo>
                        <a:lnTo>
                          <a:pt x="57" y="537"/>
                        </a:lnTo>
                        <a:lnTo>
                          <a:pt x="61" y="569"/>
                        </a:lnTo>
                        <a:lnTo>
                          <a:pt x="73" y="567"/>
                        </a:lnTo>
                        <a:lnTo>
                          <a:pt x="61" y="569"/>
                        </a:lnTo>
                        <a:lnTo>
                          <a:pt x="73" y="567"/>
                        </a:lnTo>
                        <a:lnTo>
                          <a:pt x="61" y="569"/>
                        </a:lnTo>
                        <a:lnTo>
                          <a:pt x="70" y="663"/>
                        </a:lnTo>
                        <a:lnTo>
                          <a:pt x="75" y="723"/>
                        </a:lnTo>
                        <a:lnTo>
                          <a:pt x="78" y="751"/>
                        </a:lnTo>
                        <a:lnTo>
                          <a:pt x="83" y="780"/>
                        </a:lnTo>
                        <a:lnTo>
                          <a:pt x="85" y="808"/>
                        </a:lnTo>
                        <a:lnTo>
                          <a:pt x="88" y="835"/>
                        </a:lnTo>
                        <a:lnTo>
                          <a:pt x="94" y="887"/>
                        </a:lnTo>
                        <a:lnTo>
                          <a:pt x="97" y="911"/>
                        </a:lnTo>
                        <a:lnTo>
                          <a:pt x="103" y="957"/>
                        </a:lnTo>
                        <a:lnTo>
                          <a:pt x="103" y="958"/>
                        </a:lnTo>
                        <a:lnTo>
                          <a:pt x="107" y="979"/>
                        </a:lnTo>
                        <a:lnTo>
                          <a:pt x="118" y="976"/>
                        </a:lnTo>
                        <a:lnTo>
                          <a:pt x="107" y="978"/>
                        </a:lnTo>
                        <a:lnTo>
                          <a:pt x="107" y="979"/>
                        </a:lnTo>
                        <a:lnTo>
                          <a:pt x="118" y="976"/>
                        </a:lnTo>
                        <a:lnTo>
                          <a:pt x="107" y="978"/>
                        </a:lnTo>
                        <a:lnTo>
                          <a:pt x="112" y="1015"/>
                        </a:lnTo>
                        <a:lnTo>
                          <a:pt x="112" y="1016"/>
                        </a:lnTo>
                        <a:lnTo>
                          <a:pt x="115" y="1034"/>
                        </a:lnTo>
                        <a:lnTo>
                          <a:pt x="121" y="1065"/>
                        </a:lnTo>
                        <a:lnTo>
                          <a:pt x="124" y="1078"/>
                        </a:lnTo>
                        <a:lnTo>
                          <a:pt x="127" y="1089"/>
                        </a:lnTo>
                        <a:lnTo>
                          <a:pt x="128" y="1092"/>
                        </a:lnTo>
                        <a:lnTo>
                          <a:pt x="132" y="1102"/>
                        </a:lnTo>
                        <a:lnTo>
                          <a:pt x="142" y="1096"/>
                        </a:lnTo>
                        <a:lnTo>
                          <a:pt x="131" y="1101"/>
                        </a:lnTo>
                        <a:lnTo>
                          <a:pt x="132" y="1102"/>
                        </a:lnTo>
                        <a:lnTo>
                          <a:pt x="142" y="1096"/>
                        </a:lnTo>
                        <a:lnTo>
                          <a:pt x="131" y="1101"/>
                        </a:lnTo>
                        <a:lnTo>
                          <a:pt x="134" y="1109"/>
                        </a:lnTo>
                        <a:lnTo>
                          <a:pt x="134" y="1111"/>
                        </a:lnTo>
                        <a:lnTo>
                          <a:pt x="137" y="1118"/>
                        </a:lnTo>
                        <a:lnTo>
                          <a:pt x="137" y="1116"/>
                        </a:lnTo>
                        <a:lnTo>
                          <a:pt x="138" y="1119"/>
                        </a:lnTo>
                        <a:lnTo>
                          <a:pt x="144" y="1128"/>
                        </a:lnTo>
                        <a:lnTo>
                          <a:pt x="148" y="1132"/>
                        </a:lnTo>
                        <a:lnTo>
                          <a:pt x="152" y="1135"/>
                        </a:lnTo>
                        <a:lnTo>
                          <a:pt x="157" y="1136"/>
                        </a:lnTo>
                        <a:lnTo>
                          <a:pt x="159" y="1136"/>
                        </a:lnTo>
                        <a:lnTo>
                          <a:pt x="159" y="1135"/>
                        </a:lnTo>
                        <a:lnTo>
                          <a:pt x="165" y="1135"/>
                        </a:lnTo>
                        <a:lnTo>
                          <a:pt x="168" y="1133"/>
                        </a:lnTo>
                        <a:lnTo>
                          <a:pt x="162" y="1122"/>
                        </a:lnTo>
                        <a:lnTo>
                          <a:pt x="167" y="1133"/>
                        </a:lnTo>
                        <a:lnTo>
                          <a:pt x="168" y="1133"/>
                        </a:lnTo>
                        <a:lnTo>
                          <a:pt x="162" y="1122"/>
                        </a:lnTo>
                        <a:lnTo>
                          <a:pt x="167" y="1133"/>
                        </a:lnTo>
                        <a:lnTo>
                          <a:pt x="171" y="1132"/>
                        </a:lnTo>
                        <a:lnTo>
                          <a:pt x="164" y="1109"/>
                        </a:lnTo>
                        <a:lnTo>
                          <a:pt x="159" y="1111"/>
                        </a:lnTo>
                        <a:lnTo>
                          <a:pt x="158" y="1112"/>
                        </a:lnTo>
                        <a:lnTo>
                          <a:pt x="155" y="1113"/>
                        </a:lnTo>
                        <a:lnTo>
                          <a:pt x="159" y="1123"/>
                        </a:lnTo>
                        <a:lnTo>
                          <a:pt x="159" y="1112"/>
                        </a:lnTo>
                        <a:lnTo>
                          <a:pt x="155" y="1113"/>
                        </a:lnTo>
                        <a:lnTo>
                          <a:pt x="159" y="1123"/>
                        </a:lnTo>
                        <a:lnTo>
                          <a:pt x="159" y="1112"/>
                        </a:lnTo>
                        <a:lnTo>
                          <a:pt x="157" y="1112"/>
                        </a:lnTo>
                        <a:lnTo>
                          <a:pt x="157" y="1123"/>
                        </a:lnTo>
                        <a:lnTo>
                          <a:pt x="165" y="1115"/>
                        </a:lnTo>
                        <a:lnTo>
                          <a:pt x="161" y="1112"/>
                        </a:lnTo>
                        <a:lnTo>
                          <a:pt x="157" y="1112"/>
                        </a:lnTo>
                        <a:lnTo>
                          <a:pt x="157" y="1123"/>
                        </a:lnTo>
                        <a:lnTo>
                          <a:pt x="165" y="1115"/>
                        </a:lnTo>
                        <a:lnTo>
                          <a:pt x="162" y="1112"/>
                        </a:lnTo>
                        <a:lnTo>
                          <a:pt x="154" y="1120"/>
                        </a:lnTo>
                        <a:lnTo>
                          <a:pt x="164" y="1115"/>
                        </a:lnTo>
                        <a:lnTo>
                          <a:pt x="162" y="1112"/>
                        </a:lnTo>
                        <a:lnTo>
                          <a:pt x="154" y="1120"/>
                        </a:lnTo>
                        <a:lnTo>
                          <a:pt x="164" y="1115"/>
                        </a:lnTo>
                        <a:lnTo>
                          <a:pt x="158" y="1106"/>
                        </a:lnTo>
                        <a:lnTo>
                          <a:pt x="148" y="1112"/>
                        </a:lnTo>
                        <a:lnTo>
                          <a:pt x="159" y="1108"/>
                        </a:lnTo>
                        <a:lnTo>
                          <a:pt x="158" y="1106"/>
                        </a:lnTo>
                        <a:lnTo>
                          <a:pt x="148" y="1112"/>
                        </a:lnTo>
                        <a:lnTo>
                          <a:pt x="159" y="1108"/>
                        </a:lnTo>
                        <a:lnTo>
                          <a:pt x="157" y="1101"/>
                        </a:lnTo>
                        <a:lnTo>
                          <a:pt x="145" y="1105"/>
                        </a:lnTo>
                        <a:lnTo>
                          <a:pt x="157" y="1102"/>
                        </a:lnTo>
                        <a:lnTo>
                          <a:pt x="157" y="1101"/>
                        </a:lnTo>
                        <a:lnTo>
                          <a:pt x="145" y="1105"/>
                        </a:lnTo>
                        <a:lnTo>
                          <a:pt x="157" y="1102"/>
                        </a:lnTo>
                        <a:lnTo>
                          <a:pt x="154" y="1093"/>
                        </a:lnTo>
                        <a:lnTo>
                          <a:pt x="154" y="1092"/>
                        </a:lnTo>
                        <a:lnTo>
                          <a:pt x="149" y="1082"/>
                        </a:lnTo>
                        <a:lnTo>
                          <a:pt x="138" y="1086"/>
                        </a:lnTo>
                        <a:lnTo>
                          <a:pt x="149" y="1083"/>
                        </a:lnTo>
                        <a:lnTo>
                          <a:pt x="149" y="1082"/>
                        </a:lnTo>
                        <a:lnTo>
                          <a:pt x="138" y="1086"/>
                        </a:lnTo>
                        <a:lnTo>
                          <a:pt x="149" y="1083"/>
                        </a:lnTo>
                        <a:lnTo>
                          <a:pt x="147" y="1072"/>
                        </a:lnTo>
                        <a:lnTo>
                          <a:pt x="144" y="1059"/>
                        </a:lnTo>
                        <a:lnTo>
                          <a:pt x="132" y="1062"/>
                        </a:lnTo>
                        <a:lnTo>
                          <a:pt x="144" y="1061"/>
                        </a:lnTo>
                        <a:lnTo>
                          <a:pt x="144" y="1059"/>
                        </a:lnTo>
                        <a:lnTo>
                          <a:pt x="132" y="1062"/>
                        </a:lnTo>
                        <a:lnTo>
                          <a:pt x="144" y="1061"/>
                        </a:lnTo>
                        <a:lnTo>
                          <a:pt x="138" y="1029"/>
                        </a:lnTo>
                        <a:lnTo>
                          <a:pt x="135" y="1012"/>
                        </a:lnTo>
                        <a:lnTo>
                          <a:pt x="124" y="1014"/>
                        </a:lnTo>
                        <a:lnTo>
                          <a:pt x="135" y="1012"/>
                        </a:lnTo>
                        <a:lnTo>
                          <a:pt x="124" y="1014"/>
                        </a:lnTo>
                        <a:lnTo>
                          <a:pt x="135" y="1012"/>
                        </a:lnTo>
                        <a:lnTo>
                          <a:pt x="130" y="975"/>
                        </a:lnTo>
                        <a:lnTo>
                          <a:pt x="125" y="954"/>
                        </a:lnTo>
                        <a:lnTo>
                          <a:pt x="114" y="955"/>
                        </a:lnTo>
                        <a:lnTo>
                          <a:pt x="127" y="954"/>
                        </a:lnTo>
                        <a:lnTo>
                          <a:pt x="125" y="954"/>
                        </a:lnTo>
                        <a:lnTo>
                          <a:pt x="114" y="955"/>
                        </a:lnTo>
                        <a:lnTo>
                          <a:pt x="127" y="954"/>
                        </a:lnTo>
                        <a:lnTo>
                          <a:pt x="121" y="908"/>
                        </a:lnTo>
                        <a:lnTo>
                          <a:pt x="118" y="884"/>
                        </a:lnTo>
                        <a:lnTo>
                          <a:pt x="112" y="833"/>
                        </a:lnTo>
                        <a:lnTo>
                          <a:pt x="110" y="805"/>
                        </a:lnTo>
                        <a:lnTo>
                          <a:pt x="107" y="777"/>
                        </a:lnTo>
                        <a:lnTo>
                          <a:pt x="103" y="748"/>
                        </a:lnTo>
                        <a:lnTo>
                          <a:pt x="100" y="720"/>
                        </a:lnTo>
                        <a:lnTo>
                          <a:pt x="94" y="660"/>
                        </a:lnTo>
                        <a:lnTo>
                          <a:pt x="81" y="661"/>
                        </a:lnTo>
                        <a:lnTo>
                          <a:pt x="94" y="661"/>
                        </a:lnTo>
                        <a:lnTo>
                          <a:pt x="94" y="660"/>
                        </a:lnTo>
                        <a:lnTo>
                          <a:pt x="81" y="661"/>
                        </a:lnTo>
                        <a:lnTo>
                          <a:pt x="94" y="661"/>
                        </a:lnTo>
                        <a:lnTo>
                          <a:pt x="85" y="567"/>
                        </a:lnTo>
                        <a:lnTo>
                          <a:pt x="85" y="566"/>
                        </a:lnTo>
                        <a:lnTo>
                          <a:pt x="81" y="535"/>
                        </a:lnTo>
                        <a:lnTo>
                          <a:pt x="68" y="536"/>
                        </a:lnTo>
                        <a:lnTo>
                          <a:pt x="81" y="536"/>
                        </a:lnTo>
                        <a:lnTo>
                          <a:pt x="81" y="535"/>
                        </a:lnTo>
                        <a:lnTo>
                          <a:pt x="68" y="536"/>
                        </a:lnTo>
                        <a:lnTo>
                          <a:pt x="81" y="536"/>
                        </a:lnTo>
                        <a:lnTo>
                          <a:pt x="78" y="505"/>
                        </a:lnTo>
                        <a:lnTo>
                          <a:pt x="75" y="472"/>
                        </a:lnTo>
                        <a:lnTo>
                          <a:pt x="64" y="346"/>
                        </a:lnTo>
                        <a:lnTo>
                          <a:pt x="64" y="345"/>
                        </a:lnTo>
                        <a:lnTo>
                          <a:pt x="61" y="315"/>
                        </a:lnTo>
                        <a:lnTo>
                          <a:pt x="57" y="284"/>
                        </a:lnTo>
                        <a:lnTo>
                          <a:pt x="54" y="255"/>
                        </a:lnTo>
                        <a:lnTo>
                          <a:pt x="51" y="225"/>
                        </a:lnTo>
                        <a:lnTo>
                          <a:pt x="46" y="168"/>
                        </a:lnTo>
                        <a:lnTo>
                          <a:pt x="43" y="141"/>
                        </a:lnTo>
                        <a:lnTo>
                          <a:pt x="37" y="90"/>
                        </a:lnTo>
                        <a:lnTo>
                          <a:pt x="36" y="90"/>
                        </a:lnTo>
                        <a:lnTo>
                          <a:pt x="31" y="65"/>
                        </a:lnTo>
                        <a:lnTo>
                          <a:pt x="20" y="67"/>
                        </a:lnTo>
                        <a:lnTo>
                          <a:pt x="33" y="65"/>
                        </a:lnTo>
                        <a:lnTo>
                          <a:pt x="31" y="65"/>
                        </a:lnTo>
                        <a:lnTo>
                          <a:pt x="20" y="67"/>
                        </a:lnTo>
                        <a:lnTo>
                          <a:pt x="33" y="65"/>
                        </a:lnTo>
                        <a:lnTo>
                          <a:pt x="30" y="43"/>
                        </a:lnTo>
                        <a:lnTo>
                          <a:pt x="27" y="21"/>
                        </a:lnTo>
                        <a:lnTo>
                          <a:pt x="24" y="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88" name="Freeform 135"/>
                  <p:cNvSpPr>
                    <a:spLocks/>
                  </p:cNvSpPr>
                  <p:nvPr/>
                </p:nvSpPr>
                <p:spPr bwMode="auto">
                  <a:xfrm>
                    <a:off x="2948" y="846"/>
                    <a:ext cx="172" cy="1193"/>
                  </a:xfrm>
                  <a:custGeom>
                    <a:avLst/>
                    <a:gdLst>
                      <a:gd name="T0" fmla="*/ 14 w 172"/>
                      <a:gd name="T1" fmla="*/ 1192 h 1193"/>
                      <a:gd name="T2" fmla="*/ 22 w 172"/>
                      <a:gd name="T3" fmla="*/ 1183 h 1193"/>
                      <a:gd name="T4" fmla="*/ 27 w 172"/>
                      <a:gd name="T5" fmla="*/ 1175 h 1193"/>
                      <a:gd name="T6" fmla="*/ 32 w 172"/>
                      <a:gd name="T7" fmla="*/ 1158 h 1193"/>
                      <a:gd name="T8" fmla="*/ 38 w 172"/>
                      <a:gd name="T9" fmla="*/ 1136 h 1193"/>
                      <a:gd name="T10" fmla="*/ 38 w 172"/>
                      <a:gd name="T11" fmla="*/ 1136 h 1193"/>
                      <a:gd name="T12" fmla="*/ 45 w 172"/>
                      <a:gd name="T13" fmla="*/ 1108 h 1193"/>
                      <a:gd name="T14" fmla="*/ 55 w 172"/>
                      <a:gd name="T15" fmla="*/ 1054 h 1193"/>
                      <a:gd name="T16" fmla="*/ 64 w 172"/>
                      <a:gd name="T17" fmla="*/ 989 h 1193"/>
                      <a:gd name="T18" fmla="*/ 64 w 172"/>
                      <a:gd name="T19" fmla="*/ 989 h 1193"/>
                      <a:gd name="T20" fmla="*/ 67 w 172"/>
                      <a:gd name="T21" fmla="*/ 968 h 1193"/>
                      <a:gd name="T22" fmla="*/ 74 w 172"/>
                      <a:gd name="T23" fmla="*/ 917 h 1193"/>
                      <a:gd name="T24" fmla="*/ 88 w 172"/>
                      <a:gd name="T25" fmla="*/ 777 h 1193"/>
                      <a:gd name="T26" fmla="*/ 106 w 172"/>
                      <a:gd name="T27" fmla="*/ 592 h 1193"/>
                      <a:gd name="T28" fmla="*/ 128 w 172"/>
                      <a:gd name="T29" fmla="*/ 371 h 1193"/>
                      <a:gd name="T30" fmla="*/ 133 w 172"/>
                      <a:gd name="T31" fmla="*/ 312 h 1193"/>
                      <a:gd name="T32" fmla="*/ 133 w 172"/>
                      <a:gd name="T33" fmla="*/ 312 h 1193"/>
                      <a:gd name="T34" fmla="*/ 143 w 172"/>
                      <a:gd name="T35" fmla="*/ 225 h 1193"/>
                      <a:gd name="T36" fmla="*/ 155 w 172"/>
                      <a:gd name="T37" fmla="*/ 123 h 1193"/>
                      <a:gd name="T38" fmla="*/ 156 w 172"/>
                      <a:gd name="T39" fmla="*/ 101 h 1193"/>
                      <a:gd name="T40" fmla="*/ 156 w 172"/>
                      <a:gd name="T41" fmla="*/ 101 h 1193"/>
                      <a:gd name="T42" fmla="*/ 165 w 172"/>
                      <a:gd name="T43" fmla="*/ 57 h 1193"/>
                      <a:gd name="T44" fmla="*/ 165 w 172"/>
                      <a:gd name="T45" fmla="*/ 57 h 1193"/>
                      <a:gd name="T46" fmla="*/ 169 w 172"/>
                      <a:gd name="T47" fmla="*/ 21 h 1193"/>
                      <a:gd name="T48" fmla="*/ 146 w 172"/>
                      <a:gd name="T49" fmla="*/ 17 h 1193"/>
                      <a:gd name="T50" fmla="*/ 149 w 172"/>
                      <a:gd name="T51" fmla="*/ 77 h 1193"/>
                      <a:gd name="T52" fmla="*/ 138 w 172"/>
                      <a:gd name="T53" fmla="*/ 76 h 1193"/>
                      <a:gd name="T54" fmla="*/ 128 w 172"/>
                      <a:gd name="T55" fmla="*/ 144 h 1193"/>
                      <a:gd name="T56" fmla="*/ 113 w 172"/>
                      <a:gd name="T57" fmla="*/ 279 h 1193"/>
                      <a:gd name="T58" fmla="*/ 125 w 172"/>
                      <a:gd name="T59" fmla="*/ 281 h 1193"/>
                      <a:gd name="T60" fmla="*/ 104 w 172"/>
                      <a:gd name="T61" fmla="*/ 368 h 1193"/>
                      <a:gd name="T62" fmla="*/ 82 w 172"/>
                      <a:gd name="T63" fmla="*/ 589 h 1193"/>
                      <a:gd name="T64" fmla="*/ 64 w 172"/>
                      <a:gd name="T65" fmla="*/ 774 h 1193"/>
                      <a:gd name="T66" fmla="*/ 49 w 172"/>
                      <a:gd name="T67" fmla="*/ 914 h 1193"/>
                      <a:gd name="T68" fmla="*/ 55 w 172"/>
                      <a:gd name="T69" fmla="*/ 965 h 1193"/>
                      <a:gd name="T70" fmla="*/ 44 w 172"/>
                      <a:gd name="T71" fmla="*/ 964 h 1193"/>
                      <a:gd name="T72" fmla="*/ 34 w 172"/>
                      <a:gd name="T73" fmla="*/ 1031 h 1193"/>
                      <a:gd name="T74" fmla="*/ 31 w 172"/>
                      <a:gd name="T75" fmla="*/ 1051 h 1193"/>
                      <a:gd name="T76" fmla="*/ 28 w 172"/>
                      <a:gd name="T77" fmla="*/ 1069 h 1193"/>
                      <a:gd name="T78" fmla="*/ 31 w 172"/>
                      <a:gd name="T79" fmla="*/ 1119 h 1193"/>
                      <a:gd name="T80" fmla="*/ 31 w 172"/>
                      <a:gd name="T81" fmla="*/ 1119 h 1193"/>
                      <a:gd name="T82" fmla="*/ 10 w 172"/>
                      <a:gd name="T83" fmla="*/ 1152 h 1193"/>
                      <a:gd name="T84" fmla="*/ 21 w 172"/>
                      <a:gd name="T85" fmla="*/ 1155 h 1193"/>
                      <a:gd name="T86" fmla="*/ 18 w 172"/>
                      <a:gd name="T87" fmla="*/ 1163 h 1193"/>
                      <a:gd name="T88" fmla="*/ 18 w 172"/>
                      <a:gd name="T89" fmla="*/ 1163 h 1193"/>
                      <a:gd name="T90" fmla="*/ 15 w 172"/>
                      <a:gd name="T91" fmla="*/ 1171 h 1193"/>
                      <a:gd name="T92" fmla="*/ 15 w 172"/>
                      <a:gd name="T93" fmla="*/ 1171 h 1193"/>
                      <a:gd name="T94" fmla="*/ 12 w 172"/>
                      <a:gd name="T95" fmla="*/ 1176 h 1193"/>
                      <a:gd name="T96" fmla="*/ 2 w 172"/>
                      <a:gd name="T97" fmla="*/ 1171 h 1193"/>
                      <a:gd name="T98" fmla="*/ 7 w 172"/>
                      <a:gd name="T99" fmla="*/ 1169 h 1193"/>
                      <a:gd name="T100" fmla="*/ 0 w 172"/>
                      <a:gd name="T101" fmla="*/ 1175 h 1193"/>
                      <a:gd name="T102" fmla="*/ 2 w 172"/>
                      <a:gd name="T103" fmla="*/ 1171 h 11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</a:cxnLst>
                    <a:rect l="0" t="0" r="r" b="b"/>
                    <a:pathLst>
                      <a:path w="172" h="1193">
                        <a:moveTo>
                          <a:pt x="2" y="1171"/>
                        </a:moveTo>
                        <a:lnTo>
                          <a:pt x="10" y="1193"/>
                        </a:lnTo>
                        <a:lnTo>
                          <a:pt x="14" y="1192"/>
                        </a:lnTo>
                        <a:lnTo>
                          <a:pt x="18" y="1189"/>
                        </a:lnTo>
                        <a:lnTo>
                          <a:pt x="20" y="1188"/>
                        </a:lnTo>
                        <a:lnTo>
                          <a:pt x="22" y="1183"/>
                        </a:lnTo>
                        <a:lnTo>
                          <a:pt x="24" y="1182"/>
                        </a:lnTo>
                        <a:lnTo>
                          <a:pt x="27" y="1176"/>
                        </a:lnTo>
                        <a:lnTo>
                          <a:pt x="27" y="1175"/>
                        </a:lnTo>
                        <a:lnTo>
                          <a:pt x="30" y="1168"/>
                        </a:lnTo>
                        <a:lnTo>
                          <a:pt x="32" y="1159"/>
                        </a:lnTo>
                        <a:lnTo>
                          <a:pt x="32" y="1158"/>
                        </a:lnTo>
                        <a:lnTo>
                          <a:pt x="38" y="1135"/>
                        </a:lnTo>
                        <a:lnTo>
                          <a:pt x="27" y="1132"/>
                        </a:lnTo>
                        <a:lnTo>
                          <a:pt x="38" y="1136"/>
                        </a:lnTo>
                        <a:lnTo>
                          <a:pt x="38" y="1135"/>
                        </a:lnTo>
                        <a:lnTo>
                          <a:pt x="27" y="1132"/>
                        </a:lnTo>
                        <a:lnTo>
                          <a:pt x="38" y="1136"/>
                        </a:lnTo>
                        <a:lnTo>
                          <a:pt x="42" y="1123"/>
                        </a:lnTo>
                        <a:lnTo>
                          <a:pt x="42" y="1122"/>
                        </a:lnTo>
                        <a:lnTo>
                          <a:pt x="45" y="1108"/>
                        </a:lnTo>
                        <a:lnTo>
                          <a:pt x="51" y="1074"/>
                        </a:lnTo>
                        <a:lnTo>
                          <a:pt x="54" y="1055"/>
                        </a:lnTo>
                        <a:lnTo>
                          <a:pt x="55" y="1054"/>
                        </a:lnTo>
                        <a:lnTo>
                          <a:pt x="58" y="1034"/>
                        </a:lnTo>
                        <a:lnTo>
                          <a:pt x="61" y="1012"/>
                        </a:lnTo>
                        <a:lnTo>
                          <a:pt x="64" y="989"/>
                        </a:lnTo>
                        <a:lnTo>
                          <a:pt x="51" y="988"/>
                        </a:lnTo>
                        <a:lnTo>
                          <a:pt x="62" y="991"/>
                        </a:lnTo>
                        <a:lnTo>
                          <a:pt x="64" y="989"/>
                        </a:lnTo>
                        <a:lnTo>
                          <a:pt x="51" y="988"/>
                        </a:lnTo>
                        <a:lnTo>
                          <a:pt x="62" y="991"/>
                        </a:lnTo>
                        <a:lnTo>
                          <a:pt x="67" y="968"/>
                        </a:lnTo>
                        <a:lnTo>
                          <a:pt x="68" y="967"/>
                        </a:lnTo>
                        <a:lnTo>
                          <a:pt x="71" y="942"/>
                        </a:lnTo>
                        <a:lnTo>
                          <a:pt x="74" y="917"/>
                        </a:lnTo>
                        <a:lnTo>
                          <a:pt x="82" y="835"/>
                        </a:lnTo>
                        <a:lnTo>
                          <a:pt x="85" y="807"/>
                        </a:lnTo>
                        <a:lnTo>
                          <a:pt x="88" y="777"/>
                        </a:lnTo>
                        <a:lnTo>
                          <a:pt x="92" y="747"/>
                        </a:lnTo>
                        <a:lnTo>
                          <a:pt x="95" y="717"/>
                        </a:lnTo>
                        <a:lnTo>
                          <a:pt x="106" y="592"/>
                        </a:lnTo>
                        <a:lnTo>
                          <a:pt x="109" y="559"/>
                        </a:lnTo>
                        <a:lnTo>
                          <a:pt x="113" y="528"/>
                        </a:lnTo>
                        <a:lnTo>
                          <a:pt x="128" y="371"/>
                        </a:lnTo>
                        <a:lnTo>
                          <a:pt x="133" y="311"/>
                        </a:lnTo>
                        <a:lnTo>
                          <a:pt x="121" y="309"/>
                        </a:lnTo>
                        <a:lnTo>
                          <a:pt x="133" y="312"/>
                        </a:lnTo>
                        <a:lnTo>
                          <a:pt x="133" y="311"/>
                        </a:lnTo>
                        <a:lnTo>
                          <a:pt x="121" y="309"/>
                        </a:lnTo>
                        <a:lnTo>
                          <a:pt x="133" y="312"/>
                        </a:lnTo>
                        <a:lnTo>
                          <a:pt x="138" y="284"/>
                        </a:lnTo>
                        <a:lnTo>
                          <a:pt x="138" y="282"/>
                        </a:lnTo>
                        <a:lnTo>
                          <a:pt x="143" y="225"/>
                        </a:lnTo>
                        <a:lnTo>
                          <a:pt x="146" y="198"/>
                        </a:lnTo>
                        <a:lnTo>
                          <a:pt x="152" y="147"/>
                        </a:lnTo>
                        <a:lnTo>
                          <a:pt x="155" y="123"/>
                        </a:lnTo>
                        <a:lnTo>
                          <a:pt x="158" y="100"/>
                        </a:lnTo>
                        <a:lnTo>
                          <a:pt x="145" y="98"/>
                        </a:lnTo>
                        <a:lnTo>
                          <a:pt x="156" y="101"/>
                        </a:lnTo>
                        <a:lnTo>
                          <a:pt x="158" y="100"/>
                        </a:lnTo>
                        <a:lnTo>
                          <a:pt x="145" y="98"/>
                        </a:lnTo>
                        <a:lnTo>
                          <a:pt x="156" y="101"/>
                        </a:lnTo>
                        <a:lnTo>
                          <a:pt x="160" y="80"/>
                        </a:lnTo>
                        <a:lnTo>
                          <a:pt x="162" y="78"/>
                        </a:lnTo>
                        <a:lnTo>
                          <a:pt x="165" y="57"/>
                        </a:lnTo>
                        <a:lnTo>
                          <a:pt x="152" y="56"/>
                        </a:lnTo>
                        <a:lnTo>
                          <a:pt x="163" y="58"/>
                        </a:lnTo>
                        <a:lnTo>
                          <a:pt x="165" y="57"/>
                        </a:lnTo>
                        <a:lnTo>
                          <a:pt x="152" y="56"/>
                        </a:lnTo>
                        <a:lnTo>
                          <a:pt x="163" y="58"/>
                        </a:lnTo>
                        <a:lnTo>
                          <a:pt x="169" y="21"/>
                        </a:lnTo>
                        <a:lnTo>
                          <a:pt x="172" y="4"/>
                        </a:lnTo>
                        <a:lnTo>
                          <a:pt x="149" y="0"/>
                        </a:lnTo>
                        <a:lnTo>
                          <a:pt x="146" y="17"/>
                        </a:lnTo>
                        <a:lnTo>
                          <a:pt x="141" y="54"/>
                        </a:lnTo>
                        <a:lnTo>
                          <a:pt x="138" y="76"/>
                        </a:lnTo>
                        <a:lnTo>
                          <a:pt x="149" y="77"/>
                        </a:lnTo>
                        <a:lnTo>
                          <a:pt x="138" y="76"/>
                        </a:lnTo>
                        <a:lnTo>
                          <a:pt x="149" y="77"/>
                        </a:lnTo>
                        <a:lnTo>
                          <a:pt x="138" y="76"/>
                        </a:lnTo>
                        <a:lnTo>
                          <a:pt x="133" y="97"/>
                        </a:lnTo>
                        <a:lnTo>
                          <a:pt x="131" y="120"/>
                        </a:lnTo>
                        <a:lnTo>
                          <a:pt x="128" y="144"/>
                        </a:lnTo>
                        <a:lnTo>
                          <a:pt x="122" y="195"/>
                        </a:lnTo>
                        <a:lnTo>
                          <a:pt x="119" y="222"/>
                        </a:lnTo>
                        <a:lnTo>
                          <a:pt x="113" y="279"/>
                        </a:lnTo>
                        <a:lnTo>
                          <a:pt x="125" y="281"/>
                        </a:lnTo>
                        <a:lnTo>
                          <a:pt x="113" y="279"/>
                        </a:lnTo>
                        <a:lnTo>
                          <a:pt x="125" y="281"/>
                        </a:lnTo>
                        <a:lnTo>
                          <a:pt x="113" y="279"/>
                        </a:lnTo>
                        <a:lnTo>
                          <a:pt x="109" y="308"/>
                        </a:lnTo>
                        <a:lnTo>
                          <a:pt x="104" y="368"/>
                        </a:lnTo>
                        <a:lnTo>
                          <a:pt x="89" y="525"/>
                        </a:lnTo>
                        <a:lnTo>
                          <a:pt x="85" y="556"/>
                        </a:lnTo>
                        <a:lnTo>
                          <a:pt x="82" y="589"/>
                        </a:lnTo>
                        <a:lnTo>
                          <a:pt x="71" y="714"/>
                        </a:lnTo>
                        <a:lnTo>
                          <a:pt x="68" y="744"/>
                        </a:lnTo>
                        <a:lnTo>
                          <a:pt x="64" y="774"/>
                        </a:lnTo>
                        <a:lnTo>
                          <a:pt x="61" y="804"/>
                        </a:lnTo>
                        <a:lnTo>
                          <a:pt x="58" y="833"/>
                        </a:lnTo>
                        <a:lnTo>
                          <a:pt x="49" y="914"/>
                        </a:lnTo>
                        <a:lnTo>
                          <a:pt x="47" y="940"/>
                        </a:lnTo>
                        <a:lnTo>
                          <a:pt x="44" y="964"/>
                        </a:lnTo>
                        <a:lnTo>
                          <a:pt x="55" y="965"/>
                        </a:lnTo>
                        <a:lnTo>
                          <a:pt x="44" y="964"/>
                        </a:lnTo>
                        <a:lnTo>
                          <a:pt x="55" y="965"/>
                        </a:lnTo>
                        <a:lnTo>
                          <a:pt x="44" y="964"/>
                        </a:lnTo>
                        <a:lnTo>
                          <a:pt x="39" y="987"/>
                        </a:lnTo>
                        <a:lnTo>
                          <a:pt x="37" y="1009"/>
                        </a:lnTo>
                        <a:lnTo>
                          <a:pt x="34" y="1031"/>
                        </a:lnTo>
                        <a:lnTo>
                          <a:pt x="31" y="1051"/>
                        </a:lnTo>
                        <a:lnTo>
                          <a:pt x="42" y="1052"/>
                        </a:lnTo>
                        <a:lnTo>
                          <a:pt x="31" y="1051"/>
                        </a:lnTo>
                        <a:lnTo>
                          <a:pt x="42" y="1052"/>
                        </a:lnTo>
                        <a:lnTo>
                          <a:pt x="31" y="1051"/>
                        </a:lnTo>
                        <a:lnTo>
                          <a:pt x="28" y="1069"/>
                        </a:lnTo>
                        <a:lnTo>
                          <a:pt x="22" y="1104"/>
                        </a:lnTo>
                        <a:lnTo>
                          <a:pt x="20" y="1118"/>
                        </a:lnTo>
                        <a:lnTo>
                          <a:pt x="31" y="1119"/>
                        </a:lnTo>
                        <a:lnTo>
                          <a:pt x="20" y="1116"/>
                        </a:lnTo>
                        <a:lnTo>
                          <a:pt x="20" y="1118"/>
                        </a:lnTo>
                        <a:lnTo>
                          <a:pt x="31" y="1119"/>
                        </a:lnTo>
                        <a:lnTo>
                          <a:pt x="20" y="1116"/>
                        </a:lnTo>
                        <a:lnTo>
                          <a:pt x="15" y="1129"/>
                        </a:lnTo>
                        <a:lnTo>
                          <a:pt x="10" y="1152"/>
                        </a:lnTo>
                        <a:lnTo>
                          <a:pt x="21" y="1155"/>
                        </a:lnTo>
                        <a:lnTo>
                          <a:pt x="10" y="1152"/>
                        </a:lnTo>
                        <a:lnTo>
                          <a:pt x="21" y="1155"/>
                        </a:lnTo>
                        <a:lnTo>
                          <a:pt x="10" y="1152"/>
                        </a:lnTo>
                        <a:lnTo>
                          <a:pt x="7" y="1161"/>
                        </a:lnTo>
                        <a:lnTo>
                          <a:pt x="18" y="1163"/>
                        </a:lnTo>
                        <a:lnTo>
                          <a:pt x="7" y="1159"/>
                        </a:lnTo>
                        <a:lnTo>
                          <a:pt x="7" y="1161"/>
                        </a:lnTo>
                        <a:lnTo>
                          <a:pt x="18" y="1163"/>
                        </a:lnTo>
                        <a:lnTo>
                          <a:pt x="7" y="1159"/>
                        </a:lnTo>
                        <a:lnTo>
                          <a:pt x="4" y="1166"/>
                        </a:lnTo>
                        <a:lnTo>
                          <a:pt x="15" y="1171"/>
                        </a:lnTo>
                        <a:lnTo>
                          <a:pt x="5" y="1165"/>
                        </a:lnTo>
                        <a:lnTo>
                          <a:pt x="4" y="1166"/>
                        </a:lnTo>
                        <a:lnTo>
                          <a:pt x="15" y="1171"/>
                        </a:lnTo>
                        <a:lnTo>
                          <a:pt x="5" y="1165"/>
                        </a:lnTo>
                        <a:lnTo>
                          <a:pt x="2" y="1171"/>
                        </a:lnTo>
                        <a:lnTo>
                          <a:pt x="12" y="1176"/>
                        </a:lnTo>
                        <a:lnTo>
                          <a:pt x="2" y="1171"/>
                        </a:lnTo>
                        <a:lnTo>
                          <a:pt x="12" y="1176"/>
                        </a:lnTo>
                        <a:lnTo>
                          <a:pt x="2" y="1171"/>
                        </a:lnTo>
                        <a:lnTo>
                          <a:pt x="0" y="1175"/>
                        </a:lnTo>
                        <a:lnTo>
                          <a:pt x="10" y="1180"/>
                        </a:lnTo>
                        <a:lnTo>
                          <a:pt x="7" y="1169"/>
                        </a:lnTo>
                        <a:lnTo>
                          <a:pt x="5" y="1169"/>
                        </a:lnTo>
                        <a:lnTo>
                          <a:pt x="1" y="1172"/>
                        </a:lnTo>
                        <a:lnTo>
                          <a:pt x="0" y="1175"/>
                        </a:lnTo>
                        <a:lnTo>
                          <a:pt x="10" y="1180"/>
                        </a:lnTo>
                        <a:lnTo>
                          <a:pt x="7" y="1169"/>
                        </a:lnTo>
                        <a:lnTo>
                          <a:pt x="2" y="1171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89" name="Freeform 136"/>
                  <p:cNvSpPr>
                    <a:spLocks/>
                  </p:cNvSpPr>
                  <p:nvPr/>
                </p:nvSpPr>
                <p:spPr bwMode="auto">
                  <a:xfrm>
                    <a:off x="3094" y="746"/>
                    <a:ext cx="180" cy="893"/>
                  </a:xfrm>
                  <a:custGeom>
                    <a:avLst/>
                    <a:gdLst>
                      <a:gd name="T0" fmla="*/ 29 w 180"/>
                      <a:gd name="T1" fmla="*/ 89 h 893"/>
                      <a:gd name="T2" fmla="*/ 20 w 180"/>
                      <a:gd name="T3" fmla="*/ 72 h 893"/>
                      <a:gd name="T4" fmla="*/ 34 w 180"/>
                      <a:gd name="T5" fmla="*/ 63 h 893"/>
                      <a:gd name="T6" fmla="*/ 39 w 180"/>
                      <a:gd name="T7" fmla="*/ 52 h 893"/>
                      <a:gd name="T8" fmla="*/ 44 w 180"/>
                      <a:gd name="T9" fmla="*/ 34 h 893"/>
                      <a:gd name="T10" fmla="*/ 50 w 180"/>
                      <a:gd name="T11" fmla="*/ 23 h 893"/>
                      <a:gd name="T12" fmla="*/ 39 w 180"/>
                      <a:gd name="T13" fmla="*/ 17 h 893"/>
                      <a:gd name="T14" fmla="*/ 44 w 180"/>
                      <a:gd name="T15" fmla="*/ 24 h 893"/>
                      <a:gd name="T16" fmla="*/ 44 w 180"/>
                      <a:gd name="T17" fmla="*/ 12 h 893"/>
                      <a:gd name="T18" fmla="*/ 43 w 180"/>
                      <a:gd name="T19" fmla="*/ 23 h 893"/>
                      <a:gd name="T20" fmla="*/ 46 w 180"/>
                      <a:gd name="T21" fmla="*/ 24 h 893"/>
                      <a:gd name="T22" fmla="*/ 51 w 180"/>
                      <a:gd name="T23" fmla="*/ 13 h 893"/>
                      <a:gd name="T24" fmla="*/ 44 w 180"/>
                      <a:gd name="T25" fmla="*/ 23 h 893"/>
                      <a:gd name="T26" fmla="*/ 47 w 180"/>
                      <a:gd name="T27" fmla="*/ 27 h 893"/>
                      <a:gd name="T28" fmla="*/ 57 w 180"/>
                      <a:gd name="T29" fmla="*/ 20 h 893"/>
                      <a:gd name="T30" fmla="*/ 49 w 180"/>
                      <a:gd name="T31" fmla="*/ 32 h 893"/>
                      <a:gd name="T32" fmla="*/ 51 w 180"/>
                      <a:gd name="T33" fmla="*/ 39 h 893"/>
                      <a:gd name="T34" fmla="*/ 63 w 180"/>
                      <a:gd name="T35" fmla="*/ 33 h 893"/>
                      <a:gd name="T36" fmla="*/ 73 w 180"/>
                      <a:gd name="T37" fmla="*/ 66 h 893"/>
                      <a:gd name="T38" fmla="*/ 61 w 180"/>
                      <a:gd name="T39" fmla="*/ 69 h 893"/>
                      <a:gd name="T40" fmla="*/ 76 w 180"/>
                      <a:gd name="T41" fmla="*/ 79 h 893"/>
                      <a:gd name="T42" fmla="*/ 84 w 180"/>
                      <a:gd name="T43" fmla="*/ 127 h 893"/>
                      <a:gd name="T44" fmla="*/ 73 w 180"/>
                      <a:gd name="T45" fmla="*/ 129 h 893"/>
                      <a:gd name="T46" fmla="*/ 86 w 180"/>
                      <a:gd name="T47" fmla="*/ 214 h 893"/>
                      <a:gd name="T48" fmla="*/ 97 w 180"/>
                      <a:gd name="T49" fmla="*/ 211 h 893"/>
                      <a:gd name="T50" fmla="*/ 94 w 180"/>
                      <a:gd name="T51" fmla="*/ 285 h 893"/>
                      <a:gd name="T52" fmla="*/ 113 w 180"/>
                      <a:gd name="T53" fmla="*/ 456 h 893"/>
                      <a:gd name="T54" fmla="*/ 113 w 180"/>
                      <a:gd name="T55" fmla="*/ 456 h 893"/>
                      <a:gd name="T56" fmla="*/ 118 w 180"/>
                      <a:gd name="T57" fmla="*/ 518 h 893"/>
                      <a:gd name="T58" fmla="*/ 127 w 180"/>
                      <a:gd name="T59" fmla="*/ 613 h 893"/>
                      <a:gd name="T60" fmla="*/ 143 w 180"/>
                      <a:gd name="T61" fmla="*/ 643 h 893"/>
                      <a:gd name="T62" fmla="*/ 145 w 180"/>
                      <a:gd name="T63" fmla="*/ 803 h 893"/>
                      <a:gd name="T64" fmla="*/ 175 w 180"/>
                      <a:gd name="T65" fmla="*/ 860 h 893"/>
                      <a:gd name="T66" fmla="*/ 170 w 180"/>
                      <a:gd name="T67" fmla="*/ 800 h 893"/>
                      <a:gd name="T68" fmla="*/ 158 w 180"/>
                      <a:gd name="T69" fmla="*/ 675 h 893"/>
                      <a:gd name="T70" fmla="*/ 138 w 180"/>
                      <a:gd name="T71" fmla="*/ 612 h 893"/>
                      <a:gd name="T72" fmla="*/ 151 w 180"/>
                      <a:gd name="T73" fmla="*/ 612 h 893"/>
                      <a:gd name="T74" fmla="*/ 140 w 180"/>
                      <a:gd name="T75" fmla="*/ 485 h 893"/>
                      <a:gd name="T76" fmla="*/ 127 w 180"/>
                      <a:gd name="T77" fmla="*/ 486 h 893"/>
                      <a:gd name="T78" fmla="*/ 134 w 180"/>
                      <a:gd name="T79" fmla="*/ 424 h 893"/>
                      <a:gd name="T80" fmla="*/ 116 w 180"/>
                      <a:gd name="T81" fmla="*/ 257 h 893"/>
                      <a:gd name="T82" fmla="*/ 104 w 180"/>
                      <a:gd name="T83" fmla="*/ 187 h 893"/>
                      <a:gd name="T84" fmla="*/ 93 w 180"/>
                      <a:gd name="T85" fmla="*/ 188 h 893"/>
                      <a:gd name="T86" fmla="*/ 96 w 180"/>
                      <a:gd name="T87" fmla="*/ 126 h 893"/>
                      <a:gd name="T88" fmla="*/ 84 w 180"/>
                      <a:gd name="T89" fmla="*/ 63 h 893"/>
                      <a:gd name="T90" fmla="*/ 71 w 180"/>
                      <a:gd name="T91" fmla="*/ 22 h 893"/>
                      <a:gd name="T92" fmla="*/ 64 w 180"/>
                      <a:gd name="T93" fmla="*/ 10 h 893"/>
                      <a:gd name="T94" fmla="*/ 53 w 180"/>
                      <a:gd name="T95" fmla="*/ 0 h 893"/>
                      <a:gd name="T96" fmla="*/ 22 w 180"/>
                      <a:gd name="T97" fmla="*/ 26 h 893"/>
                      <a:gd name="T98" fmla="*/ 16 w 180"/>
                      <a:gd name="T99" fmla="*/ 43 h 893"/>
                      <a:gd name="T100" fmla="*/ 12 w 180"/>
                      <a:gd name="T101" fmla="*/ 54 h 893"/>
                      <a:gd name="T102" fmla="*/ 9 w 180"/>
                      <a:gd name="T103" fmla="*/ 70 h 8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</a:cxnLst>
                    <a:rect l="0" t="0" r="r" b="b"/>
                    <a:pathLst>
                      <a:path w="180" h="893">
                        <a:moveTo>
                          <a:pt x="0" y="117"/>
                        </a:moveTo>
                        <a:lnTo>
                          <a:pt x="23" y="121"/>
                        </a:lnTo>
                        <a:lnTo>
                          <a:pt x="26" y="104"/>
                        </a:lnTo>
                        <a:lnTo>
                          <a:pt x="29" y="89"/>
                        </a:lnTo>
                        <a:lnTo>
                          <a:pt x="32" y="74"/>
                        </a:lnTo>
                        <a:lnTo>
                          <a:pt x="20" y="72"/>
                        </a:lnTo>
                        <a:lnTo>
                          <a:pt x="32" y="74"/>
                        </a:lnTo>
                        <a:lnTo>
                          <a:pt x="20" y="72"/>
                        </a:lnTo>
                        <a:lnTo>
                          <a:pt x="32" y="74"/>
                        </a:lnTo>
                        <a:lnTo>
                          <a:pt x="34" y="62"/>
                        </a:lnTo>
                        <a:lnTo>
                          <a:pt x="23" y="59"/>
                        </a:lnTo>
                        <a:lnTo>
                          <a:pt x="34" y="63"/>
                        </a:lnTo>
                        <a:lnTo>
                          <a:pt x="34" y="62"/>
                        </a:lnTo>
                        <a:lnTo>
                          <a:pt x="23" y="59"/>
                        </a:lnTo>
                        <a:lnTo>
                          <a:pt x="34" y="63"/>
                        </a:lnTo>
                        <a:lnTo>
                          <a:pt x="39" y="52"/>
                        </a:lnTo>
                        <a:lnTo>
                          <a:pt x="42" y="42"/>
                        </a:lnTo>
                        <a:lnTo>
                          <a:pt x="44" y="33"/>
                        </a:lnTo>
                        <a:lnTo>
                          <a:pt x="33" y="29"/>
                        </a:lnTo>
                        <a:lnTo>
                          <a:pt x="44" y="34"/>
                        </a:lnTo>
                        <a:lnTo>
                          <a:pt x="44" y="33"/>
                        </a:lnTo>
                        <a:lnTo>
                          <a:pt x="33" y="29"/>
                        </a:lnTo>
                        <a:lnTo>
                          <a:pt x="44" y="34"/>
                        </a:lnTo>
                        <a:lnTo>
                          <a:pt x="50" y="23"/>
                        </a:lnTo>
                        <a:lnTo>
                          <a:pt x="39" y="17"/>
                        </a:lnTo>
                        <a:lnTo>
                          <a:pt x="47" y="26"/>
                        </a:lnTo>
                        <a:lnTo>
                          <a:pt x="50" y="23"/>
                        </a:lnTo>
                        <a:lnTo>
                          <a:pt x="39" y="17"/>
                        </a:lnTo>
                        <a:lnTo>
                          <a:pt x="47" y="26"/>
                        </a:lnTo>
                        <a:lnTo>
                          <a:pt x="53" y="20"/>
                        </a:lnTo>
                        <a:lnTo>
                          <a:pt x="44" y="12"/>
                        </a:lnTo>
                        <a:lnTo>
                          <a:pt x="44" y="24"/>
                        </a:lnTo>
                        <a:lnTo>
                          <a:pt x="44" y="23"/>
                        </a:lnTo>
                        <a:lnTo>
                          <a:pt x="49" y="23"/>
                        </a:lnTo>
                        <a:lnTo>
                          <a:pt x="53" y="20"/>
                        </a:lnTo>
                        <a:lnTo>
                          <a:pt x="44" y="12"/>
                        </a:lnTo>
                        <a:lnTo>
                          <a:pt x="44" y="24"/>
                        </a:lnTo>
                        <a:lnTo>
                          <a:pt x="49" y="24"/>
                        </a:lnTo>
                        <a:lnTo>
                          <a:pt x="49" y="12"/>
                        </a:lnTo>
                        <a:lnTo>
                          <a:pt x="43" y="23"/>
                        </a:lnTo>
                        <a:lnTo>
                          <a:pt x="49" y="24"/>
                        </a:lnTo>
                        <a:lnTo>
                          <a:pt x="49" y="12"/>
                        </a:lnTo>
                        <a:lnTo>
                          <a:pt x="43" y="23"/>
                        </a:lnTo>
                        <a:lnTo>
                          <a:pt x="46" y="24"/>
                        </a:lnTo>
                        <a:lnTo>
                          <a:pt x="51" y="13"/>
                        </a:lnTo>
                        <a:lnTo>
                          <a:pt x="43" y="22"/>
                        </a:lnTo>
                        <a:lnTo>
                          <a:pt x="46" y="24"/>
                        </a:lnTo>
                        <a:lnTo>
                          <a:pt x="51" y="13"/>
                        </a:lnTo>
                        <a:lnTo>
                          <a:pt x="43" y="22"/>
                        </a:lnTo>
                        <a:lnTo>
                          <a:pt x="46" y="24"/>
                        </a:lnTo>
                        <a:lnTo>
                          <a:pt x="54" y="16"/>
                        </a:lnTo>
                        <a:lnTo>
                          <a:pt x="44" y="23"/>
                        </a:lnTo>
                        <a:lnTo>
                          <a:pt x="46" y="24"/>
                        </a:lnTo>
                        <a:lnTo>
                          <a:pt x="54" y="16"/>
                        </a:lnTo>
                        <a:lnTo>
                          <a:pt x="44" y="23"/>
                        </a:lnTo>
                        <a:lnTo>
                          <a:pt x="47" y="27"/>
                        </a:lnTo>
                        <a:lnTo>
                          <a:pt x="57" y="20"/>
                        </a:lnTo>
                        <a:lnTo>
                          <a:pt x="47" y="26"/>
                        </a:lnTo>
                        <a:lnTo>
                          <a:pt x="47" y="27"/>
                        </a:lnTo>
                        <a:lnTo>
                          <a:pt x="57" y="20"/>
                        </a:lnTo>
                        <a:lnTo>
                          <a:pt x="47" y="26"/>
                        </a:lnTo>
                        <a:lnTo>
                          <a:pt x="50" y="32"/>
                        </a:lnTo>
                        <a:lnTo>
                          <a:pt x="60" y="26"/>
                        </a:lnTo>
                        <a:lnTo>
                          <a:pt x="49" y="32"/>
                        </a:lnTo>
                        <a:lnTo>
                          <a:pt x="50" y="32"/>
                        </a:lnTo>
                        <a:lnTo>
                          <a:pt x="60" y="26"/>
                        </a:lnTo>
                        <a:lnTo>
                          <a:pt x="49" y="32"/>
                        </a:lnTo>
                        <a:lnTo>
                          <a:pt x="51" y="39"/>
                        </a:lnTo>
                        <a:lnTo>
                          <a:pt x="63" y="33"/>
                        </a:lnTo>
                        <a:lnTo>
                          <a:pt x="51" y="37"/>
                        </a:lnTo>
                        <a:lnTo>
                          <a:pt x="51" y="39"/>
                        </a:lnTo>
                        <a:lnTo>
                          <a:pt x="63" y="33"/>
                        </a:lnTo>
                        <a:lnTo>
                          <a:pt x="51" y="37"/>
                        </a:lnTo>
                        <a:lnTo>
                          <a:pt x="57" y="57"/>
                        </a:lnTo>
                        <a:lnTo>
                          <a:pt x="61" y="70"/>
                        </a:lnTo>
                        <a:lnTo>
                          <a:pt x="73" y="66"/>
                        </a:lnTo>
                        <a:lnTo>
                          <a:pt x="61" y="69"/>
                        </a:lnTo>
                        <a:lnTo>
                          <a:pt x="61" y="70"/>
                        </a:lnTo>
                        <a:lnTo>
                          <a:pt x="73" y="66"/>
                        </a:lnTo>
                        <a:lnTo>
                          <a:pt x="61" y="69"/>
                        </a:lnTo>
                        <a:lnTo>
                          <a:pt x="64" y="81"/>
                        </a:lnTo>
                        <a:lnTo>
                          <a:pt x="76" y="79"/>
                        </a:lnTo>
                        <a:lnTo>
                          <a:pt x="64" y="81"/>
                        </a:lnTo>
                        <a:lnTo>
                          <a:pt x="76" y="79"/>
                        </a:lnTo>
                        <a:lnTo>
                          <a:pt x="64" y="81"/>
                        </a:lnTo>
                        <a:lnTo>
                          <a:pt x="67" y="96"/>
                        </a:lnTo>
                        <a:lnTo>
                          <a:pt x="73" y="130"/>
                        </a:lnTo>
                        <a:lnTo>
                          <a:pt x="84" y="127"/>
                        </a:lnTo>
                        <a:lnTo>
                          <a:pt x="73" y="129"/>
                        </a:lnTo>
                        <a:lnTo>
                          <a:pt x="73" y="130"/>
                        </a:lnTo>
                        <a:lnTo>
                          <a:pt x="84" y="127"/>
                        </a:lnTo>
                        <a:lnTo>
                          <a:pt x="73" y="129"/>
                        </a:lnTo>
                        <a:lnTo>
                          <a:pt x="79" y="168"/>
                        </a:lnTo>
                        <a:lnTo>
                          <a:pt x="81" y="190"/>
                        </a:lnTo>
                        <a:lnTo>
                          <a:pt x="81" y="191"/>
                        </a:lnTo>
                        <a:lnTo>
                          <a:pt x="86" y="214"/>
                        </a:lnTo>
                        <a:lnTo>
                          <a:pt x="97" y="211"/>
                        </a:lnTo>
                        <a:lnTo>
                          <a:pt x="86" y="213"/>
                        </a:lnTo>
                        <a:lnTo>
                          <a:pt x="86" y="214"/>
                        </a:lnTo>
                        <a:lnTo>
                          <a:pt x="97" y="211"/>
                        </a:lnTo>
                        <a:lnTo>
                          <a:pt x="86" y="213"/>
                        </a:lnTo>
                        <a:lnTo>
                          <a:pt x="89" y="235"/>
                        </a:lnTo>
                        <a:lnTo>
                          <a:pt x="91" y="260"/>
                        </a:lnTo>
                        <a:lnTo>
                          <a:pt x="94" y="285"/>
                        </a:lnTo>
                        <a:lnTo>
                          <a:pt x="100" y="340"/>
                        </a:lnTo>
                        <a:lnTo>
                          <a:pt x="106" y="397"/>
                        </a:lnTo>
                        <a:lnTo>
                          <a:pt x="110" y="427"/>
                        </a:lnTo>
                        <a:lnTo>
                          <a:pt x="113" y="456"/>
                        </a:lnTo>
                        <a:lnTo>
                          <a:pt x="124" y="455"/>
                        </a:lnTo>
                        <a:lnTo>
                          <a:pt x="113" y="456"/>
                        </a:lnTo>
                        <a:lnTo>
                          <a:pt x="124" y="455"/>
                        </a:lnTo>
                        <a:lnTo>
                          <a:pt x="113" y="456"/>
                        </a:lnTo>
                        <a:lnTo>
                          <a:pt x="116" y="488"/>
                        </a:lnTo>
                        <a:lnTo>
                          <a:pt x="118" y="518"/>
                        </a:lnTo>
                        <a:lnTo>
                          <a:pt x="130" y="516"/>
                        </a:lnTo>
                        <a:lnTo>
                          <a:pt x="118" y="518"/>
                        </a:lnTo>
                        <a:lnTo>
                          <a:pt x="130" y="516"/>
                        </a:lnTo>
                        <a:lnTo>
                          <a:pt x="118" y="518"/>
                        </a:lnTo>
                        <a:lnTo>
                          <a:pt x="124" y="580"/>
                        </a:lnTo>
                        <a:lnTo>
                          <a:pt x="127" y="613"/>
                        </a:lnTo>
                        <a:lnTo>
                          <a:pt x="131" y="645"/>
                        </a:lnTo>
                        <a:lnTo>
                          <a:pt x="143" y="643"/>
                        </a:lnTo>
                        <a:lnTo>
                          <a:pt x="131" y="645"/>
                        </a:lnTo>
                        <a:lnTo>
                          <a:pt x="143" y="643"/>
                        </a:lnTo>
                        <a:lnTo>
                          <a:pt x="131" y="645"/>
                        </a:lnTo>
                        <a:lnTo>
                          <a:pt x="134" y="676"/>
                        </a:lnTo>
                        <a:lnTo>
                          <a:pt x="137" y="709"/>
                        </a:lnTo>
                        <a:lnTo>
                          <a:pt x="145" y="803"/>
                        </a:lnTo>
                        <a:lnTo>
                          <a:pt x="151" y="863"/>
                        </a:lnTo>
                        <a:lnTo>
                          <a:pt x="155" y="893"/>
                        </a:lnTo>
                        <a:lnTo>
                          <a:pt x="180" y="890"/>
                        </a:lnTo>
                        <a:lnTo>
                          <a:pt x="175" y="860"/>
                        </a:lnTo>
                        <a:lnTo>
                          <a:pt x="170" y="800"/>
                        </a:lnTo>
                        <a:lnTo>
                          <a:pt x="157" y="801"/>
                        </a:lnTo>
                        <a:lnTo>
                          <a:pt x="170" y="801"/>
                        </a:lnTo>
                        <a:lnTo>
                          <a:pt x="170" y="800"/>
                        </a:lnTo>
                        <a:lnTo>
                          <a:pt x="157" y="801"/>
                        </a:lnTo>
                        <a:lnTo>
                          <a:pt x="170" y="801"/>
                        </a:lnTo>
                        <a:lnTo>
                          <a:pt x="161" y="707"/>
                        </a:lnTo>
                        <a:lnTo>
                          <a:pt x="158" y="675"/>
                        </a:lnTo>
                        <a:lnTo>
                          <a:pt x="155" y="643"/>
                        </a:lnTo>
                        <a:lnTo>
                          <a:pt x="155" y="642"/>
                        </a:lnTo>
                        <a:lnTo>
                          <a:pt x="151" y="610"/>
                        </a:lnTo>
                        <a:lnTo>
                          <a:pt x="138" y="612"/>
                        </a:lnTo>
                        <a:lnTo>
                          <a:pt x="151" y="612"/>
                        </a:lnTo>
                        <a:lnTo>
                          <a:pt x="151" y="610"/>
                        </a:lnTo>
                        <a:lnTo>
                          <a:pt x="138" y="612"/>
                        </a:lnTo>
                        <a:lnTo>
                          <a:pt x="151" y="612"/>
                        </a:lnTo>
                        <a:lnTo>
                          <a:pt x="148" y="579"/>
                        </a:lnTo>
                        <a:lnTo>
                          <a:pt x="143" y="516"/>
                        </a:lnTo>
                        <a:lnTo>
                          <a:pt x="143" y="515"/>
                        </a:lnTo>
                        <a:lnTo>
                          <a:pt x="140" y="485"/>
                        </a:lnTo>
                        <a:lnTo>
                          <a:pt x="127" y="486"/>
                        </a:lnTo>
                        <a:lnTo>
                          <a:pt x="140" y="486"/>
                        </a:lnTo>
                        <a:lnTo>
                          <a:pt x="140" y="485"/>
                        </a:lnTo>
                        <a:lnTo>
                          <a:pt x="127" y="486"/>
                        </a:lnTo>
                        <a:lnTo>
                          <a:pt x="140" y="486"/>
                        </a:lnTo>
                        <a:lnTo>
                          <a:pt x="137" y="455"/>
                        </a:lnTo>
                        <a:lnTo>
                          <a:pt x="137" y="454"/>
                        </a:lnTo>
                        <a:lnTo>
                          <a:pt x="134" y="424"/>
                        </a:lnTo>
                        <a:lnTo>
                          <a:pt x="130" y="394"/>
                        </a:lnTo>
                        <a:lnTo>
                          <a:pt x="124" y="337"/>
                        </a:lnTo>
                        <a:lnTo>
                          <a:pt x="118" y="283"/>
                        </a:lnTo>
                        <a:lnTo>
                          <a:pt x="116" y="257"/>
                        </a:lnTo>
                        <a:lnTo>
                          <a:pt x="113" y="233"/>
                        </a:lnTo>
                        <a:lnTo>
                          <a:pt x="110" y="210"/>
                        </a:lnTo>
                        <a:lnTo>
                          <a:pt x="108" y="210"/>
                        </a:lnTo>
                        <a:lnTo>
                          <a:pt x="104" y="187"/>
                        </a:lnTo>
                        <a:lnTo>
                          <a:pt x="93" y="188"/>
                        </a:lnTo>
                        <a:lnTo>
                          <a:pt x="106" y="187"/>
                        </a:lnTo>
                        <a:lnTo>
                          <a:pt x="104" y="187"/>
                        </a:lnTo>
                        <a:lnTo>
                          <a:pt x="93" y="188"/>
                        </a:lnTo>
                        <a:lnTo>
                          <a:pt x="106" y="187"/>
                        </a:lnTo>
                        <a:lnTo>
                          <a:pt x="103" y="166"/>
                        </a:lnTo>
                        <a:lnTo>
                          <a:pt x="97" y="126"/>
                        </a:lnTo>
                        <a:lnTo>
                          <a:pt x="96" y="126"/>
                        </a:lnTo>
                        <a:lnTo>
                          <a:pt x="90" y="91"/>
                        </a:lnTo>
                        <a:lnTo>
                          <a:pt x="87" y="77"/>
                        </a:lnTo>
                        <a:lnTo>
                          <a:pt x="87" y="76"/>
                        </a:lnTo>
                        <a:lnTo>
                          <a:pt x="84" y="63"/>
                        </a:lnTo>
                        <a:lnTo>
                          <a:pt x="80" y="50"/>
                        </a:lnTo>
                        <a:lnTo>
                          <a:pt x="74" y="30"/>
                        </a:lnTo>
                        <a:lnTo>
                          <a:pt x="74" y="29"/>
                        </a:lnTo>
                        <a:lnTo>
                          <a:pt x="71" y="22"/>
                        </a:lnTo>
                        <a:lnTo>
                          <a:pt x="71" y="20"/>
                        </a:lnTo>
                        <a:lnTo>
                          <a:pt x="69" y="14"/>
                        </a:lnTo>
                        <a:lnTo>
                          <a:pt x="67" y="14"/>
                        </a:lnTo>
                        <a:lnTo>
                          <a:pt x="64" y="10"/>
                        </a:lnTo>
                        <a:lnTo>
                          <a:pt x="63" y="7"/>
                        </a:lnTo>
                        <a:lnTo>
                          <a:pt x="60" y="5"/>
                        </a:lnTo>
                        <a:lnTo>
                          <a:pt x="54" y="2"/>
                        </a:lnTo>
                        <a:lnTo>
                          <a:pt x="53" y="0"/>
                        </a:lnTo>
                        <a:lnTo>
                          <a:pt x="40" y="0"/>
                        </a:lnTo>
                        <a:lnTo>
                          <a:pt x="36" y="3"/>
                        </a:lnTo>
                        <a:lnTo>
                          <a:pt x="30" y="9"/>
                        </a:lnTo>
                        <a:lnTo>
                          <a:pt x="22" y="26"/>
                        </a:lnTo>
                        <a:lnTo>
                          <a:pt x="19" y="34"/>
                        </a:lnTo>
                        <a:lnTo>
                          <a:pt x="16" y="44"/>
                        </a:lnTo>
                        <a:lnTo>
                          <a:pt x="27" y="47"/>
                        </a:lnTo>
                        <a:lnTo>
                          <a:pt x="16" y="43"/>
                        </a:lnTo>
                        <a:lnTo>
                          <a:pt x="16" y="44"/>
                        </a:lnTo>
                        <a:lnTo>
                          <a:pt x="27" y="47"/>
                        </a:lnTo>
                        <a:lnTo>
                          <a:pt x="16" y="43"/>
                        </a:lnTo>
                        <a:lnTo>
                          <a:pt x="12" y="54"/>
                        </a:lnTo>
                        <a:lnTo>
                          <a:pt x="12" y="56"/>
                        </a:lnTo>
                        <a:lnTo>
                          <a:pt x="9" y="69"/>
                        </a:lnTo>
                        <a:lnTo>
                          <a:pt x="9" y="72"/>
                        </a:lnTo>
                        <a:lnTo>
                          <a:pt x="9" y="70"/>
                        </a:lnTo>
                        <a:lnTo>
                          <a:pt x="6" y="84"/>
                        </a:lnTo>
                        <a:lnTo>
                          <a:pt x="3" y="100"/>
                        </a:lnTo>
                        <a:lnTo>
                          <a:pt x="0" y="117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90" name="Freeform 137"/>
                  <p:cNvSpPr>
                    <a:spLocks/>
                  </p:cNvSpPr>
                  <p:nvPr/>
                </p:nvSpPr>
                <p:spPr bwMode="auto">
                  <a:xfrm>
                    <a:off x="3245" y="1549"/>
                    <a:ext cx="180" cy="495"/>
                  </a:xfrm>
                  <a:custGeom>
                    <a:avLst/>
                    <a:gdLst>
                      <a:gd name="T0" fmla="*/ 7 w 180"/>
                      <a:gd name="T1" fmla="*/ 120 h 495"/>
                      <a:gd name="T2" fmla="*/ 19 w 180"/>
                      <a:gd name="T3" fmla="*/ 228 h 495"/>
                      <a:gd name="T4" fmla="*/ 40 w 180"/>
                      <a:gd name="T5" fmla="*/ 298 h 495"/>
                      <a:gd name="T6" fmla="*/ 29 w 180"/>
                      <a:gd name="T7" fmla="*/ 299 h 495"/>
                      <a:gd name="T8" fmla="*/ 43 w 180"/>
                      <a:gd name="T9" fmla="*/ 398 h 495"/>
                      <a:gd name="T10" fmla="*/ 53 w 180"/>
                      <a:gd name="T11" fmla="*/ 440 h 495"/>
                      <a:gd name="T12" fmla="*/ 64 w 180"/>
                      <a:gd name="T13" fmla="*/ 436 h 495"/>
                      <a:gd name="T14" fmla="*/ 59 w 180"/>
                      <a:gd name="T15" fmla="*/ 462 h 495"/>
                      <a:gd name="T16" fmla="*/ 66 w 180"/>
                      <a:gd name="T17" fmla="*/ 479 h 495"/>
                      <a:gd name="T18" fmla="*/ 78 w 180"/>
                      <a:gd name="T19" fmla="*/ 492 h 495"/>
                      <a:gd name="T20" fmla="*/ 88 w 180"/>
                      <a:gd name="T21" fmla="*/ 493 h 495"/>
                      <a:gd name="T22" fmla="*/ 111 w 180"/>
                      <a:gd name="T23" fmla="*/ 472 h 495"/>
                      <a:gd name="T24" fmla="*/ 105 w 180"/>
                      <a:gd name="T25" fmla="*/ 449 h 495"/>
                      <a:gd name="T26" fmla="*/ 121 w 180"/>
                      <a:gd name="T27" fmla="*/ 442 h 495"/>
                      <a:gd name="T28" fmla="*/ 133 w 180"/>
                      <a:gd name="T29" fmla="*/ 383 h 495"/>
                      <a:gd name="T30" fmla="*/ 130 w 180"/>
                      <a:gd name="T31" fmla="*/ 324 h 495"/>
                      <a:gd name="T32" fmla="*/ 141 w 180"/>
                      <a:gd name="T33" fmla="*/ 326 h 495"/>
                      <a:gd name="T34" fmla="*/ 158 w 180"/>
                      <a:gd name="T35" fmla="*/ 205 h 495"/>
                      <a:gd name="T36" fmla="*/ 167 w 180"/>
                      <a:gd name="T37" fmla="*/ 124 h 495"/>
                      <a:gd name="T38" fmla="*/ 171 w 180"/>
                      <a:gd name="T39" fmla="*/ 95 h 495"/>
                      <a:gd name="T40" fmla="*/ 155 w 180"/>
                      <a:gd name="T41" fmla="*/ 0 h 495"/>
                      <a:gd name="T42" fmla="*/ 147 w 180"/>
                      <a:gd name="T43" fmla="*/ 91 h 495"/>
                      <a:gd name="T44" fmla="*/ 140 w 180"/>
                      <a:gd name="T45" fmla="*/ 148 h 495"/>
                      <a:gd name="T46" fmla="*/ 134 w 180"/>
                      <a:gd name="T47" fmla="*/ 301 h 495"/>
                      <a:gd name="T48" fmla="*/ 118 w 180"/>
                      <a:gd name="T49" fmla="*/ 322 h 495"/>
                      <a:gd name="T50" fmla="*/ 127 w 180"/>
                      <a:gd name="T51" fmla="*/ 343 h 495"/>
                      <a:gd name="T52" fmla="*/ 101 w 180"/>
                      <a:gd name="T53" fmla="*/ 425 h 495"/>
                      <a:gd name="T54" fmla="*/ 113 w 180"/>
                      <a:gd name="T55" fmla="*/ 426 h 495"/>
                      <a:gd name="T56" fmla="*/ 98 w 180"/>
                      <a:gd name="T57" fmla="*/ 433 h 495"/>
                      <a:gd name="T58" fmla="*/ 94 w 180"/>
                      <a:gd name="T59" fmla="*/ 445 h 495"/>
                      <a:gd name="T60" fmla="*/ 91 w 180"/>
                      <a:gd name="T61" fmla="*/ 455 h 495"/>
                      <a:gd name="T62" fmla="*/ 88 w 180"/>
                      <a:gd name="T63" fmla="*/ 462 h 495"/>
                      <a:gd name="T64" fmla="*/ 100 w 180"/>
                      <a:gd name="T65" fmla="*/ 466 h 495"/>
                      <a:gd name="T66" fmla="*/ 86 w 180"/>
                      <a:gd name="T67" fmla="*/ 469 h 495"/>
                      <a:gd name="T68" fmla="*/ 83 w 180"/>
                      <a:gd name="T69" fmla="*/ 472 h 495"/>
                      <a:gd name="T70" fmla="*/ 91 w 180"/>
                      <a:gd name="T71" fmla="*/ 480 h 495"/>
                      <a:gd name="T72" fmla="*/ 88 w 180"/>
                      <a:gd name="T73" fmla="*/ 470 h 495"/>
                      <a:gd name="T74" fmla="*/ 86 w 180"/>
                      <a:gd name="T75" fmla="*/ 470 h 495"/>
                      <a:gd name="T76" fmla="*/ 86 w 180"/>
                      <a:gd name="T77" fmla="*/ 482 h 495"/>
                      <a:gd name="T78" fmla="*/ 91 w 180"/>
                      <a:gd name="T79" fmla="*/ 475 h 495"/>
                      <a:gd name="T80" fmla="*/ 86 w 180"/>
                      <a:gd name="T81" fmla="*/ 466 h 495"/>
                      <a:gd name="T82" fmla="*/ 76 w 180"/>
                      <a:gd name="T83" fmla="*/ 472 h 495"/>
                      <a:gd name="T84" fmla="*/ 81 w 180"/>
                      <a:gd name="T85" fmla="*/ 455 h 495"/>
                      <a:gd name="T86" fmla="*/ 78 w 180"/>
                      <a:gd name="T87" fmla="*/ 445 h 495"/>
                      <a:gd name="T88" fmla="*/ 78 w 180"/>
                      <a:gd name="T89" fmla="*/ 445 h 495"/>
                      <a:gd name="T90" fmla="*/ 60 w 180"/>
                      <a:gd name="T91" fmla="*/ 425 h 495"/>
                      <a:gd name="T92" fmla="*/ 71 w 180"/>
                      <a:gd name="T93" fmla="*/ 423 h 495"/>
                      <a:gd name="T94" fmla="*/ 49 w 180"/>
                      <a:gd name="T95" fmla="*/ 361 h 495"/>
                      <a:gd name="T96" fmla="*/ 61 w 180"/>
                      <a:gd name="T97" fmla="*/ 359 h 495"/>
                      <a:gd name="T98" fmla="*/ 47 w 180"/>
                      <a:gd name="T99" fmla="*/ 274 h 495"/>
                      <a:gd name="T100" fmla="*/ 36 w 180"/>
                      <a:gd name="T101" fmla="*/ 275 h 495"/>
                      <a:gd name="T102" fmla="*/ 37 w 180"/>
                      <a:gd name="T103" fmla="*/ 172 h 495"/>
                      <a:gd name="T104" fmla="*/ 24 w 180"/>
                      <a:gd name="T105" fmla="*/ 57 h 4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180" h="495">
                        <a:moveTo>
                          <a:pt x="24" y="57"/>
                        </a:moveTo>
                        <a:lnTo>
                          <a:pt x="0" y="60"/>
                        </a:lnTo>
                        <a:lnTo>
                          <a:pt x="4" y="90"/>
                        </a:lnTo>
                        <a:lnTo>
                          <a:pt x="7" y="120"/>
                        </a:lnTo>
                        <a:lnTo>
                          <a:pt x="10" y="147"/>
                        </a:lnTo>
                        <a:lnTo>
                          <a:pt x="13" y="175"/>
                        </a:lnTo>
                        <a:lnTo>
                          <a:pt x="16" y="202"/>
                        </a:lnTo>
                        <a:lnTo>
                          <a:pt x="19" y="228"/>
                        </a:lnTo>
                        <a:lnTo>
                          <a:pt x="24" y="276"/>
                        </a:lnTo>
                        <a:lnTo>
                          <a:pt x="24" y="278"/>
                        </a:lnTo>
                        <a:lnTo>
                          <a:pt x="29" y="301"/>
                        </a:lnTo>
                        <a:lnTo>
                          <a:pt x="40" y="298"/>
                        </a:lnTo>
                        <a:lnTo>
                          <a:pt x="29" y="299"/>
                        </a:lnTo>
                        <a:lnTo>
                          <a:pt x="29" y="301"/>
                        </a:lnTo>
                        <a:lnTo>
                          <a:pt x="40" y="298"/>
                        </a:lnTo>
                        <a:lnTo>
                          <a:pt x="29" y="299"/>
                        </a:lnTo>
                        <a:lnTo>
                          <a:pt x="31" y="322"/>
                        </a:lnTo>
                        <a:lnTo>
                          <a:pt x="37" y="362"/>
                        </a:lnTo>
                        <a:lnTo>
                          <a:pt x="37" y="363"/>
                        </a:lnTo>
                        <a:lnTo>
                          <a:pt x="43" y="398"/>
                        </a:lnTo>
                        <a:lnTo>
                          <a:pt x="46" y="413"/>
                        </a:lnTo>
                        <a:lnTo>
                          <a:pt x="49" y="428"/>
                        </a:lnTo>
                        <a:lnTo>
                          <a:pt x="49" y="429"/>
                        </a:lnTo>
                        <a:lnTo>
                          <a:pt x="53" y="440"/>
                        </a:lnTo>
                        <a:lnTo>
                          <a:pt x="64" y="436"/>
                        </a:lnTo>
                        <a:lnTo>
                          <a:pt x="53" y="439"/>
                        </a:lnTo>
                        <a:lnTo>
                          <a:pt x="53" y="440"/>
                        </a:lnTo>
                        <a:lnTo>
                          <a:pt x="64" y="436"/>
                        </a:lnTo>
                        <a:lnTo>
                          <a:pt x="53" y="439"/>
                        </a:lnTo>
                        <a:lnTo>
                          <a:pt x="56" y="450"/>
                        </a:lnTo>
                        <a:lnTo>
                          <a:pt x="56" y="452"/>
                        </a:lnTo>
                        <a:lnTo>
                          <a:pt x="59" y="462"/>
                        </a:lnTo>
                        <a:lnTo>
                          <a:pt x="59" y="463"/>
                        </a:lnTo>
                        <a:lnTo>
                          <a:pt x="64" y="477"/>
                        </a:lnTo>
                        <a:lnTo>
                          <a:pt x="64" y="476"/>
                        </a:lnTo>
                        <a:lnTo>
                          <a:pt x="66" y="479"/>
                        </a:lnTo>
                        <a:lnTo>
                          <a:pt x="71" y="487"/>
                        </a:lnTo>
                        <a:lnTo>
                          <a:pt x="73" y="489"/>
                        </a:lnTo>
                        <a:lnTo>
                          <a:pt x="77" y="492"/>
                        </a:lnTo>
                        <a:lnTo>
                          <a:pt x="78" y="492"/>
                        </a:lnTo>
                        <a:lnTo>
                          <a:pt x="83" y="493"/>
                        </a:lnTo>
                        <a:lnTo>
                          <a:pt x="86" y="495"/>
                        </a:lnTo>
                        <a:lnTo>
                          <a:pt x="88" y="495"/>
                        </a:lnTo>
                        <a:lnTo>
                          <a:pt x="88" y="493"/>
                        </a:lnTo>
                        <a:lnTo>
                          <a:pt x="94" y="493"/>
                        </a:lnTo>
                        <a:lnTo>
                          <a:pt x="97" y="492"/>
                        </a:lnTo>
                        <a:lnTo>
                          <a:pt x="105" y="483"/>
                        </a:lnTo>
                        <a:lnTo>
                          <a:pt x="111" y="472"/>
                        </a:lnTo>
                        <a:lnTo>
                          <a:pt x="111" y="470"/>
                        </a:lnTo>
                        <a:lnTo>
                          <a:pt x="114" y="463"/>
                        </a:lnTo>
                        <a:lnTo>
                          <a:pt x="117" y="453"/>
                        </a:lnTo>
                        <a:lnTo>
                          <a:pt x="105" y="449"/>
                        </a:lnTo>
                        <a:lnTo>
                          <a:pt x="117" y="453"/>
                        </a:lnTo>
                        <a:lnTo>
                          <a:pt x="105" y="449"/>
                        </a:lnTo>
                        <a:lnTo>
                          <a:pt x="117" y="453"/>
                        </a:lnTo>
                        <a:lnTo>
                          <a:pt x="121" y="442"/>
                        </a:lnTo>
                        <a:lnTo>
                          <a:pt x="121" y="440"/>
                        </a:lnTo>
                        <a:lnTo>
                          <a:pt x="124" y="429"/>
                        </a:lnTo>
                        <a:lnTo>
                          <a:pt x="130" y="401"/>
                        </a:lnTo>
                        <a:lnTo>
                          <a:pt x="133" y="383"/>
                        </a:lnTo>
                        <a:lnTo>
                          <a:pt x="138" y="346"/>
                        </a:lnTo>
                        <a:lnTo>
                          <a:pt x="140" y="345"/>
                        </a:lnTo>
                        <a:lnTo>
                          <a:pt x="143" y="325"/>
                        </a:lnTo>
                        <a:lnTo>
                          <a:pt x="130" y="324"/>
                        </a:lnTo>
                        <a:lnTo>
                          <a:pt x="141" y="326"/>
                        </a:lnTo>
                        <a:lnTo>
                          <a:pt x="143" y="325"/>
                        </a:lnTo>
                        <a:lnTo>
                          <a:pt x="130" y="324"/>
                        </a:lnTo>
                        <a:lnTo>
                          <a:pt x="141" y="326"/>
                        </a:lnTo>
                        <a:lnTo>
                          <a:pt x="145" y="304"/>
                        </a:lnTo>
                        <a:lnTo>
                          <a:pt x="147" y="302"/>
                        </a:lnTo>
                        <a:lnTo>
                          <a:pt x="152" y="257"/>
                        </a:lnTo>
                        <a:lnTo>
                          <a:pt x="158" y="205"/>
                        </a:lnTo>
                        <a:lnTo>
                          <a:pt x="164" y="151"/>
                        </a:lnTo>
                        <a:lnTo>
                          <a:pt x="167" y="122"/>
                        </a:lnTo>
                        <a:lnTo>
                          <a:pt x="154" y="121"/>
                        </a:lnTo>
                        <a:lnTo>
                          <a:pt x="167" y="124"/>
                        </a:lnTo>
                        <a:lnTo>
                          <a:pt x="167" y="122"/>
                        </a:lnTo>
                        <a:lnTo>
                          <a:pt x="154" y="121"/>
                        </a:lnTo>
                        <a:lnTo>
                          <a:pt x="167" y="124"/>
                        </a:lnTo>
                        <a:lnTo>
                          <a:pt x="171" y="95"/>
                        </a:lnTo>
                        <a:lnTo>
                          <a:pt x="171" y="94"/>
                        </a:lnTo>
                        <a:lnTo>
                          <a:pt x="177" y="34"/>
                        </a:lnTo>
                        <a:lnTo>
                          <a:pt x="180" y="3"/>
                        </a:lnTo>
                        <a:lnTo>
                          <a:pt x="155" y="0"/>
                        </a:lnTo>
                        <a:lnTo>
                          <a:pt x="152" y="31"/>
                        </a:lnTo>
                        <a:lnTo>
                          <a:pt x="147" y="91"/>
                        </a:lnTo>
                        <a:lnTo>
                          <a:pt x="158" y="93"/>
                        </a:lnTo>
                        <a:lnTo>
                          <a:pt x="147" y="91"/>
                        </a:lnTo>
                        <a:lnTo>
                          <a:pt x="158" y="93"/>
                        </a:lnTo>
                        <a:lnTo>
                          <a:pt x="147" y="91"/>
                        </a:lnTo>
                        <a:lnTo>
                          <a:pt x="143" y="120"/>
                        </a:lnTo>
                        <a:lnTo>
                          <a:pt x="140" y="148"/>
                        </a:lnTo>
                        <a:lnTo>
                          <a:pt x="134" y="202"/>
                        </a:lnTo>
                        <a:lnTo>
                          <a:pt x="128" y="254"/>
                        </a:lnTo>
                        <a:lnTo>
                          <a:pt x="123" y="299"/>
                        </a:lnTo>
                        <a:lnTo>
                          <a:pt x="134" y="301"/>
                        </a:lnTo>
                        <a:lnTo>
                          <a:pt x="123" y="299"/>
                        </a:lnTo>
                        <a:lnTo>
                          <a:pt x="134" y="301"/>
                        </a:lnTo>
                        <a:lnTo>
                          <a:pt x="123" y="299"/>
                        </a:lnTo>
                        <a:lnTo>
                          <a:pt x="118" y="322"/>
                        </a:lnTo>
                        <a:lnTo>
                          <a:pt x="115" y="342"/>
                        </a:lnTo>
                        <a:lnTo>
                          <a:pt x="127" y="343"/>
                        </a:lnTo>
                        <a:lnTo>
                          <a:pt x="115" y="342"/>
                        </a:lnTo>
                        <a:lnTo>
                          <a:pt x="127" y="343"/>
                        </a:lnTo>
                        <a:lnTo>
                          <a:pt x="115" y="342"/>
                        </a:lnTo>
                        <a:lnTo>
                          <a:pt x="110" y="379"/>
                        </a:lnTo>
                        <a:lnTo>
                          <a:pt x="107" y="396"/>
                        </a:lnTo>
                        <a:lnTo>
                          <a:pt x="101" y="425"/>
                        </a:lnTo>
                        <a:lnTo>
                          <a:pt x="113" y="426"/>
                        </a:lnTo>
                        <a:lnTo>
                          <a:pt x="101" y="423"/>
                        </a:lnTo>
                        <a:lnTo>
                          <a:pt x="101" y="425"/>
                        </a:lnTo>
                        <a:lnTo>
                          <a:pt x="113" y="426"/>
                        </a:lnTo>
                        <a:lnTo>
                          <a:pt x="101" y="423"/>
                        </a:lnTo>
                        <a:lnTo>
                          <a:pt x="98" y="435"/>
                        </a:lnTo>
                        <a:lnTo>
                          <a:pt x="110" y="438"/>
                        </a:lnTo>
                        <a:lnTo>
                          <a:pt x="98" y="433"/>
                        </a:lnTo>
                        <a:lnTo>
                          <a:pt x="98" y="435"/>
                        </a:lnTo>
                        <a:lnTo>
                          <a:pt x="110" y="438"/>
                        </a:lnTo>
                        <a:lnTo>
                          <a:pt x="98" y="433"/>
                        </a:lnTo>
                        <a:lnTo>
                          <a:pt x="94" y="445"/>
                        </a:lnTo>
                        <a:lnTo>
                          <a:pt x="94" y="446"/>
                        </a:lnTo>
                        <a:lnTo>
                          <a:pt x="91" y="456"/>
                        </a:lnTo>
                        <a:lnTo>
                          <a:pt x="103" y="459"/>
                        </a:lnTo>
                        <a:lnTo>
                          <a:pt x="91" y="455"/>
                        </a:lnTo>
                        <a:lnTo>
                          <a:pt x="91" y="456"/>
                        </a:lnTo>
                        <a:lnTo>
                          <a:pt x="103" y="459"/>
                        </a:lnTo>
                        <a:lnTo>
                          <a:pt x="91" y="455"/>
                        </a:lnTo>
                        <a:lnTo>
                          <a:pt x="88" y="462"/>
                        </a:lnTo>
                        <a:lnTo>
                          <a:pt x="100" y="466"/>
                        </a:lnTo>
                        <a:lnTo>
                          <a:pt x="90" y="460"/>
                        </a:lnTo>
                        <a:lnTo>
                          <a:pt x="88" y="462"/>
                        </a:lnTo>
                        <a:lnTo>
                          <a:pt x="100" y="466"/>
                        </a:lnTo>
                        <a:lnTo>
                          <a:pt x="90" y="460"/>
                        </a:lnTo>
                        <a:lnTo>
                          <a:pt x="84" y="472"/>
                        </a:lnTo>
                        <a:lnTo>
                          <a:pt x="94" y="477"/>
                        </a:lnTo>
                        <a:lnTo>
                          <a:pt x="86" y="469"/>
                        </a:lnTo>
                        <a:lnTo>
                          <a:pt x="84" y="472"/>
                        </a:lnTo>
                        <a:lnTo>
                          <a:pt x="94" y="477"/>
                        </a:lnTo>
                        <a:lnTo>
                          <a:pt x="86" y="469"/>
                        </a:lnTo>
                        <a:lnTo>
                          <a:pt x="83" y="472"/>
                        </a:lnTo>
                        <a:lnTo>
                          <a:pt x="91" y="480"/>
                        </a:lnTo>
                        <a:lnTo>
                          <a:pt x="87" y="470"/>
                        </a:lnTo>
                        <a:lnTo>
                          <a:pt x="83" y="472"/>
                        </a:lnTo>
                        <a:lnTo>
                          <a:pt x="91" y="480"/>
                        </a:lnTo>
                        <a:lnTo>
                          <a:pt x="87" y="470"/>
                        </a:lnTo>
                        <a:lnTo>
                          <a:pt x="84" y="472"/>
                        </a:lnTo>
                        <a:lnTo>
                          <a:pt x="88" y="482"/>
                        </a:lnTo>
                        <a:lnTo>
                          <a:pt x="88" y="470"/>
                        </a:lnTo>
                        <a:lnTo>
                          <a:pt x="84" y="472"/>
                        </a:lnTo>
                        <a:lnTo>
                          <a:pt x="88" y="482"/>
                        </a:lnTo>
                        <a:lnTo>
                          <a:pt x="88" y="470"/>
                        </a:lnTo>
                        <a:lnTo>
                          <a:pt x="86" y="470"/>
                        </a:lnTo>
                        <a:lnTo>
                          <a:pt x="86" y="482"/>
                        </a:lnTo>
                        <a:lnTo>
                          <a:pt x="90" y="470"/>
                        </a:lnTo>
                        <a:lnTo>
                          <a:pt x="86" y="470"/>
                        </a:lnTo>
                        <a:lnTo>
                          <a:pt x="86" y="482"/>
                        </a:lnTo>
                        <a:lnTo>
                          <a:pt x="90" y="470"/>
                        </a:lnTo>
                        <a:lnTo>
                          <a:pt x="86" y="469"/>
                        </a:lnTo>
                        <a:lnTo>
                          <a:pt x="81" y="480"/>
                        </a:lnTo>
                        <a:lnTo>
                          <a:pt x="91" y="475"/>
                        </a:lnTo>
                        <a:lnTo>
                          <a:pt x="86" y="469"/>
                        </a:lnTo>
                        <a:lnTo>
                          <a:pt x="81" y="480"/>
                        </a:lnTo>
                        <a:lnTo>
                          <a:pt x="91" y="475"/>
                        </a:lnTo>
                        <a:lnTo>
                          <a:pt x="86" y="466"/>
                        </a:lnTo>
                        <a:lnTo>
                          <a:pt x="76" y="472"/>
                        </a:lnTo>
                        <a:lnTo>
                          <a:pt x="87" y="468"/>
                        </a:lnTo>
                        <a:lnTo>
                          <a:pt x="86" y="466"/>
                        </a:lnTo>
                        <a:lnTo>
                          <a:pt x="76" y="472"/>
                        </a:lnTo>
                        <a:lnTo>
                          <a:pt x="87" y="468"/>
                        </a:lnTo>
                        <a:lnTo>
                          <a:pt x="81" y="453"/>
                        </a:lnTo>
                        <a:lnTo>
                          <a:pt x="70" y="458"/>
                        </a:lnTo>
                        <a:lnTo>
                          <a:pt x="81" y="455"/>
                        </a:lnTo>
                        <a:lnTo>
                          <a:pt x="81" y="453"/>
                        </a:lnTo>
                        <a:lnTo>
                          <a:pt x="70" y="458"/>
                        </a:lnTo>
                        <a:lnTo>
                          <a:pt x="81" y="455"/>
                        </a:lnTo>
                        <a:lnTo>
                          <a:pt x="78" y="445"/>
                        </a:lnTo>
                        <a:lnTo>
                          <a:pt x="67" y="448"/>
                        </a:lnTo>
                        <a:lnTo>
                          <a:pt x="78" y="445"/>
                        </a:lnTo>
                        <a:lnTo>
                          <a:pt x="67" y="448"/>
                        </a:lnTo>
                        <a:lnTo>
                          <a:pt x="78" y="445"/>
                        </a:lnTo>
                        <a:lnTo>
                          <a:pt x="76" y="433"/>
                        </a:lnTo>
                        <a:lnTo>
                          <a:pt x="76" y="432"/>
                        </a:lnTo>
                        <a:lnTo>
                          <a:pt x="71" y="420"/>
                        </a:lnTo>
                        <a:lnTo>
                          <a:pt x="60" y="425"/>
                        </a:lnTo>
                        <a:lnTo>
                          <a:pt x="71" y="423"/>
                        </a:lnTo>
                        <a:lnTo>
                          <a:pt x="71" y="420"/>
                        </a:lnTo>
                        <a:lnTo>
                          <a:pt x="60" y="425"/>
                        </a:lnTo>
                        <a:lnTo>
                          <a:pt x="71" y="423"/>
                        </a:lnTo>
                        <a:lnTo>
                          <a:pt x="68" y="409"/>
                        </a:lnTo>
                        <a:lnTo>
                          <a:pt x="66" y="393"/>
                        </a:lnTo>
                        <a:lnTo>
                          <a:pt x="60" y="359"/>
                        </a:lnTo>
                        <a:lnTo>
                          <a:pt x="49" y="361"/>
                        </a:lnTo>
                        <a:lnTo>
                          <a:pt x="61" y="359"/>
                        </a:lnTo>
                        <a:lnTo>
                          <a:pt x="60" y="359"/>
                        </a:lnTo>
                        <a:lnTo>
                          <a:pt x="49" y="361"/>
                        </a:lnTo>
                        <a:lnTo>
                          <a:pt x="61" y="359"/>
                        </a:lnTo>
                        <a:lnTo>
                          <a:pt x="56" y="319"/>
                        </a:lnTo>
                        <a:lnTo>
                          <a:pt x="53" y="296"/>
                        </a:lnTo>
                        <a:lnTo>
                          <a:pt x="51" y="296"/>
                        </a:lnTo>
                        <a:lnTo>
                          <a:pt x="47" y="274"/>
                        </a:lnTo>
                        <a:lnTo>
                          <a:pt x="36" y="275"/>
                        </a:lnTo>
                        <a:lnTo>
                          <a:pt x="49" y="274"/>
                        </a:lnTo>
                        <a:lnTo>
                          <a:pt x="47" y="274"/>
                        </a:lnTo>
                        <a:lnTo>
                          <a:pt x="36" y="275"/>
                        </a:lnTo>
                        <a:lnTo>
                          <a:pt x="49" y="274"/>
                        </a:lnTo>
                        <a:lnTo>
                          <a:pt x="43" y="225"/>
                        </a:lnTo>
                        <a:lnTo>
                          <a:pt x="40" y="199"/>
                        </a:lnTo>
                        <a:lnTo>
                          <a:pt x="37" y="172"/>
                        </a:lnTo>
                        <a:lnTo>
                          <a:pt x="34" y="144"/>
                        </a:lnTo>
                        <a:lnTo>
                          <a:pt x="31" y="117"/>
                        </a:lnTo>
                        <a:lnTo>
                          <a:pt x="29" y="87"/>
                        </a:lnTo>
                        <a:lnTo>
                          <a:pt x="24" y="57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91" name="Freeform 138"/>
                  <p:cNvSpPr>
                    <a:spLocks/>
                  </p:cNvSpPr>
                  <p:nvPr/>
                </p:nvSpPr>
                <p:spPr bwMode="auto">
                  <a:xfrm>
                    <a:off x="3397" y="746"/>
                    <a:ext cx="178" cy="837"/>
                  </a:xfrm>
                  <a:custGeom>
                    <a:avLst/>
                    <a:gdLst>
                      <a:gd name="T0" fmla="*/ 30 w 178"/>
                      <a:gd name="T1" fmla="*/ 776 h 837"/>
                      <a:gd name="T2" fmla="*/ 49 w 178"/>
                      <a:gd name="T3" fmla="*/ 585 h 837"/>
                      <a:gd name="T4" fmla="*/ 67 w 178"/>
                      <a:gd name="T5" fmla="*/ 401 h 837"/>
                      <a:gd name="T6" fmla="*/ 83 w 178"/>
                      <a:gd name="T7" fmla="*/ 240 h 837"/>
                      <a:gd name="T8" fmla="*/ 87 w 178"/>
                      <a:gd name="T9" fmla="*/ 217 h 837"/>
                      <a:gd name="T10" fmla="*/ 84 w 178"/>
                      <a:gd name="T11" fmla="*/ 148 h 837"/>
                      <a:gd name="T12" fmla="*/ 96 w 178"/>
                      <a:gd name="T13" fmla="*/ 151 h 837"/>
                      <a:gd name="T14" fmla="*/ 104 w 178"/>
                      <a:gd name="T15" fmla="*/ 99 h 837"/>
                      <a:gd name="T16" fmla="*/ 112 w 178"/>
                      <a:gd name="T17" fmla="*/ 69 h 837"/>
                      <a:gd name="T18" fmla="*/ 112 w 178"/>
                      <a:gd name="T19" fmla="*/ 69 h 837"/>
                      <a:gd name="T20" fmla="*/ 117 w 178"/>
                      <a:gd name="T21" fmla="*/ 46 h 837"/>
                      <a:gd name="T22" fmla="*/ 112 w 178"/>
                      <a:gd name="T23" fmla="*/ 26 h 837"/>
                      <a:gd name="T24" fmla="*/ 123 w 178"/>
                      <a:gd name="T25" fmla="*/ 32 h 837"/>
                      <a:gd name="T26" fmla="*/ 126 w 178"/>
                      <a:gd name="T27" fmla="*/ 26 h 837"/>
                      <a:gd name="T28" fmla="*/ 117 w 178"/>
                      <a:gd name="T29" fmla="*/ 16 h 837"/>
                      <a:gd name="T30" fmla="*/ 124 w 178"/>
                      <a:gd name="T31" fmla="*/ 26 h 837"/>
                      <a:gd name="T32" fmla="*/ 129 w 178"/>
                      <a:gd name="T33" fmla="*/ 23 h 837"/>
                      <a:gd name="T34" fmla="*/ 124 w 178"/>
                      <a:gd name="T35" fmla="*/ 12 h 837"/>
                      <a:gd name="T36" fmla="*/ 124 w 178"/>
                      <a:gd name="T37" fmla="*/ 24 h 837"/>
                      <a:gd name="T38" fmla="*/ 127 w 178"/>
                      <a:gd name="T39" fmla="*/ 24 h 837"/>
                      <a:gd name="T40" fmla="*/ 130 w 178"/>
                      <a:gd name="T41" fmla="*/ 13 h 837"/>
                      <a:gd name="T42" fmla="*/ 121 w 178"/>
                      <a:gd name="T43" fmla="*/ 22 h 837"/>
                      <a:gd name="T44" fmla="*/ 124 w 178"/>
                      <a:gd name="T45" fmla="*/ 24 h 837"/>
                      <a:gd name="T46" fmla="*/ 139 w 178"/>
                      <a:gd name="T47" fmla="*/ 27 h 837"/>
                      <a:gd name="T48" fmla="*/ 127 w 178"/>
                      <a:gd name="T49" fmla="*/ 32 h 837"/>
                      <a:gd name="T50" fmla="*/ 146 w 178"/>
                      <a:gd name="T51" fmla="*/ 46 h 837"/>
                      <a:gd name="T52" fmla="*/ 134 w 178"/>
                      <a:gd name="T53" fmla="*/ 50 h 837"/>
                      <a:gd name="T54" fmla="*/ 137 w 178"/>
                      <a:gd name="T55" fmla="*/ 60 h 837"/>
                      <a:gd name="T56" fmla="*/ 151 w 178"/>
                      <a:gd name="T57" fmla="*/ 69 h 837"/>
                      <a:gd name="T58" fmla="*/ 143 w 178"/>
                      <a:gd name="T59" fmla="*/ 86 h 837"/>
                      <a:gd name="T60" fmla="*/ 151 w 178"/>
                      <a:gd name="T61" fmla="*/ 134 h 837"/>
                      <a:gd name="T62" fmla="*/ 154 w 178"/>
                      <a:gd name="T63" fmla="*/ 154 h 837"/>
                      <a:gd name="T64" fmla="*/ 168 w 178"/>
                      <a:gd name="T65" fmla="*/ 97 h 837"/>
                      <a:gd name="T66" fmla="*/ 160 w 178"/>
                      <a:gd name="T67" fmla="*/ 53 h 837"/>
                      <a:gd name="T68" fmla="*/ 141 w 178"/>
                      <a:gd name="T69" fmla="*/ 36 h 837"/>
                      <a:gd name="T70" fmla="*/ 153 w 178"/>
                      <a:gd name="T71" fmla="*/ 33 h 837"/>
                      <a:gd name="T72" fmla="*/ 139 w 178"/>
                      <a:gd name="T73" fmla="*/ 5 h 837"/>
                      <a:gd name="T74" fmla="*/ 120 w 178"/>
                      <a:gd name="T75" fmla="*/ 2 h 837"/>
                      <a:gd name="T76" fmla="*/ 109 w 178"/>
                      <a:gd name="T77" fmla="*/ 7 h 837"/>
                      <a:gd name="T78" fmla="*/ 94 w 178"/>
                      <a:gd name="T79" fmla="*/ 40 h 837"/>
                      <a:gd name="T80" fmla="*/ 86 w 178"/>
                      <a:gd name="T81" fmla="*/ 79 h 837"/>
                      <a:gd name="T82" fmla="*/ 97 w 178"/>
                      <a:gd name="T83" fmla="*/ 80 h 837"/>
                      <a:gd name="T84" fmla="*/ 82 w 178"/>
                      <a:gd name="T85" fmla="*/ 94 h 837"/>
                      <a:gd name="T86" fmla="*/ 65 w 178"/>
                      <a:gd name="T87" fmla="*/ 213 h 837"/>
                      <a:gd name="T88" fmla="*/ 65 w 178"/>
                      <a:gd name="T89" fmla="*/ 213 h 837"/>
                      <a:gd name="T90" fmla="*/ 40 w 178"/>
                      <a:gd name="T91" fmla="*/ 428 h 837"/>
                      <a:gd name="T92" fmla="*/ 22 w 178"/>
                      <a:gd name="T93" fmla="*/ 615 h 837"/>
                      <a:gd name="T94" fmla="*/ 3 w 178"/>
                      <a:gd name="T95" fmla="*/ 803 h 8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178" h="837">
                        <a:moveTo>
                          <a:pt x="0" y="834"/>
                        </a:moveTo>
                        <a:lnTo>
                          <a:pt x="25" y="837"/>
                        </a:lnTo>
                        <a:lnTo>
                          <a:pt x="28" y="806"/>
                        </a:lnTo>
                        <a:lnTo>
                          <a:pt x="30" y="776"/>
                        </a:lnTo>
                        <a:lnTo>
                          <a:pt x="36" y="713"/>
                        </a:lnTo>
                        <a:lnTo>
                          <a:pt x="40" y="680"/>
                        </a:lnTo>
                        <a:lnTo>
                          <a:pt x="46" y="618"/>
                        </a:lnTo>
                        <a:lnTo>
                          <a:pt x="49" y="585"/>
                        </a:lnTo>
                        <a:lnTo>
                          <a:pt x="57" y="491"/>
                        </a:lnTo>
                        <a:lnTo>
                          <a:pt x="60" y="461"/>
                        </a:lnTo>
                        <a:lnTo>
                          <a:pt x="65" y="431"/>
                        </a:lnTo>
                        <a:lnTo>
                          <a:pt x="67" y="401"/>
                        </a:lnTo>
                        <a:lnTo>
                          <a:pt x="76" y="315"/>
                        </a:lnTo>
                        <a:lnTo>
                          <a:pt x="84" y="238"/>
                        </a:lnTo>
                        <a:lnTo>
                          <a:pt x="72" y="237"/>
                        </a:lnTo>
                        <a:lnTo>
                          <a:pt x="83" y="240"/>
                        </a:lnTo>
                        <a:lnTo>
                          <a:pt x="84" y="238"/>
                        </a:lnTo>
                        <a:lnTo>
                          <a:pt x="72" y="237"/>
                        </a:lnTo>
                        <a:lnTo>
                          <a:pt x="83" y="240"/>
                        </a:lnTo>
                        <a:lnTo>
                          <a:pt x="87" y="217"/>
                        </a:lnTo>
                        <a:lnTo>
                          <a:pt x="89" y="216"/>
                        </a:lnTo>
                        <a:lnTo>
                          <a:pt x="94" y="170"/>
                        </a:lnTo>
                        <a:lnTo>
                          <a:pt x="97" y="150"/>
                        </a:lnTo>
                        <a:lnTo>
                          <a:pt x="84" y="148"/>
                        </a:lnTo>
                        <a:lnTo>
                          <a:pt x="96" y="151"/>
                        </a:lnTo>
                        <a:lnTo>
                          <a:pt x="97" y="150"/>
                        </a:lnTo>
                        <a:lnTo>
                          <a:pt x="84" y="148"/>
                        </a:lnTo>
                        <a:lnTo>
                          <a:pt x="96" y="151"/>
                        </a:lnTo>
                        <a:lnTo>
                          <a:pt x="102" y="114"/>
                        </a:lnTo>
                        <a:lnTo>
                          <a:pt x="104" y="99"/>
                        </a:lnTo>
                        <a:lnTo>
                          <a:pt x="93" y="96"/>
                        </a:lnTo>
                        <a:lnTo>
                          <a:pt x="104" y="99"/>
                        </a:lnTo>
                        <a:lnTo>
                          <a:pt x="93" y="96"/>
                        </a:lnTo>
                        <a:lnTo>
                          <a:pt x="104" y="99"/>
                        </a:lnTo>
                        <a:lnTo>
                          <a:pt x="109" y="83"/>
                        </a:lnTo>
                        <a:lnTo>
                          <a:pt x="112" y="69"/>
                        </a:lnTo>
                        <a:lnTo>
                          <a:pt x="100" y="66"/>
                        </a:lnTo>
                        <a:lnTo>
                          <a:pt x="112" y="69"/>
                        </a:lnTo>
                        <a:lnTo>
                          <a:pt x="100" y="66"/>
                        </a:lnTo>
                        <a:lnTo>
                          <a:pt x="112" y="69"/>
                        </a:lnTo>
                        <a:lnTo>
                          <a:pt x="117" y="46"/>
                        </a:lnTo>
                        <a:lnTo>
                          <a:pt x="106" y="43"/>
                        </a:lnTo>
                        <a:lnTo>
                          <a:pt x="117" y="47"/>
                        </a:lnTo>
                        <a:lnTo>
                          <a:pt x="117" y="46"/>
                        </a:lnTo>
                        <a:lnTo>
                          <a:pt x="106" y="43"/>
                        </a:lnTo>
                        <a:lnTo>
                          <a:pt x="117" y="47"/>
                        </a:lnTo>
                        <a:lnTo>
                          <a:pt x="123" y="30"/>
                        </a:lnTo>
                        <a:lnTo>
                          <a:pt x="112" y="26"/>
                        </a:lnTo>
                        <a:lnTo>
                          <a:pt x="123" y="32"/>
                        </a:lnTo>
                        <a:lnTo>
                          <a:pt x="123" y="30"/>
                        </a:lnTo>
                        <a:lnTo>
                          <a:pt x="112" y="26"/>
                        </a:lnTo>
                        <a:lnTo>
                          <a:pt x="123" y="32"/>
                        </a:lnTo>
                        <a:lnTo>
                          <a:pt x="126" y="26"/>
                        </a:lnTo>
                        <a:lnTo>
                          <a:pt x="114" y="20"/>
                        </a:lnTo>
                        <a:lnTo>
                          <a:pt x="124" y="27"/>
                        </a:lnTo>
                        <a:lnTo>
                          <a:pt x="126" y="26"/>
                        </a:lnTo>
                        <a:lnTo>
                          <a:pt x="114" y="20"/>
                        </a:lnTo>
                        <a:lnTo>
                          <a:pt x="124" y="27"/>
                        </a:lnTo>
                        <a:lnTo>
                          <a:pt x="127" y="23"/>
                        </a:lnTo>
                        <a:lnTo>
                          <a:pt x="117" y="16"/>
                        </a:lnTo>
                        <a:lnTo>
                          <a:pt x="124" y="26"/>
                        </a:lnTo>
                        <a:lnTo>
                          <a:pt x="127" y="23"/>
                        </a:lnTo>
                        <a:lnTo>
                          <a:pt x="117" y="16"/>
                        </a:lnTo>
                        <a:lnTo>
                          <a:pt x="124" y="26"/>
                        </a:lnTo>
                        <a:lnTo>
                          <a:pt x="129" y="23"/>
                        </a:lnTo>
                        <a:lnTo>
                          <a:pt x="121" y="13"/>
                        </a:lnTo>
                        <a:lnTo>
                          <a:pt x="127" y="24"/>
                        </a:lnTo>
                        <a:lnTo>
                          <a:pt x="129" y="23"/>
                        </a:lnTo>
                        <a:lnTo>
                          <a:pt x="121" y="13"/>
                        </a:lnTo>
                        <a:lnTo>
                          <a:pt x="127" y="24"/>
                        </a:lnTo>
                        <a:lnTo>
                          <a:pt x="130" y="23"/>
                        </a:lnTo>
                        <a:lnTo>
                          <a:pt x="124" y="12"/>
                        </a:lnTo>
                        <a:lnTo>
                          <a:pt x="124" y="24"/>
                        </a:lnTo>
                        <a:lnTo>
                          <a:pt x="130" y="23"/>
                        </a:lnTo>
                        <a:lnTo>
                          <a:pt x="124" y="12"/>
                        </a:lnTo>
                        <a:lnTo>
                          <a:pt x="124" y="24"/>
                        </a:lnTo>
                        <a:lnTo>
                          <a:pt x="127" y="24"/>
                        </a:lnTo>
                        <a:lnTo>
                          <a:pt x="127" y="12"/>
                        </a:lnTo>
                        <a:lnTo>
                          <a:pt x="121" y="23"/>
                        </a:lnTo>
                        <a:lnTo>
                          <a:pt x="127" y="24"/>
                        </a:lnTo>
                        <a:lnTo>
                          <a:pt x="127" y="12"/>
                        </a:lnTo>
                        <a:lnTo>
                          <a:pt x="121" y="23"/>
                        </a:lnTo>
                        <a:lnTo>
                          <a:pt x="124" y="24"/>
                        </a:lnTo>
                        <a:lnTo>
                          <a:pt x="130" y="13"/>
                        </a:lnTo>
                        <a:lnTo>
                          <a:pt x="121" y="22"/>
                        </a:lnTo>
                        <a:lnTo>
                          <a:pt x="124" y="24"/>
                        </a:lnTo>
                        <a:lnTo>
                          <a:pt x="130" y="13"/>
                        </a:lnTo>
                        <a:lnTo>
                          <a:pt x="121" y="22"/>
                        </a:lnTo>
                        <a:lnTo>
                          <a:pt x="124" y="24"/>
                        </a:lnTo>
                        <a:lnTo>
                          <a:pt x="133" y="16"/>
                        </a:lnTo>
                        <a:lnTo>
                          <a:pt x="123" y="22"/>
                        </a:lnTo>
                        <a:lnTo>
                          <a:pt x="124" y="24"/>
                        </a:lnTo>
                        <a:lnTo>
                          <a:pt x="133" y="16"/>
                        </a:lnTo>
                        <a:lnTo>
                          <a:pt x="123" y="22"/>
                        </a:lnTo>
                        <a:lnTo>
                          <a:pt x="129" y="33"/>
                        </a:lnTo>
                        <a:lnTo>
                          <a:pt x="139" y="27"/>
                        </a:lnTo>
                        <a:lnTo>
                          <a:pt x="127" y="32"/>
                        </a:lnTo>
                        <a:lnTo>
                          <a:pt x="129" y="33"/>
                        </a:lnTo>
                        <a:lnTo>
                          <a:pt x="139" y="27"/>
                        </a:lnTo>
                        <a:lnTo>
                          <a:pt x="127" y="32"/>
                        </a:lnTo>
                        <a:lnTo>
                          <a:pt x="130" y="40"/>
                        </a:lnTo>
                        <a:lnTo>
                          <a:pt x="131" y="42"/>
                        </a:lnTo>
                        <a:lnTo>
                          <a:pt x="136" y="52"/>
                        </a:lnTo>
                        <a:lnTo>
                          <a:pt x="146" y="46"/>
                        </a:lnTo>
                        <a:lnTo>
                          <a:pt x="134" y="50"/>
                        </a:lnTo>
                        <a:lnTo>
                          <a:pt x="136" y="52"/>
                        </a:lnTo>
                        <a:lnTo>
                          <a:pt x="146" y="46"/>
                        </a:lnTo>
                        <a:lnTo>
                          <a:pt x="134" y="50"/>
                        </a:lnTo>
                        <a:lnTo>
                          <a:pt x="137" y="60"/>
                        </a:lnTo>
                        <a:lnTo>
                          <a:pt x="149" y="56"/>
                        </a:lnTo>
                        <a:lnTo>
                          <a:pt x="137" y="59"/>
                        </a:lnTo>
                        <a:lnTo>
                          <a:pt x="137" y="60"/>
                        </a:lnTo>
                        <a:lnTo>
                          <a:pt x="149" y="56"/>
                        </a:lnTo>
                        <a:lnTo>
                          <a:pt x="137" y="59"/>
                        </a:lnTo>
                        <a:lnTo>
                          <a:pt x="140" y="72"/>
                        </a:lnTo>
                        <a:lnTo>
                          <a:pt x="151" y="69"/>
                        </a:lnTo>
                        <a:lnTo>
                          <a:pt x="140" y="72"/>
                        </a:lnTo>
                        <a:lnTo>
                          <a:pt x="151" y="69"/>
                        </a:lnTo>
                        <a:lnTo>
                          <a:pt x="140" y="72"/>
                        </a:lnTo>
                        <a:lnTo>
                          <a:pt x="143" y="86"/>
                        </a:lnTo>
                        <a:lnTo>
                          <a:pt x="146" y="101"/>
                        </a:lnTo>
                        <a:lnTo>
                          <a:pt x="151" y="136"/>
                        </a:lnTo>
                        <a:lnTo>
                          <a:pt x="163" y="133"/>
                        </a:lnTo>
                        <a:lnTo>
                          <a:pt x="151" y="134"/>
                        </a:lnTo>
                        <a:lnTo>
                          <a:pt x="151" y="136"/>
                        </a:lnTo>
                        <a:lnTo>
                          <a:pt x="163" y="133"/>
                        </a:lnTo>
                        <a:lnTo>
                          <a:pt x="151" y="134"/>
                        </a:lnTo>
                        <a:lnTo>
                          <a:pt x="154" y="154"/>
                        </a:lnTo>
                        <a:lnTo>
                          <a:pt x="178" y="151"/>
                        </a:lnTo>
                        <a:lnTo>
                          <a:pt x="176" y="131"/>
                        </a:lnTo>
                        <a:lnTo>
                          <a:pt x="174" y="131"/>
                        </a:lnTo>
                        <a:lnTo>
                          <a:pt x="168" y="97"/>
                        </a:lnTo>
                        <a:lnTo>
                          <a:pt x="166" y="81"/>
                        </a:lnTo>
                        <a:lnTo>
                          <a:pt x="163" y="67"/>
                        </a:lnTo>
                        <a:lnTo>
                          <a:pt x="163" y="66"/>
                        </a:lnTo>
                        <a:lnTo>
                          <a:pt x="160" y="53"/>
                        </a:lnTo>
                        <a:lnTo>
                          <a:pt x="157" y="43"/>
                        </a:lnTo>
                        <a:lnTo>
                          <a:pt x="157" y="42"/>
                        </a:lnTo>
                        <a:lnTo>
                          <a:pt x="153" y="32"/>
                        </a:lnTo>
                        <a:lnTo>
                          <a:pt x="141" y="36"/>
                        </a:lnTo>
                        <a:lnTo>
                          <a:pt x="153" y="33"/>
                        </a:lnTo>
                        <a:lnTo>
                          <a:pt x="153" y="32"/>
                        </a:lnTo>
                        <a:lnTo>
                          <a:pt x="141" y="36"/>
                        </a:lnTo>
                        <a:lnTo>
                          <a:pt x="153" y="33"/>
                        </a:lnTo>
                        <a:lnTo>
                          <a:pt x="150" y="24"/>
                        </a:lnTo>
                        <a:lnTo>
                          <a:pt x="150" y="22"/>
                        </a:lnTo>
                        <a:lnTo>
                          <a:pt x="144" y="10"/>
                        </a:lnTo>
                        <a:lnTo>
                          <a:pt x="139" y="5"/>
                        </a:lnTo>
                        <a:lnTo>
                          <a:pt x="133" y="2"/>
                        </a:lnTo>
                        <a:lnTo>
                          <a:pt x="131" y="0"/>
                        </a:lnTo>
                        <a:lnTo>
                          <a:pt x="120" y="0"/>
                        </a:lnTo>
                        <a:lnTo>
                          <a:pt x="120" y="2"/>
                        </a:lnTo>
                        <a:lnTo>
                          <a:pt x="117" y="3"/>
                        </a:lnTo>
                        <a:lnTo>
                          <a:pt x="116" y="3"/>
                        </a:lnTo>
                        <a:lnTo>
                          <a:pt x="112" y="6"/>
                        </a:lnTo>
                        <a:lnTo>
                          <a:pt x="109" y="7"/>
                        </a:lnTo>
                        <a:lnTo>
                          <a:pt x="107" y="10"/>
                        </a:lnTo>
                        <a:lnTo>
                          <a:pt x="104" y="14"/>
                        </a:lnTo>
                        <a:lnTo>
                          <a:pt x="100" y="23"/>
                        </a:lnTo>
                        <a:lnTo>
                          <a:pt x="94" y="40"/>
                        </a:lnTo>
                        <a:lnTo>
                          <a:pt x="89" y="63"/>
                        </a:lnTo>
                        <a:lnTo>
                          <a:pt x="89" y="66"/>
                        </a:lnTo>
                        <a:lnTo>
                          <a:pt x="89" y="64"/>
                        </a:lnTo>
                        <a:lnTo>
                          <a:pt x="86" y="79"/>
                        </a:lnTo>
                        <a:lnTo>
                          <a:pt x="97" y="80"/>
                        </a:lnTo>
                        <a:lnTo>
                          <a:pt x="86" y="77"/>
                        </a:lnTo>
                        <a:lnTo>
                          <a:pt x="86" y="79"/>
                        </a:lnTo>
                        <a:lnTo>
                          <a:pt x="97" y="80"/>
                        </a:lnTo>
                        <a:lnTo>
                          <a:pt x="86" y="77"/>
                        </a:lnTo>
                        <a:lnTo>
                          <a:pt x="82" y="93"/>
                        </a:lnTo>
                        <a:lnTo>
                          <a:pt x="82" y="96"/>
                        </a:lnTo>
                        <a:lnTo>
                          <a:pt x="82" y="94"/>
                        </a:lnTo>
                        <a:lnTo>
                          <a:pt x="79" y="110"/>
                        </a:lnTo>
                        <a:lnTo>
                          <a:pt x="73" y="147"/>
                        </a:lnTo>
                        <a:lnTo>
                          <a:pt x="70" y="167"/>
                        </a:lnTo>
                        <a:lnTo>
                          <a:pt x="65" y="213"/>
                        </a:lnTo>
                        <a:lnTo>
                          <a:pt x="76" y="214"/>
                        </a:lnTo>
                        <a:lnTo>
                          <a:pt x="65" y="213"/>
                        </a:lnTo>
                        <a:lnTo>
                          <a:pt x="76" y="214"/>
                        </a:lnTo>
                        <a:lnTo>
                          <a:pt x="65" y="213"/>
                        </a:lnTo>
                        <a:lnTo>
                          <a:pt x="60" y="235"/>
                        </a:lnTo>
                        <a:lnTo>
                          <a:pt x="52" y="312"/>
                        </a:lnTo>
                        <a:lnTo>
                          <a:pt x="43" y="398"/>
                        </a:lnTo>
                        <a:lnTo>
                          <a:pt x="40" y="428"/>
                        </a:lnTo>
                        <a:lnTo>
                          <a:pt x="36" y="458"/>
                        </a:lnTo>
                        <a:lnTo>
                          <a:pt x="33" y="488"/>
                        </a:lnTo>
                        <a:lnTo>
                          <a:pt x="25" y="582"/>
                        </a:lnTo>
                        <a:lnTo>
                          <a:pt x="22" y="615"/>
                        </a:lnTo>
                        <a:lnTo>
                          <a:pt x="16" y="677"/>
                        </a:lnTo>
                        <a:lnTo>
                          <a:pt x="12" y="710"/>
                        </a:lnTo>
                        <a:lnTo>
                          <a:pt x="6" y="773"/>
                        </a:lnTo>
                        <a:lnTo>
                          <a:pt x="3" y="803"/>
                        </a:lnTo>
                        <a:lnTo>
                          <a:pt x="0" y="834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92" name="Freeform 139"/>
                  <p:cNvSpPr>
                    <a:spLocks/>
                  </p:cNvSpPr>
                  <p:nvPr/>
                </p:nvSpPr>
                <p:spPr bwMode="auto">
                  <a:xfrm>
                    <a:off x="3548" y="877"/>
                    <a:ext cx="170" cy="1167"/>
                  </a:xfrm>
                  <a:custGeom>
                    <a:avLst/>
                    <a:gdLst>
                      <a:gd name="T0" fmla="*/ 3 w 170"/>
                      <a:gd name="T1" fmla="*/ 23 h 1167"/>
                      <a:gd name="T2" fmla="*/ 19 w 170"/>
                      <a:gd name="T3" fmla="*/ 42 h 1167"/>
                      <a:gd name="T4" fmla="*/ 19 w 170"/>
                      <a:gd name="T5" fmla="*/ 42 h 1167"/>
                      <a:gd name="T6" fmla="*/ 19 w 170"/>
                      <a:gd name="T7" fmla="*/ 137 h 1167"/>
                      <a:gd name="T8" fmla="*/ 29 w 170"/>
                      <a:gd name="T9" fmla="*/ 219 h 1167"/>
                      <a:gd name="T10" fmla="*/ 52 w 170"/>
                      <a:gd name="T11" fmla="*/ 334 h 1167"/>
                      <a:gd name="T12" fmla="*/ 40 w 170"/>
                      <a:gd name="T13" fmla="*/ 335 h 1167"/>
                      <a:gd name="T14" fmla="*/ 64 w 170"/>
                      <a:gd name="T15" fmla="*/ 459 h 1167"/>
                      <a:gd name="T16" fmla="*/ 53 w 170"/>
                      <a:gd name="T17" fmla="*/ 461 h 1167"/>
                      <a:gd name="T18" fmla="*/ 73 w 170"/>
                      <a:gd name="T19" fmla="*/ 682 h 1167"/>
                      <a:gd name="T20" fmla="*/ 89 w 170"/>
                      <a:gd name="T21" fmla="*/ 829 h 1167"/>
                      <a:gd name="T22" fmla="*/ 97 w 170"/>
                      <a:gd name="T23" fmla="*/ 910 h 1167"/>
                      <a:gd name="T24" fmla="*/ 101 w 170"/>
                      <a:gd name="T25" fmla="*/ 933 h 1167"/>
                      <a:gd name="T26" fmla="*/ 101 w 170"/>
                      <a:gd name="T27" fmla="*/ 933 h 1167"/>
                      <a:gd name="T28" fmla="*/ 110 w 170"/>
                      <a:gd name="T29" fmla="*/ 1001 h 1167"/>
                      <a:gd name="T30" fmla="*/ 119 w 170"/>
                      <a:gd name="T31" fmla="*/ 1060 h 1167"/>
                      <a:gd name="T32" fmla="*/ 123 w 170"/>
                      <a:gd name="T33" fmla="*/ 1075 h 1167"/>
                      <a:gd name="T34" fmla="*/ 129 w 170"/>
                      <a:gd name="T35" fmla="*/ 1104 h 1167"/>
                      <a:gd name="T36" fmla="*/ 137 w 170"/>
                      <a:gd name="T37" fmla="*/ 1137 h 1167"/>
                      <a:gd name="T38" fmla="*/ 141 w 170"/>
                      <a:gd name="T39" fmla="*/ 1145 h 1167"/>
                      <a:gd name="T40" fmla="*/ 158 w 170"/>
                      <a:gd name="T41" fmla="*/ 1165 h 1167"/>
                      <a:gd name="T42" fmla="*/ 167 w 170"/>
                      <a:gd name="T43" fmla="*/ 1167 h 1167"/>
                      <a:gd name="T44" fmla="*/ 164 w 170"/>
                      <a:gd name="T45" fmla="*/ 1154 h 1167"/>
                      <a:gd name="T46" fmla="*/ 164 w 170"/>
                      <a:gd name="T47" fmla="*/ 1154 h 1167"/>
                      <a:gd name="T48" fmla="*/ 161 w 170"/>
                      <a:gd name="T49" fmla="*/ 1152 h 1167"/>
                      <a:gd name="T50" fmla="*/ 161 w 170"/>
                      <a:gd name="T51" fmla="*/ 1152 h 1167"/>
                      <a:gd name="T52" fmla="*/ 154 w 170"/>
                      <a:gd name="T53" fmla="*/ 1145 h 1167"/>
                      <a:gd name="T54" fmla="*/ 154 w 170"/>
                      <a:gd name="T55" fmla="*/ 1145 h 1167"/>
                      <a:gd name="T56" fmla="*/ 151 w 170"/>
                      <a:gd name="T57" fmla="*/ 1140 h 1167"/>
                      <a:gd name="T58" fmla="*/ 151 w 170"/>
                      <a:gd name="T59" fmla="*/ 1140 h 1167"/>
                      <a:gd name="T60" fmla="*/ 148 w 170"/>
                      <a:gd name="T61" fmla="*/ 1132 h 1167"/>
                      <a:gd name="T62" fmla="*/ 148 w 170"/>
                      <a:gd name="T63" fmla="*/ 1132 h 1167"/>
                      <a:gd name="T64" fmla="*/ 146 w 170"/>
                      <a:gd name="T65" fmla="*/ 1124 h 1167"/>
                      <a:gd name="T66" fmla="*/ 157 w 170"/>
                      <a:gd name="T67" fmla="*/ 1121 h 1167"/>
                      <a:gd name="T68" fmla="*/ 151 w 170"/>
                      <a:gd name="T69" fmla="*/ 1100 h 1167"/>
                      <a:gd name="T70" fmla="*/ 151 w 170"/>
                      <a:gd name="T71" fmla="*/ 1100 h 1167"/>
                      <a:gd name="T72" fmla="*/ 141 w 170"/>
                      <a:gd name="T73" fmla="*/ 1054 h 1167"/>
                      <a:gd name="T74" fmla="*/ 141 w 170"/>
                      <a:gd name="T75" fmla="*/ 1054 h 1167"/>
                      <a:gd name="T76" fmla="*/ 136 w 170"/>
                      <a:gd name="T77" fmla="*/ 1018 h 1167"/>
                      <a:gd name="T78" fmla="*/ 136 w 170"/>
                      <a:gd name="T79" fmla="*/ 1018 h 1167"/>
                      <a:gd name="T80" fmla="*/ 134 w 170"/>
                      <a:gd name="T81" fmla="*/ 998 h 1167"/>
                      <a:gd name="T82" fmla="*/ 126 w 170"/>
                      <a:gd name="T83" fmla="*/ 930 h 1167"/>
                      <a:gd name="T84" fmla="*/ 109 w 170"/>
                      <a:gd name="T85" fmla="*/ 907 h 1167"/>
                      <a:gd name="T86" fmla="*/ 109 w 170"/>
                      <a:gd name="T87" fmla="*/ 907 h 1167"/>
                      <a:gd name="T88" fmla="*/ 113 w 170"/>
                      <a:gd name="T89" fmla="*/ 826 h 1167"/>
                      <a:gd name="T90" fmla="*/ 97 w 170"/>
                      <a:gd name="T91" fmla="*/ 679 h 1167"/>
                      <a:gd name="T92" fmla="*/ 97 w 170"/>
                      <a:gd name="T93" fmla="*/ 679 h 1167"/>
                      <a:gd name="T94" fmla="*/ 86 w 170"/>
                      <a:gd name="T95" fmla="*/ 555 h 1167"/>
                      <a:gd name="T96" fmla="*/ 77 w 170"/>
                      <a:gd name="T97" fmla="*/ 458 h 1167"/>
                      <a:gd name="T98" fmla="*/ 73 w 170"/>
                      <a:gd name="T99" fmla="*/ 428 h 1167"/>
                      <a:gd name="T100" fmla="*/ 73 w 170"/>
                      <a:gd name="T101" fmla="*/ 428 h 1167"/>
                      <a:gd name="T102" fmla="*/ 59 w 170"/>
                      <a:gd name="T103" fmla="*/ 273 h 1167"/>
                      <a:gd name="T104" fmla="*/ 46 w 170"/>
                      <a:gd name="T105" fmla="*/ 160 h 1167"/>
                      <a:gd name="T106" fmla="*/ 32 w 170"/>
                      <a:gd name="T107" fmla="*/ 40 h 1167"/>
                      <a:gd name="T108" fmla="*/ 15 w 170"/>
                      <a:gd name="T109" fmla="*/ 22 h 1167"/>
                      <a:gd name="T110" fmla="*/ 15 w 170"/>
                      <a:gd name="T111" fmla="*/ 22 h 11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</a:cxnLst>
                    <a:rect l="0" t="0" r="r" b="b"/>
                    <a:pathLst>
                      <a:path w="170" h="1167">
                        <a:moveTo>
                          <a:pt x="25" y="0"/>
                        </a:moveTo>
                        <a:lnTo>
                          <a:pt x="0" y="3"/>
                        </a:lnTo>
                        <a:lnTo>
                          <a:pt x="3" y="23"/>
                        </a:lnTo>
                        <a:lnTo>
                          <a:pt x="3" y="25"/>
                        </a:lnTo>
                        <a:lnTo>
                          <a:pt x="7" y="45"/>
                        </a:lnTo>
                        <a:lnTo>
                          <a:pt x="19" y="42"/>
                        </a:lnTo>
                        <a:lnTo>
                          <a:pt x="7" y="43"/>
                        </a:lnTo>
                        <a:lnTo>
                          <a:pt x="7" y="45"/>
                        </a:lnTo>
                        <a:lnTo>
                          <a:pt x="19" y="42"/>
                        </a:lnTo>
                        <a:lnTo>
                          <a:pt x="7" y="43"/>
                        </a:lnTo>
                        <a:lnTo>
                          <a:pt x="13" y="89"/>
                        </a:lnTo>
                        <a:lnTo>
                          <a:pt x="19" y="137"/>
                        </a:lnTo>
                        <a:lnTo>
                          <a:pt x="22" y="163"/>
                        </a:lnTo>
                        <a:lnTo>
                          <a:pt x="25" y="190"/>
                        </a:lnTo>
                        <a:lnTo>
                          <a:pt x="29" y="219"/>
                        </a:lnTo>
                        <a:lnTo>
                          <a:pt x="35" y="276"/>
                        </a:lnTo>
                        <a:lnTo>
                          <a:pt x="40" y="335"/>
                        </a:lnTo>
                        <a:lnTo>
                          <a:pt x="52" y="334"/>
                        </a:lnTo>
                        <a:lnTo>
                          <a:pt x="40" y="335"/>
                        </a:lnTo>
                        <a:lnTo>
                          <a:pt x="52" y="334"/>
                        </a:lnTo>
                        <a:lnTo>
                          <a:pt x="40" y="335"/>
                        </a:lnTo>
                        <a:lnTo>
                          <a:pt x="49" y="430"/>
                        </a:lnTo>
                        <a:lnTo>
                          <a:pt x="53" y="461"/>
                        </a:lnTo>
                        <a:lnTo>
                          <a:pt x="64" y="459"/>
                        </a:lnTo>
                        <a:lnTo>
                          <a:pt x="53" y="461"/>
                        </a:lnTo>
                        <a:lnTo>
                          <a:pt x="64" y="459"/>
                        </a:lnTo>
                        <a:lnTo>
                          <a:pt x="53" y="461"/>
                        </a:lnTo>
                        <a:lnTo>
                          <a:pt x="59" y="524"/>
                        </a:lnTo>
                        <a:lnTo>
                          <a:pt x="62" y="556"/>
                        </a:lnTo>
                        <a:lnTo>
                          <a:pt x="73" y="682"/>
                        </a:lnTo>
                        <a:lnTo>
                          <a:pt x="77" y="712"/>
                        </a:lnTo>
                        <a:lnTo>
                          <a:pt x="83" y="772"/>
                        </a:lnTo>
                        <a:lnTo>
                          <a:pt x="89" y="829"/>
                        </a:lnTo>
                        <a:lnTo>
                          <a:pt x="94" y="883"/>
                        </a:lnTo>
                        <a:lnTo>
                          <a:pt x="97" y="909"/>
                        </a:lnTo>
                        <a:lnTo>
                          <a:pt x="97" y="910"/>
                        </a:lnTo>
                        <a:lnTo>
                          <a:pt x="101" y="934"/>
                        </a:lnTo>
                        <a:lnTo>
                          <a:pt x="113" y="931"/>
                        </a:lnTo>
                        <a:lnTo>
                          <a:pt x="101" y="933"/>
                        </a:lnTo>
                        <a:lnTo>
                          <a:pt x="101" y="934"/>
                        </a:lnTo>
                        <a:lnTo>
                          <a:pt x="113" y="931"/>
                        </a:lnTo>
                        <a:lnTo>
                          <a:pt x="101" y="933"/>
                        </a:lnTo>
                        <a:lnTo>
                          <a:pt x="104" y="957"/>
                        </a:lnTo>
                        <a:lnTo>
                          <a:pt x="107" y="980"/>
                        </a:lnTo>
                        <a:lnTo>
                          <a:pt x="110" y="1001"/>
                        </a:lnTo>
                        <a:lnTo>
                          <a:pt x="113" y="1021"/>
                        </a:lnTo>
                        <a:lnTo>
                          <a:pt x="119" y="1058"/>
                        </a:lnTo>
                        <a:lnTo>
                          <a:pt x="119" y="1060"/>
                        </a:lnTo>
                        <a:lnTo>
                          <a:pt x="123" y="1075"/>
                        </a:lnTo>
                        <a:lnTo>
                          <a:pt x="134" y="1073"/>
                        </a:lnTo>
                        <a:lnTo>
                          <a:pt x="123" y="1075"/>
                        </a:lnTo>
                        <a:lnTo>
                          <a:pt x="134" y="1073"/>
                        </a:lnTo>
                        <a:lnTo>
                          <a:pt x="123" y="1075"/>
                        </a:lnTo>
                        <a:lnTo>
                          <a:pt x="129" y="1104"/>
                        </a:lnTo>
                        <a:lnTo>
                          <a:pt x="134" y="1127"/>
                        </a:lnTo>
                        <a:lnTo>
                          <a:pt x="134" y="1128"/>
                        </a:lnTo>
                        <a:lnTo>
                          <a:pt x="137" y="1137"/>
                        </a:lnTo>
                        <a:lnTo>
                          <a:pt x="137" y="1138"/>
                        </a:lnTo>
                        <a:lnTo>
                          <a:pt x="140" y="1145"/>
                        </a:lnTo>
                        <a:lnTo>
                          <a:pt x="141" y="1145"/>
                        </a:lnTo>
                        <a:lnTo>
                          <a:pt x="146" y="1154"/>
                        </a:lnTo>
                        <a:lnTo>
                          <a:pt x="156" y="1164"/>
                        </a:lnTo>
                        <a:lnTo>
                          <a:pt x="158" y="1165"/>
                        </a:lnTo>
                        <a:lnTo>
                          <a:pt x="160" y="1165"/>
                        </a:lnTo>
                        <a:lnTo>
                          <a:pt x="164" y="1167"/>
                        </a:lnTo>
                        <a:lnTo>
                          <a:pt x="167" y="1167"/>
                        </a:lnTo>
                        <a:lnTo>
                          <a:pt x="167" y="1142"/>
                        </a:lnTo>
                        <a:lnTo>
                          <a:pt x="164" y="1142"/>
                        </a:lnTo>
                        <a:lnTo>
                          <a:pt x="164" y="1154"/>
                        </a:lnTo>
                        <a:lnTo>
                          <a:pt x="170" y="1144"/>
                        </a:lnTo>
                        <a:lnTo>
                          <a:pt x="164" y="1142"/>
                        </a:lnTo>
                        <a:lnTo>
                          <a:pt x="164" y="1154"/>
                        </a:lnTo>
                        <a:lnTo>
                          <a:pt x="170" y="1144"/>
                        </a:lnTo>
                        <a:lnTo>
                          <a:pt x="167" y="1142"/>
                        </a:lnTo>
                        <a:lnTo>
                          <a:pt x="161" y="1152"/>
                        </a:lnTo>
                        <a:lnTo>
                          <a:pt x="170" y="1144"/>
                        </a:lnTo>
                        <a:lnTo>
                          <a:pt x="167" y="1142"/>
                        </a:lnTo>
                        <a:lnTo>
                          <a:pt x="161" y="1152"/>
                        </a:lnTo>
                        <a:lnTo>
                          <a:pt x="170" y="1144"/>
                        </a:lnTo>
                        <a:lnTo>
                          <a:pt x="163" y="1137"/>
                        </a:lnTo>
                        <a:lnTo>
                          <a:pt x="154" y="1145"/>
                        </a:lnTo>
                        <a:lnTo>
                          <a:pt x="166" y="1140"/>
                        </a:lnTo>
                        <a:lnTo>
                          <a:pt x="163" y="1137"/>
                        </a:lnTo>
                        <a:lnTo>
                          <a:pt x="154" y="1145"/>
                        </a:lnTo>
                        <a:lnTo>
                          <a:pt x="166" y="1140"/>
                        </a:lnTo>
                        <a:lnTo>
                          <a:pt x="163" y="1134"/>
                        </a:lnTo>
                        <a:lnTo>
                          <a:pt x="151" y="1140"/>
                        </a:lnTo>
                        <a:lnTo>
                          <a:pt x="163" y="1135"/>
                        </a:lnTo>
                        <a:lnTo>
                          <a:pt x="163" y="1134"/>
                        </a:lnTo>
                        <a:lnTo>
                          <a:pt x="151" y="1140"/>
                        </a:lnTo>
                        <a:lnTo>
                          <a:pt x="163" y="1135"/>
                        </a:lnTo>
                        <a:lnTo>
                          <a:pt x="160" y="1128"/>
                        </a:lnTo>
                        <a:lnTo>
                          <a:pt x="148" y="1132"/>
                        </a:lnTo>
                        <a:lnTo>
                          <a:pt x="160" y="1130"/>
                        </a:lnTo>
                        <a:lnTo>
                          <a:pt x="160" y="1128"/>
                        </a:lnTo>
                        <a:lnTo>
                          <a:pt x="148" y="1132"/>
                        </a:lnTo>
                        <a:lnTo>
                          <a:pt x="160" y="1130"/>
                        </a:lnTo>
                        <a:lnTo>
                          <a:pt x="157" y="1121"/>
                        </a:lnTo>
                        <a:lnTo>
                          <a:pt x="146" y="1124"/>
                        </a:lnTo>
                        <a:lnTo>
                          <a:pt x="157" y="1121"/>
                        </a:lnTo>
                        <a:lnTo>
                          <a:pt x="146" y="1124"/>
                        </a:lnTo>
                        <a:lnTo>
                          <a:pt x="157" y="1121"/>
                        </a:lnTo>
                        <a:lnTo>
                          <a:pt x="151" y="1098"/>
                        </a:lnTo>
                        <a:lnTo>
                          <a:pt x="140" y="1101"/>
                        </a:lnTo>
                        <a:lnTo>
                          <a:pt x="151" y="1100"/>
                        </a:lnTo>
                        <a:lnTo>
                          <a:pt x="151" y="1098"/>
                        </a:lnTo>
                        <a:lnTo>
                          <a:pt x="140" y="1101"/>
                        </a:lnTo>
                        <a:lnTo>
                          <a:pt x="151" y="1100"/>
                        </a:lnTo>
                        <a:lnTo>
                          <a:pt x="146" y="1071"/>
                        </a:lnTo>
                        <a:lnTo>
                          <a:pt x="146" y="1070"/>
                        </a:lnTo>
                        <a:lnTo>
                          <a:pt x="141" y="1054"/>
                        </a:lnTo>
                        <a:lnTo>
                          <a:pt x="130" y="1057"/>
                        </a:lnTo>
                        <a:lnTo>
                          <a:pt x="141" y="1055"/>
                        </a:lnTo>
                        <a:lnTo>
                          <a:pt x="141" y="1054"/>
                        </a:lnTo>
                        <a:lnTo>
                          <a:pt x="130" y="1057"/>
                        </a:lnTo>
                        <a:lnTo>
                          <a:pt x="141" y="1055"/>
                        </a:lnTo>
                        <a:lnTo>
                          <a:pt x="136" y="1018"/>
                        </a:lnTo>
                        <a:lnTo>
                          <a:pt x="124" y="1020"/>
                        </a:lnTo>
                        <a:lnTo>
                          <a:pt x="137" y="1018"/>
                        </a:lnTo>
                        <a:lnTo>
                          <a:pt x="136" y="1018"/>
                        </a:lnTo>
                        <a:lnTo>
                          <a:pt x="124" y="1020"/>
                        </a:lnTo>
                        <a:lnTo>
                          <a:pt x="137" y="1018"/>
                        </a:lnTo>
                        <a:lnTo>
                          <a:pt x="134" y="998"/>
                        </a:lnTo>
                        <a:lnTo>
                          <a:pt x="131" y="977"/>
                        </a:lnTo>
                        <a:lnTo>
                          <a:pt x="129" y="954"/>
                        </a:lnTo>
                        <a:lnTo>
                          <a:pt x="126" y="930"/>
                        </a:lnTo>
                        <a:lnTo>
                          <a:pt x="124" y="930"/>
                        </a:lnTo>
                        <a:lnTo>
                          <a:pt x="120" y="906"/>
                        </a:lnTo>
                        <a:lnTo>
                          <a:pt x="109" y="907"/>
                        </a:lnTo>
                        <a:lnTo>
                          <a:pt x="121" y="906"/>
                        </a:lnTo>
                        <a:lnTo>
                          <a:pt x="120" y="906"/>
                        </a:lnTo>
                        <a:lnTo>
                          <a:pt x="109" y="907"/>
                        </a:lnTo>
                        <a:lnTo>
                          <a:pt x="121" y="906"/>
                        </a:lnTo>
                        <a:lnTo>
                          <a:pt x="119" y="880"/>
                        </a:lnTo>
                        <a:lnTo>
                          <a:pt x="113" y="826"/>
                        </a:lnTo>
                        <a:lnTo>
                          <a:pt x="107" y="769"/>
                        </a:lnTo>
                        <a:lnTo>
                          <a:pt x="101" y="709"/>
                        </a:lnTo>
                        <a:lnTo>
                          <a:pt x="97" y="679"/>
                        </a:lnTo>
                        <a:lnTo>
                          <a:pt x="84" y="680"/>
                        </a:lnTo>
                        <a:lnTo>
                          <a:pt x="97" y="680"/>
                        </a:lnTo>
                        <a:lnTo>
                          <a:pt x="97" y="679"/>
                        </a:lnTo>
                        <a:lnTo>
                          <a:pt x="84" y="680"/>
                        </a:lnTo>
                        <a:lnTo>
                          <a:pt x="97" y="680"/>
                        </a:lnTo>
                        <a:lnTo>
                          <a:pt x="86" y="555"/>
                        </a:lnTo>
                        <a:lnTo>
                          <a:pt x="83" y="522"/>
                        </a:lnTo>
                        <a:lnTo>
                          <a:pt x="77" y="459"/>
                        </a:lnTo>
                        <a:lnTo>
                          <a:pt x="77" y="458"/>
                        </a:lnTo>
                        <a:lnTo>
                          <a:pt x="73" y="427"/>
                        </a:lnTo>
                        <a:lnTo>
                          <a:pt x="60" y="428"/>
                        </a:lnTo>
                        <a:lnTo>
                          <a:pt x="73" y="428"/>
                        </a:lnTo>
                        <a:lnTo>
                          <a:pt x="73" y="427"/>
                        </a:lnTo>
                        <a:lnTo>
                          <a:pt x="60" y="428"/>
                        </a:lnTo>
                        <a:lnTo>
                          <a:pt x="73" y="428"/>
                        </a:lnTo>
                        <a:lnTo>
                          <a:pt x="64" y="334"/>
                        </a:lnTo>
                        <a:lnTo>
                          <a:pt x="64" y="333"/>
                        </a:lnTo>
                        <a:lnTo>
                          <a:pt x="59" y="273"/>
                        </a:lnTo>
                        <a:lnTo>
                          <a:pt x="53" y="216"/>
                        </a:lnTo>
                        <a:lnTo>
                          <a:pt x="49" y="187"/>
                        </a:lnTo>
                        <a:lnTo>
                          <a:pt x="46" y="160"/>
                        </a:lnTo>
                        <a:lnTo>
                          <a:pt x="43" y="134"/>
                        </a:lnTo>
                        <a:lnTo>
                          <a:pt x="37" y="86"/>
                        </a:lnTo>
                        <a:lnTo>
                          <a:pt x="32" y="40"/>
                        </a:lnTo>
                        <a:lnTo>
                          <a:pt x="30" y="40"/>
                        </a:lnTo>
                        <a:lnTo>
                          <a:pt x="26" y="20"/>
                        </a:lnTo>
                        <a:lnTo>
                          <a:pt x="15" y="22"/>
                        </a:lnTo>
                        <a:lnTo>
                          <a:pt x="27" y="20"/>
                        </a:lnTo>
                        <a:lnTo>
                          <a:pt x="26" y="20"/>
                        </a:lnTo>
                        <a:lnTo>
                          <a:pt x="15" y="22"/>
                        </a:lnTo>
                        <a:lnTo>
                          <a:pt x="27" y="20"/>
                        </a:lnTo>
                        <a:lnTo>
                          <a:pt x="25" y="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93" name="Freeform 140"/>
                  <p:cNvSpPr>
                    <a:spLocks/>
                  </p:cNvSpPr>
                  <p:nvPr/>
                </p:nvSpPr>
                <p:spPr bwMode="auto">
                  <a:xfrm>
                    <a:off x="3706" y="867"/>
                    <a:ext cx="171" cy="1177"/>
                  </a:xfrm>
                  <a:custGeom>
                    <a:avLst/>
                    <a:gdLst>
                      <a:gd name="T0" fmla="*/ 9 w 171"/>
                      <a:gd name="T1" fmla="*/ 1177 h 1177"/>
                      <a:gd name="T2" fmla="*/ 17 w 171"/>
                      <a:gd name="T3" fmla="*/ 1172 h 1177"/>
                      <a:gd name="T4" fmla="*/ 36 w 171"/>
                      <a:gd name="T5" fmla="*/ 1142 h 1177"/>
                      <a:gd name="T6" fmla="*/ 42 w 171"/>
                      <a:gd name="T7" fmla="*/ 1120 h 1177"/>
                      <a:gd name="T8" fmla="*/ 50 w 171"/>
                      <a:gd name="T9" fmla="*/ 1077 h 1177"/>
                      <a:gd name="T10" fmla="*/ 60 w 171"/>
                      <a:gd name="T11" fmla="*/ 1021 h 1177"/>
                      <a:gd name="T12" fmla="*/ 70 w 171"/>
                      <a:gd name="T13" fmla="*/ 954 h 1177"/>
                      <a:gd name="T14" fmla="*/ 66 w 171"/>
                      <a:gd name="T15" fmla="*/ 877 h 1177"/>
                      <a:gd name="T16" fmla="*/ 66 w 171"/>
                      <a:gd name="T17" fmla="*/ 877 h 1177"/>
                      <a:gd name="T18" fmla="*/ 83 w 171"/>
                      <a:gd name="T19" fmla="*/ 852 h 1177"/>
                      <a:gd name="T20" fmla="*/ 97 w 171"/>
                      <a:gd name="T21" fmla="*/ 706 h 1177"/>
                      <a:gd name="T22" fmla="*/ 113 w 171"/>
                      <a:gd name="T23" fmla="*/ 549 h 1177"/>
                      <a:gd name="T24" fmla="*/ 131 w 171"/>
                      <a:gd name="T25" fmla="*/ 360 h 1177"/>
                      <a:gd name="T26" fmla="*/ 148 w 171"/>
                      <a:gd name="T27" fmla="*/ 186 h 1177"/>
                      <a:gd name="T28" fmla="*/ 150 w 171"/>
                      <a:gd name="T29" fmla="*/ 162 h 1177"/>
                      <a:gd name="T30" fmla="*/ 150 w 171"/>
                      <a:gd name="T31" fmla="*/ 162 h 1177"/>
                      <a:gd name="T32" fmla="*/ 158 w 171"/>
                      <a:gd name="T33" fmla="*/ 109 h 1177"/>
                      <a:gd name="T34" fmla="*/ 170 w 171"/>
                      <a:gd name="T35" fmla="*/ 22 h 1177"/>
                      <a:gd name="T36" fmla="*/ 170 w 171"/>
                      <a:gd name="T37" fmla="*/ 22 h 1177"/>
                      <a:gd name="T38" fmla="*/ 171 w 171"/>
                      <a:gd name="T39" fmla="*/ 5 h 1177"/>
                      <a:gd name="T40" fmla="*/ 143 w 171"/>
                      <a:gd name="T41" fmla="*/ 39 h 1177"/>
                      <a:gd name="T42" fmla="*/ 131 w 171"/>
                      <a:gd name="T43" fmla="*/ 132 h 1177"/>
                      <a:gd name="T44" fmla="*/ 143 w 171"/>
                      <a:gd name="T45" fmla="*/ 133 h 1177"/>
                      <a:gd name="T46" fmla="*/ 124 w 171"/>
                      <a:gd name="T47" fmla="*/ 183 h 1177"/>
                      <a:gd name="T48" fmla="*/ 107 w 171"/>
                      <a:gd name="T49" fmla="*/ 357 h 1177"/>
                      <a:gd name="T50" fmla="*/ 89 w 171"/>
                      <a:gd name="T51" fmla="*/ 546 h 1177"/>
                      <a:gd name="T52" fmla="*/ 73 w 171"/>
                      <a:gd name="T53" fmla="*/ 703 h 1177"/>
                      <a:gd name="T54" fmla="*/ 59 w 171"/>
                      <a:gd name="T55" fmla="*/ 849 h 1177"/>
                      <a:gd name="T56" fmla="*/ 70 w 171"/>
                      <a:gd name="T57" fmla="*/ 850 h 1177"/>
                      <a:gd name="T58" fmla="*/ 49 w 171"/>
                      <a:gd name="T59" fmla="*/ 927 h 1177"/>
                      <a:gd name="T60" fmla="*/ 37 w 171"/>
                      <a:gd name="T61" fmla="*/ 1017 h 1177"/>
                      <a:gd name="T62" fmla="*/ 49 w 171"/>
                      <a:gd name="T63" fmla="*/ 1018 h 1177"/>
                      <a:gd name="T64" fmla="*/ 30 w 171"/>
                      <a:gd name="T65" fmla="*/ 1055 h 1177"/>
                      <a:gd name="T66" fmla="*/ 22 w 171"/>
                      <a:gd name="T67" fmla="*/ 1102 h 1177"/>
                      <a:gd name="T68" fmla="*/ 22 w 171"/>
                      <a:gd name="T69" fmla="*/ 1102 h 1177"/>
                      <a:gd name="T70" fmla="*/ 19 w 171"/>
                      <a:gd name="T71" fmla="*/ 1114 h 1177"/>
                      <a:gd name="T72" fmla="*/ 16 w 171"/>
                      <a:gd name="T73" fmla="*/ 1125 h 1177"/>
                      <a:gd name="T74" fmla="*/ 13 w 171"/>
                      <a:gd name="T75" fmla="*/ 1135 h 1177"/>
                      <a:gd name="T76" fmla="*/ 13 w 171"/>
                      <a:gd name="T77" fmla="*/ 1135 h 1177"/>
                      <a:gd name="T78" fmla="*/ 5 w 171"/>
                      <a:gd name="T79" fmla="*/ 1152 h 1177"/>
                      <a:gd name="T80" fmla="*/ 5 w 171"/>
                      <a:gd name="T81" fmla="*/ 1152 h 1177"/>
                      <a:gd name="T82" fmla="*/ 0 w 171"/>
                      <a:gd name="T83" fmla="*/ 1155 h 1177"/>
                      <a:gd name="T84" fmla="*/ 5 w 171"/>
                      <a:gd name="T85" fmla="*/ 1152 h 1177"/>
                      <a:gd name="T86" fmla="*/ 9 w 171"/>
                      <a:gd name="T87" fmla="*/ 1152 h 11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</a:cxnLst>
                    <a:rect l="0" t="0" r="r" b="b"/>
                    <a:pathLst>
                      <a:path w="171" h="1177">
                        <a:moveTo>
                          <a:pt x="6" y="1152"/>
                        </a:moveTo>
                        <a:lnTo>
                          <a:pt x="6" y="1177"/>
                        </a:lnTo>
                        <a:lnTo>
                          <a:pt x="9" y="1177"/>
                        </a:lnTo>
                        <a:lnTo>
                          <a:pt x="9" y="1175"/>
                        </a:lnTo>
                        <a:lnTo>
                          <a:pt x="13" y="1175"/>
                        </a:lnTo>
                        <a:lnTo>
                          <a:pt x="17" y="1172"/>
                        </a:lnTo>
                        <a:lnTo>
                          <a:pt x="26" y="1164"/>
                        </a:lnTo>
                        <a:lnTo>
                          <a:pt x="36" y="1144"/>
                        </a:lnTo>
                        <a:lnTo>
                          <a:pt x="36" y="1142"/>
                        </a:lnTo>
                        <a:lnTo>
                          <a:pt x="39" y="1132"/>
                        </a:lnTo>
                        <a:lnTo>
                          <a:pt x="39" y="1131"/>
                        </a:lnTo>
                        <a:lnTo>
                          <a:pt x="42" y="1120"/>
                        </a:lnTo>
                        <a:lnTo>
                          <a:pt x="45" y="1107"/>
                        </a:lnTo>
                        <a:lnTo>
                          <a:pt x="47" y="1092"/>
                        </a:lnTo>
                        <a:lnTo>
                          <a:pt x="50" y="1077"/>
                        </a:lnTo>
                        <a:lnTo>
                          <a:pt x="53" y="1060"/>
                        </a:lnTo>
                        <a:lnTo>
                          <a:pt x="56" y="1041"/>
                        </a:lnTo>
                        <a:lnTo>
                          <a:pt x="60" y="1021"/>
                        </a:lnTo>
                        <a:lnTo>
                          <a:pt x="62" y="1020"/>
                        </a:lnTo>
                        <a:lnTo>
                          <a:pt x="64" y="1000"/>
                        </a:lnTo>
                        <a:lnTo>
                          <a:pt x="70" y="954"/>
                        </a:lnTo>
                        <a:lnTo>
                          <a:pt x="73" y="930"/>
                        </a:lnTo>
                        <a:lnTo>
                          <a:pt x="79" y="879"/>
                        </a:lnTo>
                        <a:lnTo>
                          <a:pt x="66" y="877"/>
                        </a:lnTo>
                        <a:lnTo>
                          <a:pt x="77" y="880"/>
                        </a:lnTo>
                        <a:lnTo>
                          <a:pt x="79" y="879"/>
                        </a:lnTo>
                        <a:lnTo>
                          <a:pt x="66" y="877"/>
                        </a:lnTo>
                        <a:lnTo>
                          <a:pt x="77" y="880"/>
                        </a:lnTo>
                        <a:lnTo>
                          <a:pt x="82" y="853"/>
                        </a:lnTo>
                        <a:lnTo>
                          <a:pt x="83" y="852"/>
                        </a:lnTo>
                        <a:lnTo>
                          <a:pt x="86" y="824"/>
                        </a:lnTo>
                        <a:lnTo>
                          <a:pt x="89" y="796"/>
                        </a:lnTo>
                        <a:lnTo>
                          <a:pt x="97" y="706"/>
                        </a:lnTo>
                        <a:lnTo>
                          <a:pt x="103" y="643"/>
                        </a:lnTo>
                        <a:lnTo>
                          <a:pt x="107" y="612"/>
                        </a:lnTo>
                        <a:lnTo>
                          <a:pt x="113" y="549"/>
                        </a:lnTo>
                        <a:lnTo>
                          <a:pt x="116" y="517"/>
                        </a:lnTo>
                        <a:lnTo>
                          <a:pt x="127" y="391"/>
                        </a:lnTo>
                        <a:lnTo>
                          <a:pt x="131" y="360"/>
                        </a:lnTo>
                        <a:lnTo>
                          <a:pt x="140" y="270"/>
                        </a:lnTo>
                        <a:lnTo>
                          <a:pt x="146" y="213"/>
                        </a:lnTo>
                        <a:lnTo>
                          <a:pt x="148" y="186"/>
                        </a:lnTo>
                        <a:lnTo>
                          <a:pt x="151" y="160"/>
                        </a:lnTo>
                        <a:lnTo>
                          <a:pt x="138" y="159"/>
                        </a:lnTo>
                        <a:lnTo>
                          <a:pt x="150" y="162"/>
                        </a:lnTo>
                        <a:lnTo>
                          <a:pt x="151" y="160"/>
                        </a:lnTo>
                        <a:lnTo>
                          <a:pt x="138" y="159"/>
                        </a:lnTo>
                        <a:lnTo>
                          <a:pt x="150" y="162"/>
                        </a:lnTo>
                        <a:lnTo>
                          <a:pt x="154" y="136"/>
                        </a:lnTo>
                        <a:lnTo>
                          <a:pt x="156" y="134"/>
                        </a:lnTo>
                        <a:lnTo>
                          <a:pt x="158" y="109"/>
                        </a:lnTo>
                        <a:lnTo>
                          <a:pt x="164" y="63"/>
                        </a:lnTo>
                        <a:lnTo>
                          <a:pt x="167" y="42"/>
                        </a:lnTo>
                        <a:lnTo>
                          <a:pt x="170" y="22"/>
                        </a:lnTo>
                        <a:lnTo>
                          <a:pt x="157" y="20"/>
                        </a:lnTo>
                        <a:lnTo>
                          <a:pt x="168" y="23"/>
                        </a:lnTo>
                        <a:lnTo>
                          <a:pt x="170" y="22"/>
                        </a:lnTo>
                        <a:lnTo>
                          <a:pt x="157" y="20"/>
                        </a:lnTo>
                        <a:lnTo>
                          <a:pt x="168" y="23"/>
                        </a:lnTo>
                        <a:lnTo>
                          <a:pt x="171" y="5"/>
                        </a:lnTo>
                        <a:lnTo>
                          <a:pt x="148" y="0"/>
                        </a:lnTo>
                        <a:lnTo>
                          <a:pt x="146" y="19"/>
                        </a:lnTo>
                        <a:lnTo>
                          <a:pt x="143" y="39"/>
                        </a:lnTo>
                        <a:lnTo>
                          <a:pt x="140" y="60"/>
                        </a:lnTo>
                        <a:lnTo>
                          <a:pt x="134" y="106"/>
                        </a:lnTo>
                        <a:lnTo>
                          <a:pt x="131" y="132"/>
                        </a:lnTo>
                        <a:lnTo>
                          <a:pt x="143" y="133"/>
                        </a:lnTo>
                        <a:lnTo>
                          <a:pt x="131" y="132"/>
                        </a:lnTo>
                        <a:lnTo>
                          <a:pt x="143" y="133"/>
                        </a:lnTo>
                        <a:lnTo>
                          <a:pt x="131" y="132"/>
                        </a:lnTo>
                        <a:lnTo>
                          <a:pt x="127" y="157"/>
                        </a:lnTo>
                        <a:lnTo>
                          <a:pt x="124" y="183"/>
                        </a:lnTo>
                        <a:lnTo>
                          <a:pt x="121" y="210"/>
                        </a:lnTo>
                        <a:lnTo>
                          <a:pt x="116" y="267"/>
                        </a:lnTo>
                        <a:lnTo>
                          <a:pt x="107" y="357"/>
                        </a:lnTo>
                        <a:lnTo>
                          <a:pt x="103" y="388"/>
                        </a:lnTo>
                        <a:lnTo>
                          <a:pt x="92" y="514"/>
                        </a:lnTo>
                        <a:lnTo>
                          <a:pt x="89" y="546"/>
                        </a:lnTo>
                        <a:lnTo>
                          <a:pt x="83" y="609"/>
                        </a:lnTo>
                        <a:lnTo>
                          <a:pt x="79" y="641"/>
                        </a:lnTo>
                        <a:lnTo>
                          <a:pt x="73" y="703"/>
                        </a:lnTo>
                        <a:lnTo>
                          <a:pt x="64" y="793"/>
                        </a:lnTo>
                        <a:lnTo>
                          <a:pt x="62" y="822"/>
                        </a:lnTo>
                        <a:lnTo>
                          <a:pt x="59" y="849"/>
                        </a:lnTo>
                        <a:lnTo>
                          <a:pt x="70" y="850"/>
                        </a:lnTo>
                        <a:lnTo>
                          <a:pt x="59" y="849"/>
                        </a:lnTo>
                        <a:lnTo>
                          <a:pt x="70" y="850"/>
                        </a:lnTo>
                        <a:lnTo>
                          <a:pt x="59" y="849"/>
                        </a:lnTo>
                        <a:lnTo>
                          <a:pt x="55" y="876"/>
                        </a:lnTo>
                        <a:lnTo>
                          <a:pt x="49" y="927"/>
                        </a:lnTo>
                        <a:lnTo>
                          <a:pt x="46" y="951"/>
                        </a:lnTo>
                        <a:lnTo>
                          <a:pt x="40" y="997"/>
                        </a:lnTo>
                        <a:lnTo>
                          <a:pt x="37" y="1017"/>
                        </a:lnTo>
                        <a:lnTo>
                          <a:pt x="49" y="1018"/>
                        </a:lnTo>
                        <a:lnTo>
                          <a:pt x="37" y="1017"/>
                        </a:lnTo>
                        <a:lnTo>
                          <a:pt x="49" y="1018"/>
                        </a:lnTo>
                        <a:lnTo>
                          <a:pt x="37" y="1017"/>
                        </a:lnTo>
                        <a:lnTo>
                          <a:pt x="33" y="1037"/>
                        </a:lnTo>
                        <a:lnTo>
                          <a:pt x="30" y="1055"/>
                        </a:lnTo>
                        <a:lnTo>
                          <a:pt x="27" y="1073"/>
                        </a:lnTo>
                        <a:lnTo>
                          <a:pt x="25" y="1088"/>
                        </a:lnTo>
                        <a:lnTo>
                          <a:pt x="22" y="1102"/>
                        </a:lnTo>
                        <a:lnTo>
                          <a:pt x="33" y="1104"/>
                        </a:lnTo>
                        <a:lnTo>
                          <a:pt x="22" y="1101"/>
                        </a:lnTo>
                        <a:lnTo>
                          <a:pt x="22" y="1102"/>
                        </a:lnTo>
                        <a:lnTo>
                          <a:pt x="33" y="1104"/>
                        </a:lnTo>
                        <a:lnTo>
                          <a:pt x="22" y="1101"/>
                        </a:lnTo>
                        <a:lnTo>
                          <a:pt x="19" y="1114"/>
                        </a:lnTo>
                        <a:lnTo>
                          <a:pt x="16" y="1125"/>
                        </a:lnTo>
                        <a:lnTo>
                          <a:pt x="27" y="1128"/>
                        </a:lnTo>
                        <a:lnTo>
                          <a:pt x="16" y="1125"/>
                        </a:lnTo>
                        <a:lnTo>
                          <a:pt x="27" y="1128"/>
                        </a:lnTo>
                        <a:lnTo>
                          <a:pt x="16" y="1125"/>
                        </a:lnTo>
                        <a:lnTo>
                          <a:pt x="13" y="1135"/>
                        </a:lnTo>
                        <a:lnTo>
                          <a:pt x="25" y="1138"/>
                        </a:lnTo>
                        <a:lnTo>
                          <a:pt x="15" y="1132"/>
                        </a:lnTo>
                        <a:lnTo>
                          <a:pt x="13" y="1135"/>
                        </a:lnTo>
                        <a:lnTo>
                          <a:pt x="25" y="1138"/>
                        </a:lnTo>
                        <a:lnTo>
                          <a:pt x="15" y="1132"/>
                        </a:lnTo>
                        <a:lnTo>
                          <a:pt x="5" y="1152"/>
                        </a:lnTo>
                        <a:lnTo>
                          <a:pt x="15" y="1158"/>
                        </a:lnTo>
                        <a:lnTo>
                          <a:pt x="6" y="1150"/>
                        </a:lnTo>
                        <a:lnTo>
                          <a:pt x="5" y="1152"/>
                        </a:lnTo>
                        <a:lnTo>
                          <a:pt x="15" y="1158"/>
                        </a:lnTo>
                        <a:lnTo>
                          <a:pt x="6" y="1150"/>
                        </a:lnTo>
                        <a:lnTo>
                          <a:pt x="0" y="1155"/>
                        </a:lnTo>
                        <a:lnTo>
                          <a:pt x="9" y="1164"/>
                        </a:lnTo>
                        <a:lnTo>
                          <a:pt x="9" y="1152"/>
                        </a:lnTo>
                        <a:lnTo>
                          <a:pt x="5" y="1152"/>
                        </a:lnTo>
                        <a:lnTo>
                          <a:pt x="0" y="1155"/>
                        </a:lnTo>
                        <a:lnTo>
                          <a:pt x="9" y="1164"/>
                        </a:lnTo>
                        <a:lnTo>
                          <a:pt x="9" y="1152"/>
                        </a:lnTo>
                        <a:lnTo>
                          <a:pt x="6" y="1152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94" name="Freeform 141"/>
                  <p:cNvSpPr>
                    <a:spLocks/>
                  </p:cNvSpPr>
                  <p:nvPr/>
                </p:nvSpPr>
                <p:spPr bwMode="auto">
                  <a:xfrm>
                    <a:off x="3852" y="745"/>
                    <a:ext cx="179" cy="854"/>
                  </a:xfrm>
                  <a:custGeom>
                    <a:avLst/>
                    <a:gdLst>
                      <a:gd name="T0" fmla="*/ 14 w 179"/>
                      <a:gd name="T1" fmla="*/ 124 h 854"/>
                      <a:gd name="T2" fmla="*/ 30 w 179"/>
                      <a:gd name="T3" fmla="*/ 110 h 854"/>
                      <a:gd name="T4" fmla="*/ 38 w 179"/>
                      <a:gd name="T5" fmla="*/ 65 h 854"/>
                      <a:gd name="T6" fmla="*/ 30 w 179"/>
                      <a:gd name="T7" fmla="*/ 51 h 854"/>
                      <a:gd name="T8" fmla="*/ 41 w 179"/>
                      <a:gd name="T9" fmla="*/ 55 h 854"/>
                      <a:gd name="T10" fmla="*/ 47 w 179"/>
                      <a:gd name="T11" fmla="*/ 37 h 854"/>
                      <a:gd name="T12" fmla="*/ 38 w 179"/>
                      <a:gd name="T13" fmla="*/ 25 h 854"/>
                      <a:gd name="T14" fmla="*/ 48 w 179"/>
                      <a:gd name="T15" fmla="*/ 33 h 854"/>
                      <a:gd name="T16" fmla="*/ 54 w 179"/>
                      <a:gd name="T17" fmla="*/ 24 h 854"/>
                      <a:gd name="T18" fmla="*/ 57 w 179"/>
                      <a:gd name="T19" fmla="*/ 21 h 854"/>
                      <a:gd name="T20" fmla="*/ 48 w 179"/>
                      <a:gd name="T21" fmla="*/ 13 h 854"/>
                      <a:gd name="T22" fmla="*/ 45 w 179"/>
                      <a:gd name="T23" fmla="*/ 23 h 854"/>
                      <a:gd name="T24" fmla="*/ 48 w 179"/>
                      <a:gd name="T25" fmla="*/ 24 h 854"/>
                      <a:gd name="T26" fmla="*/ 54 w 179"/>
                      <a:gd name="T27" fmla="*/ 13 h 854"/>
                      <a:gd name="T28" fmla="*/ 49 w 179"/>
                      <a:gd name="T29" fmla="*/ 24 h 854"/>
                      <a:gd name="T30" fmla="*/ 52 w 179"/>
                      <a:gd name="T31" fmla="*/ 30 h 854"/>
                      <a:gd name="T32" fmla="*/ 55 w 179"/>
                      <a:gd name="T33" fmla="*/ 35 h 854"/>
                      <a:gd name="T34" fmla="*/ 58 w 179"/>
                      <a:gd name="T35" fmla="*/ 44 h 854"/>
                      <a:gd name="T36" fmla="*/ 61 w 179"/>
                      <a:gd name="T37" fmla="*/ 54 h 854"/>
                      <a:gd name="T38" fmla="*/ 67 w 179"/>
                      <a:gd name="T39" fmla="*/ 77 h 854"/>
                      <a:gd name="T40" fmla="*/ 67 w 179"/>
                      <a:gd name="T41" fmla="*/ 77 h 854"/>
                      <a:gd name="T42" fmla="*/ 88 w 179"/>
                      <a:gd name="T43" fmla="*/ 122 h 854"/>
                      <a:gd name="T44" fmla="*/ 76 w 179"/>
                      <a:gd name="T45" fmla="*/ 124 h 854"/>
                      <a:gd name="T46" fmla="*/ 91 w 179"/>
                      <a:gd name="T47" fmla="*/ 141 h 854"/>
                      <a:gd name="T48" fmla="*/ 94 w 179"/>
                      <a:gd name="T49" fmla="*/ 252 h 854"/>
                      <a:gd name="T50" fmla="*/ 112 w 179"/>
                      <a:gd name="T51" fmla="*/ 303 h 854"/>
                      <a:gd name="T52" fmla="*/ 101 w 179"/>
                      <a:gd name="T53" fmla="*/ 305 h 854"/>
                      <a:gd name="T54" fmla="*/ 118 w 179"/>
                      <a:gd name="T55" fmla="*/ 477 h 854"/>
                      <a:gd name="T56" fmla="*/ 118 w 179"/>
                      <a:gd name="T57" fmla="*/ 477 h 854"/>
                      <a:gd name="T58" fmla="*/ 125 w 179"/>
                      <a:gd name="T59" fmla="*/ 540 h 854"/>
                      <a:gd name="T60" fmla="*/ 133 w 179"/>
                      <a:gd name="T61" fmla="*/ 636 h 854"/>
                      <a:gd name="T62" fmla="*/ 149 w 179"/>
                      <a:gd name="T63" fmla="*/ 794 h 854"/>
                      <a:gd name="T64" fmla="*/ 169 w 179"/>
                      <a:gd name="T65" fmla="*/ 760 h 854"/>
                      <a:gd name="T66" fmla="*/ 156 w 179"/>
                      <a:gd name="T67" fmla="*/ 761 h 854"/>
                      <a:gd name="T68" fmla="*/ 158 w 179"/>
                      <a:gd name="T69" fmla="*/ 634 h 854"/>
                      <a:gd name="T70" fmla="*/ 145 w 179"/>
                      <a:gd name="T71" fmla="*/ 506 h 854"/>
                      <a:gd name="T72" fmla="*/ 132 w 179"/>
                      <a:gd name="T73" fmla="*/ 507 h 854"/>
                      <a:gd name="T74" fmla="*/ 136 w 179"/>
                      <a:gd name="T75" fmla="*/ 415 h 854"/>
                      <a:gd name="T76" fmla="*/ 123 w 179"/>
                      <a:gd name="T77" fmla="*/ 302 h 854"/>
                      <a:gd name="T78" fmla="*/ 119 w 179"/>
                      <a:gd name="T79" fmla="*/ 275 h 854"/>
                      <a:gd name="T80" fmla="*/ 115 w 179"/>
                      <a:gd name="T81" fmla="*/ 225 h 854"/>
                      <a:gd name="T82" fmla="*/ 99 w 179"/>
                      <a:gd name="T83" fmla="*/ 121 h 854"/>
                      <a:gd name="T84" fmla="*/ 95 w 179"/>
                      <a:gd name="T85" fmla="*/ 104 h 854"/>
                      <a:gd name="T86" fmla="*/ 92 w 179"/>
                      <a:gd name="T87" fmla="*/ 87 h 854"/>
                      <a:gd name="T88" fmla="*/ 84 w 179"/>
                      <a:gd name="T89" fmla="*/ 47 h 854"/>
                      <a:gd name="T90" fmla="*/ 72 w 179"/>
                      <a:gd name="T91" fmla="*/ 18 h 854"/>
                      <a:gd name="T92" fmla="*/ 62 w 179"/>
                      <a:gd name="T93" fmla="*/ 24 h 854"/>
                      <a:gd name="T94" fmla="*/ 57 w 179"/>
                      <a:gd name="T95" fmla="*/ 1 h 854"/>
                      <a:gd name="T96" fmla="*/ 44 w 179"/>
                      <a:gd name="T97" fmla="*/ 3 h 854"/>
                      <a:gd name="T98" fmla="*/ 32 w 179"/>
                      <a:gd name="T99" fmla="*/ 14 h 854"/>
                      <a:gd name="T100" fmla="*/ 42 w 179"/>
                      <a:gd name="T101" fmla="*/ 20 h 854"/>
                      <a:gd name="T102" fmla="*/ 24 w 179"/>
                      <a:gd name="T103" fmla="*/ 28 h 854"/>
                      <a:gd name="T104" fmla="*/ 15 w 179"/>
                      <a:gd name="T105" fmla="*/ 60 h 854"/>
                      <a:gd name="T106" fmla="*/ 7 w 179"/>
                      <a:gd name="T107" fmla="*/ 105 h 854"/>
                      <a:gd name="T108" fmla="*/ 18 w 179"/>
                      <a:gd name="T109" fmla="*/ 107 h 854"/>
                      <a:gd name="T110" fmla="*/ 2 w 179"/>
                      <a:gd name="T111" fmla="*/ 122 h 8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</a:cxnLst>
                    <a:rect l="0" t="0" r="r" b="b"/>
                    <a:pathLst>
                      <a:path w="179" h="854">
                        <a:moveTo>
                          <a:pt x="0" y="141"/>
                        </a:moveTo>
                        <a:lnTo>
                          <a:pt x="22" y="145"/>
                        </a:lnTo>
                        <a:lnTo>
                          <a:pt x="25" y="127"/>
                        </a:lnTo>
                        <a:lnTo>
                          <a:pt x="14" y="124"/>
                        </a:lnTo>
                        <a:lnTo>
                          <a:pt x="25" y="127"/>
                        </a:lnTo>
                        <a:lnTo>
                          <a:pt x="14" y="124"/>
                        </a:lnTo>
                        <a:lnTo>
                          <a:pt x="25" y="127"/>
                        </a:lnTo>
                        <a:lnTo>
                          <a:pt x="30" y="110"/>
                        </a:lnTo>
                        <a:lnTo>
                          <a:pt x="32" y="94"/>
                        </a:lnTo>
                        <a:lnTo>
                          <a:pt x="38" y="65"/>
                        </a:lnTo>
                        <a:lnTo>
                          <a:pt x="27" y="63"/>
                        </a:lnTo>
                        <a:lnTo>
                          <a:pt x="38" y="65"/>
                        </a:lnTo>
                        <a:lnTo>
                          <a:pt x="27" y="63"/>
                        </a:lnTo>
                        <a:lnTo>
                          <a:pt x="38" y="65"/>
                        </a:lnTo>
                        <a:lnTo>
                          <a:pt x="41" y="54"/>
                        </a:lnTo>
                        <a:lnTo>
                          <a:pt x="30" y="51"/>
                        </a:lnTo>
                        <a:lnTo>
                          <a:pt x="41" y="55"/>
                        </a:lnTo>
                        <a:lnTo>
                          <a:pt x="41" y="54"/>
                        </a:lnTo>
                        <a:lnTo>
                          <a:pt x="30" y="51"/>
                        </a:lnTo>
                        <a:lnTo>
                          <a:pt x="41" y="55"/>
                        </a:lnTo>
                        <a:lnTo>
                          <a:pt x="44" y="45"/>
                        </a:lnTo>
                        <a:lnTo>
                          <a:pt x="47" y="37"/>
                        </a:lnTo>
                        <a:lnTo>
                          <a:pt x="35" y="33"/>
                        </a:lnTo>
                        <a:lnTo>
                          <a:pt x="47" y="37"/>
                        </a:lnTo>
                        <a:lnTo>
                          <a:pt x="35" y="33"/>
                        </a:lnTo>
                        <a:lnTo>
                          <a:pt x="47" y="37"/>
                        </a:lnTo>
                        <a:lnTo>
                          <a:pt x="49" y="30"/>
                        </a:lnTo>
                        <a:lnTo>
                          <a:pt x="38" y="25"/>
                        </a:lnTo>
                        <a:lnTo>
                          <a:pt x="48" y="33"/>
                        </a:lnTo>
                        <a:lnTo>
                          <a:pt x="49" y="30"/>
                        </a:lnTo>
                        <a:lnTo>
                          <a:pt x="38" y="25"/>
                        </a:lnTo>
                        <a:lnTo>
                          <a:pt x="48" y="33"/>
                        </a:lnTo>
                        <a:lnTo>
                          <a:pt x="52" y="27"/>
                        </a:lnTo>
                        <a:lnTo>
                          <a:pt x="55" y="23"/>
                        </a:lnTo>
                        <a:lnTo>
                          <a:pt x="45" y="15"/>
                        </a:lnTo>
                        <a:lnTo>
                          <a:pt x="54" y="24"/>
                        </a:lnTo>
                        <a:lnTo>
                          <a:pt x="55" y="23"/>
                        </a:lnTo>
                        <a:lnTo>
                          <a:pt x="45" y="15"/>
                        </a:lnTo>
                        <a:lnTo>
                          <a:pt x="54" y="24"/>
                        </a:lnTo>
                        <a:lnTo>
                          <a:pt x="57" y="21"/>
                        </a:lnTo>
                        <a:lnTo>
                          <a:pt x="48" y="13"/>
                        </a:lnTo>
                        <a:lnTo>
                          <a:pt x="54" y="24"/>
                        </a:lnTo>
                        <a:lnTo>
                          <a:pt x="57" y="21"/>
                        </a:lnTo>
                        <a:lnTo>
                          <a:pt x="48" y="13"/>
                        </a:lnTo>
                        <a:lnTo>
                          <a:pt x="54" y="24"/>
                        </a:lnTo>
                        <a:lnTo>
                          <a:pt x="57" y="23"/>
                        </a:lnTo>
                        <a:lnTo>
                          <a:pt x="51" y="11"/>
                        </a:lnTo>
                        <a:lnTo>
                          <a:pt x="45" y="23"/>
                        </a:lnTo>
                        <a:lnTo>
                          <a:pt x="57" y="23"/>
                        </a:lnTo>
                        <a:lnTo>
                          <a:pt x="51" y="11"/>
                        </a:lnTo>
                        <a:lnTo>
                          <a:pt x="45" y="23"/>
                        </a:lnTo>
                        <a:lnTo>
                          <a:pt x="48" y="24"/>
                        </a:lnTo>
                        <a:lnTo>
                          <a:pt x="54" y="13"/>
                        </a:lnTo>
                        <a:lnTo>
                          <a:pt x="45" y="21"/>
                        </a:lnTo>
                        <a:lnTo>
                          <a:pt x="48" y="24"/>
                        </a:lnTo>
                        <a:lnTo>
                          <a:pt x="54" y="13"/>
                        </a:lnTo>
                        <a:lnTo>
                          <a:pt x="45" y="21"/>
                        </a:lnTo>
                        <a:lnTo>
                          <a:pt x="51" y="27"/>
                        </a:lnTo>
                        <a:lnTo>
                          <a:pt x="59" y="18"/>
                        </a:lnTo>
                        <a:lnTo>
                          <a:pt x="49" y="24"/>
                        </a:lnTo>
                        <a:lnTo>
                          <a:pt x="51" y="27"/>
                        </a:lnTo>
                        <a:lnTo>
                          <a:pt x="59" y="18"/>
                        </a:lnTo>
                        <a:lnTo>
                          <a:pt x="49" y="24"/>
                        </a:lnTo>
                        <a:lnTo>
                          <a:pt x="52" y="30"/>
                        </a:lnTo>
                        <a:lnTo>
                          <a:pt x="52" y="31"/>
                        </a:lnTo>
                        <a:lnTo>
                          <a:pt x="57" y="38"/>
                        </a:lnTo>
                        <a:lnTo>
                          <a:pt x="67" y="31"/>
                        </a:lnTo>
                        <a:lnTo>
                          <a:pt x="55" y="35"/>
                        </a:lnTo>
                        <a:lnTo>
                          <a:pt x="57" y="38"/>
                        </a:lnTo>
                        <a:lnTo>
                          <a:pt x="67" y="31"/>
                        </a:lnTo>
                        <a:lnTo>
                          <a:pt x="55" y="35"/>
                        </a:lnTo>
                        <a:lnTo>
                          <a:pt x="58" y="44"/>
                        </a:lnTo>
                        <a:lnTo>
                          <a:pt x="61" y="54"/>
                        </a:lnTo>
                        <a:lnTo>
                          <a:pt x="72" y="50"/>
                        </a:lnTo>
                        <a:lnTo>
                          <a:pt x="61" y="53"/>
                        </a:lnTo>
                        <a:lnTo>
                          <a:pt x="61" y="54"/>
                        </a:lnTo>
                        <a:lnTo>
                          <a:pt x="72" y="50"/>
                        </a:lnTo>
                        <a:lnTo>
                          <a:pt x="61" y="53"/>
                        </a:lnTo>
                        <a:lnTo>
                          <a:pt x="64" y="64"/>
                        </a:lnTo>
                        <a:lnTo>
                          <a:pt x="67" y="77"/>
                        </a:lnTo>
                        <a:lnTo>
                          <a:pt x="78" y="74"/>
                        </a:lnTo>
                        <a:lnTo>
                          <a:pt x="67" y="77"/>
                        </a:lnTo>
                        <a:lnTo>
                          <a:pt x="78" y="74"/>
                        </a:lnTo>
                        <a:lnTo>
                          <a:pt x="67" y="77"/>
                        </a:lnTo>
                        <a:lnTo>
                          <a:pt x="69" y="91"/>
                        </a:lnTo>
                        <a:lnTo>
                          <a:pt x="72" y="108"/>
                        </a:lnTo>
                        <a:lnTo>
                          <a:pt x="76" y="125"/>
                        </a:lnTo>
                        <a:lnTo>
                          <a:pt x="88" y="122"/>
                        </a:lnTo>
                        <a:lnTo>
                          <a:pt x="76" y="124"/>
                        </a:lnTo>
                        <a:lnTo>
                          <a:pt x="76" y="125"/>
                        </a:lnTo>
                        <a:lnTo>
                          <a:pt x="88" y="122"/>
                        </a:lnTo>
                        <a:lnTo>
                          <a:pt x="76" y="124"/>
                        </a:lnTo>
                        <a:lnTo>
                          <a:pt x="79" y="142"/>
                        </a:lnTo>
                        <a:lnTo>
                          <a:pt x="91" y="141"/>
                        </a:lnTo>
                        <a:lnTo>
                          <a:pt x="79" y="142"/>
                        </a:lnTo>
                        <a:lnTo>
                          <a:pt x="91" y="141"/>
                        </a:lnTo>
                        <a:lnTo>
                          <a:pt x="79" y="142"/>
                        </a:lnTo>
                        <a:lnTo>
                          <a:pt x="85" y="182"/>
                        </a:lnTo>
                        <a:lnTo>
                          <a:pt x="91" y="228"/>
                        </a:lnTo>
                        <a:lnTo>
                          <a:pt x="94" y="252"/>
                        </a:lnTo>
                        <a:lnTo>
                          <a:pt x="96" y="278"/>
                        </a:lnTo>
                        <a:lnTo>
                          <a:pt x="96" y="279"/>
                        </a:lnTo>
                        <a:lnTo>
                          <a:pt x="101" y="306"/>
                        </a:lnTo>
                        <a:lnTo>
                          <a:pt x="112" y="303"/>
                        </a:lnTo>
                        <a:lnTo>
                          <a:pt x="101" y="305"/>
                        </a:lnTo>
                        <a:lnTo>
                          <a:pt x="101" y="306"/>
                        </a:lnTo>
                        <a:lnTo>
                          <a:pt x="112" y="303"/>
                        </a:lnTo>
                        <a:lnTo>
                          <a:pt x="101" y="305"/>
                        </a:lnTo>
                        <a:lnTo>
                          <a:pt x="106" y="359"/>
                        </a:lnTo>
                        <a:lnTo>
                          <a:pt x="109" y="389"/>
                        </a:lnTo>
                        <a:lnTo>
                          <a:pt x="112" y="418"/>
                        </a:lnTo>
                        <a:lnTo>
                          <a:pt x="118" y="477"/>
                        </a:lnTo>
                        <a:lnTo>
                          <a:pt x="129" y="476"/>
                        </a:lnTo>
                        <a:lnTo>
                          <a:pt x="118" y="477"/>
                        </a:lnTo>
                        <a:lnTo>
                          <a:pt x="129" y="476"/>
                        </a:lnTo>
                        <a:lnTo>
                          <a:pt x="118" y="477"/>
                        </a:lnTo>
                        <a:lnTo>
                          <a:pt x="121" y="509"/>
                        </a:lnTo>
                        <a:lnTo>
                          <a:pt x="125" y="540"/>
                        </a:lnTo>
                        <a:lnTo>
                          <a:pt x="136" y="539"/>
                        </a:lnTo>
                        <a:lnTo>
                          <a:pt x="125" y="540"/>
                        </a:lnTo>
                        <a:lnTo>
                          <a:pt x="136" y="539"/>
                        </a:lnTo>
                        <a:lnTo>
                          <a:pt x="125" y="540"/>
                        </a:lnTo>
                        <a:lnTo>
                          <a:pt x="131" y="603"/>
                        </a:lnTo>
                        <a:lnTo>
                          <a:pt x="133" y="636"/>
                        </a:lnTo>
                        <a:lnTo>
                          <a:pt x="139" y="698"/>
                        </a:lnTo>
                        <a:lnTo>
                          <a:pt x="142" y="731"/>
                        </a:lnTo>
                        <a:lnTo>
                          <a:pt x="145" y="763"/>
                        </a:lnTo>
                        <a:lnTo>
                          <a:pt x="149" y="794"/>
                        </a:lnTo>
                        <a:lnTo>
                          <a:pt x="155" y="854"/>
                        </a:lnTo>
                        <a:lnTo>
                          <a:pt x="179" y="851"/>
                        </a:lnTo>
                        <a:lnTo>
                          <a:pt x="173" y="791"/>
                        </a:lnTo>
                        <a:lnTo>
                          <a:pt x="169" y="760"/>
                        </a:lnTo>
                        <a:lnTo>
                          <a:pt x="156" y="761"/>
                        </a:lnTo>
                        <a:lnTo>
                          <a:pt x="169" y="761"/>
                        </a:lnTo>
                        <a:lnTo>
                          <a:pt x="169" y="760"/>
                        </a:lnTo>
                        <a:lnTo>
                          <a:pt x="156" y="761"/>
                        </a:lnTo>
                        <a:lnTo>
                          <a:pt x="169" y="761"/>
                        </a:lnTo>
                        <a:lnTo>
                          <a:pt x="166" y="730"/>
                        </a:lnTo>
                        <a:lnTo>
                          <a:pt x="163" y="697"/>
                        </a:lnTo>
                        <a:lnTo>
                          <a:pt x="158" y="634"/>
                        </a:lnTo>
                        <a:lnTo>
                          <a:pt x="155" y="601"/>
                        </a:lnTo>
                        <a:lnTo>
                          <a:pt x="149" y="539"/>
                        </a:lnTo>
                        <a:lnTo>
                          <a:pt x="149" y="537"/>
                        </a:lnTo>
                        <a:lnTo>
                          <a:pt x="145" y="506"/>
                        </a:lnTo>
                        <a:lnTo>
                          <a:pt x="132" y="507"/>
                        </a:lnTo>
                        <a:lnTo>
                          <a:pt x="145" y="507"/>
                        </a:lnTo>
                        <a:lnTo>
                          <a:pt x="145" y="506"/>
                        </a:lnTo>
                        <a:lnTo>
                          <a:pt x="132" y="507"/>
                        </a:lnTo>
                        <a:lnTo>
                          <a:pt x="145" y="507"/>
                        </a:lnTo>
                        <a:lnTo>
                          <a:pt x="142" y="476"/>
                        </a:lnTo>
                        <a:lnTo>
                          <a:pt x="142" y="475"/>
                        </a:lnTo>
                        <a:lnTo>
                          <a:pt x="136" y="415"/>
                        </a:lnTo>
                        <a:lnTo>
                          <a:pt x="133" y="386"/>
                        </a:lnTo>
                        <a:lnTo>
                          <a:pt x="131" y="356"/>
                        </a:lnTo>
                        <a:lnTo>
                          <a:pt x="125" y="302"/>
                        </a:lnTo>
                        <a:lnTo>
                          <a:pt x="123" y="302"/>
                        </a:lnTo>
                        <a:lnTo>
                          <a:pt x="119" y="275"/>
                        </a:lnTo>
                        <a:lnTo>
                          <a:pt x="108" y="276"/>
                        </a:lnTo>
                        <a:lnTo>
                          <a:pt x="121" y="275"/>
                        </a:lnTo>
                        <a:lnTo>
                          <a:pt x="119" y="275"/>
                        </a:lnTo>
                        <a:lnTo>
                          <a:pt x="108" y="276"/>
                        </a:lnTo>
                        <a:lnTo>
                          <a:pt x="121" y="275"/>
                        </a:lnTo>
                        <a:lnTo>
                          <a:pt x="118" y="249"/>
                        </a:lnTo>
                        <a:lnTo>
                          <a:pt x="115" y="225"/>
                        </a:lnTo>
                        <a:lnTo>
                          <a:pt x="109" y="179"/>
                        </a:lnTo>
                        <a:lnTo>
                          <a:pt x="104" y="140"/>
                        </a:lnTo>
                        <a:lnTo>
                          <a:pt x="102" y="140"/>
                        </a:lnTo>
                        <a:lnTo>
                          <a:pt x="99" y="121"/>
                        </a:lnTo>
                        <a:lnTo>
                          <a:pt x="99" y="120"/>
                        </a:lnTo>
                        <a:lnTo>
                          <a:pt x="95" y="102"/>
                        </a:lnTo>
                        <a:lnTo>
                          <a:pt x="84" y="105"/>
                        </a:lnTo>
                        <a:lnTo>
                          <a:pt x="95" y="104"/>
                        </a:lnTo>
                        <a:lnTo>
                          <a:pt x="95" y="102"/>
                        </a:lnTo>
                        <a:lnTo>
                          <a:pt x="84" y="105"/>
                        </a:lnTo>
                        <a:lnTo>
                          <a:pt x="95" y="104"/>
                        </a:lnTo>
                        <a:lnTo>
                          <a:pt x="92" y="87"/>
                        </a:lnTo>
                        <a:lnTo>
                          <a:pt x="89" y="73"/>
                        </a:lnTo>
                        <a:lnTo>
                          <a:pt x="89" y="71"/>
                        </a:lnTo>
                        <a:lnTo>
                          <a:pt x="86" y="58"/>
                        </a:lnTo>
                        <a:lnTo>
                          <a:pt x="84" y="47"/>
                        </a:lnTo>
                        <a:lnTo>
                          <a:pt x="81" y="37"/>
                        </a:lnTo>
                        <a:lnTo>
                          <a:pt x="78" y="28"/>
                        </a:lnTo>
                        <a:lnTo>
                          <a:pt x="76" y="25"/>
                        </a:lnTo>
                        <a:lnTo>
                          <a:pt x="72" y="18"/>
                        </a:lnTo>
                        <a:lnTo>
                          <a:pt x="62" y="24"/>
                        </a:lnTo>
                        <a:lnTo>
                          <a:pt x="74" y="18"/>
                        </a:lnTo>
                        <a:lnTo>
                          <a:pt x="72" y="18"/>
                        </a:lnTo>
                        <a:lnTo>
                          <a:pt x="62" y="24"/>
                        </a:lnTo>
                        <a:lnTo>
                          <a:pt x="74" y="18"/>
                        </a:lnTo>
                        <a:lnTo>
                          <a:pt x="71" y="13"/>
                        </a:lnTo>
                        <a:lnTo>
                          <a:pt x="62" y="4"/>
                        </a:lnTo>
                        <a:lnTo>
                          <a:pt x="57" y="1"/>
                        </a:lnTo>
                        <a:lnTo>
                          <a:pt x="55" y="0"/>
                        </a:lnTo>
                        <a:lnTo>
                          <a:pt x="47" y="0"/>
                        </a:lnTo>
                        <a:lnTo>
                          <a:pt x="47" y="1"/>
                        </a:lnTo>
                        <a:lnTo>
                          <a:pt x="44" y="3"/>
                        </a:lnTo>
                        <a:lnTo>
                          <a:pt x="39" y="4"/>
                        </a:lnTo>
                        <a:lnTo>
                          <a:pt x="37" y="7"/>
                        </a:lnTo>
                        <a:lnTo>
                          <a:pt x="35" y="10"/>
                        </a:lnTo>
                        <a:lnTo>
                          <a:pt x="32" y="14"/>
                        </a:lnTo>
                        <a:lnTo>
                          <a:pt x="42" y="20"/>
                        </a:lnTo>
                        <a:lnTo>
                          <a:pt x="34" y="13"/>
                        </a:lnTo>
                        <a:lnTo>
                          <a:pt x="32" y="14"/>
                        </a:lnTo>
                        <a:lnTo>
                          <a:pt x="42" y="20"/>
                        </a:lnTo>
                        <a:lnTo>
                          <a:pt x="34" y="13"/>
                        </a:lnTo>
                        <a:lnTo>
                          <a:pt x="30" y="18"/>
                        </a:lnTo>
                        <a:lnTo>
                          <a:pt x="27" y="21"/>
                        </a:lnTo>
                        <a:lnTo>
                          <a:pt x="24" y="28"/>
                        </a:lnTo>
                        <a:lnTo>
                          <a:pt x="24" y="30"/>
                        </a:lnTo>
                        <a:lnTo>
                          <a:pt x="21" y="38"/>
                        </a:lnTo>
                        <a:lnTo>
                          <a:pt x="18" y="48"/>
                        </a:lnTo>
                        <a:lnTo>
                          <a:pt x="15" y="60"/>
                        </a:lnTo>
                        <a:lnTo>
                          <a:pt x="15" y="63"/>
                        </a:lnTo>
                        <a:lnTo>
                          <a:pt x="15" y="61"/>
                        </a:lnTo>
                        <a:lnTo>
                          <a:pt x="10" y="90"/>
                        </a:lnTo>
                        <a:lnTo>
                          <a:pt x="7" y="105"/>
                        </a:lnTo>
                        <a:lnTo>
                          <a:pt x="18" y="107"/>
                        </a:lnTo>
                        <a:lnTo>
                          <a:pt x="7" y="104"/>
                        </a:lnTo>
                        <a:lnTo>
                          <a:pt x="7" y="105"/>
                        </a:lnTo>
                        <a:lnTo>
                          <a:pt x="18" y="107"/>
                        </a:lnTo>
                        <a:lnTo>
                          <a:pt x="7" y="104"/>
                        </a:lnTo>
                        <a:lnTo>
                          <a:pt x="2" y="121"/>
                        </a:lnTo>
                        <a:lnTo>
                          <a:pt x="2" y="124"/>
                        </a:lnTo>
                        <a:lnTo>
                          <a:pt x="2" y="122"/>
                        </a:lnTo>
                        <a:lnTo>
                          <a:pt x="0" y="141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95" name="Freeform 142"/>
                  <p:cNvSpPr>
                    <a:spLocks/>
                  </p:cNvSpPr>
                  <p:nvPr/>
                </p:nvSpPr>
                <p:spPr bwMode="auto">
                  <a:xfrm>
                    <a:off x="4004" y="1566"/>
                    <a:ext cx="178" cy="478"/>
                  </a:xfrm>
                  <a:custGeom>
                    <a:avLst/>
                    <a:gdLst>
                      <a:gd name="T0" fmla="*/ 14 w 178"/>
                      <a:gd name="T1" fmla="*/ 150 h 478"/>
                      <a:gd name="T2" fmla="*/ 18 w 178"/>
                      <a:gd name="T3" fmla="*/ 177 h 478"/>
                      <a:gd name="T4" fmla="*/ 24 w 178"/>
                      <a:gd name="T5" fmla="*/ 228 h 478"/>
                      <a:gd name="T6" fmla="*/ 38 w 178"/>
                      <a:gd name="T7" fmla="*/ 339 h 478"/>
                      <a:gd name="T8" fmla="*/ 43 w 178"/>
                      <a:gd name="T9" fmla="*/ 359 h 478"/>
                      <a:gd name="T10" fmla="*/ 48 w 178"/>
                      <a:gd name="T11" fmla="*/ 392 h 478"/>
                      <a:gd name="T12" fmla="*/ 57 w 178"/>
                      <a:gd name="T13" fmla="*/ 432 h 478"/>
                      <a:gd name="T14" fmla="*/ 68 w 178"/>
                      <a:gd name="T15" fmla="*/ 460 h 478"/>
                      <a:gd name="T16" fmla="*/ 78 w 178"/>
                      <a:gd name="T17" fmla="*/ 453 h 478"/>
                      <a:gd name="T18" fmla="*/ 83 w 178"/>
                      <a:gd name="T19" fmla="*/ 476 h 478"/>
                      <a:gd name="T20" fmla="*/ 97 w 178"/>
                      <a:gd name="T21" fmla="*/ 476 h 478"/>
                      <a:gd name="T22" fmla="*/ 98 w 178"/>
                      <a:gd name="T23" fmla="*/ 458 h 478"/>
                      <a:gd name="T24" fmla="*/ 112 w 178"/>
                      <a:gd name="T25" fmla="*/ 459 h 478"/>
                      <a:gd name="T26" fmla="*/ 120 w 178"/>
                      <a:gd name="T27" fmla="*/ 439 h 478"/>
                      <a:gd name="T28" fmla="*/ 120 w 178"/>
                      <a:gd name="T29" fmla="*/ 385 h 478"/>
                      <a:gd name="T30" fmla="*/ 135 w 178"/>
                      <a:gd name="T31" fmla="*/ 372 h 478"/>
                      <a:gd name="T32" fmla="*/ 145 w 178"/>
                      <a:gd name="T33" fmla="*/ 315 h 478"/>
                      <a:gd name="T34" fmla="*/ 144 w 178"/>
                      <a:gd name="T35" fmla="*/ 221 h 478"/>
                      <a:gd name="T36" fmla="*/ 155 w 178"/>
                      <a:gd name="T37" fmla="*/ 224 h 478"/>
                      <a:gd name="T38" fmla="*/ 167 w 178"/>
                      <a:gd name="T39" fmla="*/ 144 h 478"/>
                      <a:gd name="T40" fmla="*/ 148 w 178"/>
                      <a:gd name="T41" fmla="*/ 84 h 478"/>
                      <a:gd name="T42" fmla="*/ 148 w 178"/>
                      <a:gd name="T43" fmla="*/ 195 h 478"/>
                      <a:gd name="T44" fmla="*/ 132 w 178"/>
                      <a:gd name="T45" fmla="*/ 220 h 478"/>
                      <a:gd name="T46" fmla="*/ 118 w 178"/>
                      <a:gd name="T47" fmla="*/ 332 h 478"/>
                      <a:gd name="T48" fmla="*/ 118 w 178"/>
                      <a:gd name="T49" fmla="*/ 332 h 478"/>
                      <a:gd name="T50" fmla="*/ 112 w 178"/>
                      <a:gd name="T51" fmla="*/ 366 h 478"/>
                      <a:gd name="T52" fmla="*/ 108 w 178"/>
                      <a:gd name="T53" fmla="*/ 382 h 478"/>
                      <a:gd name="T54" fmla="*/ 117 w 178"/>
                      <a:gd name="T55" fmla="*/ 401 h 478"/>
                      <a:gd name="T56" fmla="*/ 105 w 178"/>
                      <a:gd name="T57" fmla="*/ 398 h 478"/>
                      <a:gd name="T58" fmla="*/ 97 w 178"/>
                      <a:gd name="T59" fmla="*/ 433 h 478"/>
                      <a:gd name="T60" fmla="*/ 105 w 178"/>
                      <a:gd name="T61" fmla="*/ 445 h 478"/>
                      <a:gd name="T62" fmla="*/ 94 w 178"/>
                      <a:gd name="T63" fmla="*/ 441 h 478"/>
                      <a:gd name="T64" fmla="*/ 91 w 178"/>
                      <a:gd name="T65" fmla="*/ 448 h 478"/>
                      <a:gd name="T66" fmla="*/ 88 w 178"/>
                      <a:gd name="T67" fmla="*/ 452 h 478"/>
                      <a:gd name="T68" fmla="*/ 85 w 178"/>
                      <a:gd name="T69" fmla="*/ 456 h 478"/>
                      <a:gd name="T70" fmla="*/ 92 w 178"/>
                      <a:gd name="T71" fmla="*/ 465 h 478"/>
                      <a:gd name="T72" fmla="*/ 92 w 178"/>
                      <a:gd name="T73" fmla="*/ 465 h 478"/>
                      <a:gd name="T74" fmla="*/ 95 w 178"/>
                      <a:gd name="T75" fmla="*/ 456 h 478"/>
                      <a:gd name="T76" fmla="*/ 95 w 178"/>
                      <a:gd name="T77" fmla="*/ 456 h 478"/>
                      <a:gd name="T78" fmla="*/ 90 w 178"/>
                      <a:gd name="T79" fmla="*/ 451 h 478"/>
                      <a:gd name="T80" fmla="*/ 88 w 178"/>
                      <a:gd name="T81" fmla="*/ 448 h 478"/>
                      <a:gd name="T82" fmla="*/ 84 w 178"/>
                      <a:gd name="T83" fmla="*/ 441 h 478"/>
                      <a:gd name="T84" fmla="*/ 80 w 178"/>
                      <a:gd name="T85" fmla="*/ 425 h 478"/>
                      <a:gd name="T86" fmla="*/ 80 w 178"/>
                      <a:gd name="T87" fmla="*/ 425 h 478"/>
                      <a:gd name="T88" fmla="*/ 74 w 178"/>
                      <a:gd name="T89" fmla="*/ 402 h 478"/>
                      <a:gd name="T90" fmla="*/ 71 w 178"/>
                      <a:gd name="T91" fmla="*/ 388 h 478"/>
                      <a:gd name="T92" fmla="*/ 61 w 178"/>
                      <a:gd name="T93" fmla="*/ 335 h 478"/>
                      <a:gd name="T94" fmla="*/ 50 w 178"/>
                      <a:gd name="T95" fmla="*/ 338 h 478"/>
                      <a:gd name="T96" fmla="*/ 51 w 178"/>
                      <a:gd name="T97" fmla="*/ 249 h 478"/>
                      <a:gd name="T98" fmla="*/ 37 w 178"/>
                      <a:gd name="T99" fmla="*/ 147 h 478"/>
                      <a:gd name="T100" fmla="*/ 26 w 178"/>
                      <a:gd name="T101" fmla="*/ 148 h 478"/>
                      <a:gd name="T102" fmla="*/ 24 w 178"/>
                      <a:gd name="T103" fmla="*/ 0 h 4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</a:cxnLst>
                    <a:rect l="0" t="0" r="r" b="b"/>
                    <a:pathLst>
                      <a:path w="178" h="478">
                        <a:moveTo>
                          <a:pt x="24" y="0"/>
                        </a:moveTo>
                        <a:lnTo>
                          <a:pt x="0" y="3"/>
                        </a:lnTo>
                        <a:lnTo>
                          <a:pt x="8" y="93"/>
                        </a:lnTo>
                        <a:lnTo>
                          <a:pt x="14" y="150"/>
                        </a:lnTo>
                        <a:lnTo>
                          <a:pt x="14" y="151"/>
                        </a:lnTo>
                        <a:lnTo>
                          <a:pt x="18" y="178"/>
                        </a:lnTo>
                        <a:lnTo>
                          <a:pt x="30" y="175"/>
                        </a:lnTo>
                        <a:lnTo>
                          <a:pt x="18" y="177"/>
                        </a:lnTo>
                        <a:lnTo>
                          <a:pt x="18" y="178"/>
                        </a:lnTo>
                        <a:lnTo>
                          <a:pt x="30" y="175"/>
                        </a:lnTo>
                        <a:lnTo>
                          <a:pt x="18" y="177"/>
                        </a:lnTo>
                        <a:lnTo>
                          <a:pt x="24" y="228"/>
                        </a:lnTo>
                        <a:lnTo>
                          <a:pt x="27" y="252"/>
                        </a:lnTo>
                        <a:lnTo>
                          <a:pt x="33" y="298"/>
                        </a:lnTo>
                        <a:lnTo>
                          <a:pt x="36" y="319"/>
                        </a:lnTo>
                        <a:lnTo>
                          <a:pt x="38" y="339"/>
                        </a:lnTo>
                        <a:lnTo>
                          <a:pt x="38" y="341"/>
                        </a:lnTo>
                        <a:lnTo>
                          <a:pt x="43" y="359"/>
                        </a:lnTo>
                        <a:lnTo>
                          <a:pt x="54" y="356"/>
                        </a:lnTo>
                        <a:lnTo>
                          <a:pt x="43" y="359"/>
                        </a:lnTo>
                        <a:lnTo>
                          <a:pt x="54" y="356"/>
                        </a:lnTo>
                        <a:lnTo>
                          <a:pt x="43" y="359"/>
                        </a:lnTo>
                        <a:lnTo>
                          <a:pt x="46" y="376"/>
                        </a:lnTo>
                        <a:lnTo>
                          <a:pt x="48" y="392"/>
                        </a:lnTo>
                        <a:lnTo>
                          <a:pt x="51" y="406"/>
                        </a:lnTo>
                        <a:lnTo>
                          <a:pt x="54" y="419"/>
                        </a:lnTo>
                        <a:lnTo>
                          <a:pt x="57" y="431"/>
                        </a:lnTo>
                        <a:lnTo>
                          <a:pt x="57" y="432"/>
                        </a:lnTo>
                        <a:lnTo>
                          <a:pt x="60" y="442"/>
                        </a:lnTo>
                        <a:lnTo>
                          <a:pt x="63" y="451"/>
                        </a:lnTo>
                        <a:lnTo>
                          <a:pt x="64" y="453"/>
                        </a:lnTo>
                        <a:lnTo>
                          <a:pt x="68" y="460"/>
                        </a:lnTo>
                        <a:lnTo>
                          <a:pt x="78" y="453"/>
                        </a:lnTo>
                        <a:lnTo>
                          <a:pt x="68" y="459"/>
                        </a:lnTo>
                        <a:lnTo>
                          <a:pt x="68" y="460"/>
                        </a:lnTo>
                        <a:lnTo>
                          <a:pt x="78" y="453"/>
                        </a:lnTo>
                        <a:lnTo>
                          <a:pt x="68" y="459"/>
                        </a:lnTo>
                        <a:lnTo>
                          <a:pt x="73" y="468"/>
                        </a:lnTo>
                        <a:lnTo>
                          <a:pt x="78" y="473"/>
                        </a:lnTo>
                        <a:lnTo>
                          <a:pt x="83" y="476"/>
                        </a:lnTo>
                        <a:lnTo>
                          <a:pt x="87" y="478"/>
                        </a:lnTo>
                        <a:lnTo>
                          <a:pt x="92" y="478"/>
                        </a:lnTo>
                        <a:lnTo>
                          <a:pt x="92" y="476"/>
                        </a:lnTo>
                        <a:lnTo>
                          <a:pt x="97" y="476"/>
                        </a:lnTo>
                        <a:lnTo>
                          <a:pt x="101" y="473"/>
                        </a:lnTo>
                        <a:lnTo>
                          <a:pt x="105" y="469"/>
                        </a:lnTo>
                        <a:lnTo>
                          <a:pt x="108" y="465"/>
                        </a:lnTo>
                        <a:lnTo>
                          <a:pt x="98" y="458"/>
                        </a:lnTo>
                        <a:lnTo>
                          <a:pt x="108" y="465"/>
                        </a:lnTo>
                        <a:lnTo>
                          <a:pt x="98" y="458"/>
                        </a:lnTo>
                        <a:lnTo>
                          <a:pt x="108" y="465"/>
                        </a:lnTo>
                        <a:lnTo>
                          <a:pt x="112" y="459"/>
                        </a:lnTo>
                        <a:lnTo>
                          <a:pt x="114" y="456"/>
                        </a:lnTo>
                        <a:lnTo>
                          <a:pt x="117" y="449"/>
                        </a:lnTo>
                        <a:lnTo>
                          <a:pt x="120" y="441"/>
                        </a:lnTo>
                        <a:lnTo>
                          <a:pt x="120" y="439"/>
                        </a:lnTo>
                        <a:lnTo>
                          <a:pt x="125" y="416"/>
                        </a:lnTo>
                        <a:lnTo>
                          <a:pt x="128" y="403"/>
                        </a:lnTo>
                        <a:lnTo>
                          <a:pt x="131" y="388"/>
                        </a:lnTo>
                        <a:lnTo>
                          <a:pt x="120" y="385"/>
                        </a:lnTo>
                        <a:lnTo>
                          <a:pt x="131" y="388"/>
                        </a:lnTo>
                        <a:lnTo>
                          <a:pt x="120" y="385"/>
                        </a:lnTo>
                        <a:lnTo>
                          <a:pt x="131" y="388"/>
                        </a:lnTo>
                        <a:lnTo>
                          <a:pt x="135" y="372"/>
                        </a:lnTo>
                        <a:lnTo>
                          <a:pt x="138" y="355"/>
                        </a:lnTo>
                        <a:lnTo>
                          <a:pt x="141" y="336"/>
                        </a:lnTo>
                        <a:lnTo>
                          <a:pt x="142" y="335"/>
                        </a:lnTo>
                        <a:lnTo>
                          <a:pt x="145" y="315"/>
                        </a:lnTo>
                        <a:lnTo>
                          <a:pt x="148" y="294"/>
                        </a:lnTo>
                        <a:lnTo>
                          <a:pt x="151" y="271"/>
                        </a:lnTo>
                        <a:lnTo>
                          <a:pt x="157" y="222"/>
                        </a:lnTo>
                        <a:lnTo>
                          <a:pt x="144" y="221"/>
                        </a:lnTo>
                        <a:lnTo>
                          <a:pt x="155" y="224"/>
                        </a:lnTo>
                        <a:lnTo>
                          <a:pt x="157" y="222"/>
                        </a:lnTo>
                        <a:lnTo>
                          <a:pt x="144" y="221"/>
                        </a:lnTo>
                        <a:lnTo>
                          <a:pt x="155" y="224"/>
                        </a:lnTo>
                        <a:lnTo>
                          <a:pt x="159" y="198"/>
                        </a:lnTo>
                        <a:lnTo>
                          <a:pt x="161" y="197"/>
                        </a:lnTo>
                        <a:lnTo>
                          <a:pt x="164" y="171"/>
                        </a:lnTo>
                        <a:lnTo>
                          <a:pt x="167" y="144"/>
                        </a:lnTo>
                        <a:lnTo>
                          <a:pt x="172" y="87"/>
                        </a:lnTo>
                        <a:lnTo>
                          <a:pt x="178" y="27"/>
                        </a:lnTo>
                        <a:lnTo>
                          <a:pt x="154" y="24"/>
                        </a:lnTo>
                        <a:lnTo>
                          <a:pt x="148" y="84"/>
                        </a:lnTo>
                        <a:lnTo>
                          <a:pt x="142" y="141"/>
                        </a:lnTo>
                        <a:lnTo>
                          <a:pt x="139" y="168"/>
                        </a:lnTo>
                        <a:lnTo>
                          <a:pt x="137" y="194"/>
                        </a:lnTo>
                        <a:lnTo>
                          <a:pt x="148" y="195"/>
                        </a:lnTo>
                        <a:lnTo>
                          <a:pt x="137" y="194"/>
                        </a:lnTo>
                        <a:lnTo>
                          <a:pt x="148" y="195"/>
                        </a:lnTo>
                        <a:lnTo>
                          <a:pt x="137" y="194"/>
                        </a:lnTo>
                        <a:lnTo>
                          <a:pt x="132" y="220"/>
                        </a:lnTo>
                        <a:lnTo>
                          <a:pt x="127" y="268"/>
                        </a:lnTo>
                        <a:lnTo>
                          <a:pt x="124" y="291"/>
                        </a:lnTo>
                        <a:lnTo>
                          <a:pt x="121" y="312"/>
                        </a:lnTo>
                        <a:lnTo>
                          <a:pt x="118" y="332"/>
                        </a:lnTo>
                        <a:lnTo>
                          <a:pt x="129" y="334"/>
                        </a:lnTo>
                        <a:lnTo>
                          <a:pt x="118" y="332"/>
                        </a:lnTo>
                        <a:lnTo>
                          <a:pt x="129" y="334"/>
                        </a:lnTo>
                        <a:lnTo>
                          <a:pt x="118" y="332"/>
                        </a:lnTo>
                        <a:lnTo>
                          <a:pt x="115" y="351"/>
                        </a:lnTo>
                        <a:lnTo>
                          <a:pt x="112" y="368"/>
                        </a:lnTo>
                        <a:lnTo>
                          <a:pt x="124" y="369"/>
                        </a:lnTo>
                        <a:lnTo>
                          <a:pt x="112" y="366"/>
                        </a:lnTo>
                        <a:lnTo>
                          <a:pt x="112" y="368"/>
                        </a:lnTo>
                        <a:lnTo>
                          <a:pt x="124" y="369"/>
                        </a:lnTo>
                        <a:lnTo>
                          <a:pt x="112" y="366"/>
                        </a:lnTo>
                        <a:lnTo>
                          <a:pt x="108" y="382"/>
                        </a:lnTo>
                        <a:lnTo>
                          <a:pt x="108" y="385"/>
                        </a:lnTo>
                        <a:lnTo>
                          <a:pt x="108" y="384"/>
                        </a:lnTo>
                        <a:lnTo>
                          <a:pt x="105" y="399"/>
                        </a:lnTo>
                        <a:lnTo>
                          <a:pt x="117" y="401"/>
                        </a:lnTo>
                        <a:lnTo>
                          <a:pt x="105" y="398"/>
                        </a:lnTo>
                        <a:lnTo>
                          <a:pt x="105" y="399"/>
                        </a:lnTo>
                        <a:lnTo>
                          <a:pt x="117" y="401"/>
                        </a:lnTo>
                        <a:lnTo>
                          <a:pt x="105" y="398"/>
                        </a:lnTo>
                        <a:lnTo>
                          <a:pt x="102" y="411"/>
                        </a:lnTo>
                        <a:lnTo>
                          <a:pt x="97" y="433"/>
                        </a:lnTo>
                        <a:lnTo>
                          <a:pt x="108" y="436"/>
                        </a:lnTo>
                        <a:lnTo>
                          <a:pt x="97" y="433"/>
                        </a:lnTo>
                        <a:lnTo>
                          <a:pt x="108" y="436"/>
                        </a:lnTo>
                        <a:lnTo>
                          <a:pt x="97" y="433"/>
                        </a:lnTo>
                        <a:lnTo>
                          <a:pt x="94" y="442"/>
                        </a:lnTo>
                        <a:lnTo>
                          <a:pt x="105" y="445"/>
                        </a:lnTo>
                        <a:lnTo>
                          <a:pt x="94" y="441"/>
                        </a:lnTo>
                        <a:lnTo>
                          <a:pt x="94" y="442"/>
                        </a:lnTo>
                        <a:lnTo>
                          <a:pt x="105" y="445"/>
                        </a:lnTo>
                        <a:lnTo>
                          <a:pt x="94" y="441"/>
                        </a:lnTo>
                        <a:lnTo>
                          <a:pt x="91" y="448"/>
                        </a:lnTo>
                        <a:lnTo>
                          <a:pt x="102" y="452"/>
                        </a:lnTo>
                        <a:lnTo>
                          <a:pt x="94" y="445"/>
                        </a:lnTo>
                        <a:lnTo>
                          <a:pt x="91" y="448"/>
                        </a:lnTo>
                        <a:lnTo>
                          <a:pt x="102" y="452"/>
                        </a:lnTo>
                        <a:lnTo>
                          <a:pt x="94" y="445"/>
                        </a:lnTo>
                        <a:lnTo>
                          <a:pt x="90" y="451"/>
                        </a:lnTo>
                        <a:lnTo>
                          <a:pt x="88" y="452"/>
                        </a:lnTo>
                        <a:lnTo>
                          <a:pt x="85" y="456"/>
                        </a:lnTo>
                        <a:lnTo>
                          <a:pt x="95" y="462"/>
                        </a:lnTo>
                        <a:lnTo>
                          <a:pt x="87" y="453"/>
                        </a:lnTo>
                        <a:lnTo>
                          <a:pt x="85" y="456"/>
                        </a:lnTo>
                        <a:lnTo>
                          <a:pt x="95" y="462"/>
                        </a:lnTo>
                        <a:lnTo>
                          <a:pt x="87" y="453"/>
                        </a:lnTo>
                        <a:lnTo>
                          <a:pt x="84" y="456"/>
                        </a:lnTo>
                        <a:lnTo>
                          <a:pt x="92" y="465"/>
                        </a:lnTo>
                        <a:lnTo>
                          <a:pt x="92" y="453"/>
                        </a:lnTo>
                        <a:lnTo>
                          <a:pt x="88" y="453"/>
                        </a:lnTo>
                        <a:lnTo>
                          <a:pt x="84" y="456"/>
                        </a:lnTo>
                        <a:lnTo>
                          <a:pt x="92" y="465"/>
                        </a:lnTo>
                        <a:lnTo>
                          <a:pt x="92" y="453"/>
                        </a:lnTo>
                        <a:lnTo>
                          <a:pt x="87" y="453"/>
                        </a:lnTo>
                        <a:lnTo>
                          <a:pt x="87" y="465"/>
                        </a:lnTo>
                        <a:lnTo>
                          <a:pt x="95" y="456"/>
                        </a:lnTo>
                        <a:lnTo>
                          <a:pt x="91" y="453"/>
                        </a:lnTo>
                        <a:lnTo>
                          <a:pt x="87" y="453"/>
                        </a:lnTo>
                        <a:lnTo>
                          <a:pt x="87" y="465"/>
                        </a:lnTo>
                        <a:lnTo>
                          <a:pt x="95" y="456"/>
                        </a:lnTo>
                        <a:lnTo>
                          <a:pt x="90" y="451"/>
                        </a:lnTo>
                        <a:lnTo>
                          <a:pt x="81" y="459"/>
                        </a:lnTo>
                        <a:lnTo>
                          <a:pt x="92" y="453"/>
                        </a:lnTo>
                        <a:lnTo>
                          <a:pt x="90" y="451"/>
                        </a:lnTo>
                        <a:lnTo>
                          <a:pt x="81" y="459"/>
                        </a:lnTo>
                        <a:lnTo>
                          <a:pt x="92" y="453"/>
                        </a:lnTo>
                        <a:lnTo>
                          <a:pt x="90" y="448"/>
                        </a:lnTo>
                        <a:lnTo>
                          <a:pt x="88" y="448"/>
                        </a:lnTo>
                        <a:lnTo>
                          <a:pt x="84" y="441"/>
                        </a:lnTo>
                        <a:lnTo>
                          <a:pt x="74" y="446"/>
                        </a:lnTo>
                        <a:lnTo>
                          <a:pt x="85" y="443"/>
                        </a:lnTo>
                        <a:lnTo>
                          <a:pt x="84" y="441"/>
                        </a:lnTo>
                        <a:lnTo>
                          <a:pt x="74" y="446"/>
                        </a:lnTo>
                        <a:lnTo>
                          <a:pt x="85" y="443"/>
                        </a:lnTo>
                        <a:lnTo>
                          <a:pt x="83" y="435"/>
                        </a:lnTo>
                        <a:lnTo>
                          <a:pt x="80" y="425"/>
                        </a:lnTo>
                        <a:lnTo>
                          <a:pt x="68" y="428"/>
                        </a:lnTo>
                        <a:lnTo>
                          <a:pt x="80" y="425"/>
                        </a:lnTo>
                        <a:lnTo>
                          <a:pt x="68" y="428"/>
                        </a:lnTo>
                        <a:lnTo>
                          <a:pt x="80" y="425"/>
                        </a:lnTo>
                        <a:lnTo>
                          <a:pt x="77" y="413"/>
                        </a:lnTo>
                        <a:lnTo>
                          <a:pt x="74" y="401"/>
                        </a:lnTo>
                        <a:lnTo>
                          <a:pt x="63" y="403"/>
                        </a:lnTo>
                        <a:lnTo>
                          <a:pt x="74" y="402"/>
                        </a:lnTo>
                        <a:lnTo>
                          <a:pt x="74" y="401"/>
                        </a:lnTo>
                        <a:lnTo>
                          <a:pt x="63" y="403"/>
                        </a:lnTo>
                        <a:lnTo>
                          <a:pt x="74" y="402"/>
                        </a:lnTo>
                        <a:lnTo>
                          <a:pt x="71" y="388"/>
                        </a:lnTo>
                        <a:lnTo>
                          <a:pt x="68" y="372"/>
                        </a:lnTo>
                        <a:lnTo>
                          <a:pt x="65" y="355"/>
                        </a:lnTo>
                        <a:lnTo>
                          <a:pt x="65" y="354"/>
                        </a:lnTo>
                        <a:lnTo>
                          <a:pt x="61" y="335"/>
                        </a:lnTo>
                        <a:lnTo>
                          <a:pt x="50" y="338"/>
                        </a:lnTo>
                        <a:lnTo>
                          <a:pt x="63" y="336"/>
                        </a:lnTo>
                        <a:lnTo>
                          <a:pt x="61" y="335"/>
                        </a:lnTo>
                        <a:lnTo>
                          <a:pt x="50" y="338"/>
                        </a:lnTo>
                        <a:lnTo>
                          <a:pt x="63" y="336"/>
                        </a:lnTo>
                        <a:lnTo>
                          <a:pt x="60" y="316"/>
                        </a:lnTo>
                        <a:lnTo>
                          <a:pt x="57" y="295"/>
                        </a:lnTo>
                        <a:lnTo>
                          <a:pt x="51" y="249"/>
                        </a:lnTo>
                        <a:lnTo>
                          <a:pt x="48" y="225"/>
                        </a:lnTo>
                        <a:lnTo>
                          <a:pt x="43" y="174"/>
                        </a:lnTo>
                        <a:lnTo>
                          <a:pt x="41" y="174"/>
                        </a:lnTo>
                        <a:lnTo>
                          <a:pt x="37" y="147"/>
                        </a:lnTo>
                        <a:lnTo>
                          <a:pt x="26" y="148"/>
                        </a:lnTo>
                        <a:lnTo>
                          <a:pt x="38" y="147"/>
                        </a:lnTo>
                        <a:lnTo>
                          <a:pt x="37" y="147"/>
                        </a:lnTo>
                        <a:lnTo>
                          <a:pt x="26" y="148"/>
                        </a:lnTo>
                        <a:lnTo>
                          <a:pt x="38" y="147"/>
                        </a:lnTo>
                        <a:lnTo>
                          <a:pt x="33" y="90"/>
                        </a:lnTo>
                        <a:lnTo>
                          <a:pt x="27" y="30"/>
                        </a:lnTo>
                        <a:lnTo>
                          <a:pt x="24" y="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96" name="Freeform 143"/>
                  <p:cNvSpPr>
                    <a:spLocks/>
                  </p:cNvSpPr>
                  <p:nvPr/>
                </p:nvSpPr>
                <p:spPr bwMode="auto">
                  <a:xfrm>
                    <a:off x="4155" y="1560"/>
                    <a:ext cx="30" cy="63"/>
                  </a:xfrm>
                  <a:custGeom>
                    <a:avLst/>
                    <a:gdLst>
                      <a:gd name="T0" fmla="*/ 0 w 30"/>
                      <a:gd name="T1" fmla="*/ 60 h 63"/>
                      <a:gd name="T2" fmla="*/ 24 w 30"/>
                      <a:gd name="T3" fmla="*/ 63 h 63"/>
                      <a:gd name="T4" fmla="*/ 30 w 30"/>
                      <a:gd name="T5" fmla="*/ 3 h 63"/>
                      <a:gd name="T6" fmla="*/ 6 w 30"/>
                      <a:gd name="T7" fmla="*/ 0 h 63"/>
                      <a:gd name="T8" fmla="*/ 3 w 30"/>
                      <a:gd name="T9" fmla="*/ 30 h 63"/>
                      <a:gd name="T10" fmla="*/ 0 w 30"/>
                      <a:gd name="T11" fmla="*/ 60 h 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0" h="63">
                        <a:moveTo>
                          <a:pt x="0" y="60"/>
                        </a:moveTo>
                        <a:lnTo>
                          <a:pt x="24" y="63"/>
                        </a:lnTo>
                        <a:lnTo>
                          <a:pt x="30" y="3"/>
                        </a:lnTo>
                        <a:lnTo>
                          <a:pt x="6" y="0"/>
                        </a:lnTo>
                        <a:lnTo>
                          <a:pt x="3" y="30"/>
                        </a:lnTo>
                        <a:lnTo>
                          <a:pt x="0" y="6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</p:grpSp>
          </p:grpSp>
          <p:cxnSp>
            <p:nvCxnSpPr>
              <p:cNvPr id="119" name="直接箭头连接符 118"/>
              <p:cNvCxnSpPr/>
              <p:nvPr/>
            </p:nvCxnSpPr>
            <p:spPr>
              <a:xfrm flipV="1">
                <a:off x="1565276" y="2188264"/>
                <a:ext cx="1444243" cy="8313"/>
              </a:xfrm>
              <a:prstGeom prst="straightConnector1">
                <a:avLst/>
              </a:prstGeom>
              <a:ln w="539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直接箭头连接符 121"/>
              <p:cNvCxnSpPr/>
              <p:nvPr/>
            </p:nvCxnSpPr>
            <p:spPr>
              <a:xfrm flipV="1">
                <a:off x="6438796" y="2201004"/>
                <a:ext cx="1444243" cy="8313"/>
              </a:xfrm>
              <a:prstGeom prst="straightConnector1">
                <a:avLst/>
              </a:prstGeom>
              <a:ln w="476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6" name="圆角矩形 135"/>
            <p:cNvSpPr/>
            <p:nvPr/>
          </p:nvSpPr>
          <p:spPr>
            <a:xfrm>
              <a:off x="3305382" y="3055624"/>
              <a:ext cx="3927688" cy="1212229"/>
            </a:xfrm>
            <a:prstGeom prst="roundRect">
              <a:avLst/>
            </a:prstGeom>
            <a:noFill/>
            <a:ln w="603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7" name="圆角矩形 136"/>
            <p:cNvSpPr/>
            <p:nvPr/>
          </p:nvSpPr>
          <p:spPr>
            <a:xfrm>
              <a:off x="1006382" y="564576"/>
              <a:ext cx="8137618" cy="2490615"/>
            </a:xfrm>
            <a:prstGeom prst="roundRect">
              <a:avLst/>
            </a:prstGeom>
            <a:noFill/>
            <a:ln w="603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8" name="矩形 137"/>
            <p:cNvSpPr/>
            <p:nvPr/>
          </p:nvSpPr>
          <p:spPr>
            <a:xfrm>
              <a:off x="5197761" y="2917826"/>
              <a:ext cx="778340" cy="115629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altLang="zh-CN" sz="36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</a:t>
              </a:r>
              <a:endParaRPr lang="zh-CN" alt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39" name="矩形 138"/>
            <p:cNvSpPr/>
            <p:nvPr/>
          </p:nvSpPr>
          <p:spPr>
            <a:xfrm>
              <a:off x="5037567" y="387073"/>
              <a:ext cx="846568" cy="93604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altLang="zh-CN" sz="2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Q</a:t>
              </a:r>
              <a:endParaRPr lang="zh-CN" alt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40" name="矩形 139"/>
            <p:cNvSpPr/>
            <p:nvPr/>
          </p:nvSpPr>
          <p:spPr>
            <a:xfrm>
              <a:off x="4493495" y="4266184"/>
              <a:ext cx="1264122" cy="66073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altLang="zh-CN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Core</a:t>
              </a:r>
              <a:endParaRPr lang="zh-CN" alt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44" name="椭圆 143"/>
          <p:cNvSpPr/>
          <p:nvPr/>
        </p:nvSpPr>
        <p:spPr>
          <a:xfrm flipH="1">
            <a:off x="2223457" y="4480956"/>
            <a:ext cx="111858" cy="1159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3" y="870966"/>
            <a:ext cx="4030870" cy="2716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831" y="783061"/>
            <a:ext cx="4902658" cy="2892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6094818" y="5805264"/>
            <a:ext cx="2869671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time-dependent many-body problem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2434" y="165956"/>
            <a:ext cx="9036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我们的特色：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Resonance and continuum Gamow SM </a:t>
            </a:r>
            <a:r>
              <a:rPr lang="en-US" altLang="zh-CN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realistic nuclear forces</a:t>
            </a:r>
            <a:endParaRPr lang="zh-CN" altLang="en-US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41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utoRev="1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35 -0.00903 L -0.00035 -0.0088 C 0.00156 -0.02106 0.00018 -0.00926 0.00018 -0.02292 C 0.00018 -0.02778 0.00035 -0.03264 0.0007 -0.0375 C 0.0007 -0.03843 0.00104 -0.03935 0.00122 -0.04028 C 0.00139 -0.04143 0.00139 -0.04259 0.00174 -0.04375 C 0.00174 -0.04444 0.00208 -0.04514 0.00226 -0.04583 C 0.00243 -0.04699 0.00243 -0.04815 0.00278 -0.04931 C 0.00278 -0.05023 0.00313 -0.05116 0.0033 -0.05208 C 0.00347 -0.05532 0.0033 -0.05856 0.00382 -0.06181 C 0.00382 -0.06273 0.00417 -0.06366 0.00486 -0.06389 C 0.00521 -0.06412 0.0059 -0.06343 0.00643 -0.06319 C 0.00677 -0.06134 0.00712 -0.06065 0.00747 -0.05833 C 0.00764 -0.05694 0.00764 -0.05556 0.00799 -0.05417 C 0.00886 -0.04931 0.00886 -0.05139 0.00955 -0.04722 C 0.00972 -0.0456 0.00972 -0.04398 0.01007 -0.04236 C 0.01007 -0.04097 0.01042 -0.03958 0.01059 -0.03819 C 0.01077 -0.02801 0.01111 -0.0044 0.01163 0.00764 C 0.01163 0.00995 0.01181 0.01227 0.01215 0.01458 C 0.01215 0.0162 0.01285 0.02176 0.0132 0.02361 C 0.0132 0.02454 0.01354 0.02546 0.01372 0.02639 C 0.01424 0.03009 0.01424 0.03125 0.01476 0.03542 C 0.01476 0.03657 0.01511 0.03773 0.01528 0.03889 C 0.01545 0.04282 0.01563 0.04676 0.0158 0.05046 C 0.0158 0.0544 0.01493 0.08357 0.01684 0.09792 C 0.01684 0.09838 0.01719 0.09954 0.01736 0.10069 C 0.01754 0.10208 0.01754 0.10394 0.01788 0.10532 C 0.01806 0.10833 0.01823 0.11111 0.01893 0.11389 C 0.02066 0.12037 0.01788 0.10972 0.01997 0.11852 C 0.02014 0.11991 0.02083 0.12361 0.02205 0.125 C 0.0224 0.12523 0.02309 0.12546 0.02361 0.12569 C 0.0257 0.1213 0.02413 0.12523 0.02518 0.11667 C 0.02518 0.11551 0.02552 0.11528 0.0257 0.11412 C 0.02604 0.11273 0.02639 0.11088 0.02674 0.10857 C 0.02726 0.10394 0.02691 0.10556 0.02778 0.10255 C 0.02865 0.09074 0.0283 0.09676 0.02882 0.07801 C 0.02899 0.07037 0.02917 0.06319 0.02934 0.05556 C 0.02969 0.03032 0.02899 0.02732 0.03038 0.01042 C 0.03038 0.0088 0.03108 0.00162 0.03143 -3.7037E-7 C 0.03143 -0.00116 0.03177 -0.00208 0.03195 -0.00278 C 0.03229 -0.00926 0.03264 -0.01273 0.03299 -0.01944 C 0.03316 -0.02546 0.03316 -0.03148 0.03351 -0.0375 C 0.03351 -0.03981 0.03386 -0.04213 0.03403 -0.04444 C 0.0342 -0.04815 0.0342 -0.05185 0.03455 -0.05556 C 0.03455 -0.05671 0.03472 -0.05787 0.03507 -0.05903 C 0.03507 -0.05972 0.03507 -0.06065 0.03559 -0.06111 C 0.03594 -0.06157 0.03663 -0.06157 0.03715 -0.06181 L 0.03976 -0.05139 L 0.04028 -0.04931 L 0.0408 -0.04722 C 0.04115 -0.04444 0.04167 -0.04167 0.04184 -0.03889 C 0.04236 -0.02569 0.04132 -0.03032 0.04288 -0.02431 C 0.04323 -0.01875 0.0434 -0.01319 0.04393 -0.00764 C 0.04445 0.00023 0.0441 -0.00347 0.04497 0.00301 C 0.04531 0.02963 0.04497 0.03241 0.04601 0.05208 C 0.04601 0.05463 0.04618 0.0581 0.04653 0.06111 C 0.04705 0.06875 0.04705 0.06458 0.04757 0.07292 C 0.04792 0.07917 0.04792 0.08495 0.04861 0.0912 C 0.04861 0.09236 0.04896 0.09375 0.04913 0.09514 C 0.04931 0.09653 0.04948 0.09792 0.04965 0.09931 C 0.05087 0.11111 0.04913 0.09653 0.0507 0.11412 C 0.0507 0.11551 0.05104 0.11574 0.05122 0.1169 C 0.05191 0.12176 0.05122 0.11852 0.05226 0.12292 C 0.05278 0.12269 0.05347 0.12269 0.05382 0.12176 C 0.05417 0.12107 0.05399 0.11968 0.05434 0.11852 C 0.05434 0.11736 0.05469 0.1169 0.05486 0.11667 C 0.05504 0.11551 0.05504 0.11412 0.05538 0.11273 C 0.0559 0.10972 0.05643 0.10857 0.05695 0.10579 C 0.05729 0.10255 0.05764 0.09954 0.05799 0.09653 C 0.05886 0.08009 0.05799 0.09653 0.05903 0.07477 C 0.05938 0.06458 0.0592 0.06759 0.06007 0.06019 C 0.06024 0.05208 0.06042 0.04375 0.06059 0.03542 C 0.06077 0.02616 0.06077 0.0169 0.06111 0.00764 C 0.06111 0.00139 0.06129 -0.00486 0.06163 -0.01111 C 0.06163 -0.0125 0.06198 -0.01389 0.06215 -0.01528 C 0.06233 -0.01713 0.0625 -0.01898 0.06268 -0.02083 C 0.06285 -0.02731 0.06285 -0.03518 0.06372 -0.04167 C 0.06372 -0.04259 0.06406 -0.04352 0.06424 -0.04444 C 0.06441 -0.04676 0.06493 -0.05393 0.06528 -0.05625 C 0.06545 -0.05856 0.06545 -0.06018 0.06684 -0.06181 C 0.06719 -0.0625 0.06788 -0.06273 0.0684 -0.06319 C 0.06875 -0.0625 0.0691 -0.06204 0.06945 -0.06111 C 0.07014 -0.0588 0.07066 -0.05625 0.07101 -0.05347 C 0.07118 -0.05185 0.07118 -0.05023 0.07153 -0.04861 C 0.07222 -0.04213 0.07205 -0.04352 0.07309 -0.03958 C 0.07327 -0.0375 0.07344 -0.03542 0.07361 -0.03333 C 0.07396 -0.01782 0.07361 -0.01018 0.07465 0.00301 C 0.07465 0.00509 0.075 0.00671 0.07518 0.00833 C 0.07552 0.0331 0.075 0.02986 0.07622 0.04583 C 0.07656 0.05324 0.07639 0.05046 0.07726 0.05602 C 0.07743 0.06898 0.07726 0.08171 0.07778 0.09398 C 0.07778 0.09699 0.07899 0.09954 0.07934 0.10255 C 0.07952 0.10394 0.07969 0.10556 0.07986 0.10718 C 0.08021 0.11111 0.08004 0.1125 0.0809 0.11551 C 0.08108 0.1169 0.0816 0.11852 0.08195 0.11991 C 0.08212 0.12037 0.08195 0.1213 0.08247 0.12176 L 0.08403 0.12361 C 0.08542 0.11713 0.0849 0.12037 0.08559 0.11389 C 0.08577 0.10972 0.08577 0.10648 0.08611 0.10255 C 0.08611 0.10093 0.08681 0.09236 0.08715 0.09074 C 0.08837 0.07778 0.08681 0.09329 0.0882 0.08357 C 0.08837 0.08218 0.08837 0.08056 0.08872 0.07917 C 0.08872 0.07778 0.08906 0.07639 0.08924 0.07477 C 0.08941 0.07292 0.08941 0.07037 0.08976 0.06875 C 0.08976 0.06713 0.09011 0.06551 0.09028 0.06343 C 0.09045 0.0544 0.09149 -0.00139 0.09184 -0.00347 C 0.09219 -0.00694 0.09254 -0.00833 0.09288 -0.01181 C 0.09306 -0.01481 0.09306 -0.01782 0.0934 -0.02083 C 0.0934 -0.02268 0.09358 -0.02454 0.09393 -0.02639 C 0.09393 -0.02755 0.09427 -0.0287 0.09445 -0.02986 C 0.09462 -0.03125 0.09479 -0.03264 0.09497 -0.03403 C 0.09514 -0.03565 0.09514 -0.03727 0.09549 -0.03889 C 0.09549 -0.04005 0.09566 -0.0412 0.09601 -0.04236 C 0.09601 -0.04329 0.09636 -0.04421 0.09653 -0.04514 C 0.0967 -0.04699 0.0967 -0.04884 0.09705 -0.05069 C 0.09705 -0.05185 0.0974 -0.05301 0.09757 -0.05417 C 0.09827 -0.05949 0.09757 -0.05671 0.09861 -0.06042 C 0.09913 -0.06018 0.09983 -0.06042 0.10018 -0.05972 C 0.10035 -0.05926 0.10156 -0.05417 0.10174 -0.05278 C 0.10208 -0.04954 0.10278 -0.04306 0.10278 -0.04282 C 0.10347 -0.02662 0.10295 -0.03518 0.10434 -0.01736 C 0.10486 -0.00926 0.10452 -0.01273 0.10538 -0.00694 C 0.10556 0.00162 0.1059 0.01852 0.10643 0.02778 C 0.10643 0.03056 0.10677 0.03333 0.10695 0.03611 C 0.10712 0.03958 0.10729 0.04306 0.10747 0.04653 C 0.10764 0.06042 0.10781 0.0713 0.10851 0.08495 C 0.10851 0.08889 0.10868 0.09236 0.10903 0.09537 C 0.10903 0.09699 0.10938 0.09907 0.10955 0.10069 C 0.10972 0.10347 0.10972 0.10579 0.11007 0.10857 C 0.11007 0.11088 0.11059 0.11458 0.11111 0.1169 C 0.11111 0.11806 0.11146 0.11852 0.11163 0.11898 C 0.11163 0.11968 0.11233 0.12361 0.11268 0.12431 C 0.11302 0.125 0.11372 0.12569 0.11424 0.12639 C 0.11441 0.12569 0.11441 0.12477 0.11476 0.12431 C 0.11493 0.12338 0.11563 0.12292 0.1158 0.12176 C 0.11615 0.11713 0.11597 0.11273 0.11632 0.10833 C 0.11719 0.09514 0.11702 0.10394 0.11788 0.09653 C 0.11806 0.09398 0.11875 0.08495 0.11893 0.08333 C 0.1191 0.08056 0.1191 0.07778 0.11945 0.07477 C 0.11945 0.07338 0.11979 0.07199 0.11997 0.07037 C 0.12014 0.06736 0.12031 0.06343 0.12049 0.06019 C 0.12066 0.05 0.12049 0.03958 0.12101 0.02917 C 0.12101 0.025 0.12118 0.0206 0.12205 0.01667 C 0.12222 0.01574 0.1224 0.01482 0.12257 0.01389 C 0.12292 0.01088 0.12327 0.00625 0.12361 0.00301 C 0.12361 0.00162 0.12379 0.00069 0.12413 -0.00069 C 0.12413 -0.00139 0.12448 -0.00208 0.12465 -0.00278 C 0.12483 -0.0044 0.125 -0.00602 0.12518 -0.00764 C 0.12552 -0.01481 0.12483 -0.02222 0.12622 -0.02917 C 0.12743 -0.03611 0.12587 -0.02755 0.12726 -0.03542 C 0.12778 -0.03958 0.1283 -0.03981 0.12882 -0.04514 C 0.12917 -0.04954 0.12934 -0.05139 0.12986 -0.05556 C 0.12986 -0.05694 0.12986 -0.05856 0.13038 -0.05972 C 0.13056 -0.06042 0.13143 -0.06065 0.13195 -0.06111 C 0.13316 -0.05602 0.13264 -0.05833 0.13351 -0.05417 C 0.13368 -0.0456 0.13386 -0.03704 0.13403 -0.02847 C 0.13472 0.02917 0.13108 0.00903 0.13507 0.02986 C 0.13524 0.03218 0.13524 0.03449 0.13559 0.03681 C 0.13559 0.03866 0.13594 0.04051 0.13611 0.04236 C 0.13629 0.04444 0.13646 0.04653 0.13663 0.04861 C 0.13681 0.05394 0.13681 0.0588 0.13715 0.06458 C 0.13715 0.06597 0.1375 0.06736 0.13768 0.06875 C 0.13785 0.0706 0.13785 0.07338 0.1382 0.07569 C 0.13889 0.08218 0.13872 0.08194 0.13976 0.08657 C 0.13993 0.09352 0.13993 0.09977 0.14028 0.10671 C 0.14028 0.11019 0.14063 0.11551 0.14132 0.11991 C 0.14132 0.12037 0.14149 0.1213 0.14184 0.12176 C 0.14219 0.12269 0.14288 0.12315 0.1434 0.12361 C 0.14393 0.12338 0.14445 0.12315 0.14497 0.12292 C 0.14566 0.12153 0.14618 0.11991 0.14653 0.11852 C 0.14688 0.11551 0.14688 0.11273 0.14757 0.10995 C 0.14879 0.10532 0.14722 0.11111 0.14861 0.10532 C 0.14861 0.10417 0.14896 0.10394 0.14913 0.10347 C 0.14931 0.10232 0.14931 0.10093 0.14965 0.09954 C 0.14965 0.09907 0.15 0.09815 0.15018 0.09676 C 0.15018 0.09375 0.1507 0.05833 0.15174 0.05347 C 0.15191 0.05255 0.15208 0.05162 0.15226 0.05046 C 0.15261 0.04745 0.15295 0.04398 0.1533 0.04097 C 0.15347 0.03889 0.15365 0.03681 0.15382 0.03472 C 0.15573 -0.00579 0.15399 0.02361 0.15538 -0.00972 C 0.15538 -0.01273 0.15556 -0.01574 0.1559 -0.01875 C 0.15625 -0.02616 0.1559 -0.02384 0.15695 -0.02847 C 0.15712 -0.03102 0.15729 -0.03356 0.15747 -0.03611 C 0.15781 -0.0419 0.15764 -0.04792 0.15851 -0.05347 C 0.15868 -0.05463 0.15886 -0.05579 0.15903 -0.05694 C 0.1592 -0.05856 0.15886 -0.06042 0.15955 -0.06181 C 0.15972 -0.0625 0.16059 -0.06227 0.16111 -0.0625 C 0.16146 -0.06111 0.16181 -0.05972 0.16215 -0.05833 C 0.1632 -0.04861 0.16198 -0.0588 0.1632 -0.05139 C 0.16354 -0.04815 0.16406 -0.04491 0.16476 -0.04167 C 0.16476 -0.04097 0.16511 -0.04028 0.16528 -0.03958 C 0.16545 -0.03796 0.16563 -0.03634 0.1658 -0.03472 C 0.16615 -0.02708 0.16684 -0.01181 0.16684 -0.01157 C 0.16702 0.01273 0.16702 0.02037 0.16788 0.04097 C 0.16788 0.04444 0.16806 0.04792 0.1684 0.05139 C 0.16858 0.05671 0.1684 0.05556 0.16945 0.0588 C 0.16979 0.06319 0.17031 0.06759 0.17049 0.07199 C 0.17049 0.07639 0.17101 0.09676 0.17153 0.10347 C 0.17153 0.10417 0.17188 0.10532 0.17205 0.10671 C 0.17257 0.11157 0.17205 0.11134 0.17309 0.11551 C 0.17327 0.1169 0.17309 0.11968 0.17413 0.11991 L 0.1757 0.12037 C 0.17622 0.12014 0.17691 0.12014 0.17726 0.11991 C 0.17778 0.11852 0.1783 0.11551 0.1783 0.11574 C 0.17847 0.11412 0.17865 0.11273 0.17882 0.11111 C 0.17917 0.10208 0.17882 0.09352 0.17986 0.08472 C 0.17986 0.08357 0.18021 0.08241 0.18038 0.08194 C 0.18056 0.08009 0.18056 0.07778 0.1809 0.07639 C 0.1809 0.07477 0.18125 0.07361 0.18143 0.07292 C 0.1816 0.0706 0.1816 0.06898 0.18195 0.06736 C 0.18247 0.06042 0.18316 0.05718 0.18351 0.05 C 0.18403 0.03657 0.18351 0.0419 0.18455 0.03333 C 0.1849 0.02199 0.1849 0.0169 0.18559 0.00625 C 0.18559 0.00301 0.18594 0.00023 0.18611 -0.00278 C 0.18629 -0.00764 0.18629 -0.0125 0.18663 -0.01736 C 0.18663 -0.01852 0.18698 -0.01968 0.18715 -0.02083 C 0.1875 -0.02523 0.18785 -0.02963 0.1882 -0.03403 C 0.18837 -0.03727 0.18837 -0.04051 0.18872 -0.04375 C 0.18872 -0.04468 0.18906 -0.0456 0.18924 -0.04653 C 0.18941 -0.04815 0.18941 -0.04977 0.18976 -0.05139 C 0.18976 -0.05208 0.18976 -0.05301 0.19028 -0.05347 C 0.19063 -0.05393 0.19132 -0.05393 0.19184 -0.05417 C 0.19219 -0.05347 0.19254 -0.05278 0.19288 -0.05208 C 0.19358 -0.05023 0.19358 -0.04699 0.19393 -0.04514 C 0.19427 -0.03819 0.1941 -0.03125 0.19497 -0.02431 C 0.19618 -0.01389 0.19462 -0.02685 0.19601 -0.01528 C 0.19601 -0.01389 0.19636 -0.0125 0.19653 -0.01111 C 0.1974 -0.00278 0.19653 -0.0088 0.19757 -0.00208 C 0.19896 0.02431 0.19705 -0.0088 0.19861 0.01458 C 0.19913 0.02477 0.19844 0.02037 0.19965 0.02639 C 0.20018 0.03426 0.20035 0.03403 0.2007 0.04375 C 0.20087 0.05046 0.20087 0.05718 0.20122 0.06343 C 0.20122 0.06597 0.20156 0.06759 0.20174 0.07014 C 0.20191 0.07292 0.20208 0.07569 0.20226 0.07801 C 0.20243 0.08241 0.20243 0.08681 0.20278 0.0912 C 0.20278 0.09352 0.20313 0.09514 0.2033 0.09676 C 0.20347 0.09954 0.20347 0.10139 0.20382 0.10394 C 0.20399 0.10532 0.20382 0.10787 0.20486 0.10833 L 0.20643 0.10857 C 0.20695 0.10833 0.20747 0.1081 0.20799 0.10718 C 0.20816 0.10671 0.20816 0.10556 0.20851 0.10532 C 0.20868 0.10417 0.2092 0.10394 0.20955 0.10347 C 0.20972 0.10255 0.20972 0.10093 0.21007 0.10069 C 0.21007 0.09954 0.21042 0.09931 0.21059 0.09815 C 0.21094 0.09352 0.21146 0.07778 0.21163 0.07477 C 0.21181 0.06759 0.21181 0.06019 0.21215 0.05278 C 0.21215 0.05093 0.2125 0.04907 0.21268 0.04722 C 0.21302 0.04028 0.2132 0.0331 0.21372 0.02639 C 0.21389 0.02083 0.21441 0.01528 0.21476 0.00972 C 0.21493 0.00579 0.21528 -0.00347 0.21632 -0.00694 L 0.21684 -0.00903 C 0.21702 -0.01042 0.21719 -0.01181 0.21736 -0.01319 C 0.21788 -0.01829 0.21771 -0.01759 0.2184 -0.02222 C 0.2184 -0.02338 0.21875 -0.02454 0.21893 -0.02569 C 0.2191 -0.02801 0.2191 -0.03032 0.21945 -0.03264 C 0.21945 -0.0338 0.21945 -0.03518 0.21997 -0.03611 C 0.22014 -0.03681 0.22101 -0.03704 0.22153 -0.0375 C 0.22309 -0.03426 0.22222 -0.03634 0.22361 -0.03125 L 0.22413 -0.02917 C 0.22431 -0.02778 0.22448 -0.02639 0.22465 -0.025 C 0.22483 -0.02338 0.22483 -0.02176 0.22518 -0.02014 C 0.22518 -0.01921 0.22552 -0.01829 0.2257 -0.01736 C 0.22587 -0.01343 0.22622 -0.01018 0.22674 -0.00625 C 0.22813 0.00579 0.22639 -0.0088 0.22778 -0.00069 C 0.22813 0.00162 0.22847 0.00671 0.22882 0.00903 C 0.22899 0.01111 0.22899 0.01319 0.22934 0.01528 C 0.22934 0.0169 0.22969 0.01852 0.22986 0.02014 C 0.22986 0.02176 0.23073 0.03333 0.23143 0.0375 C 0.23143 0.03843 0.23177 0.03935 0.23195 0.04028 C 0.23212 0.04306 0.23212 0.04583 0.23247 0.04861 C 0.23299 0.0537 0.23299 0.05394 0.23403 0.05741 C 0.2342 0.06458 0.2342 0.07199 0.23455 0.0794 C 0.23455 0.08079 0.23455 0.08218 0.23507 0.08357 C 0.23524 0.08472 0.23611 0.08495 0.23663 0.08495 C 0.23715 0.08495 0.23785 0.08495 0.2382 0.08472 C 0.23872 0.08333 0.23889 0.08194 0.23924 0.08056 C 0.23941 0.0794 0.23958 0.07917 0.23976 0.07801 C 0.24028 0.07477 0.23993 0.07639 0.2408 0.07338 C 0.24097 0.07199 0.24115 0.07037 0.24132 0.06898 C 0.24219 0.0588 0.24132 0.0669 0.24236 0.05602 C 0.24236 0.0544 0.24271 0.05347 0.24288 0.05208 C 0.24323 0.04491 0.24323 0.04282 0.24393 0.03611 C 0.24393 0.03426 0.2441 0.03241 0.24445 0.03056 C 0.24445 0.02963 0.24479 0.0287 0.24497 0.02778 C 0.24514 0.02662 0.24531 0.02546 0.24549 0.02431 C 0.24566 0.02199 0.24601 0.01759 0.24653 0.01528 C 0.24653 0.01458 0.24688 0.01389 0.24705 0.01319 C 0.2474 0.01042 0.24792 0.00764 0.24809 0.00486 C 0.24861 -0.00532 0.24809 -0.00139 0.24913 -0.00764 C 0.24931 -0.01018 0.24931 -0.01273 0.24965 -0.01528 C 0.24965 -0.01736 0.24948 -0.01968 0.25018 -0.02153 C 0.25035 -0.02245 0.25122 -0.02245 0.25174 -0.02292 C 0.25278 -0.02268 0.25382 -0.02292 0.25486 -0.02222 C 0.25573 -0.02153 0.25677 -0.01643 0.25695 -0.01597 L 0.25747 -0.01389 L 0.25799 -0.01181 C 0.2592 0.00694 0.25781 -0.01458 0.25903 0.02292 C 0.25903 0.02778 0.25972 0.03333 0.26007 0.03819 C 0.26094 0.0544 0.26007 0.04282 0.26111 0.05556 C 0.26163 0.06181 0.26111 0.05972 0.26215 0.06458 C 0.26233 0.06759 0.26285 0.07708 0.26372 0.08056 C 0.26389 0.08079 0.26406 0.08171 0.26424 0.08218 C 0.26458 0.08495 0.26476 0.08796 0.26528 0.09074 C 0.26597 0.09514 0.26545 0.09236 0.26684 0.09792 L 0.26736 0.09954 C 0.26823 0.09954 0.26927 0.09954 0.26997 0.09931 C 0.27066 0.09815 0.27101 0.09514 0.27101 0.09514 C 0.27136 0.09074 0.27153 0.08889 0.27205 0.08472 C 0.27257 0.08009 0.27222 0.08171 0.27309 0.07801 C 0.27327 0.07639 0.27327 0.07477 0.27361 0.07338 C 0.27361 0.07222 0.27396 0.07176 0.27413 0.07037 C 0.27431 0.06921 0.27431 0.06852 0.27465 0.06736 C 0.27465 0.0662 0.275 0.06551 0.27518 0.06458 C 0.27552 0.06181 0.27587 0.0588 0.27622 0.05602 C 0.27639 0.0544 0.27639 0.05324 0.27674 0.05208 C 0.27691 0.05139 0.27708 0.05046 0.27726 0.05 C 0.27761 0.04745 0.27795 0.04398 0.2783 0.04167 C 0.27847 0.03958 0.27865 0.0375 0.27882 0.03542 C 0.27917 0.02778 0.27934 0.02014 0.27986 0.0125 C 0.28004 0.00671 0.28004 0.00301 0.2809 -0.00208 C 0.2809 -0.00301 0.28125 -0.00417 0.28143 -0.00486 C 0.28177 -0.00972 0.28177 -0.01018 0.28247 -0.01458 C 0.28247 -0.01574 0.28264 -0.0169 0.28299 -0.01806 C 0.28368 -0.02245 0.28333 -0.01759 0.28403 -0.02361 C 0.28455 -0.02986 0.28438 -0.03102 0.28507 -0.0375 C 0.28507 -0.03889 0.28542 -0.04028 0.28559 -0.04167 C 0.28629 -0.02593 0.28542 -0.03657 0.28663 -0.02917 C 0.28698 -0.02685 0.28698 -0.02454 0.28768 -0.02222 C 0.28785 -0.02153 0.28802 -0.02083 0.2882 -0.02014 C 0.28854 -0.01782 0.28924 -0.01319 0.28924 -0.01296 C 0.28958 -0.00764 0.28993 -0.00208 0.29028 0.00301 C 0.29115 0.02963 0.29028 0.00232 0.29132 0.03542 C 0.29167 0.05046 0.2908 0.04537 0.29236 0.05278 C 0.29254 0.05741 0.29271 0.06181 0.29288 0.0662 C 0.29306 0.07569 0.29306 0.08495 0.29393 0.09398 C 0.29393 0.09514 0.29427 0.09653 0.29445 0.09792 C 0.29549 0.11273 0.29184 0.11088 0.29705 0.11273 C 0.29757 0.11389 0.29774 0.11435 0.29861 0.11528 C 0.29931 0.11551 0.30052 0.11528 0.30122 0.11412 C 0.30191 0.11296 0.30243 0.10833 0.30278 0.10671 C 0.30278 0.10556 0.30313 0.10532 0.3033 0.1044 C 0.30399 0.09375 0.3033 0.10116 0.30434 0.09375 C 0.30486 0.08773 0.30434 0.09051 0.30538 0.08657 C 0.3066 0.07454 0.30521 0.08796 0.30643 0.06343 C 0.30643 0.06181 0.30677 0.06019 0.30695 0.05833 C 0.30712 0.05602 0.30729 0.05417 0.30747 0.05208 C 0.30764 0.04838 0.30764 0.04468 0.30799 0.04097 C 0.30799 0.03819 0.30833 0.03542 0.30851 0.03264 C 0.30868 0.02338 0.30868 0.01412 0.30903 0.00486 C 0.30903 0.00394 0.30938 0.00301 0.30955 0.00232 C 0.30972 0.00023 0.3099 -0.00208 0.31007 -0.00417 C 0.31024 -0.01088 0.31024 -0.01759 0.31059 -0.02431 C 0.31077 -0.02963 0.31094 -0.0287 0.31163 -0.03264 C 0.31181 -0.0338 0.31181 -0.03495 0.31215 -0.03611 C 0.31215 -0.03704 0.3125 -0.03796 0.31268 -0.03889 C 0.31285 -0.04005 0.31285 -0.0412 0.3132 -0.04236 C 0.31337 -0.04375 0.31389 -0.04514 0.31424 -0.04653 C 0.31441 -0.04722 0.31458 -0.04792 0.31476 -0.04861 C 0.31493 -0.04977 0.31493 -0.05093 0.31528 -0.05208 C 0.31545 -0.05347 0.31632 -0.05625 0.31632 -0.05602 C 0.31754 -0.04931 0.31615 -0.05741 0.31736 -0.04306 C 0.31736 -0.04213 0.31771 -0.0412 0.31788 -0.04028 C 0.31823 -0.03542 0.31823 -0.0331 0.31893 -0.02847 C 0.31893 -0.02731 0.31927 -0.02616 0.31945 -0.025 C 0.31962 -0.02338 0.31962 -0.02176 0.31997 -0.02014 C 0.31997 -0.01898 0.32031 -0.01782 0.32049 -0.01667 C 0.32066 -0.01458 0.32083 -0.0125 0.32101 -0.01042 C 0.32118 -0.00787 0.32136 -0.00532 0.32153 -0.00278 C 0.32222 0.01134 0.32136 0.00463 0.32257 0.0125 C 0.32274 0.01991 0.32274 0.02732 0.32309 0.03472 C 0.32309 0.03773 0.32344 0.04074 0.32361 0.04375 C 0.32379 0.04907 0.32396 0.0544 0.32413 0.05972 C 0.32431 0.0669 0.32431 0.07361 0.32465 0.08079 C 0.32483 0.08657 0.32535 0.09236 0.3257 0.09815 C 0.32622 0.11111 0.32535 0.10648 0.32674 0.11273 C 0.32691 0.11551 0.32691 0.11736 0.32726 0.11991 C 0.32726 0.12037 0.32726 0.1213 0.32778 0.12176 C 0.32813 0.12269 0.32882 0.12269 0.32934 0.12292 C 0.32986 0.12245 0.33038 0.12153 0.3309 0.1213 C 0.33108 0.12107 0.33177 0.11667 0.33195 0.11667 C 0.33212 0.11389 0.33229 0.11111 0.33247 0.10833 C 0.33264 0.10394 0.33264 0.09954 0.33299 0.09537 C 0.33299 0.09375 0.33316 0.0912 0.33351 0.08935 C 0.33351 0.08773 0.3342 0.08056 0.33455 0.07917 C 0.33455 0.07778 0.3349 0.07732 0.33507 0.07639 C 0.33524 0.07477 0.33542 0.07338 0.33559 0.07199 C 0.33577 0.07037 0.33577 0.06898 0.33611 0.06736 C 0.33611 0.0662 0.33646 0.06458 0.33663 0.06343 C 0.3375 0.05602 0.33663 0.06157 0.33768 0.05602 C 0.33785 0.04977 0.33785 0.04329 0.3382 0.03681 C 0.3382 0.0338 0.33854 0.03079 0.33872 0.02778 C 0.33889 0.01898 0.33889 0.01019 0.33924 0.00139 C 0.33924 -3.7037E-7 0.33958 -0.00139 0.33976 -0.00278 C 0.33993 -0.0044 0.34011 -0.00602 0.34028 -0.00764 C 0.3408 -0.01412 0.3408 -0.0169 0.34132 -0.02361 C 0.34132 -0.02616 0.34167 -0.0287 0.34184 -0.03125 C 0.34219 -0.03958 0.34184 -0.04514 0.3434 -0.05278 L 0.34445 -0.05833 C 0.34462 -0.05926 0.34427 -0.06065 0.34497 -0.06111 L 0.34653 -0.0625 C 0.34722 -0.05949 0.3474 -0.0588 0.34809 -0.05486 C 0.34827 -0.0537 0.34844 -0.05255 0.34861 -0.05139 C 0.34896 -0.04815 0.34896 -0.04514 0.34965 -0.04167 C 0.34965 -0.04097 0.35 -0.04028 0.35018 -0.03958 C 0.35035 -0.03542 0.35087 -0.03056 0.35122 -0.02639 C 0.35139 -0.02338 0.35139 -0.02037 0.35174 -0.01736 C 0.35174 -0.01643 0.35208 -0.01551 0.35226 -0.01458 C 0.35278 -0.01065 0.35295 -0.00764 0.3533 -0.00347 C 0.35452 0.01736 0.35365 0.00764 0.35486 0.01875 C 0.35469 0.03634 0.35434 0.05394 0.35434 0.07153 C 0.35434 0.07639 0.35452 0.08171 0.35486 0.08657 C 0.35486 0.08773 0.35521 0.08819 0.35538 0.08935 C 0.35608 0.09398 0.35538 0.09074 0.35643 0.09514 C 0.3566 0.09653 0.3566 0.09815 0.35695 0.09954 C 0.35695 0.10093 0.35729 0.10255 0.35747 0.10394 C 0.35781 0.10833 0.35781 0.11273 0.35851 0.1169 C 0.35851 0.11806 0.35886 0.11852 0.35903 0.11898 C 0.35903 0.11968 0.35955 0.12407 0.36007 0.125 C 0.36042 0.12546 0.36111 0.12593 0.36163 0.12639 C 0.36215 0.12593 0.36268 0.12546 0.3632 0.125 C 0.36337 0.12431 0.36354 0.12361 0.36372 0.12292 C 0.36389 0.12037 0.36389 0.11852 0.36424 0.11667 C 0.36511 0.10648 0.36406 0.11597 0.36528 0.10995 C 0.36563 0.1081 0.36597 0.10532 0.36632 0.10347 C 0.36684 0.09815 0.36649 0.1 0.36736 0.09676 C 0.36858 0.07593 0.36736 0.09815 0.3684 0.05833 C 0.3684 0.0544 0.36875 0.05046 0.36893 0.04653 C 0.3691 0.04097 0.3691 0.03542 0.36945 0.02986 C 0.36945 0.02593 0.36979 0.02199 0.36997 0.01806 C 0.37014 0.01111 0.37101 -0.01181 0.37153 -0.01597 C 0.3717 -0.01759 0.3717 -0.01921 0.37205 -0.02083 C 0.37205 -0.02199 0.3724 -0.02315 0.37257 -0.02431 C 0.37465 -0.0456 0.37274 -0.03032 0.37413 -0.04097 C 0.37431 -0.04514 0.37431 -0.04931 0.37465 -0.05347 C 0.37465 -0.05579 0.37448 -0.05833 0.37518 -0.06042 C 0.37535 -0.06111 0.37622 -0.06088 0.37674 -0.06111 C 0.37726 -0.06065 0.37795 -0.06065 0.3783 -0.05972 C 0.37865 -0.05833 0.37865 -0.05648 0.37882 -0.05486 C 0.37899 -0.05301 0.37917 -0.05116 0.37934 -0.04931 C 0.37952 -0.0463 0.37952 -0.04329 0.37986 -0.04028 C 0.37986 -0.03889 0.38021 -0.0375 0.38038 -0.03611 C 0.38056 -0.03356 0.38056 -0.03102 0.3809 -0.02847 C 0.3809 -0.02639 0.38125 -0.02431 0.38143 -0.02222 C 0.38195 -0.01319 0.38143 -0.01736 0.38247 -0.01181 C 0.38264 -0.00972 0.38281 -0.00764 0.38299 -0.00556 C 0.38351 0.00093 0.38333 0.00069 0.38403 0.00694 C 0.38455 0.01343 0.38524 0.01713 0.38559 0.02361 C 0.38594 0.03171 0.38594 0.03773 0.38663 0.04583 C 0.38768 0.06042 0.38629 0.03634 0.38768 0.05556 C 0.38785 0.0588 0.38802 0.0625 0.3882 0.06597 C 0.38837 0.07338 0.38837 0.08171 0.38872 0.08935 C 0.38872 0.09097 0.38906 0.09259 0.38924 0.09514 C 0.38976 0.10694 0.38924 0.11088 0.39028 0.1213 C 0.39028 0.12292 0.39063 0.12431 0.3908 0.12569 C 0.39115 0.125 0.39149 0.12431 0.39184 0.12361 C 0.39236 0.1213 0.39236 0.11968 0.39288 0.11806 C 0.39306 0.11597 0.39358 0.11528 0.39393 0.11389 L 0.39445 0.11134 C 0.39479 0.10972 0.39514 0.10833 0.39549 0.10671 C 0.39566 0.10532 0.39583 0.1037 0.39601 0.10208 C 0.39636 0.09792 0.39636 0.09352 0.39705 0.08935 L 0.39757 0.08611 C 0.39774 0.07338 0.39774 0.06157 0.39809 0.04931 C 0.39809 0.04722 0.39879 0.03866 0.39913 0.03611 C 0.39913 0.03519 0.39948 0.03426 0.39965 0.03333 C 0.39983 0.03171 0.4 0.03009 0.40018 0.02847 C 0.40052 0.0213 0.40087 0.01412 0.40122 0.00694 C 0.40139 -3.7037E-7 0.40174 -0.00787 0.40226 -0.01458 C 0.40295 -0.02639 0.40243 -0.01597 0.4033 -0.02569 C 0.40347 -0.02824 0.40347 -0.03079 0.40382 -0.03333 C 0.40382 -0.03449 0.40417 -0.03565 0.40434 -0.03681 C 0.40452 -0.03866 0.40452 -0.04051 0.40486 -0.04236 C 0.40486 -0.04398 0.40521 -0.0456 0.40538 -0.04722 C 0.40608 -0.05463 0.40521 -0.05139 0.40643 -0.05556 C 0.40712 -0.06204 0.40643 -0.06018 0.40747 -0.05764 C 0.40764 -0.05694 0.40816 -0.05625 0.40851 -0.05556 L 0.41059 -0.04722 L 0.41111 -0.04514 L 0.41163 -0.04306 C 0.41181 -0.04143 0.41181 -0.03981 0.41215 -0.03819 C 0.41215 -0.0375 0.4125 -0.03681 0.41268 -0.03611 C 0.41285 -0.03472 0.41302 -0.03333 0.4132 -0.03194 C 0.41337 -0.02847 0.41337 -0.025 0.41372 -0.02153 C 0.41389 -0.01643 0.41406 -0.01574 0.41476 -0.01111 C 0.41493 -0.00833 0.41511 -0.00556 0.41528 -0.00278 C 0.41649 0.02222 0.41511 0.0125 0.41684 0.02361 C 0.41702 0.04144 0.41736 0.05532 0.41788 0.07292 C 0.41788 0.07778 0.41823 0.0831 0.4184 0.08796 C 0.41858 0.09676 0.41858 0.10579 0.41893 0.11528 C 0.41893 0.11574 0.41927 0.1169 0.41945 0.11806 C 0.42066 0.12569 0.41893 0.12361 0.42205 0.12639 L 0.42361 0.11991 C 0.42361 0.11991 0.42448 0.11551 0.42465 0.11551 C 0.42483 0.11435 0.42483 0.11296 0.42518 0.1125 C 0.4257 0.10857 0.4257 0.10972 0.42622 0.10579 C 0.42656 0.10255 0.42639 0.09954 0.42726 0.09653 C 0.42743 0.09537 0.42761 0.09514 0.42778 0.09398 C 0.4283 0.09074 0.42847 0.08796 0.42882 0.08472 C 0.42899 0.06921 0.42899 0.0544 0.42934 0.03958 C 0.42934 0.03796 0.42969 0.03634 0.42986 0.03472 C 0.43004 0.03194 0.43021 0.02917 0.43038 0.02639 C 0.43056 0.02199 0.43073 0.01759 0.4309 0.01319 C 0.43143 -0.00648 0.43056 0.00162 0.43195 -0.00833 C 0.43229 -0.01505 0.43247 -0.02176 0.43299 -0.02847 C 0.43316 -0.03079 0.43316 -0.0331 0.43351 -0.03542 C 0.43351 -0.03634 0.43386 -0.03727 0.43403 -0.03819 C 0.4342 -0.04005 0.4342 -0.0419 0.43455 -0.04375 C 0.43455 -0.04468 0.43524 -0.05162 0.43559 -0.05278 C 0.43577 -0.05417 0.43629 -0.05556 0.43663 -0.05694 L 0.43715 -0.05903 L 0.43768 -0.06111 C 0.4382 -0.06065 0.43872 -0.06042 0.43924 -0.05972 C 0.43941 -0.05926 0.43941 -0.05833 0.43976 -0.05764 C 0.43993 -0.05694 0.44045 -0.05625 0.4408 -0.05556 C 0.44097 -0.05486 0.44115 -0.05417 0.44132 -0.05347 C 0.44149 -0.05162 0.44202 -0.0463 0.44236 -0.04444 C 0.44236 -0.04306 0.44271 -0.04167 0.44288 -0.04028 C 0.44427 -0.00625 0.44254 -0.04931 0.44393 0.02431 C 0.44393 0.03079 0.44393 0.02986 0.44497 0.03403 C 0.44514 0.03588 0.44514 0.03773 0.44549 0.03958 C 0.44549 0.04028 0.44583 0.04074 0.44601 0.04167 C 0.44705 0.05093 0.44566 0.04514 0.44705 0.05 C 0.44722 0.05139 0.4474 0.05278 0.44757 0.05417 C 0.44792 0.05857 0.44792 0.05972 0.44861 0.06343 C 0.44861 0.06458 0.44896 0.06574 0.44913 0.0662 C 0.45018 0.08056 0.44948 0.06921 0.45018 0.09375 C 0.4507 0.11273 0.4507 0.1037 0.4507 0.11389 L 0.46268 0.00833 L 0.4684 -0.06111 L 0.47309 -0.04931 L 0.48351 0.12431 L 0.48663 0.12037 L 0.49132 0.05694 L 0.49132 0.05741 L 0.49132 0.05741 " pathEditMode="fixed" rAng="0" ptsTypes="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6" dur="3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309379" y="2803385"/>
                <a:ext cx="8496944" cy="5780802"/>
              </a:xfrm>
            </p:spPr>
            <p:txBody>
              <a:bodyPr>
                <a:normAutofit/>
              </a:bodyPr>
              <a:lstStyle/>
              <a:p>
                <a:pPr marL="0" indent="0">
                  <a:lnSpc>
                    <a:spcPct val="200000"/>
                  </a:lnSpc>
                  <a:buNone/>
                </a:pPr>
                <a:r>
                  <a:rPr lang="zh-CN" altLang="en-US" sz="20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定态</a:t>
                </a:r>
                <a:endParaRPr lang="en-US" altLang="zh-CN" sz="2000" b="1" i="1" dirty="0">
                  <a:solidFill>
                    <a:srgbClr val="00B050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20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altLang="zh-CN" sz="20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zh-CN" altLang="en-US" sz="2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zh-CN" altLang="en-US" sz="20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𝒓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𝑖𝐸𝑡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/ℏ</m:t>
                        </m:r>
                      </m:sup>
                    </m:sSup>
                    <m:sSub>
                      <m:sSubPr>
                        <m:ctrlPr>
                          <a:rPr lang="en-US" altLang="zh-CN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𝜑</m:t>
                        </m:r>
                      </m:e>
                      <m:sub>
                        <m:r>
                          <a:rPr lang="en-US" altLang="zh-CN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sub>
                    </m:sSub>
                    <m:d>
                      <m:dPr>
                        <m:ctrlPr>
                          <a:rPr lang="en-US" altLang="zh-CN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0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𝒓</m:t>
                        </m:r>
                      </m:e>
                    </m:d>
                  </m:oMath>
                </a14:m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20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altLang="zh-CN" sz="2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[−</m:t>
                    </m:r>
                    <m:f>
                      <m:fPr>
                        <m:ctrlPr>
                          <a:rPr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ℏ</m:t>
                            </m:r>
                          </m:e>
                          <m:sup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den>
                    </m:f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𝛻</m:t>
                        </m:r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</m:oMath>
                </a14:m>
                <a:r>
                  <a:rPr lang="en-US" altLang="zh-CN" sz="2000" dirty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V(</a:t>
                </a:r>
                <a:r>
                  <a:rPr lang="en-US" altLang="zh-CN" sz="2000" b="1" dirty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000" dirty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)]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𝜑</m:t>
                        </m:r>
                      </m:e>
                      <m:sub>
                        <m:r>
                          <a:rPr lang="en-US" altLang="zh-CN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sub>
                    </m:sSub>
                    <m:d>
                      <m:dPr>
                        <m:ctrlPr>
                          <a:rPr lang="en-US" altLang="zh-CN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0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𝒓</m:t>
                        </m:r>
                      </m:e>
                    </m:d>
                  </m:oMath>
                </a14:m>
                <a:r>
                  <a:rPr lang="en-US" altLang="zh-CN" sz="2000" dirty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=E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𝜑</m:t>
                        </m:r>
                      </m:e>
                      <m:sub>
                        <m:r>
                          <a:rPr lang="en-US" altLang="zh-CN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sub>
                    </m:sSub>
                    <m:d>
                      <m:dPr>
                        <m:ctrlPr>
                          <a:rPr lang="en-US" altLang="zh-CN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0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𝒓</m:t>
                        </m:r>
                      </m:e>
                    </m:d>
                  </m:oMath>
                </a14:m>
                <a:endParaRPr lang="en-US" altLang="zh-CN" sz="2000" b="0" i="0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9379" y="2803385"/>
                <a:ext cx="8496944" cy="5780802"/>
              </a:xfrm>
              <a:blipFill>
                <a:blip r:embed="rId3"/>
                <a:stretch>
                  <a:fillRect l="-7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25110E00-E568-489E-AC3E-AFC21CF436B4}"/>
              </a:ext>
            </a:extLst>
          </p:cNvPr>
          <p:cNvCxnSpPr/>
          <p:nvPr/>
        </p:nvCxnSpPr>
        <p:spPr>
          <a:xfrm flipV="1">
            <a:off x="6718" y="2879965"/>
            <a:ext cx="9144000" cy="7200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6DEE9DD2-8BDD-4AA1-9A33-46E0FA0BCC10}"/>
              </a:ext>
            </a:extLst>
          </p:cNvPr>
          <p:cNvSpPr txBox="1"/>
          <p:nvPr/>
        </p:nvSpPr>
        <p:spPr>
          <a:xfrm>
            <a:off x="206302" y="295889"/>
            <a:ext cx="1506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00B050"/>
                </a:solidFill>
              </a:rPr>
              <a:t>薛定谔方程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7554C20-059A-43CA-ADDC-28672014B144}"/>
              </a:ext>
            </a:extLst>
          </p:cNvPr>
          <p:cNvSpPr txBox="1"/>
          <p:nvPr/>
        </p:nvSpPr>
        <p:spPr>
          <a:xfrm>
            <a:off x="4067944" y="4665980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/>
              <a:t>定态薛定谔方程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D147DED-262B-4D05-9D82-D53D80AEA3A3}"/>
              </a:ext>
            </a:extLst>
          </p:cNvPr>
          <p:cNvSpPr txBox="1"/>
          <p:nvPr/>
        </p:nvSpPr>
        <p:spPr>
          <a:xfrm>
            <a:off x="3409222" y="3055240"/>
            <a:ext cx="3182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时间只是提供一个相因子</a:t>
            </a:r>
          </a:p>
        </p:txBody>
      </p: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3937E6E5-3DF0-44C8-B773-BA6476A07633}"/>
              </a:ext>
            </a:extLst>
          </p:cNvPr>
          <p:cNvCxnSpPr>
            <a:cxnSpLocks/>
          </p:cNvCxnSpPr>
          <p:nvPr/>
        </p:nvCxnSpPr>
        <p:spPr>
          <a:xfrm flipH="1">
            <a:off x="1835696" y="3267452"/>
            <a:ext cx="1573526" cy="44958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20A2390A-277A-4525-860F-F87000552438}"/>
              </a:ext>
            </a:extLst>
          </p:cNvPr>
          <p:cNvSpPr txBox="1"/>
          <p:nvPr/>
        </p:nvSpPr>
        <p:spPr>
          <a:xfrm>
            <a:off x="179512" y="5214082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highlight>
                  <a:srgbClr val="FFFF00"/>
                </a:highlight>
              </a:rPr>
              <a:t>核结构理论：一般求解定态薛定谔方程本征值，核态的能量不变。求解相对简单！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3C0377C3-89B2-49B0-8A1B-AC7B0C23D35E}"/>
                  </a:ext>
                </a:extLst>
              </p:cNvPr>
              <p:cNvSpPr/>
              <p:nvPr/>
            </p:nvSpPr>
            <p:spPr>
              <a:xfrm>
                <a:off x="1939760" y="-68093"/>
                <a:ext cx="6871293" cy="8481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𝑖</m:t>
                    </m:r>
                    <m:r>
                      <m:rPr>
                        <m:nor/>
                      </m:rPr>
                      <a:rPr lang="en-US" altLang="zh-CN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ℏ</m:t>
                    </m:r>
                    <m:f>
                      <m:f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zh-CN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𝜕</m:t>
                        </m:r>
                      </m:num>
                      <m:den>
                        <m:r>
                          <a:rPr lang="zh-CN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𝜕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den>
                    </m:f>
                    <m:r>
                      <a:rPr lang="zh-CN" alt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𝒓</m:t>
                    </m:r>
                    <m:r>
                      <a:rPr lang="en-US" altLang="zh-CN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t)=[-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ℏ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den>
                    </m:f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𝛻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+V(</a:t>
                </a:r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)]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𝜓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𝒓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,t) ; 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zh-CN" alt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𝜓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zh-CN" altLang="en-US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𝒓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𝜓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*(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𝒓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,t)=1 </a:t>
                </a:r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3C0377C3-89B2-49B0-8A1B-AC7B0C23D3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9760" y="-68093"/>
                <a:ext cx="6871293" cy="848117"/>
              </a:xfrm>
              <a:prstGeom prst="rect">
                <a:avLst/>
              </a:prstGeom>
              <a:blipFill>
                <a:blip r:embed="rId4"/>
                <a:stretch>
                  <a:fillRect b="-35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图片 12" descr="屏幕剪辑">
            <a:extLst>
              <a:ext uri="{FF2B5EF4-FFF2-40B4-BE49-F238E27FC236}">
                <a16:creationId xmlns:a16="http://schemas.microsoft.com/office/drawing/2014/main" id="{5B71C2A2-EA72-40A1-88F2-79516099DA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38" y="1024746"/>
            <a:ext cx="5029734" cy="827678"/>
          </a:xfrm>
          <a:prstGeom prst="rect">
            <a:avLst/>
          </a:prstGeom>
        </p:spPr>
      </p:pic>
      <p:pic>
        <p:nvPicPr>
          <p:cNvPr id="15" name="图片 14" descr="屏幕剪辑">
            <a:extLst>
              <a:ext uri="{FF2B5EF4-FFF2-40B4-BE49-F238E27FC236}">
                <a16:creationId xmlns:a16="http://schemas.microsoft.com/office/drawing/2014/main" id="{8EC67F2B-8C8A-47B0-AE34-FBE2A0B85B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92" y="1858662"/>
            <a:ext cx="2897650" cy="442787"/>
          </a:xfrm>
          <a:prstGeom prst="rect">
            <a:avLst/>
          </a:prstGeom>
        </p:spPr>
      </p:pic>
      <p:pic>
        <p:nvPicPr>
          <p:cNvPr id="16" name="图片 15" descr="屏幕剪辑">
            <a:extLst>
              <a:ext uri="{FF2B5EF4-FFF2-40B4-BE49-F238E27FC236}">
                <a16:creationId xmlns:a16="http://schemas.microsoft.com/office/drawing/2014/main" id="{15DF26FB-FC16-439D-BB8A-0BE977C8BB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820" y="1913518"/>
            <a:ext cx="3791504" cy="347792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DD19215D-44ED-4BC1-8E51-47862D30EDEE}"/>
              </a:ext>
            </a:extLst>
          </p:cNvPr>
          <p:cNvSpPr/>
          <p:nvPr/>
        </p:nvSpPr>
        <p:spPr>
          <a:xfrm>
            <a:off x="333496" y="2369232"/>
            <a:ext cx="2283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Discretizing the TDSE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FA03F35E-A590-48DA-8911-88A7AA835C81}"/>
              </a:ext>
            </a:extLst>
          </p:cNvPr>
          <p:cNvSpPr/>
          <p:nvPr/>
        </p:nvSpPr>
        <p:spPr>
          <a:xfrm>
            <a:off x="5460572" y="1002111"/>
            <a:ext cx="915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--TDSE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图片 18" descr="屏幕剪辑">
            <a:extLst>
              <a:ext uri="{FF2B5EF4-FFF2-40B4-BE49-F238E27FC236}">
                <a16:creationId xmlns:a16="http://schemas.microsoft.com/office/drawing/2014/main" id="{53F9C496-A4EF-4C53-AA19-B66A5221B6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322909"/>
            <a:ext cx="2497222" cy="52290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09F4A9A9-4A37-42CF-B144-9CC45F4EFAC8}"/>
              </a:ext>
            </a:extLst>
          </p:cNvPr>
          <p:cNvSpPr txBox="1"/>
          <p:nvPr/>
        </p:nvSpPr>
        <p:spPr>
          <a:xfrm>
            <a:off x="206302" y="5809716"/>
            <a:ext cx="8496944" cy="9629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rgbClr val="FF0000"/>
                </a:solidFill>
              </a:rPr>
              <a:t>但是，对于不束缚？如何考虑弱束缚的连续谱贡献？如何处理衰变问题？</a:t>
            </a:r>
            <a:endParaRPr lang="en-US" altLang="zh-CN" sz="2000" b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rgbClr val="FF0000"/>
                </a:solidFill>
              </a:rPr>
              <a:t>这些都是含时问题！</a:t>
            </a:r>
          </a:p>
        </p:txBody>
      </p:sp>
    </p:spTree>
    <p:extLst>
      <p:ext uri="{BB962C8B-B14F-4D97-AF65-F5344CB8AC3E}">
        <p14:creationId xmlns:p14="http://schemas.microsoft.com/office/powerpoint/2010/main" val="1647926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7504" y="260648"/>
            <a:ext cx="8784976" cy="6047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 Long Range Plan (2015-)</a:t>
            </a: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Areas of priority for US nuclear structure theory</a:t>
            </a:r>
            <a:endParaRPr lang="zh-CN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 Rigorous / </a:t>
            </a:r>
            <a:r>
              <a:rPr lang="en-US" altLang="zh-C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 initio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theory for bound state systems:</a:t>
            </a:r>
            <a:endParaRPr lang="zh-CN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1.a  </a:t>
            </a:r>
            <a:r>
              <a:rPr lang="en-US" altLang="zh-C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 initio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EFT-chiral etc. forces 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（核力）</a:t>
            </a:r>
            <a:endParaRPr lang="zh-CN" altLang="zh-C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1.b  Rigorous theories for softening forces/speeding convergence (SRG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（软化）</a:t>
            </a:r>
            <a:endParaRPr lang="zh-CN" altLang="zh-C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1.c  Powerful many-body methods: 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（多体方法）</a:t>
            </a:r>
            <a:endParaRPr lang="zh-CN" altLang="zh-C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-- "exact" few-body methods (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Faddeev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hyperspherical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harmonics,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-- diffusion Monte Carlo</a:t>
            </a:r>
            <a:endParaRPr lang="zh-CN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-- coupled cluster</a:t>
            </a:r>
            <a:endParaRPr lang="zh-CN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--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selfconsistent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Green's function methods</a:t>
            </a:r>
            <a:endParaRPr lang="zh-CN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-- configuration interaction shell model</a:t>
            </a:r>
            <a:endParaRPr lang="zh-CN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-- rigorous density functional theory for heavy nuclei</a:t>
            </a:r>
          </a:p>
          <a:p>
            <a:pPr>
              <a:lnSpc>
                <a:spcPct val="150000"/>
              </a:lnSpc>
            </a:pPr>
            <a:endParaRPr lang="zh-CN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Rigorous/ </a:t>
            </a:r>
            <a:r>
              <a:rPr lang="en-US" altLang="zh-C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 initio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theory for open systems (scattering + reactions)</a:t>
            </a:r>
          </a:p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……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6578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ctrTitle"/>
              </p:nvPr>
            </p:nvSpPr>
            <p:spPr>
              <a:xfrm>
                <a:off x="143508" y="-428074"/>
                <a:ext cx="8856984" cy="6408712"/>
              </a:xfrm>
            </p:spPr>
            <p:txBody>
              <a:bodyPr>
                <a:noAutofit/>
              </a:bodyPr>
              <a:lstStyle/>
              <a:p>
                <a:pPr algn="l">
                  <a:lnSpc>
                    <a:spcPct val="150000"/>
                  </a:lnSpc>
                </a:pPr>
                <a:r>
                  <a:rPr lang="en-US" altLang="zh-CN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Berggren 60</a:t>
                </a:r>
                <a:r>
                  <a:rPr lang="zh-CN" alt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年代 发展</a:t>
                </a:r>
                <a14:m>
                  <m:oMath xmlns:m="http://schemas.openxmlformats.org/officeDocument/2006/math">
                    <m:r>
                      <a:rPr lang="zh-CN" altLang="en-US" sz="2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了</m:t>
                    </m:r>
                    <m:r>
                      <a:rPr lang="zh-CN" altLang="en-US" sz="24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量子</m:t>
                    </m:r>
                    <m:r>
                      <a:rPr lang="zh-CN" altLang="en-US" sz="2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力学</m:t>
                    </m:r>
                    <m:r>
                      <a:rPr lang="en-US" altLang="zh-CN" sz="24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br>
                  <a:rPr lang="en-US" altLang="zh-CN" sz="2400" b="0" i="1" dirty="0">
                    <a:solidFill>
                      <a:srgbClr val="FF0000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</a:br>
                <a:r>
                  <a:rPr lang="zh-CN" altLang="en-US" sz="2400" b="0" i="1" dirty="0">
                    <a:solidFill>
                      <a:srgbClr val="FF0000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用定态方法求解含时问题</a:t>
                </a:r>
                <a:br>
                  <a:rPr lang="en-US" altLang="zh-CN" sz="2400" b="0" i="1" dirty="0">
                    <a:solidFill>
                      <a:srgbClr val="FF0000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r>
                      <a:rPr lang="zh-CN" alt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zh-CN" altLang="en-US" sz="2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𝒓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𝑖𝐸𝑡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/ℏ</m:t>
                        </m:r>
                      </m:sup>
                    </m:sSup>
                    <m:sSub>
                      <m:sSubPr>
                        <m:ctrlPr>
                          <a:rPr lang="en-US" altLang="zh-CN" sz="24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24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𝜑</m:t>
                        </m:r>
                      </m:e>
                      <m:sub>
                        <m:r>
                          <a:rPr lang="en-US" altLang="zh-CN" sz="24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sub>
                    </m:sSub>
                    <m:d>
                      <m:dPr>
                        <m:ctrlPr>
                          <a:rPr lang="en-US" altLang="zh-CN" sz="24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𝒓</m:t>
                        </m:r>
                      </m:e>
                    </m:d>
                  </m:oMath>
                </a14:m>
                <a:br>
                  <a:rPr lang="en-US" altLang="zh-CN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[−</m:t>
                    </m:r>
                    <m:f>
                      <m:fPr>
                        <m:ctrlPr>
                          <a:rPr lang="en-US" altLang="zh-C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ℏ</m:t>
                            </m:r>
                          </m:e>
                          <m:sup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altLang="zh-C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den>
                    </m:f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𝛻</m:t>
                        </m:r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V(</a:t>
                </a:r>
                <a:r>
                  <a:rPr lang="en-US" altLang="zh-CN" sz="2400" b="1" dirty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400" dirty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)]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24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𝜑</m:t>
                        </m:r>
                      </m:e>
                      <m:sub>
                        <m:r>
                          <a:rPr lang="en-US" altLang="zh-CN" sz="24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sub>
                    </m:sSub>
                    <m:d>
                      <m:dPr>
                        <m:ctrlPr>
                          <a:rPr lang="en-US" altLang="zh-CN" sz="24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𝒓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=E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24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𝜑</m:t>
                        </m:r>
                      </m:e>
                      <m:sub>
                        <m:r>
                          <a:rPr lang="en-US" altLang="zh-CN" sz="24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sub>
                    </m:sSub>
                    <m:d>
                      <m:dPr>
                        <m:ctrlPr>
                          <a:rPr lang="en-US" altLang="zh-CN" sz="24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𝒓</m:t>
                        </m:r>
                      </m:e>
                    </m:d>
                  </m:oMath>
                </a14:m>
                <a:br>
                  <a:rPr lang="en-US" altLang="zh-CN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But E can be complex, and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altLang="zh-CN" sz="24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24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en-US" altLang="zh-CN" sz="24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sz="24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1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𝒓</m:t>
                            </m:r>
                          </m:e>
                        </m:d>
                        <m:sSub>
                          <m:sSubPr>
                            <m:ctrlPr>
                              <a:rPr lang="en-US" altLang="zh-CN" sz="24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24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en-US" altLang="zh-CN" sz="24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sz="24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1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𝒓</m:t>
                            </m:r>
                          </m:e>
                        </m:d>
                      </m:e>
                    </m:nary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b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zh-CN" altLang="en-US" sz="2400" b="0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本征</m:t>
                      </m:r>
                      <m:r>
                        <a:rPr lang="zh-CN" altLang="en-US" sz="2400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值：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𝐸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4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zh-CN" sz="24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sz="24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CN" sz="2400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altLang="zh-CN" sz="2400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𝑖</m:t>
                      </m:r>
                      <m:f>
                        <m:fPr>
                          <m:ctrlPr>
                            <a:rPr lang="en-US" altLang="zh-CN" sz="24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l-GR" altLang="zh-CN" sz="2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CN" sz="2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altLang="zh-CN" sz="2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r>
                            <a:rPr lang="en-US" altLang="zh-CN" sz="24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b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r>
                      <a:rPr lang="zh-CN" alt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zh-CN" altLang="en-US" sz="2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𝒓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𝑖𝐸𝑡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/ℏ</m:t>
                        </m:r>
                      </m:sup>
                    </m:sSup>
                    <m:sSub>
                      <m:sSubPr>
                        <m:ctrlPr>
                          <a:rPr lang="en-US" altLang="zh-CN" sz="24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24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𝜑</m:t>
                        </m:r>
                      </m:e>
                      <m:sub>
                        <m:r>
                          <a:rPr lang="en-US" altLang="zh-CN" sz="24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sub>
                    </m:sSub>
                    <m:d>
                      <m:dPr>
                        <m:ctrlPr>
                          <a:rPr lang="en-US" altLang="zh-CN" sz="24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𝒓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  <m:sSub>
                              <m:sSubPr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</m:sub>
                            </m:sSub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/ℏ</m:t>
                            </m:r>
                          </m:sup>
                        </m:sSup>
                        <m:r>
                          <a:rPr lang="zh-CN" altLang="en-US" sz="24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𝜑</m:t>
                        </m:r>
                      </m:e>
                      <m:sub>
                        <m:r>
                          <a:rPr lang="en-US" altLang="zh-CN" sz="24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sub>
                    </m:sSub>
                    <m:d>
                      <m:dPr>
                        <m:ctrlPr>
                          <a:rPr lang="en-US" altLang="zh-CN" sz="24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𝒓</m:t>
                        </m:r>
                      </m:e>
                    </m:d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l-GR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altLang="zh-C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/2ℏ</m:t>
                        </m:r>
                      </m:sup>
                    </m:sSup>
                  </m:oMath>
                </a14:m>
                <a:endParaRPr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143508" y="-428074"/>
                <a:ext cx="8856984" cy="6408712"/>
              </a:xfrm>
              <a:blipFill>
                <a:blip r:embed="rId4"/>
                <a:stretch>
                  <a:fillRect l="-110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>
            <a:extLst>
              <a:ext uri="{FF2B5EF4-FFF2-40B4-BE49-F238E27FC236}">
                <a16:creationId xmlns:a16="http://schemas.microsoft.com/office/drawing/2014/main" id="{88B3E070-96E7-4A99-A044-D1C380268904}"/>
              </a:ext>
            </a:extLst>
          </p:cNvPr>
          <p:cNvSpPr/>
          <p:nvPr/>
        </p:nvSpPr>
        <p:spPr>
          <a:xfrm>
            <a:off x="4788024" y="404664"/>
            <a:ext cx="4100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T. Berggren, </a:t>
            </a:r>
            <a:r>
              <a:rPr lang="en-US" altLang="zh-CN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altLang="zh-CN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Phys. A109 (1968) 265</a:t>
            </a:r>
            <a:endParaRPr lang="zh-CN" altLang="en-US" dirty="0">
              <a:solidFill>
                <a:srgbClr val="00B050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4C036F0-2C29-4905-9C9C-55958B84BC80}"/>
              </a:ext>
            </a:extLst>
          </p:cNvPr>
          <p:cNvSpPr txBox="1"/>
          <p:nvPr/>
        </p:nvSpPr>
        <p:spPr>
          <a:xfrm>
            <a:off x="3834767" y="5521660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核态有衰变寿命，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decay width: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4F743D2B-B478-4EBF-832F-47AACB99C4A3}"/>
              </a:ext>
            </a:extLst>
          </p:cNvPr>
          <p:cNvCxnSpPr>
            <a:cxnSpLocks/>
          </p:cNvCxnSpPr>
          <p:nvPr/>
        </p:nvCxnSpPr>
        <p:spPr>
          <a:xfrm>
            <a:off x="5689509" y="5060562"/>
            <a:ext cx="1929650" cy="47586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>
            <a:extLst>
              <a:ext uri="{FF2B5EF4-FFF2-40B4-BE49-F238E27FC236}">
                <a16:creationId xmlns:a16="http://schemas.microsoft.com/office/drawing/2014/main" id="{D0DBD5D7-3A44-4C5A-A3B4-B497D4754D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873" y="5536427"/>
            <a:ext cx="1729890" cy="38103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2047570C-11A9-4C3E-997D-AE782FB9C636}"/>
              </a:ext>
            </a:extLst>
          </p:cNvPr>
          <p:cNvSpPr txBox="1"/>
          <p:nvPr/>
        </p:nvSpPr>
        <p:spPr>
          <a:xfrm>
            <a:off x="1259632" y="6005218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highlight>
                  <a:srgbClr val="FFFF00"/>
                </a:highlight>
              </a:rPr>
              <a:t>复空间求解量子力学问题要比实空间困难得多！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165D7F9-313D-46B9-A106-B8392F3DBA9A}"/>
              </a:ext>
            </a:extLst>
          </p:cNvPr>
          <p:cNvSpPr txBox="1"/>
          <p:nvPr/>
        </p:nvSpPr>
        <p:spPr>
          <a:xfrm>
            <a:off x="5796136" y="3244334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Berggren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方法的一个</a:t>
            </a:r>
            <a:r>
              <a:rPr lang="zh-CN" altLang="en-US" b="1" dirty="0">
                <a:solidFill>
                  <a:srgbClr val="FF0000"/>
                </a:solidFill>
              </a:rPr>
              <a:t>关键）</a:t>
            </a: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91335569-35C7-4AA1-8820-BB95A6DB4E18}"/>
              </a:ext>
            </a:extLst>
          </p:cNvPr>
          <p:cNvCxnSpPr/>
          <p:nvPr/>
        </p:nvCxnSpPr>
        <p:spPr>
          <a:xfrm>
            <a:off x="1907704" y="3501008"/>
            <a:ext cx="1152128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对象 4">
            <a:extLst>
              <a:ext uri="{FF2B5EF4-FFF2-40B4-BE49-F238E27FC236}">
                <a16:creationId xmlns:a16="http://schemas.microsoft.com/office/drawing/2014/main" id="{62E67E66-128B-4841-AA63-F368BBC04BEB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467428" y="966132"/>
          <a:ext cx="2303462" cy="3851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33" name="Equation" r:id="rId6" imgW="888840" imgH="1485720" progId="Equation.DSMT4">
                  <p:embed/>
                </p:oleObj>
              </mc:Choice>
              <mc:Fallback>
                <p:oleObj name="Equation" r:id="rId6" imgW="888840" imgH="1485720" progId="Equation.DSMT4">
                  <p:embed/>
                  <p:pic>
                    <p:nvPicPr>
                      <p:cNvPr id="5" name="对象 4">
                        <a:extLst>
                          <a:ext uri="{FF2B5EF4-FFF2-40B4-BE49-F238E27FC236}">
                            <a16:creationId xmlns:a16="http://schemas.microsoft.com/office/drawing/2014/main" id="{62E67E66-128B-4841-AA63-F368BBC04B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467428" y="966132"/>
                        <a:ext cx="2303462" cy="3851275"/>
                      </a:xfrm>
                      <a:prstGeom prst="rect">
                        <a:avLst/>
                      </a:prstGeom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23064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828800"/>
            <a:ext cx="8229600" cy="5029200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None/>
            </a:pPr>
            <a:endParaRPr lang="en-US" altLang="zh-CN" sz="2400" dirty="0">
              <a:ea typeface="SimSun" panose="02010600030101010101" pitchFamily="2" charset="-122"/>
            </a:endParaRPr>
          </a:p>
          <a:p>
            <a:endParaRPr lang="en-US" altLang="zh-CN" sz="2400" dirty="0">
              <a:ea typeface="SimSun" panose="02010600030101010101" pitchFamily="2" charset="-122"/>
            </a:endParaRPr>
          </a:p>
          <a:p>
            <a:endParaRPr lang="en-US" altLang="zh-CN" sz="2400" dirty="0">
              <a:ea typeface="SimSun" panose="02010600030101010101" pitchFamily="2" charset="-122"/>
            </a:endParaRPr>
          </a:p>
          <a:p>
            <a:pPr lvl="1"/>
            <a:r>
              <a:rPr lang="en-US" altLang="zh-CN" sz="2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 is a Hermitian operator in</a:t>
            </a:r>
          </a:p>
          <a:p>
            <a:pPr marL="457200" lvl="1" indent="0">
              <a:buNone/>
            </a:pPr>
            <a:r>
              <a:rPr lang="en-US" altLang="zh-CN" sz="2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real-number Hilbert space </a:t>
            </a:r>
          </a:p>
          <a:p>
            <a:pPr lvl="1"/>
            <a:endParaRPr lang="en-US" altLang="zh-CN" sz="2000" dirty="0">
              <a:ea typeface="SimSun" panose="02010600030101010101" pitchFamily="2" charset="-122"/>
            </a:endParaRPr>
          </a:p>
          <a:p>
            <a:pPr lvl="1"/>
            <a:endParaRPr lang="en-US" altLang="zh-CN" sz="2000" dirty="0">
              <a:ea typeface="SimSun" panose="02010600030101010101" pitchFamily="2" charset="-122"/>
            </a:endParaRPr>
          </a:p>
          <a:p>
            <a:pPr lvl="1"/>
            <a:r>
              <a:rPr lang="en-US" altLang="zh-CN" sz="2000" dirty="0">
                <a:ea typeface="SimSun" panose="02010600030101010101" pitchFamily="2" charset="-122"/>
              </a:rPr>
              <a:t>             </a:t>
            </a:r>
            <a:r>
              <a:rPr lang="en-US" altLang="zh-CN" sz="2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is a complex </a:t>
            </a:r>
            <a:r>
              <a:rPr lang="en-US" altLang="zh-CN" sz="20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wavefunction</a:t>
            </a:r>
            <a:endParaRPr lang="en-US" altLang="zh-CN" sz="20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1"/>
            <a:endParaRPr lang="en-US" altLang="zh-CN" sz="2000" dirty="0">
              <a:ea typeface="SimSun" panose="02010600030101010101" pitchFamily="2" charset="-122"/>
            </a:endParaRPr>
          </a:p>
          <a:p>
            <a:pPr lvl="1"/>
            <a:r>
              <a:rPr lang="en-US" altLang="zh-CN" sz="2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Normalization</a:t>
            </a:r>
          </a:p>
          <a:p>
            <a:pPr lvl="1"/>
            <a:endParaRPr lang="en-US" altLang="zh-CN" sz="2000" dirty="0">
              <a:ea typeface="SimSun" panose="02010600030101010101" pitchFamily="2" charset="-122"/>
            </a:endParaRPr>
          </a:p>
          <a:p>
            <a:pPr marL="457200" lvl="1" indent="0">
              <a:buNone/>
            </a:pPr>
            <a:endParaRPr lang="en-US" altLang="zh-CN" sz="2000" dirty="0">
              <a:ea typeface="SimSun" panose="02010600030101010101" pitchFamily="2" charset="-122"/>
            </a:endParaRPr>
          </a:p>
          <a:p>
            <a:pPr marL="457200" lvl="1" indent="0">
              <a:buNone/>
            </a:pPr>
            <a:endParaRPr lang="en-US" altLang="zh-CN" sz="2000" dirty="0">
              <a:ea typeface="SimSun" panose="02010600030101010101" pitchFamily="2" charset="-122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dirty="0">
                <a:ea typeface="SimSun" panose="02010600030101010101" pitchFamily="2" charset="-122"/>
              </a:rPr>
              <a:t>                           </a:t>
            </a:r>
            <a:r>
              <a:rPr lang="en-US" altLang="zh-CN" sz="2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has physical interpretation as a probability density</a:t>
            </a:r>
          </a:p>
        </p:txBody>
      </p:sp>
      <p:sp>
        <p:nvSpPr>
          <p:cNvPr id="57350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endParaRPr lang="en-US" altLang="zh-CN" sz="2400" dirty="0">
              <a:ea typeface="SimSun" panose="02010600030101010101" pitchFamily="2" charset="-122"/>
            </a:endParaRPr>
          </a:p>
          <a:p>
            <a:endParaRPr lang="en-US" altLang="zh-CN" sz="2400" dirty="0">
              <a:ea typeface="SimSun" panose="02010600030101010101" pitchFamily="2" charset="-122"/>
            </a:endParaRPr>
          </a:p>
          <a:p>
            <a:endParaRPr lang="en-US" altLang="zh-CN" sz="2400" dirty="0">
              <a:ea typeface="SimSun" panose="02010600030101010101" pitchFamily="2" charset="-122"/>
            </a:endParaRPr>
          </a:p>
          <a:p>
            <a:endParaRPr lang="en-US" altLang="zh-CN" sz="2400" dirty="0">
              <a:ea typeface="SimSun" panose="02010600030101010101" pitchFamily="2" charset="-122"/>
            </a:endParaRPr>
          </a:p>
          <a:p>
            <a:endParaRPr lang="en-US" altLang="zh-CN" sz="2400" dirty="0">
              <a:ea typeface="SimSun" panose="02010600030101010101" pitchFamily="2" charset="-122"/>
            </a:endParaRPr>
          </a:p>
          <a:p>
            <a:pPr lvl="1"/>
            <a:r>
              <a:rPr lang="en-US" altLang="zh-CN" sz="2000" i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en-US" altLang="zh-CN" sz="2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is an anti-Hermitian (non-Hermitian) operator in a complex (rigged) Hilbert space</a:t>
            </a:r>
          </a:p>
          <a:p>
            <a:pPr lvl="1"/>
            <a:endParaRPr lang="en-US" altLang="zh-CN" sz="2000" dirty="0">
              <a:ea typeface="SimSun" panose="02010600030101010101" pitchFamily="2" charset="-122"/>
            </a:endParaRPr>
          </a:p>
          <a:p>
            <a:pPr lvl="1"/>
            <a:r>
              <a:rPr lang="en-US" altLang="zh-CN" sz="2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Inner product in a complex Hilbert space</a:t>
            </a:r>
          </a:p>
          <a:p>
            <a:pPr lvl="1"/>
            <a:endParaRPr lang="en-US" altLang="zh-CN" sz="2000" dirty="0">
              <a:ea typeface="SimSun" panose="02010600030101010101" pitchFamily="2" charset="-122"/>
            </a:endParaRPr>
          </a:p>
          <a:p>
            <a:pPr lvl="1"/>
            <a:endParaRPr lang="en-US" altLang="zh-CN" sz="2000" dirty="0">
              <a:ea typeface="SimSun" panose="02010600030101010101" pitchFamily="2" charset="-122"/>
            </a:endParaRPr>
          </a:p>
          <a:p>
            <a:endParaRPr lang="en-US" altLang="zh-CN" sz="2400" dirty="0">
              <a:ea typeface="SimSun" panose="02010600030101010101" pitchFamily="2" charset="-122"/>
            </a:endParaRPr>
          </a:p>
          <a:p>
            <a:pPr lvl="1"/>
            <a:endParaRPr lang="en-US" altLang="zh-CN" sz="2000" dirty="0">
              <a:ea typeface="SimSun" panose="02010600030101010101" pitchFamily="2" charset="-122"/>
            </a:endParaRPr>
          </a:p>
          <a:p>
            <a:endParaRPr lang="en-US" altLang="zh-CN" sz="2400" dirty="0">
              <a:ea typeface="SimSun" panose="02010600030101010101" pitchFamily="2" charset="-122"/>
            </a:endParaRPr>
          </a:p>
        </p:txBody>
      </p:sp>
      <p:sp>
        <p:nvSpPr>
          <p:cNvPr id="57357" name="Rectangle 13"/>
          <p:cNvSpPr>
            <a:spLocks noChangeArrowheads="1"/>
          </p:cNvSpPr>
          <p:nvPr/>
        </p:nvSpPr>
        <p:spPr bwMode="auto">
          <a:xfrm>
            <a:off x="4800600" y="533400"/>
            <a:ext cx="396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zh-CN" sz="2800">
                <a:ea typeface="SimSun" panose="02010600030101010101" pitchFamily="2" charset="-122"/>
              </a:rPr>
              <a:t>Math Perspective: </a:t>
            </a:r>
            <a:br>
              <a:rPr lang="en-US" altLang="zh-CN" sz="2800">
                <a:ea typeface="SimSun" panose="02010600030101010101" pitchFamily="2" charset="-122"/>
              </a:rPr>
            </a:br>
            <a:r>
              <a:rPr lang="en-US" altLang="zh-CN" sz="2400">
                <a:ea typeface="SimSun" panose="02010600030101010101" pitchFamily="2" charset="-122"/>
              </a:rPr>
              <a:t>Complex wave equation</a:t>
            </a:r>
          </a:p>
        </p:txBody>
      </p:sp>
      <p:grpSp>
        <p:nvGrpSpPr>
          <p:cNvPr id="57358" name="Group 14"/>
          <p:cNvGrpSpPr>
            <a:grpSpLocks/>
          </p:cNvGrpSpPr>
          <p:nvPr/>
        </p:nvGrpSpPr>
        <p:grpSpPr bwMode="auto">
          <a:xfrm>
            <a:off x="685800" y="1905000"/>
            <a:ext cx="3505200" cy="1066800"/>
            <a:chOff x="1152" y="816"/>
            <a:chExt cx="2208" cy="672"/>
          </a:xfrm>
        </p:grpSpPr>
        <p:graphicFrame>
          <p:nvGraphicFramePr>
            <p:cNvPr id="57359" name="Object 15"/>
            <p:cNvGraphicFramePr>
              <a:graphicFrameLocks noChangeAspect="1"/>
            </p:cNvGraphicFramePr>
            <p:nvPr/>
          </p:nvGraphicFramePr>
          <p:xfrm>
            <a:off x="1322" y="912"/>
            <a:ext cx="1893" cy="5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072" name="Equation" r:id="rId3" imgW="1396800" imgH="393480" progId="Equation.3">
                    <p:embed/>
                  </p:oleObj>
                </mc:Choice>
                <mc:Fallback>
                  <p:oleObj name="Equation" r:id="rId3" imgW="1396800" imgH="393480" progId="Equation.3">
                    <p:embed/>
                    <p:pic>
                      <p:nvPicPr>
                        <p:cNvPr id="57359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22" y="912"/>
                          <a:ext cx="1893" cy="55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7360" name="Rectangle 16"/>
            <p:cNvSpPr>
              <a:spLocks noChangeArrowheads="1"/>
            </p:cNvSpPr>
            <p:nvPr/>
          </p:nvSpPr>
          <p:spPr bwMode="auto">
            <a:xfrm>
              <a:off x="1152" y="816"/>
              <a:ext cx="2208" cy="672"/>
            </a:xfrm>
            <a:prstGeom prst="rect">
              <a:avLst/>
            </a:prstGeom>
            <a:noFill/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aphicFrame>
        <p:nvGraphicFramePr>
          <p:cNvPr id="57361" name="Object 17"/>
          <p:cNvGraphicFramePr>
            <a:graphicFrameLocks noChangeAspect="1"/>
          </p:cNvGraphicFramePr>
          <p:nvPr>
            <p:extLst/>
          </p:nvPr>
        </p:nvGraphicFramePr>
        <p:xfrm>
          <a:off x="1214438" y="3629025"/>
          <a:ext cx="3276600" cy="735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73" name="Equation" r:id="rId5" imgW="1866600" imgH="419040" progId="Equation.3">
                  <p:embed/>
                </p:oleObj>
              </mc:Choice>
              <mc:Fallback>
                <p:oleObj name="Equation" r:id="rId5" imgW="1866600" imgH="419040" progId="Equation.3">
                  <p:embed/>
                  <p:pic>
                    <p:nvPicPr>
                      <p:cNvPr id="57361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4438" y="3629025"/>
                        <a:ext cx="3276600" cy="735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362" name="Object 18"/>
          <p:cNvGraphicFramePr>
            <a:graphicFrameLocks noChangeAspect="1"/>
          </p:cNvGraphicFramePr>
          <p:nvPr/>
        </p:nvGraphicFramePr>
        <p:xfrm>
          <a:off x="1057275" y="5243513"/>
          <a:ext cx="3819525" cy="77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74" name="Equation" r:id="rId7" imgW="2311200" imgH="469800" progId="Equation.3">
                  <p:embed/>
                </p:oleObj>
              </mc:Choice>
              <mc:Fallback>
                <p:oleObj name="Equation" r:id="rId7" imgW="2311200" imgH="469800" progId="Equation.3">
                  <p:embed/>
                  <p:pic>
                    <p:nvPicPr>
                      <p:cNvPr id="57362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7275" y="5243513"/>
                        <a:ext cx="3819525" cy="776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363" name="Object 19"/>
          <p:cNvGraphicFramePr>
            <a:graphicFrameLocks noChangeAspect="1"/>
          </p:cNvGraphicFramePr>
          <p:nvPr/>
        </p:nvGraphicFramePr>
        <p:xfrm>
          <a:off x="5029200" y="1981200"/>
          <a:ext cx="2438400" cy="858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75" name="Equation" r:id="rId9" imgW="1117440" imgH="393480" progId="Equation.3">
                  <p:embed/>
                </p:oleObj>
              </mc:Choice>
              <mc:Fallback>
                <p:oleObj name="Equation" r:id="rId9" imgW="1117440" imgH="393480" progId="Equation.3">
                  <p:embed/>
                  <p:pic>
                    <p:nvPicPr>
                      <p:cNvPr id="57363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1981200"/>
                        <a:ext cx="2438400" cy="858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364" name="Object 20"/>
          <p:cNvGraphicFramePr>
            <a:graphicFrameLocks noChangeAspect="1"/>
          </p:cNvGraphicFramePr>
          <p:nvPr/>
        </p:nvGraphicFramePr>
        <p:xfrm>
          <a:off x="5213350" y="2743200"/>
          <a:ext cx="233045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76" name="Equation" r:id="rId11" imgW="1346040" imgH="228600" progId="Equation.3">
                  <p:embed/>
                </p:oleObj>
              </mc:Choice>
              <mc:Fallback>
                <p:oleObj name="Equation" r:id="rId11" imgW="1346040" imgH="228600" progId="Equation.3">
                  <p:embed/>
                  <p:pic>
                    <p:nvPicPr>
                      <p:cNvPr id="57364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3350" y="2743200"/>
                        <a:ext cx="2330450" cy="49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365" name="Object 21"/>
          <p:cNvGraphicFramePr>
            <a:graphicFrameLocks noChangeAspect="1"/>
          </p:cNvGraphicFramePr>
          <p:nvPr/>
        </p:nvGraphicFramePr>
        <p:xfrm>
          <a:off x="5257800" y="3124200"/>
          <a:ext cx="2438400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77" name="Equation" r:id="rId13" imgW="1104840" imgH="228600" progId="Equation.3">
                  <p:embed/>
                </p:oleObj>
              </mc:Choice>
              <mc:Fallback>
                <p:oleObj name="Equation" r:id="rId13" imgW="1104840" imgH="228600" progId="Equation.3">
                  <p:embed/>
                  <p:pic>
                    <p:nvPicPr>
                      <p:cNvPr id="57365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3124200"/>
                        <a:ext cx="2438400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366" name="Object 22"/>
          <p:cNvGraphicFramePr>
            <a:graphicFrameLocks noChangeAspect="1"/>
          </p:cNvGraphicFramePr>
          <p:nvPr>
            <p:extLst/>
          </p:nvPr>
        </p:nvGraphicFramePr>
        <p:xfrm>
          <a:off x="6019800" y="4616370"/>
          <a:ext cx="1295400" cy="45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78" name="Equation" r:id="rId15" imgW="545760" imgH="190440" progId="Equation.3">
                  <p:embed/>
                </p:oleObj>
              </mc:Choice>
              <mc:Fallback>
                <p:oleObj name="Equation" r:id="rId15" imgW="545760" imgH="190440" progId="Equation.3">
                  <p:embed/>
                  <p:pic>
                    <p:nvPicPr>
                      <p:cNvPr id="57366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4616370"/>
                        <a:ext cx="1295400" cy="452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368" name="Object 24"/>
          <p:cNvGraphicFramePr>
            <a:graphicFrameLocks noChangeAspect="1"/>
          </p:cNvGraphicFramePr>
          <p:nvPr>
            <p:extLst/>
          </p:nvPr>
        </p:nvGraphicFramePr>
        <p:xfrm>
          <a:off x="5904853" y="5824537"/>
          <a:ext cx="1727200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79" name="Equation" r:id="rId17" imgW="863280" imgH="215640" progId="Equation.3">
                  <p:embed/>
                </p:oleObj>
              </mc:Choice>
              <mc:Fallback>
                <p:oleObj name="Equation" r:id="rId17" imgW="863280" imgH="215640" progId="Equation.3">
                  <p:embed/>
                  <p:pic>
                    <p:nvPicPr>
                      <p:cNvPr id="57368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4853" y="5824537"/>
                        <a:ext cx="1727200" cy="390525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369" name="Object 25"/>
          <p:cNvGraphicFramePr>
            <a:graphicFrameLocks noChangeAspect="1"/>
          </p:cNvGraphicFramePr>
          <p:nvPr>
            <p:extLst/>
          </p:nvPr>
        </p:nvGraphicFramePr>
        <p:xfrm>
          <a:off x="1210483" y="4383087"/>
          <a:ext cx="838200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80" name="Equation" r:id="rId19" imgW="469800" imgH="203040" progId="Equation.3">
                  <p:embed/>
                </p:oleObj>
              </mc:Choice>
              <mc:Fallback>
                <p:oleObj name="Equation" r:id="rId19" imgW="469800" imgH="203040" progId="Equation.3">
                  <p:embed/>
                  <p:pic>
                    <p:nvPicPr>
                      <p:cNvPr id="57369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0483" y="4383087"/>
                        <a:ext cx="838200" cy="36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370" name="Object 26"/>
          <p:cNvGraphicFramePr>
            <a:graphicFrameLocks noChangeAspect="1"/>
          </p:cNvGraphicFramePr>
          <p:nvPr>
            <p:extLst/>
          </p:nvPr>
        </p:nvGraphicFramePr>
        <p:xfrm>
          <a:off x="685800" y="6295101"/>
          <a:ext cx="1676400" cy="40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81" name="Equation" r:id="rId21" imgW="952200" imgH="228600" progId="Equation.3">
                  <p:embed/>
                </p:oleObj>
              </mc:Choice>
              <mc:Fallback>
                <p:oleObj name="Equation" r:id="rId21" imgW="952200" imgH="228600" progId="Equation.3">
                  <p:embed/>
                  <p:pic>
                    <p:nvPicPr>
                      <p:cNvPr id="5737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6295101"/>
                        <a:ext cx="1676400" cy="401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372" name="Rectangle 28"/>
          <p:cNvSpPr>
            <a:spLocks noChangeArrowheads="1"/>
          </p:cNvSpPr>
          <p:nvPr/>
        </p:nvSpPr>
        <p:spPr bwMode="auto">
          <a:xfrm>
            <a:off x="457200" y="533400"/>
            <a:ext cx="4267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zh-CN" sz="2800" dirty="0">
                <a:ea typeface="SimSun" panose="02010600030101010101" pitchFamily="2" charset="-122"/>
              </a:rPr>
              <a:t>Physics Perspective: </a:t>
            </a:r>
            <a:br>
              <a:rPr lang="en-US" altLang="zh-CN" sz="2800" dirty="0">
                <a:ea typeface="SimSun" panose="02010600030101010101" pitchFamily="2" charset="-122"/>
              </a:rPr>
            </a:br>
            <a:r>
              <a:rPr lang="en-US" altLang="zh-CN" sz="2400" dirty="0">
                <a:ea typeface="SimSun" panose="02010600030101010101" pitchFamily="2" charset="-122"/>
              </a:rPr>
              <a:t>Time-dependent Schrodinger eq.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79512" y="188640"/>
            <a:ext cx="885698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extension of the standard Schrodinger equation </a:t>
            </a:r>
            <a:endParaRPr lang="zh-CN" alt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3564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4990812" y="1437635"/>
            <a:ext cx="3397612" cy="21336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4499992" y="4437112"/>
            <a:ext cx="4495437" cy="230329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 descr="屏幕剪辑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8" y="3579022"/>
            <a:ext cx="4093911" cy="3291009"/>
          </a:xfrm>
          <a:prstGeom prst="rect">
            <a:avLst/>
          </a:prstGeom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366" y="1676560"/>
            <a:ext cx="792088" cy="477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659" y="4997457"/>
            <a:ext cx="4158438" cy="173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138445" y="461470"/>
            <a:ext cx="8856984" cy="976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T. Berggren,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Phys. A109 (1968) 265</a:t>
            </a:r>
            <a:b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Single-particle basis in complex-</a:t>
            </a:r>
            <a:r>
              <a:rPr lang="en-US" altLang="zh-CN" sz="1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zh-CN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plane describe bound, resonance and scattering on equal footing.</a:t>
            </a:r>
            <a:endParaRPr lang="zh-CN" altLang="en-US" sz="1600" b="1" dirty="0">
              <a:solidFill>
                <a:srgbClr val="0070C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138445" y="1734594"/>
            <a:ext cx="29899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radial wave function </a:t>
            </a:r>
            <a:endParaRPr lang="zh-CN" alt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890381" y="4516440"/>
            <a:ext cx="38240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Orthogonality and Completeness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2426" y="6371076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Discretized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24592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242" y="1607705"/>
            <a:ext cx="2062491" cy="265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3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503" y="1980247"/>
            <a:ext cx="2683845" cy="716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5" name="Picture 1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879" y="2888924"/>
            <a:ext cx="1599091" cy="30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49698" y="3198099"/>
            <a:ext cx="3240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Outgoing solution at large distance</a:t>
            </a:r>
            <a:endParaRPr lang="zh-CN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116632"/>
            <a:ext cx="9143999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Gamow (Berggren) basis</a:t>
            </a:r>
            <a:endParaRPr lang="zh-CN" alt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 descr="屏幕剪辑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436507"/>
            <a:ext cx="4017752" cy="68496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38445" y="1556792"/>
            <a:ext cx="4361547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屏幕剪辑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121" y="3571332"/>
            <a:ext cx="1883746" cy="648846"/>
          </a:xfrm>
          <a:prstGeom prst="rect">
            <a:avLst/>
          </a:prstGeom>
        </p:spPr>
      </p:pic>
      <p:pic>
        <p:nvPicPr>
          <p:cNvPr id="3" name="图片 2" descr="屏幕剪辑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720" y="3592586"/>
            <a:ext cx="4871922" cy="473865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5416439" y="3989859"/>
            <a:ext cx="1608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Asymptotically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8103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屏幕剪辑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5" y="1196752"/>
            <a:ext cx="2893503" cy="2326026"/>
          </a:xfrm>
          <a:prstGeom prst="rect">
            <a:avLst/>
          </a:prstGeom>
        </p:spPr>
      </p:pic>
      <p:pic>
        <p:nvPicPr>
          <p:cNvPr id="2" name="图片 1" descr="屏幕剪辑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70" y="3838484"/>
            <a:ext cx="1883746" cy="64884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16288" y="373647"/>
            <a:ext cx="8856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Complex-momentum space:  </a:t>
            </a:r>
            <a:r>
              <a:rPr lang="en-US" altLang="zh-CN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bound, resonance and continuum</a:t>
            </a:r>
            <a:endParaRPr lang="zh-CN" alt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 descr="屏幕剪辑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028" y="1656222"/>
            <a:ext cx="2332290" cy="248824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571499" y="1102645"/>
            <a:ext cx="3571801" cy="458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Woods-Saxon in complex-</a:t>
            </a:r>
            <a:r>
              <a:rPr lang="en-US" altLang="zh-C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space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 descr="屏幕剪辑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068" y="3410074"/>
            <a:ext cx="3472327" cy="2690655"/>
          </a:xfrm>
          <a:prstGeom prst="rect">
            <a:avLst/>
          </a:prstGeom>
        </p:spPr>
      </p:pic>
      <p:pic>
        <p:nvPicPr>
          <p:cNvPr id="11" name="图片 10" descr="屏幕剪辑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299" y="4285731"/>
            <a:ext cx="499410" cy="351857"/>
          </a:xfrm>
          <a:prstGeom prst="rect">
            <a:avLst/>
          </a:prstGeom>
        </p:spPr>
      </p:pic>
      <p:pic>
        <p:nvPicPr>
          <p:cNvPr id="12" name="图片 11" descr="屏幕剪辑">
            <a:extLst>
              <a:ext uri="{FF2B5EF4-FFF2-40B4-BE49-F238E27FC236}">
                <a16:creationId xmlns:a16="http://schemas.microsoft.com/office/drawing/2014/main" id="{2B91FCCD-9BC3-472D-924F-F8186C5040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362" y="1590870"/>
            <a:ext cx="3108862" cy="14186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7E901B97-2B0E-4770-832C-059D8405151F}"/>
                  </a:ext>
                </a:extLst>
              </p:cNvPr>
              <p:cNvSpPr/>
              <p:nvPr/>
            </p:nvSpPr>
            <p:spPr>
              <a:xfrm>
                <a:off x="6588223" y="4941168"/>
                <a:ext cx="1916807" cy="4121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altLang="zh-CN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en-US" altLang="zh-CN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1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𝒓</m:t>
                            </m:r>
                          </m:e>
                        </m:d>
                        <m:sSub>
                          <m:sSubPr>
                            <m:ctrlPr>
                              <a:rPr lang="en-US" altLang="zh-CN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en-US" altLang="zh-CN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1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𝒓</m:t>
                            </m:r>
                          </m:e>
                        </m:d>
                      </m:e>
                    </m:nary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7E901B97-2B0E-4770-832C-059D840515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8223" y="4941168"/>
                <a:ext cx="1916807" cy="412164"/>
              </a:xfrm>
              <a:prstGeom prst="rect">
                <a:avLst/>
              </a:prstGeom>
              <a:blipFill>
                <a:blip r:embed="rId8"/>
                <a:stretch>
                  <a:fillRect l="-18790" t="-134328" b="-195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B321043E-033B-4760-9FAA-366C3A8D9368}"/>
              </a:ext>
            </a:extLst>
          </p:cNvPr>
          <p:cNvCxnSpPr>
            <a:endCxn id="6" idx="2"/>
          </p:cNvCxnSpPr>
          <p:nvPr/>
        </p:nvCxnSpPr>
        <p:spPr>
          <a:xfrm>
            <a:off x="6876255" y="5353332"/>
            <a:ext cx="6703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FC9E3723-581E-4648-907B-07E3D579A80A}"/>
              </a:ext>
            </a:extLst>
          </p:cNvPr>
          <p:cNvSpPr txBox="1"/>
          <p:nvPr/>
        </p:nvSpPr>
        <p:spPr>
          <a:xfrm>
            <a:off x="6876255" y="5353332"/>
            <a:ext cx="670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复数</a:t>
            </a:r>
          </a:p>
        </p:txBody>
      </p:sp>
    </p:spTree>
    <p:extLst>
      <p:ext uri="{BB962C8B-B14F-4D97-AF65-F5344CB8AC3E}">
        <p14:creationId xmlns:p14="http://schemas.microsoft.com/office/powerpoint/2010/main" val="17202991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620079"/>
            <a:ext cx="2880866" cy="2553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3999" cy="834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 shell model </a:t>
            </a:r>
          </a:p>
          <a:p>
            <a:pPr algn="ctr">
              <a:lnSpc>
                <a:spcPct val="150000"/>
              </a:lnSpc>
            </a:pPr>
            <a:r>
              <a: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（概念</a:t>
            </a: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1932</a:t>
            </a:r>
            <a:r>
              <a: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年由</a:t>
            </a: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zh-CN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Ivanenko</a:t>
            </a: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E. </a:t>
            </a:r>
            <a:r>
              <a:rPr lang="en-US" altLang="zh-CN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Gapon</a:t>
            </a:r>
            <a:r>
              <a: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提出，</a:t>
            </a: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1949</a:t>
            </a:r>
            <a:r>
              <a: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年主要由下面三人独立发展，</a:t>
            </a:r>
            <a:r>
              <a:rPr lang="en-US" altLang="zh-CN" sz="1600" b="1" dirty="0">
                <a:cs typeface="Times New Roman" pitchFamily="18" charset="0"/>
              </a:rPr>
              <a:t>Nobel prize </a:t>
            </a:r>
            <a:r>
              <a:rPr lang="en-US" altLang="zh-CN" sz="1600" b="1" dirty="0"/>
              <a:t>1963 </a:t>
            </a:r>
            <a:r>
              <a: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778" y="954761"/>
            <a:ext cx="864096" cy="1221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4465527" y="2204183"/>
            <a:ext cx="18565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Maria Goeppert-Mayer</a:t>
            </a:r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950764"/>
            <a:ext cx="864096" cy="1221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7082032" y="2204183"/>
            <a:ext cx="14606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Hans D. Jensen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95" y="973826"/>
            <a:ext cx="831369" cy="117579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377580" y="2204184"/>
            <a:ext cx="16601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Eugene Paul Wigner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42" y="922020"/>
            <a:ext cx="1370208" cy="1562037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012160" y="2879180"/>
            <a:ext cx="2376264" cy="870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Spin-orbit coupling</a:t>
            </a:r>
          </a:p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幻数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F27F92C-EA95-430B-9D46-C3A39F21918F}"/>
              </a:ext>
            </a:extLst>
          </p:cNvPr>
          <p:cNvSpPr/>
          <p:nvPr/>
        </p:nvSpPr>
        <p:spPr>
          <a:xfrm>
            <a:off x="2908821" y="5878166"/>
            <a:ext cx="39457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1950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年代开始，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Igal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Talmi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A6182E8-CA7D-4DB8-B077-DA4476288644}"/>
              </a:ext>
            </a:extLst>
          </p:cNvPr>
          <p:cNvSpPr/>
          <p:nvPr/>
        </p:nvSpPr>
        <p:spPr>
          <a:xfrm>
            <a:off x="35496" y="5281238"/>
            <a:ext cx="9013532" cy="458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(configuration-mixing; configuration-interaction) shell model</a:t>
            </a: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DFEDBBEB-F2E4-44C4-8E52-8158AC6584C4}"/>
              </a:ext>
            </a:extLst>
          </p:cNvPr>
          <p:cNvCxnSpPr/>
          <p:nvPr/>
        </p:nvCxnSpPr>
        <p:spPr>
          <a:xfrm>
            <a:off x="0" y="5281238"/>
            <a:ext cx="91439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66F7F09D-48A4-4971-92E7-29D3469809B1}"/>
              </a:ext>
            </a:extLst>
          </p:cNvPr>
          <p:cNvSpPr txBox="1"/>
          <p:nvPr/>
        </p:nvSpPr>
        <p:spPr>
          <a:xfrm>
            <a:off x="-195748" y="3398047"/>
            <a:ext cx="3744416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highlight>
                  <a:srgbClr val="FFFF00"/>
                </a:highlight>
              </a:rPr>
              <a:t>单粒子壳层轨道实验可观测吗？</a:t>
            </a:r>
            <a:endParaRPr lang="en-US" altLang="zh-CN" dirty="0">
              <a:highlight>
                <a:srgbClr val="FFFF00"/>
              </a:highlight>
            </a:endParaRPr>
          </a:p>
          <a:p>
            <a:pPr algn="ctr">
              <a:lnSpc>
                <a:spcPct val="150000"/>
              </a:lnSpc>
            </a:pPr>
            <a:r>
              <a:rPr lang="zh-CN" altLang="en-US" dirty="0">
                <a:highlight>
                  <a:srgbClr val="FFFF00"/>
                </a:highlight>
              </a:rPr>
              <a:t>（定量）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E688EF1B-AF70-4E71-8721-E533CB1E6601}"/>
              </a:ext>
            </a:extLst>
          </p:cNvPr>
          <p:cNvSpPr txBox="1"/>
          <p:nvPr/>
        </p:nvSpPr>
        <p:spPr>
          <a:xfrm>
            <a:off x="130468" y="6231540"/>
            <a:ext cx="9013532" cy="460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highlight>
                  <a:srgbClr val="FFFF00"/>
                </a:highlight>
              </a:rPr>
              <a:t>原子核性质实验可观测吗？（定量）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A856EF6-F7E4-4B33-8D97-269F643390B2}"/>
              </a:ext>
            </a:extLst>
          </p:cNvPr>
          <p:cNvSpPr txBox="1"/>
          <p:nvPr/>
        </p:nvSpPr>
        <p:spPr>
          <a:xfrm>
            <a:off x="6588224" y="5917580"/>
            <a:ext cx="2425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Many-body nucleus</a:t>
            </a:r>
            <a:endParaRPr lang="zh-CN" altLang="en-US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E171047A-07DF-4CDC-AD68-CF6888A3F7E8}"/>
              </a:ext>
            </a:extLst>
          </p:cNvPr>
          <p:cNvSpPr txBox="1"/>
          <p:nvPr/>
        </p:nvSpPr>
        <p:spPr>
          <a:xfrm>
            <a:off x="6094760" y="4092192"/>
            <a:ext cx="2900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Single-particle orbits (shell)</a:t>
            </a:r>
            <a:endParaRPr lang="zh-CN" altLang="en-US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9131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右箭头 4"/>
              <p:cNvSpPr/>
              <p:nvPr/>
            </p:nvSpPr>
            <p:spPr>
              <a:xfrm>
                <a:off x="2517925" y="3787646"/>
                <a:ext cx="2808672" cy="1219200"/>
              </a:xfrm>
              <a:prstGeom prst="rightArrow">
                <a:avLst/>
              </a:prstGeom>
              <a:solidFill>
                <a:srgbClr val="0070C0"/>
              </a:solidFill>
              <a:ln>
                <a:solidFill>
                  <a:schemeClr val="accent1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US" altLang="zh-CN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𝒍𝒐𝒘</m:t>
                        </m:r>
                        <m:r>
                          <a:rPr lang="en-US" altLang="zh-CN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n-US" altLang="zh-CN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  <m:r>
                      <a:rPr lang="en-US" altLang="zh-C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altLang="zh-CN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b="1" dirty="0">
                    <a:solidFill>
                      <a:schemeClr val="bg1"/>
                    </a:solidFill>
                  </a:rPr>
                  <a:t>or</a:t>
                </a:r>
                <a:r>
                  <a:rPr lang="en-US" altLang="zh-CN" dirty="0">
                    <a:solidFill>
                      <a:schemeClr val="bg1"/>
                    </a:solidFill>
                  </a:rPr>
                  <a:t>  </a:t>
                </a:r>
                <a:r>
                  <a:rPr lang="en-US" altLang="zh-CN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b="1" dirty="0">
                    <a:solidFill>
                      <a:schemeClr val="bg1"/>
                    </a:solidFill>
                  </a:rPr>
                  <a:t>SRG</a:t>
                </a:r>
                <a:endParaRPr lang="zh-CN" altLang="en-US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右箭头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7925" y="3787646"/>
                <a:ext cx="2808672" cy="1219200"/>
              </a:xfrm>
              <a:prstGeom prst="rightArrow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accent1">
                    <a:lumMod val="90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/>
          <p:cNvSpPr/>
          <p:nvPr/>
        </p:nvSpPr>
        <p:spPr>
          <a:xfrm>
            <a:off x="235498" y="3958330"/>
            <a:ext cx="1828800" cy="89223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Bare forces:</a:t>
            </a:r>
          </a:p>
          <a:p>
            <a:pPr algn="ctr"/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Strong repulsion</a:t>
            </a:r>
            <a:r>
              <a: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slow convergence</a:t>
            </a:r>
            <a:endParaRPr lang="zh-CN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5466514" y="3810227"/>
            <a:ext cx="2438403" cy="1055716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remove hard core,</a:t>
            </a:r>
          </a:p>
          <a:p>
            <a:pPr algn="ctr"/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still keep good descriptions of NN scattering phase shifts</a:t>
            </a:r>
            <a:endParaRPr lang="zh-CN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右弧形箭头 8"/>
          <p:cNvSpPr/>
          <p:nvPr/>
        </p:nvSpPr>
        <p:spPr>
          <a:xfrm>
            <a:off x="8121617" y="4090239"/>
            <a:ext cx="685799" cy="238702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5085681"/>
            <a:ext cx="1950988" cy="156949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4948" y="5343240"/>
            <a:ext cx="3048000" cy="43751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793974" y="4914420"/>
            <a:ext cx="899699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Q-box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0435" y="3391103"/>
            <a:ext cx="5312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Interaction            Gamow space</a:t>
            </a:r>
            <a:endParaRPr lang="zh-CN" altLang="en-US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5366" y="5927024"/>
            <a:ext cx="5118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Non-degenerate extended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Kuo-Krenciglowa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folded-diagram method (EKK) by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Takayanagi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NPA 852, 61 (2011) 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CF395B6-C797-4FC8-94C5-EA115C29D12A}"/>
              </a:ext>
            </a:extLst>
          </p:cNvPr>
          <p:cNvSpPr txBox="1"/>
          <p:nvPr/>
        </p:nvSpPr>
        <p:spPr>
          <a:xfrm>
            <a:off x="1403648" y="2129352"/>
            <a:ext cx="5790462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我们发展了 </a:t>
            </a:r>
            <a:r>
              <a:rPr lang="en-US" altLang="zh-CN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 initio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Gamow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Shell Model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490F7646-0DE9-43BB-8948-B792ECCFA003}"/>
              </a:ext>
            </a:extLst>
          </p:cNvPr>
          <p:cNvSpPr/>
          <p:nvPr/>
        </p:nvSpPr>
        <p:spPr>
          <a:xfrm>
            <a:off x="0" y="31539"/>
            <a:ext cx="9108504" cy="1894749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Gamow Shell Model </a:t>
            </a:r>
            <a:r>
              <a:rPr lang="zh-CN" altLang="en-US" sz="1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本身很新</a:t>
            </a:r>
            <a:endParaRPr lang="en-US" altLang="zh-CN" sz="16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下面二篇是最早的但基于“唯象相互作用”的 </a:t>
            </a: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Gamow</a:t>
            </a:r>
            <a:r>
              <a:rPr lang="en-US" altLang="zh-CN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Shell Model (configuration mixing, many-body) (Berggren basis</a:t>
            </a:r>
            <a:r>
              <a:rPr lang="zh-CN" altLang="en-US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是</a:t>
            </a:r>
            <a:r>
              <a:rPr lang="en-US" altLang="zh-CN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single particle)</a:t>
            </a:r>
            <a:r>
              <a:rPr lang="zh-CN" altLang="en-US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，主要是给出方法</a:t>
            </a:r>
            <a:endParaRPr lang="en-US" altLang="zh-CN" sz="1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Betan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Liotta,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Sandulescu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Vertse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PRL 89, 042501 (2002)  (</a:t>
            </a:r>
            <a:r>
              <a:rPr lang="en-US" altLang="zh-CN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Ni: 2 valence particles)</a:t>
            </a: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Michel,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Nazarewicz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Płoszajczak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Bennaceur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PRL 89, 042502 (2002) (</a:t>
            </a:r>
            <a:r>
              <a:rPr lang="en-US" altLang="zh-CN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O: 2 valence particles)</a:t>
            </a:r>
          </a:p>
        </p:txBody>
      </p:sp>
      <p:sp>
        <p:nvSpPr>
          <p:cNvPr id="16" name="箭头: 右 15">
            <a:extLst>
              <a:ext uri="{FF2B5EF4-FFF2-40B4-BE49-F238E27FC236}">
                <a16:creationId xmlns:a16="http://schemas.microsoft.com/office/drawing/2014/main" id="{9795A769-25EF-4A3A-9151-9CB31102A6E9}"/>
              </a:ext>
            </a:extLst>
          </p:cNvPr>
          <p:cNvSpPr/>
          <p:nvPr/>
        </p:nvSpPr>
        <p:spPr>
          <a:xfrm>
            <a:off x="2009744" y="3541912"/>
            <a:ext cx="504056" cy="1929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BF9991E-CDD7-4FD0-AC4D-68A1A646273D}"/>
              </a:ext>
            </a:extLst>
          </p:cNvPr>
          <p:cNvSpPr txBox="1"/>
          <p:nvPr/>
        </p:nvSpPr>
        <p:spPr>
          <a:xfrm>
            <a:off x="988817" y="2806394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C00000"/>
                </a:solidFill>
              </a:rPr>
              <a:t>构建一个</a:t>
            </a:r>
            <a:r>
              <a:rPr lang="en-US" altLang="zh-CN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 initio</a:t>
            </a:r>
            <a:r>
              <a:rPr lang="zh-CN" altLang="en-US" b="1" dirty="0">
                <a:solidFill>
                  <a:srgbClr val="C00000"/>
                </a:solidFill>
              </a:rPr>
              <a:t>的模型空间的相互作用是一个艰难而巨大的任务！</a:t>
            </a:r>
          </a:p>
        </p:txBody>
      </p:sp>
    </p:spTree>
    <p:extLst>
      <p:ext uri="{BB962C8B-B14F-4D97-AF65-F5344CB8AC3E}">
        <p14:creationId xmlns:p14="http://schemas.microsoft.com/office/powerpoint/2010/main" val="8022560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屏幕剪辑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052736"/>
            <a:ext cx="3570297" cy="632240"/>
          </a:xfrm>
          <a:prstGeom prst="rect">
            <a:avLst/>
          </a:prstGeom>
        </p:spPr>
      </p:pic>
      <p:pic>
        <p:nvPicPr>
          <p:cNvPr id="4" name="图片 3" descr="屏幕剪辑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868873"/>
            <a:ext cx="7344816" cy="64596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123728" y="252937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order perturbation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998656" y="2553192"/>
            <a:ext cx="2159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order perturbation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14" descr="屏幕剪辑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324024"/>
            <a:ext cx="5020104" cy="452516"/>
          </a:xfrm>
          <a:prstGeom prst="rect">
            <a:avLst/>
          </a:prstGeom>
        </p:spPr>
      </p:pic>
      <p:pic>
        <p:nvPicPr>
          <p:cNvPr id="16" name="图片 15" descr="屏幕剪辑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364" y="4131011"/>
            <a:ext cx="3081210" cy="669498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81358" y="3400551"/>
            <a:ext cx="2326278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Q-box folded diagrams</a:t>
            </a:r>
            <a:endParaRPr lang="zh-CN" altLang="en-US" dirty="0"/>
          </a:p>
        </p:txBody>
      </p:sp>
      <p:pic>
        <p:nvPicPr>
          <p:cNvPr id="21" name="图片 20" descr="屏幕剪辑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412" y="4819861"/>
            <a:ext cx="3729980" cy="1221385"/>
          </a:xfrm>
          <a:prstGeom prst="rect">
            <a:avLst/>
          </a:prstGeom>
        </p:spPr>
      </p:pic>
      <p:sp>
        <p:nvSpPr>
          <p:cNvPr id="22" name="文本框 6"/>
          <p:cNvSpPr txBox="1"/>
          <p:nvPr/>
        </p:nvSpPr>
        <p:spPr>
          <a:xfrm>
            <a:off x="1979712" y="5154980"/>
            <a:ext cx="194821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Q-box derivatives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4238251-0D10-4F55-89FE-35FC2467D632}"/>
              </a:ext>
            </a:extLst>
          </p:cNvPr>
          <p:cNvSpPr/>
          <p:nvPr/>
        </p:nvSpPr>
        <p:spPr>
          <a:xfrm>
            <a:off x="4674" y="12245"/>
            <a:ext cx="9134649" cy="4580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我们发展 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Q-box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folded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diagram (MBPT) 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到复动量空间（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Berggren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复空间）</a:t>
            </a:r>
            <a:endParaRPr lang="en-US" altLang="zh-C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B4DF7B93-ECA7-4844-BC24-0DDB6045CC23}"/>
              </a:ext>
            </a:extLst>
          </p:cNvPr>
          <p:cNvSpPr txBox="1"/>
          <p:nvPr/>
        </p:nvSpPr>
        <p:spPr>
          <a:xfrm>
            <a:off x="251520" y="6324281"/>
            <a:ext cx="8854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这就是做</a:t>
            </a:r>
            <a:r>
              <a:rPr lang="en-US" altLang="zh-CN" i="1" dirty="0">
                <a:solidFill>
                  <a:schemeClr val="bg1"/>
                </a:solidFill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ab initio</a:t>
            </a:r>
            <a:r>
              <a:rPr lang="zh-CN" altLang="en-US" dirty="0">
                <a:solidFill>
                  <a:schemeClr val="bg1"/>
                </a:solidFill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壳模型计算的困难之一，用唯象核力计算不会碰到这个难点！</a:t>
            </a:r>
          </a:p>
        </p:txBody>
      </p:sp>
    </p:spTree>
    <p:extLst>
      <p:ext uri="{BB962C8B-B14F-4D97-AF65-F5344CB8AC3E}">
        <p14:creationId xmlns:p14="http://schemas.microsoft.com/office/powerpoint/2010/main" val="23371102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直角上箭头 33794"/>
          <p:cNvSpPr/>
          <p:nvPr/>
        </p:nvSpPr>
        <p:spPr>
          <a:xfrm>
            <a:off x="2735812" y="4951076"/>
            <a:ext cx="1770817" cy="1142988"/>
          </a:xfrm>
          <a:prstGeom prst="bentUpArrow">
            <a:avLst>
              <a:gd name="adj1" fmla="val 10337"/>
              <a:gd name="adj2" fmla="val 16621"/>
              <a:gd name="adj3" fmla="val 15225"/>
            </a:avLst>
          </a:prstGeom>
          <a:solidFill>
            <a:srgbClr val="FFC00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 43"/>
          <p:cNvSpPr/>
          <p:nvPr/>
        </p:nvSpPr>
        <p:spPr>
          <a:xfrm>
            <a:off x="693766" y="73387"/>
            <a:ext cx="2087058" cy="366613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638100" y="134494"/>
            <a:ext cx="2736304" cy="634082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 space</a:t>
            </a:r>
            <a:endParaRPr lang="zh-CN" altLang="en-US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V="1">
            <a:off x="1450502" y="4476870"/>
            <a:ext cx="3161975" cy="1254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1450502" y="4801952"/>
            <a:ext cx="31619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1569013" y="5753950"/>
            <a:ext cx="1224136" cy="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1556688" y="6001514"/>
            <a:ext cx="1224136" cy="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1556688" y="6663552"/>
            <a:ext cx="122413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42286" y="6396335"/>
            <a:ext cx="721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0s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1/2</a:t>
            </a:r>
            <a:endParaRPr lang="zh-CN" altLang="en-US" sz="2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0297" y="5760838"/>
            <a:ext cx="755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0p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3/2</a:t>
            </a:r>
            <a:endParaRPr lang="zh-CN" altLang="en-US" sz="2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3966" y="5299173"/>
            <a:ext cx="755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0p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1/2</a:t>
            </a:r>
            <a:endParaRPr lang="zh-CN" altLang="en-US" sz="2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053" y="5117738"/>
            <a:ext cx="5334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681145" y="4489411"/>
            <a:ext cx="755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0d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5/2</a:t>
            </a:r>
            <a:endParaRPr lang="zh-CN" altLang="en-US" sz="2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81145" y="4150141"/>
            <a:ext cx="721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1s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1/2</a:t>
            </a:r>
            <a:endParaRPr lang="zh-CN" altLang="en-US" sz="2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21947" y="3827803"/>
            <a:ext cx="755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0d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3/2</a:t>
            </a:r>
            <a:endParaRPr lang="zh-CN" altLang="en-US" sz="2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77702" y="3088704"/>
            <a:ext cx="1809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7/2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zh-CN" altLang="en-US" sz="2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62943" y="2594378"/>
            <a:ext cx="1902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1p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3/2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2p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3/2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zh-CN" altLang="en-US" sz="2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04168" y="2067200"/>
            <a:ext cx="1890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5/2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endParaRPr lang="zh-CN" altLang="en-US" sz="2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72501" y="1517258"/>
            <a:ext cx="1874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1p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1/2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2p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1/2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zh-CN" altLang="en-US" sz="2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70286" y="1059559"/>
            <a:ext cx="1934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g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9/2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endParaRPr lang="zh-CN" altLang="en-US" sz="2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1827556" y="6153934"/>
            <a:ext cx="420394" cy="404664"/>
          </a:xfrm>
          <a:prstGeom prst="ellipse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877543" y="6171600"/>
            <a:ext cx="34584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491881" y="8649"/>
            <a:ext cx="1885401" cy="37308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3" name="右大括号 32"/>
          <p:cNvSpPr/>
          <p:nvPr/>
        </p:nvSpPr>
        <p:spPr>
          <a:xfrm rot="10800000">
            <a:off x="423458" y="31061"/>
            <a:ext cx="482387" cy="3708462"/>
          </a:xfrm>
          <a:prstGeom prst="rightBrac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TextBox 35"/>
          <p:cNvSpPr txBox="1"/>
          <p:nvPr/>
        </p:nvSpPr>
        <p:spPr>
          <a:xfrm rot="16200000">
            <a:off x="-620347" y="1517259"/>
            <a:ext cx="1715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Continuum</a:t>
            </a:r>
            <a:endParaRPr lang="zh-CN" alt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3491881" y="31062"/>
            <a:ext cx="1885401" cy="4920014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矩形 45"/>
          <p:cNvSpPr/>
          <p:nvPr/>
        </p:nvSpPr>
        <p:spPr>
          <a:xfrm>
            <a:off x="1413568" y="4027108"/>
            <a:ext cx="3198909" cy="23083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TextBox 46"/>
          <p:cNvSpPr txBox="1"/>
          <p:nvPr/>
        </p:nvSpPr>
        <p:spPr>
          <a:xfrm>
            <a:off x="3526540" y="2194049"/>
            <a:ext cx="1798458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3/2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continuum</a:t>
            </a:r>
            <a:endParaRPr lang="zh-CN" altLang="en-US" sz="2000" b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304453" y="1099022"/>
            <a:ext cx="1715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Continuum</a:t>
            </a:r>
            <a:endParaRPr lang="zh-CN" alt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11285" y="4620657"/>
            <a:ext cx="755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0d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5/2</a:t>
            </a:r>
            <a:endParaRPr lang="zh-CN" altLang="en-US" sz="2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81348" y="4246036"/>
            <a:ext cx="721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1s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1/2</a:t>
            </a:r>
            <a:endParaRPr lang="zh-CN" altLang="en-US" sz="2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44741" y="3821287"/>
            <a:ext cx="755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0d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3/2</a:t>
            </a:r>
            <a:endParaRPr lang="zh-CN" altLang="en-US" sz="2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右大括号 61"/>
          <p:cNvSpPr/>
          <p:nvPr/>
        </p:nvSpPr>
        <p:spPr>
          <a:xfrm rot="10800000">
            <a:off x="484261" y="4278265"/>
            <a:ext cx="482385" cy="2560432"/>
          </a:xfrm>
          <a:prstGeom prst="rightBrac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TextBox 54"/>
          <p:cNvSpPr txBox="1"/>
          <p:nvPr/>
        </p:nvSpPr>
        <p:spPr>
          <a:xfrm rot="10800000">
            <a:off x="72081" y="4944421"/>
            <a:ext cx="553998" cy="105709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Bound</a:t>
            </a:r>
            <a:endParaRPr lang="zh-CN" alt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793" name="圆角右箭头 33792"/>
          <p:cNvSpPr/>
          <p:nvPr/>
        </p:nvSpPr>
        <p:spPr>
          <a:xfrm rot="5400000">
            <a:off x="2019131" y="2744914"/>
            <a:ext cx="1929410" cy="446877"/>
          </a:xfrm>
          <a:prstGeom prst="ben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78069" y="620688"/>
            <a:ext cx="461665" cy="48033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dirty="0"/>
              <a:t>……</a:t>
            </a:r>
            <a:endParaRPr lang="zh-CN" alt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3492264" y="3114130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1d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3/2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2d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3/2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endParaRPr lang="zh-CN" altLang="en-US" sz="2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右箭头 11"/>
          <p:cNvSpPr/>
          <p:nvPr/>
        </p:nvSpPr>
        <p:spPr>
          <a:xfrm>
            <a:off x="2776150" y="1708961"/>
            <a:ext cx="750390" cy="234389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1771053" y="332656"/>
            <a:ext cx="9893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Q space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文本框 15"/>
          <p:cNvSpPr txBox="1"/>
          <p:nvPr/>
        </p:nvSpPr>
        <p:spPr>
          <a:xfrm>
            <a:off x="3942900" y="332656"/>
            <a:ext cx="9893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space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1571431" y="4899202"/>
            <a:ext cx="930772" cy="184815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 w="28575"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548344" y="2712858"/>
            <a:ext cx="2915816" cy="96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Berggren space must be nondegenerate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" name="图片 49" descr="屏幕剪辑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544" y="947811"/>
            <a:ext cx="1458214" cy="346625"/>
          </a:xfrm>
          <a:prstGeom prst="rect">
            <a:avLst/>
          </a:prstGeom>
        </p:spPr>
      </p:pic>
      <p:sp>
        <p:nvSpPr>
          <p:cNvPr id="51" name="文本框 7"/>
          <p:cNvSpPr txBox="1"/>
          <p:nvPr/>
        </p:nvSpPr>
        <p:spPr>
          <a:xfrm>
            <a:off x="5810778" y="1465038"/>
            <a:ext cx="2256403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is the model space</a:t>
            </a:r>
          </a:p>
          <a:p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 is the excluded space </a:t>
            </a:r>
          </a:p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(including the core)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55"/>
          <p:cNvSpPr txBox="1"/>
          <p:nvPr/>
        </p:nvSpPr>
        <p:spPr>
          <a:xfrm>
            <a:off x="3419659" y="6242036"/>
            <a:ext cx="5713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Q-box folded diagrams in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complex-k basis</a:t>
            </a:r>
            <a:endParaRPr lang="zh-CN" alt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4150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7ABDF79-090D-4CC3-85A4-5D3A149C8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30850"/>
            <a:ext cx="4752528" cy="6126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BF214F9-B54F-480D-BE4F-934C2C9247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890879"/>
            <a:ext cx="3888432" cy="625412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5E116E27-5821-4D9E-A239-444491AD4041}"/>
              </a:ext>
            </a:extLst>
          </p:cNvPr>
          <p:cNvSpPr/>
          <p:nvPr/>
        </p:nvSpPr>
        <p:spPr>
          <a:xfrm>
            <a:off x="179512" y="1628800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two-body density operator for two nucleons in (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and (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with the coupled angular momentum 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isospin 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                            is the creation or  annihilation of  two nucleons.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1711255-3CBD-4B8E-B707-C41A5432B0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916832"/>
            <a:ext cx="1482265" cy="304438"/>
          </a:xfrm>
          <a:prstGeom prst="rect">
            <a:avLst/>
          </a:prstGeom>
        </p:spPr>
      </p:pic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FD6F189E-E209-4EDB-B2D6-4191655E0933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2627784" y="1203585"/>
            <a:ext cx="1368152" cy="53684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F69E8A87-5CA9-4DD6-92BA-D64843831ECA}"/>
              </a:ext>
            </a:extLst>
          </p:cNvPr>
          <p:cNvSpPr/>
          <p:nvPr/>
        </p:nvSpPr>
        <p:spPr>
          <a:xfrm>
            <a:off x="217229" y="2653241"/>
            <a:ext cx="87849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TBMEs:                                                 (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用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Q-box folded diagrams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建立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A092F77C-B75D-48A0-9F0E-8F5954AF32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349" y="2751782"/>
            <a:ext cx="2880320" cy="277622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666419B3-C24A-45D9-80D4-042C59A0DB8E}"/>
              </a:ext>
            </a:extLst>
          </p:cNvPr>
          <p:cNvSpPr txBox="1"/>
          <p:nvPr/>
        </p:nvSpPr>
        <p:spPr>
          <a:xfrm>
            <a:off x="37717" y="3564110"/>
            <a:ext cx="9108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复空间</a:t>
            </a:r>
            <a:r>
              <a:rPr lang="en-US" altLang="zh-C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对角化       本征值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复数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：实部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(resonance energy) + 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虚部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(decay width) 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箭头: 右 24">
            <a:extLst>
              <a:ext uri="{FF2B5EF4-FFF2-40B4-BE49-F238E27FC236}">
                <a16:creationId xmlns:a16="http://schemas.microsoft.com/office/drawing/2014/main" id="{1B4C487A-B36A-4132-9047-DFB414AE3B63}"/>
              </a:ext>
            </a:extLst>
          </p:cNvPr>
          <p:cNvSpPr/>
          <p:nvPr/>
        </p:nvSpPr>
        <p:spPr>
          <a:xfrm>
            <a:off x="1945421" y="3592488"/>
            <a:ext cx="288032" cy="3366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95F59E77-FAC8-4DDE-BF21-851450C6E1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257" y="4292865"/>
            <a:ext cx="2955065" cy="237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5073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屏幕剪辑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3" y="0"/>
            <a:ext cx="8229600" cy="3311484"/>
          </a:xfr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4776271D-34CB-4636-8CA8-97DA5BE41BF5}"/>
              </a:ext>
            </a:extLst>
          </p:cNvPr>
          <p:cNvSpPr txBox="1"/>
          <p:nvPr/>
        </p:nvSpPr>
        <p:spPr>
          <a:xfrm>
            <a:off x="1907704" y="83671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2017</a:t>
            </a:r>
            <a:r>
              <a:rPr lang="zh-CN" altLang="en-US" b="1" dirty="0">
                <a:solidFill>
                  <a:srgbClr val="FF0000"/>
                </a:solidFill>
              </a:rPr>
              <a:t>年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A570745-2FD0-478C-98AD-5B1ECE90CF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11" y="3899108"/>
            <a:ext cx="8701661" cy="2823657"/>
          </a:xfrm>
          <a:prstGeom prst="rect">
            <a:avLst/>
          </a:prstGeom>
        </p:spPr>
      </p:pic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5BE4EFC5-8C8C-4514-A0DC-91172569E39E}"/>
              </a:ext>
            </a:extLst>
          </p:cNvPr>
          <p:cNvCxnSpPr/>
          <p:nvPr/>
        </p:nvCxnSpPr>
        <p:spPr>
          <a:xfrm>
            <a:off x="0" y="3501008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7767885E-5FCD-4354-B0E2-0192F89C05D9}"/>
              </a:ext>
            </a:extLst>
          </p:cNvPr>
          <p:cNvSpPr txBox="1"/>
          <p:nvPr/>
        </p:nvSpPr>
        <p:spPr>
          <a:xfrm>
            <a:off x="1907704" y="4653136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2020</a:t>
            </a:r>
            <a:r>
              <a:rPr lang="zh-CN" altLang="en-US" b="1" dirty="0">
                <a:solidFill>
                  <a:srgbClr val="FF0000"/>
                </a:solidFill>
              </a:rPr>
              <a:t>年</a:t>
            </a:r>
          </a:p>
        </p:txBody>
      </p:sp>
      <p:pic>
        <p:nvPicPr>
          <p:cNvPr id="8" name="图片 7" descr="屏幕剪辑">
            <a:extLst>
              <a:ext uri="{FF2B5EF4-FFF2-40B4-BE49-F238E27FC236}">
                <a16:creationId xmlns:a16="http://schemas.microsoft.com/office/drawing/2014/main" id="{2145C9B5-3166-4DDF-9CC1-995F30AF30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509" y="2265730"/>
            <a:ext cx="3874491" cy="288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2872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D32FEBC3-6DE3-4CC2-A31A-DFD7C10D0ED7}"/>
              </a:ext>
            </a:extLst>
          </p:cNvPr>
          <p:cNvSpPr txBox="1"/>
          <p:nvPr/>
        </p:nvSpPr>
        <p:spPr>
          <a:xfrm>
            <a:off x="827584" y="73563"/>
            <a:ext cx="6696744" cy="12862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核理论的二个最基本问题：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Nuclear force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（核力）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Many-body correlations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（多体量子关联）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1B5B6D3-6108-43EC-AC1F-1E7E800DFEA1}"/>
              </a:ext>
            </a:extLst>
          </p:cNvPr>
          <p:cNvSpPr txBox="1"/>
          <p:nvPr/>
        </p:nvSpPr>
        <p:spPr>
          <a:xfrm>
            <a:off x="800561" y="1416246"/>
            <a:ext cx="7323617" cy="1286250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什么叫“核物理第一性原理计算 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 initio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first principles)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？</a:t>
            </a:r>
            <a:endParaRPr lang="en-US" altLang="zh-C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）从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realistic nuclear forces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出发 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“严格”处理量子多体关联  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“严格”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数值计算收敛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C80CBEE-B304-4A4B-86F5-0154E7CA6215}"/>
              </a:ext>
            </a:extLst>
          </p:cNvPr>
          <p:cNvSpPr txBox="1"/>
          <p:nvPr/>
        </p:nvSpPr>
        <p:spPr>
          <a:xfrm>
            <a:off x="5111552" y="5013176"/>
            <a:ext cx="4032448" cy="1226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真正意义上的</a:t>
            </a:r>
            <a:r>
              <a:rPr lang="en-US" altLang="zh-CN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 initio</a:t>
            </a:r>
            <a:r>
              <a:rPr lang="zh-CN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计算应该是</a:t>
            </a:r>
            <a:endParaRPr lang="en-US" altLang="zh-CN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zh-CN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从本世纪开始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351DEEAB-9CCB-43B0-8ED3-E4BED02E9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782" y="3214202"/>
            <a:ext cx="3024336" cy="2838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6442184-3291-47E6-B939-93704CA604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64" y="2758930"/>
            <a:ext cx="1003597" cy="3641192"/>
          </a:xfrm>
          <a:prstGeom prst="rect">
            <a:avLst/>
          </a:prstGeom>
        </p:spPr>
      </p:pic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8C263887-F89C-405B-BD00-FB8FA7E1DB89}"/>
              </a:ext>
            </a:extLst>
          </p:cNvPr>
          <p:cNvCxnSpPr>
            <a:cxnSpLocks/>
          </p:cNvCxnSpPr>
          <p:nvPr/>
        </p:nvCxnSpPr>
        <p:spPr>
          <a:xfrm flipH="1">
            <a:off x="4536134" y="2636912"/>
            <a:ext cx="1980082" cy="2804842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>
            <a:extLst>
              <a:ext uri="{FF2B5EF4-FFF2-40B4-BE49-F238E27FC236}">
                <a16:creationId xmlns:a16="http://schemas.microsoft.com/office/drawing/2014/main" id="{7BC02088-7248-4D87-95F8-509D9A0CB8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332094"/>
            <a:ext cx="1724398" cy="52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8796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A1937DD-6F1B-4433-8F9F-17D3C0704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18362"/>
            <a:ext cx="3385700" cy="460851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FD7808C-45E3-43AB-8E35-54FDE60CCA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195" y="2564904"/>
            <a:ext cx="3969975" cy="295232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48BC08C-8B28-483C-8ABC-65A0D2F375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29" y="-18804"/>
            <a:ext cx="7893342" cy="2253000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29AD72E9-51C0-4055-B1C1-E127ADE3829A}"/>
              </a:ext>
            </a:extLst>
          </p:cNvPr>
          <p:cNvSpPr/>
          <p:nvPr/>
        </p:nvSpPr>
        <p:spPr>
          <a:xfrm>
            <a:off x="899592" y="2564904"/>
            <a:ext cx="1656184" cy="57606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40E620D7-6BFD-4226-854E-B46CAACE32F0}"/>
              </a:ext>
            </a:extLst>
          </p:cNvPr>
          <p:cNvSpPr txBox="1"/>
          <p:nvPr/>
        </p:nvSpPr>
        <p:spPr>
          <a:xfrm>
            <a:off x="3786732" y="5915915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highlight>
                  <a:srgbClr val="FF0000"/>
                </a:highlight>
              </a:rPr>
              <a:t>高精度计算</a:t>
            </a:r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52D966EC-C5F5-49B4-910D-88F2821C0C00}"/>
              </a:ext>
            </a:extLst>
          </p:cNvPr>
          <p:cNvCxnSpPr>
            <a:cxnSpLocks/>
          </p:cNvCxnSpPr>
          <p:nvPr/>
        </p:nvCxnSpPr>
        <p:spPr>
          <a:xfrm flipH="1" flipV="1">
            <a:off x="2195736" y="3861048"/>
            <a:ext cx="2124236" cy="2088232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D8BE29B7-D53E-4D62-AF95-8EF54B3F9842}"/>
              </a:ext>
            </a:extLst>
          </p:cNvPr>
          <p:cNvCxnSpPr>
            <a:cxnSpLocks/>
          </p:cNvCxnSpPr>
          <p:nvPr/>
        </p:nvCxnSpPr>
        <p:spPr>
          <a:xfrm flipH="1" flipV="1">
            <a:off x="2695687" y="3212483"/>
            <a:ext cx="1740508" cy="2736797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87A59A4F-0D80-45AC-871B-604B7D7D3426}"/>
              </a:ext>
            </a:extLst>
          </p:cNvPr>
          <p:cNvCxnSpPr>
            <a:cxnSpLocks/>
          </p:cNvCxnSpPr>
          <p:nvPr/>
        </p:nvCxnSpPr>
        <p:spPr>
          <a:xfrm flipH="1" flipV="1">
            <a:off x="3285458" y="3411695"/>
            <a:ext cx="1256034" cy="2542844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0618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4969" y="3218527"/>
            <a:ext cx="90912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J.D. Holt </a:t>
            </a:r>
            <a:r>
              <a:rPr lang="en-US" altLang="zh-CN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PRC 90, 024312 (2014): N3LO(NN)+N2LO(NNN), MBPT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4969" y="2929745"/>
            <a:ext cx="8815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L.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Coraggio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PRC 80, 044311 (2009), PRC 89, 024319 (2014): CD Bonn, MBPT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0371" y="3561315"/>
            <a:ext cx="90389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Hergert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PRC 90, 041302(R) (2014): N3LO(NN)+N2LO(NNN), IM-SRG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123" y="3894642"/>
            <a:ext cx="90119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G. Hagen </a:t>
            </a:r>
            <a:r>
              <a:rPr lang="en-US" altLang="zh-CN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PRL 109, 032502 (2012): NN+3NF</a:t>
            </a:r>
            <a:r>
              <a:rPr lang="en-US" altLang="zh-CN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CC-continuum (closed shell ±1 or 2 particles) 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图片 25" descr="屏幕剪辑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68" y="4244695"/>
            <a:ext cx="3294444" cy="256290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2453" y="4341127"/>
            <a:ext cx="3076054" cy="1940041"/>
          </a:xfrm>
          <a:prstGeom prst="rect">
            <a:avLst/>
          </a:prstGeom>
          <a:ln w="28575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8" name="文本框 27"/>
          <p:cNvSpPr txBox="1"/>
          <p:nvPr/>
        </p:nvSpPr>
        <p:spPr>
          <a:xfrm>
            <a:off x="5300185" y="6250392"/>
            <a:ext cx="3602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Mean-field calculations for ground states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5205484" y="6519446"/>
            <a:ext cx="37283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zh-CN" alt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Forssen </a:t>
            </a:r>
            <a:r>
              <a:rPr lang="en-US" altLang="zh-CN" sz="1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</a:t>
            </a:r>
            <a:r>
              <a:rPr lang="zh-CN" alt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zh-CN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 Scr. T 152, 014022 (2013) </a:t>
            </a:r>
            <a:endParaRPr lang="zh-CN" altLang="en-US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 descr="屏幕剪辑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184" y="3390894"/>
            <a:ext cx="47632" cy="76211"/>
          </a:xfrm>
          <a:prstGeom prst="rect">
            <a:avLst/>
          </a:prstGeom>
        </p:spPr>
      </p:pic>
      <p:pic>
        <p:nvPicPr>
          <p:cNvPr id="7" name="图片 6" descr="屏幕剪辑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9" y="120476"/>
            <a:ext cx="8994258" cy="278329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38E4EF43-3706-4308-9149-70EC6D598A71}"/>
              </a:ext>
            </a:extLst>
          </p:cNvPr>
          <p:cNvSpPr txBox="1"/>
          <p:nvPr/>
        </p:nvSpPr>
        <p:spPr>
          <a:xfrm>
            <a:off x="35496" y="50398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zh-CN" altLang="en-US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同位素链非常特殊！链非常长，二个双幻核 </a:t>
            </a:r>
            <a:r>
              <a:rPr lang="en-US" altLang="zh-CN" b="1" baseline="30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40,48</a:t>
            </a:r>
            <a:r>
              <a:rPr lang="en-US" altLang="zh-CN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endParaRPr lang="zh-CN" altLang="en-US" b="1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13BE066-5778-40F2-8F85-98CC9674A707}"/>
              </a:ext>
            </a:extLst>
          </p:cNvPr>
          <p:cNvSpPr txBox="1"/>
          <p:nvPr/>
        </p:nvSpPr>
        <p:spPr>
          <a:xfrm>
            <a:off x="7275029" y="2821814"/>
            <a:ext cx="1653291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连续谱效应很关键！</a:t>
            </a:r>
          </a:p>
        </p:txBody>
      </p:sp>
    </p:spTree>
    <p:extLst>
      <p:ext uri="{BB962C8B-B14F-4D97-AF65-F5344CB8AC3E}">
        <p14:creationId xmlns:p14="http://schemas.microsoft.com/office/powerpoint/2010/main" val="15116884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9099883-E370-4381-9D78-6510FBABF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88" y="188640"/>
            <a:ext cx="9144000" cy="22636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AF3732E-81AA-4EAB-A6EA-F2A891BA13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564904"/>
            <a:ext cx="5570703" cy="40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0152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屏幕剪辑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1213"/>
            <a:ext cx="8229600" cy="3815254"/>
          </a:xfrm>
        </p:spPr>
      </p:pic>
      <p:pic>
        <p:nvPicPr>
          <p:cNvPr id="5" name="图片 4" descr="屏幕剪辑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032299"/>
            <a:ext cx="6349208" cy="3825701"/>
          </a:xfrm>
          <a:prstGeom prst="rect">
            <a:avLst/>
          </a:prstGeom>
        </p:spPr>
      </p:pic>
      <p:sp>
        <p:nvSpPr>
          <p:cNvPr id="2" name="箭头: 右 1">
            <a:extLst>
              <a:ext uri="{FF2B5EF4-FFF2-40B4-BE49-F238E27FC236}">
                <a16:creationId xmlns:a16="http://schemas.microsoft.com/office/drawing/2014/main" id="{C97B5EA3-3BCF-490B-9693-1AF5ADCA11A7}"/>
              </a:ext>
            </a:extLst>
          </p:cNvPr>
          <p:cNvSpPr/>
          <p:nvPr/>
        </p:nvSpPr>
        <p:spPr>
          <a:xfrm rot="10800000">
            <a:off x="8341196" y="3356992"/>
            <a:ext cx="504056" cy="36004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74574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ABE205B-35D6-4ACE-BE15-8557045D61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284984"/>
            <a:ext cx="3967743" cy="302433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4315058-4D80-4EF2-8067-A7EA482824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422" y="2075922"/>
            <a:ext cx="3606569" cy="475252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ED48B61-3A0B-4762-819D-6A3DD15A07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6632"/>
            <a:ext cx="6835677" cy="1841524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88011B6B-4346-4C89-BADF-3F5812503ED8}"/>
              </a:ext>
            </a:extLst>
          </p:cNvPr>
          <p:cNvSpPr/>
          <p:nvPr/>
        </p:nvSpPr>
        <p:spPr>
          <a:xfrm>
            <a:off x="309936" y="2132856"/>
            <a:ext cx="364074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High-precision CD-Bonn potential</a:t>
            </a:r>
          </a:p>
          <a:p>
            <a:r>
              <a:rPr lang="en-US" altLang="zh-C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Q-box folded diagrams</a:t>
            </a:r>
          </a:p>
          <a:p>
            <a:r>
              <a:rPr lang="en-US" altLang="zh-C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Gamow shell model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CEE83FF-CD59-4B36-A913-19841CD510A3}"/>
              </a:ext>
            </a:extLst>
          </p:cNvPr>
          <p:cNvSpPr txBox="1"/>
          <p:nvPr/>
        </p:nvSpPr>
        <p:spPr>
          <a:xfrm>
            <a:off x="7956377" y="2075922"/>
            <a:ext cx="1187624" cy="3449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Odd-A</a:t>
            </a:r>
            <a:r>
              <a:rPr lang="zh-CN" altLang="en-US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滴线</a:t>
            </a:r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94C3C338-D00A-464F-AFA7-741C9BAABFC0}"/>
              </a:ext>
            </a:extLst>
          </p:cNvPr>
          <p:cNvCxnSpPr>
            <a:cxnSpLocks/>
          </p:cNvCxnSpPr>
          <p:nvPr/>
        </p:nvCxnSpPr>
        <p:spPr>
          <a:xfrm flipH="1">
            <a:off x="6903053" y="2420887"/>
            <a:ext cx="1457909" cy="144016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0363F490-B133-4A40-9B8B-FB4F6E5F8490}"/>
              </a:ext>
            </a:extLst>
          </p:cNvPr>
          <p:cNvSpPr txBox="1"/>
          <p:nvPr/>
        </p:nvSpPr>
        <p:spPr>
          <a:xfrm>
            <a:off x="7570629" y="4282909"/>
            <a:ext cx="1584176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Weakly unbound</a:t>
            </a:r>
            <a:endParaRPr lang="zh-CN" altLang="en-US" sz="1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D6C0776D-5519-485A-96BB-4BA01A444D9F}"/>
              </a:ext>
            </a:extLst>
          </p:cNvPr>
          <p:cNvCxnSpPr>
            <a:cxnSpLocks/>
          </p:cNvCxnSpPr>
          <p:nvPr/>
        </p:nvCxnSpPr>
        <p:spPr>
          <a:xfrm flipH="1" flipV="1">
            <a:off x="7432153" y="3936553"/>
            <a:ext cx="812255" cy="34635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B776D908-963E-40D4-AB8D-721C8AD8BC9D}"/>
              </a:ext>
            </a:extLst>
          </p:cNvPr>
          <p:cNvSpPr txBox="1"/>
          <p:nvPr/>
        </p:nvSpPr>
        <p:spPr>
          <a:xfrm>
            <a:off x="7860985" y="5896248"/>
            <a:ext cx="1187624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Even </a:t>
            </a:r>
            <a:r>
              <a:rPr lang="zh-CN" altLang="en-US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滴线</a:t>
            </a:r>
          </a:p>
        </p:txBody>
      </p: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30BA45DA-2F54-458F-A460-B7CAED90860A}"/>
              </a:ext>
            </a:extLst>
          </p:cNvPr>
          <p:cNvCxnSpPr>
            <a:cxnSpLocks/>
          </p:cNvCxnSpPr>
          <p:nvPr/>
        </p:nvCxnSpPr>
        <p:spPr>
          <a:xfrm flipH="1" flipV="1">
            <a:off x="7454858" y="5549892"/>
            <a:ext cx="812255" cy="34635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F6D79B42-8CEB-4BFD-8578-CFB2E5730E5E}"/>
              </a:ext>
            </a:extLst>
          </p:cNvPr>
          <p:cNvSpPr txBox="1"/>
          <p:nvPr/>
        </p:nvSpPr>
        <p:spPr>
          <a:xfrm>
            <a:off x="7794105" y="3264697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highlight>
                  <a:srgbClr val="FF0000"/>
                </a:highlight>
              </a:rPr>
              <a:t>高精度计算</a:t>
            </a:r>
          </a:p>
        </p:txBody>
      </p:sp>
    </p:spTree>
    <p:extLst>
      <p:ext uri="{BB962C8B-B14F-4D97-AF65-F5344CB8AC3E}">
        <p14:creationId xmlns:p14="http://schemas.microsoft.com/office/powerpoint/2010/main" val="32210967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0" y="50701"/>
            <a:ext cx="9041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Core Gamow Shell Model (CGSM) with </a:t>
            </a:r>
            <a:r>
              <a:rPr lang="en-US" altLang="zh-CN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sz="2000" b="1" baseline="-25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</a:t>
            </a:r>
            <a:r>
              <a:rPr lang="en-US" altLang="zh-CN" sz="2000" b="1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 </a:t>
            </a:r>
            <a:r>
              <a:rPr lang="en-US" altLang="zh-CN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 Bonn for calcium isotopes</a:t>
            </a:r>
            <a:endParaRPr lang="zh-CN" alt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5" name="图片 74" descr="屏幕剪辑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92696"/>
            <a:ext cx="3862683" cy="2736304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9E3CAD55-7D5D-4AC7-993B-43ACB0B58F2E}"/>
              </a:ext>
            </a:extLst>
          </p:cNvPr>
          <p:cNvSpPr/>
          <p:nvPr/>
        </p:nvSpPr>
        <p:spPr>
          <a:xfrm>
            <a:off x="251520" y="3443258"/>
            <a:ext cx="8208912" cy="455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G. Li, B. S. Hu , Q. Wu, Y. Gao, S. J. Dai, and F. R. Xu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PRC 102, 034302 (2020)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62921C8-9A9A-4C94-9C57-C8163E317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618795"/>
            <a:ext cx="3862683" cy="2976399"/>
          </a:xfrm>
          <a:prstGeom prst="rect">
            <a:avLst/>
          </a:prstGeom>
        </p:spPr>
      </p:pic>
      <p:pic>
        <p:nvPicPr>
          <p:cNvPr id="7" name="图片 6" descr="屏幕剪辑">
            <a:extLst>
              <a:ext uri="{FF2B5EF4-FFF2-40B4-BE49-F238E27FC236}">
                <a16:creationId xmlns:a16="http://schemas.microsoft.com/office/drawing/2014/main" id="{5DA57ABA-F46B-4B3F-899B-175477297B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7721"/>
            <a:ext cx="9144000" cy="240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5167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224304" y="3543718"/>
            <a:ext cx="3627616" cy="2909618"/>
            <a:chOff x="795379" y="4017643"/>
            <a:chExt cx="2834670" cy="2085005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379" y="4017643"/>
              <a:ext cx="2834670" cy="2085005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1566041" y="5116714"/>
              <a:ext cx="3866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en-US" altLang="zh-CN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endParaRPr lang="zh-CN" alt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40586"/>
            <a:ext cx="3322088" cy="2484242"/>
          </a:xfrm>
          <a:prstGeom prst="rect">
            <a:avLst/>
          </a:prstGeom>
        </p:spPr>
      </p:pic>
      <p:pic>
        <p:nvPicPr>
          <p:cNvPr id="27" name="图片 26" descr="屏幕剪辑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501757"/>
            <a:ext cx="4263819" cy="285374"/>
          </a:xfrm>
          <a:prstGeom prst="rect">
            <a:avLst/>
          </a:prstGeom>
        </p:spPr>
      </p:pic>
      <p:sp>
        <p:nvSpPr>
          <p:cNvPr id="28" name="标题 1"/>
          <p:cNvSpPr txBox="1">
            <a:spLocks/>
          </p:cNvSpPr>
          <p:nvPr/>
        </p:nvSpPr>
        <p:spPr>
          <a:xfrm>
            <a:off x="3632169" y="164561"/>
            <a:ext cx="1879662" cy="46029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r>
              <a:rPr lang="zh-CN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halo</a:t>
            </a:r>
            <a:endParaRPr lang="zh-CN" altLang="en-US" sz="2800" dirty="0">
              <a:solidFill>
                <a:srgbClr val="FF0000"/>
              </a:solidFill>
              <a:latin typeface="Times New Roman" panose="02020603050405020304" pitchFamily="18" charset="0"/>
              <a:ea typeface="仿宋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9" name="图片 28" descr="屏幕剪辑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163" y="990549"/>
            <a:ext cx="4927722" cy="2553169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1561188" y="3807464"/>
            <a:ext cx="8130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rgbClr val="0070C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density</a:t>
            </a:r>
          </a:p>
        </p:txBody>
      </p:sp>
      <p:sp>
        <p:nvSpPr>
          <p:cNvPr id="31" name="矩形 30"/>
          <p:cNvSpPr/>
          <p:nvPr/>
        </p:nvSpPr>
        <p:spPr>
          <a:xfrm>
            <a:off x="4986845" y="3909415"/>
            <a:ext cx="37452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correlated density distribution</a:t>
            </a:r>
          </a:p>
        </p:txBody>
      </p:sp>
      <p:sp>
        <p:nvSpPr>
          <p:cNvPr id="33" name="矩形 32"/>
          <p:cNvSpPr/>
          <p:nvPr/>
        </p:nvSpPr>
        <p:spPr>
          <a:xfrm>
            <a:off x="2667629" y="5223538"/>
            <a:ext cx="986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halo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6CB9475-E21B-4744-8046-278A73F08782}"/>
              </a:ext>
            </a:extLst>
          </p:cNvPr>
          <p:cNvSpPr txBox="1"/>
          <p:nvPr/>
        </p:nvSpPr>
        <p:spPr>
          <a:xfrm>
            <a:off x="6012160" y="5498119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GSM</a:t>
            </a:r>
            <a:r>
              <a:rPr lang="zh-CN" altLang="en-US" dirty="0"/>
              <a:t>计算</a:t>
            </a:r>
          </a:p>
        </p:txBody>
      </p:sp>
    </p:spTree>
    <p:extLst>
      <p:ext uri="{BB962C8B-B14F-4D97-AF65-F5344CB8AC3E}">
        <p14:creationId xmlns:p14="http://schemas.microsoft.com/office/powerpoint/2010/main" val="311843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0A12DF6-24E4-4620-85F0-C1A31CB8D1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" y="-20738"/>
            <a:ext cx="6090300" cy="345638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A7AACB4-BA6D-408A-9AF5-2B6AB1A977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449244"/>
            <a:ext cx="4752528" cy="3099055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046403DA-BFCB-4D89-947D-2FF64DBF1E4A}"/>
              </a:ext>
            </a:extLst>
          </p:cNvPr>
          <p:cNvSpPr txBox="1"/>
          <p:nvPr/>
        </p:nvSpPr>
        <p:spPr>
          <a:xfrm>
            <a:off x="6084168" y="2636912"/>
            <a:ext cx="2987824" cy="17045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对这些量子体系的计算必须：</a:t>
            </a:r>
            <a:endParaRPr lang="en-US" altLang="zh-C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r>
              <a:rPr lang="en-US" altLang="zh-CN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 initio </a:t>
            </a:r>
          </a:p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含共振与连续谱</a:t>
            </a:r>
            <a:endParaRPr lang="en-US" altLang="zh-C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）高精度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E3F832F-EFA5-4F5D-8032-A39F9CFA2CCD}"/>
              </a:ext>
            </a:extLst>
          </p:cNvPr>
          <p:cNvSpPr/>
          <p:nvPr/>
        </p:nvSpPr>
        <p:spPr>
          <a:xfrm>
            <a:off x="6162308" y="1184234"/>
            <a:ext cx="30638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R. 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Lazauskas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E. 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Hiyama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J. 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Carbonell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PLB 791, 335 (2019).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11A5D8C7-F375-4C69-BE60-D2030CDB0F16}"/>
              </a:ext>
            </a:extLst>
          </p:cNvPr>
          <p:cNvCxnSpPr>
            <a:cxnSpLocks/>
          </p:cNvCxnSpPr>
          <p:nvPr/>
        </p:nvCxnSpPr>
        <p:spPr>
          <a:xfrm flipH="1">
            <a:off x="5868144" y="1707454"/>
            <a:ext cx="1584176" cy="276772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id="{12C5C99A-3FC1-437A-9DA3-F8B6A9FC0FE2}"/>
              </a:ext>
            </a:extLst>
          </p:cNvPr>
          <p:cNvSpPr/>
          <p:nvPr/>
        </p:nvSpPr>
        <p:spPr>
          <a:xfrm>
            <a:off x="5724128" y="5013811"/>
            <a:ext cx="3347864" cy="890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Li, Michel, 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Zuo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Xu, “Resonances of A = 4 T = 1 isospin triplet states within the </a:t>
            </a:r>
            <a:r>
              <a:rPr lang="en-US" altLang="zh-CN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 initio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no-core Gamow shell model”</a:t>
            </a:r>
          </a:p>
        </p:txBody>
      </p:sp>
    </p:spTree>
    <p:extLst>
      <p:ext uri="{BB962C8B-B14F-4D97-AF65-F5344CB8AC3E}">
        <p14:creationId xmlns:p14="http://schemas.microsoft.com/office/powerpoint/2010/main" val="37026667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屏幕剪辑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97" y="1340768"/>
            <a:ext cx="2528390" cy="2378782"/>
          </a:xfrm>
          <a:prstGeom prst="rect">
            <a:avLst/>
          </a:prstGeom>
        </p:spPr>
      </p:pic>
      <p:pic>
        <p:nvPicPr>
          <p:cNvPr id="4" name="图片 3" descr="屏幕剪辑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209268"/>
            <a:ext cx="2414017" cy="221027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51520" y="188640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 initio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(Chiral EFT) calculations of </a:t>
            </a:r>
            <a:r>
              <a:rPr lang="en-US" altLang="zh-C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Trineutron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zh-C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Tetraneutron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systems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 descr="屏幕剪辑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692696"/>
            <a:ext cx="2880320" cy="2887811"/>
          </a:xfrm>
          <a:prstGeom prst="rect">
            <a:avLst/>
          </a:prstGeom>
        </p:spPr>
      </p:pic>
      <p:pic>
        <p:nvPicPr>
          <p:cNvPr id="9" name="图片 8" descr="屏幕剪辑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652153"/>
            <a:ext cx="3087121" cy="307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47697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屏幕剪辑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304479"/>
            <a:ext cx="7164288" cy="2249042"/>
          </a:xfrm>
          <a:prstGeom prst="rect">
            <a:avLst/>
          </a:prstGeom>
        </p:spPr>
      </p:pic>
      <p:pic>
        <p:nvPicPr>
          <p:cNvPr id="3" name="图片 2" descr="屏幕剪辑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0325"/>
            <a:ext cx="4166132" cy="2239856"/>
          </a:xfrm>
          <a:prstGeom prst="rect">
            <a:avLst/>
          </a:prstGeom>
        </p:spPr>
      </p:pic>
      <p:pic>
        <p:nvPicPr>
          <p:cNvPr id="4" name="图片 3" descr="屏幕剪辑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259" y="4862362"/>
            <a:ext cx="4392488" cy="192964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88794" y="1695953"/>
            <a:ext cx="8352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Complex-momentum Berggren space              </a:t>
            </a:r>
            <a:r>
              <a:rPr lang="en-US" altLang="zh-CN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 initio 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Gamow IM-SRG 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右箭头 5"/>
          <p:cNvSpPr/>
          <p:nvPr/>
        </p:nvSpPr>
        <p:spPr>
          <a:xfrm>
            <a:off x="4788024" y="1781075"/>
            <a:ext cx="576064" cy="3071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0EE0346-607D-4052-8206-0DFE9461FE8A}"/>
              </a:ext>
            </a:extLst>
          </p:cNvPr>
          <p:cNvSpPr/>
          <p:nvPr/>
        </p:nvSpPr>
        <p:spPr>
          <a:xfrm>
            <a:off x="1475656" y="261291"/>
            <a:ext cx="68407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Tsukiyama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Bogner,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Schwenk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PRL106, 222502 (</a:t>
            </a:r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2011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Hergert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Bogner, Morris,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Schwenk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Tsukiyama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Physics Reports 621,  165 (</a:t>
            </a:r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D4BBD65-412B-4CAB-ADA0-098F3C3674A0}"/>
              </a:ext>
            </a:extLst>
          </p:cNvPr>
          <p:cNvSpPr/>
          <p:nvPr/>
        </p:nvSpPr>
        <p:spPr>
          <a:xfrm>
            <a:off x="180624" y="197120"/>
            <a:ext cx="11144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IM-SRG</a:t>
            </a:r>
          </a:p>
          <a:p>
            <a:r>
              <a:rPr lang="zh-CN" alt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本身很新</a:t>
            </a:r>
            <a:endParaRPr lang="en-US" altLang="zh-CN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317F16A-5781-4659-9FC9-572B643122E8}"/>
              </a:ext>
            </a:extLst>
          </p:cNvPr>
          <p:cNvSpPr txBox="1"/>
          <p:nvPr/>
        </p:nvSpPr>
        <p:spPr>
          <a:xfrm>
            <a:off x="1732557" y="1187057"/>
            <a:ext cx="5865403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我们发展了</a:t>
            </a:r>
            <a:r>
              <a:rPr lang="en-US" altLang="zh-CN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 initio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Gamow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IM-SRG 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（复空间）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80447DF-C368-4C93-A95F-294E16033443}"/>
              </a:ext>
            </a:extLst>
          </p:cNvPr>
          <p:cNvSpPr/>
          <p:nvPr/>
        </p:nvSpPr>
        <p:spPr>
          <a:xfrm>
            <a:off x="22992" y="120021"/>
            <a:ext cx="9098016" cy="7647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3656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8895" y="2819241"/>
            <a:ext cx="7256180" cy="3782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Core Shell Model (NCSM) </a:t>
            </a: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Coupled Cluster (CC)</a:t>
            </a: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In-medium Similarity Renormalization Group (IM-SRG)</a:t>
            </a: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Configuration interaction shell model</a:t>
            </a:r>
          </a:p>
          <a:p>
            <a:pPr>
              <a:lnSpc>
                <a:spcPct val="150000"/>
              </a:lnSpc>
            </a:pP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Selfconsistent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Green’s Function</a:t>
            </a: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Diffusion Monte Carlo</a:t>
            </a: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Lattice Nuclear Chiral EFT</a:t>
            </a: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Many-Body Perturbation Theory (MBPT)</a:t>
            </a: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(Dirac-) Bruckner-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Hartree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Fock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-3826" y="439810"/>
            <a:ext cx="9144000" cy="4580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Realistic nuclear forces: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-3826" y="2357017"/>
            <a:ext cx="9144000" cy="498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Ab-initio many-body </a:t>
            </a:r>
            <a:r>
              <a:rPr lang="en-US" altLang="zh-CN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</a:p>
        </p:txBody>
      </p:sp>
      <p:sp>
        <p:nvSpPr>
          <p:cNvPr id="5" name="矩形 4"/>
          <p:cNvSpPr/>
          <p:nvPr/>
        </p:nvSpPr>
        <p:spPr>
          <a:xfrm>
            <a:off x="719705" y="877700"/>
            <a:ext cx="7416558" cy="458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Chiral EFT (N</a:t>
            </a:r>
            <a:r>
              <a:rPr lang="en-US" altLang="zh-CN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LO), CD Bonn, AV18 …</a:t>
            </a:r>
          </a:p>
        </p:txBody>
      </p:sp>
      <p:sp>
        <p:nvSpPr>
          <p:cNvPr id="7" name="矩形 6"/>
          <p:cNvSpPr/>
          <p:nvPr/>
        </p:nvSpPr>
        <p:spPr>
          <a:xfrm>
            <a:off x="782515" y="1816107"/>
            <a:ext cx="7920614" cy="458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low</a:t>
            </a:r>
            <a:r>
              <a:rPr lang="en-US" altLang="zh-CN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-k ,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OLS, SRG, UCOM, (G-Matrix) …</a:t>
            </a:r>
          </a:p>
        </p:txBody>
      </p:sp>
      <p:sp>
        <p:nvSpPr>
          <p:cNvPr id="8" name="矩形 7"/>
          <p:cNvSpPr/>
          <p:nvPr/>
        </p:nvSpPr>
        <p:spPr>
          <a:xfrm>
            <a:off x="0" y="1358033"/>
            <a:ext cx="9144000" cy="4580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Renormalization to soften the force, to speed up convergence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7584" y="0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i="1" dirty="0">
                <a:solidFill>
                  <a:srgbClr val="552D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 initio </a:t>
            </a:r>
            <a:r>
              <a:rPr lang="zh-CN" altLang="en-US" sz="2400" b="1" dirty="0">
                <a:solidFill>
                  <a:srgbClr val="552D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计算三步曲</a:t>
            </a:r>
          </a:p>
        </p:txBody>
      </p:sp>
    </p:spTree>
    <p:extLst>
      <p:ext uri="{BB962C8B-B14F-4D97-AF65-F5344CB8AC3E}">
        <p14:creationId xmlns:p14="http://schemas.microsoft.com/office/powerpoint/2010/main" val="43495041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97384" y="105945"/>
            <a:ext cx="26116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Real-energy IM-SRG: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 descr="屏幕剪辑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702" y="5027459"/>
            <a:ext cx="3975029" cy="174625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2346" y="3398096"/>
            <a:ext cx="44828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Directly gives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g.s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energies for close-shell nuclei.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open shell or excited states, we use the </a:t>
            </a: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Equation of Motion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(EOM)  </a:t>
            </a:r>
          </a:p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Gamow IM-SRG + EOM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00050" indent="-400050">
              <a:lnSpc>
                <a:spcPct val="150000"/>
              </a:lnSpc>
              <a:buAutoNum type="romanLcParenR"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Gamow IM-SRG decouples the space from the closed-shell HF Fermi; </a:t>
            </a:r>
          </a:p>
          <a:p>
            <a:pPr marL="400050" indent="-400050">
              <a:lnSpc>
                <a:spcPct val="150000"/>
              </a:lnSpc>
              <a:buAutoNum type="romanLcParenR"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EOM to calculate excited states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 descr="屏幕剪辑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99" y="2003740"/>
            <a:ext cx="2127442" cy="638233"/>
          </a:xfrm>
          <a:prstGeom prst="rect">
            <a:avLst/>
          </a:prstGeom>
        </p:spPr>
      </p:pic>
      <p:pic>
        <p:nvPicPr>
          <p:cNvPr id="8" name="图片 7" descr="屏幕剪辑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28" y="2715915"/>
            <a:ext cx="2780277" cy="57523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775531" y="2147841"/>
            <a:ext cx="17925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Flow equation</a:t>
            </a:r>
            <a:endParaRPr lang="zh-CN" alt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 descr="屏幕剪辑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33" y="1567511"/>
            <a:ext cx="2414193" cy="34397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-36512" y="895429"/>
            <a:ext cx="38737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Continuous similarity transformation</a:t>
            </a:r>
            <a:endParaRPr lang="zh-CN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2" descr="屏幕剪辑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75" y="613006"/>
            <a:ext cx="1946711" cy="288965"/>
          </a:xfrm>
          <a:prstGeom prst="rect">
            <a:avLst/>
          </a:prstGeom>
        </p:spPr>
      </p:pic>
      <p:pic>
        <p:nvPicPr>
          <p:cNvPr id="17" name="图片 16" descr="屏幕剪辑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318" y="501922"/>
            <a:ext cx="2975429" cy="312802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4697490" y="66749"/>
            <a:ext cx="40142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Complex-energy Gamow IM-SRG: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图片 20" descr="屏幕剪辑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03" y="1187575"/>
            <a:ext cx="2981202" cy="292548"/>
          </a:xfrm>
          <a:prstGeom prst="rect">
            <a:avLst/>
          </a:prstGeom>
        </p:spPr>
      </p:pic>
      <p:pic>
        <p:nvPicPr>
          <p:cNvPr id="22" name="图片 21" descr="屏幕剪辑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809" y="1605038"/>
            <a:ext cx="1652891" cy="305040"/>
          </a:xfrm>
          <a:prstGeom prst="rect">
            <a:avLst/>
          </a:prstGeom>
        </p:spPr>
      </p:pic>
      <p:pic>
        <p:nvPicPr>
          <p:cNvPr id="23" name="图片 22" descr="屏幕剪辑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483" y="1023251"/>
            <a:ext cx="2896506" cy="310598"/>
          </a:xfrm>
          <a:prstGeom prst="rect">
            <a:avLst/>
          </a:prstGeom>
        </p:spPr>
      </p:pic>
      <p:pic>
        <p:nvPicPr>
          <p:cNvPr id="24" name="图片 23" descr="屏幕剪辑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989" y="1101972"/>
            <a:ext cx="116694" cy="178473"/>
          </a:xfrm>
          <a:prstGeom prst="rect">
            <a:avLst/>
          </a:prstGeom>
        </p:spPr>
      </p:pic>
      <p:pic>
        <p:nvPicPr>
          <p:cNvPr id="25" name="图片 24" descr="屏幕剪辑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869" y="1493718"/>
            <a:ext cx="2267574" cy="369477"/>
          </a:xfrm>
          <a:prstGeom prst="rect">
            <a:avLst/>
          </a:prstGeom>
        </p:spPr>
      </p:pic>
      <p:pic>
        <p:nvPicPr>
          <p:cNvPr id="26" name="图片 25" descr="屏幕剪辑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147" y="2782548"/>
            <a:ext cx="2856140" cy="569786"/>
          </a:xfrm>
          <a:prstGeom prst="rect">
            <a:avLst/>
          </a:prstGeom>
        </p:spPr>
      </p:pic>
      <p:pic>
        <p:nvPicPr>
          <p:cNvPr id="27" name="图片 26" descr="屏幕剪辑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869" y="2062602"/>
            <a:ext cx="2127442" cy="63823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208456" y="3489994"/>
            <a:ext cx="33105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White generator </a:t>
            </a:r>
            <a:r>
              <a:rPr lang="el-GR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η(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s) is used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687603" y="414953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Hergert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S.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Bogner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T. Morris, A.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Schwenk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K.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Tsukiyama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Physics Reports 621 (2016) 165.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03964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屏幕剪辑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620688"/>
            <a:ext cx="4586811" cy="3456384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E9FCC74-1015-49AF-9ACF-21726A94EC5C}"/>
              </a:ext>
            </a:extLst>
          </p:cNvPr>
          <p:cNvSpPr/>
          <p:nvPr/>
        </p:nvSpPr>
        <p:spPr>
          <a:xfrm>
            <a:off x="1619672" y="4437112"/>
            <a:ext cx="65527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Hu, Wu, Sun, Xu, PRC 99, 061302(R) (2019) 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59494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388AAD58-49EF-4345-A1E5-590E69AA96EB}"/>
              </a:ext>
            </a:extLst>
          </p:cNvPr>
          <p:cNvSpPr txBox="1">
            <a:spLocks/>
          </p:cNvSpPr>
          <p:nvPr/>
        </p:nvSpPr>
        <p:spPr>
          <a:xfrm>
            <a:off x="62545" y="2443886"/>
            <a:ext cx="5517567" cy="380206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zh-CN" sz="2000" b="1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 </a:t>
            </a:r>
          </a:p>
          <a:p>
            <a:pPr marL="0" indent="0">
              <a:buNone/>
            </a:pPr>
            <a:r>
              <a:rPr lang="en-US" altLang="zh-CN" sz="2000" b="1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  Phenomenological 3NFs:</a:t>
            </a:r>
          </a:p>
          <a:p>
            <a:pPr marL="0" indent="0">
              <a:buNone/>
            </a:pPr>
            <a:endParaRPr lang="en-US" altLang="zh-CN" sz="2000" b="1" dirty="0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en-US" altLang="zh-CN" sz="2000" b="1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- Urbana (1995)</a:t>
            </a:r>
          </a:p>
          <a:p>
            <a:pPr>
              <a:buFontTx/>
              <a:buNone/>
            </a:pPr>
            <a:endParaRPr lang="en-US" altLang="zh-CN" sz="2000" b="1" dirty="0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en-US" altLang="zh-CN" sz="2000" b="1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- Tucson-Melbourne (1975-1999)</a:t>
            </a:r>
          </a:p>
          <a:p>
            <a:pPr>
              <a:buFontTx/>
              <a:buNone/>
            </a:pPr>
            <a:endParaRPr lang="en-US" altLang="zh-CN" sz="2000" b="1" dirty="0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en-US" altLang="zh-CN" sz="2000" b="1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- Illinois (2001-2010)</a:t>
            </a:r>
          </a:p>
          <a:p>
            <a:pPr>
              <a:buFontTx/>
              <a:buNone/>
            </a:pPr>
            <a:r>
              <a:rPr lang="en-US" altLang="zh-CN" sz="2000" b="1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  </a:t>
            </a:r>
          </a:p>
          <a:p>
            <a:pPr>
              <a:buFontTx/>
              <a:buNone/>
            </a:pPr>
            <a:r>
              <a:rPr lang="en-US" altLang="zh-CN" sz="2000" b="1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- CD-Bonn + Δ (</a:t>
            </a:r>
            <a:r>
              <a:rPr lang="en-US" altLang="zh-CN" sz="2000" b="1" dirty="0" err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Deltuva</a:t>
            </a:r>
            <a:r>
              <a:rPr lang="en-US" altLang="zh-CN" sz="2000" b="1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, Sauer, 2003)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01D68AA-C5F3-433B-9A2A-B259190B0284}"/>
              </a:ext>
            </a:extLst>
          </p:cNvPr>
          <p:cNvSpPr txBox="1"/>
          <p:nvPr/>
        </p:nvSpPr>
        <p:spPr>
          <a:xfrm>
            <a:off x="928784" y="173943"/>
            <a:ext cx="684076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我们把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Chiral EFT 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三体力发展到复空间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Gamow 3NF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F4549A3-DFA3-4C32-8168-D1C3EB0812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5091584"/>
            <a:ext cx="976446" cy="1496465"/>
          </a:xfrm>
          <a:prstGeom prst="rect">
            <a:avLst/>
          </a:prstGeom>
        </p:spPr>
      </p:pic>
      <p:pic>
        <p:nvPicPr>
          <p:cNvPr id="6" name="Picture 37" descr="diagCW (6)">
            <a:extLst>
              <a:ext uri="{FF2B5EF4-FFF2-40B4-BE49-F238E27FC236}">
                <a16:creationId xmlns:a16="http://schemas.microsoft.com/office/drawing/2014/main" id="{79C42CC2-990F-4404-8BE6-99E80CD5D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596" y="796976"/>
            <a:ext cx="1706008" cy="1800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18768CC-6A88-4DC5-91F1-2BAF0C4945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351186"/>
            <a:ext cx="792088" cy="801352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84CC0267-9816-4BE3-8925-2016122B0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5" y="927033"/>
            <a:ext cx="2353283" cy="1455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E02D2931-53C5-4EF7-9DE0-7541597307DF}"/>
              </a:ext>
            </a:extLst>
          </p:cNvPr>
          <p:cNvSpPr txBox="1"/>
          <p:nvPr/>
        </p:nvSpPr>
        <p:spPr>
          <a:xfrm>
            <a:off x="5679158" y="5062631"/>
            <a:ext cx="3357338" cy="152541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-resonance (m ~1232MeV, t ~10</a:t>
            </a:r>
            <a:r>
              <a:rPr lang="en-US" altLang="zh-CN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-24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s) </a:t>
            </a: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isobar degrees of freedom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贡献很小，在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Lagranian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中可以不考虑 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16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=939.6 MeV;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16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=938.3 MeV)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B190A7D-16A1-4CF3-B9C7-2708E86FD6DA}"/>
              </a:ext>
            </a:extLst>
          </p:cNvPr>
          <p:cNvSpPr txBox="1"/>
          <p:nvPr/>
        </p:nvSpPr>
        <p:spPr>
          <a:xfrm>
            <a:off x="4189439" y="722383"/>
            <a:ext cx="4839851" cy="128907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Chiral EFT 3NF 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本身很新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Epelbaum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PRC 66, 064001 (2002);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P.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Navratil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PRL 99, 042501(2007)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箭头: 右 2">
            <a:extLst>
              <a:ext uri="{FF2B5EF4-FFF2-40B4-BE49-F238E27FC236}">
                <a16:creationId xmlns:a16="http://schemas.microsoft.com/office/drawing/2014/main" id="{7BDC6C0C-5A99-446F-A765-332820A33805}"/>
              </a:ext>
            </a:extLst>
          </p:cNvPr>
          <p:cNvSpPr/>
          <p:nvPr/>
        </p:nvSpPr>
        <p:spPr>
          <a:xfrm>
            <a:off x="5679158" y="229982"/>
            <a:ext cx="36004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DE682C50-A23A-4F5B-970B-AEE4C5598BA0}"/>
              </a:ext>
            </a:extLst>
          </p:cNvPr>
          <p:cNvCxnSpPr>
            <a:cxnSpLocks/>
          </p:cNvCxnSpPr>
          <p:nvPr/>
        </p:nvCxnSpPr>
        <p:spPr>
          <a:xfrm>
            <a:off x="0" y="2666809"/>
            <a:ext cx="91440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12E66E3C-B25A-4F9B-A8A4-2FD77C8244F7}"/>
              </a:ext>
            </a:extLst>
          </p:cNvPr>
          <p:cNvSpPr txBox="1"/>
          <p:nvPr/>
        </p:nvSpPr>
        <p:spPr>
          <a:xfrm>
            <a:off x="4212371" y="2122916"/>
            <a:ext cx="4550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highlight>
                  <a:srgbClr val="FFFF00"/>
                </a:highlight>
              </a:rPr>
              <a:t>直到现在，国际上拥有</a:t>
            </a:r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</a:rPr>
              <a:t>EFT 3NF</a:t>
            </a:r>
            <a:r>
              <a:rPr lang="zh-CN" altLang="en-US" dirty="0">
                <a:solidFill>
                  <a:srgbClr val="FF0000"/>
                </a:solidFill>
                <a:highlight>
                  <a:srgbClr val="FFFF00"/>
                </a:highlight>
              </a:rPr>
              <a:t>的组还很少！</a:t>
            </a:r>
          </a:p>
        </p:txBody>
      </p:sp>
    </p:spTree>
    <p:extLst>
      <p:ext uri="{BB962C8B-B14F-4D97-AF65-F5344CB8AC3E}">
        <p14:creationId xmlns:p14="http://schemas.microsoft.com/office/powerpoint/2010/main" val="29941356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DC45E9F6-BD6F-4AB5-95CC-C3652616731E}" type="slidenum">
              <a:rPr lang="en-US" altLang="zh-CN" sz="1400"/>
              <a:pPr eaLnBrk="1" hangingPunct="1"/>
              <a:t>63</a:t>
            </a:fld>
            <a:endParaRPr lang="en-US" altLang="zh-CN" sz="1400"/>
          </a:p>
        </p:txBody>
      </p:sp>
      <p:pic>
        <p:nvPicPr>
          <p:cNvPr id="8" name="Picture 33" descr="diagCW (2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84213"/>
            <a:ext cx="2133600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4" descr="diagCW (3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76400"/>
            <a:ext cx="2209800" cy="150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5" descr="diagCW (4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429000"/>
            <a:ext cx="25146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6" descr="diagCW (5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0" y="4953000"/>
            <a:ext cx="2374900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7" descr="diagCW (6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200400"/>
            <a:ext cx="1600200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8" descr="diagCW (7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0" y="4876800"/>
            <a:ext cx="2108200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9" descr="diagCW (8)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25" y="4800600"/>
            <a:ext cx="170497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40"/>
          <p:cNvSpPr txBox="1">
            <a:spLocks noChangeArrowheads="1"/>
          </p:cNvSpPr>
          <p:nvPr/>
        </p:nvSpPr>
        <p:spPr bwMode="auto">
          <a:xfrm>
            <a:off x="2514600" y="152400"/>
            <a:ext cx="1371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000" b="1">
                <a:solidFill>
                  <a:srgbClr val="000000"/>
                </a:solidFill>
              </a:rPr>
              <a:t>2N forces</a:t>
            </a:r>
          </a:p>
        </p:txBody>
      </p:sp>
      <p:sp>
        <p:nvSpPr>
          <p:cNvPr id="16" name="Rectangle 41"/>
          <p:cNvSpPr>
            <a:spLocks noChangeArrowheads="1"/>
          </p:cNvSpPr>
          <p:nvPr/>
        </p:nvSpPr>
        <p:spPr bwMode="auto">
          <a:xfrm>
            <a:off x="4830763" y="127000"/>
            <a:ext cx="1341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zh-CN" sz="2000" b="1">
                <a:solidFill>
                  <a:srgbClr val="000000"/>
                </a:solidFill>
              </a:rPr>
              <a:t>3N forces</a:t>
            </a:r>
          </a:p>
        </p:txBody>
      </p:sp>
      <p:sp>
        <p:nvSpPr>
          <p:cNvPr id="17" name="Rectangle 42"/>
          <p:cNvSpPr>
            <a:spLocks noChangeArrowheads="1"/>
          </p:cNvSpPr>
          <p:nvPr/>
        </p:nvSpPr>
        <p:spPr bwMode="auto">
          <a:xfrm>
            <a:off x="7391400" y="127000"/>
            <a:ext cx="1341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zh-CN" sz="2000" b="1">
                <a:solidFill>
                  <a:srgbClr val="000000"/>
                </a:solidFill>
              </a:rPr>
              <a:t>4N forces</a:t>
            </a:r>
          </a:p>
        </p:txBody>
      </p:sp>
      <p:sp>
        <p:nvSpPr>
          <p:cNvPr id="18" name="Text Box 43"/>
          <p:cNvSpPr txBox="1">
            <a:spLocks noChangeArrowheads="1"/>
          </p:cNvSpPr>
          <p:nvPr/>
        </p:nvSpPr>
        <p:spPr bwMode="auto">
          <a:xfrm>
            <a:off x="304800" y="730250"/>
            <a:ext cx="1219200" cy="6699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 dirty="0">
                <a:solidFill>
                  <a:srgbClr val="000000"/>
                </a:solidFill>
              </a:rPr>
              <a:t>Leading Order</a:t>
            </a:r>
          </a:p>
        </p:txBody>
      </p:sp>
      <p:sp>
        <p:nvSpPr>
          <p:cNvPr id="19" name="Text Box 45"/>
          <p:cNvSpPr txBox="1">
            <a:spLocks noChangeArrowheads="1"/>
          </p:cNvSpPr>
          <p:nvPr/>
        </p:nvSpPr>
        <p:spPr bwMode="auto">
          <a:xfrm>
            <a:off x="381000" y="3505200"/>
            <a:ext cx="990600" cy="1098550"/>
          </a:xfrm>
          <a:prstGeom prst="rect">
            <a:avLst/>
          </a:prstGeom>
          <a:noFill/>
          <a:ln w="28575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 b="1">
                <a:solidFill>
                  <a:srgbClr val="00CC00"/>
                </a:solidFill>
              </a:rPr>
              <a:t>Next-to-Next-to Leading Order</a:t>
            </a:r>
          </a:p>
        </p:txBody>
      </p:sp>
      <p:sp>
        <p:nvSpPr>
          <p:cNvPr id="20" name="Text Box 46"/>
          <p:cNvSpPr txBox="1">
            <a:spLocks noChangeArrowheads="1"/>
          </p:cNvSpPr>
          <p:nvPr/>
        </p:nvSpPr>
        <p:spPr bwMode="auto">
          <a:xfrm>
            <a:off x="381000" y="5216525"/>
            <a:ext cx="914400" cy="1184275"/>
          </a:xfrm>
          <a:prstGeom prst="rect">
            <a:avLst/>
          </a:prstGeom>
          <a:noFill/>
          <a:ln w="28575">
            <a:solidFill>
              <a:srgbClr val="FF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400" b="1">
                <a:solidFill>
                  <a:srgbClr val="FF3399"/>
                </a:solidFill>
              </a:rPr>
              <a:t>Next-to-Next-to-Next-to Leading Order</a:t>
            </a:r>
          </a:p>
        </p:txBody>
      </p:sp>
      <p:sp>
        <p:nvSpPr>
          <p:cNvPr id="21" name="Text Box 44"/>
          <p:cNvSpPr txBox="1">
            <a:spLocks noChangeArrowheads="1"/>
          </p:cNvSpPr>
          <p:nvPr/>
        </p:nvSpPr>
        <p:spPr bwMode="auto">
          <a:xfrm>
            <a:off x="304800" y="2057400"/>
            <a:ext cx="1143000" cy="94456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rgbClr val="000000"/>
                </a:solidFill>
              </a:rPr>
              <a:t>Next-to Leading Order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199709" y="853628"/>
            <a:ext cx="178426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Chiral EFT</a:t>
            </a:r>
            <a:endParaRPr lang="zh-CN" alt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9" descr="china2pp4_Page_07(2)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688" y="505096"/>
            <a:ext cx="2194768" cy="2618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6154983" y="2852936"/>
            <a:ext cx="2577855" cy="46166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 counting </a:t>
            </a:r>
            <a:r>
              <a:rPr lang="zh-CN" altLang="en-US" sz="1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en-US" altLang="zh-CN" sz="1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4427985" y="3261123"/>
            <a:ext cx="2353816" cy="1729877"/>
          </a:xfrm>
          <a:prstGeom prst="ellipse">
            <a:avLst/>
          </a:prstGeom>
          <a:noFill/>
          <a:ln w="5715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屏幕剪辑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798" y="2895036"/>
            <a:ext cx="561233" cy="362643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067944" y="1676400"/>
            <a:ext cx="2087039" cy="7078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2000</a:t>
            </a:r>
            <a:r>
              <a:rPr lang="zh-CN" altLang="en-US" sz="2000" dirty="0"/>
              <a:t>年以后才开始</a:t>
            </a:r>
            <a:r>
              <a:rPr lang="en-US" altLang="zh-CN" sz="2000" dirty="0"/>
              <a:t>EFT</a:t>
            </a:r>
            <a:r>
              <a:rPr lang="zh-CN" altLang="en-US" sz="2000" dirty="0"/>
              <a:t>核物理计算</a:t>
            </a:r>
          </a:p>
        </p:txBody>
      </p:sp>
    </p:spTree>
    <p:extLst>
      <p:ext uri="{BB962C8B-B14F-4D97-AF65-F5344CB8AC3E}">
        <p14:creationId xmlns:p14="http://schemas.microsoft.com/office/powerpoint/2010/main" val="1293718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屏幕剪辑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33" y="1052736"/>
            <a:ext cx="5187379" cy="2149724"/>
          </a:xfrm>
          <a:prstGeom prst="rect">
            <a:avLst/>
          </a:prstGeom>
        </p:spPr>
      </p:pic>
      <p:pic>
        <p:nvPicPr>
          <p:cNvPr id="4" name="图片 3" descr="屏幕剪辑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115008"/>
            <a:ext cx="5289079" cy="181812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07504" y="55557"/>
            <a:ext cx="8928992" cy="4580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三体力：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NNLO(NNN) 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439F060-582D-4B9C-8372-2E5A563E42D4}"/>
              </a:ext>
            </a:extLst>
          </p:cNvPr>
          <p:cNvSpPr/>
          <p:nvPr/>
        </p:nvSpPr>
        <p:spPr>
          <a:xfrm>
            <a:off x="6012160" y="4839402"/>
            <a:ext cx="25507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EFT 3NF at N</a:t>
            </a:r>
            <a:r>
              <a:rPr lang="en-US" altLang="zh-CN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 level 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DD5DDA5-74BE-4D3B-9B83-16AFA2FF69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76" y="2636912"/>
            <a:ext cx="1713124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76508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86E3DC-DF29-4E67-B1BF-0EB2EA0F0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4824"/>
            <a:ext cx="9144000" cy="478750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703EB26F-C939-4F4E-8F3C-9F0693D46098}"/>
              </a:ext>
            </a:extLst>
          </p:cNvPr>
          <p:cNvSpPr txBox="1"/>
          <p:nvPr/>
        </p:nvSpPr>
        <p:spPr>
          <a:xfrm>
            <a:off x="251520" y="476672"/>
            <a:ext cx="6336704" cy="960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reduce the calculation task, in many-body calculations, the normal-ordered 3NF is used usually.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71841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9ACCEA4-67E3-46F8-A9BA-91388EADB6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3189"/>
            <a:ext cx="9144000" cy="525162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060166F-B0FB-4175-9ADC-CCF2C22C5440}"/>
              </a:ext>
            </a:extLst>
          </p:cNvPr>
          <p:cNvSpPr txBox="1"/>
          <p:nvPr/>
        </p:nvSpPr>
        <p:spPr>
          <a:xfrm>
            <a:off x="1187624" y="332656"/>
            <a:ext cx="2448272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Residual 3NF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53215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280C9E1-7A39-4DC8-BAFF-024736C56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46" y="562801"/>
            <a:ext cx="8579291" cy="13589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51F2E27-074C-4F99-BFDF-80128FA4BD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44000" cy="34708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4703ABE-3C90-4830-8019-9D0A6D2CE2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120051"/>
            <a:ext cx="3925357" cy="51953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D634856-6B3D-46AF-BA0D-85BECA64F7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86" y="2594643"/>
            <a:ext cx="7704856" cy="15878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3962638-1F47-40A7-9D45-E54C3DD1D0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431309"/>
            <a:ext cx="3706623" cy="50848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E614ACC-3DB7-4128-A90B-96DECC6DD1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46" y="5006002"/>
            <a:ext cx="6636091" cy="1327218"/>
          </a:xfrm>
          <a:prstGeom prst="rect">
            <a:avLst/>
          </a:prstGeom>
        </p:spPr>
      </p:pic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9E2A6DFE-15A4-45CE-9608-183A0B964305}"/>
              </a:ext>
            </a:extLst>
          </p:cNvPr>
          <p:cNvCxnSpPr/>
          <p:nvPr/>
        </p:nvCxnSpPr>
        <p:spPr>
          <a:xfrm>
            <a:off x="0" y="2060848"/>
            <a:ext cx="9144000" cy="0"/>
          </a:xfrm>
          <a:prstGeom prst="line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DBE8D86C-93B0-4CBF-A944-4C140EEDCF47}"/>
              </a:ext>
            </a:extLst>
          </p:cNvPr>
          <p:cNvCxnSpPr/>
          <p:nvPr/>
        </p:nvCxnSpPr>
        <p:spPr>
          <a:xfrm>
            <a:off x="44217" y="4365104"/>
            <a:ext cx="9144000" cy="0"/>
          </a:xfrm>
          <a:prstGeom prst="line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图片 19">
            <a:extLst>
              <a:ext uri="{FF2B5EF4-FFF2-40B4-BE49-F238E27FC236}">
                <a16:creationId xmlns:a16="http://schemas.microsoft.com/office/drawing/2014/main" id="{4B4266DA-31AF-47F7-BBA5-A56D5C09BD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989" y="4547766"/>
            <a:ext cx="3883818" cy="1843169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F18DF10E-81E5-4B81-99F7-C84FDE1EB496}"/>
              </a:ext>
            </a:extLst>
          </p:cNvPr>
          <p:cNvSpPr txBox="1"/>
          <p:nvPr/>
        </p:nvSpPr>
        <p:spPr>
          <a:xfrm>
            <a:off x="5570501" y="2137205"/>
            <a:ext cx="3565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我们组发展复数空间</a:t>
            </a:r>
            <a:r>
              <a:rPr lang="en-US" altLang="zh-CN" sz="16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Gamow EFT 3NF </a:t>
            </a:r>
            <a:endParaRPr lang="zh-CN" altLang="en-US" sz="1600" b="1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C1DAD1F-802A-4D55-87D4-AF6F3E246C1D}"/>
              </a:ext>
            </a:extLst>
          </p:cNvPr>
          <p:cNvSpPr txBox="1"/>
          <p:nvPr/>
        </p:nvSpPr>
        <p:spPr>
          <a:xfrm>
            <a:off x="7020272" y="862152"/>
            <a:ext cx="22223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rgbClr val="FF0000"/>
                </a:solidFill>
                <a:highlight>
                  <a:srgbClr val="FFFF00"/>
                </a:highlight>
              </a:rPr>
              <a:t>合作实数空间 </a:t>
            </a:r>
            <a:r>
              <a:rPr lang="en-US" altLang="zh-CN" sz="1600" b="1" dirty="0">
                <a:solidFill>
                  <a:srgbClr val="FF0000"/>
                </a:solidFill>
                <a:highlight>
                  <a:srgbClr val="FFFF00"/>
                </a:highlight>
              </a:rPr>
              <a:t>EFT 3NF</a:t>
            </a:r>
            <a:endParaRPr lang="zh-CN" altLang="en-US" sz="16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86604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/>
          <p:cNvSpPr txBox="1"/>
          <p:nvPr/>
        </p:nvSpPr>
        <p:spPr>
          <a:xfrm>
            <a:off x="1476163" y="32750"/>
            <a:ext cx="5783333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GSM with </a:t>
            </a:r>
            <a:r>
              <a:rPr lang="en-US" altLang="zh-CN" sz="20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core: N</a:t>
            </a:r>
            <a:r>
              <a:rPr lang="en-US" altLang="zh-CN" sz="20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LO(NN) + N</a:t>
            </a:r>
            <a:r>
              <a:rPr lang="en-US" altLang="zh-CN" sz="20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LO(NNN)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22607" y="5783195"/>
            <a:ext cx="9108504" cy="70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LO(NN): 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Entem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Machleidt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PRC </a:t>
            </a: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014002 (2002).</a:t>
            </a:r>
          </a:p>
          <a:p>
            <a:pPr>
              <a:lnSpc>
                <a:spcPct val="150000"/>
              </a:lnSpc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LO(NNN): 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1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=-1, 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1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=-0.34, 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Navrátil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Gueorguiev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Vary, Ormand, A. 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Nogga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PRL 99, 042501 (2007).</a:t>
            </a:r>
          </a:p>
        </p:txBody>
      </p:sp>
      <p:pic>
        <p:nvPicPr>
          <p:cNvPr id="13" name="图片 12" descr="屏幕剪辑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13" y="638019"/>
            <a:ext cx="4429746" cy="123085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D96E6E30-564B-4B4D-9584-589838832D9D}"/>
              </a:ext>
            </a:extLst>
          </p:cNvPr>
          <p:cNvSpPr/>
          <p:nvPr/>
        </p:nvSpPr>
        <p:spPr>
          <a:xfrm>
            <a:off x="4886507" y="908720"/>
            <a:ext cx="4139952" cy="88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Ma, Xu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Coraggio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Hu, Li, Fukui, Angelis,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N.Itaco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Gargano, PLB 802, 135257 (2020)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C25E076B-74E8-40DF-B2D1-B4E37B656E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6" y="2020422"/>
            <a:ext cx="3932664" cy="2918029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C1A38493-EC77-4B18-8D73-91605155BC38}"/>
              </a:ext>
            </a:extLst>
          </p:cNvPr>
          <p:cNvSpPr/>
          <p:nvPr/>
        </p:nvSpPr>
        <p:spPr>
          <a:xfrm>
            <a:off x="175986" y="494005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[3] Otsuka, Suzuki, Holt, 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Schwenk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Akaishi, PRL 105 (2010) 032501.</a:t>
            </a:r>
          </a:p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[31] Hagen, Hjorth-Jensen, Jansen, 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Machleidt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Papenbrock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PRL108 (2012) 242501.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5E9C29F-FA51-404F-A844-A3F2D7C642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887" y="1932846"/>
            <a:ext cx="4572000" cy="316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82647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213054E-81C6-4AE5-A0F6-FA5508F645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234" y="43727"/>
            <a:ext cx="5832648" cy="2699132"/>
          </a:xfrm>
          <a:prstGeom prst="rect">
            <a:avLst/>
          </a:prstGeom>
        </p:spPr>
      </p:pic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28C858B2-45DF-4B64-A4BA-797E6D2A1ADF}"/>
              </a:ext>
            </a:extLst>
          </p:cNvPr>
          <p:cNvCxnSpPr/>
          <p:nvPr/>
        </p:nvCxnSpPr>
        <p:spPr>
          <a:xfrm>
            <a:off x="6660232" y="2060848"/>
            <a:ext cx="4320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7658E00F-5A86-463F-9338-E09CD7304FED}"/>
              </a:ext>
            </a:extLst>
          </p:cNvPr>
          <p:cNvSpPr txBox="1"/>
          <p:nvPr/>
        </p:nvSpPr>
        <p:spPr>
          <a:xfrm>
            <a:off x="4943388" y="4067672"/>
            <a:ext cx="2808312" cy="96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GSM with the core </a:t>
            </a:r>
            <a:r>
              <a:rPr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valence particles: 2p + 1n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E9E4D6FE-0814-4C6A-8CE7-37174E8F8576}"/>
              </a:ext>
            </a:extLst>
          </p:cNvPr>
          <p:cNvSpPr txBox="1"/>
          <p:nvPr/>
        </p:nvSpPr>
        <p:spPr>
          <a:xfrm>
            <a:off x="4922617" y="3645024"/>
            <a:ext cx="295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LO(2NF) + N</a:t>
            </a:r>
            <a:r>
              <a:rPr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LO(3NF)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1D2DB7B-7F6C-4CEB-AF8E-6CA3881111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118" y="3542357"/>
            <a:ext cx="2284543" cy="205293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F26BE3E4-532F-4F14-9D90-7B5E51A9E871}"/>
              </a:ext>
            </a:extLst>
          </p:cNvPr>
          <p:cNvSpPr txBox="1"/>
          <p:nvPr/>
        </p:nvSpPr>
        <p:spPr>
          <a:xfrm>
            <a:off x="1475656" y="5660792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two-nucleon correlation density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3284F73C-19A7-4C6C-B5DD-6E1BE9EBB6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04" y="6035226"/>
            <a:ext cx="4068584" cy="53215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B2247E5-57C9-4ECC-BED3-AFA2AB447C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021" y="5996855"/>
            <a:ext cx="3398858" cy="239663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C2F6D99C-C918-43C3-B793-3A4C839E4644}"/>
              </a:ext>
            </a:extLst>
          </p:cNvPr>
          <p:cNvSpPr/>
          <p:nvPr/>
        </p:nvSpPr>
        <p:spPr>
          <a:xfrm>
            <a:off x="3436137" y="4784734"/>
            <a:ext cx="13356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two-proton halo</a:t>
            </a:r>
            <a:endParaRPr lang="zh-CN" altLang="en-US" sz="1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3E9CC47A-427A-4562-88EA-37BE7E35D9AD}"/>
              </a:ext>
            </a:extLst>
          </p:cNvPr>
          <p:cNvCxnSpPr>
            <a:cxnSpLocks/>
          </p:cNvCxnSpPr>
          <p:nvPr/>
        </p:nvCxnSpPr>
        <p:spPr>
          <a:xfrm>
            <a:off x="2699792" y="3861048"/>
            <a:ext cx="72008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26E47EC5-107A-4A97-A660-7A8079B38C18}"/>
              </a:ext>
            </a:extLst>
          </p:cNvPr>
          <p:cNvSpPr/>
          <p:nvPr/>
        </p:nvSpPr>
        <p:spPr>
          <a:xfrm>
            <a:off x="4922617" y="3542358"/>
            <a:ext cx="3105767" cy="15501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08E15100-AA1F-4B47-956D-BC2EBA17407B}"/>
              </a:ext>
            </a:extLst>
          </p:cNvPr>
          <p:cNvSpPr txBox="1"/>
          <p:nvPr/>
        </p:nvSpPr>
        <p:spPr>
          <a:xfrm>
            <a:off x="323528" y="2858107"/>
            <a:ext cx="87044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Both 3NF and continuum play important roles in describing Borromean and halo</a:t>
            </a:r>
            <a:endParaRPr lang="zh-CN" alt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231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76" y="1060610"/>
            <a:ext cx="5442249" cy="1328578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Yukawa nuclear force by </a:t>
            </a:r>
            <a:r>
              <a:rPr lang="el-GR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meson exchange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对象 3"/>
          <p:cNvGraphicFramePr>
            <a:graphicFrameLocks noChangeAspect="1"/>
          </p:cNvGraphicFramePr>
          <p:nvPr>
            <p:extLst/>
          </p:nvPr>
        </p:nvGraphicFramePr>
        <p:xfrm>
          <a:off x="4114800" y="22098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2" name="Equation" r:id="rId3" imgW="914400" imgH="179640" progId="Equation.DSMT4">
                  <p:embed/>
                </p:oleObj>
              </mc:Choice>
              <mc:Fallback>
                <p:oleObj name="Equation" r:id="rId3" imgW="914400" imgH="179640" progId="Equation.DSMT4">
                  <p:embed/>
                  <p:pic>
                    <p:nvPicPr>
                      <p:cNvPr id="4" name="对象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14800" y="2209800"/>
                        <a:ext cx="914400" cy="179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7" y="3429000"/>
            <a:ext cx="4890061" cy="1911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79512" y="747765"/>
            <a:ext cx="532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Electromagnetic force has an infinite range!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3041" y="82828"/>
            <a:ext cx="9113006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Realistic nuclear forces</a:t>
            </a:r>
            <a:endParaRPr lang="zh-CN" alt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1731" y="2844927"/>
            <a:ext cx="4977677" cy="369332"/>
          </a:xfrm>
          <a:prstGeom prst="rect">
            <a:avLst/>
          </a:prstGeom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Long-range attractive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short-range repulsive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12" name="图片 11" descr="屏幕剪辑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533" y="2142031"/>
            <a:ext cx="1574627" cy="314925"/>
          </a:xfrm>
          <a:prstGeom prst="rect">
            <a:avLst/>
          </a:prstGeom>
        </p:spPr>
      </p:pic>
      <p:pic>
        <p:nvPicPr>
          <p:cNvPr id="3" name="图片 2" descr="屏幕剪辑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246" y="1246453"/>
            <a:ext cx="2304256" cy="940366"/>
          </a:xfrm>
          <a:prstGeom prst="rect">
            <a:avLst/>
          </a:prstGeom>
        </p:spPr>
      </p:pic>
      <p:pic>
        <p:nvPicPr>
          <p:cNvPr id="5" name="图片 4" descr="屏幕剪辑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644120"/>
            <a:ext cx="1008112" cy="639981"/>
          </a:xfrm>
          <a:prstGeom prst="rect">
            <a:avLst/>
          </a:prstGeom>
        </p:spPr>
      </p:pic>
      <p:pic>
        <p:nvPicPr>
          <p:cNvPr id="17" name="图片 16" descr="屏幕剪辑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003" y="2564903"/>
            <a:ext cx="4053709" cy="3784459"/>
          </a:xfrm>
          <a:prstGeom prst="rect">
            <a:avLst/>
          </a:prstGeom>
        </p:spPr>
      </p:pic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0C4E6E5E-C835-4150-938C-9C7F62F60DDF}"/>
              </a:ext>
            </a:extLst>
          </p:cNvPr>
          <p:cNvCxnSpPr>
            <a:cxnSpLocks/>
          </p:cNvCxnSpPr>
          <p:nvPr/>
        </p:nvCxnSpPr>
        <p:spPr>
          <a:xfrm>
            <a:off x="6647994" y="2120196"/>
            <a:ext cx="1656184" cy="271788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D74A82A3-0C10-4866-8356-DA859A282F38}"/>
              </a:ext>
            </a:extLst>
          </p:cNvPr>
          <p:cNvSpPr txBox="1"/>
          <p:nvPr/>
        </p:nvSpPr>
        <p:spPr>
          <a:xfrm>
            <a:off x="6467974" y="80769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交换光子，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=0)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C1D2A6B-9135-460D-8812-F6BB5B85AD00}"/>
              </a:ext>
            </a:extLst>
          </p:cNvPr>
          <p:cNvSpPr/>
          <p:nvPr/>
        </p:nvSpPr>
        <p:spPr>
          <a:xfrm>
            <a:off x="1601531" y="2135112"/>
            <a:ext cx="1236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交换</a:t>
            </a:r>
            <a:r>
              <a:rPr lang="el-GR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介子</a:t>
            </a:r>
          </a:p>
        </p:txBody>
      </p:sp>
    </p:spTree>
    <p:extLst>
      <p:ext uri="{BB962C8B-B14F-4D97-AF65-F5344CB8AC3E}">
        <p14:creationId xmlns:p14="http://schemas.microsoft.com/office/powerpoint/2010/main" val="11211185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46B3A15-337C-468B-A761-F3691A24746C}"/>
              </a:ext>
            </a:extLst>
          </p:cNvPr>
          <p:cNvSpPr/>
          <p:nvPr/>
        </p:nvSpPr>
        <p:spPr>
          <a:xfrm>
            <a:off x="240884" y="205299"/>
            <a:ext cx="3746538" cy="5762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无中微子双</a:t>
            </a:r>
            <a:r>
              <a:rPr lang="el-GR" altLang="zh-CN" sz="24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en-US" sz="24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衰变（</a:t>
            </a:r>
            <a:r>
              <a:rPr lang="en-US" altLang="zh-CN" sz="24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l-GR" altLang="zh-CN" sz="24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νββ</a:t>
            </a:r>
            <a:r>
              <a:rPr lang="zh-CN" altLang="en-US" sz="24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en-US" altLang="zh-CN" sz="2400" b="1" dirty="0">
              <a:solidFill>
                <a:srgbClr val="00B05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4ED3421-4E82-411A-AF10-946EDE6CEA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921" y="2936075"/>
            <a:ext cx="4694409" cy="74683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3797945-A802-4F97-99A6-FCD778F0C5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84" y="3795740"/>
            <a:ext cx="551414" cy="419075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50D22C23-AF28-49A7-AEB3-52A09650485B}"/>
              </a:ext>
            </a:extLst>
          </p:cNvPr>
          <p:cNvSpPr/>
          <p:nvPr/>
        </p:nvSpPr>
        <p:spPr>
          <a:xfrm>
            <a:off x="792298" y="3777377"/>
            <a:ext cx="55446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phase-space factor (or kinematic factor);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9FE416E-51FF-45A7-8EF8-BD5BD8E54B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93" y="4509120"/>
            <a:ext cx="571580" cy="31436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7D53107A-985D-4BB2-9BC8-9DD6FB4088A1}"/>
              </a:ext>
            </a:extLst>
          </p:cNvPr>
          <p:cNvSpPr txBox="1"/>
          <p:nvPr/>
        </p:nvSpPr>
        <p:spPr>
          <a:xfrm>
            <a:off x="414463" y="4343836"/>
            <a:ext cx="8093327" cy="113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nuclear matrix element</a:t>
            </a: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（核物理第一性原理计算，非常依赖于母核、子核波函数）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E6250228-0A7F-4DD8-9E83-D2B99ACF21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991" y="3547802"/>
            <a:ext cx="2694546" cy="877534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F26F7240-3F3C-4DA8-87A3-9E3151D7039D}"/>
              </a:ext>
            </a:extLst>
          </p:cNvPr>
          <p:cNvSpPr/>
          <p:nvPr/>
        </p:nvSpPr>
        <p:spPr>
          <a:xfrm>
            <a:off x="206187" y="798287"/>
            <a:ext cx="37513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Neutrino is its own antiparticle?</a:t>
            </a:r>
          </a:p>
          <a:p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(Majorana Fermion)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5A368280-88F6-4DE4-BD66-7ADAA341A152}"/>
              </a:ext>
            </a:extLst>
          </p:cNvPr>
          <p:cNvSpPr/>
          <p:nvPr/>
        </p:nvSpPr>
        <p:spPr>
          <a:xfrm>
            <a:off x="242303" y="1682598"/>
            <a:ext cx="49105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 </a:t>
            </a:r>
            <a:r>
              <a:rPr lang="en-US" altLang="zh-CN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136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 → </a:t>
            </a:r>
            <a:r>
              <a:rPr lang="en-US" altLang="zh-CN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136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+ 2e</a:t>
            </a:r>
            <a:r>
              <a:rPr lang="en-US" altLang="zh-CN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(+      ? ) 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AB12557A-4FBB-453C-8872-9B86A4052B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756154"/>
            <a:ext cx="360040" cy="336037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E5E3B4DE-274A-40A1-9725-7A98E03E93CA}"/>
              </a:ext>
            </a:extLst>
          </p:cNvPr>
          <p:cNvSpPr txBox="1"/>
          <p:nvPr/>
        </p:nvSpPr>
        <p:spPr>
          <a:xfrm>
            <a:off x="74271" y="2226094"/>
            <a:ext cx="36695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+mn-ea"/>
              </a:rPr>
              <a:t> （利用精确的能量守恒关系）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2C885464-A072-4A79-B2C7-0E101389FDD7}"/>
              </a:ext>
            </a:extLst>
          </p:cNvPr>
          <p:cNvSpPr txBox="1"/>
          <p:nvPr/>
        </p:nvSpPr>
        <p:spPr>
          <a:xfrm>
            <a:off x="323528" y="3178123"/>
            <a:ext cx="17903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highlight>
                  <a:srgbClr val="FF00FF"/>
                </a:highlight>
                <a:latin typeface="+mn-ea"/>
                <a:cs typeface="Times New Roman" panose="02020603050405020304" pitchFamily="18" charset="0"/>
              </a:rPr>
              <a:t>预言衰变寿命：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D162F18-9AC2-4F16-8B5C-3A3CE9E358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249" y="153913"/>
            <a:ext cx="4696480" cy="2591162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855C5094-1396-4C6B-8225-A42F896D6EDC}"/>
              </a:ext>
            </a:extLst>
          </p:cNvPr>
          <p:cNvSpPr/>
          <p:nvPr/>
        </p:nvSpPr>
        <p:spPr>
          <a:xfrm>
            <a:off x="323528" y="4425336"/>
            <a:ext cx="8093327" cy="113024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65CAF56-70FD-4900-BD5B-E5EF4A054340}"/>
              </a:ext>
            </a:extLst>
          </p:cNvPr>
          <p:cNvSpPr txBox="1"/>
          <p:nvPr/>
        </p:nvSpPr>
        <p:spPr>
          <a:xfrm>
            <a:off x="240884" y="5805264"/>
            <a:ext cx="85795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物理可观测量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Free space          effective space, 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利用场论重整化方法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(Goldstone diagrams) 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箭头: 右 5">
            <a:extLst>
              <a:ext uri="{FF2B5EF4-FFF2-40B4-BE49-F238E27FC236}">
                <a16:creationId xmlns:a16="http://schemas.microsoft.com/office/drawing/2014/main" id="{5E3BD2A2-FBF3-4A21-A1DD-4645357BECD3}"/>
              </a:ext>
            </a:extLst>
          </p:cNvPr>
          <p:cNvSpPr/>
          <p:nvPr/>
        </p:nvSpPr>
        <p:spPr>
          <a:xfrm>
            <a:off x="1582153" y="6270116"/>
            <a:ext cx="389579" cy="1857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163155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E072D4F-F22C-48B6-9F80-DF18429D5940}"/>
              </a:ext>
            </a:extLst>
          </p:cNvPr>
          <p:cNvSpPr/>
          <p:nvPr/>
        </p:nvSpPr>
        <p:spPr>
          <a:xfrm>
            <a:off x="101197" y="331758"/>
            <a:ext cx="9036496" cy="2777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200000"/>
              </a:lnSpc>
              <a:buFont typeface="+mj-lt"/>
              <a:buAutoNum type="arabicPeriod"/>
            </a:pPr>
            <a:r>
              <a:rPr lang="en-US" altLang="zh-CN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Y.Z. Ma, F.R. Xu* </a:t>
            </a:r>
            <a:r>
              <a:rPr lang="en-US" altLang="zh-CN" i="1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et al</a:t>
            </a:r>
            <a:r>
              <a:rPr lang="en-US" altLang="zh-CN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., </a:t>
            </a:r>
            <a:r>
              <a:rPr lang="en-US" altLang="zh-CN" kern="1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PLB</a:t>
            </a:r>
            <a:r>
              <a:rPr lang="en-US" altLang="zh-CN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802, 135257 (2020)</a:t>
            </a:r>
            <a:endParaRPr lang="zh-CN" altLang="zh-CN" kern="100" dirty="0"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altLang="zh-CN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Y.Z. Ma, F.R. Xu* </a:t>
            </a:r>
            <a:r>
              <a:rPr lang="en-US" altLang="zh-CN" i="1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et al</a:t>
            </a:r>
            <a:r>
              <a:rPr lang="en-US" altLang="zh-CN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., </a:t>
            </a:r>
            <a:r>
              <a:rPr lang="en-US" altLang="zh-CN" kern="1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PLB</a:t>
            </a:r>
            <a:r>
              <a:rPr lang="en-US" altLang="zh-CN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808, 135673 (2020)</a:t>
            </a:r>
          </a:p>
          <a:p>
            <a:pPr marL="342900" indent="-342900" algn="just">
              <a:lnSpc>
                <a:spcPct val="200000"/>
              </a:lnSpc>
              <a:buFont typeface="+mj-lt"/>
              <a:buAutoNum type="arabicPeriod"/>
            </a:pPr>
            <a:r>
              <a:rPr lang="en-US" altLang="zh-CN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B.S. Hu, </a:t>
            </a:r>
            <a:r>
              <a:rPr lang="en-US" altLang="zh-CN" kern="100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Q.Wu</a:t>
            </a:r>
            <a:r>
              <a:rPr lang="en-US" altLang="zh-CN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J.G. Li, Y.Z. Ma, Z.H. Sun, N. Michel, F.R. Xu*, </a:t>
            </a:r>
            <a:r>
              <a:rPr lang="en-US" altLang="zh-CN" kern="1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PLB</a:t>
            </a:r>
            <a:r>
              <a:rPr lang="en-US" altLang="zh-CN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802, 135206 (2020)</a:t>
            </a:r>
          </a:p>
          <a:p>
            <a:pPr marL="342900" indent="-342900" algn="just">
              <a:lnSpc>
                <a:spcPct val="200000"/>
              </a:lnSpc>
              <a:buFont typeface="+mj-lt"/>
              <a:buAutoNum type="arabicPeriod"/>
            </a:pPr>
            <a:r>
              <a:rPr lang="en-US" altLang="zh-CN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B. S. Hu , Q. Wu, Q. Yuan, Y. Z. Ma, X. Q. Yan, and F. R. Xu*, </a:t>
            </a:r>
            <a:r>
              <a:rPr lang="en-US" altLang="zh-CN" kern="1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PRC</a:t>
            </a:r>
            <a:r>
              <a:rPr lang="en-US" altLang="zh-CN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101, 044309 (2020)</a:t>
            </a:r>
            <a:endParaRPr lang="zh-CN" altLang="zh-CN" kern="100" dirty="0"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altLang="zh-CN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J.G. Li, B.S. Hu, Q. Wu, Y. Gao, S.J. Dai, and F. R. Xu*, </a:t>
            </a:r>
            <a:r>
              <a:rPr lang="en-US" altLang="zh-CN" kern="1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PRC</a:t>
            </a:r>
            <a:r>
              <a:rPr lang="en-US" altLang="zh-CN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102, 034302 (2020)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E5D4C1F-FE68-4F6A-9118-692D4CBA973B}"/>
              </a:ext>
            </a:extLst>
          </p:cNvPr>
          <p:cNvSpPr txBox="1"/>
          <p:nvPr/>
        </p:nvSpPr>
        <p:spPr>
          <a:xfrm>
            <a:off x="121441" y="119170"/>
            <a:ext cx="6732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highlight>
                  <a:srgbClr val="FFFF00"/>
                </a:highlight>
              </a:rPr>
              <a:t>2020</a:t>
            </a:r>
            <a:r>
              <a:rPr lang="zh-CN" altLang="en-US" sz="1600" b="1" dirty="0">
                <a:solidFill>
                  <a:srgbClr val="FF0000"/>
                </a:solidFill>
                <a:highlight>
                  <a:srgbClr val="FFFF00"/>
                </a:highlight>
              </a:rPr>
              <a:t>年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960E254-70C1-4511-9183-A5EAD0681706}"/>
              </a:ext>
            </a:extLst>
          </p:cNvPr>
          <p:cNvSpPr txBox="1"/>
          <p:nvPr/>
        </p:nvSpPr>
        <p:spPr>
          <a:xfrm>
            <a:off x="50963" y="3301430"/>
            <a:ext cx="6732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highlight>
                  <a:srgbClr val="FFFF00"/>
                </a:highlight>
              </a:rPr>
              <a:t>2021</a:t>
            </a:r>
            <a:r>
              <a:rPr lang="zh-CN" altLang="en-US" sz="1600" b="1" dirty="0">
                <a:solidFill>
                  <a:srgbClr val="FF0000"/>
                </a:solidFill>
                <a:highlight>
                  <a:srgbClr val="FFFF00"/>
                </a:highlight>
              </a:rPr>
              <a:t>年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B816808-B344-4050-A4DC-C3AA6E995B58}"/>
              </a:ext>
            </a:extLst>
          </p:cNvPr>
          <p:cNvSpPr/>
          <p:nvPr/>
        </p:nvSpPr>
        <p:spPr>
          <a:xfrm>
            <a:off x="50963" y="3509866"/>
            <a:ext cx="9036496" cy="3331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200000"/>
              </a:lnSpc>
              <a:buFont typeface="+mj-lt"/>
              <a:buAutoNum type="arabicPeriod"/>
            </a:pPr>
            <a:r>
              <a:rPr lang="en-US" altLang="zh-CN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J.G. Li, N. Michel, W. </a:t>
            </a:r>
            <a:r>
              <a:rPr lang="en-US" altLang="zh-CN" kern="100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Zuo</a:t>
            </a:r>
            <a:r>
              <a:rPr lang="en-US" altLang="zh-CN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and F.R. Xu*, </a:t>
            </a:r>
            <a:r>
              <a:rPr lang="en-US" altLang="zh-CN" kern="1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PRC</a:t>
            </a:r>
            <a:r>
              <a:rPr lang="en-US" altLang="zh-CN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103, 034305 (2021)</a:t>
            </a:r>
          </a:p>
          <a:p>
            <a:pPr marL="342900" indent="-342900" algn="just">
              <a:lnSpc>
                <a:spcPct val="200000"/>
              </a:lnSpc>
              <a:buFont typeface="+mj-lt"/>
              <a:buAutoNum type="arabicPeriod"/>
            </a:pPr>
            <a:r>
              <a:rPr lang="it-IT" altLang="zh-CN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B. Dai, B. S. Hu, Y. Z. Ma, J. G. Li, S. M. Wang, C. W. Johnson, and F. R. Xu*, </a:t>
            </a:r>
            <a:r>
              <a:rPr lang="en-US" altLang="zh-CN" kern="1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PRC</a:t>
            </a:r>
            <a:r>
              <a:rPr lang="en-US" altLang="zh-CN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103, 064327 (2021)</a:t>
            </a:r>
          </a:p>
          <a:p>
            <a:pPr marL="342900" indent="-342900" algn="just">
              <a:lnSpc>
                <a:spcPct val="200000"/>
              </a:lnSpc>
              <a:buFont typeface="+mj-lt"/>
              <a:buAutoNum type="arabicPeriod"/>
            </a:pPr>
            <a:r>
              <a:rPr lang="en-US" altLang="zh-CN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J.G. Li, N. Michel, W. </a:t>
            </a:r>
            <a:r>
              <a:rPr lang="en-US" altLang="zh-CN" kern="100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Zuo</a:t>
            </a:r>
            <a:r>
              <a:rPr lang="en-US" altLang="zh-CN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and F.R. Xu*, </a:t>
            </a:r>
            <a:r>
              <a:rPr lang="en-US" altLang="zh-CN" kern="1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PRC</a:t>
            </a:r>
            <a:r>
              <a:rPr lang="en-US" altLang="zh-CN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103, 064324 (2021)</a:t>
            </a:r>
          </a:p>
          <a:p>
            <a:pPr marL="342900" indent="-342900" algn="just">
              <a:lnSpc>
                <a:spcPct val="200000"/>
              </a:lnSpc>
              <a:buFont typeface="+mj-lt"/>
              <a:buAutoNum type="arabicPeriod"/>
            </a:pPr>
            <a:r>
              <a:rPr lang="en-US" altLang="zh-CN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J.G. Li, N. Michel, W. </a:t>
            </a:r>
            <a:r>
              <a:rPr lang="en-US" altLang="zh-CN" kern="100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Zuo</a:t>
            </a:r>
            <a:r>
              <a:rPr lang="en-US" altLang="zh-CN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and F.R. Xu*, </a:t>
            </a:r>
            <a:r>
              <a:rPr lang="en-US" altLang="zh-CN" kern="1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PRC </a:t>
            </a:r>
            <a:r>
              <a:rPr lang="en-US" altLang="zh-CN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(accepted)</a:t>
            </a:r>
          </a:p>
          <a:p>
            <a:pPr algn="just">
              <a:lnSpc>
                <a:spcPct val="200000"/>
              </a:lnSpc>
            </a:pPr>
            <a:r>
              <a:rPr lang="en-US" altLang="zh-CN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60417937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512" y="132807"/>
            <a:ext cx="8352928" cy="901948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VI. 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总结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148711" y="2703980"/>
            <a:ext cx="2959642" cy="559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Berggren complex space 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89884" y="950903"/>
            <a:ext cx="8208912" cy="1429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b="1" dirty="0">
                <a:solidFill>
                  <a:srgbClr val="0070C0"/>
                </a:solidFill>
              </a:rPr>
              <a:t>核物理正在追求第一性原理计算（我们发展了</a:t>
            </a:r>
            <a:r>
              <a:rPr lang="en-US" altLang="zh-C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Gamow </a:t>
            </a:r>
            <a:r>
              <a:rPr lang="en-US" altLang="zh-CN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 initio</a:t>
            </a:r>
            <a:r>
              <a:rPr lang="zh-CN" altLang="en-US" sz="2000" b="1" dirty="0">
                <a:solidFill>
                  <a:srgbClr val="0070C0"/>
                </a:solidFill>
              </a:rPr>
              <a:t>）</a:t>
            </a:r>
            <a:endParaRPr lang="en-US" altLang="zh-CN" sz="2000" b="1" dirty="0">
              <a:solidFill>
                <a:srgbClr val="0070C0"/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b="1" dirty="0">
                <a:solidFill>
                  <a:srgbClr val="0070C0"/>
                </a:solidFill>
              </a:rPr>
              <a:t>滴线区是低能核物理实验和理论的研究重点和前沿，</a:t>
            </a:r>
            <a:endParaRPr lang="en-US" altLang="zh-CN" sz="2000" b="1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0070C0"/>
                </a:solidFill>
              </a:rPr>
              <a:t>      </a:t>
            </a:r>
            <a:r>
              <a:rPr lang="zh-CN" altLang="en-US" sz="2000" b="1" dirty="0">
                <a:solidFill>
                  <a:srgbClr val="0070C0"/>
                </a:solidFill>
              </a:rPr>
              <a:t>共振态、连续谱</a:t>
            </a:r>
            <a:r>
              <a:rPr lang="zh-CN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影响</a:t>
            </a:r>
            <a:r>
              <a:rPr lang="en-US" altLang="zh-C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Gamow</a:t>
            </a:r>
            <a:r>
              <a:rPr lang="zh-CN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复数</a:t>
            </a:r>
            <a:r>
              <a:rPr lang="zh-CN" altLang="en-US" sz="2000" b="1" dirty="0">
                <a:solidFill>
                  <a:srgbClr val="0070C0"/>
                </a:solidFill>
              </a:rPr>
              <a:t>量子力学</a:t>
            </a:r>
          </a:p>
        </p:txBody>
      </p:sp>
      <p:pic>
        <p:nvPicPr>
          <p:cNvPr id="5" name="图片 4" descr="屏幕剪辑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492147"/>
            <a:ext cx="2759225" cy="1541921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3789040"/>
            <a:ext cx="9144000" cy="22211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我们组的工作：</a:t>
            </a:r>
            <a:endParaRPr lang="en-US" altLang="zh-C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复动量空间：</a:t>
            </a:r>
            <a:r>
              <a:rPr lang="en-US" altLang="zh-C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 initio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Gamow Shell Model with the complex full Q-box folded diagrams;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复动量空间：</a:t>
            </a:r>
            <a:r>
              <a:rPr lang="en-US" altLang="zh-C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 initio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Gamow IM-SRG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复动量空间：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Gamow N</a:t>
            </a:r>
            <a:r>
              <a:rPr lang="en-US" altLang="zh-CN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 3NF</a:t>
            </a:r>
          </a:p>
        </p:txBody>
      </p:sp>
      <p:sp>
        <p:nvSpPr>
          <p:cNvPr id="6" name="箭头: 右 5">
            <a:extLst>
              <a:ext uri="{FF2B5EF4-FFF2-40B4-BE49-F238E27FC236}">
                <a16:creationId xmlns:a16="http://schemas.microsoft.com/office/drawing/2014/main" id="{048CCC5B-5BA5-43C0-91D7-FE19B2C0E710}"/>
              </a:ext>
            </a:extLst>
          </p:cNvPr>
          <p:cNvSpPr/>
          <p:nvPr/>
        </p:nvSpPr>
        <p:spPr>
          <a:xfrm rot="10800000">
            <a:off x="3419872" y="2052565"/>
            <a:ext cx="576064" cy="2468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464453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ku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Foliennummernplatzhalter 30"/>
          <p:cNvSpPr txBox="1">
            <a:spLocks noGrp="1"/>
          </p:cNvSpPr>
          <p:nvPr/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 anchor="ctr"/>
          <a:lstStyle/>
          <a:p>
            <a:pPr algn="r"/>
            <a:fld id="{8360B474-C148-487C-8A62-48FEFF45E3B0}" type="slidenum">
              <a:rPr lang="zh-CN" altLang="de-DE" sz="1200">
                <a:solidFill>
                  <a:srgbClr val="00599D"/>
                </a:solidFill>
                <a:latin typeface="Calibri" pitchFamily="34" charset="0"/>
              </a:rPr>
              <a:pPr algn="r"/>
              <a:t>73</a:t>
            </a:fld>
            <a:endParaRPr lang="de-DE" altLang="zh-CN" sz="1200" dirty="0">
              <a:solidFill>
                <a:srgbClr val="00599D"/>
              </a:solidFill>
              <a:latin typeface="Calibri" pitchFamily="34" charset="0"/>
            </a:endParaRPr>
          </a:p>
        </p:txBody>
      </p:sp>
      <p:pic>
        <p:nvPicPr>
          <p:cNvPr id="2" name="图片 1" descr="屏幕剪辑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76672"/>
            <a:ext cx="5791199" cy="67636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6064" y="5376722"/>
            <a:ext cx="9166549" cy="4955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IMP: Nicolas Michel, Wei </a:t>
            </a:r>
            <a:r>
              <a:rPr lang="en-US" altLang="zh-CN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Zuo</a:t>
            </a:r>
            <a:r>
              <a:rPr lang="en-US" altLang="zh-C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many-body)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7655EA2-CC04-4588-AB4C-4ED6B778AA0C}"/>
              </a:ext>
            </a:extLst>
          </p:cNvPr>
          <p:cNvSpPr txBox="1"/>
          <p:nvPr/>
        </p:nvSpPr>
        <p:spPr>
          <a:xfrm>
            <a:off x="5508104" y="1260381"/>
            <a:ext cx="361644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湖州 </a:t>
            </a:r>
            <a:r>
              <a:rPr lang="en-US" altLang="zh-CN" sz="2800" dirty="0"/>
              <a:t>2021.07.23</a:t>
            </a:r>
            <a:endParaRPr lang="zh-CN" altLang="en-US" sz="28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4117515-24BA-469B-BC84-5E834BB7610C}"/>
              </a:ext>
            </a:extLst>
          </p:cNvPr>
          <p:cNvSpPr txBox="1"/>
          <p:nvPr/>
        </p:nvSpPr>
        <p:spPr>
          <a:xfrm>
            <a:off x="0" y="4719266"/>
            <a:ext cx="9166549" cy="4955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PKU</a:t>
            </a:r>
            <a:r>
              <a:rPr lang="zh-CN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：孙中浩、胡柏山、吴强、马远卓、李健国、张爽、袁琪 </a:t>
            </a:r>
            <a:r>
              <a:rPr lang="en-US" altLang="zh-C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zh-CN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（按入学时间）</a:t>
            </a:r>
            <a:endParaRPr lang="en-US" altLang="zh-CN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4C47F86-7548-4AAF-928A-00C0E1314D3A}"/>
              </a:ext>
            </a:extLst>
          </p:cNvPr>
          <p:cNvSpPr txBox="1"/>
          <p:nvPr/>
        </p:nvSpPr>
        <p:spPr>
          <a:xfrm>
            <a:off x="8114" y="6111590"/>
            <a:ext cx="9166549" cy="4955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INFN (Italy): </a:t>
            </a:r>
            <a:r>
              <a:rPr lang="en-US" altLang="zh-CN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Coraggio</a:t>
            </a:r>
            <a:r>
              <a:rPr lang="en-US" altLang="zh-C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Fukui, Angelis, </a:t>
            </a:r>
            <a:r>
              <a:rPr lang="en-US" altLang="zh-CN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Itaco</a:t>
            </a:r>
            <a:r>
              <a:rPr lang="en-US" altLang="zh-C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zh-CN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实空间 </a:t>
            </a:r>
            <a:r>
              <a:rPr lang="en-US" altLang="zh-C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EFT 3NF ) </a:t>
            </a:r>
          </a:p>
        </p:txBody>
      </p:sp>
    </p:spTree>
    <p:extLst>
      <p:ext uri="{BB962C8B-B14F-4D97-AF65-F5344CB8AC3E}">
        <p14:creationId xmlns:p14="http://schemas.microsoft.com/office/powerpoint/2010/main" val="2266880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Date Placeholder 1"/>
          <p:cNvSpPr>
            <a:spLocks noGrp="1"/>
          </p:cNvSpPr>
          <p:nvPr>
            <p:ph type="dt" sz="quarter" idx="10"/>
          </p:nvPr>
        </p:nvSpPr>
        <p:spPr>
          <a:xfrm>
            <a:off x="323528" y="6425494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zh-CN" sz="1400" dirty="0"/>
              <a:t>From </a:t>
            </a:r>
            <a:r>
              <a:rPr lang="en-US" altLang="zh-CN" sz="1400" dirty="0" err="1"/>
              <a:t>Machleidt</a:t>
            </a:r>
            <a:endParaRPr lang="en-US" altLang="zh-CN" sz="1400" dirty="0"/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47B84E5-EE04-47DA-B902-2C51D325C225}" type="slidenum">
              <a:rPr lang="en-US" altLang="zh-CN" sz="1400"/>
              <a:pPr eaLnBrk="1" hangingPunct="1"/>
              <a:t>8</a:t>
            </a:fld>
            <a:endParaRPr lang="en-US" altLang="zh-CN" sz="1400"/>
          </a:p>
        </p:txBody>
      </p:sp>
      <p:grpSp>
        <p:nvGrpSpPr>
          <p:cNvPr id="34820" name="Group 15"/>
          <p:cNvGrpSpPr>
            <a:grpSpLocks/>
          </p:cNvGrpSpPr>
          <p:nvPr/>
        </p:nvGrpSpPr>
        <p:grpSpPr bwMode="auto">
          <a:xfrm>
            <a:off x="457200" y="0"/>
            <a:ext cx="8229600" cy="6356350"/>
            <a:chOff x="288" y="0"/>
            <a:chExt cx="5184" cy="4192"/>
          </a:xfrm>
        </p:grpSpPr>
        <p:sp>
          <p:nvSpPr>
            <p:cNvPr id="34822" name="Rectangle 4"/>
            <p:cNvSpPr>
              <a:spLocks noChangeArrowheads="1"/>
            </p:cNvSpPr>
            <p:nvPr/>
          </p:nvSpPr>
          <p:spPr bwMode="auto">
            <a:xfrm>
              <a:off x="432" y="1872"/>
              <a:ext cx="4896" cy="576"/>
            </a:xfrm>
            <a:prstGeom prst="rect">
              <a:avLst/>
            </a:prstGeom>
            <a:solidFill>
              <a:srgbClr val="FFCCFF"/>
            </a:solidFill>
            <a:ln w="28575">
              <a:solidFill>
                <a:srgbClr val="CC0099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zh-CN" altLang="zh-CN" sz="1800"/>
            </a:p>
          </p:txBody>
        </p:sp>
        <p:sp>
          <p:nvSpPr>
            <p:cNvPr id="34823" name="Rectangle 5"/>
            <p:cNvSpPr>
              <a:spLocks noChangeArrowheads="1"/>
            </p:cNvSpPr>
            <p:nvPr/>
          </p:nvSpPr>
          <p:spPr bwMode="auto">
            <a:xfrm>
              <a:off x="288" y="0"/>
              <a:ext cx="5184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zh-CN" sz="4400">
                  <a:solidFill>
                    <a:schemeClr val="tx2"/>
                  </a:solidFill>
                </a:rPr>
                <a:t>History, </a:t>
              </a:r>
              <a:r>
                <a:rPr lang="en-US" altLang="zh-CN" sz="4400" b="1">
                  <a:solidFill>
                    <a:schemeClr val="tx2"/>
                  </a:solidFill>
                </a:rPr>
                <a:t>Phase I</a:t>
              </a:r>
              <a:r>
                <a:rPr lang="en-US" altLang="zh-CN" sz="4400">
                  <a:solidFill>
                    <a:schemeClr val="tx2"/>
                  </a:solidFill>
                </a:rPr>
                <a:t> </a:t>
              </a:r>
              <a:r>
                <a:rPr lang="en-US" altLang="zh-CN" sz="3200">
                  <a:solidFill>
                    <a:schemeClr val="tx2"/>
                  </a:solidFill>
                </a:rPr>
                <a:t>(The first pion period)</a:t>
              </a:r>
              <a:endParaRPr lang="en-US" altLang="zh-CN" sz="4400">
                <a:solidFill>
                  <a:schemeClr val="tx2"/>
                </a:solidFill>
              </a:endParaRPr>
            </a:p>
          </p:txBody>
        </p:sp>
        <p:sp>
          <p:nvSpPr>
            <p:cNvPr id="34824" name="Rectangle 6"/>
            <p:cNvSpPr>
              <a:spLocks noChangeArrowheads="1"/>
            </p:cNvSpPr>
            <p:nvPr/>
          </p:nvSpPr>
          <p:spPr bwMode="auto">
            <a:xfrm>
              <a:off x="432" y="768"/>
              <a:ext cx="4896" cy="960"/>
            </a:xfrm>
            <a:prstGeom prst="rect">
              <a:avLst/>
            </a:prstGeom>
            <a:solidFill>
              <a:srgbClr val="CCECFF"/>
            </a:solidFill>
            <a:ln w="38100">
              <a:solidFill>
                <a:srgbClr val="6699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zh-CN" altLang="zh-CN" sz="1800"/>
            </a:p>
          </p:txBody>
        </p:sp>
        <p:sp>
          <p:nvSpPr>
            <p:cNvPr id="34825" name="Text Box 7"/>
            <p:cNvSpPr txBox="1">
              <a:spLocks noChangeArrowheads="1"/>
            </p:cNvSpPr>
            <p:nvPr/>
          </p:nvSpPr>
          <p:spPr bwMode="auto">
            <a:xfrm>
              <a:off x="528" y="1008"/>
              <a:ext cx="1200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4000" b="1"/>
                <a:t>1930</a:t>
              </a:r>
              <a:r>
                <a:rPr lang="en-US" altLang="en-US" sz="4000" b="1"/>
                <a:t>’</a:t>
              </a:r>
              <a:r>
                <a:rPr lang="en-US" altLang="ja-JP" sz="4000" b="1"/>
                <a:t>s</a:t>
              </a:r>
              <a:endParaRPr lang="en-US" altLang="zh-CN" sz="4000" b="1"/>
            </a:p>
          </p:txBody>
        </p:sp>
        <p:sp>
          <p:nvSpPr>
            <p:cNvPr id="34826" name="Text Box 8"/>
            <p:cNvSpPr txBox="1">
              <a:spLocks noChangeArrowheads="1"/>
            </p:cNvSpPr>
            <p:nvPr/>
          </p:nvSpPr>
          <p:spPr bwMode="auto">
            <a:xfrm>
              <a:off x="1728" y="864"/>
              <a:ext cx="3360" cy="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1800"/>
                <a:t>Chadwick (1932): Neutron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altLang="zh-CN" sz="1800"/>
                <a:t>Heisenberg (1932): First Phenomenology (Isospin)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altLang="zh-CN" sz="1800" b="1">
                  <a:solidFill>
                    <a:srgbClr val="FF0066"/>
                  </a:solidFill>
                </a:rPr>
                <a:t>Yukawa (1935): Meson Hypothesis</a:t>
              </a:r>
            </a:p>
          </p:txBody>
        </p:sp>
        <p:sp>
          <p:nvSpPr>
            <p:cNvPr id="34827" name="Rectangle 9"/>
            <p:cNvSpPr>
              <a:spLocks noChangeArrowheads="1"/>
            </p:cNvSpPr>
            <p:nvPr/>
          </p:nvSpPr>
          <p:spPr bwMode="auto">
            <a:xfrm>
              <a:off x="432" y="2656"/>
              <a:ext cx="4896" cy="1536"/>
            </a:xfrm>
            <a:prstGeom prst="rect">
              <a:avLst/>
            </a:prstGeom>
            <a:solidFill>
              <a:srgbClr val="FFE499"/>
            </a:solidFill>
            <a:ln w="57150">
              <a:solidFill>
                <a:srgbClr val="CC99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zh-CN" altLang="zh-CN" sz="1800"/>
            </a:p>
          </p:txBody>
        </p:sp>
        <p:sp>
          <p:nvSpPr>
            <p:cNvPr id="34828" name="Text Box 10"/>
            <p:cNvSpPr txBox="1">
              <a:spLocks noChangeArrowheads="1"/>
            </p:cNvSpPr>
            <p:nvPr/>
          </p:nvSpPr>
          <p:spPr bwMode="auto">
            <a:xfrm>
              <a:off x="528" y="2832"/>
              <a:ext cx="1152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4000" b="1"/>
                <a:t>1950</a:t>
              </a:r>
              <a:r>
                <a:rPr lang="en-US" altLang="en-US" sz="4000" b="1"/>
                <a:t>’</a:t>
              </a:r>
              <a:r>
                <a:rPr lang="en-US" altLang="ja-JP" sz="4000" b="1"/>
                <a:t>s</a:t>
              </a:r>
              <a:endParaRPr lang="en-US" altLang="zh-CN" sz="4000" b="1"/>
            </a:p>
          </p:txBody>
        </p:sp>
        <p:sp>
          <p:nvSpPr>
            <p:cNvPr id="34829" name="Text Box 11"/>
            <p:cNvSpPr txBox="1">
              <a:spLocks noChangeArrowheads="1"/>
            </p:cNvSpPr>
            <p:nvPr/>
          </p:nvSpPr>
          <p:spPr bwMode="auto">
            <a:xfrm>
              <a:off x="1776" y="2640"/>
              <a:ext cx="3552" cy="1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1800" dirty="0" err="1"/>
                <a:t>Taketani</a:t>
              </a:r>
              <a:r>
                <a:rPr lang="en-US" altLang="zh-CN" sz="1800" dirty="0"/>
                <a:t>, Nakamura, Sasaki (1951): 3 ranges.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altLang="zh-CN" sz="1800" b="1" dirty="0">
                  <a:solidFill>
                    <a:srgbClr val="CC3399"/>
                  </a:solidFill>
                </a:rPr>
                <a:t>One-Pion-Exchange (OPE): o.k.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altLang="zh-CN" sz="1800" b="1" dirty="0">
                  <a:solidFill>
                    <a:srgbClr val="33CC33"/>
                  </a:solidFill>
                </a:rPr>
                <a:t>Multi-pion exchanges: Problems!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altLang="zh-CN" sz="1800" dirty="0" err="1"/>
                <a:t>Taketani</a:t>
              </a:r>
              <a:r>
                <a:rPr lang="en-US" altLang="zh-CN" sz="1800" dirty="0"/>
                <a:t>, Machida, </a:t>
              </a:r>
              <a:r>
                <a:rPr lang="en-US" altLang="zh-CN" sz="1800" dirty="0" err="1"/>
                <a:t>Onuma</a:t>
              </a:r>
              <a:r>
                <a:rPr lang="en-US" altLang="zh-CN" sz="1800" dirty="0"/>
                <a:t> (1952);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altLang="zh-CN" sz="1800" dirty="0" err="1"/>
                <a:t>Brueckner</a:t>
              </a:r>
              <a:r>
                <a:rPr lang="en-US" altLang="zh-CN" sz="1800" dirty="0"/>
                <a:t>, Watson (1953).</a:t>
              </a:r>
            </a:p>
          </p:txBody>
        </p:sp>
        <p:sp>
          <p:nvSpPr>
            <p:cNvPr id="34830" name="Text Box 12"/>
            <p:cNvSpPr txBox="1">
              <a:spLocks noChangeArrowheads="1"/>
            </p:cNvSpPr>
            <p:nvPr/>
          </p:nvSpPr>
          <p:spPr bwMode="auto">
            <a:xfrm>
              <a:off x="624" y="3456"/>
              <a:ext cx="86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ja-JP" altLang="en-US" sz="1800" b="1" i="1"/>
                <a:t>“</a:t>
              </a:r>
              <a:r>
                <a:rPr lang="en-US" altLang="ja-JP" sz="1800" b="1" i="1"/>
                <a:t>Pion Theories</a:t>
              </a:r>
              <a:r>
                <a:rPr lang="ja-JP" altLang="en-US" sz="1800" b="1" i="1"/>
                <a:t>”</a:t>
              </a:r>
              <a:endParaRPr lang="en-US" altLang="zh-CN" sz="1800" b="1" i="1"/>
            </a:p>
          </p:txBody>
        </p:sp>
        <p:sp>
          <p:nvSpPr>
            <p:cNvPr id="34831" name="Text Box 13"/>
            <p:cNvSpPr txBox="1">
              <a:spLocks noChangeArrowheads="1"/>
            </p:cNvSpPr>
            <p:nvPr/>
          </p:nvSpPr>
          <p:spPr bwMode="auto">
            <a:xfrm>
              <a:off x="1824" y="1872"/>
              <a:ext cx="3098" cy="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zh-CN" sz="1600"/>
                <a:t>Discovery of the pion in cosmic ray (1947) and in the</a:t>
              </a:r>
            </a:p>
            <a:p>
              <a:pPr eaLnBrk="1" hangingPunct="1"/>
              <a:r>
                <a:rPr lang="en-US" altLang="zh-CN" sz="1600"/>
                <a:t>Berkeley Cyclotron Lab (1948).</a:t>
              </a:r>
            </a:p>
            <a:p>
              <a:pPr eaLnBrk="1" hangingPunct="1"/>
              <a:r>
                <a:rPr lang="en-US" altLang="zh-CN" sz="1600" b="1">
                  <a:solidFill>
                    <a:srgbClr val="FF0066"/>
                  </a:solidFill>
                </a:rPr>
                <a:t>Nobelprize awarded to Yukawa (1949).</a:t>
              </a:r>
              <a:r>
                <a:rPr lang="en-US" altLang="zh-CN" sz="1600">
                  <a:solidFill>
                    <a:srgbClr val="FF0066"/>
                  </a:solidFill>
                </a:rPr>
                <a:t> </a:t>
              </a:r>
            </a:p>
          </p:txBody>
        </p:sp>
        <p:sp>
          <p:nvSpPr>
            <p:cNvPr id="34832" name="Text Box 14"/>
            <p:cNvSpPr txBox="1">
              <a:spLocks noChangeArrowheads="1"/>
            </p:cNvSpPr>
            <p:nvPr/>
          </p:nvSpPr>
          <p:spPr bwMode="auto">
            <a:xfrm>
              <a:off x="528" y="1968"/>
              <a:ext cx="110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3600" b="1"/>
                <a:t>1940</a:t>
              </a:r>
              <a:r>
                <a:rPr lang="en-US" altLang="en-US" sz="3600" b="1"/>
                <a:t>’</a:t>
              </a:r>
              <a:r>
                <a:rPr lang="en-US" altLang="ja-JP" sz="3600" b="1"/>
                <a:t>s</a:t>
              </a:r>
              <a:endParaRPr lang="en-US" altLang="zh-CN" sz="3600" b="1"/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5BA24E5A-2FDF-432D-9948-18FD19F2A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9615" y="1164522"/>
            <a:ext cx="2953585" cy="275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86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zh-CN" sz="1400" dirty="0"/>
              <a:t>From </a:t>
            </a:r>
            <a:r>
              <a:rPr lang="en-US" altLang="zh-CN" sz="1400" dirty="0" err="1"/>
              <a:t>Machleidt</a:t>
            </a:r>
            <a:endParaRPr lang="en-US" altLang="zh-CN" sz="1400" dirty="0"/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3171E8C7-B405-475B-8EB0-0E71D80C4071}" type="slidenum">
              <a:rPr lang="en-US" altLang="zh-CN" sz="1400"/>
              <a:pPr eaLnBrk="1" hangingPunct="1"/>
              <a:t>9</a:t>
            </a:fld>
            <a:endParaRPr lang="en-US" altLang="zh-CN" sz="1400"/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441981" y="-4323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zh-CN" sz="4400" b="1" dirty="0">
                <a:solidFill>
                  <a:schemeClr val="tx2"/>
                </a:solidFill>
              </a:rPr>
              <a:t>Phase II:</a:t>
            </a:r>
            <a:r>
              <a:rPr lang="en-US" altLang="zh-CN" sz="4400" dirty="0">
                <a:solidFill>
                  <a:schemeClr val="tx2"/>
                </a:solidFill>
              </a:rPr>
              <a:t> The meson period</a:t>
            </a: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539552" y="959543"/>
            <a:ext cx="7772400" cy="1524000"/>
          </a:xfrm>
          <a:prstGeom prst="rect">
            <a:avLst/>
          </a:prstGeom>
          <a:solidFill>
            <a:srgbClr val="CCECFF"/>
          </a:solidFill>
          <a:ln w="38100">
            <a:solidFill>
              <a:srgbClr val="6699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zh-CN" altLang="zh-CN" sz="1800"/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781050" y="1257199"/>
            <a:ext cx="1905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4000" b="1"/>
              <a:t>1960</a:t>
            </a:r>
            <a:r>
              <a:rPr lang="en-US" altLang="en-US" sz="4000" b="1"/>
              <a:t>’</a:t>
            </a:r>
            <a:r>
              <a:rPr lang="en-US" altLang="ja-JP" sz="4000" b="1"/>
              <a:t>s</a:t>
            </a:r>
            <a:endParaRPr lang="en-US" altLang="zh-CN" sz="4000" b="1"/>
          </a:p>
        </p:txBody>
      </p:sp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2762250" y="1104799"/>
            <a:ext cx="5334000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/>
              <a:t>Many pions = multi-pion resonances:</a:t>
            </a:r>
          </a:p>
          <a:p>
            <a:pPr eaLnBrk="1" hangingPunct="1">
              <a:spcBef>
                <a:spcPct val="50000"/>
              </a:spcBef>
            </a:pPr>
            <a:endParaRPr lang="en-US" altLang="zh-CN" sz="1800"/>
          </a:p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rgbClr val="FF0066"/>
                </a:solidFill>
              </a:rPr>
              <a:t>One-Boson-Exchange Model</a:t>
            </a: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539552" y="4298950"/>
            <a:ext cx="7772400" cy="2057400"/>
          </a:xfrm>
          <a:prstGeom prst="rect">
            <a:avLst/>
          </a:prstGeom>
          <a:solidFill>
            <a:srgbClr val="FFE499"/>
          </a:solidFill>
          <a:ln w="57150">
            <a:solidFill>
              <a:srgbClr val="CC99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zh-CN" altLang="zh-CN" sz="1800"/>
          </a:p>
        </p:txBody>
      </p:sp>
      <p:sp>
        <p:nvSpPr>
          <p:cNvPr id="49161" name="Text Box 9"/>
          <p:cNvSpPr txBox="1">
            <a:spLocks noChangeArrowheads="1"/>
          </p:cNvSpPr>
          <p:nvPr/>
        </p:nvSpPr>
        <p:spPr bwMode="auto">
          <a:xfrm>
            <a:off x="691952" y="4805362"/>
            <a:ext cx="1828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4000" b="1"/>
              <a:t>1970</a:t>
            </a:r>
            <a:r>
              <a:rPr lang="en-US" altLang="en-US" sz="4000" b="1"/>
              <a:t>’</a:t>
            </a:r>
            <a:r>
              <a:rPr lang="en-US" altLang="zh-CN" sz="4000" b="1"/>
              <a:t>s</a:t>
            </a:r>
          </a:p>
        </p:txBody>
      </p:sp>
      <p:sp>
        <p:nvSpPr>
          <p:cNvPr id="49162" name="Text Box 10"/>
          <p:cNvSpPr txBox="1">
            <a:spLocks noChangeArrowheads="1"/>
          </p:cNvSpPr>
          <p:nvPr/>
        </p:nvSpPr>
        <p:spPr bwMode="auto">
          <a:xfrm>
            <a:off x="2590800" y="4596770"/>
            <a:ext cx="56388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 dirty="0">
                <a:solidFill>
                  <a:srgbClr val="CC3399"/>
                </a:solidFill>
              </a:rPr>
              <a:t>Refined Meson Theories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zh-CN" sz="1800" dirty="0"/>
              <a:t>Paris Potential (Lacombe </a:t>
            </a:r>
            <a:r>
              <a:rPr lang="en-US" altLang="zh-CN" sz="1800" i="1" dirty="0"/>
              <a:t>et al.,</a:t>
            </a:r>
            <a:r>
              <a:rPr lang="en-US" altLang="zh-CN" sz="1800" dirty="0"/>
              <a:t> PRC </a:t>
            </a:r>
            <a:r>
              <a:rPr lang="en-US" altLang="zh-CN" sz="1800" b="1" dirty="0"/>
              <a:t>21</a:t>
            </a:r>
            <a:r>
              <a:rPr lang="en-US" altLang="zh-CN" sz="1800" dirty="0"/>
              <a:t>, 861 (1980))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zh-CN" sz="1800" dirty="0"/>
              <a:t>Bonn potential (</a:t>
            </a:r>
            <a:r>
              <a:rPr lang="en-US" altLang="zh-CN" sz="1800" dirty="0" err="1"/>
              <a:t>Machleidt</a:t>
            </a:r>
            <a:r>
              <a:rPr lang="en-US" altLang="zh-CN" sz="1800" dirty="0"/>
              <a:t> </a:t>
            </a:r>
            <a:r>
              <a:rPr lang="en-US" altLang="zh-CN" sz="1800" i="1" dirty="0"/>
              <a:t>et al.,</a:t>
            </a:r>
            <a:r>
              <a:rPr lang="en-US" altLang="zh-CN" sz="1800" dirty="0"/>
              <a:t> Phys. Rep. </a:t>
            </a:r>
            <a:r>
              <a:rPr lang="en-US" altLang="zh-CN" sz="1800" b="1" dirty="0"/>
              <a:t>149</a:t>
            </a:r>
            <a:r>
              <a:rPr lang="en-US" altLang="zh-CN" sz="1800" dirty="0"/>
              <a:t>, 1 (1987))</a:t>
            </a:r>
          </a:p>
        </p:txBody>
      </p:sp>
      <p:graphicFrame>
        <p:nvGraphicFramePr>
          <p:cNvPr id="3789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4169771"/>
              </p:ext>
            </p:extLst>
          </p:nvPr>
        </p:nvGraphicFramePr>
        <p:xfrm>
          <a:off x="2914650" y="1485799"/>
          <a:ext cx="3522663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54" name="Equation" r:id="rId3" imgW="1104900" imgH="152400" progId="Equation.3">
                  <p:embed/>
                </p:oleObj>
              </mc:Choice>
              <mc:Fallback>
                <p:oleObj name="Equation" r:id="rId3" imgW="1104900" imgH="152400" progId="Equation.3">
                  <p:embed/>
                  <p:pic>
                    <p:nvPicPr>
                      <p:cNvPr id="3789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4650" y="1485799"/>
                        <a:ext cx="3522663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90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6542107"/>
              </p:ext>
            </p:extLst>
          </p:nvPr>
        </p:nvGraphicFramePr>
        <p:xfrm>
          <a:off x="3790938" y="3821012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55" name="Equation" r:id="rId5" imgW="114151" imgH="215619" progId="Equation.3">
                  <p:embed/>
                </p:oleObj>
              </mc:Choice>
              <mc:Fallback>
                <p:oleObj name="Equation" r:id="rId5" imgW="114151" imgH="215619" progId="Equation.3">
                  <p:embed/>
                  <p:pic>
                    <p:nvPicPr>
                      <p:cNvPr id="3790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0938" y="3821012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图片 1">
            <a:extLst>
              <a:ext uri="{FF2B5EF4-FFF2-40B4-BE49-F238E27FC236}">
                <a16:creationId xmlns:a16="http://schemas.microsoft.com/office/drawing/2014/main" id="{777681F7-FB1F-4B26-8EC9-262BA8FD31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3598" y="2586848"/>
            <a:ext cx="5067967" cy="1429426"/>
          </a:xfrm>
          <a:prstGeom prst="rect">
            <a:avLst/>
          </a:prstGeom>
        </p:spPr>
      </p:pic>
      <p:graphicFrame>
        <p:nvGraphicFramePr>
          <p:cNvPr id="15" name="Object 4">
            <a:extLst>
              <a:ext uri="{FF2B5EF4-FFF2-40B4-BE49-F238E27FC236}">
                <a16:creationId xmlns:a16="http://schemas.microsoft.com/office/drawing/2014/main" id="{3157CF4E-3C8E-4BB7-A130-DD912FC0A4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826539"/>
              </p:ext>
            </p:extLst>
          </p:nvPr>
        </p:nvGraphicFramePr>
        <p:xfrm>
          <a:off x="2797568" y="3355081"/>
          <a:ext cx="6858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56" name="Equation" r:id="rId8" imgW="114102" imgH="114102" progId="Equation.DSMT4">
                  <p:embed/>
                </p:oleObj>
              </mc:Choice>
              <mc:Fallback>
                <p:oleObj name="Equation" r:id="rId8" imgW="114102" imgH="114102" progId="Equation.DSMT4">
                  <p:embed/>
                  <p:pic>
                    <p:nvPicPr>
                      <p:cNvPr id="2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7568" y="3355081"/>
                        <a:ext cx="68580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0">
            <a:extLst>
              <a:ext uri="{FF2B5EF4-FFF2-40B4-BE49-F238E27FC236}">
                <a16:creationId xmlns:a16="http://schemas.microsoft.com/office/drawing/2014/main" id="{C794E8E4-1272-4EF4-918D-BBAA72A2F4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0513713"/>
              </p:ext>
            </p:extLst>
          </p:nvPr>
        </p:nvGraphicFramePr>
        <p:xfrm>
          <a:off x="3407168" y="3374131"/>
          <a:ext cx="5905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57" name="Equation" r:id="rId10" imgW="114102" imgH="114102" progId="Equation.DSMT4">
                  <p:embed/>
                </p:oleObj>
              </mc:Choice>
              <mc:Fallback>
                <p:oleObj name="Equation" r:id="rId10" imgW="114102" imgH="114102" progId="Equation.DSMT4">
                  <p:embed/>
                  <p:pic>
                    <p:nvPicPr>
                      <p:cNvPr id="26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7168" y="3374131"/>
                        <a:ext cx="59055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1">
            <a:extLst>
              <a:ext uri="{FF2B5EF4-FFF2-40B4-BE49-F238E27FC236}">
                <a16:creationId xmlns:a16="http://schemas.microsoft.com/office/drawing/2014/main" id="{252604E5-0CEB-4622-AFF1-718A510E04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5556683"/>
              </p:ext>
            </p:extLst>
          </p:nvPr>
        </p:nvGraphicFramePr>
        <p:xfrm>
          <a:off x="3940568" y="3355081"/>
          <a:ext cx="547688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58" name="Equation" r:id="rId12" imgW="114102" imgH="126780" progId="Equation.DSMT4">
                  <p:embed/>
                </p:oleObj>
              </mc:Choice>
              <mc:Fallback>
                <p:oleObj name="Equation" r:id="rId12" imgW="114102" imgH="126780" progId="Equation.DSMT4">
                  <p:embed/>
                  <p:pic>
                    <p:nvPicPr>
                      <p:cNvPr id="27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0568" y="3355081"/>
                        <a:ext cx="547688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2">
            <a:extLst>
              <a:ext uri="{FF2B5EF4-FFF2-40B4-BE49-F238E27FC236}">
                <a16:creationId xmlns:a16="http://schemas.microsoft.com/office/drawing/2014/main" id="{50E23011-4E66-4708-9B2B-63F5B1124A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5353716"/>
              </p:ext>
            </p:extLst>
          </p:nvPr>
        </p:nvGraphicFramePr>
        <p:xfrm>
          <a:off x="4550168" y="3351906"/>
          <a:ext cx="1295400" cy="61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59" name="Equation" r:id="rId14" imgW="241091" imgH="114201" progId="Equation.DSMT4">
                  <p:embed/>
                </p:oleObj>
              </mc:Choice>
              <mc:Fallback>
                <p:oleObj name="Equation" r:id="rId14" imgW="241091" imgH="114201" progId="Equation.DSMT4">
                  <p:embed/>
                  <p:pic>
                    <p:nvPicPr>
                      <p:cNvPr id="28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0168" y="3351906"/>
                        <a:ext cx="1295400" cy="612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653806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9443</TotalTime>
  <Words>4455</Words>
  <Application>Microsoft Office PowerPoint</Application>
  <PresentationFormat>全屏显示(4:3)</PresentationFormat>
  <Paragraphs>568</Paragraphs>
  <Slides>73</Slides>
  <Notes>11</Notes>
  <HiddenSlides>0</HiddenSlides>
  <MMClips>0</MMClips>
  <ScaleCrop>false</ScaleCrop>
  <HeadingPairs>
    <vt:vector size="8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73</vt:i4>
      </vt:variant>
    </vt:vector>
  </HeadingPairs>
  <TitlesOfParts>
    <vt:vector size="92" baseType="lpstr">
      <vt:lpstr>MS PGothic</vt:lpstr>
      <vt:lpstr>MS PGothic</vt:lpstr>
      <vt:lpstr>等线</vt:lpstr>
      <vt:lpstr>仿宋</vt:lpstr>
      <vt:lpstr>华文新魏</vt:lpstr>
      <vt:lpstr>SimSun</vt:lpstr>
      <vt:lpstr>SimSun</vt:lpstr>
      <vt:lpstr>Arial</vt:lpstr>
      <vt:lpstr>Arial Black</vt:lpstr>
      <vt:lpstr>Calibri</vt:lpstr>
      <vt:lpstr>Cambria Math</vt:lpstr>
      <vt:lpstr>Ebrima</vt:lpstr>
      <vt:lpstr>Lucida Console</vt:lpstr>
      <vt:lpstr>Tahoma</vt:lpstr>
      <vt:lpstr>Times New Roman</vt:lpstr>
      <vt:lpstr>Wingdings</vt:lpstr>
      <vt:lpstr>Office 主题​​</vt:lpstr>
      <vt:lpstr>Equation</vt:lpstr>
      <vt:lpstr>Flash Movie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Yukawa nuclear force by π meson exchange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Main milestones for NN potential development in chiral perturbation theory (ChPT)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Properties of the nuclear force</vt:lpstr>
      <vt:lpstr>PowerPoint 演示文稿</vt:lpstr>
      <vt:lpstr>PowerPoint 演示文稿</vt:lpstr>
      <vt:lpstr>Most general two-body potential under those symmetries (Okubo and Marshak, Ann. Phys. 4, 166 (1958))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背景 （前沿和困境）</vt:lpstr>
      <vt:lpstr>PowerPoint 演示文稿</vt:lpstr>
      <vt:lpstr>PowerPoint 演示文稿</vt:lpstr>
      <vt:lpstr>Element production</vt:lpstr>
      <vt:lpstr>PowerPoint 演示文稿</vt:lpstr>
      <vt:lpstr>PowerPoint 演示文稿</vt:lpstr>
      <vt:lpstr>Berggren 60年代 发展了量子力学  用定态方法求解含时问题 ψ(r,t)=e^(-iEt/ℏ) φ_E (r) [-ℏ^2/2m ∇^2+V(r)]φ_E (r)=Eφ_E (r) But E can be complex, and ∫1▒〖φ_E (r) φ_E (r) 〗=1 本征值：E=〖 E〗_n-i Γ_n/2 ψ(r,t)=e^(-iEt/ℏ) φ_E (r)=〖e^(-iE_n t/ℏ) φ〗_E (r) e^(-Γ_n t/2ℏ)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Model space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VI. 总结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frxu</dc:creator>
  <cp:lastModifiedBy>frxu</cp:lastModifiedBy>
  <cp:revision>791</cp:revision>
  <dcterms:created xsi:type="dcterms:W3CDTF">2015-09-03T03:18:02Z</dcterms:created>
  <dcterms:modified xsi:type="dcterms:W3CDTF">2021-07-21T10:19:16Z</dcterms:modified>
</cp:coreProperties>
</file>