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7" r:id="rId3"/>
    <p:sldId id="258" r:id="rId4"/>
    <p:sldId id="481" r:id="rId5"/>
    <p:sldId id="445" r:id="rId6"/>
    <p:sldId id="482" r:id="rId7"/>
    <p:sldId id="446" r:id="rId8"/>
    <p:sldId id="483" r:id="rId9"/>
    <p:sldId id="447" r:id="rId10"/>
    <p:sldId id="448" r:id="rId11"/>
    <p:sldId id="1204" r:id="rId12"/>
    <p:sldId id="450" r:id="rId13"/>
    <p:sldId id="472" r:id="rId14"/>
    <p:sldId id="476" r:id="rId15"/>
    <p:sldId id="477" r:id="rId16"/>
    <p:sldId id="1232" r:id="rId17"/>
    <p:sldId id="1233" r:id="rId18"/>
    <p:sldId id="1234" r:id="rId19"/>
    <p:sldId id="1313" r:id="rId20"/>
    <p:sldId id="456" r:id="rId21"/>
    <p:sldId id="1231" r:id="rId22"/>
    <p:sldId id="473" r:id="rId23"/>
    <p:sldId id="474" r:id="rId24"/>
    <p:sldId id="475" r:id="rId25"/>
    <p:sldId id="1256" r:id="rId26"/>
    <p:sldId id="1257" r:id="rId27"/>
    <p:sldId id="1235" r:id="rId28"/>
    <p:sldId id="1258" r:id="rId29"/>
    <p:sldId id="1293" r:id="rId30"/>
    <p:sldId id="1279" r:id="rId31"/>
    <p:sldId id="1304" r:id="rId32"/>
    <p:sldId id="1305" r:id="rId33"/>
    <p:sldId id="1306" r:id="rId34"/>
    <p:sldId id="1259" r:id="rId35"/>
    <p:sldId id="1277" r:id="rId36"/>
    <p:sldId id="1280" r:id="rId37"/>
    <p:sldId id="1278" r:id="rId38"/>
    <p:sldId id="1300" r:id="rId39"/>
    <p:sldId id="1260" r:id="rId40"/>
    <p:sldId id="1301" r:id="rId41"/>
    <p:sldId id="1267" r:id="rId42"/>
    <p:sldId id="1309" r:id="rId43"/>
    <p:sldId id="1237" r:id="rId44"/>
    <p:sldId id="1238" r:id="rId45"/>
    <p:sldId id="1212" r:id="rId46"/>
    <p:sldId id="1213" r:id="rId47"/>
    <p:sldId id="1310" r:id="rId48"/>
    <p:sldId id="1311" r:id="rId49"/>
    <p:sldId id="1216" r:id="rId50"/>
    <p:sldId id="1262" r:id="rId51"/>
    <p:sldId id="1226" r:id="rId52"/>
    <p:sldId id="1369" r:id="rId53"/>
    <p:sldId id="463" r:id="rId54"/>
    <p:sldId id="1370" r:id="rId55"/>
    <p:sldId id="493" r:id="rId56"/>
    <p:sldId id="490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68"/>
    <p:restoredTop sz="96366"/>
  </p:normalViewPr>
  <p:slideViewPr>
    <p:cSldViewPr snapToGrid="0" snapToObjects="1">
      <p:cViewPr varScale="1">
        <p:scale>
          <a:sx n="80" d="100"/>
          <a:sy n="80" d="100"/>
        </p:scale>
        <p:origin x="224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C726-8F52-E93E-74CC-8791BC95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688B73-9297-42C7-8905-3A303799D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A8B68-4BCC-D8F9-B07A-AC924F8F8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9CCF-413F-F541-93B6-161AE1D63F0F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3ABEF-4DC1-4AD3-3F3E-921F524E4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784EA-7538-3310-EBC1-25D54754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582E-963F-F846-B63E-FFC893E97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2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F4BFD-10B7-6229-105D-580008FD0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9A9DA-3B69-6257-7B21-8024F15DA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4F302-94DE-B896-95E6-F5D57D052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9CCF-413F-F541-93B6-161AE1D63F0F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AB0D1-A3CF-801B-B0DB-FFD74DCA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02F89-B485-4BAA-E74A-303C4CDB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582E-963F-F846-B63E-FFC893E97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82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53B56C-5461-A840-4E56-7F7D5039E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4A5A17-C845-35F4-30BD-47A7265B5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86CE1-4342-2DE8-D2FA-4745C288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9CCF-413F-F541-93B6-161AE1D63F0F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09B8E-B064-60C3-E632-F47AB8123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C0A01-60A7-AE5B-683E-FEEB2B4D4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582E-963F-F846-B63E-FFC893E97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55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41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5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555018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3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080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1892" y="240541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5635743" y="6592596"/>
            <a:ext cx="714877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000" smtClean="0">
                <a:solidFill>
                  <a:srgbClr val="000000"/>
                </a:solidFill>
              </a:rPr>
              <a:pPr/>
              <a:t>‹#›</a:t>
            </a:fld>
            <a:endParaRPr lang="en-US" sz="1000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3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11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3CD1F-CE63-2E43-A559-BD1E4AFE1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B73CF-0B28-9B44-A3C1-E611D65F4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85457-332D-E64E-B2E9-1210A5DF9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082BE-D51E-714A-B938-5F3DCCF25ED6}" type="datetime1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A4C7A-6C79-2A4A-8F96-D9CA593E0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Douglas W. Higinbotham (Jefferson Lab)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F79AE-0C92-224A-8568-CBE6060D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5057" y="6356349"/>
            <a:ext cx="2743200" cy="365125"/>
          </a:xfrm>
        </p:spPr>
        <p:txBody>
          <a:bodyPr/>
          <a:lstStyle/>
          <a:p>
            <a:fld id="{52E4FCA3-F05C-B34F-91BB-97D35EDA70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91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7120E-355A-4143-89F4-05F0B13EF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8FF0E1-5761-914A-862D-4FC263B7E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0DD0A-FA93-214B-B0DC-E39FF8FB5009}" type="datetime1">
              <a:rPr lang="en-US" smtClean="0"/>
              <a:t>7/13/22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8EF025-6D46-FE46-9A8F-5A4705F5C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Douglas W. Higinbotham (Jefferson Lab)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44605-F999-E844-A422-45FCA869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6657" y="6356350"/>
            <a:ext cx="2743200" cy="365125"/>
          </a:xfrm>
        </p:spPr>
        <p:txBody>
          <a:bodyPr/>
          <a:lstStyle/>
          <a:p>
            <a:fld id="{52E4FCA3-F05C-B34F-91BB-97D35EDA7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0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F3BF4-9A90-784D-8D62-2211ACB51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F25530-A2A6-6343-9844-CBF22C5B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C56BC-802A-434E-8ABA-77738983BC40}" type="datetime1">
              <a:rPr lang="en-US" smtClean="0"/>
              <a:t>7/13/22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0D20F1-6596-BF4C-821B-C061C7D9F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Douglas W. Higinbotham (Jefferson Lab)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76599-46EB-404B-840E-BE5C9D16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2143" y="6355443"/>
            <a:ext cx="2743200" cy="365125"/>
          </a:xfrm>
        </p:spPr>
        <p:txBody>
          <a:bodyPr/>
          <a:lstStyle/>
          <a:p>
            <a:fld id="{52E4FCA3-F05C-B34F-91BB-97D35EDA7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78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173D1-8C07-2647-9BCF-49F63BE5E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ABD60-51DE-1241-8F8A-B5C0DA54F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9E2B9-937A-7645-A2EE-740015F78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2B6C-DFC9-454C-BEDC-23DCE7D31BA1}" type="datetime1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E1DF7-6F8E-CB4C-A796-AC01C4B84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Douglas W. Higinbotham (Jefferson Lab)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7C71A-5EBA-A842-A73A-66529B95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4714" y="6356350"/>
            <a:ext cx="2743200" cy="365125"/>
          </a:xfrm>
        </p:spPr>
        <p:txBody>
          <a:bodyPr/>
          <a:lstStyle/>
          <a:p>
            <a:fld id="{52E4FCA3-F05C-B34F-91BB-97D35EDA7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E615C-0787-8941-BAC2-BF855C180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BD538-4565-5A4A-96B2-DABB0BA5F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4A2B4-8D3E-A142-A7C5-75937DA8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5A762-F571-7E41-B896-7DD25172E625}" type="datetime1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0E837-AC5D-784F-B3E0-01E6E721A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Douglas W. Higinbotham (Jefferson Lab)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53B4E-F250-9E47-BF4E-608B6D10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6657" y="6356349"/>
            <a:ext cx="2743200" cy="365125"/>
          </a:xfrm>
        </p:spPr>
        <p:txBody>
          <a:bodyPr/>
          <a:lstStyle/>
          <a:p>
            <a:fld id="{52E4FCA3-F05C-B34F-91BB-97D35EDA7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16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0AC6F-6D52-544D-BC6E-C681A82EC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994BD-D881-5447-9D80-A6EBEFDD7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9E015-E40A-F04F-8D49-3B0EE54BA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454C7-DFBC-024E-A823-1B7E2BFB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44CD-6783-804C-BEDC-FE87147E83F5}" type="datetime1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B9861-2820-8B47-A85B-4B2433136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Douglas W. Higinbotham (Jefferson Lab)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F5B5E-CEA8-064C-A6E1-2D5D16AC4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171" y="6370864"/>
            <a:ext cx="2743200" cy="365125"/>
          </a:xfrm>
        </p:spPr>
        <p:txBody>
          <a:bodyPr/>
          <a:lstStyle/>
          <a:p>
            <a:fld id="{52E4FCA3-F05C-B34F-91BB-97D35EDA7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12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A4711-3D6C-FCFC-63E4-AB97D2F2C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81481-5322-9BE2-DC0D-2180CA8F0B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C87BF-5FB7-6F96-D9EC-36C3EA89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9CCF-413F-F541-93B6-161AE1D63F0F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0A732-A647-D68E-65F5-D971BC84E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9C1A7-D2FC-3C4C-4041-B7D03826A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582E-963F-F846-B63E-FFC893E976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9C4CC2-3544-999E-7421-C3F5D69EBACA}"/>
              </a:ext>
            </a:extLst>
          </p:cNvPr>
          <p:cNvSpPr txBox="1">
            <a:spLocks/>
          </p:cNvSpPr>
          <p:nvPr userDrawn="1"/>
        </p:nvSpPr>
        <p:spPr>
          <a:xfrm>
            <a:off x="5635743" y="6555018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762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F20B4-D93A-864B-BB82-C24082D02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A4864-C0DB-6E4E-A0BA-59AD29F01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DD352D-013E-E147-912F-E7BF82FBE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9A40CA-1258-C141-8C6F-431F7872D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2033B-0AAC-BB49-A987-DAAD7B491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27F58C-A85F-1E41-9E8B-715D423ED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6F2AD-C272-9D45-8B4D-3FF2772EF1C3}" type="datetime1">
              <a:rPr lang="en-US" smtClean="0"/>
              <a:t>7/13/22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30E6A6-6423-5941-A8BF-8AB032D9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Douglas W. Higinbotham (Jefferson Lab)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DFA978-E314-B54F-8982-F03F82A5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2143" y="6356349"/>
            <a:ext cx="2743200" cy="365125"/>
          </a:xfrm>
        </p:spPr>
        <p:txBody>
          <a:bodyPr/>
          <a:lstStyle/>
          <a:p>
            <a:fld id="{52E4FCA3-F05C-B34F-91BB-97D35EDA7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97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1CE4-C5BC-F44F-9CFF-F35D29E49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ECFCA6-6A47-BC44-93E0-F4F3ED42B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C44A-0F90-5141-8113-EB086F3F09D9}" type="datetime1">
              <a:rPr lang="en-US" smtClean="0"/>
              <a:t>7/13/22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D0186C-E261-A947-99D2-DA733BD0A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Douglas W. Higinbotham (Jefferson Lab)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B610C-817F-F142-B055-C83CBE1A7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5686" y="6356349"/>
            <a:ext cx="2743200" cy="365125"/>
          </a:xfrm>
        </p:spPr>
        <p:txBody>
          <a:bodyPr/>
          <a:lstStyle/>
          <a:p>
            <a:fld id="{52E4FCA3-F05C-B34F-91BB-97D35EDA7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64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964ED-5F33-AB42-BBB8-EA7E451E3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D3B43-159D-9743-9DAB-7EC3961AD3D1}" type="datetime1">
              <a:rPr lang="en-US" smtClean="0"/>
              <a:t>7/13/22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556AE-5A94-294A-976B-04A616018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Douglas W. Higinbotham (Jefferson Lab)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D1276-6A65-954F-81C6-D5F23DC3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1172" y="6356349"/>
            <a:ext cx="2743200" cy="365125"/>
          </a:xfrm>
        </p:spPr>
        <p:txBody>
          <a:bodyPr/>
          <a:lstStyle/>
          <a:p>
            <a:fld id="{52E4FCA3-F05C-B34F-91BB-97D35EDA7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89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8B051-4840-3E4A-8085-C42E17135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7EF45-B23E-644C-96BE-6B33F0830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F221C-6220-6D4D-8A58-A0D2C2488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780C9-9DD9-E540-954B-7DAA1F83B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BCA4F-1018-3C44-BCA2-747F98304354}" type="datetime1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E4EC9D-8601-E84F-9B3C-02AD3622B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Douglas W. Higinbotham (Jefferson Lab)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E98CE-0F77-B348-9E5D-2051245B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FCA3-F05C-B34F-91BB-97D35EDA7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82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96F38-B182-264E-A21E-6A6917A21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8E3F7A-0B13-1447-A3BC-4C51D8EDFF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8AEEA-67A4-EF4E-97F6-6983E1C4E9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8DE4AE-486F-1E42-9525-1C932848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3A3-D64A-E94C-A6B3-86C2558FBBCC}" type="datetime1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7E13-7987-9546-A385-63CAA7E0F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Douglas W. Higinbotham (Jefferson Lab)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E32C84-0A59-4941-A4FE-D0FA3664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FCA3-F05C-B34F-91BB-97D35EDA7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30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BBDC1-CC57-E14B-B941-F6AA6C6FA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106EAE-A583-1C45-AF00-1FC768759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13A79-6B25-0145-A23D-AA0162D5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EAFE0-9BB3-2047-8094-F774CB4A1AEC}" type="datetime1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9F9D8-5117-1841-99AE-101F525D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Douglas W. Higinbotham (Jefferson Lab)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921A8-AA21-744E-8209-D89118702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FCA3-F05C-B34F-91BB-97D35EDA7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52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1C0417-9A5A-474F-9160-95F572AE0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CFA3CB-99D1-B649-8BCD-3B93EE47A1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0140E-9B56-D74C-8940-B92D7DAE6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C2A72-F41F-5C41-994E-DC5734DE3D67}" type="datetime1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99E76-79CD-1445-B76B-414A8F99F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Douglas W. Higinbotham (Jefferson Lab)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BA14B-7676-B449-ACB0-DB9F3802B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4FCA3-F05C-B34F-91BB-97D35EDA7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35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976314" y="187523"/>
            <a:ext cx="10239375" cy="1714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488754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16428-2125-5D51-9130-3AB031BA4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264A3E-0C48-CDC9-D402-149381C0E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973DE-9387-FCD4-2673-42D9C33DB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9CCF-413F-F541-93B6-161AE1D63F0F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E6C07-1832-D253-A852-812D271F3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296E-C09F-7602-9D79-49D4C12A6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582E-963F-F846-B63E-FFC893E976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4CD2F9-EA28-5819-7260-4ACCF4497F99}"/>
              </a:ext>
            </a:extLst>
          </p:cNvPr>
          <p:cNvSpPr txBox="1">
            <a:spLocks/>
          </p:cNvSpPr>
          <p:nvPr userDrawn="1"/>
        </p:nvSpPr>
        <p:spPr>
          <a:xfrm>
            <a:off x="5635743" y="6555018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74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AAA9-04F7-4673-1C7E-27890989D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75B61-6757-A8B7-D061-5B07BE58F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46786-D1FA-EC11-7AFF-361F63C08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D43437-7DD4-35CD-C4F9-4D8E7838A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9CCF-413F-F541-93B6-161AE1D63F0F}" type="datetimeFigureOut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13422-2085-AD58-C49A-9F4B6060E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8DA93-31F2-3829-573B-C91D1D081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582E-963F-F846-B63E-FFC893E97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20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AF7BF-890C-EEEF-630B-C0BF924E1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9B6845-7A75-3A3F-89A8-37C91F5AA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B17EF5-EA09-9EB3-BC12-67B1D52C5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0D461B-D0EA-71B6-9DD2-2AAB4C3782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5C95CC-F26C-6C8F-0DC1-32B2C5F78C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BCC274-202C-68BD-E844-79C19BC80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9CCF-413F-F541-93B6-161AE1D63F0F}" type="datetimeFigureOut">
              <a:rPr lang="en-US" smtClean="0"/>
              <a:t>7/13/22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801F1-1A1F-0572-0156-D4291A931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9FE90-7F73-F41C-BC47-A91B662A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582E-963F-F846-B63E-FFC893E97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1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D07B2-B36E-C575-9479-721EBA4B2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376A17-FC56-076C-21C4-CD5727719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9CCF-413F-F541-93B6-161AE1D63F0F}" type="datetimeFigureOut">
              <a:rPr lang="en-US" smtClean="0"/>
              <a:t>7/13/22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8C8BA8-90DB-701C-A1B8-C1B96A37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6CEAE-C124-36D8-0047-443450BA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582E-963F-F846-B63E-FFC893E97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8A2BA7-2BD6-EDE0-7E42-A1F9CED5E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9CCF-413F-F541-93B6-161AE1D63F0F}" type="datetimeFigureOut">
              <a:rPr lang="en-US" smtClean="0"/>
              <a:t>7/13/22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412D9B-2017-4D27-4A25-063AE01A8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C1DCA-525F-65AC-727F-15F6EFE6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582E-963F-F846-B63E-FFC893E97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79842-5084-34D8-033C-51EA625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032E0-2AAA-0A46-B78E-E1E2BEA95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5668B-017B-688F-7543-7D6272114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A12C5-89E3-DBE5-2E63-2CB5A7D3B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9CCF-413F-F541-93B6-161AE1D63F0F}" type="datetimeFigureOut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C248E-9F20-BCC5-B737-2E962E16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AEA6B-2082-F2F4-DF4D-25A67895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582E-963F-F846-B63E-FFC893E97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9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57C51-D449-6EC0-09D7-51500180C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D5C835-7B1F-D28A-88B9-94039D21C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61A4D4-0B09-31F7-29E6-B75CD7982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F33C0-695B-B394-EB88-7961659F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79CCF-413F-F541-93B6-161AE1D63F0F}" type="datetimeFigureOut">
              <a:rPr lang="en-US" smtClean="0"/>
              <a:t>7/13/22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03566-C549-FD6D-7D37-344798014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1E9F3-AD58-624A-39FB-C2D3CF56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582E-963F-F846-B63E-FFC893E97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1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1ABD60-F113-3AE1-B2B4-54FDA99F4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47711-565F-558D-C276-23C9071B8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56C09-B67B-39C5-6C85-2994CA8A0B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79CCF-413F-F541-93B6-161AE1D63F0F}" type="datetimeFigureOut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F078-4E19-C7AD-455B-91B0CED44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2C2A3-F7E7-A414-9DA8-CD3974F5D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B582E-963F-F846-B63E-FFC893E97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3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347F58-7020-E243-84DE-2C9769D88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630B8-1977-A242-8308-519506BC3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2899C-7532-EA4B-BED0-59043849E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620EE-AE51-7145-A4FA-201A39F56042}" type="datetime1">
              <a:rPr lang="en-US" smtClean="0"/>
              <a:t>7/13/22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8F715-159F-1743-920E-EB934A3F7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Douglas W. Higinbotham (Jefferson Lab)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8A121-4205-0C4C-9C8D-FDD9335FA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4FCA3-F05C-B34F-91BB-97D35EDA7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xkcd.com/793/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youtube.com/watch?v=G-9I0buDi4s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xkcd.com/1489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tMkElwkZPyI" TargetMode="Externa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tMkElwkZPyI" TargetMode="Externa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tMkElwkZPyI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29.wmf"/><Relationship Id="rId7" Type="http://schemas.openxmlformats.org/officeDocument/2006/relationships/image" Target="../media/image31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32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35.wmf"/><Relationship Id="rId3" Type="http://schemas.openxmlformats.org/officeDocument/2006/relationships/image" Target="../media/image33.wmf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13.bin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34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31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6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jpe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69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8.emf"/><Relationship Id="rId2" Type="http://schemas.openxmlformats.org/officeDocument/2006/relationships/image" Target="../media/image54.png"/><Relationship Id="rId16" Type="http://schemas.openxmlformats.org/officeDocument/2006/relationships/oleObject" Target="../embeddings/oleObject21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G-9I0buDi4s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emf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4" Type="http://schemas.openxmlformats.org/officeDocument/2006/relationships/image" Target="../media/image9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wmf"/><Relationship Id="rId7" Type="http://schemas.openxmlformats.org/officeDocument/2006/relationships/image" Target="../media/image106.em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emf"/><Relationship Id="rId4" Type="http://schemas.openxmlformats.org/officeDocument/2006/relationships/image" Target="../media/image103.png"/><Relationship Id="rId9" Type="http://schemas.openxmlformats.org/officeDocument/2006/relationships/image" Target="../media/image10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8765E-5DD5-2A45-82D3-B17BFA06D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53" y="228509"/>
            <a:ext cx="7472516" cy="2821857"/>
          </a:xfrm>
        </p:spPr>
        <p:txBody>
          <a:bodyPr>
            <a:noAutofit/>
          </a:bodyPr>
          <a:lstStyle/>
          <a:p>
            <a:r>
              <a:rPr lang="en-US" sz="4800" dirty="0"/>
              <a:t>Hadronic Physics, Detectors, &amp; Accelerators</a:t>
            </a:r>
            <a:br>
              <a:rPr lang="en-US" sz="4800" dirty="0"/>
            </a:br>
            <a:br>
              <a:rPr lang="en-US" sz="4800" dirty="0"/>
            </a:br>
            <a:r>
              <a:rPr lang="en-US" sz="4000" dirty="0"/>
              <a:t>Lecture 1: Building Blocks of Matter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02F5C3-080D-B84C-9555-2F3787E74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235996"/>
            <a:ext cx="5633884" cy="6012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Douglas W. Higinbotham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Jefferson Lab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4E7430-BF3F-4B4C-B95B-5D3AB3AB41F2}"/>
              </a:ext>
            </a:extLst>
          </p:cNvPr>
          <p:cNvSpPr txBox="1"/>
          <p:nvPr/>
        </p:nvSpPr>
        <p:spPr>
          <a:xfrm>
            <a:off x="8204294" y="6523462"/>
            <a:ext cx="398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Cartoon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</a:t>
            </a:r>
            <a:r>
              <a:rPr lang="en-US" sz="1400" dirty="0">
                <a:solidFill>
                  <a:prstClr val="black"/>
                </a:solidFill>
              </a:rPr>
              <a:t>XKCD </a:t>
            </a:r>
            <a:r>
              <a:rPr lang="en-US" sz="1400" dirty="0">
                <a:solidFill>
                  <a:prstClr val="black"/>
                </a:solidFill>
                <a:hlinkClick r:id="rId2"/>
              </a:rPr>
              <a:t>https://xkcd.com/793/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 descr="Physicists">
            <a:extLst>
              <a:ext uri="{FF2B5EF4-FFF2-40B4-BE49-F238E27FC236}">
                <a16:creationId xmlns:a16="http://schemas.microsoft.com/office/drawing/2014/main" id="{95A50263-BAE8-A7AE-28B7-ACF818CCC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060" y="228509"/>
            <a:ext cx="3987705" cy="60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79B5A4-E246-0871-6F27-ED27DA859338}"/>
              </a:ext>
            </a:extLst>
          </p:cNvPr>
          <p:cNvSpPr txBox="1"/>
          <p:nvPr/>
        </p:nvSpPr>
        <p:spPr>
          <a:xfrm>
            <a:off x="507958" y="4615248"/>
            <a:ext cx="69594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Thank you to Rolf Ent and  Richard Miller for providing me with their slides from a 7 July 2022 lecture on this same topic. </a:t>
            </a:r>
          </a:p>
          <a:p>
            <a:endParaRPr lang="en-US" sz="2000" b="1" dirty="0"/>
          </a:p>
          <a:p>
            <a:r>
              <a:rPr lang="en-US" sz="2000" dirty="0"/>
              <a:t>Animations of the proton developed in collaboration with Christopher </a:t>
            </a:r>
            <a:r>
              <a:rPr lang="en-US" sz="2000" dirty="0" err="1"/>
              <a:t>Boebel</a:t>
            </a:r>
            <a:r>
              <a:rPr lang="en-US" sz="2000" dirty="0"/>
              <a:t>, Joseph McMaster and James LaPlante: </a:t>
            </a:r>
            <a:r>
              <a:rPr lang="en-US" sz="2000" dirty="0">
                <a:hlinkClick r:id="rId4"/>
              </a:rPr>
              <a:t>https://www.youtube.com/watch?v=G-9I0buDi4s</a:t>
            </a:r>
            <a:endParaRPr lang="en-US" sz="2000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1842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7EBA-0354-44DE-9030-6A1DB4A2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Content Placeholder 3" descr="Screen Shot 2018-10-10 at 6.42.08 AM.png">
            <a:extLst>
              <a:ext uri="{FF2B5EF4-FFF2-40B4-BE49-F238E27FC236}">
                <a16:creationId xmlns:a16="http://schemas.microsoft.com/office/drawing/2014/main" id="{5E451C32-B171-470C-94CB-27D0E040F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80" r="-43080"/>
          <a:stretch>
            <a:fillRect/>
          </a:stretch>
        </p:blipFill>
        <p:spPr>
          <a:xfrm>
            <a:off x="2772508" y="1735538"/>
            <a:ext cx="8229600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6F37E2-64DA-4E57-85F9-DA540A89205C}"/>
              </a:ext>
            </a:extLst>
          </p:cNvPr>
          <p:cNvSpPr txBox="1"/>
          <p:nvPr/>
        </p:nvSpPr>
        <p:spPr>
          <a:xfrm>
            <a:off x="1539343" y="1308172"/>
            <a:ext cx="804245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Elastic electron scattering determines charge and magnetism of nucleon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Approx. sphere with &lt;r&gt; ≈ 0.84 Fermi </a:t>
            </a:r>
            <a:r>
              <a:rPr lang="en-US" sz="2000" b="1" dirty="0"/>
              <a:t>( next talk 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The proton contains quarks,</a:t>
            </a:r>
          </a:p>
          <a:p>
            <a:r>
              <a:rPr lang="en-US" sz="2000" dirty="0"/>
              <a:t>      as well as dynamically</a:t>
            </a:r>
          </a:p>
          <a:p>
            <a:r>
              <a:rPr lang="en-US" sz="2000" dirty="0"/>
              <a:t>      generated </a:t>
            </a:r>
          </a:p>
          <a:p>
            <a:r>
              <a:rPr lang="en-US" sz="2000" dirty="0"/>
              <a:t>      quark-antiquark pairs </a:t>
            </a:r>
          </a:p>
          <a:p>
            <a:r>
              <a:rPr lang="en-US" sz="2000" dirty="0"/>
              <a:t>      and gluons.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The proton spin</a:t>
            </a:r>
          </a:p>
          <a:p>
            <a:r>
              <a:rPr lang="en-US" sz="2000" dirty="0"/>
              <a:t>      and mass have large</a:t>
            </a:r>
          </a:p>
          <a:p>
            <a:r>
              <a:rPr lang="en-US" sz="2000" dirty="0"/>
              <a:t>      contributions from</a:t>
            </a:r>
          </a:p>
          <a:p>
            <a:r>
              <a:rPr lang="en-US" sz="2000" dirty="0"/>
              <a:t>      the quark-gluon</a:t>
            </a:r>
          </a:p>
          <a:p>
            <a:r>
              <a:rPr lang="en-US" sz="2000" dirty="0"/>
              <a:t>      dynamics. </a:t>
            </a:r>
          </a:p>
          <a:p>
            <a:r>
              <a:rPr lang="en-US" sz="2000" dirty="0"/>
              <a:t>   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A18D55-D275-4666-B173-46FAF5F69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343" y="1"/>
            <a:ext cx="9128657" cy="728663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21</a:t>
            </a:r>
            <a:r>
              <a:rPr lang="en-US" b="1" baseline="30000" dirty="0"/>
              <a:t>st</a:t>
            </a:r>
            <a:r>
              <a:rPr lang="en-US" b="1" dirty="0"/>
              <a:t> Century View of the </a:t>
            </a:r>
            <a:br>
              <a:rPr lang="en-US" b="1" dirty="0"/>
            </a:br>
            <a:r>
              <a:rPr lang="en-US" b="1" dirty="0"/>
              <a:t>Fundamental Structure of the Proton </a:t>
            </a:r>
          </a:p>
        </p:txBody>
      </p:sp>
    </p:spTree>
    <p:extLst>
      <p:ext uri="{BB962C8B-B14F-4D97-AF65-F5344CB8AC3E}">
        <p14:creationId xmlns:p14="http://schemas.microsoft.com/office/powerpoint/2010/main" val="1515621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48718"/>
            <a:ext cx="10515600" cy="1325563"/>
          </a:xfrm>
        </p:spPr>
        <p:txBody>
          <a:bodyPr/>
          <a:lstStyle/>
          <a:p>
            <a:r>
              <a:rPr lang="en-US" dirty="0"/>
              <a:t>The 21</a:t>
            </a:r>
            <a:r>
              <a:rPr lang="en-US" baseline="30000" dirty="0"/>
              <a:t>st</a:t>
            </a:r>
            <a:r>
              <a:rPr lang="en-US" dirty="0"/>
              <a:t> Century Building Blocks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38200"/>
            <a:ext cx="29718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3572471"/>
            <a:ext cx="1005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Proton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123114"/>
            <a:ext cx="6115050" cy="459188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76822"/>
          </a:xfrm>
        </p:spPr>
        <p:txBody>
          <a:bodyPr/>
          <a:lstStyle/>
          <a:p>
            <a:r>
              <a:rPr lang="en-US" dirty="0"/>
              <a:t>But you cannot see any of this!!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76783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Photo taken at the Physics Department at Duquesne University</a:t>
            </a:r>
          </a:p>
        </p:txBody>
      </p:sp>
      <p:pic>
        <p:nvPicPr>
          <p:cNvPr id="6" name="Picture 5" descr="IMG_20161117_0930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219200"/>
            <a:ext cx="6705600" cy="502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70F228-0CD6-C1C6-8D06-270ADA00F3ED}"/>
              </a:ext>
            </a:extLst>
          </p:cNvPr>
          <p:cNvSpPr txBox="1"/>
          <p:nvPr/>
        </p:nvSpPr>
        <p:spPr>
          <a:xfrm>
            <a:off x="2341384" y="6342960"/>
            <a:ext cx="782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Does anyone know what these are and what they used to be commonly used for?</a:t>
            </a:r>
          </a:p>
        </p:txBody>
      </p:sp>
    </p:spTree>
    <p:extLst>
      <p:ext uri="{BB962C8B-B14F-4D97-AF65-F5344CB8AC3E}">
        <p14:creationId xmlns:p14="http://schemas.microsoft.com/office/powerpoint/2010/main" val="1515630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71"/>
            <a:ext cx="10515600" cy="1325563"/>
          </a:xfrm>
        </p:spPr>
        <p:txBody>
          <a:bodyPr/>
          <a:lstStyle/>
          <a:p>
            <a:r>
              <a:rPr lang="en-US" dirty="0"/>
              <a:t>Cathode Ray Tube </a:t>
            </a:r>
          </a:p>
        </p:txBody>
      </p:sp>
      <p:pic>
        <p:nvPicPr>
          <p:cNvPr id="4" name="Picture 3" descr="maltesecrosscrt2-450x3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231900"/>
            <a:ext cx="4652010" cy="3101340"/>
          </a:xfrm>
          <a:prstGeom prst="rect">
            <a:avLst/>
          </a:prstGeom>
          <a:scene3d>
            <a:camera prst="orthographicFront">
              <a:rot lat="0" lon="10799977" rev="0"/>
            </a:camera>
            <a:lightRig rig="threePt" dir="t"/>
          </a:scene3d>
        </p:spPr>
      </p:pic>
      <p:pic>
        <p:nvPicPr>
          <p:cNvPr id="5" name="Picture 4" descr="5780ac536e4ddc86b7382edcf5fa93c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9" r="-7" b="-82"/>
          <a:stretch/>
        </p:blipFill>
        <p:spPr>
          <a:xfrm>
            <a:off x="1752600" y="1295400"/>
            <a:ext cx="3931920" cy="3063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4934634"/>
            <a:ext cx="8766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Wilhelm </a:t>
            </a:r>
            <a:r>
              <a:rPr lang="en-US" dirty="0" err="1"/>
              <a:t>Röntgen</a:t>
            </a:r>
            <a:r>
              <a:rPr lang="en-US" dirty="0"/>
              <a:t> received the first Nobel prize for physics in 1901 “in </a:t>
            </a:r>
            <a:r>
              <a:rPr lang="en-US" i="1" dirty="0"/>
              <a:t>recognition  of the</a:t>
            </a:r>
          </a:p>
          <a:p>
            <a:r>
              <a:rPr lang="en-US" i="1" dirty="0"/>
              <a:t> extraordinary services he has rendered by the discovery of the remarkable rays subsequently</a:t>
            </a:r>
          </a:p>
          <a:p>
            <a:r>
              <a:rPr lang="en-US" i="1" dirty="0"/>
              <a:t> named after him"</a:t>
            </a:r>
            <a:r>
              <a:rPr lang="en-US" dirty="0"/>
              <a:t>.     </a:t>
            </a:r>
          </a:p>
        </p:txBody>
      </p:sp>
    </p:spTree>
    <p:extLst>
      <p:ext uri="{BB962C8B-B14F-4D97-AF65-F5344CB8AC3E}">
        <p14:creationId xmlns:p14="http://schemas.microsoft.com/office/powerpoint/2010/main" val="2112054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4097"/>
            <a:ext cx="10515600" cy="1325563"/>
          </a:xfrm>
        </p:spPr>
        <p:txBody>
          <a:bodyPr/>
          <a:lstStyle/>
          <a:p>
            <a:r>
              <a:rPr lang="en-US" dirty="0"/>
              <a:t>The First X-Ray of a Human</a:t>
            </a:r>
          </a:p>
        </p:txBody>
      </p:sp>
      <p:pic>
        <p:nvPicPr>
          <p:cNvPr id="5" name="Picture 4" descr="First_medical_X-ray_by_Wilhelm_Röntgen_of_his_wife_Anna_Bertha_Ludwig's_hand_-_1895122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371600"/>
            <a:ext cx="3544170" cy="5187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4762" y="783501"/>
            <a:ext cx="4801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(i.e. </a:t>
            </a:r>
            <a:r>
              <a:rPr lang="en-US" dirty="0" err="1"/>
              <a:t>Röntgen</a:t>
            </a:r>
            <a:r>
              <a:rPr lang="en-US" dirty="0"/>
              <a:t> discovered what we now call X-rays)</a:t>
            </a:r>
          </a:p>
        </p:txBody>
      </p:sp>
    </p:spTree>
    <p:extLst>
      <p:ext uri="{BB962C8B-B14F-4D97-AF65-F5344CB8AC3E}">
        <p14:creationId xmlns:p14="http://schemas.microsoft.com/office/powerpoint/2010/main" val="3919676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7EBA-0354-44DE-9030-6A1DB4A2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7B59D2-B75A-4F30-B149-042F74D4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63" y="17584"/>
            <a:ext cx="8462962" cy="1169378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Cool Facts about QCD and Nuclei</a:t>
            </a:r>
            <a:br>
              <a:rPr lang="en-US" sz="3600" dirty="0">
                <a:latin typeface="Arial" pitchFamily="34" charset="0"/>
              </a:rPr>
            </a:br>
            <a:endParaRPr lang="en-US" sz="3600" dirty="0">
              <a:latin typeface="+mj-lt"/>
            </a:endParaRPr>
          </a:p>
        </p:txBody>
      </p:sp>
      <p:pic>
        <p:nvPicPr>
          <p:cNvPr id="5" name="Picture 3" descr="heart2quarks">
            <a:extLst>
              <a:ext uri="{FF2B5EF4-FFF2-40B4-BE49-F238E27FC236}">
                <a16:creationId xmlns:a16="http://schemas.microsoft.com/office/drawing/2014/main" id="{99EADC54-AE9C-403C-96E2-35A785D33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8055" y="2419990"/>
            <a:ext cx="4400550" cy="380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C686E23D-30A6-4CDA-9662-A12626292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817682"/>
            <a:ext cx="862012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Did you know that … ?</a:t>
            </a:r>
            <a:r>
              <a:rPr lang="en-US" sz="1000" dirty="0"/>
              <a:t> </a:t>
            </a:r>
          </a:p>
          <a:p>
            <a:r>
              <a:rPr lang="en-US" sz="1000" dirty="0"/>
              <a:t> </a:t>
            </a:r>
            <a:endParaRPr lang="en-US" sz="2000" dirty="0"/>
          </a:p>
          <a:p>
            <a:pPr>
              <a:buFontTx/>
              <a:buChar char="•"/>
            </a:pPr>
            <a:r>
              <a:rPr lang="en-US" sz="2000" dirty="0"/>
              <a:t> If an atom was the size of a football field, the (atomic) nucleus would be about the size of the umpire.</a:t>
            </a:r>
          </a:p>
          <a:p>
            <a:pPr>
              <a:buFontTx/>
              <a:buChar char="•"/>
            </a:pPr>
            <a:r>
              <a:rPr lang="en-US" sz="2000" dirty="0"/>
              <a:t> Despite its tiny size, the nucleus accounts for 99.9% of an atom’s mass.</a:t>
            </a:r>
          </a:p>
          <a:p>
            <a:endParaRPr lang="en-US" sz="2000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BB7BCB76-4567-4E7E-8743-0BB983BF4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1911469"/>
            <a:ext cx="3760177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sz="2000" dirty="0"/>
          </a:p>
          <a:p>
            <a:pPr>
              <a:buFontTx/>
              <a:buChar char="•"/>
            </a:pPr>
            <a:r>
              <a:rPr lang="en-US" sz="2000" dirty="0"/>
              <a:t> Protons and neutrons swirl in a heavy atomic nucleus with speeds of </a:t>
            </a:r>
            <a:r>
              <a:rPr lang="en-US" sz="2000" dirty="0">
                <a:solidFill>
                  <a:srgbClr val="0033CC"/>
                </a:solidFill>
              </a:rPr>
              <a:t>up to some ¾ of c</a:t>
            </a:r>
            <a:r>
              <a:rPr lang="en-US" sz="2000" dirty="0"/>
              <a:t>. More commonly, their speed is some ¼ the speed of light. The reason is because they are “strong-forced” to reside in a small space.</a:t>
            </a:r>
          </a:p>
          <a:p>
            <a:pPr>
              <a:buFontTx/>
              <a:buChar char="•"/>
            </a:pPr>
            <a:r>
              <a:rPr lang="en-US" sz="2000" dirty="0"/>
              <a:t> Quarks (and gluons) are “confined” to the even smaller space inside protons and neutrons. Because of this, they swirl around with </a:t>
            </a:r>
            <a:r>
              <a:rPr lang="en-US" sz="2000" dirty="0">
                <a:solidFill>
                  <a:srgbClr val="0033CC"/>
                </a:solidFill>
              </a:rPr>
              <a:t>the speed of light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8467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7EBA-0354-44DE-9030-6A1DB4A2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7B59D2-B75A-4F30-B149-042F74D4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63" y="17584"/>
            <a:ext cx="8462962" cy="1169378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Cool Facts about QCD and Nuclei</a:t>
            </a:r>
            <a:br>
              <a:rPr lang="en-US" sz="3600" dirty="0">
                <a:latin typeface="Arial" pitchFamily="34" charset="0"/>
              </a:rPr>
            </a:br>
            <a:endParaRPr lang="en-US" sz="3600" dirty="0">
              <a:latin typeface="+mj-lt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969B57FC-F8E4-4216-AC9B-FE3599D3B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4" y="2403475"/>
            <a:ext cx="184731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D8E0B520-8FCF-4FDA-BEE0-E7BD41493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138" y="5768976"/>
            <a:ext cx="25400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b="1" i="1">
                <a:solidFill>
                  <a:srgbClr val="FF7517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1A4B4DB3-6FB4-411A-B4BB-271B58015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2366" y="788353"/>
            <a:ext cx="6332435" cy="561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The strong force is so strong, that you can never find one quark alone (this is called “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confinement</a:t>
            </a:r>
            <a:r>
              <a:rPr lang="en-US" dirty="0">
                <a:cs typeface="Arial" panose="020B0604020202020204" pitchFamily="34" charset="0"/>
              </a:rPr>
              <a:t>”).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When pried even a little apart, quarks experience ten tons of force pulling them together again.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Quarks and gluons jiggle around at nearly light-speed, and extra gluons and quark/anti-quark pairs pop into existence one moment to disappear the next.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This flurry of activity, fueled by the energy of the gluons, 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generates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FF"/>
                </a:solidFill>
                <a:cs typeface="Arial" panose="020B0604020202020204" pitchFamily="34" charset="0"/>
              </a:rPr>
              <a:t>nearly all the mass of protons and neutrons</a:t>
            </a:r>
            <a:r>
              <a:rPr lang="en-US" dirty="0">
                <a:cs typeface="Arial" panose="020B0604020202020204" pitchFamily="34" charset="0"/>
              </a:rPr>
              <a:t>, and thus ultimately of all the matter we see.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Even the QCD “vacuum” is not truly empty. Long-distance </a:t>
            </a:r>
            <a:r>
              <a:rPr lang="en-US" dirty="0" err="1">
                <a:cs typeface="Arial" panose="020B0604020202020204" pitchFamily="34" charset="0"/>
              </a:rPr>
              <a:t>gluonic</a:t>
            </a:r>
            <a:r>
              <a:rPr lang="en-US" dirty="0">
                <a:cs typeface="Arial" panose="020B0604020202020204" pitchFamily="34" charset="0"/>
              </a:rPr>
              <a:t> fluctuations are an integral part. Quarks have small mass themselves, but attain an effective larger mass due to the fact that they attract these </a:t>
            </a:r>
            <a:r>
              <a:rPr lang="en-US" dirty="0" err="1">
                <a:cs typeface="Arial" panose="020B0604020202020204" pitchFamily="34" charset="0"/>
              </a:rPr>
              <a:t>gluonic</a:t>
            </a:r>
            <a:r>
              <a:rPr lang="en-US" dirty="0">
                <a:cs typeface="Arial" panose="020B0604020202020204" pitchFamily="34" charset="0"/>
              </a:rPr>
              <a:t> fluctuations around them.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cs typeface="Arial" panose="020B0604020202020204" pitchFamily="34" charset="0"/>
              </a:rPr>
              <a:t>Nuclear physicists are trying to answer how basic properties like mass, shape, and spin come about from the flood of gluons, quark/anti-quark pairs (the “sea”), and a few ever-present quarks.</a:t>
            </a:r>
          </a:p>
        </p:txBody>
      </p:sp>
      <p:pic>
        <p:nvPicPr>
          <p:cNvPr id="12" name="Picture 9" descr="confinement">
            <a:extLst>
              <a:ext uri="{FF2B5EF4-FFF2-40B4-BE49-F238E27FC236}">
                <a16:creationId xmlns:a16="http://schemas.microsoft.com/office/drawing/2014/main" id="{7591477B-A0D1-4084-954A-32F71C714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18092" y="821822"/>
            <a:ext cx="2540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B47588-4FBE-4219-8959-903C11284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62185" y="3709896"/>
            <a:ext cx="3851815" cy="158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56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7EBA-0354-44DE-9030-6A1DB4A2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7B59D2-B75A-4F30-B149-042F74D4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63" y="17584"/>
            <a:ext cx="8462962" cy="1169378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Cool Facts about QCD and Nuclei</a:t>
            </a:r>
            <a:br>
              <a:rPr lang="en-US" sz="3600" dirty="0">
                <a:latin typeface="Arial" pitchFamily="34" charset="0"/>
              </a:rPr>
            </a:br>
            <a:endParaRPr lang="en-US" sz="3600" dirty="0">
              <a:latin typeface="+mj-lt"/>
            </a:endParaRPr>
          </a:p>
        </p:txBody>
      </p:sp>
      <p:pic>
        <p:nvPicPr>
          <p:cNvPr id="14" name="Picture 4" descr="nl">
            <a:extLst>
              <a:ext uri="{FF2B5EF4-FFF2-40B4-BE49-F238E27FC236}">
                <a16:creationId xmlns:a16="http://schemas.microsoft.com/office/drawing/2014/main" id="{29EAD99D-5E52-4307-BDAC-1D4B420F0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7064" y="2691210"/>
            <a:ext cx="29718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nuclei">
            <a:extLst>
              <a:ext uri="{FF2B5EF4-FFF2-40B4-BE49-F238E27FC236}">
                <a16:creationId xmlns:a16="http://schemas.microsoft.com/office/drawing/2014/main" id="{96A7F5BE-1057-4832-A9F7-E69FCD953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2066" y="813276"/>
            <a:ext cx="1524000" cy="179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7">
            <a:extLst>
              <a:ext uri="{FF2B5EF4-FFF2-40B4-BE49-F238E27FC236}">
                <a16:creationId xmlns:a16="http://schemas.microsoft.com/office/drawing/2014/main" id="{A30E268D-E4BB-4CAA-A8DF-B49612488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2216" y="796899"/>
            <a:ext cx="54102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A small fraction of the force between quarks and gluons “leaks out” of protons and neutrons, and binds them together to form tiny nuclei. The long-range part of this process can be well described as if </a:t>
            </a:r>
            <a:r>
              <a:rPr lang="en-US" sz="2000" dirty="0">
                <a:solidFill>
                  <a:srgbClr val="0033CC"/>
                </a:solidFill>
                <a:cs typeface="Arial" panose="020B0604020202020204" pitchFamily="34" charset="0"/>
              </a:rPr>
              <a:t>protons and neutrons</a:t>
            </a:r>
            <a:r>
              <a:rPr lang="en-US" sz="2000" dirty="0">
                <a:cs typeface="Arial" panose="020B0604020202020204" pitchFamily="34" charset="0"/>
              </a:rPr>
              <a:t> exchange </a:t>
            </a:r>
            <a:r>
              <a:rPr lang="en-US" sz="2000" dirty="0" err="1">
                <a:solidFill>
                  <a:srgbClr val="0000FF"/>
                </a:solidFill>
                <a:cs typeface="Arial" panose="020B0604020202020204" pitchFamily="34" charset="0"/>
              </a:rPr>
              <a:t>pions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Nuclear physicists are only now starting to understand how this 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“leakage”</a:t>
            </a:r>
            <a:r>
              <a:rPr lang="en-US" sz="2000" dirty="0">
                <a:cs typeface="Arial" panose="020B0604020202020204" pitchFamily="34" charset="0"/>
              </a:rPr>
              <a:t> occurs, and how it results in the impressive variety of nuclei found in nature.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A nucleus consisting of some 100 protons and 150 neutrons can be the same size as one with 3 protons and 8 neutrons.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Despite the variety of nuclei found in nature, we believe we miss quite some more. These are necessary to explain the </a:t>
            </a:r>
            <a:r>
              <a:rPr lang="en-US" sz="2000" dirty="0">
                <a:solidFill>
                  <a:srgbClr val="0000FF"/>
                </a:solidFill>
                <a:cs typeface="Arial" panose="020B0604020202020204" pitchFamily="34" charset="0"/>
              </a:rPr>
              <a:t>origin of nuclei and the abundance of elements found in the cosmos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8A4D7911-9A4E-4C16-BA2C-D9835DED5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934" y="4950858"/>
            <a:ext cx="2166937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575749F-7F45-4AD0-BEA7-A63173398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8749"/>
          <a:stretch/>
        </p:blipFill>
        <p:spPr bwMode="auto">
          <a:xfrm>
            <a:off x="8933206" y="1037094"/>
            <a:ext cx="1713548" cy="135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7141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2D526B-5B46-4AE2-AE83-79A368CB1F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384800" y="6519449"/>
            <a:ext cx="2844800" cy="190125"/>
          </a:xfrm>
        </p:spPr>
        <p:txBody>
          <a:bodyPr/>
          <a:lstStyle/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53F5A5-F438-4DB4-80C4-B8F723D0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19" y="1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ea typeface="ＭＳ Ｐゴシック" pitchFamily="-107" charset="-128"/>
              </a:rPr>
              <a:t>Gluons and </a:t>
            </a:r>
            <a:r>
              <a:rPr lang="en-US" sz="3200" dirty="0">
                <a:solidFill>
                  <a:srgbClr val="FF0000"/>
                </a:solidFill>
                <a:ea typeface="ＭＳ Ｐゴシック" pitchFamily="-107" charset="-128"/>
              </a:rPr>
              <a:t>Q</a:t>
            </a:r>
            <a:r>
              <a:rPr lang="en-US" sz="3200" dirty="0">
                <a:solidFill>
                  <a:srgbClr val="0000FF"/>
                </a:solidFill>
                <a:ea typeface="ＭＳ Ｐゴシック" pitchFamily="-107" charset="-128"/>
              </a:rPr>
              <a:t>C</a:t>
            </a:r>
            <a:r>
              <a:rPr lang="en-US" sz="3200" dirty="0">
                <a:solidFill>
                  <a:srgbClr val="008000"/>
                </a:solidFill>
                <a:ea typeface="ＭＳ Ｐゴシック" pitchFamily="-107" charset="-128"/>
              </a:rPr>
              <a:t>D</a:t>
            </a:r>
            <a:endParaRPr lang="en-US" sz="3200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741FBAE-E834-4402-8AE2-3895BB037A67}"/>
              </a:ext>
            </a:extLst>
          </p:cNvPr>
          <p:cNvSpPr txBox="1">
            <a:spLocks noChangeArrowheads="1"/>
          </p:cNvSpPr>
          <p:nvPr/>
        </p:nvSpPr>
        <p:spPr>
          <a:xfrm>
            <a:off x="1643995" y="879173"/>
            <a:ext cx="5942206" cy="1908535"/>
          </a:xfrm>
          <a:prstGeom prst="rect">
            <a:avLst/>
          </a:prstGeom>
        </p:spPr>
        <p:txBody>
          <a:bodyPr vert="horz" lIns="91418" tIns="45709" rIns="91418" bIns="45709" rtlCol="0">
            <a:noAutofit/>
          </a:bodyPr>
          <a:lstStyle>
            <a:lvl1pPr marL="228546" indent="-228546" algn="l" defTabSz="9141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639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2733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6962" indent="-285684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6919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012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106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198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292" indent="-228546" algn="l" defTabSz="91418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1800" dirty="0"/>
              <a:t>QCD is the </a:t>
            </a:r>
            <a:r>
              <a:rPr lang="en-US" sz="1800" dirty="0">
                <a:solidFill>
                  <a:srgbClr val="FF3300"/>
                </a:solidFill>
              </a:rPr>
              <a:t>fundamental</a:t>
            </a:r>
            <a:r>
              <a:rPr lang="en-US" sz="1800" dirty="0"/>
              <a:t> theory that describes structure and interactions in nuclear matter.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Without gluons there are no protons, no neutrons, and  no atomic nuclei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Gluons dominate the structure of the QCD vacuum</a:t>
            </a:r>
          </a:p>
        </p:txBody>
      </p:sp>
      <p:pic>
        <p:nvPicPr>
          <p:cNvPr id="6" name="Picture 8" descr="ActionAPE5LQanimXs30small">
            <a:extLst>
              <a:ext uri="{FF2B5EF4-FFF2-40B4-BE49-F238E27FC236}">
                <a16:creationId xmlns:a16="http://schemas.microsoft.com/office/drawing/2014/main" id="{98165CB8-282D-4FC1-9BC4-9D7A55FE59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6201" y="784199"/>
            <a:ext cx="292608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5986A274-7ABF-48AF-B30E-8FBE7CE6D666}"/>
              </a:ext>
            </a:extLst>
          </p:cNvPr>
          <p:cNvSpPr txBox="1">
            <a:spLocks noChangeArrowheads="1"/>
          </p:cNvSpPr>
          <p:nvPr/>
        </p:nvSpPr>
        <p:spPr>
          <a:xfrm>
            <a:off x="1661858" y="3292300"/>
            <a:ext cx="6790481" cy="2830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None/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Facts:</a:t>
            </a:r>
            <a:endParaRPr lang="en-US" dirty="0">
              <a:solidFill>
                <a:srgbClr val="1E02C6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rgbClr val="1E02C6"/>
                </a:solidFill>
              </a:rPr>
              <a:t>Unique aspect of QCD is the self interaction of the gluons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rgbClr val="1E02C6"/>
                </a:solidFill>
              </a:rPr>
              <a:t>The essential features of QCD - asymptotic freedom and (the emergent features) dynamical chiral symmetry breaking and color confinement - are all driven by gluons!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rgbClr val="1E02C6"/>
                </a:solidFill>
              </a:rPr>
              <a:t>Mass from massless gluons and nearly massless quarks</a:t>
            </a:r>
          </a:p>
          <a:p>
            <a:pPr lvl="2">
              <a:spcBef>
                <a:spcPts val="600"/>
              </a:spcBef>
            </a:pPr>
            <a:r>
              <a:rPr lang="en-US" sz="1600" dirty="0">
                <a:solidFill>
                  <a:srgbClr val="1E02C6"/>
                </a:solidFill>
              </a:rPr>
              <a:t>Most of the mass of the visible universe emerges from quark-gluon interactions</a:t>
            </a:r>
          </a:p>
          <a:p>
            <a:pPr lvl="2">
              <a:spcBef>
                <a:spcPts val="600"/>
              </a:spcBef>
            </a:pPr>
            <a:r>
              <a:rPr lang="en-US" sz="1600" dirty="0">
                <a:solidFill>
                  <a:srgbClr val="1E02C6"/>
                </a:solidFill>
              </a:rPr>
              <a:t>The Higgs mechanism has almost no role here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CF66D-0718-493E-8D64-0B7B15238D8E}"/>
                  </a:ext>
                </a:extLst>
              </p:cNvPr>
              <p:cNvSpPr txBox="1"/>
              <p:nvPr/>
            </p:nvSpPr>
            <p:spPr>
              <a:xfrm>
                <a:off x="4625307" y="3217593"/>
                <a:ext cx="5571846" cy="7146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07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𝑖𝑔</m:t>
                      </m:r>
                      <m:box>
                        <m:box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p>
                      <m:sSubSup>
                        <m:sSub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𝒊𝒈</m:t>
                      </m:r>
                      <m:sSup>
                        <m:sSupPr>
                          <m:ctrlP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𝒇</m:t>
                          </m:r>
                        </m:e>
                        <m:sup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𝒂𝒃𝒄</m:t>
                          </m:r>
                        </m:sup>
                      </m:sSup>
                      <m:sSubSup>
                        <m:sSubSupPr>
                          <m:ctrlP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𝝁</m:t>
                          </m:r>
                        </m:sub>
                        <m:sup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sup>
                      </m:sSubSup>
                      <m:sSubSup>
                        <m:sSubSupPr>
                          <m:ctrlP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𝝂</m:t>
                          </m:r>
                        </m:sub>
                        <m:sup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𝒄</m:t>
                          </m:r>
                        </m:sup>
                      </m:sSubSup>
                    </m:oMath>
                  </m:oMathPara>
                </a14:m>
                <a:endPara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FCF66D-0718-493E-8D64-0B7B15238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307" y="3217593"/>
                <a:ext cx="5571846" cy="7146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BD39E3-30A4-4433-ACAA-B6514B0DE51A}"/>
                  </a:ext>
                </a:extLst>
              </p:cNvPr>
              <p:cNvSpPr txBox="1"/>
              <p:nvPr/>
            </p:nvSpPr>
            <p:spPr>
              <a:xfrm>
                <a:off x="2324850" y="2392346"/>
                <a:ext cx="4911409" cy="1201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0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𝑄𝐶𝐷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sup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𝑗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,…</m:t>
                          </m:r>
                        </m:sub>
                        <m:sup/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𝜇𝜈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𝜇𝜈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1100" i="1" dirty="0">
                  <a:solidFill>
                    <a:srgbClr val="4454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6BD39E3-30A4-4433-ACAA-B6514B0DE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850" y="2392346"/>
                <a:ext cx="4911409" cy="1201098"/>
              </a:xfrm>
              <a:prstGeom prst="rect">
                <a:avLst/>
              </a:prstGeom>
              <a:blipFill>
                <a:blip r:embed="rId4"/>
                <a:stretch>
                  <a:fillRect t="-78947" b="-7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8B82778D-E925-43F4-85FE-5735D604506A}"/>
              </a:ext>
            </a:extLst>
          </p:cNvPr>
          <p:cNvSpPr/>
          <p:nvPr/>
        </p:nvSpPr>
        <p:spPr>
          <a:xfrm>
            <a:off x="8610600" y="3076576"/>
            <a:ext cx="1596078" cy="71461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02C9BE-DE32-4EF8-99A8-501BD2C23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339" y="3825433"/>
            <a:ext cx="2150669" cy="20567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965BBC-B4F8-4417-B573-226B74AA9424}"/>
              </a:ext>
            </a:extLst>
          </p:cNvPr>
          <p:cNvSpPr txBox="1"/>
          <p:nvPr/>
        </p:nvSpPr>
        <p:spPr>
          <a:xfrm>
            <a:off x="8751278" y="5817697"/>
            <a:ext cx="1724161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Emergent mass of the visible universe</a:t>
            </a:r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DEB7C1CA-2546-469C-A764-245AB6FB377D}"/>
              </a:ext>
            </a:extLst>
          </p:cNvPr>
          <p:cNvSpPr/>
          <p:nvPr/>
        </p:nvSpPr>
        <p:spPr bwMode="auto">
          <a:xfrm>
            <a:off x="9945156" y="5056310"/>
            <a:ext cx="594067" cy="761388"/>
          </a:xfrm>
          <a:custGeom>
            <a:avLst/>
            <a:gdLst>
              <a:gd name="connsiteX0" fmla="*/ 0 w 702733"/>
              <a:gd name="connsiteY0" fmla="*/ 0 h 2857500"/>
              <a:gd name="connsiteX1" fmla="*/ 673100 w 702733"/>
              <a:gd name="connsiteY1" fmla="*/ 1536700 h 2857500"/>
              <a:gd name="connsiteX2" fmla="*/ 177800 w 702733"/>
              <a:gd name="connsiteY2" fmla="*/ 285750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2733" h="2857500">
                <a:moveTo>
                  <a:pt x="0" y="0"/>
                </a:moveTo>
                <a:cubicBezTo>
                  <a:pt x="321733" y="530225"/>
                  <a:pt x="643467" y="1060450"/>
                  <a:pt x="673100" y="1536700"/>
                </a:cubicBezTo>
                <a:cubicBezTo>
                  <a:pt x="702733" y="2012950"/>
                  <a:pt x="440266" y="2435225"/>
                  <a:pt x="177800" y="2857500"/>
                </a:cubicBezTo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254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5E9083-BA3F-48A0-9793-93D018AAC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MIT                                                                                                                    July 7,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35578F-3571-48D3-9831-53051AAD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DC9-D4F1-E243-A655-05E564AA5024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6C8489-18F4-4C49-A3D9-47B2E2DB34BE}"/>
              </a:ext>
            </a:extLst>
          </p:cNvPr>
          <p:cNvSpPr txBox="1">
            <a:spLocks/>
          </p:cNvSpPr>
          <p:nvPr/>
        </p:nvSpPr>
        <p:spPr>
          <a:xfrm>
            <a:off x="0" y="103135"/>
            <a:ext cx="121920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latin typeface="+mn-lt"/>
              </a:rPr>
              <a:t>Electron Scattering Kinematics</a:t>
            </a:r>
            <a:endParaRPr lang="en-US" b="1" dirty="0">
              <a:latin typeface="+mn-lt"/>
            </a:endParaRPr>
          </a:p>
        </p:txBody>
      </p:sp>
      <p:grpSp>
        <p:nvGrpSpPr>
          <p:cNvPr id="5" name="Group 32">
            <a:extLst>
              <a:ext uri="{FF2B5EF4-FFF2-40B4-BE49-F238E27FC236}">
                <a16:creationId xmlns:a16="http://schemas.microsoft.com/office/drawing/2014/main" id="{0102E8F8-FCC4-4251-8D60-E9DCC85F027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888907" y="3130001"/>
            <a:ext cx="2336800" cy="412750"/>
            <a:chOff x="2971800" y="1752600"/>
            <a:chExt cx="2336800" cy="412155"/>
          </a:xfrm>
        </p:grpSpPr>
        <p:grpSp>
          <p:nvGrpSpPr>
            <p:cNvPr id="6" name="Group 1028">
              <a:extLst>
                <a:ext uri="{FF2B5EF4-FFF2-40B4-BE49-F238E27FC236}">
                  <a16:creationId xmlns:a16="http://schemas.microsoft.com/office/drawing/2014/main" id="{438FB241-92FD-4965-8DC9-73DA610D72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2163" y="1752600"/>
              <a:ext cx="870363" cy="393700"/>
              <a:chOff x="2112" y="3744"/>
              <a:chExt cx="2304" cy="432"/>
            </a:xfrm>
          </p:grpSpPr>
          <p:grpSp>
            <p:nvGrpSpPr>
              <p:cNvPr id="22" name="Group 1029">
                <a:extLst>
                  <a:ext uri="{FF2B5EF4-FFF2-40B4-BE49-F238E27FC236}">
                    <a16:creationId xmlns:a16="http://schemas.microsoft.com/office/drawing/2014/main" id="{12F23563-9199-4FA9-B412-E44B4B8E34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4" y="3744"/>
                <a:ext cx="1152" cy="432"/>
                <a:chOff x="2016" y="3648"/>
                <a:chExt cx="1152" cy="432"/>
              </a:xfrm>
            </p:grpSpPr>
            <p:grpSp>
              <p:nvGrpSpPr>
                <p:cNvPr id="30" name="Group 1030">
                  <a:extLst>
                    <a:ext uri="{FF2B5EF4-FFF2-40B4-BE49-F238E27FC236}">
                      <a16:creationId xmlns:a16="http://schemas.microsoft.com/office/drawing/2014/main" id="{15705763-A634-44CF-A1A6-AEC71C31CC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34" name="Arc 1031">
                    <a:extLst>
                      <a:ext uri="{FF2B5EF4-FFF2-40B4-BE49-F238E27FC236}">
                        <a16:creationId xmlns:a16="http://schemas.microsoft.com/office/drawing/2014/main" id="{B4C68ACB-5E19-4CC9-9923-B3C7155210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5" name="Arc 1032">
                    <a:extLst>
                      <a:ext uri="{FF2B5EF4-FFF2-40B4-BE49-F238E27FC236}">
                        <a16:creationId xmlns:a16="http://schemas.microsoft.com/office/drawing/2014/main" id="{3135AED2-F7D4-4DC2-B77C-91288AABF0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oup 1033">
                  <a:extLst>
                    <a:ext uri="{FF2B5EF4-FFF2-40B4-BE49-F238E27FC236}">
                      <a16:creationId xmlns:a16="http://schemas.microsoft.com/office/drawing/2014/main" id="{3B5EF53C-897E-4090-97C0-9FA5FE4FE2F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32" name="Arc 1034">
                    <a:extLst>
                      <a:ext uri="{FF2B5EF4-FFF2-40B4-BE49-F238E27FC236}">
                        <a16:creationId xmlns:a16="http://schemas.microsoft.com/office/drawing/2014/main" id="{D1A441FB-BD61-49A8-BD5D-CEBCD3BCDB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" name="Arc 1035">
                    <a:extLst>
                      <a:ext uri="{FF2B5EF4-FFF2-40B4-BE49-F238E27FC236}">
                        <a16:creationId xmlns:a16="http://schemas.microsoft.com/office/drawing/2014/main" id="{06EA09B6-A67D-4827-8F92-E270907A3F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3" name="Group 1036">
                <a:extLst>
                  <a:ext uri="{FF2B5EF4-FFF2-40B4-BE49-F238E27FC236}">
                    <a16:creationId xmlns:a16="http://schemas.microsoft.com/office/drawing/2014/main" id="{4BB3B08D-3576-4D27-AC34-62FFF35F7F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2" y="3744"/>
                <a:ext cx="1152" cy="432"/>
                <a:chOff x="2016" y="3648"/>
                <a:chExt cx="1152" cy="432"/>
              </a:xfrm>
            </p:grpSpPr>
            <p:grpSp>
              <p:nvGrpSpPr>
                <p:cNvPr id="24" name="Group 1037">
                  <a:extLst>
                    <a:ext uri="{FF2B5EF4-FFF2-40B4-BE49-F238E27FC236}">
                      <a16:creationId xmlns:a16="http://schemas.microsoft.com/office/drawing/2014/main" id="{585ED8B2-D169-4799-9365-F22710C0B82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28" name="Arc 1038">
                    <a:extLst>
                      <a:ext uri="{FF2B5EF4-FFF2-40B4-BE49-F238E27FC236}">
                        <a16:creationId xmlns:a16="http://schemas.microsoft.com/office/drawing/2014/main" id="{7ED3B332-5478-4F0E-93E9-E7FF485625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9" name="Arc 1039">
                    <a:extLst>
                      <a:ext uri="{FF2B5EF4-FFF2-40B4-BE49-F238E27FC236}">
                        <a16:creationId xmlns:a16="http://schemas.microsoft.com/office/drawing/2014/main" id="{7D71CEF9-529B-4D89-B042-6390577A26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oup 1040">
                  <a:extLst>
                    <a:ext uri="{FF2B5EF4-FFF2-40B4-BE49-F238E27FC236}">
                      <a16:creationId xmlns:a16="http://schemas.microsoft.com/office/drawing/2014/main" id="{47C590B8-4A7B-4DCD-A869-1DD4A2EF698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26" name="Arc 1041">
                    <a:extLst>
                      <a:ext uri="{FF2B5EF4-FFF2-40B4-BE49-F238E27FC236}">
                        <a16:creationId xmlns:a16="http://schemas.microsoft.com/office/drawing/2014/main" id="{59A17FD5-D9D9-498F-85CB-CCE10EDA29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7" name="Arc 1042">
                    <a:extLst>
                      <a:ext uri="{FF2B5EF4-FFF2-40B4-BE49-F238E27FC236}">
                        <a16:creationId xmlns:a16="http://schemas.microsoft.com/office/drawing/2014/main" id="{980BF854-A1E6-4322-BB8F-D00C77F2BB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7" name="Group 1043">
              <a:extLst>
                <a:ext uri="{FF2B5EF4-FFF2-40B4-BE49-F238E27FC236}">
                  <a16:creationId xmlns:a16="http://schemas.microsoft.com/office/drawing/2014/main" id="{58D258EC-931C-439C-91D4-8B7BE89119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12325" y="1752600"/>
              <a:ext cx="436963" cy="393700"/>
              <a:chOff x="2016" y="3648"/>
              <a:chExt cx="1152" cy="432"/>
            </a:xfrm>
          </p:grpSpPr>
          <p:grpSp>
            <p:nvGrpSpPr>
              <p:cNvPr id="16" name="Group 1044">
                <a:extLst>
                  <a:ext uri="{FF2B5EF4-FFF2-40B4-BE49-F238E27FC236}">
                    <a16:creationId xmlns:a16="http://schemas.microsoft.com/office/drawing/2014/main" id="{ED7FFCC1-1CD7-414F-A4C8-F897865D5C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2592" y="3648"/>
                <a:ext cx="576" cy="432"/>
                <a:chOff x="1920" y="3552"/>
                <a:chExt cx="576" cy="432"/>
              </a:xfrm>
            </p:grpSpPr>
            <p:sp>
              <p:nvSpPr>
                <p:cNvPr id="20" name="Arc 1045">
                  <a:extLst>
                    <a:ext uri="{FF2B5EF4-FFF2-40B4-BE49-F238E27FC236}">
                      <a16:creationId xmlns:a16="http://schemas.microsoft.com/office/drawing/2014/main" id="{5CF28E2A-85B2-49B9-983C-5FBC66666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Arc 1046">
                  <a:extLst>
                    <a:ext uri="{FF2B5EF4-FFF2-40B4-BE49-F238E27FC236}">
                      <a16:creationId xmlns:a16="http://schemas.microsoft.com/office/drawing/2014/main" id="{9E1F1A47-BBEA-4120-93E3-32E41458F0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1047">
                <a:extLst>
                  <a:ext uri="{FF2B5EF4-FFF2-40B4-BE49-F238E27FC236}">
                    <a16:creationId xmlns:a16="http://schemas.microsoft.com/office/drawing/2014/main" id="{EAFC871B-C12E-404C-B548-7E85D681FA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16" y="3648"/>
                <a:ext cx="576" cy="432"/>
                <a:chOff x="1920" y="3552"/>
                <a:chExt cx="576" cy="432"/>
              </a:xfrm>
            </p:grpSpPr>
            <p:sp>
              <p:nvSpPr>
                <p:cNvPr id="18" name="Arc 1048">
                  <a:extLst>
                    <a:ext uri="{FF2B5EF4-FFF2-40B4-BE49-F238E27FC236}">
                      <a16:creationId xmlns:a16="http://schemas.microsoft.com/office/drawing/2014/main" id="{EC6B1A94-3D16-418A-8EC9-6A2B583FE2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Arc 1049">
                  <a:extLst>
                    <a:ext uri="{FF2B5EF4-FFF2-40B4-BE49-F238E27FC236}">
                      <a16:creationId xmlns:a16="http://schemas.microsoft.com/office/drawing/2014/main" id="{88CAD87E-AF7A-4C7B-924B-1C33DB4A39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" name="Group 1050">
              <a:extLst>
                <a:ext uri="{FF2B5EF4-FFF2-40B4-BE49-F238E27FC236}">
                  <a16:creationId xmlns:a16="http://schemas.microsoft.com/office/drawing/2014/main" id="{8F3553BB-4ADC-4E72-9D1B-7B5068941FC6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212893" y="1752600"/>
              <a:ext cx="216107" cy="395751"/>
              <a:chOff x="1920" y="3552"/>
              <a:chExt cx="576" cy="432"/>
            </a:xfrm>
          </p:grpSpPr>
          <p:sp>
            <p:nvSpPr>
              <p:cNvPr id="14" name="Arc 1051">
                <a:extLst>
                  <a:ext uri="{FF2B5EF4-FFF2-40B4-BE49-F238E27FC236}">
                    <a16:creationId xmlns:a16="http://schemas.microsoft.com/office/drawing/2014/main" id="{27F35163-1E23-4A13-AFE5-9089AADBA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Arc 1052">
                <a:extLst>
                  <a:ext uri="{FF2B5EF4-FFF2-40B4-BE49-F238E27FC236}">
                    <a16:creationId xmlns:a16="http://schemas.microsoft.com/office/drawing/2014/main" id="{9834BB44-5966-465B-84D3-21675082B42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1053">
              <a:extLst>
                <a:ext uri="{FF2B5EF4-FFF2-40B4-BE49-F238E27FC236}">
                  <a16:creationId xmlns:a16="http://schemas.microsoft.com/office/drawing/2014/main" id="{75FA8148-5DA4-4AFF-808C-AF6B87F35E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1800" y="1769004"/>
              <a:ext cx="218481" cy="395751"/>
              <a:chOff x="1920" y="3552"/>
              <a:chExt cx="576" cy="432"/>
            </a:xfrm>
          </p:grpSpPr>
          <p:sp>
            <p:nvSpPr>
              <p:cNvPr id="12" name="Arc 1054">
                <a:extLst>
                  <a:ext uri="{FF2B5EF4-FFF2-40B4-BE49-F238E27FC236}">
                    <a16:creationId xmlns:a16="http://schemas.microsoft.com/office/drawing/2014/main" id="{AE721B0D-D2EE-47FD-AC16-A1C1B4AB6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Arc 1055">
                <a:extLst>
                  <a:ext uri="{FF2B5EF4-FFF2-40B4-BE49-F238E27FC236}">
                    <a16:creationId xmlns:a16="http://schemas.microsoft.com/office/drawing/2014/main" id="{06E9BC2D-4C53-441A-8A18-8D68E08420B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" name="Arc 1056">
              <a:extLst>
                <a:ext uri="{FF2B5EF4-FFF2-40B4-BE49-F238E27FC236}">
                  <a16:creationId xmlns:a16="http://schemas.microsoft.com/office/drawing/2014/main" id="{B62CB6C9-D97C-48F0-B78E-22A82EB21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5402" y="1752600"/>
              <a:ext cx="75993" cy="1968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057">
              <a:extLst>
                <a:ext uri="{FF2B5EF4-FFF2-40B4-BE49-F238E27FC236}">
                  <a16:creationId xmlns:a16="http://schemas.microsoft.com/office/drawing/2014/main" id="{80307EA5-371D-4B9F-8321-2FABB6E680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1395" y="1949450"/>
              <a:ext cx="52720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6" name="Straight Arrow Connector 34">
            <a:extLst>
              <a:ext uri="{FF2B5EF4-FFF2-40B4-BE49-F238E27FC236}">
                <a16:creationId xmlns:a16="http://schemas.microsoft.com/office/drawing/2014/main" id="{5550590E-FDF0-4C19-AC59-389EE0B5BDC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98332" y="2142576"/>
            <a:ext cx="2133600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7" name="Straight Arrow Connector 35">
            <a:extLst>
              <a:ext uri="{FF2B5EF4-FFF2-40B4-BE49-F238E27FC236}">
                <a16:creationId xmlns:a16="http://schemas.microsoft.com/office/drawing/2014/main" id="{FC97A816-32ED-4A9D-AE89-BDC76C35AF7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3193832" y="1113876"/>
            <a:ext cx="1066800" cy="9906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8" name="Straight Connector 39">
            <a:extLst>
              <a:ext uri="{FF2B5EF4-FFF2-40B4-BE49-F238E27FC236}">
                <a16:creationId xmlns:a16="http://schemas.microsoft.com/office/drawing/2014/main" id="{C358F05E-F149-4FD2-97C9-A88442F63D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31932" y="2142576"/>
            <a:ext cx="12192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39" name="Oval 40">
            <a:extLst>
              <a:ext uri="{FF2B5EF4-FFF2-40B4-BE49-F238E27FC236}">
                <a16:creationId xmlns:a16="http://schemas.microsoft.com/office/drawing/2014/main" id="{F4FC3A90-4F0D-49BE-A11B-934A9B6DA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4732" y="4504776"/>
            <a:ext cx="609600" cy="6096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0" name="Straight Arrow Connector 42">
            <a:extLst>
              <a:ext uri="{FF2B5EF4-FFF2-40B4-BE49-F238E27FC236}">
                <a16:creationId xmlns:a16="http://schemas.microsoft.com/office/drawing/2014/main" id="{8B49724A-54B0-45D8-9201-860A262041CF}"/>
              </a:ext>
            </a:extLst>
          </p:cNvPr>
          <p:cNvCxnSpPr>
            <a:cxnSpLocks noChangeShapeType="1"/>
            <a:endCxn id="39" idx="3"/>
          </p:cNvCxnSpPr>
          <p:nvPr/>
        </p:nvCxnSpPr>
        <p:spPr bwMode="auto">
          <a:xfrm flipV="1">
            <a:off x="1403132" y="5025476"/>
            <a:ext cx="1460500" cy="107950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1" name="Straight Connector 45">
            <a:extLst>
              <a:ext uri="{FF2B5EF4-FFF2-40B4-BE49-F238E27FC236}">
                <a16:creationId xmlns:a16="http://schemas.microsoft.com/office/drawing/2014/main" id="{18F18DA8-FE8D-4D85-B45E-C9DDC4203A67}"/>
              </a:ext>
            </a:extLst>
          </p:cNvPr>
          <p:cNvCxnSpPr>
            <a:cxnSpLocks noChangeShapeType="1"/>
            <a:stCxn id="39" idx="6"/>
          </p:cNvCxnSpPr>
          <p:nvPr/>
        </p:nvCxnSpPr>
        <p:spPr bwMode="auto">
          <a:xfrm>
            <a:off x="3384332" y="4809576"/>
            <a:ext cx="13716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2" name="Straight Connector 46">
            <a:extLst>
              <a:ext uri="{FF2B5EF4-FFF2-40B4-BE49-F238E27FC236}">
                <a16:creationId xmlns:a16="http://schemas.microsoft.com/office/drawing/2014/main" id="{CB665438-ED32-46B6-B7C6-2760506B03B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384332" y="4961976"/>
            <a:ext cx="1143000" cy="1524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3" name="Straight Connector 48">
            <a:extLst>
              <a:ext uri="{FF2B5EF4-FFF2-40B4-BE49-F238E27FC236}">
                <a16:creationId xmlns:a16="http://schemas.microsoft.com/office/drawing/2014/main" id="{D72E3C9E-7DC0-40C7-9768-AF8616C619F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84332" y="4504776"/>
            <a:ext cx="1143000" cy="228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4" name="Straight Connector 51">
            <a:extLst>
              <a:ext uri="{FF2B5EF4-FFF2-40B4-BE49-F238E27FC236}">
                <a16:creationId xmlns:a16="http://schemas.microsoft.com/office/drawing/2014/main" id="{72D6E3B4-8DA1-449C-A286-6AA730D9F067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4374932" y="4428576"/>
            <a:ext cx="457200" cy="304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5" name="Straight Connector 52">
            <a:extLst>
              <a:ext uri="{FF2B5EF4-FFF2-40B4-BE49-F238E27FC236}">
                <a16:creationId xmlns:a16="http://schemas.microsoft.com/office/drawing/2014/main" id="{8C9FD8AF-2902-4EDE-BF9E-F44F7B79C3C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413032" y="4847676"/>
            <a:ext cx="381000" cy="3048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6" name="TextBox 60">
            <a:extLst>
              <a:ext uri="{FF2B5EF4-FFF2-40B4-BE49-F238E27FC236}">
                <a16:creationId xmlns:a16="http://schemas.microsoft.com/office/drawing/2014/main" id="{C6831EC0-003E-44B2-9A4A-4FE7A7254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9132" y="1618701"/>
            <a:ext cx="450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Symbol" pitchFamily="18" charset="2"/>
              </a:rPr>
              <a:t>Q</a:t>
            </a:r>
          </a:p>
        </p:txBody>
      </p:sp>
      <p:sp>
        <p:nvSpPr>
          <p:cNvPr id="47" name="Text Box 1084">
            <a:extLst>
              <a:ext uri="{FF2B5EF4-FFF2-40B4-BE49-F238E27FC236}">
                <a16:creationId xmlns:a16="http://schemas.microsoft.com/office/drawing/2014/main" id="{7C24A075-742F-47E7-B467-CB49FC38E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4332" y="3071264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>
                <a:solidFill>
                  <a:srgbClr val="000099"/>
                </a:solidFill>
                <a:latin typeface="Times New Roman" pitchFamily="18" charset="0"/>
              </a:rPr>
              <a:t>q = (</a:t>
            </a:r>
            <a:r>
              <a:rPr lang="en-US" i="1">
                <a:solidFill>
                  <a:srgbClr val="000099"/>
                </a:solidFill>
                <a:latin typeface="Symbol" pitchFamily="18" charset="2"/>
                <a:sym typeface="Symbol" pitchFamily="18" charset="2"/>
              </a:rPr>
              <a:t>n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,</a:t>
            </a:r>
            <a:r>
              <a:rPr lang="en-US" b="1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q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)</a:t>
            </a:r>
            <a:endParaRPr lang="en-US" i="1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48" name="Text Box 1084">
            <a:extLst>
              <a:ext uri="{FF2B5EF4-FFF2-40B4-BE49-F238E27FC236}">
                <a16:creationId xmlns:a16="http://schemas.microsoft.com/office/drawing/2014/main" id="{ED83781F-C25B-4931-AEC8-251CE9C49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732" y="5303288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 dirty="0">
                <a:solidFill>
                  <a:srgbClr val="000099"/>
                </a:solidFill>
                <a:latin typeface="Times New Roman" pitchFamily="18" charset="0"/>
              </a:rPr>
              <a:t>p = (</a:t>
            </a:r>
            <a:r>
              <a:rPr lang="en-US" i="1" dirty="0">
                <a:solidFill>
                  <a:srgbClr val="000099"/>
                </a:solidFill>
                <a:latin typeface="Symbol" pitchFamily="18" charset="2"/>
                <a:sym typeface="Symbol" pitchFamily="18" charset="2"/>
              </a:rPr>
              <a:t>M</a:t>
            </a:r>
            <a:r>
              <a:rPr lang="en-US" i="1" dirty="0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,</a:t>
            </a:r>
            <a:r>
              <a:rPr lang="en-US" b="1" i="1" dirty="0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0</a:t>
            </a:r>
            <a:r>
              <a:rPr lang="en-US" i="1" dirty="0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)</a:t>
            </a:r>
            <a:endParaRPr lang="en-US" i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49" name="Text Box 1084">
            <a:extLst>
              <a:ext uri="{FF2B5EF4-FFF2-40B4-BE49-F238E27FC236}">
                <a16:creationId xmlns:a16="http://schemas.microsoft.com/office/drawing/2014/main" id="{8002D843-63E0-4862-8326-5620D157B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8332" y="1532976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>
                <a:solidFill>
                  <a:srgbClr val="000099"/>
                </a:solidFill>
                <a:latin typeface="Times New Roman" pitchFamily="18" charset="0"/>
              </a:rPr>
              <a:t>k = (</a:t>
            </a:r>
            <a:r>
              <a:rPr lang="en-US" i="1">
                <a:solidFill>
                  <a:srgbClr val="000099"/>
                </a:solidFill>
                <a:latin typeface="Symbol" pitchFamily="18" charset="2"/>
                <a:sym typeface="Symbol" pitchFamily="18" charset="2"/>
              </a:rPr>
              <a:t>E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,</a:t>
            </a:r>
            <a:r>
              <a:rPr lang="en-US" b="1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k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)</a:t>
            </a:r>
            <a:endParaRPr lang="en-US" i="1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0" name="Text Box 1084">
            <a:extLst>
              <a:ext uri="{FF2B5EF4-FFF2-40B4-BE49-F238E27FC236}">
                <a16:creationId xmlns:a16="http://schemas.microsoft.com/office/drawing/2014/main" id="{6430FAEB-F43B-44FE-8A85-FAE352D55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532" y="1034025"/>
            <a:ext cx="182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 dirty="0">
                <a:solidFill>
                  <a:srgbClr val="000099"/>
                </a:solidFill>
                <a:latin typeface="Times New Roman" pitchFamily="18" charset="0"/>
              </a:rPr>
              <a:t>k’ = (</a:t>
            </a:r>
            <a:r>
              <a:rPr lang="en-US" i="1" dirty="0" err="1">
                <a:solidFill>
                  <a:srgbClr val="000099"/>
                </a:solidFill>
                <a:latin typeface="Symbol" pitchFamily="18" charset="2"/>
                <a:sym typeface="Symbol" pitchFamily="18" charset="2"/>
              </a:rPr>
              <a:t>E</a:t>
            </a:r>
            <a:r>
              <a:rPr lang="en-US" i="1" dirty="0" err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’,</a:t>
            </a:r>
            <a:r>
              <a:rPr lang="en-US" b="1" i="1" dirty="0" err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k</a:t>
            </a:r>
            <a:r>
              <a:rPr lang="en-US" b="1" i="1" dirty="0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’</a:t>
            </a:r>
            <a:r>
              <a:rPr lang="en-US" i="1" dirty="0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)</a:t>
            </a:r>
            <a:endParaRPr lang="en-US" i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1" name="TextBox 67">
            <a:extLst>
              <a:ext uri="{FF2B5EF4-FFF2-40B4-BE49-F238E27FC236}">
                <a16:creationId xmlns:a16="http://schemas.microsoft.com/office/drawing/2014/main" id="{A27EC9ED-C339-4B7A-9D8A-6E65D1929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308" y="3721160"/>
            <a:ext cx="1485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Undetected final state X</a:t>
            </a:r>
          </a:p>
        </p:txBody>
      </p:sp>
      <p:sp>
        <p:nvSpPr>
          <p:cNvPr id="52" name="Text Box 1084">
            <a:extLst>
              <a:ext uri="{FF2B5EF4-FFF2-40B4-BE49-F238E27FC236}">
                <a16:creationId xmlns:a16="http://schemas.microsoft.com/office/drawing/2014/main" id="{0683F599-16A0-4194-9F0A-095CF06D6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0933" y="5344712"/>
            <a:ext cx="25067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 dirty="0">
                <a:solidFill>
                  <a:srgbClr val="000099"/>
                </a:solidFill>
                <a:latin typeface="Times New Roman" pitchFamily="18" charset="0"/>
              </a:rPr>
              <a:t>p’ = </a:t>
            </a:r>
            <a:r>
              <a:rPr lang="en-US" i="1" dirty="0">
                <a:solidFill>
                  <a:srgbClr val="000099"/>
                </a:solidFill>
                <a:cs typeface="Arial" pitchFamily="34" charset="0"/>
              </a:rPr>
              <a:t>(</a:t>
            </a:r>
            <a:r>
              <a:rPr lang="en-US" i="1" dirty="0" err="1">
                <a:solidFill>
                  <a:srgbClr val="000099"/>
                </a:solidFill>
                <a:cs typeface="Arial" pitchFamily="34" charset="0"/>
                <a:sym typeface="Symbol" pitchFamily="18" charset="2"/>
              </a:rPr>
              <a:t>sqrt</a:t>
            </a:r>
            <a:r>
              <a:rPr lang="en-US" i="1" dirty="0">
                <a:solidFill>
                  <a:srgbClr val="000099"/>
                </a:solidFill>
                <a:cs typeface="Arial" pitchFamily="34" charset="0"/>
                <a:sym typeface="Symbol" pitchFamily="18" charset="2"/>
              </a:rPr>
              <a:t>(</a:t>
            </a:r>
            <a:r>
              <a:rPr lang="en-US" b="1" i="1" dirty="0">
                <a:solidFill>
                  <a:srgbClr val="000099"/>
                </a:solidFill>
                <a:cs typeface="Arial" pitchFamily="34" charset="0"/>
                <a:sym typeface="Symbol" pitchFamily="18" charset="2"/>
              </a:rPr>
              <a:t>p</a:t>
            </a:r>
            <a:r>
              <a:rPr lang="en-US" i="1" dirty="0">
                <a:solidFill>
                  <a:srgbClr val="000099"/>
                </a:solidFill>
                <a:cs typeface="Arial" pitchFamily="34" charset="0"/>
                <a:sym typeface="Symbol" pitchFamily="18" charset="2"/>
              </a:rPr>
              <a:t>’</a:t>
            </a:r>
            <a:r>
              <a:rPr lang="en-US" i="1" baseline="30000" dirty="0">
                <a:solidFill>
                  <a:srgbClr val="000099"/>
                </a:solidFill>
                <a:cs typeface="Arial" pitchFamily="34" charset="0"/>
                <a:sym typeface="Symbol" pitchFamily="18" charset="2"/>
              </a:rPr>
              <a:t>2</a:t>
            </a:r>
            <a:r>
              <a:rPr lang="en-US" i="1" dirty="0">
                <a:solidFill>
                  <a:srgbClr val="000099"/>
                </a:solidFill>
                <a:cs typeface="Arial" pitchFamily="34" charset="0"/>
                <a:sym typeface="Symbol" pitchFamily="18" charset="2"/>
              </a:rPr>
              <a:t> + M’</a:t>
            </a:r>
            <a:r>
              <a:rPr lang="en-US" i="1" baseline="30000" dirty="0">
                <a:solidFill>
                  <a:srgbClr val="000099"/>
                </a:solidFill>
                <a:cs typeface="Arial" pitchFamily="34" charset="0"/>
                <a:sym typeface="Symbol" pitchFamily="18" charset="2"/>
              </a:rPr>
              <a:t>2</a:t>
            </a:r>
            <a:r>
              <a:rPr lang="en-US" i="1" dirty="0">
                <a:solidFill>
                  <a:srgbClr val="000099"/>
                </a:solidFill>
                <a:cs typeface="Arial" pitchFamily="34" charset="0"/>
                <a:sym typeface="Symbol" pitchFamily="18" charset="2"/>
              </a:rPr>
              <a:t>),</a:t>
            </a:r>
            <a:r>
              <a:rPr lang="en-US" b="1" i="1" dirty="0">
                <a:solidFill>
                  <a:srgbClr val="000099"/>
                </a:solidFill>
                <a:cs typeface="Arial" pitchFamily="34" charset="0"/>
                <a:sym typeface="Symbol" pitchFamily="18" charset="2"/>
              </a:rPr>
              <a:t>p</a:t>
            </a:r>
            <a:r>
              <a:rPr lang="en-US" b="1" i="1" dirty="0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’</a:t>
            </a:r>
            <a:r>
              <a:rPr lang="en-US" i="1" dirty="0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)</a:t>
            </a:r>
            <a:endParaRPr lang="en-US" i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067B623-A4CE-47B5-AEA3-792E7EC31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958" y="993253"/>
            <a:ext cx="33775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Virtual photon </a:t>
            </a:r>
            <a:r>
              <a:rPr lang="en-US" dirty="0">
                <a:sym typeface="Wingdings" pitchFamily="2" charset="2"/>
              </a:rPr>
              <a:t> off-mass shell</a:t>
            </a:r>
          </a:p>
          <a:p>
            <a:pPr algn="ctr"/>
            <a:r>
              <a:rPr lang="en-US" dirty="0" err="1">
                <a:sym typeface="Wingdings" pitchFamily="2" charset="2"/>
              </a:rPr>
              <a:t>q</a:t>
            </a:r>
            <a:r>
              <a:rPr lang="en-US" baseline="-25000" dirty="0" err="1">
                <a:latin typeface="Symbol" pitchFamily="18" charset="2"/>
                <a:sym typeface="Wingdings" pitchFamily="2" charset="2"/>
              </a:rPr>
              <a:t>m</a:t>
            </a:r>
            <a:r>
              <a:rPr lang="en-US" dirty="0" err="1">
                <a:sym typeface="Wingdings" pitchFamily="2" charset="2"/>
              </a:rPr>
              <a:t>q</a:t>
            </a:r>
            <a:r>
              <a:rPr lang="en-US" baseline="30000" dirty="0" err="1">
                <a:latin typeface="Symbol" pitchFamily="18" charset="2"/>
                <a:sym typeface="Wingdings" pitchFamily="2" charset="2"/>
              </a:rPr>
              <a:t>m</a:t>
            </a:r>
            <a:r>
              <a:rPr lang="en-US" dirty="0">
                <a:sym typeface="Wingdings" pitchFamily="2" charset="2"/>
              </a:rPr>
              <a:t> = </a:t>
            </a:r>
            <a:r>
              <a:rPr lang="en-US" dirty="0">
                <a:latin typeface="Symbol" pitchFamily="18" charset="2"/>
                <a:sym typeface="Wingdings" pitchFamily="2" charset="2"/>
              </a:rPr>
              <a:t>n</a:t>
            </a:r>
            <a:r>
              <a:rPr lang="en-US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 – </a:t>
            </a:r>
            <a:r>
              <a:rPr lang="en-US" b="1" dirty="0">
                <a:sym typeface="Wingdings" pitchFamily="2" charset="2"/>
              </a:rPr>
              <a:t>q</a:t>
            </a:r>
            <a:r>
              <a:rPr lang="en-US" baseline="30000" dirty="0">
                <a:sym typeface="Wingdings" pitchFamily="2" charset="2"/>
              </a:rPr>
              <a:t>2</a:t>
            </a:r>
            <a:r>
              <a:rPr lang="en-US" dirty="0">
                <a:sym typeface="Wingdings" pitchFamily="2" charset="2"/>
              </a:rPr>
              <a:t> ≠ 0</a:t>
            </a:r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697848C-3646-45EE-9742-DDC768E511A1}"/>
              </a:ext>
            </a:extLst>
          </p:cNvPr>
          <p:cNvSpPr txBox="1"/>
          <p:nvPr/>
        </p:nvSpPr>
        <p:spPr>
          <a:xfrm>
            <a:off x="6672816" y="1973020"/>
            <a:ext cx="4064000" cy="31702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latin typeface="Arial" charset="0"/>
              </a:rPr>
              <a:t>Define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two invariants</a:t>
            </a:r>
            <a:r>
              <a:rPr lang="en-US" sz="2000" dirty="0">
                <a:latin typeface="Arial" charset="0"/>
              </a:rPr>
              <a:t>:</a:t>
            </a:r>
          </a:p>
          <a:p>
            <a:pPr marL="457200" indent="-457200">
              <a:buFontTx/>
              <a:buAutoNum type="arabicParenR"/>
              <a:defRPr/>
            </a:pPr>
            <a:r>
              <a:rPr lang="en-US" sz="2000" dirty="0">
                <a:latin typeface="Arial" charset="0"/>
              </a:rPr>
              <a:t>Q</a:t>
            </a:r>
            <a:r>
              <a:rPr lang="en-US" sz="2000" baseline="30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 = -</a:t>
            </a:r>
            <a:r>
              <a:rPr lang="en-US" sz="2000" dirty="0" err="1">
                <a:latin typeface="Arial" charset="0"/>
              </a:rPr>
              <a:t>q</a:t>
            </a:r>
            <a:r>
              <a:rPr lang="en-US" sz="2000" baseline="-25000" dirty="0" err="1">
                <a:latin typeface="Symbol" pitchFamily="18" charset="2"/>
              </a:rPr>
              <a:t>m</a:t>
            </a:r>
            <a:r>
              <a:rPr lang="en-US" sz="2000" dirty="0" err="1">
                <a:latin typeface="Arial" charset="0"/>
              </a:rPr>
              <a:t>q</a:t>
            </a:r>
            <a:r>
              <a:rPr lang="en-US" sz="2000" baseline="30000" dirty="0" err="1">
                <a:latin typeface="Symbol" pitchFamily="18" charset="2"/>
              </a:rPr>
              <a:t>m</a:t>
            </a:r>
            <a:r>
              <a:rPr lang="en-US" sz="2000" dirty="0">
                <a:latin typeface="Arial" charset="0"/>
              </a:rPr>
              <a:t> 	= -(k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dirty="0">
                <a:latin typeface="Arial" charset="0"/>
              </a:rPr>
              <a:t> – k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dirty="0">
                <a:latin typeface="Arial" charset="0"/>
              </a:rPr>
              <a:t>’)(k</a:t>
            </a:r>
            <a:r>
              <a:rPr lang="en-US" sz="2000" baseline="30000" dirty="0">
                <a:latin typeface="Symbol" pitchFamily="18" charset="2"/>
              </a:rPr>
              <a:t>m</a:t>
            </a:r>
            <a:r>
              <a:rPr lang="en-US" sz="2000" dirty="0">
                <a:latin typeface="Arial" charset="0"/>
              </a:rPr>
              <a:t>-</a:t>
            </a:r>
            <a:r>
              <a:rPr lang="en-US" sz="2000" dirty="0" err="1">
                <a:latin typeface="Arial" charset="0"/>
              </a:rPr>
              <a:t>k’</a:t>
            </a:r>
            <a:r>
              <a:rPr lang="en-US" sz="2000" baseline="30000" dirty="0" err="1">
                <a:latin typeface="Symbol" pitchFamily="18" charset="2"/>
              </a:rPr>
              <a:t>m</a:t>
            </a:r>
            <a:r>
              <a:rPr lang="en-US" sz="2000" dirty="0">
                <a:latin typeface="Arial" charset="0"/>
              </a:rPr>
              <a:t>)</a:t>
            </a:r>
          </a:p>
          <a:p>
            <a:pPr marL="457200" indent="-457200">
              <a:defRPr/>
            </a:pPr>
            <a:r>
              <a:rPr lang="en-US" sz="2000" dirty="0">
                <a:latin typeface="Arial" charset="0"/>
              </a:rPr>
              <a:t>               	= -2m</a:t>
            </a:r>
            <a:r>
              <a:rPr lang="en-US" sz="2000" baseline="-25000" dirty="0">
                <a:latin typeface="Arial" charset="0"/>
              </a:rPr>
              <a:t>e</a:t>
            </a:r>
            <a:r>
              <a:rPr lang="en-US" sz="2000" baseline="30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 + 2k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dirty="0">
                <a:latin typeface="Arial" charset="0"/>
              </a:rPr>
              <a:t>k’</a:t>
            </a:r>
            <a:r>
              <a:rPr lang="en-US" sz="2000" baseline="30000" dirty="0">
                <a:latin typeface="Symbol" pitchFamily="18" charset="2"/>
              </a:rPr>
              <a:t>m</a:t>
            </a:r>
          </a:p>
          <a:p>
            <a:pPr marL="457200" indent="-457200">
              <a:defRPr/>
            </a:pPr>
            <a:r>
              <a:rPr lang="en-US" sz="2000" dirty="0">
                <a:latin typeface="Arial" charset="0"/>
              </a:rPr>
              <a:t>	(m</a:t>
            </a:r>
            <a:r>
              <a:rPr lang="en-US" sz="2000" baseline="-25000" dirty="0">
                <a:latin typeface="Arial" charset="0"/>
              </a:rPr>
              <a:t>e</a:t>
            </a:r>
            <a:r>
              <a:rPr lang="en-US" sz="2000" dirty="0">
                <a:latin typeface="Arial" charset="0"/>
              </a:rPr>
              <a:t> ~ 0)	= 2k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dirty="0">
                <a:latin typeface="Arial" charset="0"/>
              </a:rPr>
              <a:t>k’</a:t>
            </a:r>
            <a:r>
              <a:rPr lang="en-US" sz="2000" baseline="30000" dirty="0">
                <a:latin typeface="Symbol" pitchFamily="18" charset="2"/>
              </a:rPr>
              <a:t>m</a:t>
            </a:r>
          </a:p>
          <a:p>
            <a:pPr marL="457200" indent="-457200">
              <a:defRPr/>
            </a:pPr>
            <a:r>
              <a:rPr lang="en-US" sz="2000" dirty="0">
                <a:latin typeface="Arial" charset="0"/>
              </a:rPr>
              <a:t>       (LAB)	= 2(EE’ – </a:t>
            </a:r>
            <a:r>
              <a:rPr lang="en-US" sz="2000" b="1" dirty="0" err="1">
                <a:latin typeface="Arial" charset="0"/>
              </a:rPr>
              <a:t>k.k</a:t>
            </a:r>
            <a:r>
              <a:rPr lang="en-US" sz="2000" b="1" dirty="0">
                <a:latin typeface="Arial" charset="0"/>
              </a:rPr>
              <a:t>’</a:t>
            </a:r>
            <a:r>
              <a:rPr lang="en-US" sz="2000" dirty="0">
                <a:latin typeface="Arial" charset="0"/>
              </a:rPr>
              <a:t>)</a:t>
            </a:r>
          </a:p>
          <a:p>
            <a:pPr marL="457200" indent="-457200">
              <a:defRPr/>
            </a:pPr>
            <a:r>
              <a:rPr lang="en-US" sz="2000" dirty="0">
                <a:latin typeface="Arial" charset="0"/>
              </a:rPr>
              <a:t>			= 2EE’(1-cos(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>
                <a:latin typeface="Arial" charset="0"/>
              </a:rPr>
              <a:t>))</a:t>
            </a:r>
          </a:p>
          <a:p>
            <a:pPr marL="457200" indent="-457200">
              <a:defRPr/>
            </a:pPr>
            <a:r>
              <a:rPr lang="en-US" sz="2000" dirty="0">
                <a:latin typeface="Arial" charset="0"/>
              </a:rPr>
              <a:t>			= 4EE’sin</a:t>
            </a:r>
            <a:r>
              <a:rPr lang="en-US" sz="2000" baseline="30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(</a:t>
            </a:r>
            <a:r>
              <a:rPr lang="en-US" sz="2000" dirty="0">
                <a:latin typeface="Symbol" pitchFamily="18" charset="2"/>
              </a:rPr>
              <a:t>Q</a:t>
            </a:r>
            <a:r>
              <a:rPr lang="en-US" sz="2000" dirty="0">
                <a:latin typeface="Arial" charset="0"/>
              </a:rPr>
              <a:t>/2)</a:t>
            </a:r>
          </a:p>
          <a:p>
            <a:pPr marL="457200" indent="-457200">
              <a:defRPr/>
            </a:pPr>
            <a:r>
              <a:rPr lang="en-US" sz="2000" dirty="0">
                <a:latin typeface="Arial" charset="0"/>
              </a:rPr>
              <a:t> only assumption: neglecting m</a:t>
            </a:r>
            <a:r>
              <a:rPr lang="en-US" sz="2000" baseline="-25000" dirty="0">
                <a:latin typeface="Arial" charset="0"/>
              </a:rPr>
              <a:t>e</a:t>
            </a:r>
            <a:r>
              <a:rPr lang="en-US" sz="2000" baseline="30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!!</a:t>
            </a:r>
          </a:p>
          <a:p>
            <a:pPr marL="457200" indent="-457200">
              <a:defRPr/>
            </a:pPr>
            <a:endParaRPr lang="en-US" sz="2000" dirty="0">
              <a:latin typeface="Arial" charset="0"/>
            </a:endParaRPr>
          </a:p>
          <a:p>
            <a:pPr marL="457200" indent="-457200">
              <a:defRPr/>
            </a:pPr>
            <a:r>
              <a:rPr lang="en-US" sz="2000" dirty="0">
                <a:latin typeface="Arial" charset="0"/>
              </a:rPr>
              <a:t>2) 2M</a:t>
            </a:r>
            <a:r>
              <a:rPr lang="en-US" sz="2000" dirty="0">
                <a:latin typeface="Symbol" pitchFamily="18" charset="2"/>
              </a:rPr>
              <a:t>n</a:t>
            </a:r>
            <a:r>
              <a:rPr lang="en-US" sz="2000" dirty="0">
                <a:latin typeface="Arial" charset="0"/>
              </a:rPr>
              <a:t> = 2p</a:t>
            </a:r>
            <a:r>
              <a:rPr lang="en-US" sz="2000" baseline="-25000" dirty="0">
                <a:latin typeface="Symbol" pitchFamily="18" charset="2"/>
              </a:rPr>
              <a:t>m</a:t>
            </a:r>
            <a:r>
              <a:rPr lang="en-US" sz="2000" dirty="0">
                <a:latin typeface="Arial" charset="0"/>
              </a:rPr>
              <a:t>q</a:t>
            </a:r>
            <a:r>
              <a:rPr lang="en-US" sz="2000" baseline="30000" dirty="0">
                <a:latin typeface="Symbol" pitchFamily="18" charset="2"/>
              </a:rPr>
              <a:t>m</a:t>
            </a:r>
            <a:r>
              <a:rPr lang="en-US" sz="2000" dirty="0">
                <a:latin typeface="Arial" charset="0"/>
              </a:rPr>
              <a:t> = Q</a:t>
            </a:r>
            <a:r>
              <a:rPr lang="en-US" sz="2000" baseline="30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 + W</a:t>
            </a:r>
            <a:r>
              <a:rPr lang="en-US" sz="2000" baseline="30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 – M</a:t>
            </a:r>
            <a:r>
              <a:rPr lang="en-US" sz="2000" baseline="30000" dirty="0">
                <a:latin typeface="Arial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884F9B9-0DA9-40C4-8128-AA81C7AEE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968" y="5874143"/>
            <a:ext cx="29274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/>
              <a:t>p’</a:t>
            </a:r>
            <a:r>
              <a:rPr lang="en-US" sz="2400" baseline="30000" dirty="0"/>
              <a:t>2</a:t>
            </a:r>
            <a:r>
              <a:rPr lang="en-US" sz="2400" dirty="0"/>
              <a:t> = M’</a:t>
            </a:r>
            <a:r>
              <a:rPr lang="en-US" sz="2400" baseline="30000" dirty="0"/>
              <a:t>2</a:t>
            </a:r>
            <a:r>
              <a:rPr lang="en-US" sz="2400" dirty="0"/>
              <a:t> = W</a:t>
            </a:r>
            <a:r>
              <a:rPr lang="en-US" sz="2400" baseline="30000" dirty="0"/>
              <a:t>2</a:t>
            </a:r>
            <a:r>
              <a:rPr lang="en-US" sz="2400" dirty="0"/>
              <a:t>) !!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29903B0-281F-4A03-BC27-FC4D49346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8286" y="5426291"/>
            <a:ext cx="3886200" cy="7080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i="1"/>
              <a:t>Elastic scattering </a:t>
            </a:r>
          </a:p>
          <a:p>
            <a:r>
              <a:rPr lang="en-US" sz="2000" i="1">
                <a:sym typeface="Wingdings" pitchFamily="2" charset="2"/>
              </a:rPr>
              <a:t> W</a:t>
            </a:r>
            <a:r>
              <a:rPr lang="en-US" sz="2000" i="1" baseline="30000">
                <a:sym typeface="Wingdings" pitchFamily="2" charset="2"/>
              </a:rPr>
              <a:t>2</a:t>
            </a:r>
            <a:r>
              <a:rPr lang="en-US" sz="2000" i="1">
                <a:sym typeface="Wingdings" pitchFamily="2" charset="2"/>
              </a:rPr>
              <a:t> = M</a:t>
            </a:r>
            <a:r>
              <a:rPr lang="en-US" sz="2000" i="1" baseline="30000">
                <a:sym typeface="Wingdings" pitchFamily="2" charset="2"/>
              </a:rPr>
              <a:t>2</a:t>
            </a:r>
            <a:r>
              <a:rPr lang="en-US" sz="2000" i="1">
                <a:sym typeface="Wingdings" pitchFamily="2" charset="2"/>
              </a:rPr>
              <a:t>  Q</a:t>
            </a:r>
            <a:r>
              <a:rPr lang="en-US" sz="2000" i="1" baseline="30000">
                <a:sym typeface="Wingdings" pitchFamily="2" charset="2"/>
              </a:rPr>
              <a:t>2</a:t>
            </a:r>
            <a:r>
              <a:rPr lang="en-US" sz="2000" i="1">
                <a:sym typeface="Wingdings" pitchFamily="2" charset="2"/>
              </a:rPr>
              <a:t> = 2M(E-E’)</a:t>
            </a:r>
            <a:endParaRPr lang="en-US" sz="2000" i="1"/>
          </a:p>
        </p:txBody>
      </p:sp>
    </p:spTree>
    <p:extLst>
      <p:ext uri="{BB962C8B-B14F-4D97-AF65-F5344CB8AC3E}">
        <p14:creationId xmlns:p14="http://schemas.microsoft.com/office/powerpoint/2010/main" val="309193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6C358-2DBE-9365-E8DB-69110E60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17487"/>
          </a:xfrm>
        </p:spPr>
        <p:txBody>
          <a:bodyPr/>
          <a:lstStyle/>
          <a:p>
            <a:r>
              <a:rPr lang="en-US" dirty="0"/>
              <a:t>Topics of my five lectures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10498-CB7C-F2BC-727F-14290B630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4581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Lecture 1:   Building Blocks of Matter</a:t>
            </a:r>
          </a:p>
          <a:p>
            <a:r>
              <a:rPr lang="en-US" sz="2000" dirty="0"/>
              <a:t>Lecture 2:   Proton Radius Puzzle</a:t>
            </a:r>
          </a:p>
          <a:p>
            <a:r>
              <a:rPr lang="en-US" sz="2000" dirty="0"/>
              <a:t>Lecture 3:   Short-Range Correlations &amp; the EMC Effect</a:t>
            </a:r>
          </a:p>
          <a:p>
            <a:r>
              <a:rPr lang="en-US" sz="2000" dirty="0"/>
              <a:t>Lecture 4:   Particle Detectors</a:t>
            </a:r>
          </a:p>
          <a:p>
            <a:r>
              <a:rPr lang="en-US" sz="2000" dirty="0"/>
              <a:t>Lecture 5:   Accelerators with a focus on JLab &amp; RHIC/EIC</a:t>
            </a:r>
          </a:p>
        </p:txBody>
      </p:sp>
      <p:pic>
        <p:nvPicPr>
          <p:cNvPr id="2050" name="Picture 2" descr="Fundamental Forces">
            <a:extLst>
              <a:ext uri="{FF2B5EF4-FFF2-40B4-BE49-F238E27FC236}">
                <a16:creationId xmlns:a16="http://schemas.microsoft.com/office/drawing/2014/main" id="{02A43370-AFB6-D6BB-B36E-D6C2ACCD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132" y="2708804"/>
            <a:ext cx="8641736" cy="329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0C8F46-488D-A67E-AB0A-084AD6D9DA1E}"/>
              </a:ext>
            </a:extLst>
          </p:cNvPr>
          <p:cNvSpPr txBox="1"/>
          <p:nvPr/>
        </p:nvSpPr>
        <p:spPr>
          <a:xfrm>
            <a:off x="4790594" y="6075124"/>
            <a:ext cx="248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https://xkcd.com/1489/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6551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7EBA-0354-44DE-9030-6A1DB4A2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7B59D2-B75A-4F30-B149-042F74D4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556"/>
            <a:ext cx="12192000" cy="70338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Use electron scattering as high-resolution microscope to peer into matter</a:t>
            </a:r>
            <a:endParaRPr lang="en-US" dirty="0">
              <a:latin typeface="+mj-lt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C9A115-90C3-46BE-A3A4-9ED7CE262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590800"/>
            <a:ext cx="13716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3">
            <a:extLst>
              <a:ext uri="{FF2B5EF4-FFF2-40B4-BE49-F238E27FC236}">
                <a16:creationId xmlns:a16="http://schemas.microsoft.com/office/drawing/2014/main" id="{279148F3-F006-427D-9BA1-F08A8F35FAC8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895600"/>
            <a:ext cx="31242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B26C702B-8FAE-4319-8874-1C695594C3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2133600"/>
            <a:ext cx="2209800" cy="7620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6B06E098-1742-4095-BDF9-D3AA144B7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133600"/>
            <a:ext cx="1295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N</a:t>
            </a:r>
            <a:r>
              <a:rPr lang="en-US" baseline="-25000"/>
              <a:t>e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7E47015A-4E18-4B2A-BF10-5D6070274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90800"/>
            <a:ext cx="38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</a:rPr>
              <a:t>e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1B8A0BA-2311-4B47-9858-EA06DC9AC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828800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</a:rPr>
              <a:t>e</a:t>
            </a:r>
            <a:r>
              <a:rPr lang="en-US">
                <a:solidFill>
                  <a:srgbClr val="000099"/>
                </a:solidFill>
                <a:cs typeface="Times New Roman" pitchFamily="18" charset="0"/>
              </a:rPr>
              <a:t>'</a:t>
            </a:r>
            <a:endParaRPr lang="en-US">
              <a:solidFill>
                <a:srgbClr val="000099"/>
              </a:solidFill>
            </a:endParaRP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00358D1B-17AC-447F-A0F7-B00369170769}"/>
              </a:ext>
            </a:extLst>
          </p:cNvPr>
          <p:cNvSpPr>
            <a:spLocks noChangeArrowheads="1"/>
          </p:cNvSpPr>
          <p:nvPr/>
        </p:nvSpPr>
        <p:spPr bwMode="auto">
          <a:xfrm rot="20391822">
            <a:off x="7696200" y="1981200"/>
            <a:ext cx="3048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AF186448-62A1-4584-9545-372B04A838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1981200"/>
            <a:ext cx="1676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88666107-294B-4D76-B360-9D9FCC0505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2590800"/>
            <a:ext cx="1828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A90B36F6-277A-4BC5-9E8A-FC661E932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828800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N</a:t>
            </a:r>
            <a:r>
              <a:rPr lang="en-US" i="1" baseline="-25000"/>
              <a:t>N </a:t>
            </a:r>
            <a:r>
              <a:rPr lang="en-US"/>
              <a:t>(cm</a:t>
            </a:r>
            <a:r>
              <a:rPr lang="en-US" baseline="30000"/>
              <a:t>-2</a:t>
            </a:r>
            <a:r>
              <a:rPr lang="en-US"/>
              <a:t>)</a:t>
            </a:r>
            <a:endParaRPr lang="en-US" baseline="30000"/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371A37F9-56C3-42C5-A46A-BEAFDF456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590800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ym typeface="Symbol" pitchFamily="18" charset="2"/>
              </a:rPr>
              <a:t>(</a:t>
            </a:r>
            <a:r>
              <a:rPr lang="en-US" baseline="-25000">
                <a:sym typeface="Symbol" pitchFamily="18" charset="2"/>
              </a:rPr>
              <a:t>e</a:t>
            </a:r>
            <a:r>
              <a:rPr lang="en-US">
                <a:sym typeface="Symbol" pitchFamily="18" charset="2"/>
              </a:rPr>
              <a:t>, p</a:t>
            </a:r>
            <a:r>
              <a:rPr lang="en-US" baseline="-25000">
                <a:sym typeface="Symbol" pitchFamily="18" charset="2"/>
              </a:rPr>
              <a:t>e</a:t>
            </a:r>
            <a:r>
              <a:rPr lang="en-US">
                <a:sym typeface="Symbol" pitchFamily="18" charset="2"/>
              </a:rPr>
              <a:t>)</a:t>
            </a:r>
          </a:p>
        </p:txBody>
      </p:sp>
      <p:graphicFrame>
        <p:nvGraphicFramePr>
          <p:cNvPr id="17" name="Object 21">
            <a:extLst>
              <a:ext uri="{FF2B5EF4-FFF2-40B4-BE49-F238E27FC236}">
                <a16:creationId xmlns:a16="http://schemas.microsoft.com/office/drawing/2014/main" id="{19EE77A5-7EDD-481E-A368-08E9E1259F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67450" y="32448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20" imgH="215640" progId="Equation.3">
                  <p:embed/>
                </p:oleObj>
              </mc:Choice>
              <mc:Fallback>
                <p:oleObj name="Equation" r:id="rId2" imgW="114120" imgH="215640" progId="Equation.3">
                  <p:embed/>
                  <p:pic>
                    <p:nvPicPr>
                      <p:cNvPr id="17" name="Object 21">
                        <a:extLst>
                          <a:ext uri="{FF2B5EF4-FFF2-40B4-BE49-F238E27FC236}">
                            <a16:creationId xmlns:a16="http://schemas.microsoft.com/office/drawing/2014/main" id="{19EE77A5-7EDD-481E-A368-08E9E1259F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7450" y="32448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3">
            <a:extLst>
              <a:ext uri="{FF2B5EF4-FFF2-40B4-BE49-F238E27FC236}">
                <a16:creationId xmlns:a16="http://schemas.microsoft.com/office/drawing/2014/main" id="{0BFB0B16-0781-463C-B884-9881F15C96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62338" y="4705350"/>
          <a:ext cx="5491162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52480" imgH="482400" progId="Equation.3">
                  <p:embed/>
                </p:oleObj>
              </mc:Choice>
              <mc:Fallback>
                <p:oleObj name="Equation" r:id="rId4" imgW="1752480" imgH="482400" progId="Equation.3">
                  <p:embed/>
                  <p:pic>
                    <p:nvPicPr>
                      <p:cNvPr id="18" name="Object 23">
                        <a:extLst>
                          <a:ext uri="{FF2B5EF4-FFF2-40B4-BE49-F238E27FC236}">
                            <a16:creationId xmlns:a16="http://schemas.microsoft.com/office/drawing/2014/main" id="{0BFB0B16-0781-463C-B884-9881F15C96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2338" y="4705350"/>
                        <a:ext cx="5491162" cy="1511300"/>
                      </a:xfrm>
                      <a:prstGeom prst="rect">
                        <a:avLst/>
                      </a:prstGeom>
                      <a:noFill/>
                      <a:ln w="76200" cmpd="tri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21">
            <a:extLst>
              <a:ext uri="{FF2B5EF4-FFF2-40B4-BE49-F238E27FC236}">
                <a16:creationId xmlns:a16="http://schemas.microsoft.com/office/drawing/2014/main" id="{72B2EB6F-F2F2-4FB6-AB6C-ACDA2D0A8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810001"/>
            <a:ext cx="48648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Scattering probability or cross section</a:t>
            </a: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5691B717-9FAC-4A36-A0E4-043C7054E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981026"/>
            <a:ext cx="43068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Extracting the (</a:t>
            </a:r>
            <a:r>
              <a:rPr lang="en-US" sz="2400" dirty="0" err="1"/>
              <a:t>e,e</a:t>
            </a:r>
            <a:r>
              <a:rPr lang="en-US" sz="2400" dirty="0"/>
              <a:t>’) cross section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996064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3600" dirty="0"/>
              <a:t>Elastic Scattering (nucleons stay together)</a:t>
            </a:r>
          </a:p>
        </p:txBody>
      </p:sp>
      <p:pic>
        <p:nvPicPr>
          <p:cNvPr id="4" name="Picture 3" descr="Ronald-Koeman-sco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71163"/>
            <a:ext cx="9144000" cy="5486400"/>
          </a:xfrm>
          <a:prstGeom prst="rect">
            <a:avLst/>
          </a:prstGeom>
        </p:spPr>
      </p:pic>
      <p:pic>
        <p:nvPicPr>
          <p:cNvPr id="5" name="Picture 4" descr="blue-b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2" y="3754063"/>
            <a:ext cx="609600" cy="619874"/>
          </a:xfrm>
          <a:prstGeom prst="rect">
            <a:avLst/>
          </a:prstGeom>
        </p:spPr>
      </p:pic>
      <p:pic>
        <p:nvPicPr>
          <p:cNvPr id="6" name="Picture 5" descr="orange-b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018337"/>
            <a:ext cx="609600" cy="609600"/>
          </a:xfrm>
          <a:prstGeom prst="rect">
            <a:avLst/>
          </a:prstGeom>
        </p:spPr>
      </p:pic>
      <p:pic>
        <p:nvPicPr>
          <p:cNvPr id="7" name="Picture 6" descr="orange-b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1" y="41910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CB3DBE-9BC1-C828-49F9-7972175A8DBA}"/>
              </a:ext>
            </a:extLst>
          </p:cNvPr>
          <p:cNvSpPr txBox="1"/>
          <p:nvPr/>
        </p:nvSpPr>
        <p:spPr>
          <a:xfrm>
            <a:off x="3752159" y="545068"/>
            <a:ext cx="491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https://www.youtube.com/watch?v=tMkElwkZPyI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0466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3600" dirty="0"/>
              <a:t>Quasi-Elastic Scattering (knock nucleon out)  </a:t>
            </a:r>
          </a:p>
        </p:txBody>
      </p:sp>
      <p:pic>
        <p:nvPicPr>
          <p:cNvPr id="4" name="Picture 3" descr="Ronald-Koeman-sco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0"/>
            <a:ext cx="9144000" cy="5486400"/>
          </a:xfrm>
          <a:prstGeom prst="rect">
            <a:avLst/>
          </a:prstGeom>
        </p:spPr>
      </p:pic>
      <p:pic>
        <p:nvPicPr>
          <p:cNvPr id="5" name="Picture 4" descr="blue-b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029200"/>
            <a:ext cx="609600" cy="619874"/>
          </a:xfrm>
          <a:prstGeom prst="rect">
            <a:avLst/>
          </a:prstGeom>
        </p:spPr>
      </p:pic>
      <p:pic>
        <p:nvPicPr>
          <p:cNvPr id="6" name="Picture 5" descr="orange-b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114800"/>
            <a:ext cx="609600" cy="609600"/>
          </a:xfrm>
          <a:prstGeom prst="rect">
            <a:avLst/>
          </a:prstGeom>
        </p:spPr>
      </p:pic>
      <p:pic>
        <p:nvPicPr>
          <p:cNvPr id="7" name="Picture 6" descr="orange-b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790611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993565-1A23-8CA8-D427-8C8332E7EE33}"/>
              </a:ext>
            </a:extLst>
          </p:cNvPr>
          <p:cNvSpPr txBox="1"/>
          <p:nvPr/>
        </p:nvSpPr>
        <p:spPr>
          <a:xfrm>
            <a:off x="3752159" y="545068"/>
            <a:ext cx="491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https://www.youtube.com/watch?v=tMkElwkZPyI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1068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8915400" cy="762000"/>
          </a:xfrm>
        </p:spPr>
        <p:txBody>
          <a:bodyPr>
            <a:normAutofit/>
          </a:bodyPr>
          <a:lstStyle/>
          <a:p>
            <a:r>
              <a:rPr lang="en-US" sz="3600" dirty="0"/>
              <a:t>Deep Inelastic Scattering (probing </a:t>
            </a:r>
            <a:r>
              <a:rPr lang="en-US" sz="3600" dirty="0" err="1"/>
              <a:t>partons</a:t>
            </a:r>
            <a:r>
              <a:rPr lang="en-US" sz="3600" dirty="0"/>
              <a:t>)  </a:t>
            </a:r>
          </a:p>
        </p:txBody>
      </p:sp>
      <p:pic>
        <p:nvPicPr>
          <p:cNvPr id="4" name="Picture 3" descr="Ronald-Koeman-sco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0"/>
            <a:ext cx="9144000" cy="5486400"/>
          </a:xfrm>
          <a:prstGeom prst="rect">
            <a:avLst/>
          </a:prstGeom>
        </p:spPr>
      </p:pic>
      <p:pic>
        <p:nvPicPr>
          <p:cNvPr id="5" name="Picture 4" descr="blue-b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029200"/>
            <a:ext cx="609600" cy="619874"/>
          </a:xfrm>
          <a:prstGeom prst="rect">
            <a:avLst/>
          </a:prstGeom>
        </p:spPr>
      </p:pic>
      <p:pic>
        <p:nvPicPr>
          <p:cNvPr id="7" name="Picture 6" descr="orange-ba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790611"/>
            <a:ext cx="609600" cy="609600"/>
          </a:xfrm>
          <a:prstGeom prst="rect">
            <a:avLst/>
          </a:prstGeom>
        </p:spPr>
      </p:pic>
      <p:pic>
        <p:nvPicPr>
          <p:cNvPr id="3" name="Picture 2" descr="di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006600"/>
            <a:ext cx="4191000" cy="4191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34F288-49F5-85EC-BF8A-E4198B57B9A5}"/>
              </a:ext>
            </a:extLst>
          </p:cNvPr>
          <p:cNvSpPr txBox="1"/>
          <p:nvPr/>
        </p:nvSpPr>
        <p:spPr>
          <a:xfrm>
            <a:off x="3752159" y="545068"/>
            <a:ext cx="4916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https://www.youtube.com/watch?v=tMkElwkZPyI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1193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7EBA-0354-44DE-9030-6A1DB4A2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7B59D2-B75A-4F30-B149-042F74D4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916" y="-15556"/>
            <a:ext cx="8202168" cy="70338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+mj-lt"/>
              </a:rPr>
              <a:t>Electron Scattering at Fixed Q</a:t>
            </a:r>
            <a:r>
              <a:rPr lang="en-US" sz="3600" baseline="30000" dirty="0">
                <a:latin typeface="+mj-lt"/>
              </a:rPr>
              <a:t>2</a:t>
            </a:r>
          </a:p>
        </p:txBody>
      </p:sp>
      <p:sp>
        <p:nvSpPr>
          <p:cNvPr id="70" name="Line 3"/>
          <p:cNvSpPr>
            <a:spLocks noChangeShapeType="1"/>
          </p:cNvSpPr>
          <p:nvPr/>
        </p:nvSpPr>
        <p:spPr bwMode="auto">
          <a:xfrm flipV="1">
            <a:off x="3778250" y="990600"/>
            <a:ext cx="0" cy="1843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4" name="Line 4"/>
          <p:cNvSpPr>
            <a:spLocks noChangeShapeType="1"/>
          </p:cNvSpPr>
          <p:nvPr/>
        </p:nvSpPr>
        <p:spPr bwMode="auto">
          <a:xfrm>
            <a:off x="3778250" y="2833688"/>
            <a:ext cx="5373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5" name="Object 7"/>
          <p:cNvGraphicFramePr>
            <a:graphicFrameLocks noChangeAspect="1"/>
          </p:cNvGraphicFramePr>
          <p:nvPr/>
        </p:nvGraphicFramePr>
        <p:xfrm>
          <a:off x="2470151" y="1066800"/>
          <a:ext cx="1077913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9040" imgH="419040" progId="Equation.3">
                  <p:embed/>
                </p:oleObj>
              </mc:Choice>
              <mc:Fallback>
                <p:oleObj name="Equation" r:id="rId2" imgW="419040" imgH="419040" progId="Equation.3">
                  <p:embed/>
                  <p:pic>
                    <p:nvPicPr>
                      <p:cNvPr id="7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1" y="1066800"/>
                        <a:ext cx="1077913" cy="973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Text Box 9"/>
          <p:cNvSpPr txBox="1">
            <a:spLocks noChangeArrowheads="1"/>
          </p:cNvSpPr>
          <p:nvPr/>
        </p:nvSpPr>
        <p:spPr bwMode="auto">
          <a:xfrm>
            <a:off x="6988176" y="1119189"/>
            <a:ext cx="116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Elastic</a:t>
            </a:r>
          </a:p>
        </p:txBody>
      </p:sp>
      <p:sp>
        <p:nvSpPr>
          <p:cNvPr id="77" name="Line 18"/>
          <p:cNvSpPr>
            <a:spLocks noChangeShapeType="1"/>
          </p:cNvSpPr>
          <p:nvPr/>
        </p:nvSpPr>
        <p:spPr bwMode="auto">
          <a:xfrm>
            <a:off x="4297363" y="2767014"/>
            <a:ext cx="0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8" name="Line 19"/>
          <p:cNvSpPr>
            <a:spLocks noChangeShapeType="1"/>
          </p:cNvSpPr>
          <p:nvPr/>
        </p:nvSpPr>
        <p:spPr bwMode="auto">
          <a:xfrm>
            <a:off x="5656263" y="2767013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9" name="Line 20"/>
          <p:cNvSpPr>
            <a:spLocks noChangeShapeType="1"/>
          </p:cNvSpPr>
          <p:nvPr/>
        </p:nvSpPr>
        <p:spPr bwMode="auto">
          <a:xfrm>
            <a:off x="6886575" y="2767013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" name="Text Box 43"/>
          <p:cNvSpPr txBox="1">
            <a:spLocks noChangeArrowheads="1"/>
          </p:cNvSpPr>
          <p:nvPr/>
        </p:nvSpPr>
        <p:spPr bwMode="auto">
          <a:xfrm>
            <a:off x="3962400" y="1246188"/>
            <a:ext cx="2286000" cy="107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Quark (fictitious)</a:t>
            </a:r>
          </a:p>
        </p:txBody>
      </p:sp>
      <p:sp>
        <p:nvSpPr>
          <p:cNvPr id="81" name="Line 24"/>
          <p:cNvSpPr>
            <a:spLocks noChangeShapeType="1"/>
          </p:cNvSpPr>
          <p:nvPr/>
        </p:nvSpPr>
        <p:spPr bwMode="auto">
          <a:xfrm flipV="1">
            <a:off x="3778250" y="3810001"/>
            <a:ext cx="0" cy="2009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" name="Line 25"/>
          <p:cNvSpPr>
            <a:spLocks noChangeShapeType="1"/>
          </p:cNvSpPr>
          <p:nvPr/>
        </p:nvSpPr>
        <p:spPr bwMode="auto">
          <a:xfrm>
            <a:off x="3778250" y="5819775"/>
            <a:ext cx="5373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3" name="Text Box 28"/>
          <p:cNvSpPr txBox="1">
            <a:spLocks noChangeArrowheads="1"/>
          </p:cNvSpPr>
          <p:nvPr/>
        </p:nvSpPr>
        <p:spPr bwMode="auto">
          <a:xfrm>
            <a:off x="8763000" y="5867401"/>
            <a:ext cx="304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Symbol" pitchFamily="18" charset="2"/>
                <a:sym typeface="Symbol" pitchFamily="18" charset="2"/>
              </a:rPr>
              <a:t>n</a:t>
            </a:r>
            <a:endParaRPr lang="en-US" sz="2800">
              <a:latin typeface="Symbol" pitchFamily="18" charset="2"/>
            </a:endParaRPr>
          </a:p>
        </p:txBody>
      </p:sp>
      <p:sp>
        <p:nvSpPr>
          <p:cNvPr id="84" name="Text Box 29"/>
          <p:cNvSpPr txBox="1">
            <a:spLocks noChangeArrowheads="1"/>
          </p:cNvSpPr>
          <p:nvPr/>
        </p:nvSpPr>
        <p:spPr bwMode="auto">
          <a:xfrm>
            <a:off x="5029201" y="4159251"/>
            <a:ext cx="116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Elastic</a:t>
            </a:r>
          </a:p>
        </p:txBody>
      </p:sp>
      <p:sp>
        <p:nvSpPr>
          <p:cNvPr id="85" name="Text Box 31"/>
          <p:cNvSpPr txBox="1">
            <a:spLocks noChangeArrowheads="1"/>
          </p:cNvSpPr>
          <p:nvPr/>
        </p:nvSpPr>
        <p:spPr bwMode="auto">
          <a:xfrm>
            <a:off x="6615114" y="4438651"/>
            <a:ext cx="7762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</a:t>
            </a:r>
            <a:endParaRPr lang="en-US" sz="2800"/>
          </a:p>
        </p:txBody>
      </p:sp>
      <p:sp>
        <p:nvSpPr>
          <p:cNvPr id="86" name="Text Box 32"/>
          <p:cNvSpPr txBox="1">
            <a:spLocks noChangeArrowheads="1"/>
          </p:cNvSpPr>
          <p:nvPr/>
        </p:nvSpPr>
        <p:spPr bwMode="auto">
          <a:xfrm>
            <a:off x="7391400" y="4789488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</a:t>
            </a:r>
            <a:r>
              <a:rPr lang="en-US" baseline="30000"/>
              <a:t>*</a:t>
            </a:r>
            <a:endParaRPr lang="en-US"/>
          </a:p>
        </p:txBody>
      </p:sp>
      <p:sp>
        <p:nvSpPr>
          <p:cNvPr id="87" name="Text Box 33"/>
          <p:cNvSpPr txBox="1">
            <a:spLocks noChangeArrowheads="1"/>
          </p:cNvSpPr>
          <p:nvPr/>
        </p:nvSpPr>
        <p:spPr bwMode="auto">
          <a:xfrm>
            <a:off x="8305800" y="4368801"/>
            <a:ext cx="1423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Deep Inelastic</a:t>
            </a:r>
          </a:p>
        </p:txBody>
      </p:sp>
      <p:graphicFrame>
        <p:nvGraphicFramePr>
          <p:cNvPr id="88" name="Object 35"/>
          <p:cNvGraphicFramePr>
            <a:graphicFrameLocks noChangeAspect="1"/>
          </p:cNvGraphicFramePr>
          <p:nvPr/>
        </p:nvGraphicFramePr>
        <p:xfrm>
          <a:off x="5334000" y="5907088"/>
          <a:ext cx="846138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66400" imgH="419040" progId="Equation.3">
                  <p:embed/>
                </p:oleObj>
              </mc:Choice>
              <mc:Fallback>
                <p:oleObj name="Equation" r:id="rId4" imgW="266400" imgH="419040" progId="Equation.3">
                  <p:embed/>
                  <p:pic>
                    <p:nvPicPr>
                      <p:cNvPr id="88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5907088"/>
                        <a:ext cx="846138" cy="588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36"/>
          <p:cNvGraphicFramePr>
            <a:graphicFrameLocks noChangeAspect="1"/>
          </p:cNvGraphicFramePr>
          <p:nvPr/>
        </p:nvGraphicFramePr>
        <p:xfrm>
          <a:off x="6400800" y="5907088"/>
          <a:ext cx="1962150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52200" imgH="419040" progId="Equation.3">
                  <p:embed/>
                </p:oleObj>
              </mc:Choice>
              <mc:Fallback>
                <p:oleObj name="Equation" r:id="rId6" imgW="952200" imgH="419040" progId="Equation.3">
                  <p:embed/>
                  <p:pic>
                    <p:nvPicPr>
                      <p:cNvPr id="89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5907088"/>
                        <a:ext cx="1962150" cy="646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Line 38"/>
          <p:cNvSpPr>
            <a:spLocks noChangeShapeType="1"/>
          </p:cNvSpPr>
          <p:nvPr/>
        </p:nvSpPr>
        <p:spPr bwMode="auto">
          <a:xfrm>
            <a:off x="4297363" y="5748338"/>
            <a:ext cx="0" cy="106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" name="Line 39"/>
          <p:cNvSpPr>
            <a:spLocks noChangeShapeType="1"/>
          </p:cNvSpPr>
          <p:nvPr/>
        </p:nvSpPr>
        <p:spPr bwMode="auto">
          <a:xfrm>
            <a:off x="5656263" y="5748339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" name="Line 40"/>
          <p:cNvSpPr>
            <a:spLocks noChangeShapeType="1"/>
          </p:cNvSpPr>
          <p:nvPr/>
        </p:nvSpPr>
        <p:spPr bwMode="auto">
          <a:xfrm>
            <a:off x="6886575" y="5748339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3" name="Freeform 42"/>
          <p:cNvSpPr>
            <a:spLocks/>
          </p:cNvSpPr>
          <p:nvPr/>
        </p:nvSpPr>
        <p:spPr bwMode="auto">
          <a:xfrm>
            <a:off x="5562600" y="4529138"/>
            <a:ext cx="3892550" cy="1308100"/>
          </a:xfrm>
          <a:custGeom>
            <a:avLst/>
            <a:gdLst>
              <a:gd name="T0" fmla="*/ 0 w 2452"/>
              <a:gd name="T1" fmla="*/ 2147483647 h 824"/>
              <a:gd name="T2" fmla="*/ 2147483647 w 2452"/>
              <a:gd name="T3" fmla="*/ 2147483647 h 824"/>
              <a:gd name="T4" fmla="*/ 2147483647 w 2452"/>
              <a:gd name="T5" fmla="*/ 0 h 824"/>
              <a:gd name="T6" fmla="*/ 2147483647 w 2452"/>
              <a:gd name="T7" fmla="*/ 2147483647 h 824"/>
              <a:gd name="T8" fmla="*/ 2147483647 w 2452"/>
              <a:gd name="T9" fmla="*/ 2147483647 h 824"/>
              <a:gd name="T10" fmla="*/ 2147483647 w 2452"/>
              <a:gd name="T11" fmla="*/ 2147483647 h 824"/>
              <a:gd name="T12" fmla="*/ 2147483647 w 2452"/>
              <a:gd name="T13" fmla="*/ 2147483647 h 824"/>
              <a:gd name="T14" fmla="*/ 2147483647 w 2452"/>
              <a:gd name="T15" fmla="*/ 2147483647 h 824"/>
              <a:gd name="T16" fmla="*/ 2147483647 w 2452"/>
              <a:gd name="T17" fmla="*/ 2147483647 h 824"/>
              <a:gd name="T18" fmla="*/ 2147483647 w 2452"/>
              <a:gd name="T19" fmla="*/ 2147483647 h 824"/>
              <a:gd name="T20" fmla="*/ 2147483647 w 2452"/>
              <a:gd name="T21" fmla="*/ 2147483647 h 824"/>
              <a:gd name="T22" fmla="*/ 2147483647 w 2452"/>
              <a:gd name="T23" fmla="*/ 2147483647 h 824"/>
              <a:gd name="T24" fmla="*/ 2147483647 w 2452"/>
              <a:gd name="T25" fmla="*/ 2147483647 h 824"/>
              <a:gd name="T26" fmla="*/ 2147483647 w 2452"/>
              <a:gd name="T27" fmla="*/ 2147483647 h 824"/>
              <a:gd name="T28" fmla="*/ 2147483647 w 2452"/>
              <a:gd name="T29" fmla="*/ 2147483647 h 824"/>
              <a:gd name="T30" fmla="*/ 2147483647 w 2452"/>
              <a:gd name="T31" fmla="*/ 2147483647 h 824"/>
              <a:gd name="T32" fmla="*/ 2147483647 w 2452"/>
              <a:gd name="T33" fmla="*/ 2147483647 h 824"/>
              <a:gd name="T34" fmla="*/ 2147483647 w 2452"/>
              <a:gd name="T35" fmla="*/ 2147483647 h 824"/>
              <a:gd name="T36" fmla="*/ 2147483647 w 2452"/>
              <a:gd name="T37" fmla="*/ 2147483647 h 824"/>
              <a:gd name="T38" fmla="*/ 2147483647 w 2452"/>
              <a:gd name="T39" fmla="*/ 2147483647 h 824"/>
              <a:gd name="T40" fmla="*/ 2147483647 w 2452"/>
              <a:gd name="T41" fmla="*/ 2147483647 h 824"/>
              <a:gd name="T42" fmla="*/ 2147483647 w 2452"/>
              <a:gd name="T43" fmla="*/ 2147483647 h 824"/>
              <a:gd name="T44" fmla="*/ 2147483647 w 2452"/>
              <a:gd name="T45" fmla="*/ 2147483647 h 824"/>
              <a:gd name="T46" fmla="*/ 2147483647 w 2452"/>
              <a:gd name="T47" fmla="*/ 2147483647 h 824"/>
              <a:gd name="T48" fmla="*/ 2147483647 w 2452"/>
              <a:gd name="T49" fmla="*/ 2147483647 h 824"/>
              <a:gd name="T50" fmla="*/ 2147483647 w 2452"/>
              <a:gd name="T51" fmla="*/ 2147483647 h 824"/>
              <a:gd name="T52" fmla="*/ 2147483647 w 2452"/>
              <a:gd name="T53" fmla="*/ 2147483647 h 824"/>
              <a:gd name="T54" fmla="*/ 2147483647 w 2452"/>
              <a:gd name="T55" fmla="*/ 2147483647 h 824"/>
              <a:gd name="T56" fmla="*/ 2147483647 w 2452"/>
              <a:gd name="T57" fmla="*/ 2147483647 h 824"/>
              <a:gd name="T58" fmla="*/ 2147483647 w 2452"/>
              <a:gd name="T59" fmla="*/ 2147483647 h 82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452"/>
              <a:gd name="T91" fmla="*/ 0 h 824"/>
              <a:gd name="T92" fmla="*/ 2452 w 2452"/>
              <a:gd name="T93" fmla="*/ 824 h 82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452" h="824">
                <a:moveTo>
                  <a:pt x="0" y="824"/>
                </a:moveTo>
                <a:lnTo>
                  <a:pt x="19" y="323"/>
                </a:lnTo>
                <a:lnTo>
                  <a:pt x="54" y="0"/>
                </a:lnTo>
                <a:lnTo>
                  <a:pt x="77" y="345"/>
                </a:lnTo>
                <a:lnTo>
                  <a:pt x="101" y="679"/>
                </a:lnTo>
                <a:lnTo>
                  <a:pt x="242" y="755"/>
                </a:lnTo>
                <a:lnTo>
                  <a:pt x="407" y="765"/>
                </a:lnTo>
                <a:lnTo>
                  <a:pt x="618" y="722"/>
                </a:lnTo>
                <a:lnTo>
                  <a:pt x="665" y="603"/>
                </a:lnTo>
                <a:lnTo>
                  <a:pt x="689" y="497"/>
                </a:lnTo>
                <a:lnTo>
                  <a:pt x="736" y="344"/>
                </a:lnTo>
                <a:lnTo>
                  <a:pt x="783" y="274"/>
                </a:lnTo>
                <a:lnTo>
                  <a:pt x="853" y="286"/>
                </a:lnTo>
                <a:lnTo>
                  <a:pt x="912" y="333"/>
                </a:lnTo>
                <a:lnTo>
                  <a:pt x="959" y="420"/>
                </a:lnTo>
                <a:lnTo>
                  <a:pt x="1006" y="496"/>
                </a:lnTo>
                <a:lnTo>
                  <a:pt x="1065" y="615"/>
                </a:lnTo>
                <a:lnTo>
                  <a:pt x="1135" y="539"/>
                </a:lnTo>
                <a:lnTo>
                  <a:pt x="1171" y="485"/>
                </a:lnTo>
                <a:lnTo>
                  <a:pt x="1218" y="485"/>
                </a:lnTo>
                <a:lnTo>
                  <a:pt x="1300" y="561"/>
                </a:lnTo>
                <a:lnTo>
                  <a:pt x="1370" y="496"/>
                </a:lnTo>
                <a:lnTo>
                  <a:pt x="1464" y="452"/>
                </a:lnTo>
                <a:lnTo>
                  <a:pt x="1570" y="496"/>
                </a:lnTo>
                <a:lnTo>
                  <a:pt x="1653" y="561"/>
                </a:lnTo>
                <a:lnTo>
                  <a:pt x="1864" y="518"/>
                </a:lnTo>
                <a:lnTo>
                  <a:pt x="2005" y="462"/>
                </a:lnTo>
                <a:lnTo>
                  <a:pt x="2123" y="388"/>
                </a:lnTo>
                <a:lnTo>
                  <a:pt x="2287" y="356"/>
                </a:lnTo>
                <a:lnTo>
                  <a:pt x="2452" y="356"/>
                </a:lnTo>
              </a:path>
            </a:pathLst>
          </a:cu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" name="Text Box 44"/>
          <p:cNvSpPr txBox="1">
            <a:spLocks noChangeArrowheads="1"/>
          </p:cNvSpPr>
          <p:nvPr/>
        </p:nvSpPr>
        <p:spPr bwMode="auto">
          <a:xfrm>
            <a:off x="6705600" y="3810000"/>
            <a:ext cx="15240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95" name="Line 47"/>
          <p:cNvSpPr>
            <a:spLocks noChangeShapeType="1"/>
          </p:cNvSpPr>
          <p:nvPr/>
        </p:nvSpPr>
        <p:spPr bwMode="auto">
          <a:xfrm>
            <a:off x="1524000" y="3657600"/>
            <a:ext cx="91440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96" name="Object 50"/>
          <p:cNvGraphicFramePr>
            <a:graphicFrameLocks noChangeAspect="1"/>
          </p:cNvGraphicFramePr>
          <p:nvPr/>
        </p:nvGraphicFramePr>
        <p:xfrm>
          <a:off x="2546351" y="3962400"/>
          <a:ext cx="1077913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19040" imgH="419040" progId="Equation.3">
                  <p:embed/>
                </p:oleObj>
              </mc:Choice>
              <mc:Fallback>
                <p:oleObj name="Equation" r:id="rId8" imgW="419040" imgH="419040" progId="Equation.3">
                  <p:embed/>
                  <p:pic>
                    <p:nvPicPr>
                      <p:cNvPr id="96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6351" y="3962400"/>
                        <a:ext cx="1077913" cy="973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Line 20"/>
          <p:cNvSpPr>
            <a:spLocks noChangeShapeType="1"/>
          </p:cNvSpPr>
          <p:nvPr/>
        </p:nvSpPr>
        <p:spPr bwMode="auto">
          <a:xfrm>
            <a:off x="8915400" y="2763838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98" name="Straight Connector 97"/>
          <p:cNvCxnSpPr/>
          <p:nvPr/>
        </p:nvCxnSpPr>
        <p:spPr bwMode="auto">
          <a:xfrm rot="5400000">
            <a:off x="8191501" y="2093913"/>
            <a:ext cx="1447800" cy="31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9" name="Text Box 28"/>
          <p:cNvSpPr txBox="1">
            <a:spLocks noChangeArrowheads="1"/>
          </p:cNvSpPr>
          <p:nvPr/>
        </p:nvSpPr>
        <p:spPr bwMode="auto">
          <a:xfrm>
            <a:off x="8763000" y="2819401"/>
            <a:ext cx="304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Symbol" pitchFamily="18" charset="2"/>
                <a:sym typeface="Symbol" pitchFamily="18" charset="2"/>
              </a:rPr>
              <a:t>n</a:t>
            </a:r>
            <a:endParaRPr lang="en-US" sz="280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43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7EBA-0354-44DE-9030-6A1DB4A2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7B59D2-B75A-4F30-B149-042F74D4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4916" y="-15556"/>
            <a:ext cx="8202168" cy="70338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+mj-lt"/>
              </a:rPr>
              <a:t>Electron Scattering at Fixed Q</a:t>
            </a:r>
            <a:r>
              <a:rPr lang="en-US" sz="3600" baseline="30000" dirty="0">
                <a:latin typeface="+mj-lt"/>
              </a:rPr>
              <a:t>2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3778250" y="990600"/>
            <a:ext cx="0" cy="1843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3778250" y="2833688"/>
            <a:ext cx="5373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4232276" y="1446213"/>
            <a:ext cx="5184775" cy="1524000"/>
          </a:xfrm>
          <a:custGeom>
            <a:avLst/>
            <a:gdLst>
              <a:gd name="T0" fmla="*/ 0 w 3266"/>
              <a:gd name="T1" fmla="*/ 2147483647 h 960"/>
              <a:gd name="T2" fmla="*/ 2147483647 w 3266"/>
              <a:gd name="T3" fmla="*/ 2147483647 h 960"/>
              <a:gd name="T4" fmla="*/ 2147483647 w 3266"/>
              <a:gd name="T5" fmla="*/ 2147483647 h 960"/>
              <a:gd name="T6" fmla="*/ 2147483647 w 3266"/>
              <a:gd name="T7" fmla="*/ 2147483647 h 960"/>
              <a:gd name="T8" fmla="*/ 2147483647 w 3266"/>
              <a:gd name="T9" fmla="*/ 2147483647 h 960"/>
              <a:gd name="T10" fmla="*/ 2147483647 w 3266"/>
              <a:gd name="T11" fmla="*/ 2147483647 h 960"/>
              <a:gd name="T12" fmla="*/ 2147483647 w 3266"/>
              <a:gd name="T13" fmla="*/ 2147483647 h 960"/>
              <a:gd name="T14" fmla="*/ 2147483647 w 3266"/>
              <a:gd name="T15" fmla="*/ 2147483647 h 960"/>
              <a:gd name="T16" fmla="*/ 2147483647 w 3266"/>
              <a:gd name="T17" fmla="*/ 2147483647 h 960"/>
              <a:gd name="T18" fmla="*/ 2147483647 w 3266"/>
              <a:gd name="T19" fmla="*/ 2147483647 h 960"/>
              <a:gd name="T20" fmla="*/ 2147483647 w 3266"/>
              <a:gd name="T21" fmla="*/ 2147483647 h 960"/>
              <a:gd name="T22" fmla="*/ 2147483647 w 3266"/>
              <a:gd name="T23" fmla="*/ 2147483647 h 960"/>
              <a:gd name="T24" fmla="*/ 2147483647 w 3266"/>
              <a:gd name="T25" fmla="*/ 2147483647 h 960"/>
              <a:gd name="T26" fmla="*/ 2147483647 w 3266"/>
              <a:gd name="T27" fmla="*/ 2147483647 h 960"/>
              <a:gd name="T28" fmla="*/ 2147483647 w 3266"/>
              <a:gd name="T29" fmla="*/ 2147483647 h 960"/>
              <a:gd name="T30" fmla="*/ 2147483647 w 3266"/>
              <a:gd name="T31" fmla="*/ 2147483647 h 960"/>
              <a:gd name="T32" fmla="*/ 2147483647 w 3266"/>
              <a:gd name="T33" fmla="*/ 2147483647 h 960"/>
              <a:gd name="T34" fmla="*/ 2147483647 w 3266"/>
              <a:gd name="T35" fmla="*/ 2147483647 h 960"/>
              <a:gd name="T36" fmla="*/ 2147483647 w 3266"/>
              <a:gd name="T37" fmla="*/ 2147483647 h 960"/>
              <a:gd name="T38" fmla="*/ 2147483647 w 3266"/>
              <a:gd name="T39" fmla="*/ 2147483647 h 960"/>
              <a:gd name="T40" fmla="*/ 2147483647 w 3266"/>
              <a:gd name="T41" fmla="*/ 2147483647 h 960"/>
              <a:gd name="T42" fmla="*/ 2147483647 w 3266"/>
              <a:gd name="T43" fmla="*/ 2147483647 h 960"/>
              <a:gd name="T44" fmla="*/ 2147483647 w 3266"/>
              <a:gd name="T45" fmla="*/ 2147483647 h 960"/>
              <a:gd name="T46" fmla="*/ 2147483647 w 3266"/>
              <a:gd name="T47" fmla="*/ 2147483647 h 960"/>
              <a:gd name="T48" fmla="*/ 2147483647 w 3266"/>
              <a:gd name="T49" fmla="*/ 2147483647 h 960"/>
              <a:gd name="T50" fmla="*/ 2147483647 w 3266"/>
              <a:gd name="T51" fmla="*/ 2147483647 h 960"/>
              <a:gd name="T52" fmla="*/ 2147483647 w 3266"/>
              <a:gd name="T53" fmla="*/ 2147483647 h 960"/>
              <a:gd name="T54" fmla="*/ 2147483647 w 3266"/>
              <a:gd name="T55" fmla="*/ 2147483647 h 960"/>
              <a:gd name="T56" fmla="*/ 2147483647 w 3266"/>
              <a:gd name="T57" fmla="*/ 2147483647 h 960"/>
              <a:gd name="T58" fmla="*/ 2147483647 w 3266"/>
              <a:gd name="T59" fmla="*/ 2147483647 h 960"/>
              <a:gd name="T60" fmla="*/ 2147483647 w 3266"/>
              <a:gd name="T61" fmla="*/ 2147483647 h 960"/>
              <a:gd name="T62" fmla="*/ 2147483647 w 3266"/>
              <a:gd name="T63" fmla="*/ 2147483647 h 960"/>
              <a:gd name="T64" fmla="*/ 2147483647 w 3266"/>
              <a:gd name="T65" fmla="*/ 2147483647 h 960"/>
              <a:gd name="T66" fmla="*/ 2147483647 w 3266"/>
              <a:gd name="T67" fmla="*/ 2147483647 h 960"/>
              <a:gd name="T68" fmla="*/ 2147483647 w 3266"/>
              <a:gd name="T69" fmla="*/ 2147483647 h 960"/>
              <a:gd name="T70" fmla="*/ 2147483647 w 3266"/>
              <a:gd name="T71" fmla="*/ 2147483647 h 960"/>
              <a:gd name="T72" fmla="*/ 2147483647 w 3266"/>
              <a:gd name="T73" fmla="*/ 2147483647 h 960"/>
              <a:gd name="T74" fmla="*/ 2147483647 w 3266"/>
              <a:gd name="T75" fmla="*/ 2147483647 h 960"/>
              <a:gd name="T76" fmla="*/ 2147483647 w 3266"/>
              <a:gd name="T77" fmla="*/ 2147483647 h 960"/>
              <a:gd name="T78" fmla="*/ 2147483647 w 3266"/>
              <a:gd name="T79" fmla="*/ 2147483647 h 960"/>
              <a:gd name="T80" fmla="*/ 2147483647 w 3266"/>
              <a:gd name="T81" fmla="*/ 2147483647 h 960"/>
              <a:gd name="T82" fmla="*/ 2147483647 w 3266"/>
              <a:gd name="T83" fmla="*/ 2147483647 h 960"/>
              <a:gd name="T84" fmla="*/ 2147483647 w 3266"/>
              <a:gd name="T85" fmla="*/ 2147483647 h 960"/>
              <a:gd name="T86" fmla="*/ 2147483647 w 3266"/>
              <a:gd name="T87" fmla="*/ 2147483647 h 960"/>
              <a:gd name="T88" fmla="*/ 2147483647 w 3266"/>
              <a:gd name="T89" fmla="*/ 2147483647 h 960"/>
              <a:gd name="T90" fmla="*/ 2147483647 w 3266"/>
              <a:gd name="T91" fmla="*/ 2147483647 h 96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266"/>
              <a:gd name="T139" fmla="*/ 0 h 960"/>
              <a:gd name="T140" fmla="*/ 3266 w 3266"/>
              <a:gd name="T141" fmla="*/ 960 h 96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266" h="960">
                <a:moveTo>
                  <a:pt x="0" y="874"/>
                </a:moveTo>
                <a:cubicBezTo>
                  <a:pt x="14" y="440"/>
                  <a:pt x="27" y="7"/>
                  <a:pt x="41" y="3"/>
                </a:cubicBezTo>
                <a:cubicBezTo>
                  <a:pt x="54" y="0"/>
                  <a:pt x="68" y="746"/>
                  <a:pt x="82" y="853"/>
                </a:cubicBezTo>
                <a:cubicBezTo>
                  <a:pt x="95" y="960"/>
                  <a:pt x="109" y="649"/>
                  <a:pt x="122" y="646"/>
                </a:cubicBezTo>
                <a:cubicBezTo>
                  <a:pt x="136" y="642"/>
                  <a:pt x="149" y="808"/>
                  <a:pt x="163" y="832"/>
                </a:cubicBezTo>
                <a:cubicBezTo>
                  <a:pt x="177" y="856"/>
                  <a:pt x="190" y="791"/>
                  <a:pt x="204" y="791"/>
                </a:cubicBezTo>
                <a:cubicBezTo>
                  <a:pt x="217" y="791"/>
                  <a:pt x="231" y="836"/>
                  <a:pt x="245" y="832"/>
                </a:cubicBezTo>
                <a:cubicBezTo>
                  <a:pt x="258" y="829"/>
                  <a:pt x="279" y="767"/>
                  <a:pt x="285" y="770"/>
                </a:cubicBezTo>
                <a:cubicBezTo>
                  <a:pt x="292" y="774"/>
                  <a:pt x="279" y="849"/>
                  <a:pt x="285" y="853"/>
                </a:cubicBezTo>
                <a:cubicBezTo>
                  <a:pt x="292" y="856"/>
                  <a:pt x="313" y="794"/>
                  <a:pt x="326" y="791"/>
                </a:cubicBezTo>
                <a:cubicBezTo>
                  <a:pt x="340" y="787"/>
                  <a:pt x="347" y="843"/>
                  <a:pt x="367" y="832"/>
                </a:cubicBezTo>
                <a:cubicBezTo>
                  <a:pt x="387" y="822"/>
                  <a:pt x="428" y="753"/>
                  <a:pt x="448" y="729"/>
                </a:cubicBezTo>
                <a:cubicBezTo>
                  <a:pt x="469" y="704"/>
                  <a:pt x="478" y="686"/>
                  <a:pt x="492" y="686"/>
                </a:cubicBezTo>
                <a:cubicBezTo>
                  <a:pt x="505" y="686"/>
                  <a:pt x="516" y="725"/>
                  <a:pt x="530" y="729"/>
                </a:cubicBezTo>
                <a:cubicBezTo>
                  <a:pt x="544" y="732"/>
                  <a:pt x="557" y="708"/>
                  <a:pt x="571" y="708"/>
                </a:cubicBezTo>
                <a:cubicBezTo>
                  <a:pt x="584" y="708"/>
                  <a:pt x="598" y="718"/>
                  <a:pt x="612" y="729"/>
                </a:cubicBezTo>
                <a:cubicBezTo>
                  <a:pt x="625" y="739"/>
                  <a:pt x="639" y="767"/>
                  <a:pt x="652" y="770"/>
                </a:cubicBezTo>
                <a:cubicBezTo>
                  <a:pt x="666" y="774"/>
                  <a:pt x="680" y="763"/>
                  <a:pt x="693" y="749"/>
                </a:cubicBezTo>
                <a:cubicBezTo>
                  <a:pt x="707" y="736"/>
                  <a:pt x="720" y="708"/>
                  <a:pt x="734" y="687"/>
                </a:cubicBezTo>
                <a:cubicBezTo>
                  <a:pt x="747" y="666"/>
                  <a:pt x="760" y="643"/>
                  <a:pt x="775" y="625"/>
                </a:cubicBezTo>
                <a:cubicBezTo>
                  <a:pt x="789" y="607"/>
                  <a:pt x="798" y="593"/>
                  <a:pt x="821" y="579"/>
                </a:cubicBezTo>
                <a:cubicBezTo>
                  <a:pt x="844" y="566"/>
                  <a:pt x="885" y="546"/>
                  <a:pt x="911" y="544"/>
                </a:cubicBezTo>
                <a:cubicBezTo>
                  <a:pt x="938" y="542"/>
                  <a:pt x="962" y="555"/>
                  <a:pt x="981" y="569"/>
                </a:cubicBezTo>
                <a:cubicBezTo>
                  <a:pt x="1001" y="584"/>
                  <a:pt x="1018" y="611"/>
                  <a:pt x="1031" y="630"/>
                </a:cubicBezTo>
                <a:cubicBezTo>
                  <a:pt x="1045" y="650"/>
                  <a:pt x="1041" y="667"/>
                  <a:pt x="1061" y="686"/>
                </a:cubicBezTo>
                <a:cubicBezTo>
                  <a:pt x="1080" y="704"/>
                  <a:pt x="1117" y="731"/>
                  <a:pt x="1151" y="742"/>
                </a:cubicBezTo>
                <a:cubicBezTo>
                  <a:pt x="1185" y="752"/>
                  <a:pt x="1232" y="755"/>
                  <a:pt x="1264" y="749"/>
                </a:cubicBezTo>
                <a:cubicBezTo>
                  <a:pt x="1296" y="744"/>
                  <a:pt x="1319" y="721"/>
                  <a:pt x="1345" y="708"/>
                </a:cubicBezTo>
                <a:cubicBezTo>
                  <a:pt x="1372" y="695"/>
                  <a:pt x="1398" y="688"/>
                  <a:pt x="1420" y="671"/>
                </a:cubicBezTo>
                <a:cubicBezTo>
                  <a:pt x="1442" y="654"/>
                  <a:pt x="1459" y="629"/>
                  <a:pt x="1481" y="605"/>
                </a:cubicBezTo>
                <a:cubicBezTo>
                  <a:pt x="1502" y="580"/>
                  <a:pt x="1522" y="545"/>
                  <a:pt x="1550" y="524"/>
                </a:cubicBezTo>
                <a:cubicBezTo>
                  <a:pt x="1578" y="502"/>
                  <a:pt x="1614" y="474"/>
                  <a:pt x="1650" y="478"/>
                </a:cubicBezTo>
                <a:cubicBezTo>
                  <a:pt x="1687" y="481"/>
                  <a:pt x="1740" y="519"/>
                  <a:pt x="1770" y="544"/>
                </a:cubicBezTo>
                <a:cubicBezTo>
                  <a:pt x="1801" y="568"/>
                  <a:pt x="1810" y="601"/>
                  <a:pt x="1835" y="625"/>
                </a:cubicBezTo>
                <a:cubicBezTo>
                  <a:pt x="1859" y="649"/>
                  <a:pt x="1889" y="680"/>
                  <a:pt x="1916" y="687"/>
                </a:cubicBezTo>
                <a:cubicBezTo>
                  <a:pt x="1943" y="694"/>
                  <a:pt x="1972" y="677"/>
                  <a:pt x="1998" y="666"/>
                </a:cubicBezTo>
                <a:cubicBezTo>
                  <a:pt x="2023" y="656"/>
                  <a:pt x="2049" y="632"/>
                  <a:pt x="2069" y="625"/>
                </a:cubicBezTo>
                <a:cubicBezTo>
                  <a:pt x="2090" y="618"/>
                  <a:pt x="2105" y="618"/>
                  <a:pt x="2120" y="625"/>
                </a:cubicBezTo>
                <a:cubicBezTo>
                  <a:pt x="2135" y="632"/>
                  <a:pt x="2141" y="663"/>
                  <a:pt x="2161" y="666"/>
                </a:cubicBezTo>
                <a:cubicBezTo>
                  <a:pt x="2181" y="670"/>
                  <a:pt x="2208" y="660"/>
                  <a:pt x="2242" y="646"/>
                </a:cubicBezTo>
                <a:cubicBezTo>
                  <a:pt x="2276" y="632"/>
                  <a:pt x="2310" y="604"/>
                  <a:pt x="2365" y="584"/>
                </a:cubicBezTo>
                <a:cubicBezTo>
                  <a:pt x="2419" y="563"/>
                  <a:pt x="2503" y="534"/>
                  <a:pt x="2569" y="521"/>
                </a:cubicBezTo>
                <a:cubicBezTo>
                  <a:pt x="2634" y="509"/>
                  <a:pt x="2697" y="513"/>
                  <a:pt x="2758" y="508"/>
                </a:cubicBezTo>
                <a:cubicBezTo>
                  <a:pt x="2819" y="503"/>
                  <a:pt x="2878" y="491"/>
                  <a:pt x="2937" y="488"/>
                </a:cubicBezTo>
                <a:cubicBezTo>
                  <a:pt x="2996" y="485"/>
                  <a:pt x="3059" y="490"/>
                  <a:pt x="3114" y="488"/>
                </a:cubicBezTo>
                <a:cubicBezTo>
                  <a:pt x="3169" y="486"/>
                  <a:pt x="3234" y="479"/>
                  <a:pt x="3266" y="476"/>
                </a:cubicBezTo>
              </a:path>
            </a:pathLst>
          </a:cu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/>
        </p:nvGraphicFramePr>
        <p:xfrm>
          <a:off x="2470151" y="1066800"/>
          <a:ext cx="1077913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9040" imgH="419040" progId="Equation.3">
                  <p:embed/>
                </p:oleObj>
              </mc:Choice>
              <mc:Fallback>
                <p:oleObj name="Equation" r:id="rId2" imgW="419040" imgH="419040" progId="Equation.3">
                  <p:embed/>
                  <p:pic>
                    <p:nvPicPr>
                      <p:cNvPr id="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1" y="1066800"/>
                        <a:ext cx="1077913" cy="973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810001" y="1119189"/>
            <a:ext cx="116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Elastic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953000" y="1952626"/>
            <a:ext cx="1682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Quasielastic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615114" y="1676401"/>
            <a:ext cx="7762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</a:t>
            </a:r>
            <a:endParaRPr lang="en-US" sz="2800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7315200" y="1952625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</a:t>
            </a:r>
            <a:r>
              <a:rPr lang="en-US" baseline="30000"/>
              <a:t>*</a:t>
            </a:r>
            <a:endParaRPr lang="en-US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924800" y="1447801"/>
            <a:ext cx="1423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Deep Inelastic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038600" y="2913063"/>
          <a:ext cx="927100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4560" imgH="419040" progId="Equation.3">
                  <p:embed/>
                </p:oleObj>
              </mc:Choice>
              <mc:Fallback>
                <p:oleObj name="Equation" r:id="rId4" imgW="304560" imgH="41904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913063"/>
                        <a:ext cx="927100" cy="519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5334000" y="2913063"/>
          <a:ext cx="846138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6400" imgH="419040" progId="Equation.3">
                  <p:embed/>
                </p:oleObj>
              </mc:Choice>
              <mc:Fallback>
                <p:oleObj name="Equation" r:id="rId6" imgW="266400" imgH="419040" progId="Equation.3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913063"/>
                        <a:ext cx="846138" cy="539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400800" y="2913064"/>
          <a:ext cx="1962150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52200" imgH="419040" progId="Equation.3">
                  <p:embed/>
                </p:oleObj>
              </mc:Choice>
              <mc:Fallback>
                <p:oleObj name="Equation" r:id="rId8" imgW="952200" imgH="419040" progId="Equation.3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913064"/>
                        <a:ext cx="1962150" cy="592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4297363" y="2767014"/>
            <a:ext cx="0" cy="9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5656263" y="2767013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6886575" y="2767013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Box 43"/>
          <p:cNvSpPr txBox="1">
            <a:spLocks noChangeArrowheads="1"/>
          </p:cNvSpPr>
          <p:nvPr/>
        </p:nvSpPr>
        <p:spPr bwMode="auto">
          <a:xfrm>
            <a:off x="6019800" y="990600"/>
            <a:ext cx="16764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Nucleus</a:t>
            </a:r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 flipV="1">
            <a:off x="3778250" y="3810001"/>
            <a:ext cx="0" cy="2009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>
            <a:off x="3778250" y="5819775"/>
            <a:ext cx="5373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Box 29"/>
          <p:cNvSpPr txBox="1">
            <a:spLocks noChangeArrowheads="1"/>
          </p:cNvSpPr>
          <p:nvPr/>
        </p:nvSpPr>
        <p:spPr bwMode="auto">
          <a:xfrm>
            <a:off x="5029201" y="4159251"/>
            <a:ext cx="116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Elastic</a:t>
            </a:r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6615114" y="4438651"/>
            <a:ext cx="7762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ym typeface="Symbol" pitchFamily="18" charset="2"/>
              </a:rPr>
              <a:t></a:t>
            </a:r>
            <a:endParaRPr lang="en-US" sz="2800"/>
          </a:p>
        </p:txBody>
      </p:sp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7391400" y="4789488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</a:t>
            </a:r>
            <a:r>
              <a:rPr lang="en-US" baseline="30000"/>
              <a:t>*</a:t>
            </a:r>
            <a:endParaRPr lang="en-US"/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8305800" y="4368801"/>
            <a:ext cx="14239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Deep Inelastic</a:t>
            </a:r>
          </a:p>
        </p:txBody>
      </p:sp>
      <p:graphicFrame>
        <p:nvGraphicFramePr>
          <p:cNvPr id="28" name="Object 35"/>
          <p:cNvGraphicFramePr>
            <a:graphicFrameLocks noChangeAspect="1"/>
          </p:cNvGraphicFramePr>
          <p:nvPr/>
        </p:nvGraphicFramePr>
        <p:xfrm>
          <a:off x="5334000" y="5907088"/>
          <a:ext cx="846138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66400" imgH="419040" progId="Equation.3">
                  <p:embed/>
                </p:oleObj>
              </mc:Choice>
              <mc:Fallback>
                <p:oleObj name="Equation" r:id="rId10" imgW="266400" imgH="419040" progId="Equation.3">
                  <p:embed/>
                  <p:pic>
                    <p:nvPicPr>
                      <p:cNvPr id="28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5907088"/>
                        <a:ext cx="846138" cy="588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36"/>
          <p:cNvGraphicFramePr>
            <a:graphicFrameLocks noChangeAspect="1"/>
          </p:cNvGraphicFramePr>
          <p:nvPr/>
        </p:nvGraphicFramePr>
        <p:xfrm>
          <a:off x="6400800" y="5907088"/>
          <a:ext cx="1962150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52200" imgH="419040" progId="Equation.3">
                  <p:embed/>
                </p:oleObj>
              </mc:Choice>
              <mc:Fallback>
                <p:oleObj name="Equation" r:id="rId11" imgW="952200" imgH="419040" progId="Equation.3">
                  <p:embed/>
                  <p:pic>
                    <p:nvPicPr>
                      <p:cNvPr id="29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5907088"/>
                        <a:ext cx="1962150" cy="646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Line 38"/>
          <p:cNvSpPr>
            <a:spLocks noChangeShapeType="1"/>
          </p:cNvSpPr>
          <p:nvPr/>
        </p:nvSpPr>
        <p:spPr bwMode="auto">
          <a:xfrm>
            <a:off x="4297363" y="5748338"/>
            <a:ext cx="0" cy="106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39"/>
          <p:cNvSpPr>
            <a:spLocks noChangeShapeType="1"/>
          </p:cNvSpPr>
          <p:nvPr/>
        </p:nvSpPr>
        <p:spPr bwMode="auto">
          <a:xfrm>
            <a:off x="5656263" y="5748339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40"/>
          <p:cNvSpPr>
            <a:spLocks noChangeShapeType="1"/>
          </p:cNvSpPr>
          <p:nvPr/>
        </p:nvSpPr>
        <p:spPr bwMode="auto">
          <a:xfrm>
            <a:off x="6886575" y="5748339"/>
            <a:ext cx="0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42"/>
          <p:cNvSpPr>
            <a:spLocks/>
          </p:cNvSpPr>
          <p:nvPr/>
        </p:nvSpPr>
        <p:spPr bwMode="auto">
          <a:xfrm>
            <a:off x="5562600" y="4529138"/>
            <a:ext cx="3892550" cy="1308100"/>
          </a:xfrm>
          <a:custGeom>
            <a:avLst/>
            <a:gdLst>
              <a:gd name="T0" fmla="*/ 0 w 2452"/>
              <a:gd name="T1" fmla="*/ 2147483647 h 824"/>
              <a:gd name="T2" fmla="*/ 2147483647 w 2452"/>
              <a:gd name="T3" fmla="*/ 2147483647 h 824"/>
              <a:gd name="T4" fmla="*/ 2147483647 w 2452"/>
              <a:gd name="T5" fmla="*/ 0 h 824"/>
              <a:gd name="T6" fmla="*/ 2147483647 w 2452"/>
              <a:gd name="T7" fmla="*/ 2147483647 h 824"/>
              <a:gd name="T8" fmla="*/ 2147483647 w 2452"/>
              <a:gd name="T9" fmla="*/ 2147483647 h 824"/>
              <a:gd name="T10" fmla="*/ 2147483647 w 2452"/>
              <a:gd name="T11" fmla="*/ 2147483647 h 824"/>
              <a:gd name="T12" fmla="*/ 2147483647 w 2452"/>
              <a:gd name="T13" fmla="*/ 2147483647 h 824"/>
              <a:gd name="T14" fmla="*/ 2147483647 w 2452"/>
              <a:gd name="T15" fmla="*/ 2147483647 h 824"/>
              <a:gd name="T16" fmla="*/ 2147483647 w 2452"/>
              <a:gd name="T17" fmla="*/ 2147483647 h 824"/>
              <a:gd name="T18" fmla="*/ 2147483647 w 2452"/>
              <a:gd name="T19" fmla="*/ 2147483647 h 824"/>
              <a:gd name="T20" fmla="*/ 2147483647 w 2452"/>
              <a:gd name="T21" fmla="*/ 2147483647 h 824"/>
              <a:gd name="T22" fmla="*/ 2147483647 w 2452"/>
              <a:gd name="T23" fmla="*/ 2147483647 h 824"/>
              <a:gd name="T24" fmla="*/ 2147483647 w 2452"/>
              <a:gd name="T25" fmla="*/ 2147483647 h 824"/>
              <a:gd name="T26" fmla="*/ 2147483647 w 2452"/>
              <a:gd name="T27" fmla="*/ 2147483647 h 824"/>
              <a:gd name="T28" fmla="*/ 2147483647 w 2452"/>
              <a:gd name="T29" fmla="*/ 2147483647 h 824"/>
              <a:gd name="T30" fmla="*/ 2147483647 w 2452"/>
              <a:gd name="T31" fmla="*/ 2147483647 h 824"/>
              <a:gd name="T32" fmla="*/ 2147483647 w 2452"/>
              <a:gd name="T33" fmla="*/ 2147483647 h 824"/>
              <a:gd name="T34" fmla="*/ 2147483647 w 2452"/>
              <a:gd name="T35" fmla="*/ 2147483647 h 824"/>
              <a:gd name="T36" fmla="*/ 2147483647 w 2452"/>
              <a:gd name="T37" fmla="*/ 2147483647 h 824"/>
              <a:gd name="T38" fmla="*/ 2147483647 w 2452"/>
              <a:gd name="T39" fmla="*/ 2147483647 h 824"/>
              <a:gd name="T40" fmla="*/ 2147483647 w 2452"/>
              <a:gd name="T41" fmla="*/ 2147483647 h 824"/>
              <a:gd name="T42" fmla="*/ 2147483647 w 2452"/>
              <a:gd name="T43" fmla="*/ 2147483647 h 824"/>
              <a:gd name="T44" fmla="*/ 2147483647 w 2452"/>
              <a:gd name="T45" fmla="*/ 2147483647 h 824"/>
              <a:gd name="T46" fmla="*/ 2147483647 w 2452"/>
              <a:gd name="T47" fmla="*/ 2147483647 h 824"/>
              <a:gd name="T48" fmla="*/ 2147483647 w 2452"/>
              <a:gd name="T49" fmla="*/ 2147483647 h 824"/>
              <a:gd name="T50" fmla="*/ 2147483647 w 2452"/>
              <a:gd name="T51" fmla="*/ 2147483647 h 824"/>
              <a:gd name="T52" fmla="*/ 2147483647 w 2452"/>
              <a:gd name="T53" fmla="*/ 2147483647 h 824"/>
              <a:gd name="T54" fmla="*/ 2147483647 w 2452"/>
              <a:gd name="T55" fmla="*/ 2147483647 h 824"/>
              <a:gd name="T56" fmla="*/ 2147483647 w 2452"/>
              <a:gd name="T57" fmla="*/ 2147483647 h 824"/>
              <a:gd name="T58" fmla="*/ 2147483647 w 2452"/>
              <a:gd name="T59" fmla="*/ 2147483647 h 82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452"/>
              <a:gd name="T91" fmla="*/ 0 h 824"/>
              <a:gd name="T92" fmla="*/ 2452 w 2452"/>
              <a:gd name="T93" fmla="*/ 824 h 82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452" h="824">
                <a:moveTo>
                  <a:pt x="0" y="824"/>
                </a:moveTo>
                <a:lnTo>
                  <a:pt x="19" y="323"/>
                </a:lnTo>
                <a:lnTo>
                  <a:pt x="54" y="0"/>
                </a:lnTo>
                <a:lnTo>
                  <a:pt x="77" y="345"/>
                </a:lnTo>
                <a:lnTo>
                  <a:pt x="101" y="679"/>
                </a:lnTo>
                <a:lnTo>
                  <a:pt x="242" y="755"/>
                </a:lnTo>
                <a:lnTo>
                  <a:pt x="407" y="765"/>
                </a:lnTo>
                <a:lnTo>
                  <a:pt x="618" y="722"/>
                </a:lnTo>
                <a:lnTo>
                  <a:pt x="665" y="603"/>
                </a:lnTo>
                <a:lnTo>
                  <a:pt x="689" y="497"/>
                </a:lnTo>
                <a:lnTo>
                  <a:pt x="736" y="344"/>
                </a:lnTo>
                <a:lnTo>
                  <a:pt x="783" y="274"/>
                </a:lnTo>
                <a:lnTo>
                  <a:pt x="853" y="286"/>
                </a:lnTo>
                <a:lnTo>
                  <a:pt x="912" y="333"/>
                </a:lnTo>
                <a:lnTo>
                  <a:pt x="959" y="420"/>
                </a:lnTo>
                <a:lnTo>
                  <a:pt x="1006" y="496"/>
                </a:lnTo>
                <a:lnTo>
                  <a:pt x="1065" y="615"/>
                </a:lnTo>
                <a:lnTo>
                  <a:pt x="1135" y="539"/>
                </a:lnTo>
                <a:lnTo>
                  <a:pt x="1171" y="485"/>
                </a:lnTo>
                <a:lnTo>
                  <a:pt x="1218" y="485"/>
                </a:lnTo>
                <a:lnTo>
                  <a:pt x="1300" y="561"/>
                </a:lnTo>
                <a:lnTo>
                  <a:pt x="1370" y="496"/>
                </a:lnTo>
                <a:lnTo>
                  <a:pt x="1464" y="452"/>
                </a:lnTo>
                <a:lnTo>
                  <a:pt x="1570" y="496"/>
                </a:lnTo>
                <a:lnTo>
                  <a:pt x="1653" y="561"/>
                </a:lnTo>
                <a:lnTo>
                  <a:pt x="1864" y="518"/>
                </a:lnTo>
                <a:lnTo>
                  <a:pt x="2005" y="462"/>
                </a:lnTo>
                <a:lnTo>
                  <a:pt x="2123" y="388"/>
                </a:lnTo>
                <a:lnTo>
                  <a:pt x="2287" y="356"/>
                </a:lnTo>
                <a:lnTo>
                  <a:pt x="2452" y="356"/>
                </a:lnTo>
              </a:path>
            </a:pathLst>
          </a:cu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Line 47"/>
          <p:cNvSpPr>
            <a:spLocks noChangeShapeType="1"/>
          </p:cNvSpPr>
          <p:nvPr/>
        </p:nvSpPr>
        <p:spPr bwMode="auto">
          <a:xfrm>
            <a:off x="1524000" y="3657600"/>
            <a:ext cx="91440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35" name="Object 50"/>
          <p:cNvGraphicFramePr>
            <a:graphicFrameLocks noChangeAspect="1"/>
          </p:cNvGraphicFramePr>
          <p:nvPr/>
        </p:nvGraphicFramePr>
        <p:xfrm>
          <a:off x="2546351" y="3962400"/>
          <a:ext cx="1077913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19040" imgH="419040" progId="Equation.3">
                  <p:embed/>
                </p:oleObj>
              </mc:Choice>
              <mc:Fallback>
                <p:oleObj name="Equation" r:id="rId12" imgW="419040" imgH="419040" progId="Equation.3">
                  <p:embed/>
                  <p:pic>
                    <p:nvPicPr>
                      <p:cNvPr id="35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6351" y="3962400"/>
                        <a:ext cx="1077913" cy="973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 Box 44"/>
          <p:cNvSpPr txBox="1">
            <a:spLocks noChangeArrowheads="1"/>
          </p:cNvSpPr>
          <p:nvPr/>
        </p:nvSpPr>
        <p:spPr bwMode="auto">
          <a:xfrm>
            <a:off x="6705600" y="3810000"/>
            <a:ext cx="15240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37" name="Text Box 28"/>
          <p:cNvSpPr txBox="1">
            <a:spLocks noChangeArrowheads="1"/>
          </p:cNvSpPr>
          <p:nvPr/>
        </p:nvSpPr>
        <p:spPr bwMode="auto">
          <a:xfrm>
            <a:off x="8763000" y="5867401"/>
            <a:ext cx="304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Symbol" pitchFamily="18" charset="2"/>
                <a:sym typeface="Symbol" pitchFamily="18" charset="2"/>
              </a:rPr>
              <a:t>n</a:t>
            </a:r>
            <a:endParaRPr lang="en-US" sz="2800">
              <a:latin typeface="Symbol" pitchFamily="18" charset="2"/>
            </a:endParaRPr>
          </a:p>
        </p:txBody>
      </p:sp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8763000" y="2895601"/>
            <a:ext cx="304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Symbol" pitchFamily="18" charset="2"/>
                <a:sym typeface="Symbol" pitchFamily="18" charset="2"/>
              </a:rPr>
              <a:t>n</a:t>
            </a:r>
            <a:endParaRPr lang="en-US" sz="280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48726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7EBA-0354-44DE-9030-6A1DB4A2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7B59D2-B75A-4F30-B149-042F74D4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63" y="17585"/>
            <a:ext cx="8462962" cy="712178"/>
          </a:xfrm>
        </p:spPr>
        <p:txBody>
          <a:bodyPr>
            <a:noAutofit/>
          </a:bodyPr>
          <a:lstStyle/>
          <a:p>
            <a:pPr algn="ctr"/>
            <a:r>
              <a:rPr lang="en-US" sz="3600" kern="0" dirty="0"/>
              <a:t>Electron-Charge Scattering</a:t>
            </a:r>
            <a:endParaRPr lang="en-US" sz="3600" dirty="0">
              <a:latin typeface="+mj-lt"/>
            </a:endParaRPr>
          </a:p>
        </p:txBody>
      </p:sp>
      <p:pic>
        <p:nvPicPr>
          <p:cNvPr id="5" name="Picture 4" descr="FF">
            <a:extLst>
              <a:ext uri="{FF2B5EF4-FFF2-40B4-BE49-F238E27FC236}">
                <a16:creationId xmlns:a16="http://schemas.microsoft.com/office/drawing/2014/main" id="{E97EEA5D-2D64-4D40-90C8-7CD7C3763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27551"/>
          <a:stretch>
            <a:fillRect/>
          </a:stretch>
        </p:blipFill>
        <p:spPr bwMode="auto">
          <a:xfrm>
            <a:off x="1141140" y="1458845"/>
            <a:ext cx="9526861" cy="501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476436E9-9549-4761-8A1A-A2CBD0910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140" y="909638"/>
            <a:ext cx="53738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Form Factors characterize internal structure of particles</a:t>
            </a:r>
          </a:p>
        </p:txBody>
      </p:sp>
    </p:spTree>
    <p:extLst>
      <p:ext uri="{BB962C8B-B14F-4D97-AF65-F5344CB8AC3E}">
        <p14:creationId xmlns:p14="http://schemas.microsoft.com/office/powerpoint/2010/main" val="100325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7EBA-0354-44DE-9030-6A1DB4A2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7B59D2-B75A-4F30-B149-042F74D4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63" y="17585"/>
            <a:ext cx="8462962" cy="712178"/>
          </a:xfrm>
        </p:spPr>
        <p:txBody>
          <a:bodyPr>
            <a:noAutofit/>
          </a:bodyPr>
          <a:lstStyle/>
          <a:p>
            <a:pPr algn="ctr"/>
            <a:r>
              <a:rPr lang="en-US" sz="3600" kern="0" dirty="0"/>
              <a:t>History: Charge Distributions</a:t>
            </a:r>
            <a:endParaRPr lang="en-US" sz="3600" dirty="0">
              <a:latin typeface="+mj-lt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70126" y="1101725"/>
            <a:ext cx="184731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160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824630"/>
            <a:ext cx="4765110" cy="500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3862" y="849683"/>
            <a:ext cx="3868738" cy="508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5260" y="6045527"/>
            <a:ext cx="11941479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>
                <a:cs typeface="Arial" pitchFamily="34" charset="0"/>
              </a:rPr>
              <a:t>In ‘70s large data set was acquired on elastic electron scattering (mainly from </a:t>
            </a:r>
            <a:r>
              <a:rPr lang="en-US" sz="1600" dirty="0" err="1">
                <a:cs typeface="Arial" pitchFamily="34" charset="0"/>
              </a:rPr>
              <a:t>Saclay</a:t>
            </a:r>
            <a:r>
              <a:rPr lang="en-US" sz="1600" dirty="0">
                <a:cs typeface="Arial" pitchFamily="34" charset="0"/>
              </a:rPr>
              <a:t> &amp; NIKKHEF) over large Q</a:t>
            </a:r>
            <a:r>
              <a:rPr lang="en-US" sz="1600" baseline="30000" dirty="0">
                <a:cs typeface="Arial" pitchFamily="34" charset="0"/>
              </a:rPr>
              <a:t>2</a:t>
            </a:r>
            <a:r>
              <a:rPr lang="en-US" sz="1600" dirty="0">
                <a:cs typeface="Arial" pitchFamily="34" charset="0"/>
              </a:rPr>
              <a:t>-range and for variety of nuclei</a:t>
            </a:r>
          </a:p>
          <a:p>
            <a:pPr eaLnBrk="0" hangingPunct="0"/>
            <a:r>
              <a:rPr lang="en-US" sz="1600" dirty="0">
                <a:cs typeface="Arial" pitchFamily="34" charset="0"/>
              </a:rPr>
              <a:t>“Model-independent” analysis provided accurate results on charge distribution well described by mean-field calculations.</a:t>
            </a:r>
          </a:p>
        </p:txBody>
      </p:sp>
    </p:spTree>
    <p:extLst>
      <p:ext uri="{BB962C8B-B14F-4D97-AF65-F5344CB8AC3E}">
        <p14:creationId xmlns:p14="http://schemas.microsoft.com/office/powerpoint/2010/main" val="2952509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EBB5B8-6836-4018-9345-3D20685D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914186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Arial" panose="020B0604020202020204" pitchFamily="34" charset="0"/>
              </a:defRPr>
            </a:lvl1pPr>
            <a:lvl2pPr marL="45709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D7670A-801D-440D-B636-0E96C9C8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728031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/>
              <a:t>Cross section for elastic Electron Proton Scattering </a:t>
            </a:r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ECF6D79-63C0-410E-8727-6CEAAFAB12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247241"/>
              </p:ext>
            </p:extLst>
          </p:nvPr>
        </p:nvGraphicFramePr>
        <p:xfrm>
          <a:off x="2400300" y="2169971"/>
          <a:ext cx="7391400" cy="1433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89040" imgH="482400" progId="Equation.3">
                  <p:embed/>
                </p:oleObj>
              </mc:Choice>
              <mc:Fallback>
                <p:oleObj name="Equation" r:id="rId2" imgW="2489040" imgH="4824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ECF6D79-63C0-410E-8727-6CEAAFAB12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2169971"/>
                        <a:ext cx="7391400" cy="1433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B87A956-C48A-47FB-B16E-660B2EBBB7AC}"/>
              </a:ext>
            </a:extLst>
          </p:cNvPr>
          <p:cNvCxnSpPr>
            <a:cxnSpLocks/>
          </p:cNvCxnSpPr>
          <p:nvPr/>
        </p:nvCxnSpPr>
        <p:spPr>
          <a:xfrm flipV="1">
            <a:off x="4476750" y="3198671"/>
            <a:ext cx="0" cy="7334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7A16D31-4564-4375-B27B-226455E70B6C}"/>
              </a:ext>
            </a:extLst>
          </p:cNvPr>
          <p:cNvSpPr txBox="1"/>
          <p:nvPr/>
        </p:nvSpPr>
        <p:spPr>
          <a:xfrm>
            <a:off x="3783013" y="3607232"/>
            <a:ext cx="2141537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Mott Cross Section  for scattering from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pointlike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particle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A748D1-034F-4152-8D7B-ECFA3617CA40}"/>
              </a:ext>
            </a:extLst>
          </p:cNvPr>
          <p:cNvCxnSpPr>
            <a:cxnSpLocks/>
          </p:cNvCxnSpPr>
          <p:nvPr/>
        </p:nvCxnSpPr>
        <p:spPr>
          <a:xfrm>
            <a:off x="3783012" y="1836596"/>
            <a:ext cx="0" cy="6286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F1355FE-2D24-4A27-815F-69A4534C6D60}"/>
              </a:ext>
            </a:extLst>
          </p:cNvPr>
          <p:cNvSpPr txBox="1"/>
          <p:nvPr/>
        </p:nvSpPr>
        <p:spPr>
          <a:xfrm>
            <a:off x="2331243" y="1385998"/>
            <a:ext cx="2907506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Recoil factor for scattering from proton with mass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BCA16F-4394-AFA1-89AF-1C790A3D85B9}"/>
              </a:ext>
            </a:extLst>
          </p:cNvPr>
          <p:cNvSpPr txBox="1"/>
          <p:nvPr/>
        </p:nvSpPr>
        <p:spPr>
          <a:xfrm>
            <a:off x="0" y="5381211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Formula for scattering from a spin-1/2 particle.</a:t>
            </a:r>
          </a:p>
        </p:txBody>
      </p:sp>
    </p:spTree>
    <p:extLst>
      <p:ext uri="{BB962C8B-B14F-4D97-AF65-F5344CB8AC3E}">
        <p14:creationId xmlns:p14="http://schemas.microsoft.com/office/powerpoint/2010/main" val="2775873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EBB5B8-6836-4018-9345-3D20685D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914186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Arial" panose="020B0604020202020204" pitchFamily="34" charset="0"/>
              </a:defRPr>
            </a:lvl1pPr>
            <a:lvl2pPr marL="45709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29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D7670A-801D-440D-B636-0E96C9C8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19" y="1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/>
              <a:t>Elastic Scattering from a Proton at Rest</a:t>
            </a:r>
            <a:endParaRPr lang="en-US" dirty="0"/>
          </a:p>
        </p:txBody>
      </p:sp>
      <p:grpSp>
        <p:nvGrpSpPr>
          <p:cNvPr id="4" name="Group 37">
            <a:extLst>
              <a:ext uri="{FF2B5EF4-FFF2-40B4-BE49-F238E27FC236}">
                <a16:creationId xmlns:a16="http://schemas.microsoft.com/office/drawing/2014/main" id="{321F2EDD-A21C-42D0-9C2B-6BB4AAA6B24E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1828800"/>
            <a:ext cx="2286000" cy="381000"/>
            <a:chOff x="1008" y="1392"/>
            <a:chExt cx="1968" cy="1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201D95D-769B-4371-965A-FA2F4BA5DD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8" y="1392"/>
              <a:ext cx="730" cy="192"/>
              <a:chOff x="2112" y="3744"/>
              <a:chExt cx="2304" cy="432"/>
            </a:xfrm>
          </p:grpSpPr>
          <p:grpSp>
            <p:nvGrpSpPr>
              <p:cNvPr id="21" name="Group 5">
                <a:extLst>
                  <a:ext uri="{FF2B5EF4-FFF2-40B4-BE49-F238E27FC236}">
                    <a16:creationId xmlns:a16="http://schemas.microsoft.com/office/drawing/2014/main" id="{38B5846C-5B16-4536-A54C-67664F406B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4" y="3744"/>
                <a:ext cx="1152" cy="432"/>
                <a:chOff x="2016" y="3648"/>
                <a:chExt cx="1152" cy="432"/>
              </a:xfrm>
            </p:grpSpPr>
            <p:grpSp>
              <p:nvGrpSpPr>
                <p:cNvPr id="29" name="Group 6">
                  <a:extLst>
                    <a:ext uri="{FF2B5EF4-FFF2-40B4-BE49-F238E27FC236}">
                      <a16:creationId xmlns:a16="http://schemas.microsoft.com/office/drawing/2014/main" id="{25C5D23E-E519-4C9D-8D41-B126CFD6F43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33" name="Arc 7">
                    <a:extLst>
                      <a:ext uri="{FF2B5EF4-FFF2-40B4-BE49-F238E27FC236}">
                        <a16:creationId xmlns:a16="http://schemas.microsoft.com/office/drawing/2014/main" id="{4BD26F98-FFE0-4DAB-AFBF-FBF776CAC0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4" name="Arc 8">
                    <a:extLst>
                      <a:ext uri="{FF2B5EF4-FFF2-40B4-BE49-F238E27FC236}">
                        <a16:creationId xmlns:a16="http://schemas.microsoft.com/office/drawing/2014/main" id="{057EE285-168A-4CFE-A234-18FA2664595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30" name="Group 9">
                  <a:extLst>
                    <a:ext uri="{FF2B5EF4-FFF2-40B4-BE49-F238E27FC236}">
                      <a16:creationId xmlns:a16="http://schemas.microsoft.com/office/drawing/2014/main" id="{E37ABA81-920F-4AC5-A41E-4BB8F0B405A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31" name="Arc 10">
                    <a:extLst>
                      <a:ext uri="{FF2B5EF4-FFF2-40B4-BE49-F238E27FC236}">
                        <a16:creationId xmlns:a16="http://schemas.microsoft.com/office/drawing/2014/main" id="{65C3C808-949C-47F9-A640-5144388B75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2" name="Arc 11">
                    <a:extLst>
                      <a:ext uri="{FF2B5EF4-FFF2-40B4-BE49-F238E27FC236}">
                        <a16:creationId xmlns:a16="http://schemas.microsoft.com/office/drawing/2014/main" id="{7CBBA630-9740-4532-8F40-1A9D69C9C3A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  <p:grpSp>
            <p:nvGrpSpPr>
              <p:cNvPr id="22" name="Group 12">
                <a:extLst>
                  <a:ext uri="{FF2B5EF4-FFF2-40B4-BE49-F238E27FC236}">
                    <a16:creationId xmlns:a16="http://schemas.microsoft.com/office/drawing/2014/main" id="{9324E1E3-19FA-4621-8474-8D2609FAD5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2" y="3744"/>
                <a:ext cx="1152" cy="432"/>
                <a:chOff x="2016" y="3648"/>
                <a:chExt cx="1152" cy="432"/>
              </a:xfrm>
            </p:grpSpPr>
            <p:grpSp>
              <p:nvGrpSpPr>
                <p:cNvPr id="23" name="Group 13">
                  <a:extLst>
                    <a:ext uri="{FF2B5EF4-FFF2-40B4-BE49-F238E27FC236}">
                      <a16:creationId xmlns:a16="http://schemas.microsoft.com/office/drawing/2014/main" id="{80D8F67D-957B-42AF-A154-F9C81FF0725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27" name="Arc 14">
                    <a:extLst>
                      <a:ext uri="{FF2B5EF4-FFF2-40B4-BE49-F238E27FC236}">
                        <a16:creationId xmlns:a16="http://schemas.microsoft.com/office/drawing/2014/main" id="{9D435320-5E01-4B09-BB36-FBFF2A1D7D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8" name="Arc 15">
                    <a:extLst>
                      <a:ext uri="{FF2B5EF4-FFF2-40B4-BE49-F238E27FC236}">
                        <a16:creationId xmlns:a16="http://schemas.microsoft.com/office/drawing/2014/main" id="{9F920F93-056A-4396-808A-7869DA1D6B2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24" name="Group 16">
                  <a:extLst>
                    <a:ext uri="{FF2B5EF4-FFF2-40B4-BE49-F238E27FC236}">
                      <a16:creationId xmlns:a16="http://schemas.microsoft.com/office/drawing/2014/main" id="{59BE096E-BAC8-4713-A808-133DFF96CE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25" name="Arc 17">
                    <a:extLst>
                      <a:ext uri="{FF2B5EF4-FFF2-40B4-BE49-F238E27FC236}">
                        <a16:creationId xmlns:a16="http://schemas.microsoft.com/office/drawing/2014/main" id="{8118422D-82F5-4EF9-9DAC-EA01932403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6" name="Arc 18">
                    <a:extLst>
                      <a:ext uri="{FF2B5EF4-FFF2-40B4-BE49-F238E27FC236}">
                        <a16:creationId xmlns:a16="http://schemas.microsoft.com/office/drawing/2014/main" id="{F2D4C78D-A89E-4564-B8DC-6BEF0B7328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</p:grpSp>
        <p:grpSp>
          <p:nvGrpSpPr>
            <p:cNvPr id="6" name="Group 20">
              <a:extLst>
                <a:ext uri="{FF2B5EF4-FFF2-40B4-BE49-F238E27FC236}">
                  <a16:creationId xmlns:a16="http://schemas.microsoft.com/office/drawing/2014/main" id="{E613722F-144D-4060-BF58-E3A7C2A6C6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3" y="1392"/>
              <a:ext cx="365" cy="192"/>
              <a:chOff x="2016" y="3648"/>
              <a:chExt cx="1152" cy="432"/>
            </a:xfrm>
          </p:grpSpPr>
          <p:grpSp>
            <p:nvGrpSpPr>
              <p:cNvPr id="15" name="Group 21">
                <a:extLst>
                  <a:ext uri="{FF2B5EF4-FFF2-40B4-BE49-F238E27FC236}">
                    <a16:creationId xmlns:a16="http://schemas.microsoft.com/office/drawing/2014/main" id="{D068892E-13D5-4E4F-B9B5-991CCE11F0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2592" y="3648"/>
                <a:ext cx="576" cy="432"/>
                <a:chOff x="1920" y="3552"/>
                <a:chExt cx="576" cy="432"/>
              </a:xfrm>
            </p:grpSpPr>
            <p:sp>
              <p:nvSpPr>
                <p:cNvPr id="19" name="Arc 22">
                  <a:extLst>
                    <a:ext uri="{FF2B5EF4-FFF2-40B4-BE49-F238E27FC236}">
                      <a16:creationId xmlns:a16="http://schemas.microsoft.com/office/drawing/2014/main" id="{87203C78-6196-4F7F-B5F5-45F5CC65D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" name="Arc 23">
                  <a:extLst>
                    <a:ext uri="{FF2B5EF4-FFF2-40B4-BE49-F238E27FC236}">
                      <a16:creationId xmlns:a16="http://schemas.microsoft.com/office/drawing/2014/main" id="{15F344D3-9CF4-4E6B-8A97-6A16A6884E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6" name="Group 24">
                <a:extLst>
                  <a:ext uri="{FF2B5EF4-FFF2-40B4-BE49-F238E27FC236}">
                    <a16:creationId xmlns:a16="http://schemas.microsoft.com/office/drawing/2014/main" id="{6A9F3255-8DFC-4B57-985B-5752C81656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16" y="3648"/>
                <a:ext cx="576" cy="432"/>
                <a:chOff x="1920" y="3552"/>
                <a:chExt cx="576" cy="432"/>
              </a:xfrm>
            </p:grpSpPr>
            <p:sp>
              <p:nvSpPr>
                <p:cNvPr id="17" name="Arc 25">
                  <a:extLst>
                    <a:ext uri="{FF2B5EF4-FFF2-40B4-BE49-F238E27FC236}">
                      <a16:creationId xmlns:a16="http://schemas.microsoft.com/office/drawing/2014/main" id="{560BACEA-5656-437A-A328-C68B739E32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" name="Arc 26">
                  <a:extLst>
                    <a:ext uri="{FF2B5EF4-FFF2-40B4-BE49-F238E27FC236}">
                      <a16:creationId xmlns:a16="http://schemas.microsoft.com/office/drawing/2014/main" id="{AFA38BC4-2612-4F8D-AAA5-1658CEF7E2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7" name="Group 28">
              <a:extLst>
                <a:ext uri="{FF2B5EF4-FFF2-40B4-BE49-F238E27FC236}">
                  <a16:creationId xmlns:a16="http://schemas.microsoft.com/office/drawing/2014/main" id="{B3E404AD-0B20-43AF-80A7-1D140966666E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191" y="1392"/>
              <a:ext cx="182" cy="192"/>
              <a:chOff x="1920" y="3552"/>
              <a:chExt cx="576" cy="432"/>
            </a:xfrm>
          </p:grpSpPr>
          <p:sp>
            <p:nvSpPr>
              <p:cNvPr id="13" name="Arc 29">
                <a:extLst>
                  <a:ext uri="{FF2B5EF4-FFF2-40B4-BE49-F238E27FC236}">
                    <a16:creationId xmlns:a16="http://schemas.microsoft.com/office/drawing/2014/main" id="{683D1698-4DC3-4A8F-92E5-D0EABE1F0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" name="Arc 30">
                <a:extLst>
                  <a:ext uri="{FF2B5EF4-FFF2-40B4-BE49-F238E27FC236}">
                    <a16:creationId xmlns:a16="http://schemas.microsoft.com/office/drawing/2014/main" id="{90F6AE7D-8BDB-4C70-B46A-548DECDCD3F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8" name="Group 31">
              <a:extLst>
                <a:ext uri="{FF2B5EF4-FFF2-40B4-BE49-F238E27FC236}">
                  <a16:creationId xmlns:a16="http://schemas.microsoft.com/office/drawing/2014/main" id="{DE64E4F9-D84F-4B2A-9004-CC244B1A25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1392"/>
              <a:ext cx="183" cy="192"/>
              <a:chOff x="1920" y="3552"/>
              <a:chExt cx="576" cy="432"/>
            </a:xfrm>
          </p:grpSpPr>
          <p:sp>
            <p:nvSpPr>
              <p:cNvPr id="11" name="Arc 32">
                <a:extLst>
                  <a:ext uri="{FF2B5EF4-FFF2-40B4-BE49-F238E27FC236}">
                    <a16:creationId xmlns:a16="http://schemas.microsoft.com/office/drawing/2014/main" id="{37C86B2A-9721-46AC-8684-E6548A3BD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" name="Arc 33">
                <a:extLst>
                  <a:ext uri="{FF2B5EF4-FFF2-40B4-BE49-F238E27FC236}">
                    <a16:creationId xmlns:a16="http://schemas.microsoft.com/office/drawing/2014/main" id="{2904F97B-3F03-4149-91DE-C6DD3C425EA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" name="Arc 34">
              <a:extLst>
                <a:ext uri="{FF2B5EF4-FFF2-40B4-BE49-F238E27FC236}">
                  <a16:creationId xmlns:a16="http://schemas.microsoft.com/office/drawing/2014/main" id="{D8313407-0ECD-4A00-AB7B-EE65F69B0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8" y="1392"/>
              <a:ext cx="64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Line 35">
              <a:extLst>
                <a:ext uri="{FF2B5EF4-FFF2-40B4-BE49-F238E27FC236}">
                  <a16:creationId xmlns:a16="http://schemas.microsoft.com/office/drawing/2014/main" id="{09915BA6-0A8F-4027-8F4B-B0891876D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2" y="1488"/>
              <a:ext cx="4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41">
            <a:extLst>
              <a:ext uri="{FF2B5EF4-FFF2-40B4-BE49-F238E27FC236}">
                <a16:creationId xmlns:a16="http://schemas.microsoft.com/office/drawing/2014/main" id="{275696D9-546C-4585-8FC7-E87E0C59C2F2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1676401"/>
            <a:ext cx="609600" cy="646113"/>
            <a:chOff x="2448" y="1536"/>
            <a:chExt cx="384" cy="407"/>
          </a:xfrm>
        </p:grpSpPr>
        <p:sp>
          <p:nvSpPr>
            <p:cNvPr id="36" name="Oval 38">
              <a:extLst>
                <a:ext uri="{FF2B5EF4-FFF2-40B4-BE49-F238E27FC236}">
                  <a16:creationId xmlns:a16="http://schemas.microsoft.com/office/drawing/2014/main" id="{8E30BF34-46F6-4DE1-A313-5D4E471E0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559"/>
              <a:ext cx="384" cy="384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Text Box 39">
              <a:extLst>
                <a:ext uri="{FF2B5EF4-FFF2-40B4-BE49-F238E27FC236}">
                  <a16:creationId xmlns:a16="http://schemas.microsoft.com/office/drawing/2014/main" id="{4655F7F0-5B1B-48E2-A630-9D301079F1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1536"/>
              <a:ext cx="24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3200"/>
                <a:t>p</a:t>
              </a:r>
            </a:p>
          </p:txBody>
        </p:sp>
      </p:grpSp>
      <p:sp>
        <p:nvSpPr>
          <p:cNvPr id="38" name="Text Box 40">
            <a:extLst>
              <a:ext uri="{FF2B5EF4-FFF2-40B4-BE49-F238E27FC236}">
                <a16:creationId xmlns:a16="http://schemas.microsoft.com/office/drawing/2014/main" id="{A716E29D-FC4B-45CB-8066-5D2BA51DC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143000"/>
            <a:ext cx="129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99"/>
                </a:solidFill>
              </a:rPr>
              <a:t>(</a:t>
            </a:r>
            <a:r>
              <a:rPr lang="en-US" altLang="en-US" sz="3200">
                <a:solidFill>
                  <a:srgbClr val="000099"/>
                </a:solidFill>
                <a:sym typeface="Symbol" panose="05050102010706020507" pitchFamily="18" charset="2"/>
              </a:rPr>
              <a:t>,</a:t>
            </a:r>
            <a:r>
              <a:rPr lang="en-US" altLang="en-US" sz="3200" b="1" i="1">
                <a:solidFill>
                  <a:srgbClr val="000099"/>
                </a:solidFill>
                <a:sym typeface="Symbol" panose="05050102010706020507" pitchFamily="18" charset="2"/>
              </a:rPr>
              <a:t>q</a:t>
            </a:r>
            <a:r>
              <a:rPr lang="en-US" altLang="en-US" sz="3200">
                <a:solidFill>
                  <a:srgbClr val="000099"/>
                </a:solidFill>
                <a:sym typeface="Symbol" panose="05050102010706020507" pitchFamily="18" charset="2"/>
              </a:rPr>
              <a:t>)</a:t>
            </a:r>
          </a:p>
        </p:txBody>
      </p:sp>
      <p:sp>
        <p:nvSpPr>
          <p:cNvPr id="39" name="Text Box 47">
            <a:extLst>
              <a:ext uri="{FF2B5EF4-FFF2-40B4-BE49-F238E27FC236}">
                <a16:creationId xmlns:a16="http://schemas.microsoft.com/office/drawing/2014/main" id="{B3695159-F81D-4CAF-B7C1-FCA6D26BF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990600"/>
            <a:ext cx="1143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000099"/>
                </a:solidFill>
              </a:rPr>
              <a:t>(</a:t>
            </a:r>
            <a:r>
              <a:rPr lang="en-US" altLang="en-US" sz="3200" i="1">
                <a:solidFill>
                  <a:srgbClr val="000099"/>
                </a:solidFill>
              </a:rPr>
              <a:t>m</a:t>
            </a:r>
            <a:r>
              <a:rPr lang="en-US" altLang="en-US" sz="3200">
                <a:solidFill>
                  <a:srgbClr val="000099"/>
                </a:solidFill>
              </a:rPr>
              <a:t>,</a:t>
            </a:r>
            <a:r>
              <a:rPr lang="en-US" altLang="en-US" sz="3200" b="1">
                <a:solidFill>
                  <a:srgbClr val="000099"/>
                </a:solidFill>
              </a:rPr>
              <a:t>0</a:t>
            </a:r>
            <a:r>
              <a:rPr lang="en-US" altLang="en-US" sz="3200">
                <a:solidFill>
                  <a:srgbClr val="000099"/>
                </a:solidFill>
              </a:rPr>
              <a:t>)</a:t>
            </a:r>
          </a:p>
        </p:txBody>
      </p:sp>
      <p:grpSp>
        <p:nvGrpSpPr>
          <p:cNvPr id="40" name="Group 50">
            <a:extLst>
              <a:ext uri="{FF2B5EF4-FFF2-40B4-BE49-F238E27FC236}">
                <a16:creationId xmlns:a16="http://schemas.microsoft.com/office/drawing/2014/main" id="{B0175A48-9380-4BA1-B177-D49280A8292C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2667001"/>
            <a:ext cx="2305050" cy="1179513"/>
            <a:chOff x="2448" y="2208"/>
            <a:chExt cx="1452" cy="743"/>
          </a:xfrm>
        </p:grpSpPr>
        <p:grpSp>
          <p:nvGrpSpPr>
            <p:cNvPr id="41" name="Group 46">
              <a:extLst>
                <a:ext uri="{FF2B5EF4-FFF2-40B4-BE49-F238E27FC236}">
                  <a16:creationId xmlns:a16="http://schemas.microsoft.com/office/drawing/2014/main" id="{81387131-E5C4-49AB-AAB3-8A57E7A08A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2544"/>
              <a:ext cx="1452" cy="407"/>
              <a:chOff x="2448" y="2544"/>
              <a:chExt cx="1452" cy="407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D1D215B2-3AFB-4EFA-BCB0-6FFD15B24D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48" y="2544"/>
                <a:ext cx="384" cy="407"/>
                <a:chOff x="2448" y="1536"/>
                <a:chExt cx="384" cy="407"/>
              </a:xfrm>
            </p:grpSpPr>
            <p:sp>
              <p:nvSpPr>
                <p:cNvPr id="45" name="Oval 43">
                  <a:extLst>
                    <a:ext uri="{FF2B5EF4-FFF2-40B4-BE49-F238E27FC236}">
                      <a16:creationId xmlns:a16="http://schemas.microsoft.com/office/drawing/2014/main" id="{0697976F-765D-4473-9456-1F9D045B95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48" y="1559"/>
                  <a:ext cx="384" cy="384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6" name="Text Box 44">
                  <a:extLst>
                    <a:ext uri="{FF2B5EF4-FFF2-40B4-BE49-F238E27FC236}">
                      <a16:creationId xmlns:a16="http://schemas.microsoft.com/office/drawing/2014/main" id="{CF884A97-09AF-4F52-B1C0-0B993C23DC1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44" y="1536"/>
                  <a:ext cx="240" cy="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en-US" altLang="en-US" sz="3200"/>
                    <a:t>p</a:t>
                  </a:r>
                </a:p>
              </p:txBody>
            </p:sp>
          </p:grpSp>
          <p:sp>
            <p:nvSpPr>
              <p:cNvPr id="44" name="Line 45">
                <a:extLst>
                  <a:ext uri="{FF2B5EF4-FFF2-40B4-BE49-F238E27FC236}">
                    <a16:creationId xmlns:a16="http://schemas.microsoft.com/office/drawing/2014/main" id="{00306CA4-9A37-461C-B5D0-F3A94A3E5C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4" y="2772"/>
                <a:ext cx="1056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" name="Text Box 48">
              <a:extLst>
                <a:ext uri="{FF2B5EF4-FFF2-40B4-BE49-F238E27FC236}">
                  <a16:creationId xmlns:a16="http://schemas.microsoft.com/office/drawing/2014/main" id="{473CA08B-5284-420F-9CBE-D3E7834F5A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2208"/>
              <a:ext cx="115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3200">
                  <a:solidFill>
                    <a:srgbClr val="000099"/>
                  </a:solidFill>
                </a:rPr>
                <a:t>(</a:t>
              </a:r>
              <a:r>
                <a:rPr lang="en-US" altLang="en-US" sz="3200">
                  <a:solidFill>
                    <a:srgbClr val="000099"/>
                  </a:solidFill>
                  <a:sym typeface="Symbol" panose="05050102010706020507" pitchFamily="18" charset="2"/>
                </a:rPr>
                <a:t></a:t>
              </a:r>
              <a:r>
                <a:rPr lang="en-US" altLang="en-US" sz="3200">
                  <a:solidFill>
                    <a:srgbClr val="000099"/>
                  </a:solidFill>
                </a:rPr>
                <a:t>+</a:t>
              </a:r>
              <a:r>
                <a:rPr lang="en-US" altLang="en-US" sz="3200" i="1">
                  <a:solidFill>
                    <a:srgbClr val="000099"/>
                  </a:solidFill>
                </a:rPr>
                <a:t>m</a:t>
              </a:r>
              <a:r>
                <a:rPr lang="en-US" altLang="en-US" sz="3200">
                  <a:solidFill>
                    <a:srgbClr val="000099"/>
                  </a:solidFill>
                </a:rPr>
                <a:t>, </a:t>
              </a:r>
              <a:r>
                <a:rPr lang="en-US" altLang="en-US" sz="3200" b="1" i="1">
                  <a:solidFill>
                    <a:srgbClr val="000099"/>
                  </a:solidFill>
                  <a:sym typeface="Symbol" panose="05050102010706020507" pitchFamily="18" charset="2"/>
                </a:rPr>
                <a:t>q</a:t>
              </a:r>
              <a:r>
                <a:rPr lang="en-US" altLang="en-US" sz="3200">
                  <a:solidFill>
                    <a:srgbClr val="000099"/>
                  </a:solidFill>
                </a:rPr>
                <a:t>)</a:t>
              </a:r>
            </a:p>
          </p:txBody>
        </p:sp>
      </p:grpSp>
      <p:sp>
        <p:nvSpPr>
          <p:cNvPr id="47" name="Text Box 51">
            <a:extLst>
              <a:ext uri="{FF2B5EF4-FFF2-40B4-BE49-F238E27FC236}">
                <a16:creationId xmlns:a16="http://schemas.microsoft.com/office/drawing/2014/main" id="{61E9CE30-E5A5-43E0-A1C9-D83FCF645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495801"/>
            <a:ext cx="350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/>
              <a:t>Proton is on-shell </a:t>
            </a:r>
            <a:r>
              <a:rPr lang="en-US" altLang="en-US">
                <a:sym typeface="Symbol" panose="05050102010706020507" pitchFamily="18" charset="2"/>
              </a:rPr>
              <a:t></a:t>
            </a:r>
            <a:endParaRPr lang="en-US" altLang="en-US"/>
          </a:p>
        </p:txBody>
      </p:sp>
      <p:sp>
        <p:nvSpPr>
          <p:cNvPr id="48" name="Text Box 52">
            <a:extLst>
              <a:ext uri="{FF2B5EF4-FFF2-40B4-BE49-F238E27FC236}">
                <a16:creationId xmlns:a16="http://schemas.microsoft.com/office/drawing/2014/main" id="{B21F15C6-7000-4C98-82E8-3DE4E4436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150" y="4495801"/>
            <a:ext cx="42672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0099"/>
                </a:solidFill>
                <a:sym typeface="Symbol" panose="05050102010706020507" pitchFamily="18" charset="2"/>
              </a:rPr>
              <a:t>( </a:t>
            </a:r>
            <a:r>
              <a:rPr lang="en-US" altLang="en-US" dirty="0">
                <a:solidFill>
                  <a:srgbClr val="000099"/>
                </a:solidFill>
              </a:rPr>
              <a:t>+ </a:t>
            </a:r>
            <a:r>
              <a:rPr lang="en-US" altLang="en-US" i="1" dirty="0">
                <a:solidFill>
                  <a:srgbClr val="000099"/>
                </a:solidFill>
              </a:rPr>
              <a:t>m</a:t>
            </a:r>
            <a:r>
              <a:rPr lang="en-US" altLang="en-US" dirty="0">
                <a:solidFill>
                  <a:srgbClr val="000099"/>
                </a:solidFill>
              </a:rPr>
              <a:t>)</a:t>
            </a:r>
            <a:r>
              <a:rPr lang="en-US" altLang="en-US" baseline="30000" dirty="0">
                <a:solidFill>
                  <a:srgbClr val="000099"/>
                </a:solidFill>
              </a:rPr>
              <a:t>2 </a:t>
            </a:r>
            <a:r>
              <a:rPr lang="en-US" altLang="en-US" dirty="0">
                <a:solidFill>
                  <a:srgbClr val="000099"/>
                </a:solidFill>
                <a:sym typeface="Symbol" panose="05050102010706020507" pitchFamily="18" charset="2"/>
              </a:rPr>
              <a:t></a:t>
            </a:r>
            <a:r>
              <a:rPr lang="en-US" altLang="en-US" dirty="0">
                <a:solidFill>
                  <a:srgbClr val="000099"/>
                </a:solidFill>
              </a:rPr>
              <a:t> </a:t>
            </a:r>
            <a:r>
              <a:rPr lang="en-US" altLang="en-US" b="1" i="1" dirty="0">
                <a:solidFill>
                  <a:srgbClr val="000099"/>
                </a:solidFill>
                <a:sym typeface="Symbol" panose="05050102010706020507" pitchFamily="18" charset="2"/>
              </a:rPr>
              <a:t>q</a:t>
            </a:r>
            <a:r>
              <a:rPr lang="en-US" altLang="en-US" baseline="30000" dirty="0">
                <a:solidFill>
                  <a:srgbClr val="000099"/>
                </a:solidFill>
              </a:rPr>
              <a:t>2 </a:t>
            </a:r>
            <a:r>
              <a:rPr lang="en-US" altLang="en-US" dirty="0">
                <a:solidFill>
                  <a:srgbClr val="000099"/>
                </a:solidFill>
              </a:rPr>
              <a:t>= </a:t>
            </a:r>
            <a:r>
              <a:rPr lang="en-US" altLang="en-US" i="1" dirty="0">
                <a:solidFill>
                  <a:srgbClr val="000099"/>
                </a:solidFill>
              </a:rPr>
              <a:t>m</a:t>
            </a:r>
            <a:r>
              <a:rPr lang="en-US" altLang="en-US" baseline="30000" dirty="0">
                <a:solidFill>
                  <a:srgbClr val="000099"/>
                </a:solidFill>
              </a:rPr>
              <a:t>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0099"/>
                </a:solidFill>
                <a:sym typeface="Symbol" panose="05050102010706020507" pitchFamily="18" charset="2"/>
              </a:rPr>
              <a:t></a:t>
            </a:r>
            <a:r>
              <a:rPr lang="en-US" altLang="en-US" baseline="30000" dirty="0">
                <a:solidFill>
                  <a:srgbClr val="000099"/>
                </a:solidFill>
              </a:rPr>
              <a:t>2 </a:t>
            </a:r>
            <a:r>
              <a:rPr lang="en-US" altLang="en-US" dirty="0">
                <a:solidFill>
                  <a:srgbClr val="000099"/>
                </a:solidFill>
              </a:rPr>
              <a:t>+ 2</a:t>
            </a:r>
            <a:r>
              <a:rPr lang="en-US" altLang="en-US" i="1" dirty="0">
                <a:solidFill>
                  <a:srgbClr val="000099"/>
                </a:solidFill>
              </a:rPr>
              <a:t>m</a:t>
            </a:r>
            <a:r>
              <a:rPr lang="en-US" altLang="en-US" dirty="0">
                <a:solidFill>
                  <a:srgbClr val="000099"/>
                </a:solidFill>
                <a:sym typeface="Symbol" panose="05050102010706020507" pitchFamily="18" charset="2"/>
              </a:rPr>
              <a:t> + </a:t>
            </a:r>
            <a:r>
              <a:rPr lang="en-US" altLang="en-US" i="1" dirty="0">
                <a:solidFill>
                  <a:srgbClr val="000099"/>
                </a:solidFill>
              </a:rPr>
              <a:t>m</a:t>
            </a:r>
            <a:r>
              <a:rPr lang="en-US" altLang="en-US" baseline="30000" dirty="0">
                <a:solidFill>
                  <a:srgbClr val="000099"/>
                </a:solidFill>
              </a:rPr>
              <a:t>2  </a:t>
            </a:r>
            <a:r>
              <a:rPr lang="en-US" altLang="en-US" dirty="0">
                <a:solidFill>
                  <a:srgbClr val="000099"/>
                </a:solidFill>
                <a:sym typeface="Symbol" panose="05050102010706020507" pitchFamily="18" charset="2"/>
              </a:rPr>
              <a:t></a:t>
            </a:r>
            <a:r>
              <a:rPr lang="en-US" altLang="en-US" dirty="0">
                <a:solidFill>
                  <a:srgbClr val="000099"/>
                </a:solidFill>
              </a:rPr>
              <a:t> </a:t>
            </a:r>
            <a:r>
              <a:rPr lang="en-US" altLang="en-US" b="1" i="1" dirty="0">
                <a:solidFill>
                  <a:srgbClr val="000099"/>
                </a:solidFill>
                <a:sym typeface="Symbol" panose="05050102010706020507" pitchFamily="18" charset="2"/>
              </a:rPr>
              <a:t>q</a:t>
            </a:r>
            <a:r>
              <a:rPr lang="en-US" altLang="en-US" baseline="30000" dirty="0">
                <a:solidFill>
                  <a:srgbClr val="000099"/>
                </a:solidFill>
              </a:rPr>
              <a:t>2 </a:t>
            </a:r>
            <a:r>
              <a:rPr lang="en-US" altLang="en-US" dirty="0">
                <a:solidFill>
                  <a:srgbClr val="000099"/>
                </a:solidFill>
              </a:rPr>
              <a:t>= </a:t>
            </a:r>
            <a:r>
              <a:rPr lang="en-US" altLang="en-US" i="1" dirty="0">
                <a:solidFill>
                  <a:srgbClr val="000099"/>
                </a:solidFill>
              </a:rPr>
              <a:t>m</a:t>
            </a:r>
            <a:r>
              <a:rPr lang="en-US" altLang="en-US" baseline="30000" dirty="0">
                <a:solidFill>
                  <a:srgbClr val="000099"/>
                </a:solidFill>
              </a:rPr>
              <a:t>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0099"/>
                </a:solidFill>
                <a:sym typeface="Symbol" panose="05050102010706020507" pitchFamily="18" charset="2"/>
              </a:rPr>
              <a:t> </a:t>
            </a:r>
            <a:r>
              <a:rPr lang="en-US" altLang="en-US" dirty="0">
                <a:solidFill>
                  <a:srgbClr val="000099"/>
                </a:solidFill>
              </a:rPr>
              <a:t>= </a:t>
            </a:r>
            <a:r>
              <a:rPr lang="en-US" altLang="en-US" i="1" dirty="0">
                <a:solidFill>
                  <a:srgbClr val="000099"/>
                </a:solidFill>
              </a:rPr>
              <a:t>Q</a:t>
            </a:r>
            <a:r>
              <a:rPr lang="en-US" altLang="en-US" baseline="30000" dirty="0">
                <a:solidFill>
                  <a:srgbClr val="000099"/>
                </a:solidFill>
              </a:rPr>
              <a:t>2 </a:t>
            </a:r>
            <a:r>
              <a:rPr lang="en-US" altLang="en-US" dirty="0">
                <a:solidFill>
                  <a:srgbClr val="000099"/>
                </a:solidFill>
                <a:sym typeface="Symbol" panose="05050102010706020507" pitchFamily="18" charset="2"/>
              </a:rPr>
              <a:t></a:t>
            </a:r>
            <a:r>
              <a:rPr lang="en-US" altLang="en-US" baseline="30000" dirty="0">
                <a:solidFill>
                  <a:srgbClr val="000099"/>
                </a:solidFill>
              </a:rPr>
              <a:t>  </a:t>
            </a:r>
            <a:r>
              <a:rPr lang="en-US" altLang="en-US" dirty="0">
                <a:solidFill>
                  <a:srgbClr val="000099"/>
                </a:solidFill>
              </a:rPr>
              <a:t>2</a:t>
            </a:r>
            <a:r>
              <a:rPr lang="en-US" altLang="en-US" i="1" dirty="0">
                <a:solidFill>
                  <a:srgbClr val="000099"/>
                </a:solidFill>
              </a:rPr>
              <a:t>m</a:t>
            </a:r>
          </a:p>
        </p:txBody>
      </p:sp>
      <p:sp>
        <p:nvSpPr>
          <p:cNvPr id="49" name="Text Box 54">
            <a:extLst>
              <a:ext uri="{FF2B5EF4-FFF2-40B4-BE49-F238E27FC236}">
                <a16:creationId xmlns:a16="http://schemas.microsoft.com/office/drawing/2014/main" id="{4334E6D0-7B95-4B4D-8399-DC234ACF3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676401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/>
              <a:t>Before</a:t>
            </a:r>
          </a:p>
        </p:txBody>
      </p:sp>
      <p:sp>
        <p:nvSpPr>
          <p:cNvPr id="50" name="Text Box 55">
            <a:extLst>
              <a:ext uri="{FF2B5EF4-FFF2-40B4-BE49-F238E27FC236}">
                <a16:creationId xmlns:a16="http://schemas.microsoft.com/office/drawing/2014/main" id="{50420122-F0BF-48D6-9B0F-ABBC1ED71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124201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757310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1784" y="1386349"/>
            <a:ext cx="7772400" cy="3399503"/>
          </a:xfrm>
        </p:spPr>
        <p:txBody>
          <a:bodyPr>
            <a:normAutofit fontScale="90000"/>
          </a:bodyPr>
          <a:lstStyle/>
          <a:p>
            <a:r>
              <a:rPr lang="en-US" dirty="0"/>
              <a:t>3000 years ago, what did the great philosophers think were the building blocks of matter?</a:t>
            </a:r>
          </a:p>
        </p:txBody>
      </p:sp>
    </p:spTree>
    <p:extLst>
      <p:ext uri="{BB962C8B-B14F-4D97-AF65-F5344CB8AC3E}">
        <p14:creationId xmlns:p14="http://schemas.microsoft.com/office/powerpoint/2010/main" val="2906831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3315BC-3527-45B4-8A39-363C74B41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914186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Arial" panose="020B0604020202020204" pitchFamily="34" charset="0"/>
              </a:defRPr>
            </a:lvl1pPr>
            <a:lvl2pPr marL="45709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0C0017-5872-4CF7-8A2B-9C263C295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19" y="1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/>
              <a:t>Elastic Scattering from a Moving Proton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AA1813-90B2-4D64-828F-E4F7159A4722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914401"/>
            <a:ext cx="3276600" cy="1331913"/>
            <a:chOff x="1008" y="1104"/>
            <a:chExt cx="2064" cy="83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919CCA6-CFAC-472E-82C3-5DDA9B450F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1632"/>
              <a:ext cx="1440" cy="240"/>
              <a:chOff x="1008" y="1392"/>
              <a:chExt cx="1968" cy="192"/>
            </a:xfrm>
          </p:grpSpPr>
          <p:grpSp>
            <p:nvGrpSpPr>
              <p:cNvPr id="11" name="Group 5">
                <a:extLst>
                  <a:ext uri="{FF2B5EF4-FFF2-40B4-BE49-F238E27FC236}">
                    <a16:creationId xmlns:a16="http://schemas.microsoft.com/office/drawing/2014/main" id="{A8ACB2BE-FFC1-4715-B45E-80B18D1D55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38" y="1392"/>
                <a:ext cx="730" cy="192"/>
                <a:chOff x="2112" y="3744"/>
                <a:chExt cx="2304" cy="432"/>
              </a:xfrm>
            </p:grpSpPr>
            <p:grpSp>
              <p:nvGrpSpPr>
                <p:cNvPr id="27" name="Group 6">
                  <a:extLst>
                    <a:ext uri="{FF2B5EF4-FFF2-40B4-BE49-F238E27FC236}">
                      <a16:creationId xmlns:a16="http://schemas.microsoft.com/office/drawing/2014/main" id="{267B23AC-89CE-44A0-824E-7FEB6865C7F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64" y="3744"/>
                  <a:ext cx="1152" cy="432"/>
                  <a:chOff x="2016" y="3648"/>
                  <a:chExt cx="1152" cy="432"/>
                </a:xfrm>
              </p:grpSpPr>
              <p:grpSp>
                <p:nvGrpSpPr>
                  <p:cNvPr id="35" name="Group 7">
                    <a:extLst>
                      <a:ext uri="{FF2B5EF4-FFF2-40B4-BE49-F238E27FC236}">
                        <a16:creationId xmlns:a16="http://schemas.microsoft.com/office/drawing/2014/main" id="{B02A38CF-5992-4DD2-92D1-AA103002F81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2592" y="3648"/>
                    <a:ext cx="576" cy="432"/>
                    <a:chOff x="1920" y="3552"/>
                    <a:chExt cx="576" cy="432"/>
                  </a:xfrm>
                </p:grpSpPr>
                <p:sp>
                  <p:nvSpPr>
                    <p:cNvPr id="39" name="Arc 8">
                      <a:extLst>
                        <a:ext uri="{FF2B5EF4-FFF2-40B4-BE49-F238E27FC236}">
                          <a16:creationId xmlns:a16="http://schemas.microsoft.com/office/drawing/2014/main" id="{3922376D-088E-4BFC-B3AD-0EC12CDA30A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20" y="3552"/>
                      <a:ext cx="288" cy="24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40" name="Arc 9">
                      <a:extLst>
                        <a:ext uri="{FF2B5EF4-FFF2-40B4-BE49-F238E27FC236}">
                          <a16:creationId xmlns:a16="http://schemas.microsoft.com/office/drawing/2014/main" id="{8FC5C56D-DC2C-47DF-80FC-7B579ECE59C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2208" y="3744"/>
                      <a:ext cx="288" cy="24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36" name="Group 10">
                    <a:extLst>
                      <a:ext uri="{FF2B5EF4-FFF2-40B4-BE49-F238E27FC236}">
                        <a16:creationId xmlns:a16="http://schemas.microsoft.com/office/drawing/2014/main" id="{F803A288-BD6F-44A5-82A6-E1BE5F385B0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016" y="3648"/>
                    <a:ext cx="576" cy="432"/>
                    <a:chOff x="1920" y="3552"/>
                    <a:chExt cx="576" cy="432"/>
                  </a:xfrm>
                </p:grpSpPr>
                <p:sp>
                  <p:nvSpPr>
                    <p:cNvPr id="37" name="Arc 11">
                      <a:extLst>
                        <a:ext uri="{FF2B5EF4-FFF2-40B4-BE49-F238E27FC236}">
                          <a16:creationId xmlns:a16="http://schemas.microsoft.com/office/drawing/2014/main" id="{C1EB7C9A-BFE7-4CDF-8CC1-A2AFA318DF1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20" y="3552"/>
                      <a:ext cx="288" cy="24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8" name="Arc 12">
                      <a:extLst>
                        <a:ext uri="{FF2B5EF4-FFF2-40B4-BE49-F238E27FC236}">
                          <a16:creationId xmlns:a16="http://schemas.microsoft.com/office/drawing/2014/main" id="{1040276A-E3F7-4705-BE4F-44EE291552B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2208" y="3744"/>
                      <a:ext cx="288" cy="24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</p:grpSp>
            <p:grpSp>
              <p:nvGrpSpPr>
                <p:cNvPr id="28" name="Group 13">
                  <a:extLst>
                    <a:ext uri="{FF2B5EF4-FFF2-40B4-BE49-F238E27FC236}">
                      <a16:creationId xmlns:a16="http://schemas.microsoft.com/office/drawing/2014/main" id="{737802C6-046B-4910-B5EE-A9DFA2DE1E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2" y="3744"/>
                  <a:ext cx="1152" cy="432"/>
                  <a:chOff x="2016" y="3648"/>
                  <a:chExt cx="1152" cy="432"/>
                </a:xfrm>
              </p:grpSpPr>
              <p:grpSp>
                <p:nvGrpSpPr>
                  <p:cNvPr id="29" name="Group 14">
                    <a:extLst>
                      <a:ext uri="{FF2B5EF4-FFF2-40B4-BE49-F238E27FC236}">
                        <a16:creationId xmlns:a16="http://schemas.microsoft.com/office/drawing/2014/main" id="{848A0CB2-65B4-468D-88D1-1CCD0C644E1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2592" y="3648"/>
                    <a:ext cx="576" cy="432"/>
                    <a:chOff x="1920" y="3552"/>
                    <a:chExt cx="576" cy="432"/>
                  </a:xfrm>
                </p:grpSpPr>
                <p:sp>
                  <p:nvSpPr>
                    <p:cNvPr id="33" name="Arc 15">
                      <a:extLst>
                        <a:ext uri="{FF2B5EF4-FFF2-40B4-BE49-F238E27FC236}">
                          <a16:creationId xmlns:a16="http://schemas.microsoft.com/office/drawing/2014/main" id="{98E1994C-B9B7-4ECE-9682-36B5F0DB6EB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20" y="3552"/>
                      <a:ext cx="288" cy="24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4" name="Arc 16">
                      <a:extLst>
                        <a:ext uri="{FF2B5EF4-FFF2-40B4-BE49-F238E27FC236}">
                          <a16:creationId xmlns:a16="http://schemas.microsoft.com/office/drawing/2014/main" id="{97079B85-44B3-47EF-834B-C1BC678D6C7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2208" y="3744"/>
                      <a:ext cx="288" cy="24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30" name="Group 17">
                    <a:extLst>
                      <a:ext uri="{FF2B5EF4-FFF2-40B4-BE49-F238E27FC236}">
                        <a16:creationId xmlns:a16="http://schemas.microsoft.com/office/drawing/2014/main" id="{6B9B11A7-7559-4309-8D0D-E38F473F5AD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016" y="3648"/>
                    <a:ext cx="576" cy="432"/>
                    <a:chOff x="1920" y="3552"/>
                    <a:chExt cx="576" cy="432"/>
                  </a:xfrm>
                </p:grpSpPr>
                <p:sp>
                  <p:nvSpPr>
                    <p:cNvPr id="31" name="Arc 18">
                      <a:extLst>
                        <a:ext uri="{FF2B5EF4-FFF2-40B4-BE49-F238E27FC236}">
                          <a16:creationId xmlns:a16="http://schemas.microsoft.com/office/drawing/2014/main" id="{6A993CA3-EDBD-4FE0-B20F-A806711B0C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20" y="3552"/>
                      <a:ext cx="288" cy="24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2" name="Arc 19">
                      <a:extLst>
                        <a:ext uri="{FF2B5EF4-FFF2-40B4-BE49-F238E27FC236}">
                          <a16:creationId xmlns:a16="http://schemas.microsoft.com/office/drawing/2014/main" id="{126565E7-1085-468A-A66F-EC6D15EEBF6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H="1" flipV="1">
                      <a:off x="2208" y="3744"/>
                      <a:ext cx="288" cy="240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1600"/>
                        <a:gd name="T11" fmla="*/ 21600 w 21600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1600" fill="none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</a:path>
                        <a:path w="21600" h="21600" stroke="0" extrusionOk="0">
                          <a:moveTo>
                            <a:pt x="-1" y="0"/>
                          </a:moveTo>
                          <a:cubicBezTo>
                            <a:pt x="11929" y="0"/>
                            <a:pt x="21600" y="9670"/>
                            <a:pt x="21600" y="21600"/>
                          </a:cubicBezTo>
                          <a:lnTo>
                            <a:pt x="0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ctr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</p:grpSp>
          </p:grpSp>
          <p:grpSp>
            <p:nvGrpSpPr>
              <p:cNvPr id="12" name="Group 20">
                <a:extLst>
                  <a:ext uri="{FF2B5EF4-FFF2-40B4-BE49-F238E27FC236}">
                    <a16:creationId xmlns:a16="http://schemas.microsoft.com/office/drawing/2014/main" id="{8C6A6D31-8BB7-4989-BD13-23B117F7D8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3" y="1392"/>
                <a:ext cx="365" cy="192"/>
                <a:chOff x="2016" y="3648"/>
                <a:chExt cx="1152" cy="432"/>
              </a:xfrm>
            </p:grpSpPr>
            <p:grpSp>
              <p:nvGrpSpPr>
                <p:cNvPr id="21" name="Group 21">
                  <a:extLst>
                    <a:ext uri="{FF2B5EF4-FFF2-40B4-BE49-F238E27FC236}">
                      <a16:creationId xmlns:a16="http://schemas.microsoft.com/office/drawing/2014/main" id="{F2E2D5F8-36A3-4BBA-9E5E-5D377FDFB2F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25" name="Arc 22">
                    <a:extLst>
                      <a:ext uri="{FF2B5EF4-FFF2-40B4-BE49-F238E27FC236}">
                        <a16:creationId xmlns:a16="http://schemas.microsoft.com/office/drawing/2014/main" id="{BAC17DA1-C99E-4533-A4D2-A7B7B5EE62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6" name="Arc 23">
                    <a:extLst>
                      <a:ext uri="{FF2B5EF4-FFF2-40B4-BE49-F238E27FC236}">
                        <a16:creationId xmlns:a16="http://schemas.microsoft.com/office/drawing/2014/main" id="{F42BD5C5-350A-4650-A5EC-FCA5AB9C29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22" name="Group 24">
                  <a:extLst>
                    <a:ext uri="{FF2B5EF4-FFF2-40B4-BE49-F238E27FC236}">
                      <a16:creationId xmlns:a16="http://schemas.microsoft.com/office/drawing/2014/main" id="{B6AC998A-021A-4280-9B4A-6C87092975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23" name="Arc 25">
                    <a:extLst>
                      <a:ext uri="{FF2B5EF4-FFF2-40B4-BE49-F238E27FC236}">
                        <a16:creationId xmlns:a16="http://schemas.microsoft.com/office/drawing/2014/main" id="{90301522-5291-4608-A17B-52492078C3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4" name="Arc 26">
                    <a:extLst>
                      <a:ext uri="{FF2B5EF4-FFF2-40B4-BE49-F238E27FC236}">
                        <a16:creationId xmlns:a16="http://schemas.microsoft.com/office/drawing/2014/main" id="{4259437A-461A-4727-9537-0E43DDB4FB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  <p:grpSp>
            <p:nvGrpSpPr>
              <p:cNvPr id="13" name="Group 27">
                <a:extLst>
                  <a:ext uri="{FF2B5EF4-FFF2-40B4-BE49-F238E27FC236}">
                    <a16:creationId xmlns:a16="http://schemas.microsoft.com/office/drawing/2014/main" id="{889E03E4-729A-44D6-B38A-8673AFF087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1191" y="1392"/>
                <a:ext cx="182" cy="192"/>
                <a:chOff x="1920" y="3552"/>
                <a:chExt cx="576" cy="432"/>
              </a:xfrm>
            </p:grpSpPr>
            <p:sp>
              <p:nvSpPr>
                <p:cNvPr id="19" name="Arc 28">
                  <a:extLst>
                    <a:ext uri="{FF2B5EF4-FFF2-40B4-BE49-F238E27FC236}">
                      <a16:creationId xmlns:a16="http://schemas.microsoft.com/office/drawing/2014/main" id="{5016722C-4DF2-4CCE-A2B0-D676886AFE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0" name="Arc 29">
                  <a:extLst>
                    <a:ext uri="{FF2B5EF4-FFF2-40B4-BE49-F238E27FC236}">
                      <a16:creationId xmlns:a16="http://schemas.microsoft.com/office/drawing/2014/main" id="{D335BDA0-C8CC-4DAC-BC5A-568265D598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4" name="Group 30">
                <a:extLst>
                  <a:ext uri="{FF2B5EF4-FFF2-40B4-BE49-F238E27FC236}">
                    <a16:creationId xmlns:a16="http://schemas.microsoft.com/office/drawing/2014/main" id="{4155CF24-AF52-4731-A338-4D994440CD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8" y="1392"/>
                <a:ext cx="183" cy="192"/>
                <a:chOff x="1920" y="3552"/>
                <a:chExt cx="576" cy="432"/>
              </a:xfrm>
            </p:grpSpPr>
            <p:sp>
              <p:nvSpPr>
                <p:cNvPr id="17" name="Arc 31">
                  <a:extLst>
                    <a:ext uri="{FF2B5EF4-FFF2-40B4-BE49-F238E27FC236}">
                      <a16:creationId xmlns:a16="http://schemas.microsoft.com/office/drawing/2014/main" id="{F01BB3B2-9D0F-4A96-804C-A93C206480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8" name="Arc 32">
                  <a:extLst>
                    <a:ext uri="{FF2B5EF4-FFF2-40B4-BE49-F238E27FC236}">
                      <a16:creationId xmlns:a16="http://schemas.microsoft.com/office/drawing/2014/main" id="{55A1961A-A699-46DD-8ADB-CB6A57ED3C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15" name="Arc 33">
                <a:extLst>
                  <a:ext uri="{FF2B5EF4-FFF2-40B4-BE49-F238E27FC236}">
                    <a16:creationId xmlns:a16="http://schemas.microsoft.com/office/drawing/2014/main" id="{0651ECCD-58C7-4C12-80C4-C5B88E1A7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" y="1392"/>
                <a:ext cx="64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" name="Line 34">
                <a:extLst>
                  <a:ext uri="{FF2B5EF4-FFF2-40B4-BE49-F238E27FC236}">
                    <a16:creationId xmlns:a16="http://schemas.microsoft.com/office/drawing/2014/main" id="{5E2EB1AD-6C3B-4B3F-A03E-1193C99639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2" y="1488"/>
                <a:ext cx="44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35">
              <a:extLst>
                <a:ext uri="{FF2B5EF4-FFF2-40B4-BE49-F238E27FC236}">
                  <a16:creationId xmlns:a16="http://schemas.microsoft.com/office/drawing/2014/main" id="{916DB3CE-0BD0-49A2-93E3-DEF9A2CEF3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1536"/>
              <a:ext cx="384" cy="407"/>
              <a:chOff x="2448" y="1536"/>
              <a:chExt cx="384" cy="407"/>
            </a:xfrm>
          </p:grpSpPr>
          <p:sp>
            <p:nvSpPr>
              <p:cNvPr id="9" name="Oval 36">
                <a:extLst>
                  <a:ext uri="{FF2B5EF4-FFF2-40B4-BE49-F238E27FC236}">
                    <a16:creationId xmlns:a16="http://schemas.microsoft.com/office/drawing/2014/main" id="{834C3843-3D75-4A77-914A-AA24EF1D5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1559"/>
                <a:ext cx="384" cy="38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" name="Text Box 37">
                <a:extLst>
                  <a:ext uri="{FF2B5EF4-FFF2-40B4-BE49-F238E27FC236}">
                    <a16:creationId xmlns:a16="http://schemas.microsoft.com/office/drawing/2014/main" id="{D24FFF86-8BD8-4261-906C-B59A81744A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4" y="1536"/>
                <a:ext cx="240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en-US" sz="3200"/>
                  <a:t>p</a:t>
                </a:r>
              </a:p>
            </p:txBody>
          </p:sp>
        </p:grpSp>
        <p:sp>
          <p:nvSpPr>
            <p:cNvPr id="7" name="Text Box 38">
              <a:extLst>
                <a:ext uri="{FF2B5EF4-FFF2-40B4-BE49-F238E27FC236}">
                  <a16:creationId xmlns:a16="http://schemas.microsoft.com/office/drawing/2014/main" id="{2506635D-6843-4098-AB87-C09656EAB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1200"/>
              <a:ext cx="81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3200">
                  <a:solidFill>
                    <a:srgbClr val="000099"/>
                  </a:solidFill>
                </a:rPr>
                <a:t>(</a:t>
              </a:r>
              <a:r>
                <a:rPr lang="en-US" altLang="en-US" sz="3200">
                  <a:solidFill>
                    <a:srgbClr val="000099"/>
                  </a:solidFill>
                  <a:sym typeface="Symbol" panose="05050102010706020507" pitchFamily="18" charset="2"/>
                </a:rPr>
                <a:t>,</a:t>
              </a:r>
              <a:r>
                <a:rPr lang="en-US" altLang="en-US" sz="3200" b="1" i="1">
                  <a:solidFill>
                    <a:srgbClr val="000099"/>
                  </a:solidFill>
                  <a:sym typeface="Symbol" panose="05050102010706020507" pitchFamily="18" charset="2"/>
                </a:rPr>
                <a:t>q</a:t>
              </a:r>
              <a:r>
                <a:rPr lang="en-US" altLang="en-US" sz="3200">
                  <a:solidFill>
                    <a:srgbClr val="000099"/>
                  </a:solidFill>
                  <a:sym typeface="Symbol" panose="05050102010706020507" pitchFamily="18" charset="2"/>
                </a:rPr>
                <a:t>)</a:t>
              </a:r>
            </a:p>
          </p:txBody>
        </p:sp>
        <p:sp>
          <p:nvSpPr>
            <p:cNvPr id="8" name="Text Box 39">
              <a:extLst>
                <a:ext uri="{FF2B5EF4-FFF2-40B4-BE49-F238E27FC236}">
                  <a16:creationId xmlns:a16="http://schemas.microsoft.com/office/drawing/2014/main" id="{927242FD-4F26-4075-9F2D-D7930B1AAF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2" y="1104"/>
              <a:ext cx="72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3200">
                  <a:solidFill>
                    <a:srgbClr val="000099"/>
                  </a:solidFill>
                </a:rPr>
                <a:t>(</a:t>
              </a:r>
              <a:r>
                <a:rPr lang="en-US" altLang="en-US" sz="3200" i="1">
                  <a:solidFill>
                    <a:srgbClr val="000099"/>
                  </a:solidFill>
                </a:rPr>
                <a:t>E</a:t>
              </a:r>
              <a:r>
                <a:rPr lang="en-US" altLang="en-US" sz="3200">
                  <a:solidFill>
                    <a:srgbClr val="000099"/>
                  </a:solidFill>
                </a:rPr>
                <a:t>,</a:t>
              </a:r>
              <a:r>
                <a:rPr lang="en-US" altLang="en-US" sz="3200" b="1" i="1">
                  <a:solidFill>
                    <a:srgbClr val="000099"/>
                  </a:solidFill>
                </a:rPr>
                <a:t>p</a:t>
              </a:r>
              <a:r>
                <a:rPr lang="en-US" altLang="en-US" sz="3200">
                  <a:solidFill>
                    <a:srgbClr val="000099"/>
                  </a:solidFill>
                </a:rPr>
                <a:t>)</a:t>
              </a:r>
            </a:p>
          </p:txBody>
        </p:sp>
      </p:grpSp>
      <p:sp>
        <p:nvSpPr>
          <p:cNvPr id="41" name="Text Box 48">
            <a:extLst>
              <a:ext uri="{FF2B5EF4-FFF2-40B4-BE49-F238E27FC236}">
                <a16:creationId xmlns:a16="http://schemas.microsoft.com/office/drawing/2014/main" id="{4AA69FE3-49FF-42EA-A769-BF06D29F6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886201"/>
            <a:ext cx="57912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99"/>
                </a:solidFill>
                <a:sym typeface="Symbol" panose="05050102010706020507" pitchFamily="18" charset="2"/>
              </a:rPr>
              <a:t>( </a:t>
            </a:r>
            <a:r>
              <a:rPr lang="en-US" altLang="en-US">
                <a:solidFill>
                  <a:srgbClr val="000099"/>
                </a:solidFill>
              </a:rPr>
              <a:t>+ </a:t>
            </a:r>
            <a:r>
              <a:rPr lang="en-US" altLang="en-US" i="1">
                <a:solidFill>
                  <a:srgbClr val="000099"/>
                </a:solidFill>
              </a:rPr>
              <a:t>E</a:t>
            </a:r>
            <a:r>
              <a:rPr lang="en-US" altLang="en-US">
                <a:solidFill>
                  <a:srgbClr val="000099"/>
                </a:solidFill>
              </a:rPr>
              <a:t>)</a:t>
            </a:r>
            <a:r>
              <a:rPr lang="en-US" altLang="en-US" baseline="30000">
                <a:solidFill>
                  <a:srgbClr val="000099"/>
                </a:solidFill>
              </a:rPr>
              <a:t>2 </a:t>
            </a:r>
            <a:r>
              <a:rPr lang="en-US" altLang="en-US">
                <a:solidFill>
                  <a:srgbClr val="000099"/>
                </a:solidFill>
              </a:rPr>
              <a:t>– (</a:t>
            </a:r>
            <a:r>
              <a:rPr lang="en-US" altLang="en-US" b="1" i="1">
                <a:solidFill>
                  <a:srgbClr val="000099"/>
                </a:solidFill>
                <a:sym typeface="Symbol" panose="05050102010706020507" pitchFamily="18" charset="2"/>
              </a:rPr>
              <a:t>q+p</a:t>
            </a:r>
            <a:r>
              <a:rPr lang="en-US" altLang="en-US" b="1">
                <a:solidFill>
                  <a:srgbClr val="000099"/>
                </a:solidFill>
                <a:sym typeface="Symbol" panose="05050102010706020507" pitchFamily="18" charset="2"/>
              </a:rPr>
              <a:t>)</a:t>
            </a:r>
            <a:r>
              <a:rPr lang="en-US" altLang="en-US" baseline="30000">
                <a:solidFill>
                  <a:srgbClr val="000099"/>
                </a:solidFill>
              </a:rPr>
              <a:t>2  </a:t>
            </a:r>
            <a:r>
              <a:rPr lang="en-US" altLang="en-US">
                <a:solidFill>
                  <a:srgbClr val="000099"/>
                </a:solidFill>
              </a:rPr>
              <a:t>= </a:t>
            </a:r>
            <a:r>
              <a:rPr lang="en-US" altLang="en-US" i="1">
                <a:solidFill>
                  <a:srgbClr val="000099"/>
                </a:solidFill>
              </a:rPr>
              <a:t>m</a:t>
            </a:r>
            <a:r>
              <a:rPr lang="en-US" altLang="en-US" baseline="30000">
                <a:solidFill>
                  <a:srgbClr val="000099"/>
                </a:solidFill>
              </a:rPr>
              <a:t>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99"/>
                </a:solidFill>
                <a:sym typeface="Symbol" panose="05050102010706020507" pitchFamily="18" charset="2"/>
              </a:rPr>
              <a:t></a:t>
            </a:r>
            <a:r>
              <a:rPr lang="en-US" altLang="en-US" baseline="30000">
                <a:solidFill>
                  <a:srgbClr val="000099"/>
                </a:solidFill>
              </a:rPr>
              <a:t>2 </a:t>
            </a:r>
            <a:r>
              <a:rPr lang="en-US" altLang="en-US">
                <a:solidFill>
                  <a:srgbClr val="000099"/>
                </a:solidFill>
              </a:rPr>
              <a:t>+ 2</a:t>
            </a:r>
            <a:r>
              <a:rPr lang="en-US" altLang="en-US" i="1">
                <a:solidFill>
                  <a:srgbClr val="000099"/>
                </a:solidFill>
              </a:rPr>
              <a:t>E</a:t>
            </a:r>
            <a:r>
              <a:rPr lang="en-US" altLang="en-US">
                <a:solidFill>
                  <a:srgbClr val="000099"/>
                </a:solidFill>
                <a:sym typeface="Symbol" panose="05050102010706020507" pitchFamily="18" charset="2"/>
              </a:rPr>
              <a:t> + </a:t>
            </a:r>
            <a:r>
              <a:rPr lang="en-US" altLang="en-US" i="1">
                <a:solidFill>
                  <a:srgbClr val="000099"/>
                </a:solidFill>
              </a:rPr>
              <a:t>E</a:t>
            </a:r>
            <a:r>
              <a:rPr lang="en-US" altLang="en-US" baseline="30000">
                <a:solidFill>
                  <a:srgbClr val="000099"/>
                </a:solidFill>
              </a:rPr>
              <a:t>2 </a:t>
            </a:r>
            <a:r>
              <a:rPr lang="en-US" altLang="en-US">
                <a:solidFill>
                  <a:srgbClr val="000099"/>
                </a:solidFill>
                <a:sym typeface="Symbol" panose="05050102010706020507" pitchFamily="18" charset="2"/>
              </a:rPr>
              <a:t></a:t>
            </a:r>
            <a:r>
              <a:rPr lang="en-US" altLang="en-US">
                <a:solidFill>
                  <a:srgbClr val="000099"/>
                </a:solidFill>
              </a:rPr>
              <a:t> </a:t>
            </a:r>
            <a:r>
              <a:rPr lang="en-US" altLang="en-US" b="1" i="1">
                <a:solidFill>
                  <a:srgbClr val="000099"/>
                </a:solidFill>
                <a:sym typeface="Symbol" panose="05050102010706020507" pitchFamily="18" charset="2"/>
              </a:rPr>
              <a:t>q</a:t>
            </a:r>
            <a:r>
              <a:rPr lang="en-US" altLang="en-US" baseline="30000">
                <a:solidFill>
                  <a:srgbClr val="000099"/>
                </a:solidFill>
              </a:rPr>
              <a:t>2 </a:t>
            </a:r>
            <a:r>
              <a:rPr lang="en-US" altLang="en-US">
                <a:solidFill>
                  <a:srgbClr val="000099"/>
                </a:solidFill>
                <a:sym typeface="Symbol" panose="05050102010706020507" pitchFamily="18" charset="2"/>
              </a:rPr>
              <a:t></a:t>
            </a:r>
            <a:r>
              <a:rPr lang="en-US" altLang="en-US">
                <a:solidFill>
                  <a:srgbClr val="000099"/>
                </a:solidFill>
              </a:rPr>
              <a:t>2</a:t>
            </a:r>
            <a:r>
              <a:rPr lang="en-US" altLang="en-US" b="1" i="1">
                <a:solidFill>
                  <a:srgbClr val="000099"/>
                </a:solidFill>
              </a:rPr>
              <a:t>p</a:t>
            </a:r>
            <a:r>
              <a:rPr lang="en-US" altLang="en-US">
                <a:solidFill>
                  <a:srgbClr val="000099"/>
                </a:solidFill>
                <a:cs typeface="Times New Roman" panose="02020603050405020304" pitchFamily="18" charset="0"/>
              </a:rPr>
              <a:t>•</a:t>
            </a:r>
            <a:r>
              <a:rPr lang="en-US" altLang="en-US" b="1" i="1">
                <a:solidFill>
                  <a:srgbClr val="000099"/>
                </a:solidFill>
              </a:rPr>
              <a:t>q </a:t>
            </a:r>
            <a:r>
              <a:rPr lang="en-US" altLang="en-US">
                <a:solidFill>
                  <a:srgbClr val="000099"/>
                </a:solidFill>
                <a:sym typeface="Symbol" panose="05050102010706020507" pitchFamily="18" charset="2"/>
              </a:rPr>
              <a:t> </a:t>
            </a:r>
            <a:r>
              <a:rPr lang="en-US" altLang="en-US" b="1" i="1">
                <a:solidFill>
                  <a:srgbClr val="000099"/>
                </a:solidFill>
                <a:sym typeface="Symbol" panose="05050102010706020507" pitchFamily="18" charset="2"/>
              </a:rPr>
              <a:t>p</a:t>
            </a:r>
            <a:r>
              <a:rPr lang="en-US" altLang="en-US" baseline="30000">
                <a:solidFill>
                  <a:srgbClr val="000099"/>
                </a:solidFill>
              </a:rPr>
              <a:t>2  </a:t>
            </a:r>
            <a:r>
              <a:rPr lang="en-US" altLang="en-US">
                <a:solidFill>
                  <a:srgbClr val="000099"/>
                </a:solidFill>
              </a:rPr>
              <a:t>= </a:t>
            </a:r>
            <a:r>
              <a:rPr lang="en-US" altLang="en-US" i="1">
                <a:solidFill>
                  <a:srgbClr val="000099"/>
                </a:solidFill>
              </a:rPr>
              <a:t>m</a:t>
            </a:r>
            <a:r>
              <a:rPr lang="en-US" altLang="en-US" baseline="30000">
                <a:solidFill>
                  <a:srgbClr val="000099"/>
                </a:solidFill>
              </a:rPr>
              <a:t>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i="1">
                <a:solidFill>
                  <a:srgbClr val="000099"/>
                </a:solidFill>
              </a:rPr>
              <a:t>Q</a:t>
            </a:r>
            <a:r>
              <a:rPr lang="en-US" altLang="en-US" baseline="30000">
                <a:solidFill>
                  <a:srgbClr val="000099"/>
                </a:solidFill>
              </a:rPr>
              <a:t>2 </a:t>
            </a:r>
            <a:r>
              <a:rPr lang="en-US" altLang="en-US">
                <a:solidFill>
                  <a:srgbClr val="000099"/>
                </a:solidFill>
              </a:rPr>
              <a:t>= 2</a:t>
            </a:r>
            <a:r>
              <a:rPr lang="en-US" altLang="en-US" i="1">
                <a:solidFill>
                  <a:srgbClr val="000099"/>
                </a:solidFill>
              </a:rPr>
              <a:t>E</a:t>
            </a:r>
            <a:r>
              <a:rPr lang="en-US" altLang="en-US">
                <a:solidFill>
                  <a:srgbClr val="000099"/>
                </a:solidFill>
                <a:sym typeface="Symbol" panose="05050102010706020507" pitchFamily="18" charset="2"/>
              </a:rPr>
              <a:t> </a:t>
            </a:r>
            <a:r>
              <a:rPr lang="en-US" altLang="en-US">
                <a:solidFill>
                  <a:srgbClr val="000099"/>
                </a:solidFill>
              </a:rPr>
              <a:t>2</a:t>
            </a:r>
            <a:r>
              <a:rPr lang="en-US" altLang="en-US" b="1" i="1">
                <a:solidFill>
                  <a:srgbClr val="000099"/>
                </a:solidFill>
              </a:rPr>
              <a:t>p</a:t>
            </a:r>
            <a:r>
              <a:rPr lang="en-US" altLang="en-US">
                <a:solidFill>
                  <a:srgbClr val="000099"/>
                </a:solidFill>
                <a:cs typeface="Times New Roman" panose="02020603050405020304" pitchFamily="18" charset="0"/>
              </a:rPr>
              <a:t>•</a:t>
            </a:r>
            <a:r>
              <a:rPr lang="en-US" altLang="en-US" b="1" i="1">
                <a:solidFill>
                  <a:srgbClr val="000099"/>
                </a:solidFill>
              </a:rPr>
              <a:t>q </a:t>
            </a:r>
            <a:endParaRPr lang="en-US" altLang="en-US" baseline="30000">
              <a:solidFill>
                <a:srgbClr val="000099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99"/>
                </a:solidFill>
                <a:sym typeface="Symbol" panose="05050102010706020507" pitchFamily="18" charset="2"/>
              </a:rPr>
              <a:t> (</a:t>
            </a:r>
            <a:r>
              <a:rPr lang="en-US" altLang="en-US" i="1">
                <a:solidFill>
                  <a:srgbClr val="000099"/>
                </a:solidFill>
                <a:sym typeface="Symbol" panose="05050102010706020507" pitchFamily="18" charset="2"/>
              </a:rPr>
              <a:t>E</a:t>
            </a:r>
            <a:r>
              <a:rPr lang="en-US" altLang="en-US">
                <a:solidFill>
                  <a:srgbClr val="000099"/>
                </a:solidFill>
                <a:sym typeface="Symbol" panose="05050102010706020507" pitchFamily="18" charset="2"/>
              </a:rPr>
              <a:t>/</a:t>
            </a:r>
            <a:r>
              <a:rPr lang="en-US" altLang="en-US" i="1">
                <a:solidFill>
                  <a:srgbClr val="000099"/>
                </a:solidFill>
                <a:sym typeface="Symbol" panose="05050102010706020507" pitchFamily="18" charset="2"/>
              </a:rPr>
              <a:t>m</a:t>
            </a:r>
            <a:r>
              <a:rPr lang="en-US" altLang="en-US">
                <a:solidFill>
                  <a:srgbClr val="000099"/>
                </a:solidFill>
                <a:sym typeface="Symbol" panose="05050102010706020507" pitchFamily="18" charset="2"/>
              </a:rPr>
              <a:t>) </a:t>
            </a:r>
            <a:r>
              <a:rPr lang="en-US" altLang="en-US">
                <a:solidFill>
                  <a:srgbClr val="000099"/>
                </a:solidFill>
              </a:rPr>
              <a:t>= (</a:t>
            </a:r>
            <a:r>
              <a:rPr lang="en-US" altLang="en-US" i="1">
                <a:solidFill>
                  <a:srgbClr val="000099"/>
                </a:solidFill>
              </a:rPr>
              <a:t>Q</a:t>
            </a:r>
            <a:r>
              <a:rPr lang="en-US" altLang="en-US" baseline="30000">
                <a:solidFill>
                  <a:srgbClr val="000099"/>
                </a:solidFill>
              </a:rPr>
              <a:t>2 </a:t>
            </a:r>
            <a:r>
              <a:rPr lang="en-US" altLang="en-US">
                <a:solidFill>
                  <a:srgbClr val="000099"/>
                </a:solidFill>
                <a:sym typeface="Symbol" panose="05050102010706020507" pitchFamily="18" charset="2"/>
              </a:rPr>
              <a:t></a:t>
            </a:r>
            <a:r>
              <a:rPr lang="en-US" altLang="en-US" baseline="30000">
                <a:solidFill>
                  <a:srgbClr val="000099"/>
                </a:solidFill>
              </a:rPr>
              <a:t>  </a:t>
            </a:r>
            <a:r>
              <a:rPr lang="en-US" altLang="en-US">
                <a:solidFill>
                  <a:srgbClr val="000099"/>
                </a:solidFill>
              </a:rPr>
              <a:t>2</a:t>
            </a:r>
            <a:r>
              <a:rPr lang="en-US" altLang="en-US" i="1">
                <a:solidFill>
                  <a:srgbClr val="000099"/>
                </a:solidFill>
              </a:rPr>
              <a:t>m</a:t>
            </a:r>
            <a:r>
              <a:rPr lang="en-US" altLang="en-US">
                <a:solidFill>
                  <a:srgbClr val="000099"/>
                </a:solidFill>
              </a:rPr>
              <a:t>) + </a:t>
            </a:r>
            <a:r>
              <a:rPr lang="en-US" altLang="en-US" b="1" i="1">
                <a:solidFill>
                  <a:srgbClr val="000099"/>
                </a:solidFill>
              </a:rPr>
              <a:t>p</a:t>
            </a:r>
            <a:r>
              <a:rPr lang="en-US" altLang="en-US">
                <a:solidFill>
                  <a:srgbClr val="000099"/>
                </a:solidFill>
                <a:cs typeface="Times New Roman" panose="02020603050405020304" pitchFamily="18" charset="0"/>
              </a:rPr>
              <a:t>•</a:t>
            </a:r>
            <a:r>
              <a:rPr lang="en-US" altLang="en-US" b="1" i="1">
                <a:solidFill>
                  <a:srgbClr val="000099"/>
                </a:solidFill>
              </a:rPr>
              <a:t>q </a:t>
            </a:r>
            <a:r>
              <a:rPr lang="en-US" altLang="en-US">
                <a:solidFill>
                  <a:srgbClr val="000099"/>
                </a:solidFill>
                <a:sym typeface="Symbol" panose="05050102010706020507" pitchFamily="18" charset="2"/>
              </a:rPr>
              <a:t></a:t>
            </a:r>
            <a:r>
              <a:rPr lang="en-US" altLang="en-US" baseline="30000">
                <a:solidFill>
                  <a:srgbClr val="000099"/>
                </a:solidFill>
              </a:rPr>
              <a:t>  </a:t>
            </a:r>
            <a:r>
              <a:rPr lang="en-US" altLang="en-US" i="1">
                <a:solidFill>
                  <a:srgbClr val="000099"/>
                </a:solidFill>
              </a:rPr>
              <a:t>m</a:t>
            </a:r>
            <a:endParaRPr lang="en-US" altLang="en-US">
              <a:solidFill>
                <a:srgbClr val="000099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000099"/>
              </a:solidFill>
              <a:sym typeface="Symbol" panose="05050102010706020507" pitchFamily="18" charset="2"/>
            </a:endParaRPr>
          </a:p>
        </p:txBody>
      </p:sp>
      <p:sp>
        <p:nvSpPr>
          <p:cNvPr id="42" name="Text Box 50">
            <a:extLst>
              <a:ext uri="{FF2B5EF4-FFF2-40B4-BE49-F238E27FC236}">
                <a16:creationId xmlns:a16="http://schemas.microsoft.com/office/drawing/2014/main" id="{EFE33AB8-4C65-4541-9EFA-63C551D1F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600201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b="1"/>
              <a:t>Before</a:t>
            </a:r>
          </a:p>
        </p:txBody>
      </p:sp>
      <p:grpSp>
        <p:nvGrpSpPr>
          <p:cNvPr id="43" name="Group 54">
            <a:extLst>
              <a:ext uri="{FF2B5EF4-FFF2-40B4-BE49-F238E27FC236}">
                <a16:creationId xmlns:a16="http://schemas.microsoft.com/office/drawing/2014/main" id="{E7380A3D-74A7-441A-A9F8-92501FE3AC7D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2590800"/>
            <a:ext cx="6553200" cy="960438"/>
            <a:chOff x="960" y="1824"/>
            <a:chExt cx="4128" cy="605"/>
          </a:xfrm>
        </p:grpSpPr>
        <p:grpSp>
          <p:nvGrpSpPr>
            <p:cNvPr id="44" name="Group 42">
              <a:extLst>
                <a:ext uri="{FF2B5EF4-FFF2-40B4-BE49-F238E27FC236}">
                  <a16:creationId xmlns:a16="http://schemas.microsoft.com/office/drawing/2014/main" id="{032BA0F3-39C0-4171-9D07-783CAEF854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016"/>
              <a:ext cx="384" cy="407"/>
              <a:chOff x="2448" y="1536"/>
              <a:chExt cx="384" cy="407"/>
            </a:xfrm>
          </p:grpSpPr>
          <p:sp>
            <p:nvSpPr>
              <p:cNvPr id="48" name="Oval 43">
                <a:extLst>
                  <a:ext uri="{FF2B5EF4-FFF2-40B4-BE49-F238E27FC236}">
                    <a16:creationId xmlns:a16="http://schemas.microsoft.com/office/drawing/2014/main" id="{9211D905-02FD-47BD-9FA5-D99874D69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1559"/>
                <a:ext cx="384" cy="38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9" name="Text Box 44">
                <a:extLst>
                  <a:ext uri="{FF2B5EF4-FFF2-40B4-BE49-F238E27FC236}">
                    <a16:creationId xmlns:a16="http://schemas.microsoft.com/office/drawing/2014/main" id="{DD1306AA-4BF7-4724-AF01-BAA9633888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4" y="1536"/>
                <a:ext cx="240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en-US" altLang="en-US" sz="3200"/>
                  <a:t>p</a:t>
                </a:r>
              </a:p>
            </p:txBody>
          </p:sp>
        </p:grpSp>
        <p:sp>
          <p:nvSpPr>
            <p:cNvPr id="45" name="Line 45">
              <a:extLst>
                <a:ext uri="{FF2B5EF4-FFF2-40B4-BE49-F238E27FC236}">
                  <a16:creationId xmlns:a16="http://schemas.microsoft.com/office/drawing/2014/main" id="{96A93C33-90EA-4A49-9CFA-145BFF0D07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1824"/>
              <a:ext cx="1872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 Box 46">
              <a:extLst>
                <a:ext uri="{FF2B5EF4-FFF2-40B4-BE49-F238E27FC236}">
                  <a16:creationId xmlns:a16="http://schemas.microsoft.com/office/drawing/2014/main" id="{28D48864-574C-48B9-A3E9-E9EDBD8159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2064"/>
              <a:ext cx="153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3200">
                  <a:solidFill>
                    <a:srgbClr val="000099"/>
                  </a:solidFill>
                </a:rPr>
                <a:t>(</a:t>
              </a:r>
              <a:r>
                <a:rPr lang="en-US" altLang="en-US" sz="3200">
                  <a:solidFill>
                    <a:srgbClr val="000099"/>
                  </a:solidFill>
                  <a:sym typeface="Symbol" panose="05050102010706020507" pitchFamily="18" charset="2"/>
                </a:rPr>
                <a:t></a:t>
              </a:r>
              <a:r>
                <a:rPr lang="en-US" altLang="en-US" sz="3200">
                  <a:solidFill>
                    <a:srgbClr val="000099"/>
                  </a:solidFill>
                </a:rPr>
                <a:t>+</a:t>
              </a:r>
              <a:r>
                <a:rPr lang="en-US" altLang="en-US" sz="3200" i="1">
                  <a:solidFill>
                    <a:srgbClr val="000099"/>
                  </a:solidFill>
                </a:rPr>
                <a:t>E</a:t>
              </a:r>
              <a:r>
                <a:rPr lang="en-US" altLang="en-US" sz="3200">
                  <a:solidFill>
                    <a:srgbClr val="000099"/>
                  </a:solidFill>
                </a:rPr>
                <a:t>, </a:t>
              </a:r>
              <a:r>
                <a:rPr lang="en-US" altLang="en-US" sz="3200" b="1" i="1">
                  <a:solidFill>
                    <a:srgbClr val="000099"/>
                  </a:solidFill>
                  <a:sym typeface="Symbol" panose="05050102010706020507" pitchFamily="18" charset="2"/>
                </a:rPr>
                <a:t>q+p</a:t>
              </a:r>
              <a:r>
                <a:rPr lang="en-US" altLang="en-US" sz="3200">
                  <a:solidFill>
                    <a:srgbClr val="000099"/>
                  </a:solidFill>
                </a:rPr>
                <a:t>)</a:t>
              </a:r>
            </a:p>
          </p:txBody>
        </p:sp>
        <p:sp>
          <p:nvSpPr>
            <p:cNvPr id="47" name="Text Box 51">
              <a:extLst>
                <a:ext uri="{FF2B5EF4-FFF2-40B4-BE49-F238E27FC236}">
                  <a16:creationId xmlns:a16="http://schemas.microsoft.com/office/drawing/2014/main" id="{307FD94C-A7DF-42AC-A7D0-75A07B83D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968"/>
              <a:ext cx="96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b="1"/>
                <a:t>After</a:t>
              </a:r>
            </a:p>
          </p:txBody>
        </p:sp>
      </p:grpSp>
      <p:sp>
        <p:nvSpPr>
          <p:cNvPr id="50" name="Line 53">
            <a:extLst>
              <a:ext uri="{FF2B5EF4-FFF2-40B4-BE49-F238E27FC236}">
                <a16:creationId xmlns:a16="http://schemas.microsoft.com/office/drawing/2014/main" id="{0690C0EB-CEFE-4514-B480-F6D1AB7F53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5575" y="1211263"/>
            <a:ext cx="895350" cy="6159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9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3315BC-3527-45B4-8A39-363C74B41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914186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Arial" panose="020B0604020202020204" pitchFamily="34" charset="0"/>
              </a:defRPr>
            </a:lvl1pPr>
            <a:lvl2pPr marL="45709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0C0017-5872-4CF7-8A2B-9C263C295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19" y="1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 err="1"/>
              <a:t>Quasielastic</a:t>
            </a:r>
            <a:r>
              <a:rPr lang="en-US" altLang="en-US" dirty="0"/>
              <a:t> Scattering</a:t>
            </a:r>
            <a:endParaRPr lang="en-US" dirty="0"/>
          </a:p>
        </p:txBody>
      </p:sp>
      <p:sp>
        <p:nvSpPr>
          <p:cNvPr id="4" name="Text Box 40">
            <a:extLst>
              <a:ext uri="{FF2B5EF4-FFF2-40B4-BE49-F238E27FC236}">
                <a16:creationId xmlns:a16="http://schemas.microsoft.com/office/drawing/2014/main" id="{B7D99429-FDF1-4037-8213-01E593B46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295401"/>
            <a:ext cx="57912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ym typeface="Symbol" panose="05050102010706020507" pitchFamily="18" charset="2"/>
              </a:rPr>
              <a:t>For </a:t>
            </a:r>
            <a:r>
              <a:rPr lang="en-US" altLang="en-US" i="1" dirty="0">
                <a:solidFill>
                  <a:srgbClr val="000099"/>
                </a:solidFill>
                <a:sym typeface="Symbol" panose="05050102010706020507" pitchFamily="18" charset="2"/>
              </a:rPr>
              <a:t>E </a:t>
            </a:r>
            <a:r>
              <a:rPr lang="en-US" altLang="en-US" dirty="0">
                <a:solidFill>
                  <a:srgbClr val="000099"/>
                </a:solidFill>
                <a:sym typeface="Symbol" panose="05050102010706020507" pitchFamily="18" charset="2"/>
              </a:rPr>
              <a:t> </a:t>
            </a:r>
            <a:r>
              <a:rPr lang="en-US" altLang="en-US" i="1" dirty="0">
                <a:solidFill>
                  <a:srgbClr val="000099"/>
                </a:solidFill>
                <a:sym typeface="Symbol" panose="05050102010706020507" pitchFamily="18" charset="2"/>
              </a:rPr>
              <a:t>m</a:t>
            </a:r>
            <a:r>
              <a:rPr lang="en-US" altLang="en-US" dirty="0"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  <a:endParaRPr lang="en-US" altLang="en-US" dirty="0">
              <a:sym typeface="Symbol" panose="05050102010706020507" pitchFamily="18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0099"/>
                </a:solidFill>
                <a:sym typeface="Symbol" panose="05050102010706020507" pitchFamily="18" charset="2"/>
              </a:rPr>
              <a:t>  </a:t>
            </a:r>
            <a:r>
              <a:rPr lang="en-US" altLang="en-US" dirty="0">
                <a:solidFill>
                  <a:srgbClr val="000099"/>
                </a:solidFill>
              </a:rPr>
              <a:t> (</a:t>
            </a:r>
            <a:r>
              <a:rPr lang="en-US" altLang="en-US" i="1" dirty="0">
                <a:solidFill>
                  <a:srgbClr val="000099"/>
                </a:solidFill>
              </a:rPr>
              <a:t>Q</a:t>
            </a:r>
            <a:r>
              <a:rPr lang="en-US" altLang="en-US" baseline="30000" dirty="0">
                <a:solidFill>
                  <a:srgbClr val="000099"/>
                </a:solidFill>
              </a:rPr>
              <a:t>2 </a:t>
            </a:r>
            <a:r>
              <a:rPr lang="en-US" altLang="en-US" dirty="0">
                <a:solidFill>
                  <a:srgbClr val="000099"/>
                </a:solidFill>
                <a:sym typeface="Symbol" panose="05050102010706020507" pitchFamily="18" charset="2"/>
              </a:rPr>
              <a:t></a:t>
            </a:r>
            <a:r>
              <a:rPr lang="en-US" altLang="en-US" baseline="30000" dirty="0">
                <a:solidFill>
                  <a:srgbClr val="000099"/>
                </a:solidFill>
              </a:rPr>
              <a:t>  </a:t>
            </a:r>
            <a:r>
              <a:rPr lang="en-US" altLang="en-US" dirty="0">
                <a:solidFill>
                  <a:srgbClr val="000099"/>
                </a:solidFill>
              </a:rPr>
              <a:t>2</a:t>
            </a:r>
            <a:r>
              <a:rPr lang="en-US" altLang="en-US" i="1" dirty="0">
                <a:solidFill>
                  <a:srgbClr val="000099"/>
                </a:solidFill>
              </a:rPr>
              <a:t>m</a:t>
            </a:r>
            <a:r>
              <a:rPr lang="en-US" altLang="en-US" dirty="0">
                <a:solidFill>
                  <a:srgbClr val="000099"/>
                </a:solidFill>
              </a:rPr>
              <a:t>) + </a:t>
            </a:r>
            <a:r>
              <a:rPr lang="en-US" altLang="en-US" b="1" i="1" dirty="0" err="1">
                <a:solidFill>
                  <a:srgbClr val="000099"/>
                </a:solidFill>
              </a:rPr>
              <a:t>p</a:t>
            </a:r>
            <a:r>
              <a:rPr lang="en-US" altLang="en-US" dirty="0" err="1">
                <a:solidFill>
                  <a:srgbClr val="000099"/>
                </a:solidFill>
                <a:cs typeface="Times New Roman" panose="02020603050405020304" pitchFamily="18" charset="0"/>
              </a:rPr>
              <a:t>•</a:t>
            </a:r>
            <a:r>
              <a:rPr lang="en-US" altLang="en-US" b="1" i="1" dirty="0" err="1">
                <a:solidFill>
                  <a:srgbClr val="000099"/>
                </a:solidFill>
              </a:rPr>
              <a:t>q</a:t>
            </a:r>
            <a:r>
              <a:rPr lang="en-US" altLang="en-US" b="1" i="1" dirty="0">
                <a:solidFill>
                  <a:srgbClr val="000099"/>
                </a:solidFill>
              </a:rPr>
              <a:t> </a:t>
            </a:r>
            <a:r>
              <a:rPr lang="en-US" altLang="en-US" dirty="0">
                <a:solidFill>
                  <a:srgbClr val="000099"/>
                </a:solidFill>
                <a:sym typeface="Symbol" panose="05050102010706020507" pitchFamily="18" charset="2"/>
              </a:rPr>
              <a:t></a:t>
            </a:r>
            <a:r>
              <a:rPr lang="en-US" altLang="en-US" baseline="30000" dirty="0">
                <a:solidFill>
                  <a:srgbClr val="000099"/>
                </a:solidFill>
              </a:rPr>
              <a:t>  </a:t>
            </a:r>
            <a:r>
              <a:rPr lang="en-US" altLang="en-US" i="1" dirty="0">
                <a:solidFill>
                  <a:srgbClr val="000099"/>
                </a:solidFill>
              </a:rPr>
              <a:t>m</a:t>
            </a:r>
            <a:endParaRPr lang="en-US" altLang="en-US" dirty="0">
              <a:solidFill>
                <a:srgbClr val="000099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altLang="en-US" dirty="0">
              <a:solidFill>
                <a:srgbClr val="000099"/>
              </a:solidFill>
              <a:sym typeface="Symbol" panose="05050102010706020507" pitchFamily="18" charset="2"/>
            </a:endParaRPr>
          </a:p>
        </p:txBody>
      </p:sp>
      <p:sp>
        <p:nvSpPr>
          <p:cNvPr id="5" name="Text Box 50">
            <a:extLst>
              <a:ext uri="{FF2B5EF4-FFF2-40B4-BE49-F238E27FC236}">
                <a16:creationId xmlns:a16="http://schemas.microsoft.com/office/drawing/2014/main" id="{86DCDFAC-0753-4F73-A686-2C403A2C1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648201"/>
            <a:ext cx="6934200" cy="1169551"/>
          </a:xfrm>
          <a:prstGeom prst="rect">
            <a:avLst/>
          </a:prstGeom>
          <a:noFill/>
          <a:ln w="76200" cmpd="tri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dirty="0"/>
              <a:t>Expect peak at:                    </a:t>
            </a:r>
            <a:r>
              <a:rPr lang="en-US" altLang="en-US" dirty="0">
                <a:solidFill>
                  <a:srgbClr val="000099"/>
                </a:solidFill>
                <a:sym typeface="Symbol" panose="05050102010706020507" pitchFamily="18" charset="2"/>
              </a:rPr>
              <a:t>  </a:t>
            </a:r>
            <a:r>
              <a:rPr lang="en-US" altLang="en-US" dirty="0">
                <a:solidFill>
                  <a:srgbClr val="000099"/>
                </a:solidFill>
              </a:rPr>
              <a:t> (</a:t>
            </a:r>
            <a:r>
              <a:rPr lang="en-US" altLang="en-US" i="1" dirty="0">
                <a:solidFill>
                  <a:srgbClr val="000099"/>
                </a:solidFill>
              </a:rPr>
              <a:t>Q</a:t>
            </a:r>
            <a:r>
              <a:rPr lang="en-US" altLang="en-US" baseline="30000" dirty="0">
                <a:solidFill>
                  <a:srgbClr val="000099"/>
                </a:solidFill>
              </a:rPr>
              <a:t>2 </a:t>
            </a:r>
            <a:r>
              <a:rPr lang="en-US" altLang="en-US" dirty="0">
                <a:solidFill>
                  <a:srgbClr val="000099"/>
                </a:solidFill>
                <a:sym typeface="Symbol" panose="05050102010706020507" pitchFamily="18" charset="2"/>
              </a:rPr>
              <a:t></a:t>
            </a:r>
            <a:r>
              <a:rPr lang="en-US" altLang="en-US" baseline="30000" dirty="0">
                <a:solidFill>
                  <a:srgbClr val="000099"/>
                </a:solidFill>
              </a:rPr>
              <a:t>  </a:t>
            </a:r>
            <a:r>
              <a:rPr lang="en-US" altLang="en-US" dirty="0">
                <a:solidFill>
                  <a:srgbClr val="000099"/>
                </a:solidFill>
              </a:rPr>
              <a:t>2</a:t>
            </a:r>
            <a:r>
              <a:rPr lang="en-US" altLang="en-US" i="1" dirty="0">
                <a:solidFill>
                  <a:srgbClr val="000099"/>
                </a:solidFill>
              </a:rPr>
              <a:t>m</a:t>
            </a:r>
            <a:r>
              <a:rPr lang="en-US" altLang="en-US" dirty="0">
                <a:solidFill>
                  <a:srgbClr val="000099"/>
                </a:solidFill>
              </a:rPr>
              <a:t>)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dirty="0"/>
              <a:t>Broadened by Fermi motion</a:t>
            </a:r>
            <a:endParaRPr lang="en-US" altLang="en-US" i="1" dirty="0">
              <a:solidFill>
                <a:srgbClr val="000099"/>
              </a:solidFill>
            </a:endParaRPr>
          </a:p>
        </p:txBody>
      </p:sp>
      <p:sp>
        <p:nvSpPr>
          <p:cNvPr id="6" name="Text Box 52">
            <a:extLst>
              <a:ext uri="{FF2B5EF4-FFF2-40B4-BE49-F238E27FC236}">
                <a16:creationId xmlns:a16="http://schemas.microsoft.com/office/drawing/2014/main" id="{A8031466-E729-4E62-BBAA-D25BDE801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895600"/>
            <a:ext cx="6705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/>
              <a:t>If we “quasielastically” scatter from nucleons within nucleus:</a:t>
            </a:r>
          </a:p>
        </p:txBody>
      </p:sp>
    </p:spTree>
    <p:extLst>
      <p:ext uri="{BB962C8B-B14F-4D97-AF65-F5344CB8AC3E}">
        <p14:creationId xmlns:p14="http://schemas.microsoft.com/office/powerpoint/2010/main" val="1571925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3315BC-3527-45B4-8A39-363C74B41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914186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Arial" panose="020B0604020202020204" pitchFamily="34" charset="0"/>
              </a:defRPr>
            </a:lvl1pPr>
            <a:lvl2pPr marL="45709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0C0017-5872-4CF7-8A2B-9C263C295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19" y="1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/>
              <a:t>Quasi-elastic Electron Scattering</a:t>
            </a:r>
            <a:endParaRPr lang="en-US" dirty="0"/>
          </a:p>
        </p:txBody>
      </p:sp>
      <p:pic>
        <p:nvPicPr>
          <p:cNvPr id="4" name="Picture 2" descr="~AUT0005">
            <a:extLst>
              <a:ext uri="{FF2B5EF4-FFF2-40B4-BE49-F238E27FC236}">
                <a16:creationId xmlns:a16="http://schemas.microsoft.com/office/drawing/2014/main" id="{4F3926BE-705F-4421-A7AF-F3E2C4F9B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38200"/>
            <a:ext cx="688498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7">
            <a:extLst>
              <a:ext uri="{FF2B5EF4-FFF2-40B4-BE49-F238E27FC236}">
                <a16:creationId xmlns:a16="http://schemas.microsoft.com/office/drawing/2014/main" id="{6ECCD8EA-CF11-41E1-90A7-3ACEE99EE5D1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1228725"/>
            <a:ext cx="5943600" cy="3276600"/>
            <a:chOff x="1152" y="576"/>
            <a:chExt cx="3744" cy="2064"/>
          </a:xfrm>
        </p:grpSpPr>
        <p:sp>
          <p:nvSpPr>
            <p:cNvPr id="6" name="Text Box 3">
              <a:extLst>
                <a:ext uri="{FF2B5EF4-FFF2-40B4-BE49-F238E27FC236}">
                  <a16:creationId xmlns:a16="http://schemas.microsoft.com/office/drawing/2014/main" id="{62078F59-01E7-42DF-8C85-AED38F0D7E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576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aseline="30000"/>
                <a:t>6</a:t>
              </a:r>
              <a:r>
                <a:rPr lang="en-US" altLang="en-US" sz="2400"/>
                <a:t>Li</a:t>
              </a: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10EB9FA7-18C6-4D5F-BA9A-CC2DC17FA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624"/>
              <a:ext cx="24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84D0A54C-AAFA-42BE-838D-5481E012A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624"/>
              <a:ext cx="24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FA95B59E-3C02-4A06-A2F3-20B81A0840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352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aseline="30000"/>
                <a:t>181</a:t>
              </a:r>
              <a:r>
                <a:rPr lang="en-US" altLang="en-US" sz="2400"/>
                <a:t>Ta</a:t>
              </a:r>
            </a:p>
          </p:txBody>
        </p:sp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A77BB0DD-9588-45B8-963B-17C14006E8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1440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aseline="30000"/>
                <a:t>89</a:t>
              </a:r>
              <a:r>
                <a:rPr lang="en-US" altLang="en-US" sz="2400"/>
                <a:t>Y</a:t>
              </a: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6431938A-2D46-435D-AE2D-400EA9A2B5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1488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aseline="30000"/>
                <a:t>58</a:t>
              </a:r>
              <a:r>
                <a:rPr lang="en-US" altLang="en-US" sz="2400"/>
                <a:t>Ni</a:t>
              </a:r>
            </a:p>
          </p:txBody>
        </p:sp>
        <p:sp>
          <p:nvSpPr>
            <p:cNvPr id="12" name="Text Box 14">
              <a:extLst>
                <a:ext uri="{FF2B5EF4-FFF2-40B4-BE49-F238E27FC236}">
                  <a16:creationId xmlns:a16="http://schemas.microsoft.com/office/drawing/2014/main" id="{392CCECA-0FCA-4EBB-9F8C-7962ABB8D8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1440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aseline="30000"/>
                <a:t>40</a:t>
              </a:r>
              <a:r>
                <a:rPr lang="en-US" altLang="en-US" sz="2400"/>
                <a:t>Ca</a:t>
              </a:r>
            </a:p>
          </p:txBody>
        </p:sp>
        <p:sp>
          <p:nvSpPr>
            <p:cNvPr id="13" name="Text Box 15">
              <a:extLst>
                <a:ext uri="{FF2B5EF4-FFF2-40B4-BE49-F238E27FC236}">
                  <a16:creationId xmlns:a16="http://schemas.microsoft.com/office/drawing/2014/main" id="{5DE1D7A8-342F-454B-B948-B0E1B6AB1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576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aseline="30000"/>
                <a:t>24</a:t>
              </a:r>
              <a:r>
                <a:rPr lang="en-US" altLang="en-US" sz="2400"/>
                <a:t>Mg</a:t>
              </a:r>
            </a:p>
          </p:txBody>
        </p:sp>
        <p:sp>
          <p:nvSpPr>
            <p:cNvPr id="14" name="Text Box 16">
              <a:extLst>
                <a:ext uri="{FF2B5EF4-FFF2-40B4-BE49-F238E27FC236}">
                  <a16:creationId xmlns:a16="http://schemas.microsoft.com/office/drawing/2014/main" id="{7E58891B-1D16-4E00-9BBA-003E5A6029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576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aseline="30000"/>
                <a:t>12</a:t>
              </a:r>
              <a:r>
                <a:rPr lang="en-US" altLang="en-US" sz="2400"/>
                <a:t>C</a:t>
              </a:r>
            </a:p>
          </p:txBody>
        </p:sp>
        <p:sp>
          <p:nvSpPr>
            <p:cNvPr id="15" name="Text Box 17">
              <a:extLst>
                <a:ext uri="{FF2B5EF4-FFF2-40B4-BE49-F238E27FC236}">
                  <a16:creationId xmlns:a16="http://schemas.microsoft.com/office/drawing/2014/main" id="{A76CCCA1-C3DD-4D41-87FD-ABDF1D1F20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2304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aseline="30000"/>
                <a:t>118</a:t>
              </a:r>
              <a:r>
                <a:rPr lang="en-US" altLang="en-US" sz="2400"/>
                <a:t>Sn</a:t>
              </a:r>
            </a:p>
          </p:txBody>
        </p:sp>
        <p:sp>
          <p:nvSpPr>
            <p:cNvPr id="16" name="Text Box 18">
              <a:extLst>
                <a:ext uri="{FF2B5EF4-FFF2-40B4-BE49-F238E27FC236}">
                  <a16:creationId xmlns:a16="http://schemas.microsoft.com/office/drawing/2014/main" id="{E4675FD3-2AED-4D05-83C3-5254587EB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2352"/>
              <a:ext cx="6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aseline="30000"/>
                <a:t>208</a:t>
              </a:r>
              <a:r>
                <a:rPr lang="en-US" altLang="en-US" sz="2400"/>
                <a:t>Pb</a:t>
              </a:r>
            </a:p>
          </p:txBody>
        </p:sp>
        <p:sp>
          <p:nvSpPr>
            <p:cNvPr id="17" name="Rectangle 19">
              <a:extLst>
                <a:ext uri="{FF2B5EF4-FFF2-40B4-BE49-F238E27FC236}">
                  <a16:creationId xmlns:a16="http://schemas.microsoft.com/office/drawing/2014/main" id="{F2D402CB-586A-4947-9945-355479F8F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0" y="720"/>
              <a:ext cx="24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Rectangle 20">
              <a:extLst>
                <a:ext uri="{FF2B5EF4-FFF2-40B4-BE49-F238E27FC236}">
                  <a16:creationId xmlns:a16="http://schemas.microsoft.com/office/drawing/2014/main" id="{E1051AF1-13D0-4C14-BCED-29D584FF46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624"/>
              <a:ext cx="24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" name="Rectangle 21">
              <a:extLst>
                <a:ext uri="{FF2B5EF4-FFF2-40B4-BE49-F238E27FC236}">
                  <a16:creationId xmlns:a16="http://schemas.microsoft.com/office/drawing/2014/main" id="{FE87584D-9829-401A-AE34-21BA31F1D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488"/>
              <a:ext cx="24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" name="Rectangle 22">
              <a:extLst>
                <a:ext uri="{FF2B5EF4-FFF2-40B4-BE49-F238E27FC236}">
                  <a16:creationId xmlns:a16="http://schemas.microsoft.com/office/drawing/2014/main" id="{F77F4322-7371-4E85-B136-DCC18419D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488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E6CEEB98-3E84-4E3B-A7A3-0BBBB5B36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1488"/>
              <a:ext cx="24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" name="Rectangle 24">
              <a:extLst>
                <a:ext uri="{FF2B5EF4-FFF2-40B4-BE49-F238E27FC236}">
                  <a16:creationId xmlns:a16="http://schemas.microsoft.com/office/drawing/2014/main" id="{39DB6663-A859-4CCB-9A7F-B5A1160F9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40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1608F79D-775A-4815-81D4-E1B330BDD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40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" name="Rectangle 26">
              <a:extLst>
                <a:ext uri="{FF2B5EF4-FFF2-40B4-BE49-F238E27FC236}">
                  <a16:creationId xmlns:a16="http://schemas.microsoft.com/office/drawing/2014/main" id="{ABB29F62-F645-41A4-894D-2FD894531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2400"/>
              <a:ext cx="28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5" name="Rectangle 28">
            <a:extLst>
              <a:ext uri="{FF2B5EF4-FFF2-40B4-BE49-F238E27FC236}">
                <a16:creationId xmlns:a16="http://schemas.microsoft.com/office/drawing/2014/main" id="{C99FF669-3A56-48BB-95CF-B26989FF1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495925"/>
            <a:ext cx="60198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74A45BC7-AB08-4A93-B991-A5F53439F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724525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/>
              <a:t>R.R. Whitney </a:t>
            </a:r>
            <a:r>
              <a:rPr lang="en-US" altLang="en-US" sz="2400" i="1" dirty="0"/>
              <a:t>et al</a:t>
            </a:r>
            <a:r>
              <a:rPr lang="en-US" altLang="en-US" sz="2400" dirty="0"/>
              <a:t>., Phys. Rev. C </a:t>
            </a:r>
            <a:r>
              <a:rPr lang="en-US" altLang="en-US" sz="2400" b="1" dirty="0"/>
              <a:t>9</a:t>
            </a:r>
            <a:r>
              <a:rPr lang="en-US" altLang="en-US" sz="2400" dirty="0"/>
              <a:t>, 2230 (1974).</a:t>
            </a:r>
          </a:p>
        </p:txBody>
      </p:sp>
    </p:spTree>
    <p:extLst>
      <p:ext uri="{BB962C8B-B14F-4D97-AF65-F5344CB8AC3E}">
        <p14:creationId xmlns:p14="http://schemas.microsoft.com/office/powerpoint/2010/main" val="1164902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7EBA-0354-44DE-9030-6A1DB4A2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7B59D2-B75A-4F30-B149-042F74D4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585"/>
            <a:ext cx="9144000" cy="712178"/>
          </a:xfrm>
        </p:spPr>
        <p:txBody>
          <a:bodyPr>
            <a:noAutofit/>
          </a:bodyPr>
          <a:lstStyle/>
          <a:p>
            <a:pPr algn="ctr"/>
            <a:r>
              <a:rPr lang="en-US" sz="3600" kern="0" dirty="0"/>
              <a:t>Knock a Proton out of a Nucleus</a:t>
            </a:r>
            <a:endParaRPr lang="en-US" sz="3600" dirty="0">
              <a:latin typeface="+mj-lt"/>
            </a:endParaRPr>
          </a:p>
        </p:txBody>
      </p:sp>
      <p:sp>
        <p:nvSpPr>
          <p:cNvPr id="5" name="AutoShape 1060"/>
          <p:cNvSpPr>
            <a:spLocks noChangeArrowheads="1"/>
          </p:cNvSpPr>
          <p:nvPr/>
        </p:nvSpPr>
        <p:spPr bwMode="auto">
          <a:xfrm>
            <a:off x="3048000" y="1895048"/>
            <a:ext cx="4343400" cy="1524000"/>
          </a:xfrm>
          <a:prstGeom prst="parallelogram">
            <a:avLst>
              <a:gd name="adj" fmla="val 71250"/>
            </a:avLst>
          </a:prstGeom>
          <a:solidFill>
            <a:srgbClr val="FFFF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1061"/>
          <p:cNvSpPr>
            <a:spLocks noChangeArrowheads="1"/>
          </p:cNvSpPr>
          <p:nvPr/>
        </p:nvSpPr>
        <p:spPr bwMode="auto">
          <a:xfrm>
            <a:off x="6553200" y="1437848"/>
            <a:ext cx="1981200" cy="2819400"/>
          </a:xfrm>
          <a:prstGeom prst="parallelogram">
            <a:avLst>
              <a:gd name="adj" fmla="val 25000"/>
            </a:avLst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1062"/>
          <p:cNvSpPr>
            <a:spLocks noChangeShapeType="1"/>
          </p:cNvSpPr>
          <p:nvPr/>
        </p:nvSpPr>
        <p:spPr bwMode="auto">
          <a:xfrm flipV="1">
            <a:off x="3505200" y="2504648"/>
            <a:ext cx="1066800" cy="6858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063"/>
          <p:cNvSpPr>
            <a:spLocks noChangeShapeType="1"/>
          </p:cNvSpPr>
          <p:nvPr/>
        </p:nvSpPr>
        <p:spPr bwMode="auto">
          <a:xfrm flipH="1" flipV="1">
            <a:off x="4191000" y="1971248"/>
            <a:ext cx="304800" cy="533400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1064"/>
          <p:cNvGrpSpPr>
            <a:grpSpLocks/>
          </p:cNvGrpSpPr>
          <p:nvPr/>
        </p:nvGrpSpPr>
        <p:grpSpPr bwMode="auto">
          <a:xfrm flipV="1">
            <a:off x="4495800" y="2504648"/>
            <a:ext cx="2362200" cy="304800"/>
            <a:chOff x="480" y="2304"/>
            <a:chExt cx="3360" cy="1824"/>
          </a:xfrm>
        </p:grpSpPr>
        <p:sp>
          <p:nvSpPr>
            <p:cNvPr id="11" name="Freeform 1065"/>
            <p:cNvSpPr>
              <a:spLocks/>
            </p:cNvSpPr>
            <p:nvPr/>
          </p:nvSpPr>
          <p:spPr bwMode="auto">
            <a:xfrm>
              <a:off x="864" y="2304"/>
              <a:ext cx="2592" cy="1824"/>
            </a:xfrm>
            <a:custGeom>
              <a:avLst/>
              <a:gdLst>
                <a:gd name="T0" fmla="*/ 0 w 2304"/>
                <a:gd name="T1" fmla="*/ 3691 h 1680"/>
                <a:gd name="T2" fmla="*/ 790 w 2304"/>
                <a:gd name="T3" fmla="*/ 522 h 1680"/>
                <a:gd name="T4" fmla="*/ 2394 w 2304"/>
                <a:gd name="T5" fmla="*/ 6854 h 1680"/>
                <a:gd name="T6" fmla="*/ 4000 w 2304"/>
                <a:gd name="T7" fmla="*/ 522 h 1680"/>
                <a:gd name="T8" fmla="*/ 5586 w 2304"/>
                <a:gd name="T9" fmla="*/ 6854 h 1680"/>
                <a:gd name="T10" fmla="*/ 7200 w 2304"/>
                <a:gd name="T11" fmla="*/ 522 h 1680"/>
                <a:gd name="T12" fmla="*/ 8799 w 2304"/>
                <a:gd name="T13" fmla="*/ 6854 h 1680"/>
                <a:gd name="T14" fmla="*/ 10394 w 2304"/>
                <a:gd name="T15" fmla="*/ 522 h 1680"/>
                <a:gd name="T16" fmla="*/ 11991 w 2304"/>
                <a:gd name="T17" fmla="*/ 6854 h 1680"/>
                <a:gd name="T18" fmla="*/ 13590 w 2304"/>
                <a:gd name="T19" fmla="*/ 522 h 1680"/>
                <a:gd name="T20" fmla="*/ 15198 w 2304"/>
                <a:gd name="T21" fmla="*/ 6854 h 1680"/>
                <a:gd name="T22" fmla="*/ 16804 w 2304"/>
                <a:gd name="T23" fmla="*/ 522 h 1680"/>
                <a:gd name="T24" fmla="*/ 18389 w 2304"/>
                <a:gd name="T25" fmla="*/ 6854 h 1680"/>
                <a:gd name="T26" fmla="*/ 19194 w 2304"/>
                <a:gd name="T27" fmla="*/ 3691 h 16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04"/>
                <a:gd name="T43" fmla="*/ 0 h 1680"/>
                <a:gd name="T44" fmla="*/ 2304 w 2304"/>
                <a:gd name="T45" fmla="*/ 1680 h 16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04" h="1680">
                  <a:moveTo>
                    <a:pt x="0" y="840"/>
                  </a:moveTo>
                  <a:cubicBezTo>
                    <a:pt x="24" y="420"/>
                    <a:pt x="48" y="0"/>
                    <a:pt x="96" y="120"/>
                  </a:cubicBezTo>
                  <a:cubicBezTo>
                    <a:pt x="144" y="240"/>
                    <a:pt x="224" y="1560"/>
                    <a:pt x="288" y="1560"/>
                  </a:cubicBezTo>
                  <a:cubicBezTo>
                    <a:pt x="352" y="1560"/>
                    <a:pt x="416" y="120"/>
                    <a:pt x="480" y="120"/>
                  </a:cubicBezTo>
                  <a:cubicBezTo>
                    <a:pt x="544" y="120"/>
                    <a:pt x="608" y="1560"/>
                    <a:pt x="672" y="1560"/>
                  </a:cubicBezTo>
                  <a:cubicBezTo>
                    <a:pt x="736" y="1560"/>
                    <a:pt x="800" y="120"/>
                    <a:pt x="864" y="120"/>
                  </a:cubicBezTo>
                  <a:cubicBezTo>
                    <a:pt x="928" y="120"/>
                    <a:pt x="992" y="1560"/>
                    <a:pt x="1056" y="1560"/>
                  </a:cubicBezTo>
                  <a:cubicBezTo>
                    <a:pt x="1120" y="1560"/>
                    <a:pt x="1184" y="120"/>
                    <a:pt x="1248" y="120"/>
                  </a:cubicBezTo>
                  <a:cubicBezTo>
                    <a:pt x="1312" y="120"/>
                    <a:pt x="1376" y="1560"/>
                    <a:pt x="1440" y="1560"/>
                  </a:cubicBezTo>
                  <a:cubicBezTo>
                    <a:pt x="1504" y="1560"/>
                    <a:pt x="1568" y="120"/>
                    <a:pt x="1632" y="120"/>
                  </a:cubicBezTo>
                  <a:cubicBezTo>
                    <a:pt x="1696" y="120"/>
                    <a:pt x="1760" y="1560"/>
                    <a:pt x="1824" y="1560"/>
                  </a:cubicBezTo>
                  <a:cubicBezTo>
                    <a:pt x="1888" y="1560"/>
                    <a:pt x="1952" y="120"/>
                    <a:pt x="2016" y="120"/>
                  </a:cubicBezTo>
                  <a:cubicBezTo>
                    <a:pt x="2080" y="120"/>
                    <a:pt x="2160" y="1440"/>
                    <a:pt x="2208" y="1560"/>
                  </a:cubicBezTo>
                  <a:cubicBezTo>
                    <a:pt x="2256" y="1680"/>
                    <a:pt x="2280" y="1260"/>
                    <a:pt x="2304" y="84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066"/>
            <p:cNvSpPr>
              <a:spLocks noChangeShapeType="1"/>
            </p:cNvSpPr>
            <p:nvPr/>
          </p:nvSpPr>
          <p:spPr bwMode="auto">
            <a:xfrm>
              <a:off x="480" y="3168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067"/>
            <p:cNvSpPr>
              <a:spLocks noChangeShapeType="1"/>
            </p:cNvSpPr>
            <p:nvPr/>
          </p:nvSpPr>
          <p:spPr bwMode="auto">
            <a:xfrm>
              <a:off x="3456" y="3216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Line 1068"/>
          <p:cNvSpPr>
            <a:spLocks noChangeShapeType="1"/>
          </p:cNvSpPr>
          <p:nvPr/>
        </p:nvSpPr>
        <p:spPr bwMode="auto">
          <a:xfrm flipV="1">
            <a:off x="6858000" y="1666449"/>
            <a:ext cx="1066800" cy="103187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069"/>
          <p:cNvSpPr>
            <a:spLocks noChangeShapeType="1"/>
          </p:cNvSpPr>
          <p:nvPr/>
        </p:nvSpPr>
        <p:spPr bwMode="auto">
          <a:xfrm>
            <a:off x="6858000" y="2733248"/>
            <a:ext cx="1066800" cy="609600"/>
          </a:xfrm>
          <a:prstGeom prst="line">
            <a:avLst/>
          </a:prstGeom>
          <a:noFill/>
          <a:ln w="28575">
            <a:solidFill>
              <a:srgbClr val="FF66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1070"/>
          <p:cNvSpPr>
            <a:spLocks noChangeShapeType="1"/>
          </p:cNvSpPr>
          <p:nvPr/>
        </p:nvSpPr>
        <p:spPr bwMode="auto">
          <a:xfrm>
            <a:off x="6858000" y="2733248"/>
            <a:ext cx="1600200" cy="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Box 1071"/>
          <p:cNvSpPr txBox="1">
            <a:spLocks noChangeArrowheads="1"/>
          </p:cNvSpPr>
          <p:nvPr/>
        </p:nvSpPr>
        <p:spPr bwMode="auto">
          <a:xfrm>
            <a:off x="3810000" y="2885648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>
                <a:solidFill>
                  <a:srgbClr val="000099"/>
                </a:solidFill>
                <a:latin typeface="Times New Roman" pitchFamily="18" charset="0"/>
              </a:rPr>
              <a:t>e</a:t>
            </a:r>
          </a:p>
        </p:txBody>
      </p:sp>
      <p:sp>
        <p:nvSpPr>
          <p:cNvPr id="18" name="Text Box 1072"/>
          <p:cNvSpPr txBox="1">
            <a:spLocks noChangeArrowheads="1"/>
          </p:cNvSpPr>
          <p:nvPr/>
        </p:nvSpPr>
        <p:spPr bwMode="auto">
          <a:xfrm>
            <a:off x="4343400" y="1895048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>
                <a:solidFill>
                  <a:srgbClr val="000099"/>
                </a:solidFill>
                <a:latin typeface="Times New Roman" pitchFamily="18" charset="0"/>
              </a:rPr>
              <a:t>e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'</a:t>
            </a:r>
            <a:endParaRPr lang="en-US" i="1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9" name="Text Box 1073"/>
          <p:cNvSpPr txBox="1">
            <a:spLocks noChangeArrowheads="1"/>
          </p:cNvSpPr>
          <p:nvPr/>
        </p:nvSpPr>
        <p:spPr bwMode="auto">
          <a:xfrm>
            <a:off x="6172200" y="3419048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</a:t>
            </a:r>
            <a:r>
              <a:rPr lang="en-US" baseline="-25000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x</a:t>
            </a:r>
            <a:endParaRPr lang="en-US" baseline="-2500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0" name="Text Box 1074"/>
          <p:cNvSpPr txBox="1">
            <a:spLocks noChangeArrowheads="1"/>
          </p:cNvSpPr>
          <p:nvPr/>
        </p:nvSpPr>
        <p:spPr bwMode="auto">
          <a:xfrm>
            <a:off x="7010400" y="3038048"/>
            <a:ext cx="91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>
                <a:solidFill>
                  <a:srgbClr val="000099"/>
                </a:solidFill>
                <a:latin typeface="Times New Roman" pitchFamily="18" charset="0"/>
              </a:rPr>
              <a:t>p</a:t>
            </a:r>
            <a:r>
              <a:rPr lang="en-US" baseline="-25000">
                <a:solidFill>
                  <a:srgbClr val="000099"/>
                </a:solidFill>
                <a:latin typeface="Times New Roman" pitchFamily="18" charset="0"/>
              </a:rPr>
              <a:t>A</a:t>
            </a:r>
            <a:r>
              <a:rPr lang="en-US" baseline="-250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baseline="-25000">
                <a:solidFill>
                  <a:srgbClr val="000099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1" name="Text Box 1076"/>
          <p:cNvSpPr txBox="1">
            <a:spLocks noChangeArrowheads="1"/>
          </p:cNvSpPr>
          <p:nvPr/>
        </p:nvSpPr>
        <p:spPr bwMode="auto">
          <a:xfrm>
            <a:off x="7696200" y="2047448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</a:t>
            </a:r>
            <a:r>
              <a:rPr lang="en-US" baseline="-25000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pq</a:t>
            </a:r>
            <a:endParaRPr lang="en-US" baseline="-2500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2" name="Text Box 1077"/>
          <p:cNvSpPr txBox="1">
            <a:spLocks noChangeArrowheads="1"/>
          </p:cNvSpPr>
          <p:nvPr/>
        </p:nvSpPr>
        <p:spPr bwMode="auto">
          <a:xfrm>
            <a:off x="7239000" y="1590248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>
                <a:solidFill>
                  <a:srgbClr val="000099"/>
                </a:solidFill>
                <a:latin typeface="Times New Roman" pitchFamily="18" charset="0"/>
              </a:rPr>
              <a:t>p</a:t>
            </a:r>
          </a:p>
        </p:txBody>
      </p:sp>
      <p:sp>
        <p:nvSpPr>
          <p:cNvPr id="23" name="Arc 1078"/>
          <p:cNvSpPr>
            <a:spLocks/>
          </p:cNvSpPr>
          <p:nvPr/>
        </p:nvSpPr>
        <p:spPr bwMode="auto">
          <a:xfrm rot="10089417">
            <a:off x="6410326" y="3112662"/>
            <a:ext cx="295275" cy="377825"/>
          </a:xfrm>
          <a:custGeom>
            <a:avLst/>
            <a:gdLst>
              <a:gd name="T0" fmla="*/ 2147483647 w 20951"/>
              <a:gd name="T1" fmla="*/ 0 h 21531"/>
              <a:gd name="T2" fmla="*/ 2147483647 w 20951"/>
              <a:gd name="T3" fmla="*/ 2147483647 h 21531"/>
              <a:gd name="T4" fmla="*/ 0 w 20951"/>
              <a:gd name="T5" fmla="*/ 2147483647 h 21531"/>
              <a:gd name="T6" fmla="*/ 0 60000 65536"/>
              <a:gd name="T7" fmla="*/ 0 60000 65536"/>
              <a:gd name="T8" fmla="*/ 0 60000 65536"/>
              <a:gd name="T9" fmla="*/ 0 w 20951"/>
              <a:gd name="T10" fmla="*/ 0 h 21531"/>
              <a:gd name="T11" fmla="*/ 20951 w 20951"/>
              <a:gd name="T12" fmla="*/ 21531 h 2153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51" h="21531" fill="none" extrusionOk="0">
                <a:moveTo>
                  <a:pt x="1719" y="-1"/>
                </a:moveTo>
                <a:cubicBezTo>
                  <a:pt x="10958" y="737"/>
                  <a:pt x="18697" y="7287"/>
                  <a:pt x="20951" y="16277"/>
                </a:cubicBezTo>
              </a:path>
              <a:path w="20951" h="21531" stroke="0" extrusionOk="0">
                <a:moveTo>
                  <a:pt x="1719" y="-1"/>
                </a:moveTo>
                <a:cubicBezTo>
                  <a:pt x="10958" y="737"/>
                  <a:pt x="18697" y="7287"/>
                  <a:pt x="20951" y="16277"/>
                </a:cubicBezTo>
                <a:lnTo>
                  <a:pt x="0" y="21531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24" name="Arc 1079"/>
          <p:cNvSpPr>
            <a:spLocks/>
          </p:cNvSpPr>
          <p:nvPr/>
        </p:nvSpPr>
        <p:spPr bwMode="auto">
          <a:xfrm>
            <a:off x="7467600" y="2125237"/>
            <a:ext cx="228600" cy="619125"/>
          </a:xfrm>
          <a:custGeom>
            <a:avLst/>
            <a:gdLst>
              <a:gd name="T0" fmla="*/ 0 w 21600"/>
              <a:gd name="T1" fmla="*/ 0 h 25406"/>
              <a:gd name="T2" fmla="*/ 2147483647 w 21600"/>
              <a:gd name="T3" fmla="*/ 2147483647 h 25406"/>
              <a:gd name="T4" fmla="*/ 0 w 21600"/>
              <a:gd name="T5" fmla="*/ 2147483647 h 25406"/>
              <a:gd name="T6" fmla="*/ 0 60000 65536"/>
              <a:gd name="T7" fmla="*/ 0 60000 65536"/>
              <a:gd name="T8" fmla="*/ 0 60000 65536"/>
              <a:gd name="T9" fmla="*/ 0 w 21600"/>
              <a:gd name="T10" fmla="*/ 0 h 25406"/>
              <a:gd name="T11" fmla="*/ 21600 w 21600"/>
              <a:gd name="T12" fmla="*/ 25406 h 2540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406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6"/>
                  <a:pt x="21486" y="24149"/>
                  <a:pt x="21262" y="25406"/>
                </a:cubicBezTo>
              </a:path>
              <a:path w="21600" h="25406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876"/>
                  <a:pt x="21486" y="24149"/>
                  <a:pt x="21262" y="25406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1084"/>
          <p:cNvSpPr txBox="1">
            <a:spLocks noChangeArrowheads="1"/>
          </p:cNvSpPr>
          <p:nvPr/>
        </p:nvSpPr>
        <p:spPr bwMode="auto">
          <a:xfrm>
            <a:off x="4953000" y="2809448"/>
            <a:ext cx="106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>
                <a:solidFill>
                  <a:srgbClr val="000099"/>
                </a:solidFill>
                <a:latin typeface="Times New Roman" pitchFamily="18" charset="0"/>
              </a:rPr>
              <a:t>(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,</a:t>
            </a:r>
            <a:r>
              <a:rPr lang="en-US" b="1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q</a:t>
            </a:r>
            <a:r>
              <a:rPr lang="en-US" i="1">
                <a:solidFill>
                  <a:srgbClr val="000099"/>
                </a:solidFill>
                <a:latin typeface="Times New Roman" pitchFamily="18" charset="0"/>
                <a:sym typeface="Symbol" pitchFamily="18" charset="2"/>
              </a:rPr>
              <a:t>)</a:t>
            </a:r>
            <a:endParaRPr lang="en-US" i="1">
              <a:solidFill>
                <a:srgbClr val="000099"/>
              </a:solidFill>
              <a:latin typeface="Times New Roman" pitchFamily="18" charset="0"/>
            </a:endParaRPr>
          </a:p>
        </p:txBody>
      </p:sp>
      <p:grpSp>
        <p:nvGrpSpPr>
          <p:cNvPr id="26" name="Group 1027"/>
          <p:cNvGrpSpPr>
            <a:grpSpLocks/>
          </p:cNvGrpSpPr>
          <p:nvPr/>
        </p:nvGrpSpPr>
        <p:grpSpPr bwMode="auto">
          <a:xfrm>
            <a:off x="4495800" y="2504648"/>
            <a:ext cx="2336800" cy="393700"/>
            <a:chOff x="1008" y="1392"/>
            <a:chExt cx="1968" cy="192"/>
          </a:xfrm>
        </p:grpSpPr>
        <p:grpSp>
          <p:nvGrpSpPr>
            <p:cNvPr id="27" name="Group 1028"/>
            <p:cNvGrpSpPr>
              <a:grpSpLocks/>
            </p:cNvGrpSpPr>
            <p:nvPr/>
          </p:nvGrpSpPr>
          <p:grpSpPr bwMode="auto">
            <a:xfrm>
              <a:off x="1738" y="1392"/>
              <a:ext cx="730" cy="192"/>
              <a:chOff x="2112" y="3744"/>
              <a:chExt cx="2304" cy="432"/>
            </a:xfrm>
          </p:grpSpPr>
          <p:grpSp>
            <p:nvGrpSpPr>
              <p:cNvPr id="43" name="Group 1029"/>
              <p:cNvGrpSpPr>
                <a:grpSpLocks/>
              </p:cNvGrpSpPr>
              <p:nvPr/>
            </p:nvGrpSpPr>
            <p:grpSpPr bwMode="auto">
              <a:xfrm>
                <a:off x="3264" y="3744"/>
                <a:ext cx="1152" cy="432"/>
                <a:chOff x="2016" y="3648"/>
                <a:chExt cx="1152" cy="432"/>
              </a:xfrm>
            </p:grpSpPr>
            <p:grpSp>
              <p:nvGrpSpPr>
                <p:cNvPr id="51" name="Group 1030"/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55" name="Arc 1031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" name="Arc 1032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" name="Group 1033"/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53" name="Arc 1034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Arc 1035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4" name="Group 1036"/>
              <p:cNvGrpSpPr>
                <a:grpSpLocks/>
              </p:cNvGrpSpPr>
              <p:nvPr/>
            </p:nvGrpSpPr>
            <p:grpSpPr bwMode="auto">
              <a:xfrm>
                <a:off x="2112" y="3744"/>
                <a:ext cx="1152" cy="432"/>
                <a:chOff x="2016" y="3648"/>
                <a:chExt cx="1152" cy="432"/>
              </a:xfrm>
            </p:grpSpPr>
            <p:grpSp>
              <p:nvGrpSpPr>
                <p:cNvPr id="45" name="Group 1037"/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49" name="Arc 1038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" name="Arc 1039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" name="Group 1040"/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47" name="Arc 1041"/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" name="Arc 1042"/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28" name="Group 1043"/>
            <p:cNvGrpSpPr>
              <a:grpSpLocks/>
            </p:cNvGrpSpPr>
            <p:nvPr/>
          </p:nvGrpSpPr>
          <p:grpSpPr bwMode="auto">
            <a:xfrm>
              <a:off x="1373" y="1392"/>
              <a:ext cx="365" cy="192"/>
              <a:chOff x="2016" y="3648"/>
              <a:chExt cx="1152" cy="432"/>
            </a:xfrm>
          </p:grpSpPr>
          <p:grpSp>
            <p:nvGrpSpPr>
              <p:cNvPr id="37" name="Group 1044"/>
              <p:cNvGrpSpPr>
                <a:grpSpLocks/>
              </p:cNvGrpSpPr>
              <p:nvPr/>
            </p:nvGrpSpPr>
            <p:grpSpPr bwMode="auto">
              <a:xfrm flipV="1">
                <a:off x="2592" y="3648"/>
                <a:ext cx="576" cy="432"/>
                <a:chOff x="1920" y="3552"/>
                <a:chExt cx="576" cy="432"/>
              </a:xfrm>
            </p:grpSpPr>
            <p:sp>
              <p:nvSpPr>
                <p:cNvPr id="41" name="Arc 1045"/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Arc 1046"/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8" name="Group 1047"/>
              <p:cNvGrpSpPr>
                <a:grpSpLocks/>
              </p:cNvGrpSpPr>
              <p:nvPr/>
            </p:nvGrpSpPr>
            <p:grpSpPr bwMode="auto">
              <a:xfrm>
                <a:off x="2016" y="3648"/>
                <a:ext cx="576" cy="432"/>
                <a:chOff x="1920" y="3552"/>
                <a:chExt cx="576" cy="432"/>
              </a:xfrm>
            </p:grpSpPr>
            <p:sp>
              <p:nvSpPr>
                <p:cNvPr id="39" name="Arc 1048"/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Arc 1049"/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9" name="Group 1050"/>
            <p:cNvGrpSpPr>
              <a:grpSpLocks/>
            </p:cNvGrpSpPr>
            <p:nvPr/>
          </p:nvGrpSpPr>
          <p:grpSpPr bwMode="auto">
            <a:xfrm flipV="1">
              <a:off x="1191" y="1392"/>
              <a:ext cx="182" cy="192"/>
              <a:chOff x="1920" y="3552"/>
              <a:chExt cx="576" cy="432"/>
            </a:xfrm>
          </p:grpSpPr>
          <p:sp>
            <p:nvSpPr>
              <p:cNvPr id="35" name="Arc 1051"/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Arc 1052"/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0" name="Group 1053"/>
            <p:cNvGrpSpPr>
              <a:grpSpLocks/>
            </p:cNvGrpSpPr>
            <p:nvPr/>
          </p:nvGrpSpPr>
          <p:grpSpPr bwMode="auto">
            <a:xfrm>
              <a:off x="1008" y="1392"/>
              <a:ext cx="183" cy="192"/>
              <a:chOff x="1920" y="3552"/>
              <a:chExt cx="576" cy="432"/>
            </a:xfrm>
          </p:grpSpPr>
          <p:sp>
            <p:nvSpPr>
              <p:cNvPr id="33" name="Arc 1054"/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Arc 1055"/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" name="Arc 1056"/>
            <p:cNvSpPr>
              <a:spLocks/>
            </p:cNvSpPr>
            <p:nvPr/>
          </p:nvSpPr>
          <p:spPr bwMode="auto">
            <a:xfrm>
              <a:off x="2468" y="1392"/>
              <a:ext cx="64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1057"/>
            <p:cNvSpPr>
              <a:spLocks noChangeShapeType="1"/>
            </p:cNvSpPr>
            <p:nvPr/>
          </p:nvSpPr>
          <p:spPr bwMode="auto">
            <a:xfrm>
              <a:off x="2532" y="1488"/>
              <a:ext cx="4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" name="Text Box 1086"/>
          <p:cNvSpPr txBox="1">
            <a:spLocks noChangeArrowheads="1"/>
          </p:cNvSpPr>
          <p:nvPr/>
        </p:nvSpPr>
        <p:spPr bwMode="auto">
          <a:xfrm>
            <a:off x="1981200" y="4623513"/>
            <a:ext cx="83820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Neglecting m</a:t>
            </a:r>
            <a:r>
              <a:rPr lang="en-US" baseline="-25000" dirty="0"/>
              <a:t>e</a:t>
            </a:r>
            <a:r>
              <a:rPr lang="en-US" dirty="0"/>
              <a:t>:          </a:t>
            </a:r>
            <a:r>
              <a:rPr lang="en-US" i="1" dirty="0">
                <a:solidFill>
                  <a:srgbClr val="000099"/>
                </a:solidFill>
              </a:rPr>
              <a:t>Q</a:t>
            </a:r>
            <a:r>
              <a:rPr lang="en-US" baseline="30000" dirty="0">
                <a:solidFill>
                  <a:srgbClr val="000099"/>
                </a:solidFill>
              </a:rPr>
              <a:t>2 </a:t>
            </a:r>
            <a:r>
              <a:rPr lang="en-US" dirty="0">
                <a:solidFill>
                  <a:srgbClr val="000099"/>
                </a:solidFill>
                <a:sym typeface="Symbol" pitchFamily="18" charset="2"/>
              </a:rPr>
              <a:t>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>
                <a:solidFill>
                  <a:srgbClr val="000099"/>
                </a:solidFill>
                <a:cs typeface="Times New Roman" pitchFamily="18" charset="0"/>
              </a:rPr>
              <a:t>–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i="1" dirty="0" err="1">
                <a:solidFill>
                  <a:srgbClr val="000099"/>
                </a:solidFill>
              </a:rPr>
              <a:t>q</a:t>
            </a:r>
            <a:r>
              <a:rPr lang="en-US" baseline="-25000" dirty="0" err="1">
                <a:solidFill>
                  <a:srgbClr val="000099"/>
                </a:solidFill>
                <a:sym typeface="Symbol" pitchFamily="18" charset="2"/>
              </a:rPr>
              <a:t></a:t>
            </a:r>
            <a:r>
              <a:rPr lang="en-US" i="1" dirty="0" err="1">
                <a:solidFill>
                  <a:srgbClr val="000099"/>
                </a:solidFill>
                <a:sym typeface="Symbol" pitchFamily="18" charset="2"/>
              </a:rPr>
              <a:t>q</a:t>
            </a:r>
            <a:r>
              <a:rPr lang="en-US" baseline="30000" dirty="0">
                <a:solidFill>
                  <a:srgbClr val="000099"/>
                </a:solidFill>
                <a:sym typeface="Symbol" pitchFamily="18" charset="2"/>
              </a:rPr>
              <a:t>  </a:t>
            </a:r>
            <a:r>
              <a:rPr lang="en-US" dirty="0">
                <a:solidFill>
                  <a:srgbClr val="000099"/>
                </a:solidFill>
                <a:sym typeface="Symbol" pitchFamily="18" charset="2"/>
              </a:rPr>
              <a:t>= </a:t>
            </a:r>
            <a:r>
              <a:rPr lang="en-US" b="1" i="1" dirty="0">
                <a:solidFill>
                  <a:srgbClr val="000099"/>
                </a:solidFill>
                <a:sym typeface="Symbol" pitchFamily="18" charset="2"/>
              </a:rPr>
              <a:t>q</a:t>
            </a:r>
            <a:r>
              <a:rPr lang="en-US" baseline="30000" dirty="0">
                <a:solidFill>
                  <a:srgbClr val="000099"/>
                </a:solidFill>
              </a:rPr>
              <a:t>2 </a:t>
            </a:r>
            <a:r>
              <a:rPr lang="en-US" dirty="0">
                <a:solidFill>
                  <a:srgbClr val="000099"/>
                </a:solidFill>
                <a:cs typeface="Times New Roman" pitchFamily="18" charset="0"/>
              </a:rPr>
              <a:t>–</a:t>
            </a:r>
            <a:r>
              <a:rPr lang="en-US" i="1" dirty="0">
                <a:solidFill>
                  <a:srgbClr val="000099"/>
                </a:solidFill>
                <a:sym typeface="Symbol" pitchFamily="18" charset="2"/>
              </a:rPr>
              <a:t> </a:t>
            </a:r>
            <a:r>
              <a:rPr lang="en-US" baseline="30000" dirty="0">
                <a:solidFill>
                  <a:srgbClr val="000099"/>
                </a:solidFill>
              </a:rPr>
              <a:t>2 </a:t>
            </a:r>
            <a:r>
              <a:rPr lang="en-US" dirty="0">
                <a:solidFill>
                  <a:srgbClr val="000099"/>
                </a:solidFill>
                <a:sym typeface="Symbol" pitchFamily="18" charset="2"/>
              </a:rPr>
              <a:t>= 4</a:t>
            </a:r>
            <a:r>
              <a:rPr lang="en-US" i="1" dirty="0">
                <a:solidFill>
                  <a:srgbClr val="000099"/>
                </a:solidFill>
                <a:sym typeface="Symbol" pitchFamily="18" charset="2"/>
              </a:rPr>
              <a:t>ee</a:t>
            </a:r>
            <a:r>
              <a:rPr lang="en-US" dirty="0">
                <a:solidFill>
                  <a:srgbClr val="000099"/>
                </a:solidFill>
                <a:cs typeface="Times New Roman" pitchFamily="18" charset="0"/>
                <a:sym typeface="Symbol" pitchFamily="18" charset="2"/>
              </a:rPr>
              <a:t>' sin</a:t>
            </a:r>
            <a:r>
              <a:rPr lang="en-US" baseline="30000" dirty="0">
                <a:solidFill>
                  <a:srgbClr val="000099"/>
                </a:solidFill>
              </a:rPr>
              <a:t>2</a:t>
            </a:r>
            <a:r>
              <a:rPr lang="en-US" dirty="0">
                <a:solidFill>
                  <a:srgbClr val="000099"/>
                </a:solidFill>
                <a:sym typeface="Symbol" pitchFamily="18" charset="2"/>
              </a:rPr>
              <a:t>/2</a:t>
            </a:r>
          </a:p>
          <a:p>
            <a:pPr>
              <a:spcBef>
                <a:spcPct val="50000"/>
              </a:spcBef>
            </a:pPr>
            <a:r>
              <a:rPr lang="en-US" dirty="0"/>
              <a:t>Known: e and A	+ Detect: e’ and p </a:t>
            </a:r>
            <a:r>
              <a:rPr lang="en-US" dirty="0">
                <a:sym typeface="Wingdings" pitchFamily="2" charset="2"/>
              </a:rPr>
              <a:t> Infer: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Missing momentum:</a:t>
            </a:r>
            <a:r>
              <a:rPr lang="en-US" b="1" i="1" dirty="0"/>
              <a:t>      </a:t>
            </a:r>
            <a:r>
              <a:rPr lang="en-US" b="1" i="1" dirty="0">
                <a:solidFill>
                  <a:srgbClr val="000099"/>
                </a:solidFill>
              </a:rPr>
              <a:t>p</a:t>
            </a:r>
            <a:r>
              <a:rPr lang="en-US" baseline="-25000" dirty="0">
                <a:solidFill>
                  <a:srgbClr val="000099"/>
                </a:solidFill>
              </a:rPr>
              <a:t>m </a:t>
            </a:r>
            <a:r>
              <a:rPr lang="en-US" dirty="0">
                <a:solidFill>
                  <a:srgbClr val="000099"/>
                </a:solidFill>
              </a:rPr>
              <a:t>= </a:t>
            </a:r>
            <a:r>
              <a:rPr lang="en-US" b="1" i="1" dirty="0">
                <a:solidFill>
                  <a:srgbClr val="000099"/>
                </a:solidFill>
              </a:rPr>
              <a:t>q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>
                <a:solidFill>
                  <a:srgbClr val="000099"/>
                </a:solidFill>
                <a:cs typeface="Times New Roman" pitchFamily="18" charset="0"/>
              </a:rPr>
              <a:t>–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b="1" i="1" dirty="0">
                <a:solidFill>
                  <a:srgbClr val="000099"/>
                </a:solidFill>
              </a:rPr>
              <a:t>p  = </a:t>
            </a:r>
            <a:r>
              <a:rPr lang="en-US" b="1" i="1" dirty="0" err="1">
                <a:solidFill>
                  <a:srgbClr val="000099"/>
                </a:solidFill>
              </a:rPr>
              <a:t>p</a:t>
            </a:r>
            <a:r>
              <a:rPr lang="en-US" baseline="-25000" dirty="0" err="1">
                <a:solidFill>
                  <a:srgbClr val="000099"/>
                </a:solidFill>
              </a:rPr>
              <a:t>A</a:t>
            </a:r>
            <a:r>
              <a:rPr lang="en-US" baseline="-25000" dirty="0">
                <a:solidFill>
                  <a:srgbClr val="000099"/>
                </a:solidFill>
                <a:cs typeface="Times New Roman" pitchFamily="18" charset="0"/>
              </a:rPr>
              <a:t>–</a:t>
            </a:r>
            <a:r>
              <a:rPr lang="en-US" baseline="-25000" dirty="0">
                <a:solidFill>
                  <a:srgbClr val="000099"/>
                </a:solidFill>
              </a:rPr>
              <a:t>1</a:t>
            </a:r>
          </a:p>
          <a:p>
            <a:pPr>
              <a:spcBef>
                <a:spcPct val="50000"/>
              </a:spcBef>
            </a:pPr>
            <a:r>
              <a:rPr lang="en-US" dirty="0"/>
              <a:t>Missing mass:                </a:t>
            </a:r>
            <a:r>
              <a:rPr lang="en-US" dirty="0">
                <a:solidFill>
                  <a:srgbClr val="000099"/>
                </a:solidFill>
                <a:sym typeface="Symbol" pitchFamily="18" charset="2"/>
              </a:rPr>
              <a:t></a:t>
            </a:r>
            <a:r>
              <a:rPr lang="en-US" baseline="-25000" dirty="0">
                <a:solidFill>
                  <a:srgbClr val="000099"/>
                </a:solidFill>
                <a:sym typeface="Symbol" pitchFamily="18" charset="2"/>
              </a:rPr>
              <a:t>m </a:t>
            </a:r>
            <a:r>
              <a:rPr lang="en-US" dirty="0">
                <a:solidFill>
                  <a:srgbClr val="000099"/>
                </a:solidFill>
              </a:rPr>
              <a:t>= </a:t>
            </a:r>
            <a:r>
              <a:rPr lang="en-US" i="1" dirty="0">
                <a:solidFill>
                  <a:srgbClr val="000099"/>
                </a:solidFill>
                <a:sym typeface="Symbol" pitchFamily="18" charset="2"/>
              </a:rPr>
              <a:t> </a:t>
            </a:r>
            <a:r>
              <a:rPr lang="en-US" dirty="0">
                <a:solidFill>
                  <a:srgbClr val="000099"/>
                </a:solidFill>
                <a:cs typeface="Times New Roman" pitchFamily="18" charset="0"/>
              </a:rPr>
              <a:t>–</a:t>
            </a:r>
            <a:r>
              <a:rPr lang="en-US" i="1" dirty="0" err="1">
                <a:solidFill>
                  <a:srgbClr val="000099"/>
                </a:solidFill>
                <a:cs typeface="Times New Roman" pitchFamily="18" charset="0"/>
              </a:rPr>
              <a:t>T</a:t>
            </a:r>
            <a:r>
              <a:rPr lang="en-US" i="1" baseline="-25000" dirty="0" err="1">
                <a:solidFill>
                  <a:srgbClr val="000099"/>
                </a:solidFill>
                <a:cs typeface="Times New Roman" pitchFamily="18" charset="0"/>
              </a:rPr>
              <a:t>p</a:t>
            </a:r>
            <a:r>
              <a:rPr lang="en-US" i="1" baseline="-25000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0099"/>
                </a:solidFill>
                <a:cs typeface="Times New Roman" pitchFamily="18" charset="0"/>
              </a:rPr>
              <a:t>– </a:t>
            </a:r>
            <a:r>
              <a:rPr lang="en-US" i="1" dirty="0">
                <a:solidFill>
                  <a:srgbClr val="000099"/>
                </a:solidFill>
              </a:rPr>
              <a:t>T</a:t>
            </a:r>
            <a:r>
              <a:rPr lang="en-US" baseline="-25000" dirty="0">
                <a:solidFill>
                  <a:srgbClr val="000099"/>
                </a:solidFill>
              </a:rPr>
              <a:t>A</a:t>
            </a:r>
            <a:r>
              <a:rPr lang="en-US" baseline="-25000" dirty="0">
                <a:solidFill>
                  <a:srgbClr val="000099"/>
                </a:solidFill>
                <a:cs typeface="Times New Roman" pitchFamily="18" charset="0"/>
              </a:rPr>
              <a:t>–</a:t>
            </a:r>
            <a:r>
              <a:rPr lang="en-US" baseline="-25000" dirty="0">
                <a:solidFill>
                  <a:srgbClr val="000099"/>
                </a:solidFill>
              </a:rPr>
              <a:t>1</a:t>
            </a:r>
          </a:p>
        </p:txBody>
      </p:sp>
      <p:sp>
        <p:nvSpPr>
          <p:cNvPr id="58" name="Text Box 1087"/>
          <p:cNvSpPr txBox="1">
            <a:spLocks noChangeArrowheads="1"/>
          </p:cNvSpPr>
          <p:nvPr/>
        </p:nvSpPr>
        <p:spPr bwMode="auto">
          <a:xfrm>
            <a:off x="2057400" y="1971248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scattering plane</a:t>
            </a:r>
          </a:p>
        </p:txBody>
      </p:sp>
      <p:sp>
        <p:nvSpPr>
          <p:cNvPr id="59" name="Text Box 1089"/>
          <p:cNvSpPr txBox="1">
            <a:spLocks noChangeArrowheads="1"/>
          </p:cNvSpPr>
          <p:nvPr/>
        </p:nvSpPr>
        <p:spPr bwMode="auto">
          <a:xfrm>
            <a:off x="2209800" y="3876249"/>
            <a:ext cx="2895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“out-of-plane” angle</a:t>
            </a:r>
          </a:p>
        </p:txBody>
      </p:sp>
      <p:sp>
        <p:nvSpPr>
          <p:cNvPr id="60" name="Line 1090"/>
          <p:cNvSpPr>
            <a:spLocks noChangeShapeType="1"/>
          </p:cNvSpPr>
          <p:nvPr/>
        </p:nvSpPr>
        <p:spPr bwMode="auto">
          <a:xfrm flipV="1">
            <a:off x="4572000" y="3800048"/>
            <a:ext cx="1524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" name="Text Box 1091"/>
          <p:cNvSpPr txBox="1">
            <a:spLocks noChangeArrowheads="1"/>
          </p:cNvSpPr>
          <p:nvPr/>
        </p:nvSpPr>
        <p:spPr bwMode="auto">
          <a:xfrm>
            <a:off x="8610600" y="2428448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reaction plane</a:t>
            </a:r>
          </a:p>
        </p:txBody>
      </p:sp>
      <p:sp>
        <p:nvSpPr>
          <p:cNvPr id="62" name="Rectangle 1092"/>
          <p:cNvSpPr>
            <a:spLocks noChangeArrowheads="1"/>
          </p:cNvSpPr>
          <p:nvPr/>
        </p:nvSpPr>
        <p:spPr bwMode="auto">
          <a:xfrm>
            <a:off x="5200075" y="729763"/>
            <a:ext cx="2438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2800" dirty="0">
                <a:solidFill>
                  <a:srgbClr val="FF0000"/>
                </a:solidFill>
              </a:rPr>
              <a:t>A(</a:t>
            </a:r>
            <a:r>
              <a:rPr lang="en-US" sz="2800" dirty="0" err="1">
                <a:solidFill>
                  <a:srgbClr val="FF0000"/>
                </a:solidFill>
              </a:rPr>
              <a:t>e,e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'</a:t>
            </a:r>
            <a:r>
              <a:rPr lang="en-US" sz="2800" dirty="0" err="1">
                <a:solidFill>
                  <a:srgbClr val="FF0000"/>
                </a:solidFill>
              </a:rPr>
              <a:t>p</a:t>
            </a:r>
            <a:r>
              <a:rPr lang="en-US" sz="2800" dirty="0">
                <a:solidFill>
                  <a:srgbClr val="FF0000"/>
                </a:solidFill>
              </a:rPr>
              <a:t>)B</a:t>
            </a:r>
          </a:p>
        </p:txBody>
      </p:sp>
    </p:spTree>
    <p:extLst>
      <p:ext uri="{BB962C8B-B14F-4D97-AF65-F5344CB8AC3E}">
        <p14:creationId xmlns:p14="http://schemas.microsoft.com/office/powerpoint/2010/main" val="160844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EBB5B8-6836-4018-9345-3D20685D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914186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Arial" panose="020B0604020202020204" pitchFamily="34" charset="0"/>
              </a:defRPr>
            </a:lvl1pPr>
            <a:lvl2pPr marL="45709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D7670A-801D-440D-B636-0E96C9C8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19" y="1"/>
            <a:ext cx="8464378" cy="728031"/>
          </a:xfrm>
        </p:spPr>
        <p:txBody>
          <a:bodyPr/>
          <a:lstStyle/>
          <a:p>
            <a:pPr algn="ctr"/>
            <a:r>
              <a:rPr lang="en-US" dirty="0"/>
              <a:t>A(</a:t>
            </a:r>
            <a:r>
              <a:rPr lang="en-US" dirty="0" err="1"/>
              <a:t>e,e’p</a:t>
            </a:r>
            <a:r>
              <a:rPr lang="en-US" dirty="0"/>
              <a:t>)B (or in general any (</a:t>
            </a:r>
            <a:r>
              <a:rPr lang="en-US" dirty="0" err="1"/>
              <a:t>e,e’h</a:t>
            </a:r>
            <a:r>
              <a:rPr lang="en-US" dirty="0"/>
              <a:t>) reaction)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94899991-8F9A-4A8E-BBFD-E1668E7FB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885826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/>
              <a:t>Extracting the (</a:t>
            </a:r>
            <a:r>
              <a:rPr lang="en-US" altLang="en-US" sz="3200" dirty="0" err="1"/>
              <a:t>e,e’p</a:t>
            </a:r>
            <a:r>
              <a:rPr lang="en-US" altLang="en-US" sz="3200" dirty="0"/>
              <a:t>) cross section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B3762E6-0939-45C6-AA54-EF83762D1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590800"/>
            <a:ext cx="13716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Line 3">
            <a:extLst>
              <a:ext uri="{FF2B5EF4-FFF2-40B4-BE49-F238E27FC236}">
                <a16:creationId xmlns:a16="http://schemas.microsoft.com/office/drawing/2014/main" id="{F1C60CA1-2B4E-420E-9D66-CC337F32CB14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895600"/>
            <a:ext cx="31242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4">
            <a:extLst>
              <a:ext uri="{FF2B5EF4-FFF2-40B4-BE49-F238E27FC236}">
                <a16:creationId xmlns:a16="http://schemas.microsoft.com/office/drawing/2014/main" id="{833B5F05-F4A5-4A8D-AC47-FBBBE71E10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2133600"/>
            <a:ext cx="2209800" cy="7620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5">
            <a:extLst>
              <a:ext uri="{FF2B5EF4-FFF2-40B4-BE49-F238E27FC236}">
                <a16:creationId xmlns:a16="http://schemas.microsoft.com/office/drawing/2014/main" id="{AB5C25AA-98F6-47B5-8D88-05CD0C842EB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895600"/>
            <a:ext cx="1676400" cy="14478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C30FDCC4-6B03-4F29-B7B6-17311B57C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133601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1"/>
              <a:t>N</a:t>
            </a:r>
            <a:r>
              <a:rPr lang="en-US" altLang="en-US" baseline="-25000"/>
              <a:t>e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EB4D0DCE-F526-4C38-9769-27C7714FA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90801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99"/>
                </a:solidFill>
              </a:rPr>
              <a:t>e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40B588EC-8A1D-486D-BB98-C34E73ED5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3425" y="1828801"/>
            <a:ext cx="68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0099"/>
                </a:solidFill>
              </a:rPr>
              <a:t>e</a:t>
            </a:r>
            <a:r>
              <a:rPr lang="en-US" altLang="en-US" dirty="0">
                <a:solidFill>
                  <a:srgbClr val="000099"/>
                </a:solidFill>
                <a:cs typeface="Times New Roman" panose="02020603050405020304" pitchFamily="18" charset="0"/>
              </a:rPr>
              <a:t>'</a:t>
            </a:r>
            <a:endParaRPr lang="en-US" altLang="en-US" dirty="0">
              <a:solidFill>
                <a:srgbClr val="000099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CBFE53-18DD-4F80-825F-692AE3A8F4B9}"/>
              </a:ext>
            </a:extLst>
          </p:cNvPr>
          <p:cNvSpPr>
            <a:spLocks noChangeArrowheads="1"/>
          </p:cNvSpPr>
          <p:nvPr/>
        </p:nvSpPr>
        <p:spPr bwMode="auto">
          <a:xfrm rot="1989555">
            <a:off x="7239000" y="3733800"/>
            <a:ext cx="3048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Line 12">
            <a:extLst>
              <a:ext uri="{FF2B5EF4-FFF2-40B4-BE49-F238E27FC236}">
                <a16:creationId xmlns:a16="http://schemas.microsoft.com/office/drawing/2014/main" id="{7AF8AF9E-CF00-4270-BD34-BF605EEFEAE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895600"/>
            <a:ext cx="146685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498F1DBA-83BF-4CDA-9328-C52B091BA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2895600"/>
            <a:ext cx="1125538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A08ED8A-0DF6-4B92-A4A8-D09CF8ED95BB}"/>
              </a:ext>
            </a:extLst>
          </p:cNvPr>
          <p:cNvSpPr>
            <a:spLocks noChangeArrowheads="1"/>
          </p:cNvSpPr>
          <p:nvPr/>
        </p:nvSpPr>
        <p:spPr bwMode="auto">
          <a:xfrm rot="20391822">
            <a:off x="7696200" y="1981200"/>
            <a:ext cx="304800" cy="609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ECC05190-A59F-4B69-95B8-AA7914165E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1981200"/>
            <a:ext cx="1676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6">
            <a:extLst>
              <a:ext uri="{FF2B5EF4-FFF2-40B4-BE49-F238E27FC236}">
                <a16:creationId xmlns:a16="http://schemas.microsoft.com/office/drawing/2014/main" id="{31647629-44C1-4D65-9DB3-B839EA5E3F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2590800"/>
            <a:ext cx="1828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A1FAC959-70B4-49D5-A444-48C128967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1828801"/>
            <a:ext cx="182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1"/>
              <a:t>N</a:t>
            </a:r>
            <a:r>
              <a:rPr lang="en-US" altLang="en-US" i="1" baseline="-25000"/>
              <a:t>N </a:t>
            </a:r>
            <a:r>
              <a:rPr lang="en-US" altLang="en-US"/>
              <a:t>(cm</a:t>
            </a:r>
            <a:r>
              <a:rPr lang="en-US" altLang="en-US" baseline="30000"/>
              <a:t>-2</a:t>
            </a:r>
            <a:r>
              <a:rPr lang="en-US" altLang="en-US"/>
              <a:t>)</a:t>
            </a:r>
            <a:endParaRPr lang="en-US" altLang="en-US" baseline="30000"/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7F20A21B-8368-4167-8353-335EFEAD7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590801"/>
            <a:ext cx="182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ym typeface="Symbol" panose="05050102010706020507" pitchFamily="18" charset="2"/>
              </a:rPr>
              <a:t>(</a:t>
            </a:r>
            <a:r>
              <a:rPr lang="en-US" altLang="en-US" baseline="-25000">
                <a:sym typeface="Symbol" panose="05050102010706020507" pitchFamily="18" charset="2"/>
              </a:rPr>
              <a:t>e</a:t>
            </a:r>
            <a:r>
              <a:rPr lang="en-US" altLang="en-US">
                <a:sym typeface="Symbol" panose="05050102010706020507" pitchFamily="18" charset="2"/>
              </a:rPr>
              <a:t>, p</a:t>
            </a:r>
            <a:r>
              <a:rPr lang="en-US" altLang="en-US" baseline="-25000">
                <a:sym typeface="Symbol" panose="05050102010706020507" pitchFamily="18" charset="2"/>
              </a:rPr>
              <a:t>e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</p:txBody>
      </p:sp>
      <p:graphicFrame>
        <p:nvGraphicFramePr>
          <p:cNvPr id="20" name="Object 21">
            <a:extLst>
              <a:ext uri="{FF2B5EF4-FFF2-40B4-BE49-F238E27FC236}">
                <a16:creationId xmlns:a16="http://schemas.microsoft.com/office/drawing/2014/main" id="{F6E42B49-11D2-4D38-8F21-EDF60A4D2B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67450" y="32448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20" imgH="215640" progId="Equation.3">
                  <p:embed/>
                </p:oleObj>
              </mc:Choice>
              <mc:Fallback>
                <p:oleObj name="Equation" r:id="rId2" imgW="114120" imgH="215640" progId="Equation.3">
                  <p:embed/>
                  <p:pic>
                    <p:nvPicPr>
                      <p:cNvPr id="20" name="Object 21">
                        <a:extLst>
                          <a:ext uri="{FF2B5EF4-FFF2-40B4-BE49-F238E27FC236}">
                            <a16:creationId xmlns:a16="http://schemas.microsoft.com/office/drawing/2014/main" id="{F6E42B49-11D2-4D38-8F21-EDF60A4D2B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7450" y="32448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3">
            <a:extLst>
              <a:ext uri="{FF2B5EF4-FFF2-40B4-BE49-F238E27FC236}">
                <a16:creationId xmlns:a16="http://schemas.microsoft.com/office/drawing/2014/main" id="{EA007449-BE0D-4CB7-9E18-5285FAC328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51038" y="4665664"/>
          <a:ext cx="8513762" cy="159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717640" imgH="507960" progId="Equation.3">
                  <p:embed/>
                </p:oleObj>
              </mc:Choice>
              <mc:Fallback>
                <p:oleObj name="Equation" r:id="rId4" imgW="2717640" imgH="507960" progId="Equation.3">
                  <p:embed/>
                  <p:pic>
                    <p:nvPicPr>
                      <p:cNvPr id="21" name="Object 23">
                        <a:extLst>
                          <a:ext uri="{FF2B5EF4-FFF2-40B4-BE49-F238E27FC236}">
                            <a16:creationId xmlns:a16="http://schemas.microsoft.com/office/drawing/2014/main" id="{EA007449-BE0D-4CB7-9E18-5285FAC328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1038" y="4665664"/>
                        <a:ext cx="8513762" cy="1590675"/>
                      </a:xfrm>
                      <a:prstGeom prst="rect">
                        <a:avLst/>
                      </a:prstGeom>
                      <a:noFill/>
                      <a:ln w="76200" cmpd="tri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1">
            <a:extLst>
              <a:ext uri="{FF2B5EF4-FFF2-40B4-BE49-F238E27FC236}">
                <a16:creationId xmlns:a16="http://schemas.microsoft.com/office/drawing/2014/main" id="{46F19A57-7531-439A-9862-8436CB27B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505201"/>
            <a:ext cx="182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ym typeface="Symbol" panose="05050102010706020507" pitchFamily="18" charset="2"/>
              </a:rPr>
              <a:t>(</a:t>
            </a:r>
            <a:r>
              <a:rPr lang="en-US" altLang="en-US" baseline="-25000">
                <a:sym typeface="Symbol" panose="05050102010706020507" pitchFamily="18" charset="2"/>
              </a:rPr>
              <a:t>p</a:t>
            </a:r>
            <a:r>
              <a:rPr lang="en-US" altLang="en-US">
                <a:sym typeface="Symbol" panose="05050102010706020507" pitchFamily="18" charset="2"/>
              </a:rPr>
              <a:t>, p</a:t>
            </a:r>
            <a:r>
              <a:rPr lang="en-US" altLang="en-US" baseline="-25000">
                <a:sym typeface="Symbol" panose="05050102010706020507" pitchFamily="18" charset="2"/>
              </a:rPr>
              <a:t>p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3" name="Text Box 32">
            <a:extLst>
              <a:ext uri="{FF2B5EF4-FFF2-40B4-BE49-F238E27FC236}">
                <a16:creationId xmlns:a16="http://schemas.microsoft.com/office/drawing/2014/main" id="{8E05EDE0-3FE6-491E-843A-BC6BF0389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038601"/>
            <a:ext cx="38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000099"/>
                </a:solidFill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272043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EBB5B8-6836-4018-9345-3D20685D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914186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Arial" panose="020B0604020202020204" pitchFamily="34" charset="0"/>
              </a:defRPr>
            </a:lvl1pPr>
            <a:lvl2pPr marL="45709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D7670A-801D-440D-B636-0E96C9C8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"/>
            <a:ext cx="9143999" cy="728031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kern="0" cap="none" dirty="0">
                <a:latin typeface="Arial" panose="020B0604020202020204" pitchFamily="34" charset="0"/>
              </a:rPr>
              <a:t>Plane Wave Impulse Approximation (PWIA)</a:t>
            </a:r>
            <a:endParaRPr lang="en-US" sz="3200" dirty="0"/>
          </a:p>
        </p:txBody>
      </p:sp>
      <p:grpSp>
        <p:nvGrpSpPr>
          <p:cNvPr id="46" name="Group 90">
            <a:extLst>
              <a:ext uri="{FF2B5EF4-FFF2-40B4-BE49-F238E27FC236}">
                <a16:creationId xmlns:a16="http://schemas.microsoft.com/office/drawing/2014/main" id="{F85C0B37-5351-46C6-B629-CDAED1AD0F83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1466850"/>
            <a:ext cx="3352800" cy="3627438"/>
            <a:chOff x="288" y="1200"/>
            <a:chExt cx="2112" cy="2285"/>
          </a:xfrm>
        </p:grpSpPr>
        <p:sp>
          <p:nvSpPr>
            <p:cNvPr id="47" name="Text Box 25">
              <a:extLst>
                <a:ext uri="{FF2B5EF4-FFF2-40B4-BE49-F238E27FC236}">
                  <a16:creationId xmlns:a16="http://schemas.microsoft.com/office/drawing/2014/main" id="{56A67F51-9373-43C0-B7FE-B70F372DC7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7" y="2365"/>
              <a:ext cx="24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altLang="en-US" sz="4000" i="1" kern="0">
                <a:solidFill>
                  <a:srgbClr val="FFFFFF"/>
                </a:solidFill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169ADBF-A859-43D7-BEEC-B9BAB10008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2688"/>
              <a:ext cx="133" cy="413"/>
              <a:chOff x="1344" y="3936"/>
              <a:chExt cx="288" cy="1008"/>
            </a:xfrm>
          </p:grpSpPr>
          <p:sp>
            <p:nvSpPr>
              <p:cNvPr id="66" name="Line 48">
                <a:extLst>
                  <a:ext uri="{FF2B5EF4-FFF2-40B4-BE49-F238E27FC236}">
                    <a16:creationId xmlns:a16="http://schemas.microsoft.com/office/drawing/2014/main" id="{A97C67ED-B9DC-4FE2-B56B-4972FEC98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0" y="4080"/>
                <a:ext cx="0" cy="864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7" name="Line 49">
                <a:extLst>
                  <a:ext uri="{FF2B5EF4-FFF2-40B4-BE49-F238E27FC236}">
                    <a16:creationId xmlns:a16="http://schemas.microsoft.com/office/drawing/2014/main" id="{F45B4E79-765D-4196-9C43-70EE8E2793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36" y="4080"/>
                <a:ext cx="0" cy="864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8" name="Line 50">
                <a:extLst>
                  <a:ext uri="{FF2B5EF4-FFF2-40B4-BE49-F238E27FC236}">
                    <a16:creationId xmlns:a16="http://schemas.microsoft.com/office/drawing/2014/main" id="{7CFD0C21-638A-43E3-8B3D-2DEF7806DE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4" y="3936"/>
                <a:ext cx="144" cy="192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9" name="Line 51">
                <a:extLst>
                  <a:ext uri="{FF2B5EF4-FFF2-40B4-BE49-F238E27FC236}">
                    <a16:creationId xmlns:a16="http://schemas.microsoft.com/office/drawing/2014/main" id="{9CF3B986-9382-45A7-AF2E-9E015AFF9C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8" y="3936"/>
                <a:ext cx="144" cy="192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9" name="Oval 27">
              <a:extLst>
                <a:ext uri="{FF2B5EF4-FFF2-40B4-BE49-F238E27FC236}">
                  <a16:creationId xmlns:a16="http://schemas.microsoft.com/office/drawing/2014/main" id="{7167387E-A643-409F-83B1-98EE656F4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" y="2212"/>
              <a:ext cx="578" cy="247"/>
            </a:xfrm>
            <a:prstGeom prst="ellipse">
              <a:avLst/>
            </a:prstGeom>
            <a:solidFill>
              <a:srgbClr val="CCCC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50" name="Text Box 29">
              <a:extLst>
                <a:ext uri="{FF2B5EF4-FFF2-40B4-BE49-F238E27FC236}">
                  <a16:creationId xmlns:a16="http://schemas.microsoft.com/office/drawing/2014/main" id="{8F6E0D54-0662-4330-BC73-BCB3B6D22A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2688"/>
              <a:ext cx="33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4000" i="1" kern="0">
                  <a:solidFill>
                    <a:srgbClr val="3333CC"/>
                  </a:solidFill>
                </a:rPr>
                <a:t>e</a:t>
              </a:r>
              <a:endParaRPr lang="en-US" altLang="en-US" sz="4000" kern="0">
                <a:solidFill>
                  <a:srgbClr val="3333CC"/>
                </a:solidFill>
              </a:endParaRPr>
            </a:p>
          </p:txBody>
        </p:sp>
        <p:grpSp>
          <p:nvGrpSpPr>
            <p:cNvPr id="51" name="Group 30">
              <a:extLst>
                <a:ext uri="{FF2B5EF4-FFF2-40B4-BE49-F238E27FC236}">
                  <a16:creationId xmlns:a16="http://schemas.microsoft.com/office/drawing/2014/main" id="{70C180A6-9728-4C48-BB9F-FFD11137DC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2160"/>
              <a:ext cx="1056" cy="335"/>
              <a:chOff x="480" y="2304"/>
              <a:chExt cx="3360" cy="1824"/>
            </a:xfrm>
          </p:grpSpPr>
          <p:sp>
            <p:nvSpPr>
              <p:cNvPr id="63" name="Freeform 31">
                <a:extLst>
                  <a:ext uri="{FF2B5EF4-FFF2-40B4-BE49-F238E27FC236}">
                    <a16:creationId xmlns:a16="http://schemas.microsoft.com/office/drawing/2014/main" id="{1539F157-37F7-4267-8FFA-A3A5AD4AA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" y="2304"/>
                <a:ext cx="2592" cy="1824"/>
              </a:xfrm>
              <a:custGeom>
                <a:avLst/>
                <a:gdLst>
                  <a:gd name="T0" fmla="*/ 0 w 2304"/>
                  <a:gd name="T1" fmla="*/ 1912 h 1680"/>
                  <a:gd name="T2" fmla="*/ 308 w 2304"/>
                  <a:gd name="T3" fmla="*/ 271 h 1680"/>
                  <a:gd name="T4" fmla="*/ 933 w 2304"/>
                  <a:gd name="T5" fmla="*/ 3551 h 1680"/>
                  <a:gd name="T6" fmla="*/ 1559 w 2304"/>
                  <a:gd name="T7" fmla="*/ 271 h 1680"/>
                  <a:gd name="T8" fmla="*/ 2178 w 2304"/>
                  <a:gd name="T9" fmla="*/ 3551 h 1680"/>
                  <a:gd name="T10" fmla="*/ 2806 w 2304"/>
                  <a:gd name="T11" fmla="*/ 271 h 1680"/>
                  <a:gd name="T12" fmla="*/ 3429 w 2304"/>
                  <a:gd name="T13" fmla="*/ 3551 h 1680"/>
                  <a:gd name="T14" fmla="*/ 4051 w 2304"/>
                  <a:gd name="T15" fmla="*/ 271 h 1680"/>
                  <a:gd name="T16" fmla="*/ 4674 w 2304"/>
                  <a:gd name="T17" fmla="*/ 3551 h 1680"/>
                  <a:gd name="T18" fmla="*/ 5296 w 2304"/>
                  <a:gd name="T19" fmla="*/ 271 h 1680"/>
                  <a:gd name="T20" fmla="*/ 5924 w 2304"/>
                  <a:gd name="T21" fmla="*/ 3551 h 1680"/>
                  <a:gd name="T22" fmla="*/ 6549 w 2304"/>
                  <a:gd name="T23" fmla="*/ 271 h 1680"/>
                  <a:gd name="T24" fmla="*/ 7167 w 2304"/>
                  <a:gd name="T25" fmla="*/ 3551 h 1680"/>
                  <a:gd name="T26" fmla="*/ 7481 w 2304"/>
                  <a:gd name="T27" fmla="*/ 1912 h 16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04"/>
                  <a:gd name="T43" fmla="*/ 0 h 1680"/>
                  <a:gd name="T44" fmla="*/ 2304 w 2304"/>
                  <a:gd name="T45" fmla="*/ 1680 h 16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04" h="1680">
                    <a:moveTo>
                      <a:pt x="0" y="840"/>
                    </a:moveTo>
                    <a:cubicBezTo>
                      <a:pt x="24" y="420"/>
                      <a:pt x="48" y="0"/>
                      <a:pt x="96" y="120"/>
                    </a:cubicBezTo>
                    <a:cubicBezTo>
                      <a:pt x="144" y="240"/>
                      <a:pt x="224" y="1560"/>
                      <a:pt x="288" y="1560"/>
                    </a:cubicBezTo>
                    <a:cubicBezTo>
                      <a:pt x="352" y="1560"/>
                      <a:pt x="416" y="120"/>
                      <a:pt x="480" y="120"/>
                    </a:cubicBezTo>
                    <a:cubicBezTo>
                      <a:pt x="544" y="120"/>
                      <a:pt x="608" y="1560"/>
                      <a:pt x="672" y="1560"/>
                    </a:cubicBezTo>
                    <a:cubicBezTo>
                      <a:pt x="736" y="1560"/>
                      <a:pt x="800" y="120"/>
                      <a:pt x="864" y="120"/>
                    </a:cubicBezTo>
                    <a:cubicBezTo>
                      <a:pt x="928" y="120"/>
                      <a:pt x="992" y="1560"/>
                      <a:pt x="1056" y="1560"/>
                    </a:cubicBezTo>
                    <a:cubicBezTo>
                      <a:pt x="1120" y="1560"/>
                      <a:pt x="1184" y="120"/>
                      <a:pt x="1248" y="120"/>
                    </a:cubicBezTo>
                    <a:cubicBezTo>
                      <a:pt x="1312" y="120"/>
                      <a:pt x="1376" y="1560"/>
                      <a:pt x="1440" y="1560"/>
                    </a:cubicBezTo>
                    <a:cubicBezTo>
                      <a:pt x="1504" y="1560"/>
                      <a:pt x="1568" y="120"/>
                      <a:pt x="1632" y="120"/>
                    </a:cubicBezTo>
                    <a:cubicBezTo>
                      <a:pt x="1696" y="120"/>
                      <a:pt x="1760" y="1560"/>
                      <a:pt x="1824" y="1560"/>
                    </a:cubicBezTo>
                    <a:cubicBezTo>
                      <a:pt x="1888" y="1560"/>
                      <a:pt x="1952" y="120"/>
                      <a:pt x="2016" y="120"/>
                    </a:cubicBezTo>
                    <a:cubicBezTo>
                      <a:pt x="2080" y="120"/>
                      <a:pt x="2160" y="1440"/>
                      <a:pt x="2208" y="1560"/>
                    </a:cubicBezTo>
                    <a:cubicBezTo>
                      <a:pt x="2256" y="1680"/>
                      <a:pt x="2280" y="1260"/>
                      <a:pt x="2304" y="84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en-US" ker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Line 32">
                <a:extLst>
                  <a:ext uri="{FF2B5EF4-FFF2-40B4-BE49-F238E27FC236}">
                    <a16:creationId xmlns:a16="http://schemas.microsoft.com/office/drawing/2014/main" id="{D79665FC-BB20-4395-8A2F-A6C95B1194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0" y="3168"/>
                <a:ext cx="384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" name="Line 33">
                <a:extLst>
                  <a:ext uri="{FF2B5EF4-FFF2-40B4-BE49-F238E27FC236}">
                    <a16:creationId xmlns:a16="http://schemas.microsoft.com/office/drawing/2014/main" id="{784AA599-B5CF-459E-9C37-A40D2CE52E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6" y="3216"/>
                <a:ext cx="384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800" ker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2" name="Line 34">
              <a:extLst>
                <a:ext uri="{FF2B5EF4-FFF2-40B4-BE49-F238E27FC236}">
                  <a16:creationId xmlns:a16="http://schemas.microsoft.com/office/drawing/2014/main" id="{0EEE5ABC-F371-43A5-8AAE-BAA67EA811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" y="2256"/>
              <a:ext cx="64" cy="72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" name="Line 35">
              <a:extLst>
                <a:ext uri="{FF2B5EF4-FFF2-40B4-BE49-F238E27FC236}">
                  <a16:creationId xmlns:a16="http://schemas.microsoft.com/office/drawing/2014/main" id="{80A8F9CF-AAD5-40F1-B474-3853704A92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8" y="1632"/>
              <a:ext cx="208" cy="66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4" name="Text Box 36">
              <a:extLst>
                <a:ext uri="{FF2B5EF4-FFF2-40B4-BE49-F238E27FC236}">
                  <a16:creationId xmlns:a16="http://schemas.microsoft.com/office/drawing/2014/main" id="{084ABC26-3649-4CCE-9B05-9799FED9C3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440"/>
              <a:ext cx="459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4000" i="1" kern="0">
                  <a:solidFill>
                    <a:srgbClr val="3333CC"/>
                  </a:solidFill>
                </a:rPr>
                <a:t>e</a:t>
              </a:r>
              <a:r>
                <a:rPr lang="en-US" altLang="en-US" sz="4000" kern="0">
                  <a:solidFill>
                    <a:srgbClr val="3333CC"/>
                  </a:solidFill>
                  <a:cs typeface="Times New Roman" panose="02020603050405020304" pitchFamily="18" charset="0"/>
                </a:rPr>
                <a:t>'</a:t>
              </a:r>
              <a:endParaRPr lang="en-US" altLang="en-US" sz="4000" kern="0">
                <a:solidFill>
                  <a:srgbClr val="3333CC"/>
                </a:solidFill>
              </a:endParaRPr>
            </a:p>
          </p:txBody>
        </p:sp>
        <p:sp>
          <p:nvSpPr>
            <p:cNvPr id="55" name="Text Box 37">
              <a:extLst>
                <a:ext uri="{FF2B5EF4-FFF2-40B4-BE49-F238E27FC236}">
                  <a16:creationId xmlns:a16="http://schemas.microsoft.com/office/drawing/2014/main" id="{A0EBED35-3435-4DAC-9612-62BCE65445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2352"/>
              <a:ext cx="4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4000" i="1" kern="0">
                  <a:solidFill>
                    <a:srgbClr val="3333CC"/>
                  </a:solidFill>
                </a:rPr>
                <a:t>q</a:t>
              </a:r>
            </a:p>
          </p:txBody>
        </p:sp>
        <p:sp>
          <p:nvSpPr>
            <p:cNvPr id="56" name="Text Box 40">
              <a:extLst>
                <a:ext uri="{FF2B5EF4-FFF2-40B4-BE49-F238E27FC236}">
                  <a16:creationId xmlns:a16="http://schemas.microsoft.com/office/drawing/2014/main" id="{EB2BC1C5-4335-416D-B50B-2C8444AA90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1440"/>
              <a:ext cx="486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4000" i="1" kern="0">
                  <a:solidFill>
                    <a:srgbClr val="3333CC"/>
                  </a:solidFill>
                </a:rPr>
                <a:t>p</a:t>
              </a:r>
            </a:p>
          </p:txBody>
        </p:sp>
        <p:sp>
          <p:nvSpPr>
            <p:cNvPr id="57" name="Line 44">
              <a:extLst>
                <a:ext uri="{FF2B5EF4-FFF2-40B4-BE49-F238E27FC236}">
                  <a16:creationId xmlns:a16="http://schemas.microsoft.com/office/drawing/2014/main" id="{8AC8AC33-9212-4068-B6BE-5BD326E2BF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58" y="2294"/>
              <a:ext cx="280" cy="394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8" name="Text Box 46">
              <a:extLst>
                <a:ext uri="{FF2B5EF4-FFF2-40B4-BE49-F238E27FC236}">
                  <a16:creationId xmlns:a16="http://schemas.microsoft.com/office/drawing/2014/main" id="{17D20DDD-3ACD-4E52-9A9B-6224D6983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2400"/>
              <a:ext cx="45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4000" i="1" kern="0">
                  <a:solidFill>
                    <a:srgbClr val="3333CC"/>
                  </a:solidFill>
                </a:rPr>
                <a:t>p</a:t>
              </a:r>
              <a:r>
                <a:rPr lang="en-US" altLang="en-US" sz="4000" i="1" kern="0" baseline="-25000">
                  <a:solidFill>
                    <a:srgbClr val="3333CC"/>
                  </a:solidFill>
                </a:rPr>
                <a:t>0</a:t>
              </a:r>
            </a:p>
          </p:txBody>
        </p:sp>
        <p:sp>
          <p:nvSpPr>
            <p:cNvPr id="59" name="Line 52">
              <a:extLst>
                <a:ext uri="{FF2B5EF4-FFF2-40B4-BE49-F238E27FC236}">
                  <a16:creationId xmlns:a16="http://schemas.microsoft.com/office/drawing/2014/main" id="{B1E381AE-A711-469A-BD6E-AE1EAF75E9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34" y="1536"/>
              <a:ext cx="0" cy="1152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0" name="Line 53">
              <a:extLst>
                <a:ext uri="{FF2B5EF4-FFF2-40B4-BE49-F238E27FC236}">
                  <a16:creationId xmlns:a16="http://schemas.microsoft.com/office/drawing/2014/main" id="{EA909F32-F1C1-44BF-BB6F-7FFCAC5814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98" y="1488"/>
              <a:ext cx="0" cy="816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" name="Text Box 76">
              <a:extLst>
                <a:ext uri="{FF2B5EF4-FFF2-40B4-BE49-F238E27FC236}">
                  <a16:creationId xmlns:a16="http://schemas.microsoft.com/office/drawing/2014/main" id="{3D693A55-92AD-4A16-979C-0BC7F2299D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4" y="3120"/>
              <a:ext cx="33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kern="0">
                  <a:solidFill>
                    <a:srgbClr val="3333CC"/>
                  </a:solidFill>
                </a:rPr>
                <a:t>A</a:t>
              </a:r>
            </a:p>
          </p:txBody>
        </p:sp>
        <p:sp>
          <p:nvSpPr>
            <p:cNvPr id="62" name="Text Box 77">
              <a:extLst>
                <a:ext uri="{FF2B5EF4-FFF2-40B4-BE49-F238E27FC236}">
                  <a16:creationId xmlns:a16="http://schemas.microsoft.com/office/drawing/2014/main" id="{18C2F495-9D58-4CE7-ACB5-F953C8477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200"/>
              <a:ext cx="67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3200" kern="0">
                  <a:solidFill>
                    <a:srgbClr val="3333CC"/>
                  </a:solidFill>
                </a:rPr>
                <a:t>A</a:t>
              </a:r>
              <a:r>
                <a:rPr lang="en-US" altLang="en-US" sz="3200" kern="0">
                  <a:solidFill>
                    <a:srgbClr val="3333CC"/>
                  </a:solidFill>
                  <a:cs typeface="Times New Roman" panose="02020603050405020304" pitchFamily="18" charset="0"/>
                </a:rPr>
                <a:t>–1</a:t>
              </a:r>
              <a:endParaRPr lang="en-US" altLang="en-US" sz="3200" kern="0">
                <a:solidFill>
                  <a:srgbClr val="3333CC"/>
                </a:solidFill>
              </a:endParaRPr>
            </a:p>
          </p:txBody>
        </p:sp>
      </p:grpSp>
      <p:sp>
        <p:nvSpPr>
          <p:cNvPr id="70" name="Text Box 56">
            <a:extLst>
              <a:ext uri="{FF2B5EF4-FFF2-40B4-BE49-F238E27FC236}">
                <a16:creationId xmlns:a16="http://schemas.microsoft.com/office/drawing/2014/main" id="{554FAA28-BF54-4414-BC04-B3DAFF0BE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2457450"/>
            <a:ext cx="4206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4000" i="1" kern="0">
              <a:solidFill>
                <a:srgbClr val="FFFFFF"/>
              </a:solidFill>
            </a:endParaRPr>
          </a:p>
        </p:txBody>
      </p:sp>
      <p:sp>
        <p:nvSpPr>
          <p:cNvPr id="71" name="Oval 58" descr="White marble">
            <a:extLst>
              <a:ext uri="{FF2B5EF4-FFF2-40B4-BE49-F238E27FC236}">
                <a16:creationId xmlns:a16="http://schemas.microsoft.com/office/drawing/2014/main" id="{EDB3D41A-7B20-418A-8525-B8D60B68A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2228850"/>
            <a:ext cx="1663700" cy="178435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72" name="Text Box 64">
            <a:extLst>
              <a:ext uri="{FF2B5EF4-FFF2-40B4-BE49-F238E27FC236}">
                <a16:creationId xmlns:a16="http://schemas.microsoft.com/office/drawing/2014/main" id="{7E7B8E8E-16AA-4476-9043-42BD2CF8B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143250"/>
            <a:ext cx="1257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kern="0">
                <a:solidFill>
                  <a:srgbClr val="000000"/>
                </a:solidFill>
              </a:rPr>
              <a:t>A-1</a:t>
            </a:r>
          </a:p>
        </p:txBody>
      </p:sp>
      <p:sp>
        <p:nvSpPr>
          <p:cNvPr id="73" name="Text Box 70">
            <a:extLst>
              <a:ext uri="{FF2B5EF4-FFF2-40B4-BE49-F238E27FC236}">
                <a16:creationId xmlns:a16="http://schemas.microsoft.com/office/drawing/2014/main" id="{DB6C52AA-41ED-41A7-BCE0-3B8735415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1314450"/>
            <a:ext cx="1676400" cy="528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000000"/>
                </a:solidFill>
              </a:rPr>
              <a:t>spectator</a:t>
            </a:r>
          </a:p>
        </p:txBody>
      </p:sp>
      <p:sp>
        <p:nvSpPr>
          <p:cNvPr id="74" name="Line 71">
            <a:extLst>
              <a:ext uri="{FF2B5EF4-FFF2-40B4-BE49-F238E27FC236}">
                <a16:creationId xmlns:a16="http://schemas.microsoft.com/office/drawing/2014/main" id="{9DCAFE49-9A1E-43B7-B99F-8AD8050362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839200" y="1847850"/>
            <a:ext cx="533400" cy="1371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Line 73">
            <a:extLst>
              <a:ext uri="{FF2B5EF4-FFF2-40B4-BE49-F238E27FC236}">
                <a16:creationId xmlns:a16="http://schemas.microsoft.com/office/drawing/2014/main" id="{DEBF48F5-D752-4D4B-970E-99074E6AAF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43800" y="1924050"/>
            <a:ext cx="381000" cy="609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76" name="Group 80">
            <a:extLst>
              <a:ext uri="{FF2B5EF4-FFF2-40B4-BE49-F238E27FC236}">
                <a16:creationId xmlns:a16="http://schemas.microsoft.com/office/drawing/2014/main" id="{A26DCF74-9EA2-4030-AC9F-55EAF64C3C54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2533650"/>
            <a:ext cx="1612900" cy="609600"/>
            <a:chOff x="480" y="2304"/>
            <a:chExt cx="3360" cy="1824"/>
          </a:xfrm>
        </p:grpSpPr>
        <p:sp>
          <p:nvSpPr>
            <p:cNvPr id="77" name="Freeform 81">
              <a:extLst>
                <a:ext uri="{FF2B5EF4-FFF2-40B4-BE49-F238E27FC236}">
                  <a16:creationId xmlns:a16="http://schemas.microsoft.com/office/drawing/2014/main" id="{51FE14EE-6FC9-4925-9A4B-0F7C8A911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" y="2304"/>
              <a:ext cx="2592" cy="1824"/>
            </a:xfrm>
            <a:custGeom>
              <a:avLst/>
              <a:gdLst>
                <a:gd name="T0" fmla="*/ 0 w 2304"/>
                <a:gd name="T1" fmla="*/ 1912 h 1680"/>
                <a:gd name="T2" fmla="*/ 308 w 2304"/>
                <a:gd name="T3" fmla="*/ 271 h 1680"/>
                <a:gd name="T4" fmla="*/ 933 w 2304"/>
                <a:gd name="T5" fmla="*/ 3551 h 1680"/>
                <a:gd name="T6" fmla="*/ 1559 w 2304"/>
                <a:gd name="T7" fmla="*/ 271 h 1680"/>
                <a:gd name="T8" fmla="*/ 2178 w 2304"/>
                <a:gd name="T9" fmla="*/ 3551 h 1680"/>
                <a:gd name="T10" fmla="*/ 2806 w 2304"/>
                <a:gd name="T11" fmla="*/ 271 h 1680"/>
                <a:gd name="T12" fmla="*/ 3429 w 2304"/>
                <a:gd name="T13" fmla="*/ 3551 h 1680"/>
                <a:gd name="T14" fmla="*/ 4051 w 2304"/>
                <a:gd name="T15" fmla="*/ 271 h 1680"/>
                <a:gd name="T16" fmla="*/ 4674 w 2304"/>
                <a:gd name="T17" fmla="*/ 3551 h 1680"/>
                <a:gd name="T18" fmla="*/ 5296 w 2304"/>
                <a:gd name="T19" fmla="*/ 271 h 1680"/>
                <a:gd name="T20" fmla="*/ 5924 w 2304"/>
                <a:gd name="T21" fmla="*/ 3551 h 1680"/>
                <a:gd name="T22" fmla="*/ 6549 w 2304"/>
                <a:gd name="T23" fmla="*/ 271 h 1680"/>
                <a:gd name="T24" fmla="*/ 7167 w 2304"/>
                <a:gd name="T25" fmla="*/ 3551 h 1680"/>
                <a:gd name="T26" fmla="*/ 7481 w 2304"/>
                <a:gd name="T27" fmla="*/ 1912 h 16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04"/>
                <a:gd name="T43" fmla="*/ 0 h 1680"/>
                <a:gd name="T44" fmla="*/ 2304 w 2304"/>
                <a:gd name="T45" fmla="*/ 1680 h 16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04" h="1680">
                  <a:moveTo>
                    <a:pt x="0" y="840"/>
                  </a:moveTo>
                  <a:cubicBezTo>
                    <a:pt x="24" y="420"/>
                    <a:pt x="48" y="0"/>
                    <a:pt x="96" y="120"/>
                  </a:cubicBezTo>
                  <a:cubicBezTo>
                    <a:pt x="144" y="240"/>
                    <a:pt x="224" y="1560"/>
                    <a:pt x="288" y="1560"/>
                  </a:cubicBezTo>
                  <a:cubicBezTo>
                    <a:pt x="352" y="1560"/>
                    <a:pt x="416" y="120"/>
                    <a:pt x="480" y="120"/>
                  </a:cubicBezTo>
                  <a:cubicBezTo>
                    <a:pt x="544" y="120"/>
                    <a:pt x="608" y="1560"/>
                    <a:pt x="672" y="1560"/>
                  </a:cubicBezTo>
                  <a:cubicBezTo>
                    <a:pt x="736" y="1560"/>
                    <a:pt x="800" y="120"/>
                    <a:pt x="864" y="120"/>
                  </a:cubicBezTo>
                  <a:cubicBezTo>
                    <a:pt x="928" y="120"/>
                    <a:pt x="992" y="1560"/>
                    <a:pt x="1056" y="1560"/>
                  </a:cubicBezTo>
                  <a:cubicBezTo>
                    <a:pt x="1120" y="1560"/>
                    <a:pt x="1184" y="120"/>
                    <a:pt x="1248" y="120"/>
                  </a:cubicBezTo>
                  <a:cubicBezTo>
                    <a:pt x="1312" y="120"/>
                    <a:pt x="1376" y="1560"/>
                    <a:pt x="1440" y="1560"/>
                  </a:cubicBezTo>
                  <a:cubicBezTo>
                    <a:pt x="1504" y="1560"/>
                    <a:pt x="1568" y="120"/>
                    <a:pt x="1632" y="120"/>
                  </a:cubicBezTo>
                  <a:cubicBezTo>
                    <a:pt x="1696" y="120"/>
                    <a:pt x="1760" y="1560"/>
                    <a:pt x="1824" y="1560"/>
                  </a:cubicBezTo>
                  <a:cubicBezTo>
                    <a:pt x="1888" y="1560"/>
                    <a:pt x="1952" y="120"/>
                    <a:pt x="2016" y="120"/>
                  </a:cubicBezTo>
                  <a:cubicBezTo>
                    <a:pt x="2080" y="120"/>
                    <a:pt x="2160" y="1440"/>
                    <a:pt x="2208" y="1560"/>
                  </a:cubicBezTo>
                  <a:cubicBezTo>
                    <a:pt x="2256" y="1680"/>
                    <a:pt x="2280" y="1260"/>
                    <a:pt x="2304" y="840"/>
                  </a:cubicBezTo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78" name="Line 82">
              <a:extLst>
                <a:ext uri="{FF2B5EF4-FFF2-40B4-BE49-F238E27FC236}">
                  <a16:creationId xmlns:a16="http://schemas.microsoft.com/office/drawing/2014/main" id="{73FBC3A9-F3EA-4B35-B004-B869485863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3168"/>
              <a:ext cx="38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" name="Line 83">
              <a:extLst>
                <a:ext uri="{FF2B5EF4-FFF2-40B4-BE49-F238E27FC236}">
                  <a16:creationId xmlns:a16="http://schemas.microsoft.com/office/drawing/2014/main" id="{BCAA852C-E431-42DF-95F4-E278301A0A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3216"/>
              <a:ext cx="38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800" kern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80" name="Group 86">
            <a:extLst>
              <a:ext uri="{FF2B5EF4-FFF2-40B4-BE49-F238E27FC236}">
                <a16:creationId xmlns:a16="http://schemas.microsoft.com/office/drawing/2014/main" id="{6B58704A-6CEE-41F0-BBC9-5E40519A3C69}"/>
              </a:ext>
            </a:extLst>
          </p:cNvPr>
          <p:cNvGrpSpPr>
            <a:grpSpLocks/>
          </p:cNvGrpSpPr>
          <p:nvPr/>
        </p:nvGrpSpPr>
        <p:grpSpPr bwMode="auto">
          <a:xfrm>
            <a:off x="7772401" y="2381250"/>
            <a:ext cx="803275" cy="838200"/>
            <a:chOff x="2832" y="2352"/>
            <a:chExt cx="506" cy="528"/>
          </a:xfrm>
        </p:grpSpPr>
        <p:sp>
          <p:nvSpPr>
            <p:cNvPr id="81" name="Oval 60">
              <a:extLst>
                <a:ext uri="{FF2B5EF4-FFF2-40B4-BE49-F238E27FC236}">
                  <a16:creationId xmlns:a16="http://schemas.microsoft.com/office/drawing/2014/main" id="{54A6F2C4-73DE-4EB8-9DB4-B471FC89A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2400"/>
              <a:ext cx="463" cy="480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kern="0">
                <a:solidFill>
                  <a:srgbClr val="000000"/>
                </a:solidFill>
              </a:endParaRPr>
            </a:p>
          </p:txBody>
        </p:sp>
        <p:sp>
          <p:nvSpPr>
            <p:cNvPr id="82" name="Text Box 85">
              <a:extLst>
                <a:ext uri="{FF2B5EF4-FFF2-40B4-BE49-F238E27FC236}">
                  <a16:creationId xmlns:a16="http://schemas.microsoft.com/office/drawing/2014/main" id="{E517E71D-2429-4C15-BA77-06EF6BDD33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352"/>
              <a:ext cx="45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en-US" sz="4000" i="1" kern="0">
                  <a:solidFill>
                    <a:srgbClr val="3333CC"/>
                  </a:solidFill>
                </a:rPr>
                <a:t>p</a:t>
              </a:r>
              <a:r>
                <a:rPr lang="en-US" altLang="en-US" sz="4000" i="1" kern="0" baseline="-25000">
                  <a:solidFill>
                    <a:srgbClr val="3333CC"/>
                  </a:solidFill>
                </a:rPr>
                <a:t>0</a:t>
              </a:r>
            </a:p>
          </p:txBody>
        </p:sp>
      </p:grpSp>
      <p:sp>
        <p:nvSpPr>
          <p:cNvPr id="83" name="Line 87">
            <a:extLst>
              <a:ext uri="{FF2B5EF4-FFF2-40B4-BE49-F238E27FC236}">
                <a16:creationId xmlns:a16="http://schemas.microsoft.com/office/drawing/2014/main" id="{2DEC8D10-661B-47E0-8A77-398B47999E95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3829050"/>
            <a:ext cx="381000" cy="609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4" name="Text Box 88">
            <a:extLst>
              <a:ext uri="{FF2B5EF4-FFF2-40B4-BE49-F238E27FC236}">
                <a16:creationId xmlns:a16="http://schemas.microsoft.com/office/drawing/2014/main" id="{1109B4E2-4746-4039-83EC-06B7687AF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819650"/>
            <a:ext cx="434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b="1" i="1" kern="0">
                <a:solidFill>
                  <a:srgbClr val="3333CC"/>
                </a:solidFill>
              </a:rPr>
              <a:t>q </a:t>
            </a:r>
            <a:r>
              <a:rPr lang="en-US" altLang="en-US" sz="3200" kern="0">
                <a:solidFill>
                  <a:srgbClr val="3333CC"/>
                </a:solidFill>
                <a:cs typeface="Times New Roman" panose="02020603050405020304" pitchFamily="18" charset="0"/>
              </a:rPr>
              <a:t>– </a:t>
            </a:r>
            <a:r>
              <a:rPr lang="en-US" altLang="en-US" sz="3200" b="1" i="1" kern="0">
                <a:solidFill>
                  <a:srgbClr val="3333CC"/>
                </a:solidFill>
                <a:cs typeface="Times New Roman" panose="02020603050405020304" pitchFamily="18" charset="0"/>
              </a:rPr>
              <a:t>p </a:t>
            </a:r>
            <a:r>
              <a:rPr lang="en-US" altLang="en-US" sz="3200" kern="0">
                <a:solidFill>
                  <a:srgbClr val="3333CC"/>
                </a:solidFill>
                <a:cs typeface="Times New Roman" panose="02020603050405020304" pitchFamily="18" charset="0"/>
              </a:rPr>
              <a:t>= </a:t>
            </a:r>
            <a:r>
              <a:rPr lang="en-US" altLang="en-US" sz="3200" b="1" i="1" kern="0">
                <a:solidFill>
                  <a:srgbClr val="3333CC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3200" kern="0" baseline="-25000">
                <a:solidFill>
                  <a:srgbClr val="3333CC"/>
                </a:solidFill>
                <a:cs typeface="Times New Roman" panose="02020603050405020304" pitchFamily="18" charset="0"/>
              </a:rPr>
              <a:t>A-1</a:t>
            </a:r>
            <a:r>
              <a:rPr lang="en-US" altLang="en-US" sz="3200" kern="0">
                <a:solidFill>
                  <a:srgbClr val="3333CC"/>
                </a:solidFill>
                <a:cs typeface="Times New Roman" panose="02020603050405020304" pitchFamily="18" charset="0"/>
              </a:rPr>
              <a:t>= </a:t>
            </a:r>
            <a:r>
              <a:rPr lang="en-US" altLang="en-US" sz="3200" b="1" i="1" kern="0">
                <a:solidFill>
                  <a:srgbClr val="3333CC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3200" kern="0" baseline="-25000">
                <a:solidFill>
                  <a:srgbClr val="3333CC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3200" kern="0">
                <a:solidFill>
                  <a:srgbClr val="3333CC"/>
                </a:solidFill>
                <a:cs typeface="Times New Roman" panose="02020603050405020304" pitchFamily="18" charset="0"/>
              </a:rPr>
              <a:t>= – </a:t>
            </a:r>
            <a:r>
              <a:rPr lang="en-US" altLang="en-US" sz="3200" b="1" i="1" kern="0">
                <a:solidFill>
                  <a:srgbClr val="3333CC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3200" b="1" i="1" kern="0" baseline="-25000">
                <a:solidFill>
                  <a:srgbClr val="3333CC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5" name="Line 91">
            <a:extLst>
              <a:ext uri="{FF2B5EF4-FFF2-40B4-BE49-F238E27FC236}">
                <a16:creationId xmlns:a16="http://schemas.microsoft.com/office/drawing/2014/main" id="{2BCF1C2E-F4DF-41C3-804D-138EC6F15F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1238250"/>
            <a:ext cx="0" cy="4876800"/>
          </a:xfrm>
          <a:prstGeom prst="line">
            <a:avLst/>
          </a:prstGeom>
          <a:noFill/>
          <a:ln w="76200" cmpd="tri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975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EBB5B8-6836-4018-9345-3D20685D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914186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Arial" panose="020B0604020202020204" pitchFamily="34" charset="0"/>
              </a:defRPr>
            </a:lvl1pPr>
            <a:lvl2pPr marL="45709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D7670A-801D-440D-B636-0E96C9C8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19" y="20637"/>
            <a:ext cx="8464378" cy="707394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dirty="0"/>
              <a:t>The Spectral Function</a:t>
            </a:r>
            <a:endParaRPr lang="en-US" sz="3200" dirty="0"/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09706AA7-4870-44DE-BE5A-AF19C68FD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1857375"/>
            <a:ext cx="1676400" cy="5334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17AD66C3-29B9-4260-8495-F82F73B48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857375"/>
            <a:ext cx="609600" cy="533400"/>
          </a:xfrm>
          <a:prstGeom prst="rect">
            <a:avLst/>
          </a:pr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4000" kern="0">
              <a:solidFill>
                <a:srgbClr val="000000"/>
              </a:solidFill>
            </a:endParaRPr>
          </a:p>
        </p:txBody>
      </p:sp>
      <p:sp>
        <p:nvSpPr>
          <p:cNvPr id="22" name="Text Box 7">
            <a:extLst>
              <a:ext uri="{FF2B5EF4-FFF2-40B4-BE49-F238E27FC236}">
                <a16:creationId xmlns:a16="http://schemas.microsoft.com/office/drawing/2014/main" id="{E97C0398-7861-42AB-B8E0-1667A39E6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839" y="2259014"/>
            <a:ext cx="3905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4000" i="1" kern="0">
              <a:solidFill>
                <a:srgbClr val="FFFFFF"/>
              </a:solidFill>
            </a:endParaRPr>
          </a:p>
        </p:txBody>
      </p:sp>
      <p:graphicFrame>
        <p:nvGraphicFramePr>
          <p:cNvPr id="23" name="Object 8">
            <a:extLst>
              <a:ext uri="{FF2B5EF4-FFF2-40B4-BE49-F238E27FC236}">
                <a16:creationId xmlns:a16="http://schemas.microsoft.com/office/drawing/2014/main" id="{D12B2E97-C288-43AB-985B-FE03406315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2800" y="1476376"/>
          <a:ext cx="5373688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031840" imgH="469800" progId="Equation.3">
                  <p:embed/>
                </p:oleObj>
              </mc:Choice>
              <mc:Fallback>
                <p:oleObj name="Equation" r:id="rId2" imgW="2031840" imgH="469800" progId="Equation.3">
                  <p:embed/>
                  <p:pic>
                    <p:nvPicPr>
                      <p:cNvPr id="23" name="Object 8">
                        <a:extLst>
                          <a:ext uri="{FF2B5EF4-FFF2-40B4-BE49-F238E27FC236}">
                            <a16:creationId xmlns:a16="http://schemas.microsoft.com/office/drawing/2014/main" id="{D12B2E97-C288-43AB-985B-FE03406315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476376"/>
                        <a:ext cx="5373688" cy="1223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14">
            <a:extLst>
              <a:ext uri="{FF2B5EF4-FFF2-40B4-BE49-F238E27FC236}">
                <a16:creationId xmlns:a16="http://schemas.microsoft.com/office/drawing/2014/main" id="{2308679A-F49D-4493-B991-939D6C95E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381375"/>
            <a:ext cx="3048000" cy="376238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800" kern="0">
                <a:solidFill>
                  <a:srgbClr val="000000"/>
                </a:solidFill>
              </a:rPr>
              <a:t>nuclear spectral function</a:t>
            </a:r>
          </a:p>
        </p:txBody>
      </p:sp>
      <p:sp>
        <p:nvSpPr>
          <p:cNvPr id="25" name="Line 15">
            <a:extLst>
              <a:ext uri="{FF2B5EF4-FFF2-40B4-BE49-F238E27FC236}">
                <a16:creationId xmlns:a16="http://schemas.microsoft.com/office/drawing/2014/main" id="{DB48535C-BC61-4492-8090-0CC7E96DE5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48600" y="2390775"/>
            <a:ext cx="6096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713EBBB6-D224-4B27-9125-485246ACFD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2390775"/>
            <a:ext cx="1524000" cy="9144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 Box 17">
            <a:extLst>
              <a:ext uri="{FF2B5EF4-FFF2-40B4-BE49-F238E27FC236}">
                <a16:creationId xmlns:a16="http://schemas.microsoft.com/office/drawing/2014/main" id="{01274960-AF99-4D45-8B28-5C022582C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942976"/>
            <a:ext cx="4191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000000"/>
                </a:solidFill>
              </a:rPr>
              <a:t>In nonrelativistic PWIA:</a:t>
            </a: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5D2C0230-E0EC-4979-9F21-64ADE0F61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438775"/>
            <a:ext cx="1447800" cy="60960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graphicFrame>
        <p:nvGraphicFramePr>
          <p:cNvPr id="29" name="Object 4">
            <a:extLst>
              <a:ext uri="{FF2B5EF4-FFF2-40B4-BE49-F238E27FC236}">
                <a16:creationId xmlns:a16="http://schemas.microsoft.com/office/drawing/2014/main" id="{38FA1E45-B671-40B0-8A49-655157818C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1801" y="5183188"/>
          <a:ext cx="5705475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58920" imgH="469800" progId="Equation.3">
                  <p:embed/>
                </p:oleObj>
              </mc:Choice>
              <mc:Fallback>
                <p:oleObj name="Equation" r:id="rId4" imgW="2158920" imgH="469800" progId="Equation.3">
                  <p:embed/>
                  <p:pic>
                    <p:nvPicPr>
                      <p:cNvPr id="29" name="Object 4">
                        <a:extLst>
                          <a:ext uri="{FF2B5EF4-FFF2-40B4-BE49-F238E27FC236}">
                            <a16:creationId xmlns:a16="http://schemas.microsoft.com/office/drawing/2014/main" id="{38FA1E45-B671-40B0-8A49-655157818C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1" y="5183188"/>
                        <a:ext cx="5705475" cy="122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18">
            <a:extLst>
              <a:ext uri="{FF2B5EF4-FFF2-40B4-BE49-F238E27FC236}">
                <a16:creationId xmlns:a16="http://schemas.microsoft.com/office/drawing/2014/main" id="{C9AB891C-84B7-49E3-A94E-51C38AA72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143375"/>
            <a:ext cx="5105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rgbClr val="000000"/>
                </a:solidFill>
              </a:rPr>
              <a:t>For bound state of recoil system:</a:t>
            </a:r>
          </a:p>
        </p:txBody>
      </p:sp>
      <p:sp>
        <p:nvSpPr>
          <p:cNvPr id="31" name="Text Box 19">
            <a:extLst>
              <a:ext uri="{FF2B5EF4-FFF2-40B4-BE49-F238E27FC236}">
                <a16:creationId xmlns:a16="http://schemas.microsoft.com/office/drawing/2014/main" id="{3B645B7B-21E3-4817-9F88-521CDEACD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524375"/>
            <a:ext cx="3505200" cy="376238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800" kern="0">
                <a:solidFill>
                  <a:srgbClr val="000000"/>
                </a:solidFill>
              </a:rPr>
              <a:t>proton momentum distribution</a:t>
            </a:r>
          </a:p>
        </p:txBody>
      </p:sp>
      <p:sp>
        <p:nvSpPr>
          <p:cNvPr id="32" name="Line 20">
            <a:extLst>
              <a:ext uri="{FF2B5EF4-FFF2-40B4-BE49-F238E27FC236}">
                <a16:creationId xmlns:a16="http://schemas.microsoft.com/office/drawing/2014/main" id="{B98C489E-D987-46B9-89C4-71BA48D154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77200" y="4905375"/>
            <a:ext cx="609600" cy="5334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3" name="Line 25">
            <a:extLst>
              <a:ext uri="{FF2B5EF4-FFF2-40B4-BE49-F238E27FC236}">
                <a16:creationId xmlns:a16="http://schemas.microsoft.com/office/drawing/2014/main" id="{D2E0A49F-98B0-4E7F-AEAF-5F2A85EE67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3990975"/>
            <a:ext cx="9144000" cy="0"/>
          </a:xfrm>
          <a:prstGeom prst="line">
            <a:avLst/>
          </a:prstGeom>
          <a:noFill/>
          <a:ln w="76200" cmpd="tri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Text Box 29">
            <a:extLst>
              <a:ext uri="{FF2B5EF4-FFF2-40B4-BE49-F238E27FC236}">
                <a16:creationId xmlns:a16="http://schemas.microsoft.com/office/drawing/2014/main" id="{F7A3A6AA-3B81-4DF7-98D2-6EBB99275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305175"/>
            <a:ext cx="2590800" cy="406400"/>
          </a:xfrm>
          <a:prstGeom prst="rect">
            <a:avLst/>
          </a:pr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000" kern="0">
                <a:solidFill>
                  <a:srgbClr val="000000"/>
                </a:solidFill>
              </a:rPr>
              <a:t>e-p cross section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F55C57A-6295-456A-A981-2BBC19452649}"/>
              </a:ext>
            </a:extLst>
          </p:cNvPr>
          <p:cNvCxnSpPr/>
          <p:nvPr/>
        </p:nvCxnSpPr>
        <p:spPr>
          <a:xfrm flipH="1" flipV="1">
            <a:off x="8248650" y="638175"/>
            <a:ext cx="514350" cy="5143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8C14664-F34C-4EFE-9FA7-DE5AA3486FC5}"/>
              </a:ext>
            </a:extLst>
          </p:cNvPr>
          <p:cNvSpPr txBox="1"/>
          <p:nvPr/>
        </p:nvSpPr>
        <p:spPr>
          <a:xfrm>
            <a:off x="8726488" y="808613"/>
            <a:ext cx="13716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an observable!</a:t>
            </a:r>
          </a:p>
        </p:txBody>
      </p:sp>
    </p:spTree>
    <p:extLst>
      <p:ext uri="{BB962C8B-B14F-4D97-AF65-F5344CB8AC3E}">
        <p14:creationId xmlns:p14="http://schemas.microsoft.com/office/powerpoint/2010/main" val="1382862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EBB5B8-6836-4018-9345-3D20685D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914186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Arial" panose="020B0604020202020204" pitchFamily="34" charset="0"/>
              </a:defRPr>
            </a:lvl1pPr>
            <a:lvl2pPr marL="45709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D7670A-801D-440D-B636-0E96C9C84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"/>
            <a:ext cx="9143999" cy="728031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/>
              <a:t>The Spectral Function, cont’d.</a:t>
            </a:r>
            <a:endParaRPr lang="en-US" dirty="0"/>
          </a:p>
        </p:txBody>
      </p:sp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A5C76FFF-3016-4443-BD3C-1E1A1FBE1B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3201" y="1200151"/>
          <a:ext cx="6443663" cy="231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38280" imgH="888840" progId="Equation.3">
                  <p:embed/>
                </p:oleObj>
              </mc:Choice>
              <mc:Fallback>
                <p:oleObj name="Equation" r:id="rId2" imgW="2438280" imgH="888840" progId="Equation.3">
                  <p:embed/>
                  <p:pic>
                    <p:nvPicPr>
                      <p:cNvPr id="5" name="Object 7">
                        <a:extLst>
                          <a:ext uri="{FF2B5EF4-FFF2-40B4-BE49-F238E27FC236}">
                            <a16:creationId xmlns:a16="http://schemas.microsoft.com/office/drawing/2014/main" id="{A5C76FFF-3016-4443-BD3C-1E1A1FBE1B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1" y="1200151"/>
                        <a:ext cx="6443663" cy="231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6">
            <a:extLst>
              <a:ext uri="{FF2B5EF4-FFF2-40B4-BE49-F238E27FC236}">
                <a16:creationId xmlns:a16="http://schemas.microsoft.com/office/drawing/2014/main" id="{5925B830-B189-4C3B-9007-24D6533F1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876800"/>
            <a:ext cx="685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000099"/>
                </a:solidFill>
              </a:rPr>
              <a:t>Note:  </a:t>
            </a:r>
            <a:r>
              <a:rPr lang="en-US" altLang="en-US" sz="3600" i="1">
                <a:solidFill>
                  <a:srgbClr val="000099"/>
                </a:solidFill>
              </a:rPr>
              <a:t>S</a:t>
            </a:r>
            <a:r>
              <a:rPr lang="en-US" altLang="en-US" sz="3600">
                <a:solidFill>
                  <a:srgbClr val="000099"/>
                </a:solidFill>
              </a:rPr>
              <a:t> is not an observable!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A9A91F-8073-40AE-89F1-67644C424FCB}"/>
              </a:ext>
            </a:extLst>
          </p:cNvPr>
          <p:cNvSpPr txBox="1"/>
          <p:nvPr/>
        </p:nvSpPr>
        <p:spPr>
          <a:xfrm>
            <a:off x="5476876" y="3611781"/>
            <a:ext cx="3369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</a:t>
            </a:r>
            <a:r>
              <a:rPr lang="en-US" altLang="en-US" sz="2800" baseline="-25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= missing energy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214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7EBA-0354-44DE-9030-6A1DB4A2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7B59D2-B75A-4F30-B149-042F74D4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63" y="17585"/>
            <a:ext cx="8462962" cy="712178"/>
          </a:xfrm>
        </p:spPr>
        <p:txBody>
          <a:bodyPr>
            <a:noAutofit/>
          </a:bodyPr>
          <a:lstStyle/>
          <a:p>
            <a:pPr algn="ctr"/>
            <a:r>
              <a:rPr lang="en-US" sz="3600" kern="0" dirty="0"/>
              <a:t>Visualizing the Shell Model</a:t>
            </a:r>
            <a:endParaRPr lang="en-US" sz="3600" dirty="0">
              <a:latin typeface="+mj-lt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70126" y="1101725"/>
            <a:ext cx="184731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160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789304"/>
            <a:ext cx="396240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838201"/>
            <a:ext cx="3352800" cy="7667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1" y="1830680"/>
            <a:ext cx="4132263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5660" y="3014535"/>
            <a:ext cx="2905992" cy="348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7995304" y="4913833"/>
            <a:ext cx="18188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Missing 20+% in the integral??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959100" y="1143000"/>
            <a:ext cx="317500" cy="4000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latin typeface="Symbol" pitchFamily="18" charset="2"/>
              </a:rPr>
              <a:t>n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5257800" y="26670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in momentum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9067800" y="1500504"/>
            <a:ext cx="1219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33CC"/>
                </a:solidFill>
              </a:rPr>
              <a:t>in binding</a:t>
            </a:r>
          </a:p>
        </p:txBody>
      </p:sp>
      <p:sp>
        <p:nvSpPr>
          <p:cNvPr id="16" name="AutoShape 10"/>
          <p:cNvSpPr>
            <a:spLocks noChangeAspect="1" noChangeArrowheads="1"/>
          </p:cNvSpPr>
          <p:nvPr/>
        </p:nvSpPr>
        <p:spPr bwMode="auto">
          <a:xfrm>
            <a:off x="2362200" y="838201"/>
            <a:ext cx="335280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A3F2A0-D3F4-D9B7-8C4C-CE70368D4B3F}"/>
              </a:ext>
            </a:extLst>
          </p:cNvPr>
          <p:cNvSpPr txBox="1"/>
          <p:nvPr/>
        </p:nvSpPr>
        <p:spPr>
          <a:xfrm>
            <a:off x="10287000" y="3036888"/>
            <a:ext cx="13553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IMPORTANT</a:t>
            </a:r>
          </a:p>
          <a:p>
            <a:r>
              <a:rPr lang="en-US" b="1" dirty="0"/>
              <a:t>PUZZLE </a:t>
            </a:r>
          </a:p>
          <a:p>
            <a:r>
              <a:rPr lang="en-US" b="1" dirty="0"/>
              <a:t>PIECE !!</a:t>
            </a:r>
          </a:p>
        </p:txBody>
      </p:sp>
    </p:spTree>
    <p:extLst>
      <p:ext uri="{BB962C8B-B14F-4D97-AF65-F5344CB8AC3E}">
        <p14:creationId xmlns:p14="http://schemas.microsoft.com/office/powerpoint/2010/main" val="154016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7113AF-2390-4561-B8FA-870B3B650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914186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Arial" panose="020B0604020202020204" pitchFamily="34" charset="0"/>
              </a:defRPr>
            </a:lvl1pPr>
            <a:lvl2pPr marL="45709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39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DE1CC2-6102-4F1F-B364-4EBD1BCF0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19" y="1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/>
              <a:t>Where does the “missing” strength go?</a:t>
            </a:r>
            <a:endParaRPr lang="en-US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FB64EA3-D92D-4F8E-A202-041277167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802298"/>
            <a:ext cx="1219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One possibility is a single recoil takes most of the missing strength.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3C1F22-F008-4210-B90D-AFEB8AF62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419475"/>
            <a:ext cx="1981200" cy="1905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6A2452-E8FE-4F34-8513-6EE48D969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648075"/>
            <a:ext cx="304800" cy="304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FE74FC0-4784-45F1-9BD2-BB3F9AE89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257675"/>
            <a:ext cx="304800" cy="304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F810EF-305E-41ED-88B2-5DF30F4DC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029075"/>
            <a:ext cx="304800" cy="304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AFAD059-5C7D-4C5F-B7C9-C98EB772E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257675"/>
            <a:ext cx="304800" cy="304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8F15101-4CC5-46DF-A089-9E5031B2E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410075"/>
            <a:ext cx="304800" cy="304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E6B5D9-D9E4-442B-8E0B-A8F949B61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029075"/>
            <a:ext cx="304800" cy="304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0E74666-7932-47FA-A525-672D6973F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648075"/>
            <a:ext cx="304800" cy="304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E6F1D6-1663-4BD7-82F1-8B0020880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800475"/>
            <a:ext cx="304800" cy="304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5EB00C-AE5A-4B6D-904F-6950DF719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791075"/>
            <a:ext cx="304800" cy="304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35FFA7-A282-491C-A84F-C62427C54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4638675"/>
            <a:ext cx="304800" cy="304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A30CD09-50E0-4C28-8AE1-9902F70F6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562475"/>
            <a:ext cx="304800" cy="304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35BE179-2D36-45E2-80DB-B6D5ED24749B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3724275"/>
            <a:ext cx="1219200" cy="152400"/>
            <a:chOff x="1008" y="1392"/>
            <a:chExt cx="1968" cy="19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F0ECE94-2CE5-47DC-BC09-BD475A717B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8" y="1392"/>
              <a:ext cx="730" cy="192"/>
              <a:chOff x="2112" y="3744"/>
              <a:chExt cx="2304" cy="432"/>
            </a:xfrm>
          </p:grpSpPr>
          <p:grpSp>
            <p:nvGrpSpPr>
              <p:cNvPr id="34" name="Group 18">
                <a:extLst>
                  <a:ext uri="{FF2B5EF4-FFF2-40B4-BE49-F238E27FC236}">
                    <a16:creationId xmlns:a16="http://schemas.microsoft.com/office/drawing/2014/main" id="{51E22C1A-1BF0-4537-910F-70B4BDCA4E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4" y="3744"/>
                <a:ext cx="1152" cy="432"/>
                <a:chOff x="2016" y="3648"/>
                <a:chExt cx="1152" cy="432"/>
              </a:xfrm>
            </p:grpSpPr>
            <p:grpSp>
              <p:nvGrpSpPr>
                <p:cNvPr id="42" name="Group 19">
                  <a:extLst>
                    <a:ext uri="{FF2B5EF4-FFF2-40B4-BE49-F238E27FC236}">
                      <a16:creationId xmlns:a16="http://schemas.microsoft.com/office/drawing/2014/main" id="{667A09E9-E6B9-40AF-AA1A-5858E4AECE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46" name="Arc 20">
                    <a:extLst>
                      <a:ext uri="{FF2B5EF4-FFF2-40B4-BE49-F238E27FC236}">
                        <a16:creationId xmlns:a16="http://schemas.microsoft.com/office/drawing/2014/main" id="{01072AF8-FBFA-45BD-892C-8959C50AE9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47" name="Arc 21">
                    <a:extLst>
                      <a:ext uri="{FF2B5EF4-FFF2-40B4-BE49-F238E27FC236}">
                        <a16:creationId xmlns:a16="http://schemas.microsoft.com/office/drawing/2014/main" id="{1CBB863C-7964-4A67-95F6-68A9C4CCB3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43" name="Group 22">
                  <a:extLst>
                    <a:ext uri="{FF2B5EF4-FFF2-40B4-BE49-F238E27FC236}">
                      <a16:creationId xmlns:a16="http://schemas.microsoft.com/office/drawing/2014/main" id="{10D6633E-52A4-49F4-ACFB-1A7D885ACF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44" name="Arc 23">
                    <a:extLst>
                      <a:ext uri="{FF2B5EF4-FFF2-40B4-BE49-F238E27FC236}">
                        <a16:creationId xmlns:a16="http://schemas.microsoft.com/office/drawing/2014/main" id="{3B59CFCC-0B2F-4EA6-A331-C635D37243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45" name="Arc 24">
                    <a:extLst>
                      <a:ext uri="{FF2B5EF4-FFF2-40B4-BE49-F238E27FC236}">
                        <a16:creationId xmlns:a16="http://schemas.microsoft.com/office/drawing/2014/main" id="{16861005-9B42-460B-9153-A5D6AF741E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  <p:grpSp>
            <p:nvGrpSpPr>
              <p:cNvPr id="35" name="Group 25">
                <a:extLst>
                  <a:ext uri="{FF2B5EF4-FFF2-40B4-BE49-F238E27FC236}">
                    <a16:creationId xmlns:a16="http://schemas.microsoft.com/office/drawing/2014/main" id="{45E663E9-E357-44BB-B967-CE05D67509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2" y="3744"/>
                <a:ext cx="1152" cy="432"/>
                <a:chOff x="2016" y="3648"/>
                <a:chExt cx="1152" cy="432"/>
              </a:xfrm>
            </p:grpSpPr>
            <p:grpSp>
              <p:nvGrpSpPr>
                <p:cNvPr id="36" name="Group 26">
                  <a:extLst>
                    <a:ext uri="{FF2B5EF4-FFF2-40B4-BE49-F238E27FC236}">
                      <a16:creationId xmlns:a16="http://schemas.microsoft.com/office/drawing/2014/main" id="{F91025AF-C897-4061-AEE9-335CAE5A034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V="1">
                  <a:off x="2592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40" name="Arc 27">
                    <a:extLst>
                      <a:ext uri="{FF2B5EF4-FFF2-40B4-BE49-F238E27FC236}">
                        <a16:creationId xmlns:a16="http://schemas.microsoft.com/office/drawing/2014/main" id="{D071228C-6E43-44A7-A286-D6CECF6015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41" name="Arc 28">
                    <a:extLst>
                      <a:ext uri="{FF2B5EF4-FFF2-40B4-BE49-F238E27FC236}">
                        <a16:creationId xmlns:a16="http://schemas.microsoft.com/office/drawing/2014/main" id="{E2997CDB-7550-4A15-9C51-2A4159316F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37" name="Group 29">
                  <a:extLst>
                    <a:ext uri="{FF2B5EF4-FFF2-40B4-BE49-F238E27FC236}">
                      <a16:creationId xmlns:a16="http://schemas.microsoft.com/office/drawing/2014/main" id="{2BDAEA49-DF7B-40E0-8F31-98ED74C97CF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16" y="3648"/>
                  <a:ext cx="576" cy="432"/>
                  <a:chOff x="1920" y="3552"/>
                  <a:chExt cx="576" cy="432"/>
                </a:xfrm>
              </p:grpSpPr>
              <p:sp>
                <p:nvSpPr>
                  <p:cNvPr id="38" name="Arc 30">
                    <a:extLst>
                      <a:ext uri="{FF2B5EF4-FFF2-40B4-BE49-F238E27FC236}">
                        <a16:creationId xmlns:a16="http://schemas.microsoft.com/office/drawing/2014/main" id="{716CA489-A593-45E0-AE06-C2DDE3D894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20" y="3552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9" name="Arc 31">
                    <a:extLst>
                      <a:ext uri="{FF2B5EF4-FFF2-40B4-BE49-F238E27FC236}">
                        <a16:creationId xmlns:a16="http://schemas.microsoft.com/office/drawing/2014/main" id="{6789D874-F7F6-4644-A138-F3F79DF972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H="1" flipV="1">
                    <a:off x="2208" y="3744"/>
                    <a:ext cx="288" cy="240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600"/>
                      <a:gd name="T11" fmla="*/ 21600 w 21600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</p:grpSp>
        <p:grpSp>
          <p:nvGrpSpPr>
            <p:cNvPr id="19" name="Group 32">
              <a:extLst>
                <a:ext uri="{FF2B5EF4-FFF2-40B4-BE49-F238E27FC236}">
                  <a16:creationId xmlns:a16="http://schemas.microsoft.com/office/drawing/2014/main" id="{FE4D14E4-F185-473B-961B-BFE1A3DCD5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3" y="1392"/>
              <a:ext cx="365" cy="192"/>
              <a:chOff x="2016" y="3648"/>
              <a:chExt cx="1152" cy="432"/>
            </a:xfrm>
          </p:grpSpPr>
          <p:grpSp>
            <p:nvGrpSpPr>
              <p:cNvPr id="28" name="Group 33">
                <a:extLst>
                  <a:ext uri="{FF2B5EF4-FFF2-40B4-BE49-F238E27FC236}">
                    <a16:creationId xmlns:a16="http://schemas.microsoft.com/office/drawing/2014/main" id="{56200A76-65BE-4A51-93B8-69A7F49BDB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2592" y="3648"/>
                <a:ext cx="576" cy="432"/>
                <a:chOff x="1920" y="3552"/>
                <a:chExt cx="576" cy="432"/>
              </a:xfrm>
            </p:grpSpPr>
            <p:sp>
              <p:nvSpPr>
                <p:cNvPr id="32" name="Arc 34">
                  <a:extLst>
                    <a:ext uri="{FF2B5EF4-FFF2-40B4-BE49-F238E27FC236}">
                      <a16:creationId xmlns:a16="http://schemas.microsoft.com/office/drawing/2014/main" id="{982D34AA-583A-49F3-960A-9529D24BF4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" name="Arc 35">
                  <a:extLst>
                    <a:ext uri="{FF2B5EF4-FFF2-40B4-BE49-F238E27FC236}">
                      <a16:creationId xmlns:a16="http://schemas.microsoft.com/office/drawing/2014/main" id="{3326A205-E500-453D-B08A-451F2F64D7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29" name="Group 36">
                <a:extLst>
                  <a:ext uri="{FF2B5EF4-FFF2-40B4-BE49-F238E27FC236}">
                    <a16:creationId xmlns:a16="http://schemas.microsoft.com/office/drawing/2014/main" id="{F01DAE67-C487-4189-B32B-2CD8B5A56B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16" y="3648"/>
                <a:ext cx="576" cy="432"/>
                <a:chOff x="1920" y="3552"/>
                <a:chExt cx="576" cy="432"/>
              </a:xfrm>
            </p:grpSpPr>
            <p:sp>
              <p:nvSpPr>
                <p:cNvPr id="30" name="Arc 37">
                  <a:extLst>
                    <a:ext uri="{FF2B5EF4-FFF2-40B4-BE49-F238E27FC236}">
                      <a16:creationId xmlns:a16="http://schemas.microsoft.com/office/drawing/2014/main" id="{479940C5-053D-43CC-A2B7-C6EB2588EA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3552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1" name="Arc 38">
                  <a:extLst>
                    <a:ext uri="{FF2B5EF4-FFF2-40B4-BE49-F238E27FC236}">
                      <a16:creationId xmlns:a16="http://schemas.microsoft.com/office/drawing/2014/main" id="{64464C33-4EC9-4ADF-8AFB-F2B5AB9BF6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2208" y="3744"/>
                  <a:ext cx="288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  <p:grpSp>
          <p:nvGrpSpPr>
            <p:cNvPr id="20" name="Group 39">
              <a:extLst>
                <a:ext uri="{FF2B5EF4-FFF2-40B4-BE49-F238E27FC236}">
                  <a16:creationId xmlns:a16="http://schemas.microsoft.com/office/drawing/2014/main" id="{E7E955A2-628B-4136-B2CB-5B30A122A8FC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1191" y="1392"/>
              <a:ext cx="182" cy="192"/>
              <a:chOff x="1920" y="3552"/>
              <a:chExt cx="576" cy="432"/>
            </a:xfrm>
          </p:grpSpPr>
          <p:sp>
            <p:nvSpPr>
              <p:cNvPr id="26" name="Arc 40">
                <a:extLst>
                  <a:ext uri="{FF2B5EF4-FFF2-40B4-BE49-F238E27FC236}">
                    <a16:creationId xmlns:a16="http://schemas.microsoft.com/office/drawing/2014/main" id="{455403BF-F0FA-41EE-A530-2630922E6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" name="Arc 41">
                <a:extLst>
                  <a:ext uri="{FF2B5EF4-FFF2-40B4-BE49-F238E27FC236}">
                    <a16:creationId xmlns:a16="http://schemas.microsoft.com/office/drawing/2014/main" id="{37EFDFA2-D434-46D3-90EB-0EDB19A0029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21" name="Group 42">
              <a:extLst>
                <a:ext uri="{FF2B5EF4-FFF2-40B4-BE49-F238E27FC236}">
                  <a16:creationId xmlns:a16="http://schemas.microsoft.com/office/drawing/2014/main" id="{411C4E4D-E34F-48B9-B8C7-1D1B774A5A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8" y="1392"/>
              <a:ext cx="183" cy="192"/>
              <a:chOff x="1920" y="3552"/>
              <a:chExt cx="576" cy="432"/>
            </a:xfrm>
          </p:grpSpPr>
          <p:sp>
            <p:nvSpPr>
              <p:cNvPr id="24" name="Arc 43">
                <a:extLst>
                  <a:ext uri="{FF2B5EF4-FFF2-40B4-BE49-F238E27FC236}">
                    <a16:creationId xmlns:a16="http://schemas.microsoft.com/office/drawing/2014/main" id="{ED407D4D-0B26-49E0-91FA-16DA08656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3552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5" name="Arc 44">
                <a:extLst>
                  <a:ext uri="{FF2B5EF4-FFF2-40B4-BE49-F238E27FC236}">
                    <a16:creationId xmlns:a16="http://schemas.microsoft.com/office/drawing/2014/main" id="{73919EE1-1129-4D92-9636-99721F5A1304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2208" y="3744"/>
                <a:ext cx="288" cy="24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22" name="Arc 45">
              <a:extLst>
                <a:ext uri="{FF2B5EF4-FFF2-40B4-BE49-F238E27FC236}">
                  <a16:creationId xmlns:a16="http://schemas.microsoft.com/office/drawing/2014/main" id="{310AF42C-35A9-4412-8CD4-CE79F6DB6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8" y="1392"/>
              <a:ext cx="64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" name="Line 46">
              <a:extLst>
                <a:ext uri="{FF2B5EF4-FFF2-40B4-BE49-F238E27FC236}">
                  <a16:creationId xmlns:a16="http://schemas.microsoft.com/office/drawing/2014/main" id="{88B2C04D-1815-4AF4-A35E-E903654115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32" y="1488"/>
              <a:ext cx="4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1A114D67-0102-4377-9BE6-891C76C94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3571875"/>
            <a:ext cx="609600" cy="609600"/>
          </a:xfrm>
          <a:prstGeom prst="ellips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9" name="Line 48">
            <a:extLst>
              <a:ext uri="{FF2B5EF4-FFF2-40B4-BE49-F238E27FC236}">
                <a16:creationId xmlns:a16="http://schemas.microsoft.com/office/drawing/2014/main" id="{758BAAD8-F358-4761-B85C-62033F8FDF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2314" y="2962275"/>
            <a:ext cx="2478087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Line 49">
            <a:extLst>
              <a:ext uri="{FF2B5EF4-FFF2-40B4-BE49-F238E27FC236}">
                <a16:creationId xmlns:a16="http://schemas.microsoft.com/office/drawing/2014/main" id="{B79405D4-CF8E-47B0-BB71-6C4646C89A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86201" y="4086225"/>
            <a:ext cx="341313" cy="1238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 Box 50">
            <a:extLst>
              <a:ext uri="{FF2B5EF4-FFF2-40B4-BE49-F238E27FC236}">
                <a16:creationId xmlns:a16="http://schemas.microsoft.com/office/drawing/2014/main" id="{0868103A-1D93-45A6-A53F-5F8B96CC1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657476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Detected</a:t>
            </a:r>
          </a:p>
        </p:txBody>
      </p:sp>
      <p:sp>
        <p:nvSpPr>
          <p:cNvPr id="52" name="Text Box 51">
            <a:extLst>
              <a:ext uri="{FF2B5EF4-FFF2-40B4-BE49-F238E27FC236}">
                <a16:creationId xmlns:a16="http://schemas.microsoft.com/office/drawing/2014/main" id="{9A68C17E-F764-481F-B43F-E6DDC1776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324476"/>
            <a:ext cx="137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recoils</a:t>
            </a:r>
          </a:p>
        </p:txBody>
      </p:sp>
      <p:sp>
        <p:nvSpPr>
          <p:cNvPr id="53" name="Text Box 52">
            <a:extLst>
              <a:ext uri="{FF2B5EF4-FFF2-40B4-BE49-F238E27FC236}">
                <a16:creationId xmlns:a16="http://schemas.microsoft.com/office/drawing/2014/main" id="{BE0DEF77-BA2C-4B52-B8D6-FD922A14E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257675"/>
            <a:ext cx="3276600" cy="523220"/>
          </a:xfrm>
          <a:prstGeom prst="rect">
            <a:avLst/>
          </a:prstGeom>
          <a:noFill/>
          <a:ln w="76200" cmpd="tri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000099"/>
                </a:solidFill>
              </a:rPr>
              <a:t>populates high </a:t>
            </a:r>
            <a:r>
              <a:rPr lang="en-US" altLang="en-US" dirty="0">
                <a:solidFill>
                  <a:srgbClr val="000099"/>
                </a:solidFill>
                <a:sym typeface="Symbol" panose="05050102010706020507" pitchFamily="18" charset="2"/>
              </a:rPr>
              <a:t></a:t>
            </a:r>
            <a:r>
              <a:rPr lang="en-US" altLang="en-US" baseline="-25000" dirty="0">
                <a:solidFill>
                  <a:srgbClr val="000099"/>
                </a:solidFill>
                <a:sym typeface="Symbol" panose="05050102010706020507" pitchFamily="18" charset="2"/>
              </a:rPr>
              <a:t>m</a:t>
            </a:r>
            <a:endParaRPr lang="en-US" altLang="en-US" baseline="-25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1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1385"/>
          </a:xfrm>
        </p:spPr>
        <p:txBody>
          <a:bodyPr>
            <a:normAutofit/>
          </a:bodyPr>
          <a:lstStyle/>
          <a:p>
            <a:r>
              <a:rPr lang="en-US" dirty="0"/>
              <a:t>The Five Elements (Aristotle ~300BC )</a:t>
            </a:r>
          </a:p>
        </p:txBody>
      </p:sp>
      <p:pic>
        <p:nvPicPr>
          <p:cNvPr id="4" name="Content Placeholder 3" descr="ring_diagr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1818" r="-31818"/>
          <a:stretch>
            <a:fillRect/>
          </a:stretch>
        </p:blipFill>
        <p:spPr>
          <a:xfrm>
            <a:off x="1981200" y="835917"/>
            <a:ext cx="8229600" cy="5029200"/>
          </a:xfrm>
        </p:spPr>
      </p:pic>
      <p:sp>
        <p:nvSpPr>
          <p:cNvPr id="5" name="TextBox 4"/>
          <p:cNvSpPr txBox="1"/>
          <p:nvPr/>
        </p:nvSpPr>
        <p:spPr>
          <a:xfrm>
            <a:off x="1536526" y="587764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And the </a:t>
            </a:r>
            <a:r>
              <a:rPr lang="en-US" dirty="0" err="1"/>
              <a:t>Aether</a:t>
            </a:r>
            <a:r>
              <a:rPr lang="en-US" dirty="0"/>
              <a:t>,  the divine substance that makes up the heavenly spheres and heavens.</a:t>
            </a:r>
          </a:p>
          <a:p>
            <a:pPr algn="ctr"/>
            <a:r>
              <a:rPr lang="en-US" dirty="0"/>
              <a:t> (i.e. the stars and planets, which Aristotle could see easier then we can in Boston 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15"/>
          <p:cNvGrpSpPr>
            <a:grpSpLocks/>
          </p:cNvGrpSpPr>
          <p:nvPr/>
        </p:nvGrpSpPr>
        <p:grpSpPr bwMode="auto">
          <a:xfrm>
            <a:off x="5957888" y="784236"/>
            <a:ext cx="4633912" cy="5264617"/>
            <a:chOff x="419100" y="368311"/>
            <a:chExt cx="4633913" cy="4992688"/>
          </a:xfrm>
        </p:grpSpPr>
        <p:grpSp>
          <p:nvGrpSpPr>
            <p:cNvPr id="97" name="Group 1039"/>
            <p:cNvGrpSpPr>
              <a:grpSpLocks/>
            </p:cNvGrpSpPr>
            <p:nvPr/>
          </p:nvGrpSpPr>
          <p:grpSpPr bwMode="auto">
            <a:xfrm>
              <a:off x="419100" y="368311"/>
              <a:ext cx="4633913" cy="4992688"/>
              <a:chOff x="288" y="302"/>
              <a:chExt cx="2919" cy="3145"/>
            </a:xfrm>
          </p:grpSpPr>
          <p:pic>
            <p:nvPicPr>
              <p:cNvPr id="102" name="Picture 1027" descr="~AUT0055"/>
              <p:cNvPicPr>
                <a:picLocks noChangeArrowheads="1"/>
              </p:cNvPicPr>
              <p:nvPr/>
            </p:nvPicPr>
            <p:blipFill>
              <a:blip r:embed="rId2" cstate="print"/>
              <a:srcRect b="21753"/>
              <a:stretch>
                <a:fillRect/>
              </a:stretch>
            </p:blipFill>
            <p:spPr bwMode="auto">
              <a:xfrm>
                <a:off x="288" y="302"/>
                <a:ext cx="2919" cy="31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3" name="Text Box 1030"/>
              <p:cNvSpPr txBox="1">
                <a:spLocks noChangeArrowheads="1"/>
              </p:cNvSpPr>
              <p:nvPr/>
            </p:nvSpPr>
            <p:spPr bwMode="auto">
              <a:xfrm>
                <a:off x="912" y="2400"/>
                <a:ext cx="384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aseline="30000">
                    <a:solidFill>
                      <a:srgbClr val="000099"/>
                    </a:solidFill>
                  </a:rPr>
                  <a:t>2</a:t>
                </a:r>
                <a:r>
                  <a:rPr lang="en-US">
                    <a:solidFill>
                      <a:srgbClr val="000099"/>
                    </a:solidFill>
                  </a:rPr>
                  <a:t>H</a:t>
                </a:r>
              </a:p>
            </p:txBody>
          </p:sp>
          <p:sp>
            <p:nvSpPr>
              <p:cNvPr id="104" name="Text Box 1031"/>
              <p:cNvSpPr txBox="1">
                <a:spLocks noChangeArrowheads="1"/>
              </p:cNvSpPr>
              <p:nvPr/>
            </p:nvSpPr>
            <p:spPr bwMode="auto">
              <a:xfrm>
                <a:off x="1776" y="1392"/>
                <a:ext cx="1152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000099"/>
                    </a:solidFill>
                  </a:rPr>
                  <a:t>Nuclear Matter</a:t>
                </a:r>
              </a:p>
            </p:txBody>
          </p:sp>
          <p:sp>
            <p:nvSpPr>
              <p:cNvPr id="105" name="Text Box 1033"/>
              <p:cNvSpPr txBox="1">
                <a:spLocks noChangeArrowheads="1"/>
              </p:cNvSpPr>
              <p:nvPr/>
            </p:nvSpPr>
            <p:spPr bwMode="auto">
              <a:xfrm>
                <a:off x="1200" y="2592"/>
                <a:ext cx="528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aseline="30000">
                    <a:solidFill>
                      <a:srgbClr val="000099"/>
                    </a:solidFill>
                  </a:rPr>
                  <a:t>3</a:t>
                </a:r>
                <a:r>
                  <a:rPr lang="en-US">
                    <a:solidFill>
                      <a:srgbClr val="000099"/>
                    </a:solidFill>
                  </a:rPr>
                  <a:t>He</a:t>
                </a:r>
              </a:p>
            </p:txBody>
          </p:sp>
          <p:sp>
            <p:nvSpPr>
              <p:cNvPr id="106" name="Text Box 1034"/>
              <p:cNvSpPr txBox="1">
                <a:spLocks noChangeArrowheads="1"/>
              </p:cNvSpPr>
              <p:nvPr/>
            </p:nvSpPr>
            <p:spPr bwMode="auto">
              <a:xfrm>
                <a:off x="1632" y="2832"/>
                <a:ext cx="528" cy="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aseline="30000">
                    <a:solidFill>
                      <a:srgbClr val="000099"/>
                    </a:solidFill>
                  </a:rPr>
                  <a:t>4</a:t>
                </a:r>
                <a:r>
                  <a:rPr lang="en-US">
                    <a:solidFill>
                      <a:srgbClr val="000099"/>
                    </a:solidFill>
                  </a:rPr>
                  <a:t>He</a:t>
                </a:r>
              </a:p>
            </p:txBody>
          </p:sp>
          <p:sp>
            <p:nvSpPr>
              <p:cNvPr id="107" name="Line 1035"/>
              <p:cNvSpPr>
                <a:spLocks noChangeShapeType="1"/>
              </p:cNvSpPr>
              <p:nvPr/>
            </p:nvSpPr>
            <p:spPr bwMode="auto">
              <a:xfrm>
                <a:off x="1248" y="2592"/>
                <a:ext cx="768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Line 1036"/>
              <p:cNvSpPr>
                <a:spLocks noChangeShapeType="1"/>
              </p:cNvSpPr>
              <p:nvPr/>
            </p:nvSpPr>
            <p:spPr bwMode="auto">
              <a:xfrm>
                <a:off x="1680" y="2784"/>
                <a:ext cx="768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" name="Line 1037"/>
              <p:cNvSpPr>
                <a:spLocks noChangeShapeType="1"/>
              </p:cNvSpPr>
              <p:nvPr/>
            </p:nvSpPr>
            <p:spPr bwMode="auto">
              <a:xfrm>
                <a:off x="2112" y="3024"/>
                <a:ext cx="768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Line 1038"/>
              <p:cNvSpPr>
                <a:spLocks noChangeShapeType="1"/>
              </p:cNvSpPr>
              <p:nvPr/>
            </p:nvSpPr>
            <p:spPr bwMode="auto">
              <a:xfrm flipH="1">
                <a:off x="1344" y="1536"/>
                <a:ext cx="480" cy="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8" name="Group 1067"/>
            <p:cNvGrpSpPr>
              <a:grpSpLocks/>
            </p:cNvGrpSpPr>
            <p:nvPr/>
          </p:nvGrpSpPr>
          <p:grpSpPr bwMode="auto">
            <a:xfrm rot="1272178">
              <a:off x="3048000" y="3173413"/>
              <a:ext cx="1905000" cy="123825"/>
              <a:chOff x="480" y="2304"/>
              <a:chExt cx="3360" cy="1824"/>
            </a:xfrm>
          </p:grpSpPr>
          <p:sp>
            <p:nvSpPr>
              <p:cNvPr id="99" name="Freeform 1068"/>
              <p:cNvSpPr>
                <a:spLocks/>
              </p:cNvSpPr>
              <p:nvPr/>
            </p:nvSpPr>
            <p:spPr bwMode="auto">
              <a:xfrm>
                <a:off x="864" y="2304"/>
                <a:ext cx="2592" cy="1824"/>
              </a:xfrm>
              <a:custGeom>
                <a:avLst/>
                <a:gdLst>
                  <a:gd name="T0" fmla="*/ 0 w 2304"/>
                  <a:gd name="T1" fmla="*/ 16219 h 1680"/>
                  <a:gd name="T2" fmla="*/ 6583 w 2304"/>
                  <a:gd name="T3" fmla="*/ 2296 h 1680"/>
                  <a:gd name="T4" fmla="*/ 19947 w 2304"/>
                  <a:gd name="T5" fmla="*/ 30114 h 1680"/>
                  <a:gd name="T6" fmla="*/ 33331 w 2304"/>
                  <a:gd name="T7" fmla="*/ 2296 h 1680"/>
                  <a:gd name="T8" fmla="*/ 46532 w 2304"/>
                  <a:gd name="T9" fmla="*/ 30114 h 1680"/>
                  <a:gd name="T10" fmla="*/ 59980 w 2304"/>
                  <a:gd name="T11" fmla="*/ 2296 h 1680"/>
                  <a:gd name="T12" fmla="*/ 73312 w 2304"/>
                  <a:gd name="T13" fmla="*/ 30114 h 1680"/>
                  <a:gd name="T14" fmla="*/ 86597 w 2304"/>
                  <a:gd name="T15" fmla="*/ 2296 h 1680"/>
                  <a:gd name="T16" fmla="*/ 99907 w 2304"/>
                  <a:gd name="T17" fmla="*/ 30114 h 1680"/>
                  <a:gd name="T18" fmla="*/ 113230 w 2304"/>
                  <a:gd name="T19" fmla="*/ 2296 h 1680"/>
                  <a:gd name="T20" fmla="*/ 126622 w 2304"/>
                  <a:gd name="T21" fmla="*/ 30114 h 1680"/>
                  <a:gd name="T22" fmla="*/ 140011 w 2304"/>
                  <a:gd name="T23" fmla="*/ 2296 h 1680"/>
                  <a:gd name="T24" fmla="*/ 153214 w 2304"/>
                  <a:gd name="T25" fmla="*/ 30114 h 1680"/>
                  <a:gd name="T26" fmla="*/ 159917 w 2304"/>
                  <a:gd name="T27" fmla="*/ 16219 h 168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04"/>
                  <a:gd name="T43" fmla="*/ 0 h 1680"/>
                  <a:gd name="T44" fmla="*/ 2304 w 2304"/>
                  <a:gd name="T45" fmla="*/ 1680 h 168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04" h="1680">
                    <a:moveTo>
                      <a:pt x="0" y="840"/>
                    </a:moveTo>
                    <a:cubicBezTo>
                      <a:pt x="24" y="420"/>
                      <a:pt x="48" y="0"/>
                      <a:pt x="96" y="120"/>
                    </a:cubicBezTo>
                    <a:cubicBezTo>
                      <a:pt x="144" y="240"/>
                      <a:pt x="224" y="1560"/>
                      <a:pt x="288" y="1560"/>
                    </a:cubicBezTo>
                    <a:cubicBezTo>
                      <a:pt x="352" y="1560"/>
                      <a:pt x="416" y="120"/>
                      <a:pt x="480" y="120"/>
                    </a:cubicBezTo>
                    <a:cubicBezTo>
                      <a:pt x="544" y="120"/>
                      <a:pt x="608" y="1560"/>
                      <a:pt x="672" y="1560"/>
                    </a:cubicBezTo>
                    <a:cubicBezTo>
                      <a:pt x="736" y="1560"/>
                      <a:pt x="800" y="120"/>
                      <a:pt x="864" y="120"/>
                    </a:cubicBezTo>
                    <a:cubicBezTo>
                      <a:pt x="928" y="120"/>
                      <a:pt x="992" y="1560"/>
                      <a:pt x="1056" y="1560"/>
                    </a:cubicBezTo>
                    <a:cubicBezTo>
                      <a:pt x="1120" y="1560"/>
                      <a:pt x="1184" y="120"/>
                      <a:pt x="1248" y="120"/>
                    </a:cubicBezTo>
                    <a:cubicBezTo>
                      <a:pt x="1312" y="120"/>
                      <a:pt x="1376" y="1560"/>
                      <a:pt x="1440" y="1560"/>
                    </a:cubicBezTo>
                    <a:cubicBezTo>
                      <a:pt x="1504" y="1560"/>
                      <a:pt x="1568" y="120"/>
                      <a:pt x="1632" y="120"/>
                    </a:cubicBezTo>
                    <a:cubicBezTo>
                      <a:pt x="1696" y="120"/>
                      <a:pt x="1760" y="1560"/>
                      <a:pt x="1824" y="1560"/>
                    </a:cubicBezTo>
                    <a:cubicBezTo>
                      <a:pt x="1888" y="1560"/>
                      <a:pt x="1952" y="120"/>
                      <a:pt x="2016" y="120"/>
                    </a:cubicBezTo>
                    <a:cubicBezTo>
                      <a:pt x="2080" y="120"/>
                      <a:pt x="2160" y="1440"/>
                      <a:pt x="2208" y="1560"/>
                    </a:cubicBezTo>
                    <a:cubicBezTo>
                      <a:pt x="2256" y="1680"/>
                      <a:pt x="2280" y="1260"/>
                      <a:pt x="2304" y="840"/>
                    </a:cubicBezTo>
                  </a:path>
                </a:pathLst>
              </a:cu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1069"/>
              <p:cNvSpPr>
                <a:spLocks noChangeShapeType="1"/>
              </p:cNvSpPr>
              <p:nvPr/>
            </p:nvSpPr>
            <p:spPr bwMode="auto">
              <a:xfrm>
                <a:off x="480" y="3168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1070"/>
              <p:cNvSpPr>
                <a:spLocks noChangeShapeType="1"/>
              </p:cNvSpPr>
              <p:nvPr/>
            </p:nvSpPr>
            <p:spPr bwMode="auto">
              <a:xfrm>
                <a:off x="3456" y="3216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7EBA-0354-44DE-9030-6A1DB4A2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7B59D2-B75A-4F30-B149-042F74D4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584"/>
            <a:ext cx="9144000" cy="1153190"/>
          </a:xfrm>
        </p:spPr>
        <p:txBody>
          <a:bodyPr>
            <a:noAutofit/>
          </a:bodyPr>
          <a:lstStyle/>
          <a:p>
            <a:pPr algn="ctr"/>
            <a:r>
              <a:rPr lang="en-US" sz="3600" kern="0" dirty="0"/>
              <a:t>Proton Momenta in the nucleus</a:t>
            </a:r>
            <a:br>
              <a:rPr lang="en-US" sz="3600" kern="0" dirty="0"/>
            </a:br>
            <a:endParaRPr lang="en-US" sz="3600" dirty="0">
              <a:latin typeface="+mj-lt"/>
            </a:endParaRP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4368" y="802878"/>
            <a:ext cx="2937510" cy="253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5674" y="5098654"/>
            <a:ext cx="2971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6583363" y="5731575"/>
            <a:ext cx="344357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0        200      400       600      800     1000</a:t>
            </a: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7915276" y="6009527"/>
            <a:ext cx="1218347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 (MeV/c)</a:t>
            </a:r>
          </a:p>
        </p:txBody>
      </p:sp>
      <p:grpSp>
        <p:nvGrpSpPr>
          <p:cNvPr id="83" name="Group 29"/>
          <p:cNvGrpSpPr>
            <a:grpSpLocks noChangeAspect="1"/>
          </p:cNvGrpSpPr>
          <p:nvPr/>
        </p:nvGrpSpPr>
        <p:grpSpPr bwMode="auto">
          <a:xfrm>
            <a:off x="2499174" y="4359513"/>
            <a:ext cx="2641600" cy="739140"/>
            <a:chOff x="762000" y="3657600"/>
            <a:chExt cx="3302000" cy="923925"/>
          </a:xfrm>
        </p:grpSpPr>
        <p:sp>
          <p:nvSpPr>
            <p:cNvPr id="84" name="Oval 1059" descr="White marble"/>
            <p:cNvSpPr>
              <a:spLocks noChangeArrowheads="1"/>
            </p:cNvSpPr>
            <p:nvPr/>
          </p:nvSpPr>
          <p:spPr bwMode="auto">
            <a:xfrm>
              <a:off x="1587500" y="3657600"/>
              <a:ext cx="1714500" cy="923925"/>
            </a:xfrm>
            <a:prstGeom prst="ellipse">
              <a:avLst/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5" name="Group 1060"/>
            <p:cNvGrpSpPr>
              <a:grpSpLocks/>
            </p:cNvGrpSpPr>
            <p:nvPr/>
          </p:nvGrpSpPr>
          <p:grpSpPr bwMode="auto">
            <a:xfrm>
              <a:off x="1841500" y="3719854"/>
              <a:ext cx="698500" cy="731179"/>
              <a:chOff x="2304" y="2352"/>
              <a:chExt cx="528" cy="570"/>
            </a:xfrm>
          </p:grpSpPr>
          <p:sp>
            <p:nvSpPr>
              <p:cNvPr id="90" name="Oval 1061"/>
              <p:cNvSpPr>
                <a:spLocks noChangeArrowheads="1"/>
              </p:cNvSpPr>
              <p:nvPr/>
            </p:nvSpPr>
            <p:spPr bwMode="auto">
              <a:xfrm>
                <a:off x="2304" y="2400"/>
                <a:ext cx="528" cy="50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Text Box 1062"/>
              <p:cNvSpPr txBox="1">
                <a:spLocks noChangeArrowheads="1"/>
              </p:cNvSpPr>
              <p:nvPr/>
            </p:nvSpPr>
            <p:spPr bwMode="auto">
              <a:xfrm>
                <a:off x="2352" y="2352"/>
                <a:ext cx="455" cy="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3200" dirty="0"/>
                  <a:t>p</a:t>
                </a:r>
              </a:p>
            </p:txBody>
          </p:sp>
        </p:grpSp>
        <p:sp>
          <p:nvSpPr>
            <p:cNvPr id="86" name="Oval 1063"/>
            <p:cNvSpPr>
              <a:spLocks noChangeArrowheads="1"/>
            </p:cNvSpPr>
            <p:nvPr/>
          </p:nvSpPr>
          <p:spPr bwMode="auto">
            <a:xfrm>
              <a:off x="2286000" y="3781425"/>
              <a:ext cx="698500" cy="644525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Text Box 1064"/>
            <p:cNvSpPr txBox="1">
              <a:spLocks noChangeArrowheads="1"/>
            </p:cNvSpPr>
            <p:nvPr/>
          </p:nvSpPr>
          <p:spPr bwMode="auto">
            <a:xfrm>
              <a:off x="2422492" y="3700595"/>
              <a:ext cx="546100" cy="730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3200" dirty="0"/>
                <a:t>n</a:t>
              </a:r>
            </a:p>
          </p:txBody>
        </p:sp>
        <p:sp>
          <p:nvSpPr>
            <p:cNvPr id="88" name="Line 1065"/>
            <p:cNvSpPr>
              <a:spLocks noChangeShapeType="1"/>
            </p:cNvSpPr>
            <p:nvPr/>
          </p:nvSpPr>
          <p:spPr bwMode="auto">
            <a:xfrm flipH="1">
              <a:off x="2984500" y="4089400"/>
              <a:ext cx="10795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1066"/>
            <p:cNvSpPr>
              <a:spLocks noChangeShapeType="1"/>
            </p:cNvSpPr>
            <p:nvPr/>
          </p:nvSpPr>
          <p:spPr bwMode="auto">
            <a:xfrm>
              <a:off x="762000" y="4089400"/>
              <a:ext cx="107950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" name="TextBox 91"/>
          <p:cNvSpPr txBox="1">
            <a:spLocks noChangeArrowheads="1"/>
          </p:cNvSpPr>
          <p:nvPr/>
        </p:nvSpPr>
        <p:spPr bwMode="auto">
          <a:xfrm>
            <a:off x="2057400" y="3581401"/>
            <a:ext cx="419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Short-range repulsive core gives rise to high proton momenta</a:t>
            </a:r>
          </a:p>
        </p:txBody>
      </p:sp>
      <p:cxnSp>
        <p:nvCxnSpPr>
          <p:cNvPr id="93" name="Straight Arrow Connector 92"/>
          <p:cNvCxnSpPr/>
          <p:nvPr/>
        </p:nvCxnSpPr>
        <p:spPr>
          <a:xfrm rot="5400000" flipH="1" flipV="1">
            <a:off x="2133600" y="2590800"/>
            <a:ext cx="1447800" cy="533400"/>
          </a:xfrm>
          <a:prstGeom prst="straightConnector1">
            <a:avLst/>
          </a:prstGeom>
          <a:ln>
            <a:solidFill>
              <a:srgbClr val="CC0099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8915401" y="3505200"/>
            <a:ext cx="941283" cy="369332"/>
          </a:xfrm>
          <a:prstGeom prst="rect">
            <a:avLst/>
          </a:prstGeom>
          <a:noFill/>
          <a:ln>
            <a:solidFill>
              <a:srgbClr val="CC0099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0099"/>
                </a:solidFill>
                <a:latin typeface="Symbol" panose="05050102010706020507" pitchFamily="18" charset="2"/>
              </a:rPr>
              <a:t>b</a:t>
            </a:r>
            <a:r>
              <a:rPr lang="en-US" dirty="0">
                <a:solidFill>
                  <a:srgbClr val="CC0099"/>
                </a:solidFill>
              </a:rPr>
              <a:t> = 0.75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9581608" y="3966866"/>
            <a:ext cx="0" cy="490835"/>
          </a:xfrm>
          <a:prstGeom prst="straightConnector1">
            <a:avLst/>
          </a:prstGeom>
          <a:ln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 Box 1040"/>
          <p:cNvSpPr txBox="1">
            <a:spLocks noChangeArrowheads="1"/>
          </p:cNvSpPr>
          <p:nvPr/>
        </p:nvSpPr>
        <p:spPr bwMode="auto">
          <a:xfrm>
            <a:off x="7628546" y="1041982"/>
            <a:ext cx="2514600" cy="830262"/>
          </a:xfrm>
          <a:prstGeom prst="rect">
            <a:avLst/>
          </a:prstGeom>
          <a:noFill/>
          <a:ln w="76200" cmpd="tri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rgbClr val="000099"/>
                </a:solidFill>
              </a:rPr>
              <a:t>Similar shapes for few-body nuclei and nuclear matter at high </a:t>
            </a:r>
            <a:r>
              <a:rPr lang="en-US" sz="1600" i="1">
                <a:solidFill>
                  <a:srgbClr val="000099"/>
                </a:solidFill>
              </a:rPr>
              <a:t>k</a:t>
            </a:r>
            <a:r>
              <a:rPr lang="en-US" sz="1600">
                <a:solidFill>
                  <a:srgbClr val="000099"/>
                </a:solidFill>
              </a:rPr>
              <a:t> (=</a:t>
            </a:r>
            <a:r>
              <a:rPr lang="en-US" sz="1600" i="1">
                <a:solidFill>
                  <a:srgbClr val="000099"/>
                </a:solidFill>
              </a:rPr>
              <a:t>p</a:t>
            </a:r>
            <a:r>
              <a:rPr lang="en-US" sz="1600" i="1" baseline="-25000">
                <a:solidFill>
                  <a:srgbClr val="000099"/>
                </a:solidFill>
              </a:rPr>
              <a:t>m</a:t>
            </a:r>
            <a:r>
              <a:rPr lang="en-US" sz="1600">
                <a:solidFill>
                  <a:srgbClr val="000099"/>
                </a:solidFill>
              </a:rPr>
              <a:t>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994234-87DA-B410-8F24-3557B22DF47C}"/>
              </a:ext>
            </a:extLst>
          </p:cNvPr>
          <p:cNvSpPr txBox="1"/>
          <p:nvPr/>
        </p:nvSpPr>
        <p:spPr>
          <a:xfrm>
            <a:off x="10426064" y="3193039"/>
            <a:ext cx="1394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</a:t>
            </a:r>
          </a:p>
          <a:p>
            <a:r>
              <a:rPr lang="en-US" dirty="0"/>
              <a:t>DETAILS</a:t>
            </a:r>
          </a:p>
          <a:p>
            <a:r>
              <a:rPr lang="en-US" dirty="0"/>
              <a:t>TOMORROW</a:t>
            </a:r>
          </a:p>
        </p:txBody>
      </p:sp>
    </p:spTree>
    <p:extLst>
      <p:ext uri="{BB962C8B-B14F-4D97-AF65-F5344CB8AC3E}">
        <p14:creationId xmlns:p14="http://schemas.microsoft.com/office/powerpoint/2010/main" val="425634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92" grpId="0"/>
      <p:bldP spid="94" grpId="0" animBg="1"/>
      <p:bldP spid="7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F07D02-6A71-4BA3-89E3-A658E3A82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914186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Arial" panose="020B0604020202020204" pitchFamily="34" charset="0"/>
              </a:defRPr>
            </a:lvl1pPr>
            <a:lvl2pPr marL="45709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41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22585D-AF8E-4DCF-B313-61047EA37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19" y="1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altLang="en-US" sz="3200" dirty="0"/>
              <a:t>Deep Inelastic Scattering</a:t>
            </a:r>
            <a:endParaRPr lang="en-US" sz="32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A20F575-571A-48C9-BF70-8FBA4052F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337" t="5580" r="1112" b="697"/>
          <a:stretch>
            <a:fillRect/>
          </a:stretch>
        </p:blipFill>
        <p:spPr bwMode="auto">
          <a:xfrm>
            <a:off x="3683965" y="825781"/>
            <a:ext cx="4413112" cy="345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CB28887-807D-4840-92F0-A97974F19B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47427" y="3752174"/>
          <a:ext cx="127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7000" imgH="203200" progId="Equation.3">
                  <p:embed/>
                </p:oleObj>
              </mc:Choice>
              <mc:Fallback>
                <p:oleObj name="Equation" r:id="rId3" imgW="127000" imgH="203200" progId="Equation.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CB28887-807D-4840-92F0-A97974F19B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7427" y="3752174"/>
                        <a:ext cx="127000" cy="20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984E548-CFAD-4DFA-B43D-97CDB3E46663}"/>
              </a:ext>
            </a:extLst>
          </p:cNvPr>
          <p:cNvSpPr txBox="1"/>
          <p:nvPr/>
        </p:nvSpPr>
        <p:spPr>
          <a:xfrm>
            <a:off x="1562413" y="4276247"/>
            <a:ext cx="88636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Inclusive events</a:t>
            </a:r>
            <a:r>
              <a:rPr lang="en-US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e+p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e’+X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Detect only the scattered lepton in the detector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algn="ctr"/>
            <a:r>
              <a:rPr lang="en-US" b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Semi-Inclusive events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e+p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/A 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e’+h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(</a:t>
            </a:r>
            <a:r>
              <a:rPr lang="en-US" dirty="0" err="1">
                <a:latin typeface="Symbol" panose="05050102010706020507" pitchFamily="18" charset="2"/>
                <a:cs typeface="Arial" panose="020B0604020202020204" pitchFamily="34" charset="0"/>
                <a:sym typeface="Wingdings"/>
              </a:rPr>
              <a:t>p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,K,p,jet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)+X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Detect the scattered lepton in coincidence with identified hadrons/jets in the detector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pPr algn="ctr"/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Exclusive events: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e+p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/A  e’+ p’/A’+ h(</a:t>
            </a:r>
            <a:r>
              <a:rPr lang="en-US" dirty="0" err="1">
                <a:latin typeface="Symbol" panose="05050102010706020507" pitchFamily="18" charset="2"/>
                <a:cs typeface="Arial" panose="020B0604020202020204" pitchFamily="34" charset="0"/>
                <a:sym typeface="Wingdings"/>
              </a:rPr>
              <a:t>p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,K,p,jet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)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Detect every things including scattered proton/nucleus (or its fragments)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649914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7EBA-0354-44DE-9030-6A1DB4A2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7B59D2-B75A-4F30-B149-042F74D4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585"/>
            <a:ext cx="9144000" cy="712178"/>
          </a:xfrm>
        </p:spPr>
        <p:txBody>
          <a:bodyPr>
            <a:noAutofit/>
          </a:bodyPr>
          <a:lstStyle/>
          <a:p>
            <a:pPr algn="ctr"/>
            <a:r>
              <a:rPr lang="en-US" sz="2800" kern="0" dirty="0"/>
              <a:t>Deep Inelastic Scattering (DIS) and the Parton Model</a:t>
            </a:r>
            <a:endParaRPr lang="en-US" sz="2800" dirty="0">
              <a:latin typeface="+mj-lt"/>
            </a:endParaRPr>
          </a:p>
        </p:txBody>
      </p:sp>
      <p:sp>
        <p:nvSpPr>
          <p:cNvPr id="8" name="Text Box 58">
            <a:extLst>
              <a:ext uri="{FF2B5EF4-FFF2-40B4-BE49-F238E27FC236}">
                <a16:creationId xmlns:a16="http://schemas.microsoft.com/office/drawing/2014/main" id="{CE1FF9F4-06EC-434B-9917-3C4080F54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228" y="4283555"/>
            <a:ext cx="36980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 b="1">
                <a:solidFill>
                  <a:schemeClr val="tx2"/>
                </a:solidFill>
                <a:latin typeface="Times" charset="0"/>
                <a:ea typeface="ＭＳ Ｐゴシック" charset="-128"/>
              </a:defRPr>
            </a:lvl2pPr>
            <a:lvl3pPr>
              <a:defRPr sz="2400" b="1">
                <a:solidFill>
                  <a:schemeClr val="tx2"/>
                </a:solidFill>
                <a:latin typeface="Times" charset="0"/>
                <a:ea typeface="ＭＳ Ｐゴシック" charset="-128"/>
              </a:defRPr>
            </a:lvl3pPr>
            <a:lvl4pPr>
              <a:defRPr sz="2400" b="1">
                <a:solidFill>
                  <a:schemeClr val="tx2"/>
                </a:solidFill>
                <a:latin typeface="Times" charset="0"/>
                <a:ea typeface="ＭＳ Ｐゴシック" charset="-128"/>
              </a:defRPr>
            </a:lvl4pPr>
            <a:lvl5pPr>
              <a:defRPr sz="2400" b="1">
                <a:solidFill>
                  <a:schemeClr val="tx2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28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Parton Model :                </a:t>
            </a:r>
            <a:r>
              <a:rPr lang="en-US" altLang="en-US" sz="20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Feynman; </a:t>
            </a:r>
            <a:r>
              <a:rPr lang="en-US" altLang="en-US" sz="200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Bjorken</a:t>
            </a:r>
            <a:r>
              <a:rPr lang="en-US" altLang="en-US" sz="20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Paschos</a:t>
            </a:r>
            <a:endParaRPr lang="en-US" altLang="en-US" sz="2000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96F3D6B4-6D88-46AF-876B-433CC58ABBEF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1497860"/>
            <a:ext cx="3352800" cy="2651125"/>
            <a:chOff x="1488" y="864"/>
            <a:chExt cx="2440" cy="2083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F443AEEC-E62F-4170-8352-F1977A08EB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864"/>
              <a:ext cx="2440" cy="2083"/>
              <a:chOff x="1200" y="864"/>
              <a:chExt cx="2440" cy="2083"/>
            </a:xfrm>
          </p:grpSpPr>
          <p:grpSp>
            <p:nvGrpSpPr>
              <p:cNvPr id="12" name="Group 52">
                <a:extLst>
                  <a:ext uri="{FF2B5EF4-FFF2-40B4-BE49-F238E27FC236}">
                    <a16:creationId xmlns:a16="http://schemas.microsoft.com/office/drawing/2014/main" id="{88FF92C1-D81E-4765-99FE-AE887595CC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0" y="864"/>
                <a:ext cx="2440" cy="2083"/>
                <a:chOff x="1200" y="864"/>
                <a:chExt cx="2440" cy="2083"/>
              </a:xfrm>
            </p:grpSpPr>
            <p:grpSp>
              <p:nvGrpSpPr>
                <p:cNvPr id="14" name="Group 5">
                  <a:extLst>
                    <a:ext uri="{FF2B5EF4-FFF2-40B4-BE49-F238E27FC236}">
                      <a16:creationId xmlns:a16="http://schemas.microsoft.com/office/drawing/2014/main" id="{8867D6CB-0C6C-4F1A-AA1A-402D17A50FF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0" y="864"/>
                  <a:ext cx="2440" cy="2083"/>
                  <a:chOff x="1200" y="864"/>
                  <a:chExt cx="2440" cy="2083"/>
                </a:xfrm>
              </p:grpSpPr>
              <p:grpSp>
                <p:nvGrpSpPr>
                  <p:cNvPr id="16" name="Group 6">
                    <a:extLst>
                      <a:ext uri="{FF2B5EF4-FFF2-40B4-BE49-F238E27FC236}">
                        <a16:creationId xmlns:a16="http://schemas.microsoft.com/office/drawing/2014/main" id="{011168BB-4F21-462E-AD65-D4A5A8C35E7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200" y="864"/>
                    <a:ext cx="2424" cy="2083"/>
                    <a:chOff x="1536" y="941"/>
                    <a:chExt cx="2424" cy="2083"/>
                  </a:xfrm>
                </p:grpSpPr>
                <p:pic>
                  <p:nvPicPr>
                    <p:cNvPr id="25" name="Picture 7">
                      <a:extLst>
                        <a:ext uri="{FF2B5EF4-FFF2-40B4-BE49-F238E27FC236}">
                          <a16:creationId xmlns:a16="http://schemas.microsoft.com/office/drawing/2014/main" id="{7EF07C7A-5124-4539-86AF-A459B0029A79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536" y="941"/>
                      <a:ext cx="2424" cy="208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6" name="Oval 8">
                      <a:extLst>
                        <a:ext uri="{FF2B5EF4-FFF2-40B4-BE49-F238E27FC236}">
                          <a16:creationId xmlns:a16="http://schemas.microsoft.com/office/drawing/2014/main" id="{CCA26930-0258-4EDF-90CC-6120AD6E386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0" y="2165"/>
                      <a:ext cx="294" cy="512"/>
                    </a:xfrm>
                    <a:prstGeom prst="ellipse">
                      <a:avLst/>
                    </a:prstGeom>
                    <a:solidFill>
                      <a:srgbClr val="FFCC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defRPr sz="2400" b="1">
                          <a:solidFill>
                            <a:schemeClr val="tx2"/>
                          </a:solidFill>
                          <a:latin typeface="Times" charset="0"/>
                          <a:ea typeface="ＭＳ Ｐゴシック" charset="-128"/>
                        </a:defRPr>
                      </a:lvl1pPr>
                      <a:lvl2pPr marL="37931725" indent="-37474525">
                        <a:defRPr sz="2400" b="1">
                          <a:solidFill>
                            <a:schemeClr val="tx2"/>
                          </a:solidFill>
                          <a:latin typeface="Times" charset="0"/>
                          <a:ea typeface="ＭＳ Ｐゴシック" charset="-128"/>
                        </a:defRPr>
                      </a:lvl2pPr>
                      <a:lvl3pPr>
                        <a:defRPr sz="2400" b="1">
                          <a:solidFill>
                            <a:schemeClr val="tx2"/>
                          </a:solidFill>
                          <a:latin typeface="Times" charset="0"/>
                          <a:ea typeface="ＭＳ Ｐゴシック" charset="-128"/>
                        </a:defRPr>
                      </a:lvl3pPr>
                      <a:lvl4pPr>
                        <a:defRPr sz="2400" b="1">
                          <a:solidFill>
                            <a:schemeClr val="tx2"/>
                          </a:solidFill>
                          <a:latin typeface="Times" charset="0"/>
                          <a:ea typeface="ＭＳ Ｐゴシック" charset="-128"/>
                        </a:defRPr>
                      </a:lvl4pPr>
                      <a:lvl5pPr>
                        <a:defRPr sz="2400" b="1">
                          <a:solidFill>
                            <a:schemeClr val="tx2"/>
                          </a:solidFill>
                          <a:latin typeface="Times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2"/>
                          </a:solidFill>
                          <a:latin typeface="Times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2"/>
                          </a:solidFill>
                          <a:latin typeface="Times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2"/>
                          </a:solidFill>
                          <a:latin typeface="Times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 b="1">
                          <a:solidFill>
                            <a:schemeClr val="tx2"/>
                          </a:solidFill>
                          <a:latin typeface="Times" charset="0"/>
                          <a:ea typeface="ＭＳ Ｐゴシック" charset="-128"/>
                        </a:defRPr>
                      </a:lvl9pPr>
                    </a:lstStyle>
                    <a:p>
                      <a:endParaRPr lang="en-US" altLang="en-US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pic>
                <p:nvPicPr>
                  <p:cNvPr id="17" name="Picture 11">
                    <a:extLst>
                      <a:ext uri="{FF2B5EF4-FFF2-40B4-BE49-F238E27FC236}">
                        <a16:creationId xmlns:a16="http://schemas.microsoft.com/office/drawing/2014/main" id="{20E3169D-FF00-4DD6-85E4-82CC7E494F8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536" y="2064"/>
                    <a:ext cx="1532" cy="70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8" name="Picture 12">
                    <a:extLst>
                      <a:ext uri="{FF2B5EF4-FFF2-40B4-BE49-F238E27FC236}">
                        <a16:creationId xmlns:a16="http://schemas.microsoft.com/office/drawing/2014/main" id="{CC6449EB-DF1E-4E04-83E4-983C98C2573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536" y="2544"/>
                    <a:ext cx="380" cy="2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" name="Picture 13" descr="image-2283.pdf                                                 0015F4BBMacintosh HD                   BBA79819:">
                    <a:extLst>
                      <a:ext uri="{FF2B5EF4-FFF2-40B4-BE49-F238E27FC236}">
                        <a16:creationId xmlns:a16="http://schemas.microsoft.com/office/drawing/2014/main" id="{ECBE0314-9333-4530-AA6D-DDDFF571505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52" y="2328"/>
                    <a:ext cx="304" cy="2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0" name="Picture 14">
                    <a:extLst>
                      <a:ext uri="{FF2B5EF4-FFF2-40B4-BE49-F238E27FC236}">
                        <a16:creationId xmlns:a16="http://schemas.microsoft.com/office/drawing/2014/main" id="{23830361-60BF-43F5-92F4-0BBC127745D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72" y="2596"/>
                    <a:ext cx="320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" name="Picture 15">
                    <a:extLst>
                      <a:ext uri="{FF2B5EF4-FFF2-40B4-BE49-F238E27FC236}">
                        <a16:creationId xmlns:a16="http://schemas.microsoft.com/office/drawing/2014/main" id="{2CCC0719-0128-4716-930D-E84B6501494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262567">
                    <a:off x="2136" y="2539"/>
                    <a:ext cx="272" cy="2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2" name="Picture 16">
                    <a:extLst>
                      <a:ext uri="{FF2B5EF4-FFF2-40B4-BE49-F238E27FC236}">
                        <a16:creationId xmlns:a16="http://schemas.microsoft.com/office/drawing/2014/main" id="{59AE6089-B449-4295-BBEB-E16C187DCE4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962896">
                    <a:off x="2493" y="2044"/>
                    <a:ext cx="112" cy="1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3" name="Picture 17">
                    <a:extLst>
                      <a:ext uri="{FF2B5EF4-FFF2-40B4-BE49-F238E27FC236}">
                        <a16:creationId xmlns:a16="http://schemas.microsoft.com/office/drawing/2014/main" id="{7EB1B820-042C-4604-B9FF-94EDA925D48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72" y="2056"/>
                    <a:ext cx="568" cy="72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4" name="Picture 18" descr="image-2284.pdf                                                 0015F4BBMacintosh HD                   BBA79819:">
                    <a:extLst>
                      <a:ext uri="{FF2B5EF4-FFF2-40B4-BE49-F238E27FC236}">
                        <a16:creationId xmlns:a16="http://schemas.microsoft.com/office/drawing/2014/main" id="{3E5AFCA9-186E-4735-AA99-708EA4CEBE3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56" y="2304"/>
                    <a:ext cx="304" cy="2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5" name="Picture 19">
                  <a:extLst>
                    <a:ext uri="{FF2B5EF4-FFF2-40B4-BE49-F238E27FC236}">
                      <a16:creationId xmlns:a16="http://schemas.microsoft.com/office/drawing/2014/main" id="{6B9CFC1F-82E4-496E-96CC-F1C904B14F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8" y="2640"/>
                  <a:ext cx="236" cy="2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857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3" name="Picture 20" descr="image-2285.pdf                                                 0015F4BBMacintosh HD                   BBA79819:">
                <a:extLst>
                  <a:ext uri="{FF2B5EF4-FFF2-40B4-BE49-F238E27FC236}">
                    <a16:creationId xmlns:a16="http://schemas.microsoft.com/office/drawing/2014/main" id="{C9691CD9-510C-4B83-AFD9-2F952C16B0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" y="2232"/>
                <a:ext cx="248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Picture 21">
              <a:extLst>
                <a:ext uri="{FF2B5EF4-FFF2-40B4-BE49-F238E27FC236}">
                  <a16:creationId xmlns:a16="http://schemas.microsoft.com/office/drawing/2014/main" id="{22E162A8-DC31-46CD-BADB-B63398024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016"/>
              <a:ext cx="21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Picture 79" descr="&#10;image-440.pdf                                                  000D1ADBMacintosh HD                   C181DED4:">
            <a:extLst>
              <a:ext uri="{FF2B5EF4-FFF2-40B4-BE49-F238E27FC236}">
                <a16:creationId xmlns:a16="http://schemas.microsoft.com/office/drawing/2014/main" id="{B0A40A20-7673-4EB0-93C5-5526F1806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4333134"/>
            <a:ext cx="14732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82">
            <a:extLst>
              <a:ext uri="{FF2B5EF4-FFF2-40B4-BE49-F238E27FC236}">
                <a16:creationId xmlns:a16="http://schemas.microsoft.com/office/drawing/2014/main" id="{2651DC30-2681-4BCF-A630-0339F0546CE1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1418484"/>
            <a:ext cx="4953000" cy="3449638"/>
            <a:chOff x="3886200" y="1612900"/>
            <a:chExt cx="4953000" cy="3449638"/>
          </a:xfrm>
        </p:grpSpPr>
        <p:sp>
          <p:nvSpPr>
            <p:cNvPr id="29" name="AutoShape 42">
              <a:extLst>
                <a:ext uri="{FF2B5EF4-FFF2-40B4-BE49-F238E27FC236}">
                  <a16:creationId xmlns:a16="http://schemas.microsoft.com/office/drawing/2014/main" id="{D596C961-021A-43C8-BC3D-D4136BE2E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2737510"/>
              <a:ext cx="1143000" cy="457200"/>
            </a:xfrm>
            <a:prstGeom prst="rightArrow">
              <a:avLst>
                <a:gd name="adj1" fmla="val 50000"/>
                <a:gd name="adj2" fmla="val 6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1pPr>
              <a:lvl2pPr marL="37931725" indent="-37474525"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2pPr>
              <a:lvl3pPr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3pPr>
              <a:lvl4pPr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4pPr>
              <a:lvl5pPr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grpSp>
          <p:nvGrpSpPr>
            <p:cNvPr id="30" name="Group 82">
              <a:extLst>
                <a:ext uri="{FF2B5EF4-FFF2-40B4-BE49-F238E27FC236}">
                  <a16:creationId xmlns:a16="http://schemas.microsoft.com/office/drawing/2014/main" id="{71FB7C4E-E619-4EE8-95B1-7A76C55A31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73700" y="1612900"/>
              <a:ext cx="3365500" cy="2654300"/>
              <a:chOff x="816" y="528"/>
              <a:chExt cx="3512" cy="2488"/>
            </a:xfrm>
          </p:grpSpPr>
          <p:pic>
            <p:nvPicPr>
              <p:cNvPr id="32" name="Picture 83">
                <a:extLst>
                  <a:ext uri="{FF2B5EF4-FFF2-40B4-BE49-F238E27FC236}">
                    <a16:creationId xmlns:a16="http://schemas.microsoft.com/office/drawing/2014/main" id="{8D4726CC-7C92-406B-BCA9-9221EA541B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528"/>
                <a:ext cx="3512" cy="2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84">
                <a:extLst>
                  <a:ext uri="{FF2B5EF4-FFF2-40B4-BE49-F238E27FC236}">
                    <a16:creationId xmlns:a16="http://schemas.microsoft.com/office/drawing/2014/main" id="{F5BBDC8E-6663-440F-8571-F4BCF09844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511"/>
                <a:ext cx="384" cy="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4" name="Group 85">
                <a:extLst>
                  <a:ext uri="{FF2B5EF4-FFF2-40B4-BE49-F238E27FC236}">
                    <a16:creationId xmlns:a16="http://schemas.microsoft.com/office/drawing/2014/main" id="{C99F7451-93DC-474E-9734-260954EFD7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232536">
                <a:off x="2704" y="1523"/>
                <a:ext cx="326" cy="305"/>
                <a:chOff x="2976" y="2256"/>
                <a:chExt cx="1056" cy="1331"/>
              </a:xfrm>
            </p:grpSpPr>
            <p:sp>
              <p:nvSpPr>
                <p:cNvPr id="35" name="Freeform 86">
                  <a:extLst>
                    <a:ext uri="{FF2B5EF4-FFF2-40B4-BE49-F238E27FC236}">
                      <a16:creationId xmlns:a16="http://schemas.microsoft.com/office/drawing/2014/main" id="{E0E76382-C705-41E4-8102-0018B11883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6" y="2256"/>
                  <a:ext cx="288" cy="432"/>
                </a:xfrm>
                <a:custGeom>
                  <a:avLst/>
                  <a:gdLst>
                    <a:gd name="T0" fmla="*/ 0 w 288"/>
                    <a:gd name="T1" fmla="*/ 72 h 432"/>
                    <a:gd name="T2" fmla="*/ 192 w 288"/>
                    <a:gd name="T3" fmla="*/ 24 h 432"/>
                    <a:gd name="T4" fmla="*/ 144 w 288"/>
                    <a:gd name="T5" fmla="*/ 216 h 432"/>
                    <a:gd name="T6" fmla="*/ 96 w 288"/>
                    <a:gd name="T7" fmla="*/ 408 h 432"/>
                    <a:gd name="T8" fmla="*/ 288 w 288"/>
                    <a:gd name="T9" fmla="*/ 360 h 4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32"/>
                    <a:gd name="T17" fmla="*/ 288 w 288"/>
                    <a:gd name="T18" fmla="*/ 432 h 4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32">
                      <a:moveTo>
                        <a:pt x="0" y="72"/>
                      </a:moveTo>
                      <a:cubicBezTo>
                        <a:pt x="84" y="36"/>
                        <a:pt x="168" y="0"/>
                        <a:pt x="192" y="24"/>
                      </a:cubicBezTo>
                      <a:cubicBezTo>
                        <a:pt x="216" y="48"/>
                        <a:pt x="160" y="152"/>
                        <a:pt x="144" y="216"/>
                      </a:cubicBezTo>
                      <a:cubicBezTo>
                        <a:pt x="128" y="280"/>
                        <a:pt x="72" y="384"/>
                        <a:pt x="96" y="408"/>
                      </a:cubicBezTo>
                      <a:cubicBezTo>
                        <a:pt x="120" y="432"/>
                        <a:pt x="256" y="368"/>
                        <a:pt x="288" y="360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1pPr>
                  <a:lvl2pPr marL="37931725" indent="-37474525"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2pPr>
                  <a:lvl3pPr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3pPr>
                  <a:lvl4pPr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4pPr>
                  <a:lvl5pPr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Freeform 87">
                  <a:extLst>
                    <a:ext uri="{FF2B5EF4-FFF2-40B4-BE49-F238E27FC236}">
                      <a16:creationId xmlns:a16="http://schemas.microsoft.com/office/drawing/2014/main" id="{FC2D86D3-5DEC-4B62-9058-0A64E65D26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6" y="2562"/>
                  <a:ext cx="288" cy="432"/>
                </a:xfrm>
                <a:custGeom>
                  <a:avLst/>
                  <a:gdLst>
                    <a:gd name="T0" fmla="*/ 0 w 288"/>
                    <a:gd name="T1" fmla="*/ 72 h 432"/>
                    <a:gd name="T2" fmla="*/ 192 w 288"/>
                    <a:gd name="T3" fmla="*/ 24 h 432"/>
                    <a:gd name="T4" fmla="*/ 144 w 288"/>
                    <a:gd name="T5" fmla="*/ 216 h 432"/>
                    <a:gd name="T6" fmla="*/ 96 w 288"/>
                    <a:gd name="T7" fmla="*/ 408 h 432"/>
                    <a:gd name="T8" fmla="*/ 288 w 288"/>
                    <a:gd name="T9" fmla="*/ 360 h 4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32"/>
                    <a:gd name="T17" fmla="*/ 288 w 288"/>
                    <a:gd name="T18" fmla="*/ 432 h 4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32">
                      <a:moveTo>
                        <a:pt x="0" y="72"/>
                      </a:moveTo>
                      <a:cubicBezTo>
                        <a:pt x="84" y="36"/>
                        <a:pt x="168" y="0"/>
                        <a:pt x="192" y="24"/>
                      </a:cubicBezTo>
                      <a:cubicBezTo>
                        <a:pt x="216" y="48"/>
                        <a:pt x="160" y="152"/>
                        <a:pt x="144" y="216"/>
                      </a:cubicBezTo>
                      <a:cubicBezTo>
                        <a:pt x="128" y="280"/>
                        <a:pt x="72" y="384"/>
                        <a:pt x="96" y="408"/>
                      </a:cubicBezTo>
                      <a:cubicBezTo>
                        <a:pt x="120" y="432"/>
                        <a:pt x="256" y="368"/>
                        <a:pt x="288" y="360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1pPr>
                  <a:lvl2pPr marL="37931725" indent="-37474525"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2pPr>
                  <a:lvl3pPr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3pPr>
                  <a:lvl4pPr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4pPr>
                  <a:lvl5pPr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Freeform 88">
                  <a:extLst>
                    <a:ext uri="{FF2B5EF4-FFF2-40B4-BE49-F238E27FC236}">
                      <a16:creationId xmlns:a16="http://schemas.microsoft.com/office/drawing/2014/main" id="{D394172B-5588-49C7-A648-067DA4224C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4" y="2850"/>
                  <a:ext cx="288" cy="432"/>
                </a:xfrm>
                <a:custGeom>
                  <a:avLst/>
                  <a:gdLst>
                    <a:gd name="T0" fmla="*/ 0 w 288"/>
                    <a:gd name="T1" fmla="*/ 72 h 432"/>
                    <a:gd name="T2" fmla="*/ 192 w 288"/>
                    <a:gd name="T3" fmla="*/ 24 h 432"/>
                    <a:gd name="T4" fmla="*/ 144 w 288"/>
                    <a:gd name="T5" fmla="*/ 216 h 432"/>
                    <a:gd name="T6" fmla="*/ 96 w 288"/>
                    <a:gd name="T7" fmla="*/ 408 h 432"/>
                    <a:gd name="T8" fmla="*/ 288 w 288"/>
                    <a:gd name="T9" fmla="*/ 360 h 4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32"/>
                    <a:gd name="T17" fmla="*/ 288 w 288"/>
                    <a:gd name="T18" fmla="*/ 432 h 4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32">
                      <a:moveTo>
                        <a:pt x="0" y="72"/>
                      </a:moveTo>
                      <a:cubicBezTo>
                        <a:pt x="84" y="36"/>
                        <a:pt x="168" y="0"/>
                        <a:pt x="192" y="24"/>
                      </a:cubicBezTo>
                      <a:cubicBezTo>
                        <a:pt x="216" y="48"/>
                        <a:pt x="160" y="152"/>
                        <a:pt x="144" y="216"/>
                      </a:cubicBezTo>
                      <a:cubicBezTo>
                        <a:pt x="128" y="280"/>
                        <a:pt x="72" y="384"/>
                        <a:pt x="96" y="408"/>
                      </a:cubicBezTo>
                      <a:cubicBezTo>
                        <a:pt x="120" y="432"/>
                        <a:pt x="256" y="368"/>
                        <a:pt x="288" y="360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1pPr>
                  <a:lvl2pPr marL="37931725" indent="-37474525"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2pPr>
                  <a:lvl3pPr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3pPr>
                  <a:lvl4pPr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4pPr>
                  <a:lvl5pPr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Freeform 89">
                  <a:extLst>
                    <a:ext uri="{FF2B5EF4-FFF2-40B4-BE49-F238E27FC236}">
                      <a16:creationId xmlns:a16="http://schemas.microsoft.com/office/drawing/2014/main" id="{6F2F40FB-C128-442F-8456-BB2965C687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4" y="3155"/>
                  <a:ext cx="288" cy="432"/>
                </a:xfrm>
                <a:custGeom>
                  <a:avLst/>
                  <a:gdLst>
                    <a:gd name="T0" fmla="*/ 0 w 288"/>
                    <a:gd name="T1" fmla="*/ 72 h 432"/>
                    <a:gd name="T2" fmla="*/ 192 w 288"/>
                    <a:gd name="T3" fmla="*/ 24 h 432"/>
                    <a:gd name="T4" fmla="*/ 144 w 288"/>
                    <a:gd name="T5" fmla="*/ 216 h 432"/>
                    <a:gd name="T6" fmla="*/ 96 w 288"/>
                    <a:gd name="T7" fmla="*/ 408 h 432"/>
                    <a:gd name="T8" fmla="*/ 288 w 288"/>
                    <a:gd name="T9" fmla="*/ 360 h 43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32"/>
                    <a:gd name="T17" fmla="*/ 288 w 288"/>
                    <a:gd name="T18" fmla="*/ 432 h 43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32">
                      <a:moveTo>
                        <a:pt x="0" y="72"/>
                      </a:moveTo>
                      <a:cubicBezTo>
                        <a:pt x="84" y="36"/>
                        <a:pt x="168" y="0"/>
                        <a:pt x="192" y="24"/>
                      </a:cubicBezTo>
                      <a:cubicBezTo>
                        <a:pt x="216" y="48"/>
                        <a:pt x="160" y="152"/>
                        <a:pt x="144" y="216"/>
                      </a:cubicBezTo>
                      <a:cubicBezTo>
                        <a:pt x="128" y="280"/>
                        <a:pt x="72" y="384"/>
                        <a:pt x="96" y="408"/>
                      </a:cubicBezTo>
                      <a:cubicBezTo>
                        <a:pt x="120" y="432"/>
                        <a:pt x="256" y="368"/>
                        <a:pt x="288" y="360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1pPr>
                  <a:lvl2pPr marL="37931725" indent="-37474525"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2pPr>
                  <a:lvl3pPr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3pPr>
                  <a:lvl4pPr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4pPr>
                  <a:lvl5pPr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2"/>
                      </a:solidFill>
                      <a:latin typeface="Times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31" name="Picture 90" descr="&#10;image-441.pdf                                                  000D1ADBMacintosh HD                   C181DED4:">
              <a:extLst>
                <a:ext uri="{FF2B5EF4-FFF2-40B4-BE49-F238E27FC236}">
                  <a16:creationId xmlns:a16="http://schemas.microsoft.com/office/drawing/2014/main" id="{DDF2DE27-D543-4D82-9B0A-3309075B91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300" y="4724400"/>
              <a:ext cx="10541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83">
            <a:extLst>
              <a:ext uri="{FF2B5EF4-FFF2-40B4-BE49-F238E27FC236}">
                <a16:creationId xmlns:a16="http://schemas.microsoft.com/office/drawing/2014/main" id="{AF891296-6CC9-48BA-9869-9CC40921276A}"/>
              </a:ext>
            </a:extLst>
          </p:cNvPr>
          <p:cNvGrpSpPr>
            <a:grpSpLocks/>
          </p:cNvGrpSpPr>
          <p:nvPr/>
        </p:nvGrpSpPr>
        <p:grpSpPr bwMode="auto">
          <a:xfrm>
            <a:off x="7467600" y="2167784"/>
            <a:ext cx="1981200" cy="1828800"/>
            <a:chOff x="5943600" y="2362200"/>
            <a:chExt cx="1981200" cy="1828800"/>
          </a:xfrm>
        </p:grpSpPr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68E623E0-C545-42CE-BDDB-3F44525C8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400" y="2362200"/>
              <a:ext cx="914400" cy="914400"/>
            </a:xfrm>
            <a:prstGeom prst="ellipse">
              <a:avLst/>
            </a:prstGeom>
            <a:solidFill>
              <a:srgbClr val="008000">
                <a:alpha val="49019"/>
              </a:srgb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1pPr>
              <a:lvl2pPr marL="37931725" indent="-37474525"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2pPr>
              <a:lvl3pPr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3pPr>
              <a:lvl4pPr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4pPr>
              <a:lvl5pPr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41" name="Oval 81">
              <a:extLst>
                <a:ext uri="{FF2B5EF4-FFF2-40B4-BE49-F238E27FC236}">
                  <a16:creationId xmlns:a16="http://schemas.microsoft.com/office/drawing/2014/main" id="{523697B5-53D0-4F42-AF71-AE81E7B8B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3600" y="3276600"/>
              <a:ext cx="914400" cy="914400"/>
            </a:xfrm>
            <a:prstGeom prst="ellipse">
              <a:avLst/>
            </a:prstGeom>
            <a:solidFill>
              <a:srgbClr val="FFD32D">
                <a:alpha val="49019"/>
              </a:srgb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1pPr>
              <a:lvl2pPr marL="37931725" indent="-37474525"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2pPr>
              <a:lvl3pPr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3pPr>
              <a:lvl4pPr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4pPr>
              <a:lvl5pPr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2"/>
                  </a:solidFill>
                  <a:latin typeface="Times" charset="0"/>
                  <a:ea typeface="ＭＳ Ｐゴシック" charset="-128"/>
                </a:defRPr>
              </a:lvl9pPr>
            </a:lstStyle>
            <a:p>
              <a:endParaRPr lang="en-US" altLang="en-US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B556728-FFC8-4D1C-81CD-F3734D73EEE7}"/>
              </a:ext>
            </a:extLst>
          </p:cNvPr>
          <p:cNvSpPr txBox="1"/>
          <p:nvPr/>
        </p:nvSpPr>
        <p:spPr>
          <a:xfrm>
            <a:off x="1905000" y="5291974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cs typeface="Arial" panose="020B0604020202020204" pitchFamily="34" charset="0"/>
              </a:rPr>
              <a:t> access through Structure Functions F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 	to Parton Distribution Functions</a:t>
            </a:r>
          </a:p>
        </p:txBody>
      </p:sp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5F17A868-ABEA-4FA4-9DEF-F7EFE4E1A9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19976" y="5287564"/>
          <a:ext cx="2638425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7351000" imgH="7767000" progId="Equation.3">
                  <p:embed/>
                </p:oleObj>
              </mc:Choice>
              <mc:Fallback>
                <p:oleObj name="Equation" r:id="rId16" imgW="27351000" imgH="7767000" progId="Equation.3">
                  <p:embed/>
                  <p:pic>
                    <p:nvPicPr>
                      <p:cNvPr id="43" name="Object 42">
                        <a:extLst>
                          <a:ext uri="{FF2B5EF4-FFF2-40B4-BE49-F238E27FC236}">
                            <a16:creationId xmlns:a16="http://schemas.microsoft.com/office/drawing/2014/main" id="{5F17A868-ABEA-4FA4-9DEF-F7EFE4E1A9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9976" y="5287564"/>
                        <a:ext cx="2638425" cy="750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Box 4">
            <a:extLst>
              <a:ext uri="{FF2B5EF4-FFF2-40B4-BE49-F238E27FC236}">
                <a16:creationId xmlns:a16="http://schemas.microsoft.com/office/drawing/2014/main" id="{12641D72-AECF-433D-B22F-0F74408B2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328" y="738612"/>
            <a:ext cx="35527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Arial" panose="020B0604020202020204" pitchFamily="34" charset="0"/>
              </a:rPr>
              <a:t>Deep Inelastic Scattering – knock a nucleon apart</a:t>
            </a:r>
          </a:p>
        </p:txBody>
      </p:sp>
      <p:pic>
        <p:nvPicPr>
          <p:cNvPr id="45" name="Picture 5" descr="dis">
            <a:extLst>
              <a:ext uri="{FF2B5EF4-FFF2-40B4-BE49-F238E27FC236}">
                <a16:creationId xmlns:a16="http://schemas.microsoft.com/office/drawing/2014/main" id="{7A7412EF-1FCC-458E-9B66-044B470E0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 l="26247" t="57800" r="24409" b="32149"/>
          <a:stretch>
            <a:fillRect/>
          </a:stretch>
        </p:blipFill>
        <p:spPr bwMode="auto">
          <a:xfrm>
            <a:off x="4213134" y="1376532"/>
            <a:ext cx="3581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 Box 8">
            <a:extLst>
              <a:ext uri="{FF2B5EF4-FFF2-40B4-BE49-F238E27FC236}">
                <a16:creationId xmlns:a16="http://schemas.microsoft.com/office/drawing/2014/main" id="{2F4766BD-D71C-4D47-9E96-D5FCEE5BD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106" y="1986132"/>
            <a:ext cx="31046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(Infinite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  <a:sym typeface="Symbol" pitchFamily="18" charset="2"/>
              </a:rPr>
              <a:t> Momentum</a:t>
            </a:r>
            <a:r>
              <a:rPr 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 Frame</a:t>
            </a:r>
            <a:r>
              <a:rPr lang="en-GB" sz="2000" dirty="0">
                <a:solidFill>
                  <a:srgbClr val="FF0000"/>
                </a:solidFill>
                <a:cs typeface="Arial" panose="020B0604020202020204" pitchFamily="34" charset="0"/>
              </a:rPr>
              <a:t>)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68D1F6D-5313-4E26-B498-51401BA49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096000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Empirically</a:t>
            </a:r>
            <a:r>
              <a:rPr lang="en-US" sz="2000" dirty="0"/>
              <a:t>, DIS region is where </a:t>
            </a:r>
            <a:r>
              <a:rPr lang="en-US" sz="2000" dirty="0">
                <a:solidFill>
                  <a:srgbClr val="0000FF"/>
                </a:solidFill>
              </a:rPr>
              <a:t>logarithmic scaling </a:t>
            </a:r>
            <a:r>
              <a:rPr lang="en-US" sz="2000" dirty="0"/>
              <a:t>is observed</a:t>
            </a:r>
          </a:p>
          <a:p>
            <a:pPr algn="ctr"/>
            <a:r>
              <a:rPr lang="en-US" sz="2000" dirty="0"/>
              <a:t>Q</a:t>
            </a:r>
            <a:r>
              <a:rPr lang="en-US" sz="2000" baseline="30000" dirty="0"/>
              <a:t>2</a:t>
            </a:r>
            <a:r>
              <a:rPr lang="en-US" sz="2000" dirty="0"/>
              <a:t> &gt; 1 GeV</a:t>
            </a:r>
            <a:r>
              <a:rPr lang="en-US" sz="2000" baseline="30000" dirty="0"/>
              <a:t>2</a:t>
            </a:r>
            <a:r>
              <a:rPr lang="en-US" sz="2000" dirty="0"/>
              <a:t>, W</a:t>
            </a:r>
            <a:r>
              <a:rPr lang="en-US" sz="2000" baseline="30000" dirty="0"/>
              <a:t>2</a:t>
            </a:r>
            <a:r>
              <a:rPr lang="en-US" sz="2000" dirty="0"/>
              <a:t> &gt; 4 GeV</a:t>
            </a:r>
            <a:r>
              <a:rPr lang="en-US" sz="2000" baseline="30000" dirty="0"/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A75E00-082B-4DAB-9A3A-7C08AAA942BC}"/>
              </a:ext>
            </a:extLst>
          </p:cNvPr>
          <p:cNvSpPr txBox="1"/>
          <p:nvPr/>
        </p:nvSpPr>
        <p:spPr>
          <a:xfrm>
            <a:off x="1895453" y="4870678"/>
            <a:ext cx="1307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(x = momentum</a:t>
            </a:r>
          </a:p>
          <a:p>
            <a:r>
              <a:rPr lang="en-US" sz="1200" dirty="0"/>
              <a:t>       fraction)</a:t>
            </a:r>
          </a:p>
        </p:txBody>
      </p:sp>
    </p:spTree>
    <p:extLst>
      <p:ext uri="{BB962C8B-B14F-4D97-AF65-F5344CB8AC3E}">
        <p14:creationId xmlns:p14="http://schemas.microsoft.com/office/powerpoint/2010/main" val="31163195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E7B59D2-B75A-4F30-B149-042F74D4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585"/>
            <a:ext cx="9144000" cy="712178"/>
          </a:xfrm>
        </p:spPr>
        <p:txBody>
          <a:bodyPr>
            <a:noAutofit/>
          </a:bodyPr>
          <a:lstStyle/>
          <a:p>
            <a:pPr algn="ctr"/>
            <a:r>
              <a:rPr lang="en-US" sz="2800" kern="0" dirty="0"/>
              <a:t>Structure Function by Different DIS Probes</a:t>
            </a:r>
            <a:endParaRPr lang="en-US" sz="2800" dirty="0">
              <a:latin typeface="+mj-lt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27CDA15-D649-4331-A39B-FCBAD339B6FD}"/>
              </a:ext>
            </a:extLst>
          </p:cNvPr>
          <p:cNvGrpSpPr/>
          <p:nvPr/>
        </p:nvGrpSpPr>
        <p:grpSpPr>
          <a:xfrm>
            <a:off x="1723078" y="1062938"/>
            <a:ext cx="4331732" cy="5254112"/>
            <a:chOff x="240268" y="1161794"/>
            <a:chExt cx="4331732" cy="5254112"/>
          </a:xfrm>
        </p:grpSpPr>
        <p:pic>
          <p:nvPicPr>
            <p:cNvPr id="49" name="Picture 4">
              <a:extLst>
                <a:ext uri="{FF2B5EF4-FFF2-40B4-BE49-F238E27FC236}">
                  <a16:creationId xmlns:a16="http://schemas.microsoft.com/office/drawing/2014/main" id="{4ECE6808-44F8-4FE5-8F1D-C23BE45B36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9" b="3348"/>
            <a:stretch/>
          </p:blipFill>
          <p:spPr bwMode="auto">
            <a:xfrm>
              <a:off x="609600" y="1161794"/>
              <a:ext cx="3962400" cy="4884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490EC5F-6EBA-4772-9081-A56DBCA278F8}"/>
                </a:ext>
              </a:extLst>
            </p:cNvPr>
            <p:cNvSpPr txBox="1"/>
            <p:nvPr/>
          </p:nvSpPr>
          <p:spPr>
            <a:xfrm rot="16200000">
              <a:off x="-403178" y="1878227"/>
              <a:ext cx="1656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baseline="-25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(x,Q</a:t>
              </a:r>
              <a:r>
                <a:rPr lang="en-US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+ c(x)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EC61BC5-0856-440F-8E4B-27C4CE471B7D}"/>
                </a:ext>
              </a:extLst>
            </p:cNvPr>
            <p:cNvSpPr txBox="1"/>
            <p:nvPr/>
          </p:nvSpPr>
          <p:spPr>
            <a:xfrm>
              <a:off x="2183012" y="6046574"/>
              <a:ext cx="1257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en-US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(GeV</a:t>
              </a:r>
              <a:r>
                <a:rPr lang="en-US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76A5275-446E-4933-B240-EAF022803A25}"/>
              </a:ext>
            </a:extLst>
          </p:cNvPr>
          <p:cNvGrpSpPr/>
          <p:nvPr/>
        </p:nvGrpSpPr>
        <p:grpSpPr>
          <a:xfrm>
            <a:off x="6096000" y="992208"/>
            <a:ext cx="991020" cy="461665"/>
            <a:chOff x="4572000" y="992207"/>
            <a:chExt cx="991020" cy="461665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3D1CE85-19F3-446F-9437-CE7F7C5FD3F5}"/>
                </a:ext>
              </a:extLst>
            </p:cNvPr>
            <p:cNvSpPr/>
            <p:nvPr/>
          </p:nvSpPr>
          <p:spPr bwMode="auto">
            <a:xfrm>
              <a:off x="4572000" y="1135925"/>
              <a:ext cx="115330" cy="124464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444B0D4-F320-4909-86B8-646C055AFBDB}"/>
                </a:ext>
              </a:extLst>
            </p:cNvPr>
            <p:cNvSpPr txBox="1"/>
            <p:nvPr/>
          </p:nvSpPr>
          <p:spPr>
            <a:xfrm>
              <a:off x="4810891" y="992207"/>
              <a:ext cx="7521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US" sz="2400" baseline="-25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400" baseline="30000" dirty="0">
                  <a:solidFill>
                    <a:srgbClr val="000000"/>
                  </a:solidFill>
                  <a:latin typeface="Symbol" panose="05050102010706020507" pitchFamily="18" charset="2"/>
                  <a:cs typeface="Arial" panose="020B0604020202020204" pitchFamily="34" charset="0"/>
                </a:rPr>
                <a:t>m</a:t>
              </a:r>
              <a:r>
                <a:rPr lang="en-US" sz="2400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0E2D5BF-F6E3-46A7-95E0-AF8F0AEB4180}"/>
              </a:ext>
            </a:extLst>
          </p:cNvPr>
          <p:cNvGrpSpPr/>
          <p:nvPr/>
        </p:nvGrpSpPr>
        <p:grpSpPr>
          <a:xfrm>
            <a:off x="6112477" y="1445673"/>
            <a:ext cx="1540794" cy="650965"/>
            <a:chOff x="5960073" y="903415"/>
            <a:chExt cx="1540794" cy="65096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8A16337-6849-4EDD-85F2-38F706AF6254}"/>
                </a:ext>
              </a:extLst>
            </p:cNvPr>
            <p:cNvGrpSpPr/>
            <p:nvPr/>
          </p:nvGrpSpPr>
          <p:grpSpPr>
            <a:xfrm>
              <a:off x="5960073" y="903415"/>
              <a:ext cx="996302" cy="546335"/>
              <a:chOff x="5960073" y="903415"/>
              <a:chExt cx="996302" cy="546335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A81EA0F4-74DF-4C75-A385-98A4C8C91768}"/>
                  </a:ext>
                </a:extLst>
              </p:cNvPr>
              <p:cNvSpPr/>
              <p:nvPr/>
            </p:nvSpPr>
            <p:spPr bwMode="auto">
              <a:xfrm>
                <a:off x="5960073" y="1131117"/>
                <a:ext cx="115330" cy="124464"/>
              </a:xfrm>
              <a:prstGeom prst="ellipse">
                <a:avLst/>
              </a:prstGeom>
              <a:solidFill>
                <a:schemeClr val="tx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2400">
                  <a:solidFill>
                    <a:srgbClr val="000000"/>
                  </a:solidFill>
                  <a:latin typeface="Times" pitchFamily="18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0957476-FDD6-4CD6-8A33-F427A16971E5}"/>
                  </a:ext>
                </a:extLst>
              </p:cNvPr>
              <p:cNvSpPr txBox="1"/>
              <p:nvPr/>
            </p:nvSpPr>
            <p:spPr>
              <a:xfrm>
                <a:off x="6215467" y="988085"/>
                <a:ext cx="7409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US" sz="2400" baseline="-25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400" baseline="30000" dirty="0">
                    <a:solidFill>
                      <a:srgbClr val="000000"/>
                    </a:solidFill>
                    <a:latin typeface="Symbol" panose="05050102010706020507" pitchFamily="18" charset="2"/>
                    <a:cs typeface="Arial" panose="020B0604020202020204" pitchFamily="34" charset="0"/>
                  </a:rPr>
                  <a:t>n</a:t>
                </a:r>
                <a:r>
                  <a:rPr lang="en-US" sz="2400" baseline="30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400B0FB-7088-4066-BDD0-45058EEB972D}"/>
                  </a:ext>
                </a:extLst>
              </p:cNvPr>
              <p:cNvSpPr txBox="1"/>
              <p:nvPr/>
            </p:nvSpPr>
            <p:spPr>
              <a:xfrm>
                <a:off x="6476604" y="903415"/>
                <a:ext cx="338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(-)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D36F2F7-2E9E-4850-BCFB-24287CBCD17F}"/>
                    </a:ext>
                  </a:extLst>
                </p:cNvPr>
                <p:cNvSpPr txBox="1"/>
                <p:nvPr/>
              </p:nvSpPr>
              <p:spPr>
                <a:xfrm>
                  <a:off x="6726296" y="931966"/>
                  <a:ext cx="774571" cy="6224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x</a:t>
                  </a:r>
                  <a:r>
                    <a:rPr lang="en-US" sz="2400" dirty="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18</m:t>
                          </m:r>
                        </m:den>
                      </m:f>
                    </m:oMath>
                  </a14:m>
                  <a:endPara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D36F2F7-2E9E-4850-BCFB-24287CBCD1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6296" y="931966"/>
                  <a:ext cx="774571" cy="622414"/>
                </a:xfrm>
                <a:prstGeom prst="rect">
                  <a:avLst/>
                </a:prstGeom>
                <a:blipFill>
                  <a:blip r:embed="rId3"/>
                  <a:stretch>
                    <a:fillRect l="-787" b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E809632-FFF2-448D-ACA2-033627B046CE}"/>
              </a:ext>
            </a:extLst>
          </p:cNvPr>
          <p:cNvSpPr txBox="1"/>
          <p:nvPr/>
        </p:nvSpPr>
        <p:spPr>
          <a:xfrm>
            <a:off x="6153666" y="2455687"/>
            <a:ext cx="394592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The Classic Example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Extending the scaling found by the venerable SLAC (electron scattering) experiment.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Confirming the basis of the Quark-Parton Model: the expected 5/18 charge weighting works well.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Logarithmic Scaling Violations as anticipated from a renormalizable field theory (QCD) are clearly shown, with both </a:t>
            </a:r>
            <a:r>
              <a:rPr lang="en-US" sz="1600" dirty="0" err="1">
                <a:solidFill>
                  <a:srgbClr val="000000"/>
                </a:solidFill>
                <a:cs typeface="Arial" panose="020B0604020202020204" pitchFamily="34" charset="0"/>
              </a:rPr>
              <a:t>muon</a:t>
            </a:r>
            <a:r>
              <a:rPr 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 and neutrino probes.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B4343CB-5CB1-4ACD-A634-FB869F60F873}"/>
              </a:ext>
            </a:extLst>
          </p:cNvPr>
          <p:cNvSpPr txBox="1"/>
          <p:nvPr/>
        </p:nvSpPr>
        <p:spPr>
          <a:xfrm>
            <a:off x="7820298" y="910339"/>
            <a:ext cx="9605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</a:t>
            </a:r>
          </a:p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</a:t>
            </a:r>
          </a:p>
        </p:txBody>
      </p:sp>
    </p:spTree>
    <p:extLst>
      <p:ext uri="{BB962C8B-B14F-4D97-AF65-F5344CB8AC3E}">
        <p14:creationId xmlns:p14="http://schemas.microsoft.com/office/powerpoint/2010/main" val="36481854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7EBA-0354-44DE-9030-6A1DB4A2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Content Placeholder 3" descr="Screen Shot 2018-10-10 at 6.42.08 AM.png">
            <a:extLst>
              <a:ext uri="{FF2B5EF4-FFF2-40B4-BE49-F238E27FC236}">
                <a16:creationId xmlns:a16="http://schemas.microsoft.com/office/drawing/2014/main" id="{E684A937-2B76-4326-BA49-6E0E482DC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80" r="-43080"/>
          <a:stretch>
            <a:fillRect/>
          </a:stretch>
        </p:blipFill>
        <p:spPr>
          <a:xfrm>
            <a:off x="4260274" y="1230916"/>
            <a:ext cx="2805545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98E8CC-E3BA-4469-821C-5EF298EE19B7}"/>
              </a:ext>
            </a:extLst>
          </p:cNvPr>
          <p:cNvSpPr txBox="1"/>
          <p:nvPr/>
        </p:nvSpPr>
        <p:spPr>
          <a:xfrm>
            <a:off x="6704580" y="1269380"/>
            <a:ext cx="37671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Viewed from boosted frame,</a:t>
            </a:r>
          </a:p>
          <a:p>
            <a:r>
              <a:rPr lang="en-US" dirty="0"/>
              <a:t>      length contracted by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Internal motion of the proton’s constituents is slowed down by time dilation – the </a:t>
            </a:r>
            <a:r>
              <a:rPr lang="en-US" u="sng" dirty="0"/>
              <a:t>instantaneous </a:t>
            </a:r>
            <a:r>
              <a:rPr lang="en-US" dirty="0"/>
              <a:t>charge distribution of the proton is seen.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 boosted frame </a:t>
            </a:r>
            <a:r>
              <a:rPr lang="en-US" i="1" dirty="0"/>
              <a:t>x</a:t>
            </a:r>
            <a:r>
              <a:rPr lang="en-US" dirty="0"/>
              <a:t> is understood as the </a:t>
            </a:r>
            <a:r>
              <a:rPr lang="en-US" u="sng" dirty="0"/>
              <a:t>longitudinal momentum fraction</a:t>
            </a:r>
          </a:p>
          <a:p>
            <a:r>
              <a:rPr lang="en-US" dirty="0"/>
              <a:t>     </a:t>
            </a:r>
            <a:r>
              <a:rPr lang="en-US" i="1" dirty="0"/>
              <a:t>valence</a:t>
            </a:r>
            <a:r>
              <a:rPr lang="en-US" dirty="0"/>
              <a:t> quarks: 0.1 &lt; x &lt; 1</a:t>
            </a:r>
          </a:p>
          <a:p>
            <a:r>
              <a:rPr lang="en-US" dirty="0"/>
              <a:t>     </a:t>
            </a:r>
            <a:r>
              <a:rPr lang="en-US" i="1" dirty="0"/>
              <a:t>sea</a:t>
            </a:r>
            <a:r>
              <a:rPr lang="en-US" dirty="0"/>
              <a:t> quarks: x &lt; 0.1  </a:t>
            </a:r>
          </a:p>
        </p:txBody>
      </p:sp>
      <p:pic>
        <p:nvPicPr>
          <p:cNvPr id="7" name="Picture 6" descr="Screen Shot 2018-10-10 at 7.05.09 AM.png">
            <a:extLst>
              <a:ext uri="{FF2B5EF4-FFF2-40B4-BE49-F238E27FC236}">
                <a16:creationId xmlns:a16="http://schemas.microsoft.com/office/drawing/2014/main" id="{0296E72A-D092-4D6C-91FE-6E37302C3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67" y="2016571"/>
            <a:ext cx="1783748" cy="704273"/>
          </a:xfrm>
          <a:prstGeom prst="rect">
            <a:avLst/>
          </a:prstGeom>
        </p:spPr>
      </p:pic>
      <p:pic>
        <p:nvPicPr>
          <p:cNvPr id="8" name="Picture 7" descr="Screen Shot 2018-10-13 at 2.08.52 PM.png">
            <a:extLst>
              <a:ext uri="{FF2B5EF4-FFF2-40B4-BE49-F238E27FC236}">
                <a16:creationId xmlns:a16="http://schemas.microsoft.com/office/drawing/2014/main" id="{D42AF92B-B9A8-488C-8881-E64AF9244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71" y="1616647"/>
            <a:ext cx="3215050" cy="25639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EEC465-0215-418A-A828-E8B30E48CA50}"/>
              </a:ext>
            </a:extLst>
          </p:cNvPr>
          <p:cNvSpPr txBox="1"/>
          <p:nvPr/>
        </p:nvSpPr>
        <p:spPr>
          <a:xfrm>
            <a:off x="1981200" y="4347865"/>
            <a:ext cx="1909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Lorentz Invariants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</a:t>
            </a:r>
            <a:r>
              <a:rPr lang="en-US" baseline="30000" dirty="0"/>
              <a:t>2</a:t>
            </a:r>
            <a:r>
              <a:rPr lang="en-US" baseline="-25000" dirty="0"/>
              <a:t>CM</a:t>
            </a:r>
            <a:r>
              <a:rPr lang="en-US" dirty="0"/>
              <a:t> = (</a:t>
            </a:r>
            <a:r>
              <a:rPr lang="en-US" dirty="0" err="1"/>
              <a:t>p+k</a:t>
            </a:r>
            <a:r>
              <a:rPr lang="en-US" dirty="0"/>
              <a:t>)</a:t>
            </a:r>
            <a:r>
              <a:rPr lang="en-US" baseline="30000" dirty="0"/>
              <a:t>2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 = -(k-k’)</a:t>
            </a:r>
            <a:r>
              <a:rPr lang="en-US" baseline="30000" dirty="0"/>
              <a:t>2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x = Q</a:t>
            </a:r>
            <a:r>
              <a:rPr lang="en-US" baseline="30000" dirty="0"/>
              <a:t>2</a:t>
            </a:r>
            <a:r>
              <a:rPr lang="en-US" dirty="0"/>
              <a:t>/(2p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/>
              <a:t>q)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9B0AE-9B74-4520-B8FB-5A8C74B63CEC}"/>
              </a:ext>
            </a:extLst>
          </p:cNvPr>
          <p:cNvSpPr txBox="1"/>
          <p:nvPr/>
        </p:nvSpPr>
        <p:spPr>
          <a:xfrm>
            <a:off x="8019221" y="5456098"/>
            <a:ext cx="2105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J. </a:t>
            </a:r>
            <a:r>
              <a:rPr lang="en-US" sz="1400" dirty="0" err="1"/>
              <a:t>Bjorken</a:t>
            </a:r>
            <a:r>
              <a:rPr lang="en-US" sz="1400" dirty="0"/>
              <a:t>, SLAC-PUB-0571</a:t>
            </a:r>
          </a:p>
          <a:p>
            <a:r>
              <a:rPr lang="en-US" sz="1400" dirty="0"/>
              <a:t>March 1969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A07384E-33DB-40A9-8FC5-94C9DF3F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7338" y="1"/>
            <a:ext cx="6989885" cy="7286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Proton Viewed in High Energy Electron Scattering: 1 Longitudinal Dimension</a:t>
            </a:r>
          </a:p>
        </p:txBody>
      </p:sp>
    </p:spTree>
    <p:extLst>
      <p:ext uri="{BB962C8B-B14F-4D97-AF65-F5344CB8AC3E}">
        <p14:creationId xmlns:p14="http://schemas.microsoft.com/office/powerpoint/2010/main" val="9393423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7EBA-0354-44DE-9030-6A1DB4A2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60CD71-02D0-4F81-9A43-57FB14F25DE2}"/>
              </a:ext>
            </a:extLst>
          </p:cNvPr>
          <p:cNvSpPr txBox="1"/>
          <p:nvPr/>
        </p:nvSpPr>
        <p:spPr>
          <a:xfrm>
            <a:off x="1845288" y="3091448"/>
            <a:ext cx="3208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</a:t>
            </a:r>
            <a:r>
              <a:rPr lang="en-US" b="1" dirty="0"/>
              <a:t> x ≈ 10</a:t>
            </a:r>
            <a:r>
              <a:rPr lang="en-US" b="1" baseline="30000" dirty="0"/>
              <a:t>-4</a:t>
            </a:r>
            <a:r>
              <a:rPr lang="en-US" b="1" dirty="0"/>
              <a:t> </a:t>
            </a:r>
          </a:p>
          <a:p>
            <a:pPr algn="ctr"/>
            <a:r>
              <a:rPr lang="en-US" b="1" dirty="0"/>
              <a:t>Probe non-linear dynamics</a:t>
            </a:r>
          </a:p>
          <a:p>
            <a:pPr algn="ctr"/>
            <a:r>
              <a:rPr lang="en-US" b="1" dirty="0"/>
              <a:t>  short exposure time</a:t>
            </a:r>
          </a:p>
          <a:p>
            <a:r>
              <a:rPr lang="en-US" b="1" dirty="0"/>
              <a:t> </a:t>
            </a:r>
            <a:endParaRPr lang="en-US" b="1" baseline="30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A7D6AE-91CC-4184-B97F-610BBF781EC8}"/>
              </a:ext>
            </a:extLst>
          </p:cNvPr>
          <p:cNvSpPr txBox="1"/>
          <p:nvPr/>
        </p:nvSpPr>
        <p:spPr>
          <a:xfrm>
            <a:off x="7987234" y="3073131"/>
            <a:ext cx="2237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  </a:t>
            </a:r>
            <a:r>
              <a:rPr lang="en-US" b="1" dirty="0"/>
              <a:t>x ≈ 0.3 </a:t>
            </a:r>
          </a:p>
          <a:p>
            <a:r>
              <a:rPr lang="en-US" b="1" dirty="0"/>
              <a:t>Probe valence quarks</a:t>
            </a:r>
          </a:p>
          <a:p>
            <a:r>
              <a:rPr lang="en-US" b="1" dirty="0"/>
              <a:t>long exposure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D56EA-536A-426C-BE02-DA66620B7DDB}"/>
              </a:ext>
            </a:extLst>
          </p:cNvPr>
          <p:cNvSpPr txBox="1"/>
          <p:nvPr/>
        </p:nvSpPr>
        <p:spPr>
          <a:xfrm>
            <a:off x="3615823" y="946363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Snapshots where 0 &lt; x &lt; 1 is the shutter exposure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110623-B1F5-498A-9FD8-97B3B583EEB2}"/>
              </a:ext>
            </a:extLst>
          </p:cNvPr>
          <p:cNvSpPr txBox="1"/>
          <p:nvPr/>
        </p:nvSpPr>
        <p:spPr>
          <a:xfrm>
            <a:off x="3242294" y="503065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 </a:t>
            </a:r>
            <a:r>
              <a:rPr lang="en-US" dirty="0"/>
              <a:t> </a:t>
            </a:r>
          </a:p>
        </p:txBody>
      </p:sp>
      <p:pic>
        <p:nvPicPr>
          <p:cNvPr id="9" name="Picture 8" descr="shutter.jpeg">
            <a:extLst>
              <a:ext uri="{FF2B5EF4-FFF2-40B4-BE49-F238E27FC236}">
                <a16:creationId xmlns:a16="http://schemas.microsoft.com/office/drawing/2014/main" id="{67561FF3-9088-482C-9A26-D63F33912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860" y="3996462"/>
            <a:ext cx="5152805" cy="2359889"/>
          </a:xfrm>
          <a:prstGeom prst="rect">
            <a:avLst/>
          </a:prstGeom>
        </p:spPr>
      </p:pic>
      <p:pic>
        <p:nvPicPr>
          <p:cNvPr id="10" name="Content Placeholder 12" descr="Screen Shot 2018-10-15 at 2.33.39 PM.png">
            <a:extLst>
              <a:ext uri="{FF2B5EF4-FFF2-40B4-BE49-F238E27FC236}">
                <a16:creationId xmlns:a16="http://schemas.microsoft.com/office/drawing/2014/main" id="{505C3CA9-4AC7-4747-8023-68C983EA4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80" r="-39480"/>
          <a:stretch>
            <a:fillRect/>
          </a:stretch>
        </p:blipFill>
        <p:spPr>
          <a:xfrm>
            <a:off x="7453573" y="1394122"/>
            <a:ext cx="3102784" cy="1706412"/>
          </a:xfrm>
        </p:spPr>
      </p:pic>
      <p:pic>
        <p:nvPicPr>
          <p:cNvPr id="11" name="Picture 10" descr="Screen Shot 2018-10-15 at 2.33.53 PM.png">
            <a:extLst>
              <a:ext uri="{FF2B5EF4-FFF2-40B4-BE49-F238E27FC236}">
                <a16:creationId xmlns:a16="http://schemas.microsoft.com/office/drawing/2014/main" id="{94C82C22-622E-470A-A2F7-094DAEDF9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081" y="1466985"/>
            <a:ext cx="1798098" cy="1659338"/>
          </a:xfrm>
          <a:prstGeom prst="rect">
            <a:avLst/>
          </a:prstGeom>
        </p:spPr>
      </p:pic>
      <p:pic>
        <p:nvPicPr>
          <p:cNvPr id="12" name="Picture 11" descr="Screen Shot 2018-10-15 at 2.34.02 PM.png">
            <a:extLst>
              <a:ext uri="{FF2B5EF4-FFF2-40B4-BE49-F238E27FC236}">
                <a16:creationId xmlns:a16="http://schemas.microsoft.com/office/drawing/2014/main" id="{46A82593-3DA7-464B-82E5-165E7F307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69" y="1442738"/>
            <a:ext cx="1765001" cy="16476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38DB14-F37B-4961-891E-D8EB439A3B14}"/>
              </a:ext>
            </a:extLst>
          </p:cNvPr>
          <p:cNvSpPr txBox="1"/>
          <p:nvPr/>
        </p:nvSpPr>
        <p:spPr>
          <a:xfrm>
            <a:off x="5152249" y="3081529"/>
            <a:ext cx="2408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b="1" dirty="0"/>
              <a:t>x ≈ 10</a:t>
            </a:r>
            <a:r>
              <a:rPr lang="en-US" b="1" baseline="30000" dirty="0"/>
              <a:t>-2</a:t>
            </a:r>
            <a:r>
              <a:rPr lang="en-US" b="1" dirty="0"/>
              <a:t> </a:t>
            </a:r>
          </a:p>
          <a:p>
            <a:pPr algn="ctr"/>
            <a:r>
              <a:rPr lang="en-US" b="1" dirty="0"/>
              <a:t>Probe rad. dominated</a:t>
            </a:r>
          </a:p>
          <a:p>
            <a:pPr algn="ctr"/>
            <a:r>
              <a:rPr lang="en-US" b="1" dirty="0"/>
              <a:t>medium exposure time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E835747-34F5-4072-A8EC-6BEED1200DF8}"/>
              </a:ext>
            </a:extLst>
          </p:cNvPr>
          <p:cNvCxnSpPr/>
          <p:nvPr/>
        </p:nvCxnSpPr>
        <p:spPr>
          <a:xfrm flipH="1">
            <a:off x="7203984" y="2282304"/>
            <a:ext cx="83747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1A7EAAA-855C-4F94-8627-804ACED0BACC}"/>
              </a:ext>
            </a:extLst>
          </p:cNvPr>
          <p:cNvCxnSpPr/>
          <p:nvPr/>
        </p:nvCxnSpPr>
        <p:spPr>
          <a:xfrm flipH="1">
            <a:off x="4404322" y="2283727"/>
            <a:ext cx="83747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E8B0F8FB-03FA-4B44-897F-CC599FE58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63" y="-21668"/>
            <a:ext cx="8462962" cy="750332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High Energy Electron Scattering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F6601A-E529-4DE7-82FA-962BA87E99D0}"/>
              </a:ext>
            </a:extLst>
          </p:cNvPr>
          <p:cNvSpPr txBox="1"/>
          <p:nvPr/>
        </p:nvSpPr>
        <p:spPr>
          <a:xfrm>
            <a:off x="2056854" y="5656906"/>
            <a:ext cx="1064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R. Milner</a:t>
            </a:r>
          </a:p>
        </p:txBody>
      </p:sp>
    </p:spTree>
    <p:extLst>
      <p:ext uri="{BB962C8B-B14F-4D97-AF65-F5344CB8AC3E}">
        <p14:creationId xmlns:p14="http://schemas.microsoft.com/office/powerpoint/2010/main" val="2686724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076B05-D39D-4543-990D-68A36AAE9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914186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Arial" panose="020B0604020202020204" pitchFamily="34" charset="0"/>
              </a:defRPr>
            </a:lvl1pPr>
            <a:lvl2pPr marL="45709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46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42A7C4-D01B-4FC6-9CFB-BB43D488F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19" y="1"/>
            <a:ext cx="8464378" cy="728031"/>
          </a:xfrm>
        </p:spPr>
        <p:txBody>
          <a:bodyPr/>
          <a:lstStyle/>
          <a:p>
            <a:pPr algn="ctr"/>
            <a:r>
              <a:rPr lang="en-US" dirty="0"/>
              <a:t>Parton Distribution Functions (PDF)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EA5BB82-25FD-42E8-9D6C-B983CC98C9F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532064" y="1349376"/>
            <a:ext cx="8440737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0FFF5CD-B08A-4E64-ABB6-D9E3DF309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825818"/>
            <a:ext cx="9067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PS"/>
              </a:rPr>
              <a:t>PDF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PS"/>
              </a:rPr>
              <a:t> q(x):  probability that a quark (or gluon) has fraction x of proton’s momentum</a:t>
            </a:r>
          </a:p>
        </p:txBody>
      </p:sp>
      <p:grpSp>
        <p:nvGrpSpPr>
          <p:cNvPr id="6" name="Group 24">
            <a:extLst>
              <a:ext uri="{FF2B5EF4-FFF2-40B4-BE49-F238E27FC236}">
                <a16:creationId xmlns:a16="http://schemas.microsoft.com/office/drawing/2014/main" id="{F76CC8B7-0075-4EF2-B695-12EFE363EB15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143000"/>
            <a:ext cx="7391400" cy="3505200"/>
            <a:chOff x="152400" y="1143000"/>
            <a:chExt cx="7391400" cy="3505200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3FF6AE37-8E9A-466D-A750-5B220C188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r="28094" b="15532"/>
            <a:stretch>
              <a:fillRect/>
            </a:stretch>
          </p:blipFill>
          <p:spPr bwMode="auto">
            <a:xfrm>
              <a:off x="779462" y="1143000"/>
              <a:ext cx="6078538" cy="35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692E4397-57B6-4CCB-9FE6-6033F81EDD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" y="1295400"/>
              <a:ext cx="1371600" cy="1357551"/>
              <a:chOff x="0" y="1295400"/>
              <a:chExt cx="1371600" cy="1357551"/>
            </a:xfrm>
          </p:grpSpPr>
          <p:sp>
            <p:nvSpPr>
              <p:cNvPr id="14" name="Oval 8">
                <a:extLst>
                  <a:ext uri="{FF2B5EF4-FFF2-40B4-BE49-F238E27FC236}">
                    <a16:creationId xmlns:a16="http://schemas.microsoft.com/office/drawing/2014/main" id="{F220ED2D-9210-48CD-B9F2-1CB61AE20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295400"/>
                <a:ext cx="1371600" cy="519351"/>
              </a:xfrm>
              <a:prstGeom prst="ellipse">
                <a:avLst/>
              </a:prstGeom>
              <a:gradFill rotWithShape="1">
                <a:gsLst>
                  <a:gs pos="0">
                    <a:srgbClr val="FFFF00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/>
              </a:gradFill>
              <a:ln w="28575" algn="ctr">
                <a:noFill/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" name="Oval 9">
                <a:extLst>
                  <a:ext uri="{FF2B5EF4-FFF2-40B4-BE49-F238E27FC236}">
                    <a16:creationId xmlns:a16="http://schemas.microsoft.com/office/drawing/2014/main" id="{4336E319-B504-445A-9703-30A1CB2E2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040" y="1676400"/>
                <a:ext cx="137160" cy="519351"/>
              </a:xfrm>
              <a:prstGeom prst="ellipse">
                <a:avLst/>
              </a:prstGeom>
              <a:solidFill>
                <a:srgbClr val="FF0000"/>
              </a:solidFill>
              <a:ln w="28575" algn="ctr">
                <a:noFill/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" name="Oval 10">
                <a:extLst>
                  <a:ext uri="{FF2B5EF4-FFF2-40B4-BE49-F238E27FC236}">
                    <a16:creationId xmlns:a16="http://schemas.microsoft.com/office/drawing/2014/main" id="{F64CDD66-F092-4397-80DF-CC8F00737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" y="1905000"/>
                <a:ext cx="137160" cy="519351"/>
              </a:xfrm>
              <a:prstGeom prst="ellipse">
                <a:avLst/>
              </a:prstGeom>
              <a:solidFill>
                <a:srgbClr val="009900"/>
              </a:solidFill>
              <a:ln w="28575" algn="ctr">
                <a:noFill/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" name="Oval 11">
                <a:extLst>
                  <a:ext uri="{FF2B5EF4-FFF2-40B4-BE49-F238E27FC236}">
                    <a16:creationId xmlns:a16="http://schemas.microsoft.com/office/drawing/2014/main" id="{8697D829-50A6-4C80-9358-415DC122B2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000" y="2133600"/>
                <a:ext cx="137160" cy="519351"/>
              </a:xfrm>
              <a:prstGeom prst="ellipse">
                <a:avLst/>
              </a:prstGeom>
              <a:solidFill>
                <a:srgbClr val="003399"/>
              </a:solidFill>
              <a:ln w="28575" algn="ctr">
                <a:noFill/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5196CBBC-2D87-4801-9941-FCE74D1FF61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1333500" y="3314700"/>
              <a:ext cx="1600200" cy="0"/>
            </a:xfrm>
            <a:prstGeom prst="line">
              <a:avLst/>
            </a:prstGeom>
            <a:noFill/>
            <a:ln w="50800" algn="ctr">
              <a:solidFill>
                <a:srgbClr val="CC0066"/>
              </a:solidFill>
              <a:round/>
              <a:headEnd/>
              <a:tailEnd/>
            </a:ln>
          </p:spPr>
        </p:cxnSp>
        <p:cxnSp>
          <p:nvCxnSpPr>
            <p:cNvPr id="10" name="Straight Connector 20">
              <a:extLst>
                <a:ext uri="{FF2B5EF4-FFF2-40B4-BE49-F238E27FC236}">
                  <a16:creationId xmlns:a16="http://schemas.microsoft.com/office/drawing/2014/main" id="{3BC6B180-6E02-4EAE-B705-2A314D2CF12D}"/>
                </a:ext>
              </a:extLst>
            </p:cNvPr>
            <p:cNvCxnSpPr>
              <a:cxnSpLocks noChangeShapeType="1"/>
              <a:stCxn id="14" idx="5"/>
            </p:cNvCxnSpPr>
            <p:nvPr/>
          </p:nvCxnSpPr>
          <p:spPr bwMode="auto">
            <a:xfrm>
              <a:off x="1323134" y="1738694"/>
              <a:ext cx="810466" cy="1080706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" name="Straight Connector 22">
              <a:extLst>
                <a:ext uri="{FF2B5EF4-FFF2-40B4-BE49-F238E27FC236}">
                  <a16:creationId xmlns:a16="http://schemas.microsoft.com/office/drawing/2014/main" id="{E7F10005-09B2-4938-B56F-2A824626657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2057400" y="2819400"/>
              <a:ext cx="762000" cy="30480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2" name="Oval 19">
              <a:extLst>
                <a:ext uri="{FF2B5EF4-FFF2-40B4-BE49-F238E27FC236}">
                  <a16:creationId xmlns:a16="http://schemas.microsoft.com/office/drawing/2014/main" id="{2E9AD1F6-88CD-4F1D-92F2-6CB8E43A3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4600" y="1219200"/>
              <a:ext cx="1219200" cy="519351"/>
            </a:xfrm>
            <a:prstGeom prst="ellipse">
              <a:avLst/>
            </a:prstGeom>
            <a:solidFill>
              <a:schemeClr val="bg1"/>
            </a:solidFill>
            <a:ln w="28575" algn="ctr">
              <a:noFill/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3" name="Rectangle 21">
              <a:extLst>
                <a:ext uri="{FF2B5EF4-FFF2-40B4-BE49-F238E27FC236}">
                  <a16:creationId xmlns:a16="http://schemas.microsoft.com/office/drawing/2014/main" id="{236B3FFB-389A-40EC-8FAA-980C3E68C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0" y="2362200"/>
              <a:ext cx="1524000" cy="369332"/>
            </a:xfrm>
            <a:prstGeom prst="rect">
              <a:avLst/>
            </a:prstGeom>
            <a:solidFill>
              <a:schemeClr val="bg1"/>
            </a:solidFill>
            <a:ln w="28575" algn="ctr">
              <a:noFill/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8" name="Picture 58" descr="gzero_animation_small">
            <a:extLst>
              <a:ext uri="{FF2B5EF4-FFF2-40B4-BE49-F238E27FC236}">
                <a16:creationId xmlns:a16="http://schemas.microsoft.com/office/drawing/2014/main" id="{2C9551DD-38C9-45C9-A5EC-B10051958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4800600"/>
            <a:ext cx="16002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26">
            <a:extLst>
              <a:ext uri="{FF2B5EF4-FFF2-40B4-BE49-F238E27FC236}">
                <a16:creationId xmlns:a16="http://schemas.microsoft.com/office/drawing/2014/main" id="{5F0C53F7-F9B6-4E5F-90AD-A8C82B522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1" y="5948228"/>
            <a:ext cx="29225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proton: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uud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…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9E9367-46CE-0316-0936-E9E430DBFFAE}"/>
              </a:ext>
            </a:extLst>
          </p:cNvPr>
          <p:cNvSpPr/>
          <p:nvPr/>
        </p:nvSpPr>
        <p:spPr>
          <a:xfrm>
            <a:off x="7424352" y="2712322"/>
            <a:ext cx="1493272" cy="225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734DDB-D4D0-4910-98DD-54633222F5F1}"/>
              </a:ext>
            </a:extLst>
          </p:cNvPr>
          <p:cNvSpPr/>
          <p:nvPr/>
        </p:nvSpPr>
        <p:spPr>
          <a:xfrm>
            <a:off x="7964012" y="1554242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4B52AE9C-D6BF-465E-BB57-E2021B0B1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498282"/>
            <a:ext cx="3913189" cy="474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881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076B05-D39D-4543-990D-68A36AAE9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914186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Arial" panose="020B0604020202020204" pitchFamily="34" charset="0"/>
              </a:defRPr>
            </a:lvl1pPr>
            <a:lvl2pPr marL="45709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47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42A7C4-D01B-4FC6-9CFB-BB43D488F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19" y="1"/>
            <a:ext cx="8464378" cy="728031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pitchFamily="34" charset="0"/>
                <a:ea typeface="ＭＳ Ｐゴシック" pitchFamily="-107" charset="-128"/>
              </a:rPr>
              <a:t>A Gluon PDF Surprise – 1990-2007</a:t>
            </a:r>
            <a:endParaRPr lang="en-US" sz="3200" dirty="0"/>
          </a:p>
        </p:txBody>
      </p:sp>
      <p:pic>
        <p:nvPicPr>
          <p:cNvPr id="4" name="Picture 3" descr="prev">
            <a:extLst>
              <a:ext uri="{FF2B5EF4-FFF2-40B4-BE49-F238E27FC236}">
                <a16:creationId xmlns:a16="http://schemas.microsoft.com/office/drawing/2014/main" id="{781E3248-039D-484F-8413-E13FE6EC5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5973" y="1185996"/>
            <a:ext cx="3506470" cy="522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teq-pdfs-10gev2-liny">
            <a:extLst>
              <a:ext uri="{FF2B5EF4-FFF2-40B4-BE49-F238E27FC236}">
                <a16:creationId xmlns:a16="http://schemas.microsoft.com/office/drawing/2014/main" id="{AC8A3372-171C-459B-A6CF-F5D506742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0828" y="2242506"/>
            <a:ext cx="4840085" cy="320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0CA043-5ABD-4C89-BEB2-6F4F970C7598}"/>
              </a:ext>
            </a:extLst>
          </p:cNvPr>
          <p:cNvSpPr txBox="1"/>
          <p:nvPr/>
        </p:nvSpPr>
        <p:spPr>
          <a:xfrm>
            <a:off x="1858882" y="794754"/>
            <a:ext cx="378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HERA collider at DESY (Germany)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67585-1602-4A48-AAAF-C33C4B3E4043}"/>
              </a:ext>
            </a:extLst>
          </p:cNvPr>
          <p:cNvSpPr txBox="1"/>
          <p:nvPr/>
        </p:nvSpPr>
        <p:spPr>
          <a:xfrm>
            <a:off x="5823628" y="1161428"/>
            <a:ext cx="4647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Gives tremendous reach in measurements of F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structure functions. Result: the gluons completely dominate low x.</a:t>
            </a:r>
          </a:p>
        </p:txBody>
      </p:sp>
    </p:spTree>
    <p:extLst>
      <p:ext uri="{BB962C8B-B14F-4D97-AF65-F5344CB8AC3E}">
        <p14:creationId xmlns:p14="http://schemas.microsoft.com/office/powerpoint/2010/main" val="34205026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7EBA-0354-44DE-9030-6A1DB4A2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B0AA5D-2655-4F90-A3C8-86F219440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19" y="1"/>
            <a:ext cx="8464378" cy="728031"/>
          </a:xfrm>
        </p:spPr>
        <p:txBody>
          <a:bodyPr/>
          <a:lstStyle/>
          <a:p>
            <a:pPr algn="ctr"/>
            <a:r>
              <a:rPr lang="en-US" dirty="0"/>
              <a:t>1 Longitudinal Momentum Distributions</a:t>
            </a:r>
          </a:p>
        </p:txBody>
      </p:sp>
      <p:pic>
        <p:nvPicPr>
          <p:cNvPr id="5" name="Picture 5" descr="all_1">
            <a:extLst>
              <a:ext uri="{FF2B5EF4-FFF2-40B4-BE49-F238E27FC236}">
                <a16:creationId xmlns:a16="http://schemas.microsoft.com/office/drawing/2014/main" id="{56CA179F-548F-4F42-8451-B11F290BA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075" y="790576"/>
            <a:ext cx="514350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ll_anime">
            <a:extLst>
              <a:ext uri="{FF2B5EF4-FFF2-40B4-BE49-F238E27FC236}">
                <a16:creationId xmlns:a16="http://schemas.microsoft.com/office/drawing/2014/main" id="{0102CF01-26B2-4A43-9857-500861CAE9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075" y="790576"/>
            <a:ext cx="514350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2D24FE-55B4-44F3-A013-C1685D643748}"/>
              </a:ext>
            </a:extLst>
          </p:cNvPr>
          <p:cNvSpPr txBox="1"/>
          <p:nvPr/>
        </p:nvSpPr>
        <p:spPr>
          <a:xfrm>
            <a:off x="2056855" y="5656907"/>
            <a:ext cx="1274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R. Yoshida</a:t>
            </a:r>
          </a:p>
          <a:p>
            <a:r>
              <a:rPr lang="en-US" b="1" dirty="0"/>
              <a:t>C. </a:t>
            </a:r>
            <a:r>
              <a:rPr lang="en-US" b="1" dirty="0" err="1"/>
              <a:t>Gwenlan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CB9D44-0D26-4896-87BF-ED2823EEDF8D}"/>
              </a:ext>
            </a:extLst>
          </p:cNvPr>
          <p:cNvSpPr txBox="1"/>
          <p:nvPr/>
        </p:nvSpPr>
        <p:spPr>
          <a:xfrm>
            <a:off x="726170" y="2046477"/>
            <a:ext cx="2767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EMC Effect: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Nucleons are modified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In The Nuclear Medium!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11A8AE-91E3-49CB-94E7-836BC9AE1357}"/>
              </a:ext>
            </a:extLst>
          </p:cNvPr>
          <p:cNvSpPr txBox="1"/>
          <p:nvPr/>
        </p:nvSpPr>
        <p:spPr>
          <a:xfrm>
            <a:off x="8944709" y="1600201"/>
            <a:ext cx="1573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1/Q ~ spatial 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0A9C5F-365D-4BEF-86D4-8C693C6AB725}"/>
              </a:ext>
            </a:extLst>
          </p:cNvPr>
          <p:cNvSpPr txBox="1"/>
          <p:nvPr/>
        </p:nvSpPr>
        <p:spPr>
          <a:xfrm>
            <a:off x="8768862" y="3771901"/>
            <a:ext cx="1899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 – gluons</a:t>
            </a:r>
          </a:p>
          <a:p>
            <a:r>
              <a:rPr lang="en-US" dirty="0"/>
              <a:t>S – quark sea</a:t>
            </a:r>
          </a:p>
          <a:p>
            <a:r>
              <a:rPr lang="en-US" dirty="0"/>
              <a:t>u, d – up, down</a:t>
            </a:r>
          </a:p>
          <a:p>
            <a:r>
              <a:rPr lang="en-US" dirty="0"/>
              <a:t>  valence quarks</a:t>
            </a:r>
          </a:p>
        </p:txBody>
      </p:sp>
    </p:spTree>
    <p:extLst>
      <p:ext uri="{BB962C8B-B14F-4D97-AF65-F5344CB8AC3E}">
        <p14:creationId xmlns:p14="http://schemas.microsoft.com/office/powerpoint/2010/main" val="156039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7EBA-0354-44DE-9030-6A1DB4A2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7B59D2-B75A-4F30-B149-042F74D4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63" y="17585"/>
            <a:ext cx="8462962" cy="161778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Q</a:t>
            </a:r>
            <a:r>
              <a:rPr lang="en-US" sz="3600" dirty="0">
                <a:solidFill>
                  <a:srgbClr val="0033CC"/>
                </a:solidFill>
              </a:rPr>
              <a:t>C</a:t>
            </a:r>
            <a:r>
              <a:rPr lang="en-US" sz="3600" dirty="0">
                <a:solidFill>
                  <a:srgbClr val="008000"/>
                </a:solidFill>
              </a:rPr>
              <a:t>D</a:t>
            </a:r>
            <a:br>
              <a:rPr lang="en-US" sz="3600" dirty="0">
                <a:latin typeface="Arial" pitchFamily="34" charset="0"/>
              </a:rPr>
            </a:br>
            <a:br>
              <a:rPr lang="en-US" sz="3600" dirty="0">
                <a:latin typeface="Arial" pitchFamily="34" charset="0"/>
              </a:rPr>
            </a:br>
            <a:endParaRPr lang="en-US" sz="3600" dirty="0">
              <a:latin typeface="+mj-lt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828800" y="685800"/>
            <a:ext cx="8534400" cy="2209800"/>
          </a:xfrm>
          <a:prstGeom prst="leftRightArrow">
            <a:avLst>
              <a:gd name="adj1" fmla="val 50000"/>
              <a:gd name="adj2" fmla="val 77241"/>
            </a:avLst>
          </a:prstGeom>
          <a:solidFill>
            <a:srgbClr val="AEFC92">
              <a:alpha val="50195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Arial" panose="020B0604020202020204" pitchFamily="34" charset="0"/>
            </a:endParaRPr>
          </a:p>
        </p:txBody>
      </p:sp>
      <p:sp>
        <p:nvSpPr>
          <p:cNvPr id="12" name="WordArt 4"/>
          <p:cNvSpPr>
            <a:spLocks noChangeArrowheads="1" noChangeShapeType="1" noTextEdit="1"/>
          </p:cNvSpPr>
          <p:nvPr/>
        </p:nvSpPr>
        <p:spPr bwMode="auto">
          <a:xfrm>
            <a:off x="7543800" y="1066801"/>
            <a:ext cx="2730500" cy="7159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D181E"/>
                </a:solidFill>
                <a:cs typeface="Arial" panose="020B0604020202020204" pitchFamily="34" charset="0"/>
              </a:rPr>
              <a:t>Confinement</a:t>
            </a:r>
          </a:p>
        </p:txBody>
      </p:sp>
      <p:sp>
        <p:nvSpPr>
          <p:cNvPr id="13" name="WordArt 5"/>
          <p:cNvSpPr>
            <a:spLocks noChangeArrowheads="1" noChangeShapeType="1" noTextEdit="1"/>
          </p:cNvSpPr>
          <p:nvPr/>
        </p:nvSpPr>
        <p:spPr bwMode="auto">
          <a:xfrm>
            <a:off x="1905000" y="1066801"/>
            <a:ext cx="2730500" cy="7159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D181E"/>
                </a:solidFill>
                <a:cs typeface="Arial" panose="020B0604020202020204" pitchFamily="34" charset="0"/>
              </a:rPr>
              <a:t>Asymptotic Freedom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8141883" y="1828801"/>
            <a:ext cx="15676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0000FF"/>
                </a:solidFill>
                <a:cs typeface="Arial" panose="020B0604020202020204" pitchFamily="34" charset="0"/>
              </a:rPr>
              <a:t>Large Distance</a:t>
            </a:r>
          </a:p>
          <a:p>
            <a:pPr algn="ctr" eaLnBrk="0" hangingPunct="0"/>
            <a:r>
              <a:rPr lang="en-US" b="1" dirty="0">
                <a:solidFill>
                  <a:srgbClr val="0000FF"/>
                </a:solidFill>
                <a:cs typeface="Arial" panose="020B0604020202020204" pitchFamily="34" charset="0"/>
              </a:rPr>
              <a:t>Low Energy</a:t>
            </a:r>
            <a:endParaRPr lang="en-US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486174" y="1828801"/>
            <a:ext cx="15776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0000FF"/>
                </a:solidFill>
                <a:cs typeface="Arial" panose="020B0604020202020204" pitchFamily="34" charset="0"/>
              </a:rPr>
              <a:t>Small Distance</a:t>
            </a:r>
          </a:p>
          <a:p>
            <a:pPr algn="ctr" eaLnBrk="0" hangingPunct="0"/>
            <a:r>
              <a:rPr lang="en-US" b="1" dirty="0">
                <a:solidFill>
                  <a:srgbClr val="0000FF"/>
                </a:solidFill>
                <a:cs typeface="Arial" panose="020B0604020202020204" pitchFamily="34" charset="0"/>
              </a:rPr>
              <a:t>High Energy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981200" y="2800880"/>
            <a:ext cx="2667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18605A"/>
                </a:solidFill>
                <a:cs typeface="Arial" panose="020B0604020202020204" pitchFamily="34" charset="0"/>
              </a:rPr>
              <a:t>Perturbative QCD</a:t>
            </a:r>
            <a:endParaRPr lang="en-US" b="1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8077613" y="2837630"/>
            <a:ext cx="1287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18605A"/>
                </a:solidFill>
                <a:cs typeface="Arial" panose="020B0604020202020204" pitchFamily="34" charset="0"/>
              </a:rPr>
              <a:t>Strong QCD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2133600" y="32004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ED181E"/>
                </a:solidFill>
                <a:cs typeface="Arial" panose="020B0604020202020204" pitchFamily="34" charset="0"/>
              </a:rPr>
              <a:t>High Energy Scattering</a:t>
            </a:r>
            <a:endParaRPr lang="en-US" b="1" dirty="0">
              <a:solidFill>
                <a:srgbClr val="18605A"/>
              </a:solidFill>
              <a:cs typeface="Arial" panose="020B0604020202020204" pitchFamily="34" charset="0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4310064" y="5781676"/>
            <a:ext cx="16919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0000FF"/>
                </a:solidFill>
                <a:cs typeface="Arial" panose="020B0604020202020204" pitchFamily="34" charset="0"/>
              </a:rPr>
              <a:t>Gluon Jets</a:t>
            </a:r>
          </a:p>
          <a:p>
            <a:pPr algn="ctr" eaLnBrk="0" hangingPunct="0"/>
            <a:r>
              <a:rPr lang="en-US" b="1" dirty="0">
                <a:solidFill>
                  <a:srgbClr val="0000FF"/>
                </a:solidFill>
                <a:cs typeface="Arial" panose="020B0604020202020204" pitchFamily="34" charset="0"/>
              </a:rPr>
              <a:t>Observed</a:t>
            </a: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>
            <a:off x="6248400" y="2743200"/>
            <a:ext cx="0" cy="3429000"/>
          </a:xfrm>
          <a:prstGeom prst="line">
            <a:avLst/>
          </a:prstGeom>
          <a:noFill/>
          <a:ln w="28575">
            <a:solidFill>
              <a:srgbClr val="ED181E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pic>
        <p:nvPicPr>
          <p:cNvPr id="21" name="Picture 17" descr="gluon_je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1" y="3810000"/>
            <a:ext cx="2308225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8" descr="gluon_jet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0064" y="4479926"/>
            <a:ext cx="14049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7258228" y="5332121"/>
            <a:ext cx="2305480" cy="3252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6262961" y="3223416"/>
            <a:ext cx="4397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ED181E"/>
                </a:solidFill>
                <a:cs typeface="Arial" panose="020B0604020202020204" pitchFamily="34" charset="0"/>
              </a:rPr>
              <a:t>Hadron Spectrum</a:t>
            </a:r>
            <a:endParaRPr lang="en-US" sz="14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25" name="Picture 24" descr="Screen shot 2012-02-20 at 4.03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10" y="3613510"/>
            <a:ext cx="4236191" cy="27885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205FBE-3960-4F98-8B9B-6509F2D51D81}"/>
              </a:ext>
            </a:extLst>
          </p:cNvPr>
          <p:cNvSpPr txBox="1"/>
          <p:nvPr/>
        </p:nvSpPr>
        <p:spPr>
          <a:xfrm>
            <a:off x="6316937" y="2618472"/>
            <a:ext cx="164719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cs typeface="Arial" panose="020B0604020202020204" pitchFamily="34" charset="0"/>
              </a:rPr>
              <a:t>no signature of gluons yet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677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315233"/>
            <a:ext cx="7772400" cy="3688915"/>
          </a:xfrm>
        </p:spPr>
        <p:txBody>
          <a:bodyPr>
            <a:noAutofit/>
          </a:bodyPr>
          <a:lstStyle/>
          <a:p>
            <a:r>
              <a:rPr lang="en-US" dirty="0"/>
              <a:t>In the late 1800’s, what did the great scientists think were the building blocks of matter?</a:t>
            </a:r>
          </a:p>
        </p:txBody>
      </p:sp>
    </p:spTree>
    <p:extLst>
      <p:ext uri="{BB962C8B-B14F-4D97-AF65-F5344CB8AC3E}">
        <p14:creationId xmlns:p14="http://schemas.microsoft.com/office/powerpoint/2010/main" val="13679077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17EBA-0354-44DE-9030-6A1DB4A2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E7B59D2-B75A-4F30-B149-042F74D4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584"/>
            <a:ext cx="9144000" cy="1116624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+mj-lt"/>
              </a:rPr>
              <a:t>The low- and high-energy side of nuclei</a:t>
            </a:r>
            <a:br>
              <a:rPr lang="en-US" sz="3600" dirty="0"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1544B87-78E9-4675-BF77-A7C12C9F2A4A}"/>
              </a:ext>
            </a:extLst>
          </p:cNvPr>
          <p:cNvSpPr txBox="1">
            <a:spLocks/>
          </p:cNvSpPr>
          <p:nvPr/>
        </p:nvSpPr>
        <p:spPr>
          <a:xfrm>
            <a:off x="8077200" y="6046401"/>
            <a:ext cx="2133600" cy="476250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r" defTabSz="91418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09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9938CAA-4564-4383-B125-250357E3FF98}" type="slidenum">
              <a:rPr lang="en-US"/>
              <a:pPr>
                <a:defRPr/>
              </a:pPr>
              <a:t>50</a:t>
            </a:fld>
            <a:endParaRPr lang="en-US" dirty="0"/>
          </a:p>
        </p:txBody>
      </p:sp>
      <p:grpSp>
        <p:nvGrpSpPr>
          <p:cNvPr id="8" name="Group 35">
            <a:extLst>
              <a:ext uri="{FF2B5EF4-FFF2-40B4-BE49-F238E27FC236}">
                <a16:creationId xmlns:a16="http://schemas.microsoft.com/office/drawing/2014/main" id="{F9D293B3-3B1C-4793-A360-7BF64FB62D92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2447657"/>
            <a:ext cx="4191000" cy="4005263"/>
            <a:chOff x="2976" y="1584"/>
            <a:chExt cx="2640" cy="2523"/>
          </a:xfrm>
        </p:grpSpPr>
        <p:pic>
          <p:nvPicPr>
            <p:cNvPr id="9" name="Picture 22">
              <a:extLst>
                <a:ext uri="{FF2B5EF4-FFF2-40B4-BE49-F238E27FC236}">
                  <a16:creationId xmlns:a16="http://schemas.microsoft.com/office/drawing/2014/main" id="{B7AAF55B-7CE4-41D9-AB67-C65CAFF8D1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584"/>
              <a:ext cx="2640" cy="2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34">
              <a:extLst>
                <a:ext uri="{FF2B5EF4-FFF2-40B4-BE49-F238E27FC236}">
                  <a16:creationId xmlns:a16="http://schemas.microsoft.com/office/drawing/2014/main" id="{B53B51D6-FF00-4756-885A-0E370A79E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1824"/>
              <a:ext cx="67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1" name="Text Box 6">
            <a:extLst>
              <a:ext uri="{FF2B5EF4-FFF2-40B4-BE49-F238E27FC236}">
                <a16:creationId xmlns:a16="http://schemas.microsoft.com/office/drawing/2014/main" id="{7B1FD110-CBEF-404A-8002-486FF41BC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908987"/>
            <a:ext cx="4222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CC"/>
                </a:solidFill>
              </a:rPr>
              <a:t>The Low Energy View of Nuclear Matter</a:t>
            </a:r>
          </a:p>
          <a:p>
            <a:pPr lvl="1" eaLnBrk="1" hangingPunct="1">
              <a:buFontTx/>
              <a:buChar char="•"/>
            </a:pPr>
            <a:r>
              <a:rPr lang="en-US" altLang="en-US" dirty="0"/>
              <a:t> nucleus = protons + neutrons</a:t>
            </a:r>
          </a:p>
          <a:p>
            <a:pPr lvl="1" eaLnBrk="1" hangingPunct="1">
              <a:buFontTx/>
              <a:buChar char="•"/>
            </a:pPr>
            <a:r>
              <a:rPr lang="en-US" altLang="en-US" dirty="0"/>
              <a:t> nucleon </a:t>
            </a:r>
            <a:r>
              <a:rPr lang="en-US" altLang="en-US" dirty="0">
                <a:sym typeface="Symbol" pitchFamily="18" charset="2"/>
              </a:rPr>
              <a:t></a:t>
            </a:r>
            <a:r>
              <a:rPr lang="en-US" altLang="en-US" dirty="0"/>
              <a:t> quark model </a:t>
            </a:r>
          </a:p>
          <a:p>
            <a:pPr lvl="1" eaLnBrk="1" hangingPunct="1">
              <a:buFontTx/>
              <a:buChar char="•"/>
            </a:pPr>
            <a:r>
              <a:rPr lang="en-US" altLang="en-US" dirty="0"/>
              <a:t> (valence) quark model </a:t>
            </a:r>
            <a:r>
              <a:rPr lang="en-US" altLang="en-US" dirty="0">
                <a:sym typeface="Symbol" pitchFamily="18" charset="2"/>
              </a:rPr>
              <a:t></a:t>
            </a:r>
            <a:r>
              <a:rPr lang="en-US" altLang="en-US" dirty="0"/>
              <a:t> QCD</a:t>
            </a:r>
          </a:p>
        </p:txBody>
      </p:sp>
      <p:sp>
        <p:nvSpPr>
          <p:cNvPr id="13" name="Oval 32">
            <a:extLst>
              <a:ext uri="{FF2B5EF4-FFF2-40B4-BE49-F238E27FC236}">
                <a16:creationId xmlns:a16="http://schemas.microsoft.com/office/drawing/2014/main" id="{F4E5A50F-E8C4-4E36-B8E1-5D4B27104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124056"/>
            <a:ext cx="838200" cy="4572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Text Box 36">
            <a:extLst>
              <a:ext uri="{FF2B5EF4-FFF2-40B4-BE49-F238E27FC236}">
                <a16:creationId xmlns:a16="http://schemas.microsoft.com/office/drawing/2014/main" id="{3ECB3C69-7406-43B4-B347-13F567DA9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899605"/>
            <a:ext cx="4343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0099"/>
                </a:solidFill>
              </a:rPr>
              <a:t>The High Energy View of Nuclear Matter</a:t>
            </a:r>
          </a:p>
          <a:p>
            <a:pPr eaLnBrk="1" hangingPunct="1"/>
            <a:r>
              <a:rPr lang="en-US" altLang="en-US" dirty="0"/>
              <a:t>The visible Universe is generated by quarks, but dominated by gluons!</a:t>
            </a:r>
          </a:p>
          <a:p>
            <a:pPr eaLnBrk="1" hangingPunct="1"/>
            <a:r>
              <a:rPr lang="en-US" altLang="en-US" dirty="0"/>
              <a:t>But what influence does this have on hadron structure?</a:t>
            </a:r>
          </a:p>
          <a:p>
            <a:pPr eaLnBrk="1" hangingPunct="1"/>
            <a:endParaRPr lang="en-US" altLang="en-US" dirty="0">
              <a:solidFill>
                <a:srgbClr val="000099"/>
              </a:solidFill>
            </a:endParaRPr>
          </a:p>
        </p:txBody>
      </p:sp>
      <p:sp>
        <p:nvSpPr>
          <p:cNvPr id="16" name="Text Box 37">
            <a:extLst>
              <a:ext uri="{FF2B5EF4-FFF2-40B4-BE49-F238E27FC236}">
                <a16:creationId xmlns:a16="http://schemas.microsoft.com/office/drawing/2014/main" id="{21701235-BC15-4095-977C-7FF6081BC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124" y="3437183"/>
            <a:ext cx="1574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00"/>
                </a:solidFill>
              </a:rPr>
              <a:t>Reduced by a</a:t>
            </a:r>
          </a:p>
          <a:p>
            <a:pPr eaLnBrk="1" hangingPunct="1"/>
            <a:r>
              <a:rPr lang="en-US" altLang="en-US" sz="1600" b="1" dirty="0">
                <a:solidFill>
                  <a:srgbClr val="FF0000"/>
                </a:solidFill>
              </a:rPr>
              <a:t>factor 20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A1CD4D-5475-4819-A8D4-AF1EA1D45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75" y="2738644"/>
            <a:ext cx="5411817" cy="22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0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35578F-3571-48D3-9831-53051AAD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DC9-D4F1-E243-A655-05E564AA5024}" type="slidenum">
              <a:rPr lang="en-US" smtClean="0"/>
              <a:t>51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2554A2-C624-C725-FFB3-6B2B166D11C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30877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+mn-lt"/>
              </a:rPr>
              <a:t>Proton Viewed in High Energy Electron Scattering: One Longitudinal Dimension</a:t>
            </a:r>
          </a:p>
        </p:txBody>
      </p:sp>
      <p:pic>
        <p:nvPicPr>
          <p:cNvPr id="5" name="Content Placeholder 3" descr="Screen Shot 2018-10-10 at 6.42.08 AM.png">
            <a:extLst>
              <a:ext uri="{FF2B5EF4-FFF2-40B4-BE49-F238E27FC236}">
                <a16:creationId xmlns:a16="http://schemas.microsoft.com/office/drawing/2014/main" id="{4B881DDA-0151-9641-5C72-FE85C251F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80" r="-43080"/>
          <a:stretch>
            <a:fillRect/>
          </a:stretch>
        </p:blipFill>
        <p:spPr>
          <a:xfrm>
            <a:off x="4706586" y="1677229"/>
            <a:ext cx="2805545" cy="4525963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1A8BB120-63C2-7087-9C6C-320B7B1D1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551" y="3020370"/>
            <a:ext cx="3810000" cy="2152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43DBB5-5F9E-85CA-F6A4-B30C65E06655}"/>
              </a:ext>
            </a:extLst>
          </p:cNvPr>
          <p:cNvSpPr txBox="1"/>
          <p:nvPr/>
        </p:nvSpPr>
        <p:spPr>
          <a:xfrm>
            <a:off x="8239700" y="2194952"/>
            <a:ext cx="264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How would a 3D artistic impression look like?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127F66-D12C-3F2E-4285-8163A946D534}"/>
              </a:ext>
            </a:extLst>
          </p:cNvPr>
          <p:cNvSpPr txBox="1"/>
          <p:nvPr/>
        </p:nvSpPr>
        <p:spPr>
          <a:xfrm>
            <a:off x="7152747" y="5465932"/>
            <a:ext cx="4817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18 min. long Visualizing the Proton video:</a:t>
            </a:r>
          </a:p>
          <a:p>
            <a:r>
              <a:rPr lang="en-US" dirty="0">
                <a:hlinkClick r:id="rId4"/>
              </a:rPr>
              <a:t>https://www.youtube.com/watch?v=G-9I0buDi4s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78335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5E9083-BA3F-48A0-9793-93D018AAC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MIT                                                                                                                    July 7, 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35578F-3571-48D3-9831-53051AAD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DC9-D4F1-E243-A655-05E564AA5024}" type="slidenum">
              <a:rPr lang="en-US" smtClean="0"/>
              <a:t>52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B3AD89-1142-F117-477D-3E16E39449F0}"/>
              </a:ext>
            </a:extLst>
          </p:cNvPr>
          <p:cNvSpPr txBox="1">
            <a:spLocks/>
          </p:cNvSpPr>
          <p:nvPr/>
        </p:nvSpPr>
        <p:spPr>
          <a:xfrm>
            <a:off x="838200" y="169919"/>
            <a:ext cx="11353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+mn-lt"/>
              </a:rPr>
              <a:t>Extension to Proton 3D Distributions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E8CD14-B25C-932D-06E1-ADE2809F6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" y="1111227"/>
            <a:ext cx="12196939" cy="581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54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49D3BC-B0C5-468A-3EB4-9DC175985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0"/>
          <a:stretch/>
        </p:blipFill>
        <p:spPr bwMode="auto">
          <a:xfrm>
            <a:off x="5858823" y="1624976"/>
            <a:ext cx="2623728" cy="33649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35578F-3571-48D3-9831-53051AAD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71900" y="6516410"/>
            <a:ext cx="2743200" cy="365125"/>
          </a:xfrm>
        </p:spPr>
        <p:txBody>
          <a:bodyPr/>
          <a:lstStyle/>
          <a:p>
            <a:fld id="{693A2DC9-D4F1-E243-A655-05E564AA5024}" type="slidenum">
              <a:rPr lang="en-US" smtClean="0"/>
              <a:t>53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1BD34A-5882-B786-4368-D4719DCB247D}"/>
              </a:ext>
            </a:extLst>
          </p:cNvPr>
          <p:cNvSpPr txBox="1">
            <a:spLocks/>
          </p:cNvSpPr>
          <p:nvPr/>
        </p:nvSpPr>
        <p:spPr>
          <a:xfrm>
            <a:off x="838200" y="262385"/>
            <a:ext cx="11353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Towards 3D Structure of Nucleons and Nuclei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37382-D134-0EEC-D7DA-911308C8D275}"/>
              </a:ext>
            </a:extLst>
          </p:cNvPr>
          <p:cNvSpPr txBox="1"/>
          <p:nvPr/>
        </p:nvSpPr>
        <p:spPr>
          <a:xfrm>
            <a:off x="424543" y="4826282"/>
            <a:ext cx="5241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energy range 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unambiguously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resolve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 wide range in x and Q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 versatile center-of-mass energy </a:t>
            </a:r>
            <a:r>
              <a:rPr lang="da-DK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energy √s: 20 – 140 GeV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DBE82-414E-C764-A617-BA810D928293}"/>
              </a:ext>
            </a:extLst>
          </p:cNvPr>
          <p:cNvSpPr txBox="1"/>
          <p:nvPr/>
        </p:nvSpPr>
        <p:spPr>
          <a:xfrm>
            <a:off x="5823856" y="4826282"/>
            <a:ext cx="5943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need to resolve 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quantities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of order a few hundred MeV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proton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h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igh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luminosity needed: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(and high polarization needed)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B753AF-4F2C-F6FD-F1CF-63B99F71CB30}"/>
              </a:ext>
            </a:extLst>
          </p:cNvPr>
          <p:cNvSpPr txBox="1"/>
          <p:nvPr/>
        </p:nvSpPr>
        <p:spPr>
          <a:xfrm>
            <a:off x="287542" y="1043994"/>
            <a:ext cx="19540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s=xyQ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  s=4E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F0F1BB-B882-721F-7C77-B3F0DD39E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656" y="2349964"/>
            <a:ext cx="2047248" cy="2065528"/>
          </a:xfrm>
          <a:prstGeom prst="rect">
            <a:avLst/>
          </a:prstGeom>
        </p:spPr>
      </p:pic>
      <p:pic>
        <p:nvPicPr>
          <p:cNvPr id="10" name="DIS-Kinematics_revised copy.pdf">
            <a:extLst>
              <a:ext uri="{FF2B5EF4-FFF2-40B4-BE49-F238E27FC236}">
                <a16:creationId xmlns:a16="http://schemas.microsoft.com/office/drawing/2014/main" id="{40BC3DBC-2EF2-2CD4-A84D-6900D933D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896" y="2129148"/>
            <a:ext cx="2717800" cy="2291080"/>
          </a:xfrm>
          <a:prstGeom prst="rect">
            <a:avLst/>
          </a:prstGeom>
          <a:ln w="12700">
            <a:round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D96712A-C840-AA13-70B6-7E56717C7CAC}"/>
              </a:ext>
            </a:extLst>
          </p:cNvPr>
          <p:cNvGrpSpPr/>
          <p:nvPr/>
        </p:nvGrpSpPr>
        <p:grpSpPr>
          <a:xfrm>
            <a:off x="2352371" y="957966"/>
            <a:ext cx="6681177" cy="1189730"/>
            <a:chOff x="8686129" y="648133"/>
            <a:chExt cx="5618060" cy="1189730"/>
          </a:xfrm>
        </p:grpSpPr>
        <p:sp>
          <p:nvSpPr>
            <p:cNvPr id="12" name="Shape 84">
              <a:extLst>
                <a:ext uri="{FF2B5EF4-FFF2-40B4-BE49-F238E27FC236}">
                  <a16:creationId xmlns:a16="http://schemas.microsoft.com/office/drawing/2014/main" id="{BD9AFF0D-106C-C9B7-26C5-5247AD5EBCDC}"/>
                </a:ext>
              </a:extLst>
            </p:cNvPr>
            <p:cNvSpPr/>
            <p:nvPr/>
          </p:nvSpPr>
          <p:spPr>
            <a:xfrm>
              <a:off x="8687607" y="648133"/>
              <a:ext cx="2265010" cy="3180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R="40639" defTabSz="914400">
                <a:defRPr sz="2400">
                  <a:uFill>
                    <a:solidFill>
                      <a:srgbClr val="0088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1400" b="1" i="1" dirty="0">
                  <a:solidFill>
                    <a:srgbClr val="0000FF"/>
                  </a:solidFill>
                  <a:cs typeface="Comic Sans MS"/>
                </a:rPr>
                <a:t>s</a:t>
              </a:r>
              <a:r>
                <a:rPr lang="en-US" sz="1400" b="1" i="1" dirty="0">
                  <a:solidFill>
                    <a:srgbClr val="0000FF"/>
                  </a:solidFill>
                  <a:cs typeface="Comic Sans MS"/>
                </a:rPr>
                <a:t>:</a:t>
              </a:r>
              <a:r>
                <a:rPr sz="1400" dirty="0">
                  <a:cs typeface="Comic Sans MS"/>
                </a:rPr>
                <a:t>   </a:t>
              </a:r>
              <a:r>
                <a:rPr lang="en-US" sz="1400" dirty="0">
                  <a:cs typeface="Comic Sans MS"/>
                </a:rPr>
                <a:t> </a:t>
              </a:r>
              <a:r>
                <a:rPr sz="1400" dirty="0">
                  <a:cs typeface="Comic Sans MS"/>
                </a:rPr>
                <a:t>center-of-mass energy squared</a:t>
              </a:r>
              <a:endParaRPr lang="en-US" sz="1400" dirty="0">
                <a:cs typeface="Comic Sans MS"/>
              </a:endParaRPr>
            </a:p>
          </p:txBody>
        </p:sp>
        <p:sp>
          <p:nvSpPr>
            <p:cNvPr id="13" name="Shape 85">
              <a:extLst>
                <a:ext uri="{FF2B5EF4-FFF2-40B4-BE49-F238E27FC236}">
                  <a16:creationId xmlns:a16="http://schemas.microsoft.com/office/drawing/2014/main" id="{42FC0840-BCFC-13B4-A238-1711093CF60F}"/>
                </a:ext>
              </a:extLst>
            </p:cNvPr>
            <p:cNvSpPr/>
            <p:nvPr/>
          </p:nvSpPr>
          <p:spPr>
            <a:xfrm>
              <a:off x="8686129" y="1227211"/>
              <a:ext cx="1433767" cy="3180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R="40639" defTabSz="914400">
                <a:defRPr sz="2400">
                  <a:uFill>
                    <a:solidFill>
                      <a:srgbClr val="FF26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1400" b="1" i="1" dirty="0">
                  <a:solidFill>
                    <a:srgbClr val="0000FF"/>
                  </a:solidFill>
                  <a:cs typeface="Comic Sans MS"/>
                </a:rPr>
                <a:t>Q</a:t>
              </a:r>
              <a:r>
                <a:rPr sz="1400" b="1" i="1" baseline="31999" dirty="0">
                  <a:solidFill>
                    <a:srgbClr val="0000FF"/>
                  </a:solidFill>
                  <a:cs typeface="Comic Sans MS"/>
                </a:rPr>
                <a:t>2</a:t>
              </a:r>
              <a:r>
                <a:rPr sz="1400" dirty="0">
                  <a:solidFill>
                    <a:srgbClr val="0000FF"/>
                  </a:solidFill>
                  <a:cs typeface="Comic Sans MS"/>
                </a:rPr>
                <a:t>:</a:t>
              </a:r>
              <a:r>
                <a:rPr sz="1400" dirty="0">
                  <a:cs typeface="Comic Sans MS"/>
                </a:rPr>
                <a:t> </a:t>
              </a:r>
              <a:r>
                <a:rPr lang="en-US" sz="1400" dirty="0">
                  <a:cs typeface="Comic Sans MS"/>
                </a:rPr>
                <a:t> </a:t>
              </a:r>
              <a:r>
                <a:rPr sz="1400" dirty="0">
                  <a:cs typeface="Comic Sans MS"/>
                </a:rPr>
                <a:t>resolution power</a:t>
              </a:r>
            </a:p>
          </p:txBody>
        </p:sp>
        <p:sp>
          <p:nvSpPr>
            <p:cNvPr id="14" name="Shape 86">
              <a:extLst>
                <a:ext uri="{FF2B5EF4-FFF2-40B4-BE49-F238E27FC236}">
                  <a16:creationId xmlns:a16="http://schemas.microsoft.com/office/drawing/2014/main" id="{A6B3BE05-5474-E99D-4939-1DD52A14FF65}"/>
                </a:ext>
              </a:extLst>
            </p:cNvPr>
            <p:cNvSpPr/>
            <p:nvPr/>
          </p:nvSpPr>
          <p:spPr>
            <a:xfrm>
              <a:off x="8686129" y="954734"/>
              <a:ext cx="5618060" cy="318036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/>
            <a:p>
              <a:r>
                <a:rPr sz="1400" b="1" i="1" dirty="0">
                  <a:solidFill>
                    <a:srgbClr val="0000DB"/>
                  </a:solidFill>
                  <a:cs typeface="Comic Sans MS"/>
                </a:rPr>
                <a:t>x</a:t>
              </a:r>
              <a:r>
                <a:rPr sz="1400" dirty="0">
                  <a:solidFill>
                    <a:srgbClr val="0000DB"/>
                  </a:solidFill>
                  <a:cs typeface="Comic Sans MS"/>
                </a:rPr>
                <a:t>:</a:t>
              </a:r>
              <a:r>
                <a:rPr sz="1400" dirty="0">
                  <a:cs typeface="Comic Sans MS"/>
                </a:rPr>
                <a:t> </a:t>
              </a:r>
              <a:r>
                <a:rPr lang="en-US" sz="1400" dirty="0">
                  <a:cs typeface="Comic Sans MS"/>
                </a:rPr>
                <a:t>   the fraction of the nucleon’s momentum carried by the struck quark (0 &lt; x &lt; 1)</a:t>
              </a:r>
            </a:p>
          </p:txBody>
        </p:sp>
        <p:sp>
          <p:nvSpPr>
            <p:cNvPr id="15" name="Shape 87">
              <a:extLst>
                <a:ext uri="{FF2B5EF4-FFF2-40B4-BE49-F238E27FC236}">
                  <a16:creationId xmlns:a16="http://schemas.microsoft.com/office/drawing/2014/main" id="{B9B180E9-F0B9-74B1-B565-843A9B0EC9D5}"/>
                </a:ext>
              </a:extLst>
            </p:cNvPr>
            <p:cNvSpPr/>
            <p:nvPr/>
          </p:nvSpPr>
          <p:spPr>
            <a:xfrm>
              <a:off x="8687607" y="1519827"/>
              <a:ext cx="1028956" cy="31803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R="40639" defTabSz="914400">
                <a:defRPr sz="2400">
                  <a:uFill>
                    <a:solidFill>
                      <a:srgbClr val="021EAA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1400" b="1" i="1" dirty="0">
                  <a:solidFill>
                    <a:srgbClr val="0000FF"/>
                  </a:solidFill>
                  <a:cs typeface="Comic Sans MS"/>
                </a:rPr>
                <a:t>y</a:t>
              </a:r>
              <a:r>
                <a:rPr lang="en-US" sz="1400" b="1" i="1" dirty="0">
                  <a:solidFill>
                    <a:srgbClr val="0000FF"/>
                  </a:solidFill>
                  <a:cs typeface="Comic Sans MS"/>
                </a:rPr>
                <a:t>:</a:t>
              </a:r>
              <a:r>
                <a:rPr sz="1400" dirty="0">
                  <a:cs typeface="Comic Sans MS"/>
                </a:rPr>
                <a:t>  </a:t>
              </a:r>
              <a:r>
                <a:rPr lang="en-US" sz="1400" dirty="0">
                  <a:cs typeface="Comic Sans MS"/>
                </a:rPr>
                <a:t>  </a:t>
              </a:r>
              <a:r>
                <a:rPr sz="1400" dirty="0">
                  <a:cs typeface="Comic Sans MS"/>
                </a:rPr>
                <a:t>inelasticity</a:t>
              </a:r>
            </a:p>
          </p:txBody>
        </p:sp>
      </p:grpSp>
      <p:sp>
        <p:nvSpPr>
          <p:cNvPr id="16" name="Left Arrow 6">
            <a:extLst>
              <a:ext uri="{FF2B5EF4-FFF2-40B4-BE49-F238E27FC236}">
                <a16:creationId xmlns:a16="http://schemas.microsoft.com/office/drawing/2014/main" id="{085286D7-6574-FD84-293F-40B694EDED75}"/>
              </a:ext>
            </a:extLst>
          </p:cNvPr>
          <p:cNvSpPr/>
          <p:nvPr/>
        </p:nvSpPr>
        <p:spPr>
          <a:xfrm>
            <a:off x="6388392" y="5901298"/>
            <a:ext cx="4583782" cy="615112"/>
          </a:xfrm>
          <a:prstGeom prst="leftArrow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Proton and Ion Beam ~100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GeV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Up Arrow 7">
            <a:extLst>
              <a:ext uri="{FF2B5EF4-FFF2-40B4-BE49-F238E27FC236}">
                <a16:creationId xmlns:a16="http://schemas.microsoft.com/office/drawing/2014/main" id="{55DA4AC0-B766-48D6-27C4-696B80D8DAAA}"/>
              </a:ext>
            </a:extLst>
          </p:cNvPr>
          <p:cNvSpPr/>
          <p:nvPr/>
        </p:nvSpPr>
        <p:spPr>
          <a:xfrm>
            <a:off x="5908443" y="5796226"/>
            <a:ext cx="396865" cy="277792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5E363E-2404-D9F4-0C80-08F2F3A00090}"/>
              </a:ext>
            </a:extLst>
          </p:cNvPr>
          <p:cNvSpPr txBox="1"/>
          <p:nvPr/>
        </p:nvSpPr>
        <p:spPr>
          <a:xfrm>
            <a:off x="3903176" y="5797853"/>
            <a:ext cx="2001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(~100 MeV)</a:t>
            </a:r>
          </a:p>
        </p:txBody>
      </p:sp>
    </p:spTree>
    <p:extLst>
      <p:ext uri="{BB962C8B-B14F-4D97-AF65-F5344CB8AC3E}">
        <p14:creationId xmlns:p14="http://schemas.microsoft.com/office/powerpoint/2010/main" val="424042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5AF7448-73A0-623C-34A6-24AF5CA73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534" y="3602281"/>
            <a:ext cx="5590868" cy="32801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35578F-3571-48D3-9831-53051AAD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A2DC9-D4F1-E243-A655-05E564AA5024}" type="slidenum">
              <a:rPr lang="en-US" smtClean="0"/>
              <a:t>54</a:t>
            </a:fld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548D638-43D7-8173-288A-BB147AEE2084}"/>
              </a:ext>
            </a:extLst>
          </p:cNvPr>
          <p:cNvSpPr txBox="1">
            <a:spLocks/>
          </p:cNvSpPr>
          <p:nvPr/>
        </p:nvSpPr>
        <p:spPr>
          <a:xfrm>
            <a:off x="727029" y="136423"/>
            <a:ext cx="1176292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Paving the Road to Nuclear </a:t>
            </a:r>
            <a:r>
              <a:rPr lang="en-US" sz="4000" b="1" dirty="0" err="1">
                <a:latin typeface="+mn-lt"/>
              </a:rPr>
              <a:t>Femtography</a:t>
            </a:r>
            <a:endParaRPr lang="en-US" sz="4000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81AD7-CFBC-ED3A-8AD4-A1B8E3F09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79" y="711035"/>
            <a:ext cx="5120640" cy="2880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20F69A-2ED9-6E16-BE07-D5E069CA1ED6}"/>
              </a:ext>
            </a:extLst>
          </p:cNvPr>
          <p:cNvSpPr txBox="1"/>
          <p:nvPr/>
        </p:nvSpPr>
        <p:spPr>
          <a:xfrm>
            <a:off x="5661910" y="945018"/>
            <a:ext cx="398365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CLAS12 at Jefferson Lab: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Workhorse for 3D imaging program of nuclear </a:t>
            </a:r>
            <a:r>
              <a:rPr lang="en-US" sz="2000" dirty="0" err="1"/>
              <a:t>femtography</a:t>
            </a:r>
            <a:r>
              <a:rPr lang="en-US" sz="2000" dirty="0"/>
              <a:t> in the region where the valence quark structure of nucleons prevails.</a:t>
            </a:r>
          </a:p>
        </p:txBody>
      </p:sp>
      <p:grpSp>
        <p:nvGrpSpPr>
          <p:cNvPr id="11" name="Group 27">
            <a:extLst>
              <a:ext uri="{FF2B5EF4-FFF2-40B4-BE49-F238E27FC236}">
                <a16:creationId xmlns:a16="http://schemas.microsoft.com/office/drawing/2014/main" id="{02C7DD22-CFC6-0541-5FFE-0C95FBAF7AEE}"/>
              </a:ext>
            </a:extLst>
          </p:cNvPr>
          <p:cNvGrpSpPr>
            <a:grpSpLocks/>
          </p:cNvGrpSpPr>
          <p:nvPr/>
        </p:nvGrpSpPr>
        <p:grpSpPr bwMode="auto">
          <a:xfrm>
            <a:off x="5965158" y="3591395"/>
            <a:ext cx="3594100" cy="1528762"/>
            <a:chOff x="232" y="676"/>
            <a:chExt cx="2264" cy="963"/>
          </a:xfrm>
        </p:grpSpPr>
        <p:grpSp>
          <p:nvGrpSpPr>
            <p:cNvPr id="12" name="Group 28">
              <a:extLst>
                <a:ext uri="{FF2B5EF4-FFF2-40B4-BE49-F238E27FC236}">
                  <a16:creationId xmlns:a16="http://schemas.microsoft.com/office/drawing/2014/main" id="{2BFED71F-AD49-2380-700A-E486CBDAA7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" y="676"/>
              <a:ext cx="2264" cy="963"/>
              <a:chOff x="232" y="813"/>
              <a:chExt cx="2264" cy="963"/>
            </a:xfrm>
          </p:grpSpPr>
          <p:pic>
            <p:nvPicPr>
              <p:cNvPr id="17" name="Picture 29" descr="dvcs_bh">
                <a:extLst>
                  <a:ext uri="{FF2B5EF4-FFF2-40B4-BE49-F238E27FC236}">
                    <a16:creationId xmlns:a16="http://schemas.microsoft.com/office/drawing/2014/main" id="{FE266E1C-DFC0-213C-B47B-72F0552292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1514" t="5984" r="4051" b="59094"/>
              <a:stretch>
                <a:fillRect/>
              </a:stretch>
            </p:blipFill>
            <p:spPr bwMode="auto">
              <a:xfrm>
                <a:off x="240" y="857"/>
                <a:ext cx="2256" cy="91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8" name="Text Box 30">
                <a:extLst>
                  <a:ext uri="{FF2B5EF4-FFF2-40B4-BE49-F238E27FC236}">
                    <a16:creationId xmlns:a16="http://schemas.microsoft.com/office/drawing/2014/main" id="{CA254CBE-CFA5-E8DF-1F73-C6A943407B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" y="813"/>
                <a:ext cx="52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rgbClr val="FF0000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rPr>
                  <a:t>DVCS</a:t>
                </a:r>
              </a:p>
            </p:txBody>
          </p:sp>
          <p:sp>
            <p:nvSpPr>
              <p:cNvPr id="19" name="Text Box 31">
                <a:extLst>
                  <a:ext uri="{FF2B5EF4-FFF2-40B4-BE49-F238E27FC236}">
                    <a16:creationId xmlns:a16="http://schemas.microsoft.com/office/drawing/2014/main" id="{D4387214-25DA-C8F9-774E-AB48EDAC92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4" y="1049"/>
                <a:ext cx="31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rgbClr val="38D80C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rPr>
                  <a:t>BH</a:t>
                </a:r>
              </a:p>
            </p:txBody>
          </p:sp>
        </p:grpSp>
        <p:sp>
          <p:nvSpPr>
            <p:cNvPr id="13" name="Text Box 32">
              <a:extLst>
                <a:ext uri="{FF2B5EF4-FFF2-40B4-BE49-F238E27FC236}">
                  <a16:creationId xmlns:a16="http://schemas.microsoft.com/office/drawing/2014/main" id="{C6EE09EB-6349-02AB-1195-9AF0C1C00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" y="1442"/>
              <a:ext cx="18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14" name="Text Box 33">
              <a:extLst>
                <a:ext uri="{FF2B5EF4-FFF2-40B4-BE49-F238E27FC236}">
                  <a16:creationId xmlns:a16="http://schemas.microsoft.com/office/drawing/2014/main" id="{9A92C7F8-2BF8-BEC4-A4BC-11205A4E07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8" y="1442"/>
              <a:ext cx="18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" pitchFamily="34" charset="0"/>
                  <a:cs typeface="Arial" pitchFamily="34" charset="0"/>
                </a:rPr>
                <a:t>p</a:t>
              </a:r>
            </a:p>
          </p:txBody>
        </p:sp>
        <p:sp>
          <p:nvSpPr>
            <p:cNvPr id="15" name="Text Box 34">
              <a:extLst>
                <a:ext uri="{FF2B5EF4-FFF2-40B4-BE49-F238E27FC236}">
                  <a16:creationId xmlns:a16="http://schemas.microsoft.com/office/drawing/2014/main" id="{3BC979A9-68E9-2E52-DE84-F9083CC1F3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962"/>
              <a:ext cx="17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" pitchFamily="34" charset="0"/>
                  <a:cs typeface="Arial" pitchFamily="34" charset="0"/>
                </a:rPr>
                <a:t>e</a:t>
              </a:r>
            </a:p>
          </p:txBody>
        </p:sp>
        <p:sp>
          <p:nvSpPr>
            <p:cNvPr id="16" name="Text Box 35">
              <a:extLst>
                <a:ext uri="{FF2B5EF4-FFF2-40B4-BE49-F238E27FC236}">
                  <a16:creationId xmlns:a16="http://schemas.microsoft.com/office/drawing/2014/main" id="{1341E80F-9DFE-9AEB-9E40-88BB7DEFF2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914"/>
              <a:ext cx="17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Arial" pitchFamily="34" charset="0"/>
                  <a:cs typeface="Arial" pitchFamily="34" charset="0"/>
                </a:rPr>
                <a:t>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C11D35-B64A-DB2B-FD41-AC47D5D809AE}"/>
              </a:ext>
            </a:extLst>
          </p:cNvPr>
          <p:cNvGrpSpPr/>
          <p:nvPr/>
        </p:nvGrpSpPr>
        <p:grpSpPr>
          <a:xfrm>
            <a:off x="9684115" y="90634"/>
            <a:ext cx="2365557" cy="6676731"/>
            <a:chOff x="7102078" y="23676"/>
            <a:chExt cx="2365557" cy="667673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69E397B-CCDA-DD7C-2ABC-B67D1D965B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4021" t="16593" r="31940"/>
            <a:stretch/>
          </p:blipFill>
          <p:spPr>
            <a:xfrm>
              <a:off x="7696200" y="23676"/>
              <a:ext cx="1771435" cy="6676731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692FCC6-E3C4-D4F7-A768-C80E01E71A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6259" y="2710543"/>
              <a:ext cx="0" cy="394330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71FFAD9-2DAC-2ED7-4B8F-3DA849959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6186604" y="1096993"/>
              <a:ext cx="2299087" cy="468140"/>
            </a:xfrm>
            <a:prstGeom prst="rect">
              <a:avLst/>
            </a:prstGeom>
          </p:spPr>
        </p:pic>
      </p:grpSp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851DC967-C8EB-E312-6465-CE11537FCC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8373" t="35098" b="56296"/>
          <a:stretch/>
        </p:blipFill>
        <p:spPr>
          <a:xfrm>
            <a:off x="6841473" y="5497703"/>
            <a:ext cx="2753433" cy="1293417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427F2A6D-5B88-2943-8D7E-E08733ABA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68" y="2379723"/>
            <a:ext cx="1611915" cy="234804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0" name="TextBox 1151">
            <a:extLst>
              <a:ext uri="{FF2B5EF4-FFF2-40B4-BE49-F238E27FC236}">
                <a16:creationId xmlns:a16="http://schemas.microsoft.com/office/drawing/2014/main" id="{2C3D7920-1045-D21C-77CE-7439FFD2B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7908" y="2882968"/>
            <a:ext cx="2753431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cs typeface="Arial" pitchFamily="34" charset="0"/>
              </a:rPr>
              <a:t>Simplest process: </a:t>
            </a:r>
            <a:r>
              <a:rPr lang="en-US" sz="1800" b="1" dirty="0">
                <a:solidFill>
                  <a:srgbClr val="FF0000"/>
                </a:solidFill>
                <a:cs typeface="Arial" pitchFamily="34" charset="0"/>
              </a:rPr>
              <a:t>e + p </a:t>
            </a:r>
            <a:r>
              <a:rPr lang="en-US" sz="1800" b="1" dirty="0">
                <a:solidFill>
                  <a:srgbClr val="FF0000"/>
                </a:solidFill>
                <a:cs typeface="Arial" pitchFamily="34" charset="0"/>
                <a:sym typeface="Wingdings" pitchFamily="2" charset="2"/>
              </a:rPr>
              <a:t> e’ + p + </a:t>
            </a:r>
            <a:r>
              <a:rPr lang="en-US" sz="1800" b="1" dirty="0">
                <a:solidFill>
                  <a:srgbClr val="FF0000"/>
                </a:solidFill>
                <a:latin typeface="Symbol" panose="05050102010706020507" pitchFamily="18" charset="2"/>
                <a:cs typeface="Arial" pitchFamily="34" charset="0"/>
                <a:sym typeface="Wingdings" pitchFamily="2" charset="2"/>
              </a:rPr>
              <a:t>g</a:t>
            </a:r>
            <a:r>
              <a:rPr lang="en-US" sz="1800" b="1" dirty="0">
                <a:solidFill>
                  <a:srgbClr val="FF0000"/>
                </a:solidFill>
                <a:cs typeface="Arial" pitchFamily="34" charset="0"/>
                <a:sym typeface="Wingdings" pitchFamily="2" charset="2"/>
              </a:rPr>
              <a:t>  (</a:t>
            </a:r>
            <a:r>
              <a:rPr lang="en-US" sz="1800" b="1" dirty="0">
                <a:solidFill>
                  <a:srgbClr val="FF0000"/>
                </a:solidFill>
                <a:cs typeface="Arial" pitchFamily="34" charset="0"/>
              </a:rPr>
              <a:t>DVCS)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994842-9035-2B7E-3FDC-7F251E6CDDB1}"/>
              </a:ext>
            </a:extLst>
          </p:cNvPr>
          <p:cNvSpPr txBox="1"/>
          <p:nvPr/>
        </p:nvSpPr>
        <p:spPr>
          <a:xfrm>
            <a:off x="5835291" y="5342257"/>
            <a:ext cx="388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Sangbaek</a:t>
            </a:r>
            <a:r>
              <a:rPr lang="en-US" i="1" dirty="0">
                <a:solidFill>
                  <a:srgbClr val="FF0000"/>
                </a:solidFill>
              </a:rPr>
              <a:t> Lee (MIT) – PhD thesis (2022)</a:t>
            </a:r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56753C89-CF73-BAFB-DC6E-68DA949DA8DF}"/>
              </a:ext>
            </a:extLst>
          </p:cNvPr>
          <p:cNvSpPr txBox="1">
            <a:spLocks/>
          </p:cNvSpPr>
          <p:nvPr/>
        </p:nvSpPr>
        <p:spPr>
          <a:xfrm>
            <a:off x="3771900" y="65164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3A2DC9-D4F1-E243-A655-05E564AA5024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333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35578F-3571-48D3-9831-53051AAD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07777" y="6492875"/>
            <a:ext cx="2743200" cy="365125"/>
          </a:xfrm>
        </p:spPr>
        <p:txBody>
          <a:bodyPr/>
          <a:lstStyle/>
          <a:p>
            <a:fld id="{693A2DC9-D4F1-E243-A655-05E564AA5024}" type="slidenum">
              <a:rPr lang="en-US" smtClean="0"/>
              <a:t>55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FCADBC-678B-B815-C360-078CA3CC3F48}"/>
              </a:ext>
            </a:extLst>
          </p:cNvPr>
          <p:cNvSpPr txBox="1"/>
          <p:nvPr/>
        </p:nvSpPr>
        <p:spPr>
          <a:xfrm>
            <a:off x="129690" y="3620697"/>
            <a:ext cx="869834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National Academy of Science Report: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AN ASSESSMENT OF U.S.-BASED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ELECTRON-ION COLLIDER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“An EIC can uniquely address three profound questions  </a:t>
            </a:r>
            <a:r>
              <a:rPr 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bout nucleons—neutrons and protons—and how they  are assembled to form the nuclei of atoms: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• How does the mass of the nucleon arise?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• How does the spin of the nucleon arise?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• What are the emergent properties of dense systems of gluons?”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986BC7-E295-AD1D-CCBD-996B148BD436}"/>
              </a:ext>
            </a:extLst>
          </p:cNvPr>
          <p:cNvGrpSpPr/>
          <p:nvPr/>
        </p:nvGrpSpPr>
        <p:grpSpPr>
          <a:xfrm>
            <a:off x="429080" y="647261"/>
            <a:ext cx="1548531" cy="2512409"/>
            <a:chOff x="5715000" y="3352800"/>
            <a:chExt cx="2003425" cy="2819400"/>
          </a:xfrm>
        </p:grpSpPr>
        <p:sp>
          <p:nvSpPr>
            <p:cNvPr id="6" name="Text Box 33">
              <a:extLst>
                <a:ext uri="{FF2B5EF4-FFF2-40B4-BE49-F238E27FC236}">
                  <a16:creationId xmlns:a16="http://schemas.microsoft.com/office/drawing/2014/main" id="{06C5015E-E371-C7A2-99BC-649B970250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0801" y="3352800"/>
              <a:ext cx="612588" cy="300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058" tIns="41029" rIns="82058" bIns="41029">
              <a:spAutoFit/>
            </a:bodyPr>
            <a:lstStyle/>
            <a:p>
              <a:pPr defTabSz="820738"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2002</a:t>
              </a:r>
            </a:p>
          </p:txBody>
        </p:sp>
        <p:pic>
          <p:nvPicPr>
            <p:cNvPr id="7" name="Picture 35" descr="LRP2002_Cover">
              <a:extLst>
                <a:ext uri="{FF2B5EF4-FFF2-40B4-BE49-F238E27FC236}">
                  <a16:creationId xmlns:a16="http://schemas.microsoft.com/office/drawing/2014/main" id="{419EF882-9CE2-6788-A581-8972BD55D3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581400"/>
              <a:ext cx="2003425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6111A20-D936-8E69-CF8A-D2B3AFAC8C2E}"/>
              </a:ext>
            </a:extLst>
          </p:cNvPr>
          <p:cNvGrpSpPr/>
          <p:nvPr/>
        </p:nvGrpSpPr>
        <p:grpSpPr>
          <a:xfrm>
            <a:off x="1950449" y="860509"/>
            <a:ext cx="1659010" cy="2467702"/>
            <a:chOff x="6796088" y="4034522"/>
            <a:chExt cx="2066925" cy="2823478"/>
          </a:xfrm>
        </p:grpSpPr>
        <p:sp>
          <p:nvSpPr>
            <p:cNvPr id="10" name="Text Box 38">
              <a:extLst>
                <a:ext uri="{FF2B5EF4-FFF2-40B4-BE49-F238E27FC236}">
                  <a16:creationId xmlns:a16="http://schemas.microsoft.com/office/drawing/2014/main" id="{22D555DF-1C87-0705-4FA7-E3ED1F3688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2786" y="4034522"/>
              <a:ext cx="736416" cy="306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058" tIns="41029" rIns="82058" bIns="41029">
              <a:spAutoFit/>
            </a:bodyPr>
            <a:lstStyle/>
            <a:p>
              <a:pPr defTabSz="820738"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2007</a:t>
              </a:r>
            </a:p>
          </p:txBody>
        </p:sp>
        <p:pic>
          <p:nvPicPr>
            <p:cNvPr id="11" name="Picture 39">
              <a:extLst>
                <a:ext uri="{FF2B5EF4-FFF2-40B4-BE49-F238E27FC236}">
                  <a16:creationId xmlns:a16="http://schemas.microsoft.com/office/drawing/2014/main" id="{E54196EF-1C26-C64D-6EE2-4EE569D11B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088" y="4281488"/>
              <a:ext cx="2066925" cy="257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3">
            <a:extLst>
              <a:ext uri="{FF2B5EF4-FFF2-40B4-BE49-F238E27FC236}">
                <a16:creationId xmlns:a16="http://schemas.microsoft.com/office/drawing/2014/main" id="{AA14F163-718E-5FE3-9482-D44EC928D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7" t="14020" r="13893" b="21884"/>
          <a:stretch/>
        </p:blipFill>
        <p:spPr bwMode="auto">
          <a:xfrm>
            <a:off x="3419527" y="1417885"/>
            <a:ext cx="1772875" cy="2202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F30BA0-72B6-E6A3-DF4B-3F417E264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978" y="1719368"/>
            <a:ext cx="1628839" cy="21029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82252C3-3CF6-579C-C48D-9FFC117C9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910" y="2114675"/>
            <a:ext cx="1609070" cy="21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169DD1-5CDB-0D7A-5DA2-01B7969F04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3131" y="2636329"/>
            <a:ext cx="1525844" cy="19718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021A29D-16FF-A802-1CF9-949FC42EE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164" y="3038690"/>
            <a:ext cx="1582387" cy="2042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 Box 38">
            <a:extLst>
              <a:ext uri="{FF2B5EF4-FFF2-40B4-BE49-F238E27FC236}">
                <a16:creationId xmlns:a16="http://schemas.microsoft.com/office/drawing/2014/main" id="{8A0DA499-8B24-CEAB-1C91-D7EACDF99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0903" y="1160473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2009</a:t>
            </a:r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4DC145C5-7771-E1DC-2C05-8F132970C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69" y="1487654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2010</a:t>
            </a:r>
          </a:p>
        </p:txBody>
      </p:sp>
      <p:sp>
        <p:nvSpPr>
          <p:cNvPr id="22" name="Text Box 38">
            <a:extLst>
              <a:ext uri="{FF2B5EF4-FFF2-40B4-BE49-F238E27FC236}">
                <a16:creationId xmlns:a16="http://schemas.microsoft.com/office/drawing/2014/main" id="{C895A09B-AADC-6270-89E3-51670D520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9334" y="2398422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2013</a:t>
            </a:r>
          </a:p>
        </p:txBody>
      </p:sp>
      <p:sp>
        <p:nvSpPr>
          <p:cNvPr id="23" name="Text Box 38">
            <a:extLst>
              <a:ext uri="{FF2B5EF4-FFF2-40B4-BE49-F238E27FC236}">
                <a16:creationId xmlns:a16="http://schemas.microsoft.com/office/drawing/2014/main" id="{2271641D-4FB6-4786-DB51-977727219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8465" y="2771165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2015</a:t>
            </a:r>
          </a:p>
        </p:txBody>
      </p:sp>
      <p:sp>
        <p:nvSpPr>
          <p:cNvPr id="24" name="Text Box 38">
            <a:extLst>
              <a:ext uri="{FF2B5EF4-FFF2-40B4-BE49-F238E27FC236}">
                <a16:creationId xmlns:a16="http://schemas.microsoft.com/office/drawing/2014/main" id="{34B6D559-391E-2E3C-0CC8-60FC98A29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4549" y="2907214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2018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A17F06-0053-CFF5-393F-A1447CC8FD66}"/>
              </a:ext>
            </a:extLst>
          </p:cNvPr>
          <p:cNvSpPr txBox="1"/>
          <p:nvPr/>
        </p:nvSpPr>
        <p:spPr>
          <a:xfrm>
            <a:off x="7427109" y="2885307"/>
            <a:ext cx="120650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Major Nuclear Physics Facilities for the Next Decade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8F1D43-6615-B261-8E2A-9E00B44C259A}"/>
              </a:ext>
            </a:extLst>
          </p:cNvPr>
          <p:cNvSpPr txBox="1"/>
          <p:nvPr/>
        </p:nvSpPr>
        <p:spPr>
          <a:xfrm>
            <a:off x="7713137" y="3570041"/>
            <a:ext cx="55906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NSAC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A0817C-9C3B-7588-5B1C-A503581514C7}"/>
              </a:ext>
            </a:extLst>
          </p:cNvPr>
          <p:cNvSpPr txBox="1"/>
          <p:nvPr/>
        </p:nvSpPr>
        <p:spPr>
          <a:xfrm>
            <a:off x="7502770" y="4077070"/>
            <a:ext cx="10054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March 14, 2013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E426D6-65DA-FD6B-85DB-2BB540E624B6}"/>
              </a:ext>
            </a:extLst>
          </p:cNvPr>
          <p:cNvSpPr txBox="1"/>
          <p:nvPr/>
        </p:nvSpPr>
        <p:spPr>
          <a:xfrm>
            <a:off x="4953271" y="1765537"/>
            <a:ext cx="15422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/>
              <a:t>Gluons and the Quark Sea at High Energies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BF2FFAD-C3E6-7A5B-16B2-56E7C84DFA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826" y="3236251"/>
            <a:ext cx="1628454" cy="2326363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202A2731-A97F-EEBB-39E1-5FABF9382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5436" y="1847150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>
              <a:defRPr/>
            </a:pP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2012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548D638-43D7-8173-288A-BB147AEE2084}"/>
              </a:ext>
            </a:extLst>
          </p:cNvPr>
          <p:cNvSpPr txBox="1">
            <a:spLocks/>
          </p:cNvSpPr>
          <p:nvPr/>
        </p:nvSpPr>
        <p:spPr>
          <a:xfrm>
            <a:off x="727029" y="136423"/>
            <a:ext cx="1176292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Developing The Science Case for the Electron-Ion                 </a:t>
            </a:r>
          </a:p>
          <a:p>
            <a:r>
              <a:rPr lang="en-US" sz="4000" b="1" dirty="0">
                <a:latin typeface="+mn-lt"/>
              </a:rPr>
              <a:t>                                                                      Collider</a:t>
            </a:r>
          </a:p>
        </p:txBody>
      </p:sp>
    </p:spTree>
    <p:extLst>
      <p:ext uri="{BB962C8B-B14F-4D97-AF65-F5344CB8AC3E}">
        <p14:creationId xmlns:p14="http://schemas.microsoft.com/office/powerpoint/2010/main" val="1681065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Periodic Table (Mendeleev 1868)</a:t>
            </a:r>
          </a:p>
        </p:txBody>
      </p:sp>
      <p:pic>
        <p:nvPicPr>
          <p:cNvPr id="6" name="Content Placeholder 3" descr="2000px-Periodic_table.svg.png">
            <a:extLst>
              <a:ext uri="{FF2B5EF4-FFF2-40B4-BE49-F238E27FC236}">
                <a16:creationId xmlns:a16="http://schemas.microsoft.com/office/drawing/2014/main" id="{74B07BCF-4C04-2BA7-5991-1A0937D06B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4321" b="-4321"/>
          <a:stretch>
            <a:fillRect/>
          </a:stretch>
        </p:blipFill>
        <p:spPr>
          <a:xfrm>
            <a:off x="1321496" y="914399"/>
            <a:ext cx="9876771" cy="60358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But this is getting really complicated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5731" y="1206674"/>
            <a:ext cx="8458200" cy="5029200"/>
          </a:xfrm>
        </p:spPr>
        <p:txBody>
          <a:bodyPr/>
          <a:lstStyle/>
          <a:p>
            <a:r>
              <a:rPr lang="en-US" dirty="0"/>
              <a:t>We started with five building blocks</a:t>
            </a:r>
          </a:p>
          <a:p>
            <a:pPr lvl="1"/>
            <a:r>
              <a:rPr lang="en-US" dirty="0"/>
              <a:t>Earth</a:t>
            </a:r>
          </a:p>
          <a:p>
            <a:pPr lvl="1"/>
            <a:r>
              <a:rPr lang="en-US" dirty="0"/>
              <a:t>Wind</a:t>
            </a:r>
          </a:p>
          <a:p>
            <a:pPr lvl="1"/>
            <a:r>
              <a:rPr lang="en-US" dirty="0"/>
              <a:t>Fire</a:t>
            </a:r>
          </a:p>
          <a:p>
            <a:pPr lvl="1"/>
            <a:r>
              <a:rPr lang="en-US" dirty="0"/>
              <a:t>Water </a:t>
            </a:r>
          </a:p>
          <a:p>
            <a:pPr lvl="1"/>
            <a:r>
              <a:rPr lang="en-US" dirty="0" err="1"/>
              <a:t>Aether</a:t>
            </a:r>
            <a:endParaRPr lang="en-US" dirty="0"/>
          </a:p>
          <a:p>
            <a:r>
              <a:rPr lang="en-US" dirty="0"/>
              <a:t>Now I have learn the an entire periodic table?!</a:t>
            </a:r>
          </a:p>
          <a:p>
            <a:r>
              <a:rPr lang="en-US" dirty="0"/>
              <a:t>Why someday it might bite us, science often looks for simpler solutions, so as things get complicated, we often search for simpler solutions.  </a:t>
            </a:r>
          </a:p>
        </p:txBody>
      </p:sp>
    </p:spTree>
    <p:extLst>
      <p:ext uri="{BB962C8B-B14F-4D97-AF65-F5344CB8AC3E}">
        <p14:creationId xmlns:p14="http://schemas.microsoft.com/office/powerpoint/2010/main" val="3861433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0163"/>
            <a:ext cx="10515600" cy="1044771"/>
          </a:xfrm>
        </p:spPr>
        <p:txBody>
          <a:bodyPr/>
          <a:lstStyle/>
          <a:p>
            <a:r>
              <a:rPr lang="en-US" dirty="0"/>
              <a:t>Quantum Mechanical Table</a:t>
            </a:r>
          </a:p>
        </p:txBody>
      </p:sp>
      <p:pic>
        <p:nvPicPr>
          <p:cNvPr id="5" name="Content Placeholder 4" descr="PTable_structure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443" r="-1443"/>
          <a:stretch>
            <a:fillRect/>
          </a:stretch>
        </p:blipFill>
        <p:spPr>
          <a:xfrm>
            <a:off x="1981200" y="1295400"/>
            <a:ext cx="8229600" cy="5029200"/>
          </a:xfrm>
        </p:spPr>
      </p:pic>
      <p:sp>
        <p:nvSpPr>
          <p:cNvPr id="4" name="TextBox 3"/>
          <p:cNvSpPr txBox="1"/>
          <p:nvPr/>
        </p:nvSpPr>
        <p:spPr>
          <a:xfrm>
            <a:off x="946301" y="829942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Charles Janet 1927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Chart of the Nuclides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371601"/>
            <a:ext cx="9442096" cy="50166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6908" y="868564"/>
            <a:ext cx="708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Elements on the periodic table can have different numbers of neutrons.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86800" y="4886235"/>
            <a:ext cx="1828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Protons</a:t>
            </a:r>
          </a:p>
          <a:p>
            <a:r>
              <a:rPr lang="en-US" sz="2400" b="1" dirty="0"/>
              <a:t>Neutrons</a:t>
            </a:r>
          </a:p>
          <a:p>
            <a:r>
              <a:rPr lang="en-US" sz="2400" b="1" dirty="0"/>
              <a:t>Electrons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3045</Words>
  <Application>Microsoft Macintosh PowerPoint</Application>
  <PresentationFormat>Widescreen</PresentationFormat>
  <Paragraphs>477</Paragraphs>
  <Slides>55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9" baseType="lpstr">
      <vt:lpstr>PingFangSC-Regular</vt:lpstr>
      <vt:lpstr>Arial</vt:lpstr>
      <vt:lpstr>Calibri</vt:lpstr>
      <vt:lpstr>Calibri Light</vt:lpstr>
      <vt:lpstr>Cambria Math</vt:lpstr>
      <vt:lpstr>Comic Sans MS</vt:lpstr>
      <vt:lpstr>Minion Pro</vt:lpstr>
      <vt:lpstr>Symbol</vt:lpstr>
      <vt:lpstr>Times</vt:lpstr>
      <vt:lpstr>Times New Roman</vt:lpstr>
      <vt:lpstr>Wingdings</vt:lpstr>
      <vt:lpstr>Office Theme</vt:lpstr>
      <vt:lpstr>1_Office Theme</vt:lpstr>
      <vt:lpstr>Equation</vt:lpstr>
      <vt:lpstr>Hadronic Physics, Detectors, &amp; Accelerators  Lecture 1: Building Blocks of Matter</vt:lpstr>
      <vt:lpstr>Topics of my five lectures</vt:lpstr>
      <vt:lpstr>3000 years ago, what did the great philosophers think were the building blocks of matter?</vt:lpstr>
      <vt:lpstr>The Five Elements (Aristotle ~300BC )</vt:lpstr>
      <vt:lpstr>In the late 1800’s, what did the great scientists think were the building blocks of matter?</vt:lpstr>
      <vt:lpstr>Periodic Table (Mendeleev 1868)</vt:lpstr>
      <vt:lpstr>But this is getting really complicated…</vt:lpstr>
      <vt:lpstr>Quantum Mechanical Table</vt:lpstr>
      <vt:lpstr>Chart of the Nuclides</vt:lpstr>
      <vt:lpstr>21st Century View of the  Fundamental Structure of the Proton </vt:lpstr>
      <vt:lpstr>The 21st Century Building Blocks</vt:lpstr>
      <vt:lpstr>But you cannot see any of this!!</vt:lpstr>
      <vt:lpstr>Cathode Ray Tube </vt:lpstr>
      <vt:lpstr>The First X-Ray of a Human</vt:lpstr>
      <vt:lpstr>Cool Facts about QCD and Nuclei </vt:lpstr>
      <vt:lpstr>Cool Facts about QCD and Nuclei </vt:lpstr>
      <vt:lpstr>Cool Facts about QCD and Nuclei </vt:lpstr>
      <vt:lpstr>Gluons and QCD</vt:lpstr>
      <vt:lpstr>PowerPoint Presentation</vt:lpstr>
      <vt:lpstr>Use electron scattering as high-resolution microscope to peer into matter</vt:lpstr>
      <vt:lpstr>Elastic Scattering (nucleons stay together)</vt:lpstr>
      <vt:lpstr>Quasi-Elastic Scattering (knock nucleon out)  </vt:lpstr>
      <vt:lpstr>Deep Inelastic Scattering (probing partons)  </vt:lpstr>
      <vt:lpstr>Electron Scattering at Fixed Q2</vt:lpstr>
      <vt:lpstr>Electron Scattering at Fixed Q2</vt:lpstr>
      <vt:lpstr>Electron-Charge Scattering</vt:lpstr>
      <vt:lpstr>History: Charge Distributions</vt:lpstr>
      <vt:lpstr>Cross section for elastic Electron Proton Scattering </vt:lpstr>
      <vt:lpstr>Elastic Scattering from a Proton at Rest</vt:lpstr>
      <vt:lpstr>Elastic Scattering from a Moving Proton</vt:lpstr>
      <vt:lpstr>Quasielastic Scattering</vt:lpstr>
      <vt:lpstr>Quasi-elastic Electron Scattering</vt:lpstr>
      <vt:lpstr>Knock a Proton out of a Nucleus</vt:lpstr>
      <vt:lpstr>A(e,e’p)B (or in general any (e,e’h) reaction)</vt:lpstr>
      <vt:lpstr>Plane Wave Impulse Approximation (PWIA)</vt:lpstr>
      <vt:lpstr>The Spectral Function</vt:lpstr>
      <vt:lpstr>The Spectral Function, cont’d.</vt:lpstr>
      <vt:lpstr>Visualizing the Shell Model</vt:lpstr>
      <vt:lpstr>Where does the “missing” strength go?</vt:lpstr>
      <vt:lpstr>Proton Momenta in the nucleus </vt:lpstr>
      <vt:lpstr>Deep Inelastic Scattering</vt:lpstr>
      <vt:lpstr>Deep Inelastic Scattering (DIS) and the Parton Model</vt:lpstr>
      <vt:lpstr>Structure Function by Different DIS Probes</vt:lpstr>
      <vt:lpstr>Proton Viewed in High Energy Electron Scattering: 1 Longitudinal Dimension</vt:lpstr>
      <vt:lpstr>High Energy Electron Scattering</vt:lpstr>
      <vt:lpstr>Parton Distribution Functions (PDF)</vt:lpstr>
      <vt:lpstr>A Gluon PDF Surprise – 1990-2007</vt:lpstr>
      <vt:lpstr>1 Longitudinal Momentum Distributions</vt:lpstr>
      <vt:lpstr>QCD  </vt:lpstr>
      <vt:lpstr>The low- and high-energy side of nuclei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Hadronic Physics, Detectors, &amp; Accelerators  Lecture 1: Building Blocks of Matter</dc:title>
  <dc:creator>Douglas Higinbotham</dc:creator>
  <cp:lastModifiedBy>Douglas Higinbotham</cp:lastModifiedBy>
  <cp:revision>10</cp:revision>
  <dcterms:created xsi:type="dcterms:W3CDTF">2022-07-13T10:51:59Z</dcterms:created>
  <dcterms:modified xsi:type="dcterms:W3CDTF">2022-07-14T10:30:28Z</dcterms:modified>
</cp:coreProperties>
</file>