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662" r:id="rId2"/>
    <p:sldMasterId id="2147483676" r:id="rId3"/>
  </p:sldMasterIdLst>
  <p:notesMasterIdLst>
    <p:notesMasterId r:id="rId54"/>
  </p:notesMasterIdLst>
  <p:sldIdLst>
    <p:sldId id="256" r:id="rId4"/>
    <p:sldId id="258" r:id="rId5"/>
    <p:sldId id="357" r:id="rId6"/>
    <p:sldId id="365" r:id="rId7"/>
    <p:sldId id="329" r:id="rId8"/>
    <p:sldId id="330" r:id="rId9"/>
    <p:sldId id="331" r:id="rId10"/>
    <p:sldId id="297" r:id="rId11"/>
    <p:sldId id="309" r:id="rId12"/>
    <p:sldId id="355" r:id="rId13"/>
    <p:sldId id="478" r:id="rId14"/>
    <p:sldId id="407" r:id="rId15"/>
    <p:sldId id="452" r:id="rId16"/>
    <p:sldId id="453" r:id="rId17"/>
    <p:sldId id="259" r:id="rId18"/>
    <p:sldId id="544" r:id="rId19"/>
    <p:sldId id="441" r:id="rId20"/>
    <p:sldId id="479" r:id="rId21"/>
    <p:sldId id="404" r:id="rId22"/>
    <p:sldId id="385" r:id="rId23"/>
    <p:sldId id="547" r:id="rId24"/>
    <p:sldId id="475" r:id="rId25"/>
    <p:sldId id="368" r:id="rId26"/>
    <p:sldId id="341" r:id="rId27"/>
    <p:sldId id="363" r:id="rId28"/>
    <p:sldId id="356" r:id="rId29"/>
    <p:sldId id="541" r:id="rId30"/>
    <p:sldId id="260" r:id="rId31"/>
    <p:sldId id="261" r:id="rId32"/>
    <p:sldId id="262" r:id="rId33"/>
    <p:sldId id="265" r:id="rId34"/>
    <p:sldId id="445" r:id="rId35"/>
    <p:sldId id="468" r:id="rId36"/>
    <p:sldId id="268" r:id="rId37"/>
    <p:sldId id="538" r:id="rId38"/>
    <p:sldId id="269" r:id="rId39"/>
    <p:sldId id="543" r:id="rId40"/>
    <p:sldId id="548" r:id="rId41"/>
    <p:sldId id="546" r:id="rId42"/>
    <p:sldId id="326" r:id="rId43"/>
    <p:sldId id="315" r:id="rId44"/>
    <p:sldId id="464" r:id="rId45"/>
    <p:sldId id="465" r:id="rId46"/>
    <p:sldId id="473" r:id="rId47"/>
    <p:sldId id="390" r:id="rId48"/>
    <p:sldId id="472" r:id="rId49"/>
    <p:sldId id="263" r:id="rId50"/>
    <p:sldId id="537" r:id="rId51"/>
    <p:sldId id="369" r:id="rId52"/>
    <p:sldId id="44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8"/>
    <p:restoredTop sz="94616"/>
  </p:normalViewPr>
  <p:slideViewPr>
    <p:cSldViewPr snapToGrid="0" snapToObjects="1">
      <p:cViewPr varScale="1">
        <p:scale>
          <a:sx n="122" d="100"/>
          <a:sy n="122" d="100"/>
        </p:scale>
        <p:origin x="504" y="200"/>
      </p:cViewPr>
      <p:guideLst/>
    </p:cSldViewPr>
  </p:slideViewPr>
  <p:notesTextViewPr>
    <p:cViewPr>
      <p:scale>
        <a:sx n="1" d="1"/>
        <a:sy n="1" d="1"/>
      </p:scale>
      <p:origin x="0" y="0"/>
    </p:cViewPr>
  </p:notesTextViewPr>
  <p:sorterViewPr>
    <p:cViewPr>
      <p:scale>
        <a:sx n="123" d="100"/>
        <a:sy n="12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E902C-DAFE-A040-A418-79AC72D61D9F}" type="datetimeFigureOut">
              <a:rPr lang="en-US" smtClean="0"/>
              <a:t>7/13/22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FFFF5-0460-DB49-8111-83A626D95A50}" type="slidenum">
              <a:rPr lang="en-US" smtClean="0"/>
              <a:t>‹#›</a:t>
            </a:fld>
            <a:endParaRPr lang="en-US"/>
          </a:p>
        </p:txBody>
      </p:sp>
    </p:spTree>
    <p:extLst>
      <p:ext uri="{BB962C8B-B14F-4D97-AF65-F5344CB8AC3E}">
        <p14:creationId xmlns:p14="http://schemas.microsoft.com/office/powerpoint/2010/main" val="110091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42BD76-B103-2745-B32A-F587EE0485B0}" type="slidenum">
              <a:rPr lang="en-US" smtClean="0"/>
              <a:pPr>
                <a:defRPr/>
              </a:pPr>
              <a:t>2</a:t>
            </a:fld>
            <a:endParaRPr lang="en-US"/>
          </a:p>
        </p:txBody>
      </p:sp>
    </p:spTree>
    <p:extLst>
      <p:ext uri="{BB962C8B-B14F-4D97-AF65-F5344CB8AC3E}">
        <p14:creationId xmlns:p14="http://schemas.microsoft.com/office/powerpoint/2010/main" val="112753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endParaRPr/>
          </a:p>
          <a:p>
            <a:endParaRPr/>
          </a:p>
        </p:txBody>
      </p:sp>
    </p:spTree>
    <p:extLst>
      <p:ext uri="{BB962C8B-B14F-4D97-AF65-F5344CB8AC3E}">
        <p14:creationId xmlns:p14="http://schemas.microsoft.com/office/powerpoint/2010/main" val="167290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AFFFF5-0460-DB49-8111-83A626D95A50}" type="slidenum">
              <a:rPr lang="en-US" smtClean="0"/>
              <a:t>9</a:t>
            </a:fld>
            <a:endParaRPr lang="en-US"/>
          </a:p>
        </p:txBody>
      </p:sp>
    </p:spTree>
    <p:extLst>
      <p:ext uri="{BB962C8B-B14F-4D97-AF65-F5344CB8AC3E}">
        <p14:creationId xmlns:p14="http://schemas.microsoft.com/office/powerpoint/2010/main" val="1063720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AFFFF5-0460-DB49-8111-83A626D95A50}" type="slidenum">
              <a:rPr lang="en-US" smtClean="0"/>
              <a:t>25</a:t>
            </a:fld>
            <a:endParaRPr lang="en-US"/>
          </a:p>
        </p:txBody>
      </p:sp>
    </p:spTree>
    <p:extLst>
      <p:ext uri="{BB962C8B-B14F-4D97-AF65-F5344CB8AC3E}">
        <p14:creationId xmlns:p14="http://schemas.microsoft.com/office/powerpoint/2010/main" val="4172952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CD1F-CE63-2E43-A559-BD1E4AFE17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DB73CF-0B28-9B44-A3C1-E611D65F47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C85457-332D-E64E-B2E9-1210A5DF9B7B}"/>
              </a:ext>
            </a:extLst>
          </p:cNvPr>
          <p:cNvSpPr>
            <a:spLocks noGrp="1"/>
          </p:cNvSpPr>
          <p:nvPr>
            <p:ph type="dt" sz="half" idx="10"/>
          </p:nvPr>
        </p:nvSpPr>
        <p:spPr/>
        <p:txBody>
          <a:bodyPr/>
          <a:lstStyle/>
          <a:p>
            <a:fld id="{B3D082BE-D51E-714A-B938-5F3DCCF25ED6}" type="datetime1">
              <a:rPr lang="en-US" smtClean="0"/>
              <a:t>7/13/22</a:t>
            </a:fld>
            <a:endParaRPr lang="en-US"/>
          </a:p>
        </p:txBody>
      </p:sp>
      <p:sp>
        <p:nvSpPr>
          <p:cNvPr id="5" name="Footer Placeholder 4">
            <a:extLst>
              <a:ext uri="{FF2B5EF4-FFF2-40B4-BE49-F238E27FC236}">
                <a16:creationId xmlns:a16="http://schemas.microsoft.com/office/drawing/2014/main" id="{AB4A4C7A-6C79-2A4A-8F96-D9CA593E049C}"/>
              </a:ext>
            </a:extLst>
          </p:cNvPr>
          <p:cNvSpPr>
            <a:spLocks noGrp="1"/>
          </p:cNvSpPr>
          <p:nvPr>
            <p:ph type="ftr" sz="quarter" idx="11"/>
          </p:nvPr>
        </p:nvSpPr>
        <p:spPr/>
        <p:txBody>
          <a:bodyPr/>
          <a:lstStyle/>
          <a:p>
            <a:r>
              <a:rPr lang="en-US"/>
              <a:t>Douglas W. Higinbotham (Jefferson Lab)</a:t>
            </a:r>
          </a:p>
        </p:txBody>
      </p:sp>
      <p:sp>
        <p:nvSpPr>
          <p:cNvPr id="6" name="Slide Number Placeholder 5">
            <a:extLst>
              <a:ext uri="{FF2B5EF4-FFF2-40B4-BE49-F238E27FC236}">
                <a16:creationId xmlns:a16="http://schemas.microsoft.com/office/drawing/2014/main" id="{472F79AE-0C92-224A-8568-CBE6060DFAD4}"/>
              </a:ext>
            </a:extLst>
          </p:cNvPr>
          <p:cNvSpPr>
            <a:spLocks noGrp="1"/>
          </p:cNvSpPr>
          <p:nvPr>
            <p:ph type="sldNum" sz="quarter" idx="12"/>
          </p:nvPr>
        </p:nvSpPr>
        <p:spPr>
          <a:xfrm>
            <a:off x="9075057" y="6356349"/>
            <a:ext cx="2743200" cy="365125"/>
          </a:xfrm>
        </p:spPr>
        <p:txBody>
          <a:bodyPr/>
          <a:lstStyle/>
          <a:p>
            <a:fld id="{52E4FCA3-F05C-B34F-91BB-97D35EDA7026}" type="slidenum">
              <a:rPr lang="en-US" smtClean="0"/>
              <a:pPr/>
              <a:t>‹#›</a:t>
            </a:fld>
            <a:endParaRPr lang="en-US"/>
          </a:p>
        </p:txBody>
      </p:sp>
    </p:spTree>
    <p:extLst>
      <p:ext uri="{BB962C8B-B14F-4D97-AF65-F5344CB8AC3E}">
        <p14:creationId xmlns:p14="http://schemas.microsoft.com/office/powerpoint/2010/main" val="4242792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B051-4840-3E4A-8085-C42E17135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7EF45-B23E-644C-96BE-6B33F0830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F221C-6220-6D4D-8A58-A0D2C2488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C780C9-9DD9-E540-954B-7DAA1F83B806}"/>
              </a:ext>
            </a:extLst>
          </p:cNvPr>
          <p:cNvSpPr>
            <a:spLocks noGrp="1"/>
          </p:cNvSpPr>
          <p:nvPr>
            <p:ph type="dt" sz="half" idx="10"/>
          </p:nvPr>
        </p:nvSpPr>
        <p:spPr/>
        <p:txBody>
          <a:bodyPr/>
          <a:lstStyle/>
          <a:p>
            <a:fld id="{7DCBCA4F-1018-3C44-BCA2-747F98304354}" type="datetime1">
              <a:rPr lang="en-US" smtClean="0"/>
              <a:t>7/13/22</a:t>
            </a:fld>
            <a:endParaRPr lang="en-US"/>
          </a:p>
        </p:txBody>
      </p:sp>
      <p:sp>
        <p:nvSpPr>
          <p:cNvPr id="6" name="Footer Placeholder 5">
            <a:extLst>
              <a:ext uri="{FF2B5EF4-FFF2-40B4-BE49-F238E27FC236}">
                <a16:creationId xmlns:a16="http://schemas.microsoft.com/office/drawing/2014/main" id="{7EE4EC9D-8601-E84F-9B3C-02AD3622B771}"/>
              </a:ext>
            </a:extLst>
          </p:cNvPr>
          <p:cNvSpPr>
            <a:spLocks noGrp="1"/>
          </p:cNvSpPr>
          <p:nvPr>
            <p:ph type="ftr" sz="quarter" idx="11"/>
          </p:nvPr>
        </p:nvSpPr>
        <p:spPr/>
        <p:txBody>
          <a:bodyPr/>
          <a:lstStyle/>
          <a:p>
            <a:r>
              <a:rPr lang="en-US"/>
              <a:t>Douglas W. Higinbotham (Jefferson Lab)</a:t>
            </a:r>
          </a:p>
        </p:txBody>
      </p:sp>
      <p:sp>
        <p:nvSpPr>
          <p:cNvPr id="7" name="Slide Number Placeholder 6">
            <a:extLst>
              <a:ext uri="{FF2B5EF4-FFF2-40B4-BE49-F238E27FC236}">
                <a16:creationId xmlns:a16="http://schemas.microsoft.com/office/drawing/2014/main" id="{E16E98CE-0F77-B348-9E5D-2051245B6210}"/>
              </a:ext>
            </a:extLst>
          </p:cNvPr>
          <p:cNvSpPr>
            <a:spLocks noGrp="1"/>
          </p:cNvSpPr>
          <p:nvPr>
            <p:ph type="sldNum" sz="quarter" idx="12"/>
          </p:nvPr>
        </p:nvSpPr>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343770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96F38-B182-264E-A21E-6A6917A21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8E3F7A-0B13-1447-A3BC-4C51D8EDFF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88AEEA-67A4-EF4E-97F6-6983E1C4E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8DE4AE-486F-1E42-9525-1C9328488A77}"/>
              </a:ext>
            </a:extLst>
          </p:cNvPr>
          <p:cNvSpPr>
            <a:spLocks noGrp="1"/>
          </p:cNvSpPr>
          <p:nvPr>
            <p:ph type="dt" sz="half" idx="10"/>
          </p:nvPr>
        </p:nvSpPr>
        <p:spPr/>
        <p:txBody>
          <a:bodyPr/>
          <a:lstStyle/>
          <a:p>
            <a:fld id="{E45FF3A3-D64A-E94C-A6B3-86C2558FBBCC}" type="datetime1">
              <a:rPr lang="en-US" smtClean="0"/>
              <a:t>7/13/22</a:t>
            </a:fld>
            <a:endParaRPr lang="en-US"/>
          </a:p>
        </p:txBody>
      </p:sp>
      <p:sp>
        <p:nvSpPr>
          <p:cNvPr id="6" name="Footer Placeholder 5">
            <a:extLst>
              <a:ext uri="{FF2B5EF4-FFF2-40B4-BE49-F238E27FC236}">
                <a16:creationId xmlns:a16="http://schemas.microsoft.com/office/drawing/2014/main" id="{DCE37E13-7987-9546-A385-63CAA7E0FAE0}"/>
              </a:ext>
            </a:extLst>
          </p:cNvPr>
          <p:cNvSpPr>
            <a:spLocks noGrp="1"/>
          </p:cNvSpPr>
          <p:nvPr>
            <p:ph type="ftr" sz="quarter" idx="11"/>
          </p:nvPr>
        </p:nvSpPr>
        <p:spPr/>
        <p:txBody>
          <a:bodyPr/>
          <a:lstStyle/>
          <a:p>
            <a:r>
              <a:rPr lang="en-US"/>
              <a:t>Douglas W. Higinbotham (Jefferson Lab)</a:t>
            </a:r>
          </a:p>
        </p:txBody>
      </p:sp>
      <p:sp>
        <p:nvSpPr>
          <p:cNvPr id="7" name="Slide Number Placeholder 6">
            <a:extLst>
              <a:ext uri="{FF2B5EF4-FFF2-40B4-BE49-F238E27FC236}">
                <a16:creationId xmlns:a16="http://schemas.microsoft.com/office/drawing/2014/main" id="{0EE32C84-0A59-4941-A4FE-D0FA366471A4}"/>
              </a:ext>
            </a:extLst>
          </p:cNvPr>
          <p:cNvSpPr>
            <a:spLocks noGrp="1"/>
          </p:cNvSpPr>
          <p:nvPr>
            <p:ph type="sldNum" sz="quarter" idx="12"/>
          </p:nvPr>
        </p:nvSpPr>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3962334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BBDC1-CC57-E14B-B941-F6AA6C6FAA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106EAE-A583-1C45-AF00-1FC7687598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13A79-6B25-0145-A23D-AA0162D522EC}"/>
              </a:ext>
            </a:extLst>
          </p:cNvPr>
          <p:cNvSpPr>
            <a:spLocks noGrp="1"/>
          </p:cNvSpPr>
          <p:nvPr>
            <p:ph type="dt" sz="half" idx="10"/>
          </p:nvPr>
        </p:nvSpPr>
        <p:spPr/>
        <p:txBody>
          <a:bodyPr/>
          <a:lstStyle/>
          <a:p>
            <a:fld id="{E2EEAFE0-9BB3-2047-8094-F774CB4A1AEC}" type="datetime1">
              <a:rPr lang="en-US" smtClean="0"/>
              <a:t>7/13/22</a:t>
            </a:fld>
            <a:endParaRPr lang="en-US"/>
          </a:p>
        </p:txBody>
      </p:sp>
      <p:sp>
        <p:nvSpPr>
          <p:cNvPr id="5" name="Footer Placeholder 4">
            <a:extLst>
              <a:ext uri="{FF2B5EF4-FFF2-40B4-BE49-F238E27FC236}">
                <a16:creationId xmlns:a16="http://schemas.microsoft.com/office/drawing/2014/main" id="{9139F9D8-5117-1841-99AE-101F525D3E07}"/>
              </a:ext>
            </a:extLst>
          </p:cNvPr>
          <p:cNvSpPr>
            <a:spLocks noGrp="1"/>
          </p:cNvSpPr>
          <p:nvPr>
            <p:ph type="ftr" sz="quarter" idx="11"/>
          </p:nvPr>
        </p:nvSpPr>
        <p:spPr/>
        <p:txBody>
          <a:bodyPr/>
          <a:lstStyle/>
          <a:p>
            <a:r>
              <a:rPr lang="en-US"/>
              <a:t>Douglas W. Higinbotham (Jefferson Lab)</a:t>
            </a:r>
          </a:p>
        </p:txBody>
      </p:sp>
      <p:sp>
        <p:nvSpPr>
          <p:cNvPr id="6" name="Slide Number Placeholder 5">
            <a:extLst>
              <a:ext uri="{FF2B5EF4-FFF2-40B4-BE49-F238E27FC236}">
                <a16:creationId xmlns:a16="http://schemas.microsoft.com/office/drawing/2014/main" id="{8FD921A8-AA21-744E-8209-D89118702489}"/>
              </a:ext>
            </a:extLst>
          </p:cNvPr>
          <p:cNvSpPr>
            <a:spLocks noGrp="1"/>
          </p:cNvSpPr>
          <p:nvPr>
            <p:ph type="sldNum" sz="quarter" idx="12"/>
          </p:nvPr>
        </p:nvSpPr>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339785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C0417-9A5A-474F-9160-95F572AE01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CFA3CB-99D1-B649-8BCD-3B93EE47A1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0140E-9B56-D74C-8940-B92D7DAE6594}"/>
              </a:ext>
            </a:extLst>
          </p:cNvPr>
          <p:cNvSpPr>
            <a:spLocks noGrp="1"/>
          </p:cNvSpPr>
          <p:nvPr>
            <p:ph type="dt" sz="half" idx="10"/>
          </p:nvPr>
        </p:nvSpPr>
        <p:spPr/>
        <p:txBody>
          <a:bodyPr/>
          <a:lstStyle/>
          <a:p>
            <a:fld id="{08EC2A72-F41F-5C41-994E-DC5734DE3D67}" type="datetime1">
              <a:rPr lang="en-US" smtClean="0"/>
              <a:t>7/13/22</a:t>
            </a:fld>
            <a:endParaRPr lang="en-US"/>
          </a:p>
        </p:txBody>
      </p:sp>
      <p:sp>
        <p:nvSpPr>
          <p:cNvPr id="5" name="Footer Placeholder 4">
            <a:extLst>
              <a:ext uri="{FF2B5EF4-FFF2-40B4-BE49-F238E27FC236}">
                <a16:creationId xmlns:a16="http://schemas.microsoft.com/office/drawing/2014/main" id="{DDC99E76-79CD-1445-B76B-414A8F99F7E5}"/>
              </a:ext>
            </a:extLst>
          </p:cNvPr>
          <p:cNvSpPr>
            <a:spLocks noGrp="1"/>
          </p:cNvSpPr>
          <p:nvPr>
            <p:ph type="ftr" sz="quarter" idx="11"/>
          </p:nvPr>
        </p:nvSpPr>
        <p:spPr/>
        <p:txBody>
          <a:bodyPr/>
          <a:lstStyle/>
          <a:p>
            <a:r>
              <a:rPr lang="en-US"/>
              <a:t>Douglas W. Higinbotham (Jefferson Lab)</a:t>
            </a:r>
          </a:p>
        </p:txBody>
      </p:sp>
      <p:sp>
        <p:nvSpPr>
          <p:cNvPr id="6" name="Slide Number Placeholder 5">
            <a:extLst>
              <a:ext uri="{FF2B5EF4-FFF2-40B4-BE49-F238E27FC236}">
                <a16:creationId xmlns:a16="http://schemas.microsoft.com/office/drawing/2014/main" id="{4B4BA14B-7676-B449-ACB0-DB9F3802BC3C}"/>
              </a:ext>
            </a:extLst>
          </p:cNvPr>
          <p:cNvSpPr>
            <a:spLocks noGrp="1"/>
          </p:cNvSpPr>
          <p:nvPr>
            <p:ph type="sldNum" sz="quarter" idx="12"/>
          </p:nvPr>
        </p:nvSpPr>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3744519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0" name="Shape 80"/>
          <p:cNvSpPr>
            <a:spLocks noGrp="1"/>
          </p:cNvSpPr>
          <p:nvPr>
            <p:ph type="title"/>
          </p:nvPr>
        </p:nvSpPr>
        <p:spPr>
          <a:xfrm>
            <a:off x="976314" y="187523"/>
            <a:ext cx="10239375" cy="1714500"/>
          </a:xfrm>
          <a:prstGeom prst="rect">
            <a:avLst/>
          </a:prstGeom>
        </p:spPr>
        <p:txBody>
          <a:bodyPr/>
          <a:lstStyle>
            <a:lvl1pPr>
              <a:defRPr>
                <a:solidFill>
                  <a:srgbClr val="558AAB"/>
                </a:solidFill>
              </a:defRPr>
            </a:lvl1pPr>
          </a:lstStyle>
          <a:p>
            <a:r>
              <a:t>Title Text</a:t>
            </a:r>
          </a:p>
        </p:txBody>
      </p:sp>
      <p:sp>
        <p:nvSpPr>
          <p:cNvPr id="81" name="Shape 81"/>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1415057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62DE-71E5-774D-8C53-3CEAA797EA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9162AC-6C60-7842-8B1A-C1C2371B2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42456-A8A3-E542-9354-4620FAD66109}"/>
              </a:ext>
            </a:extLst>
          </p:cNvPr>
          <p:cNvSpPr>
            <a:spLocks noGrp="1"/>
          </p:cNvSpPr>
          <p:nvPr>
            <p:ph type="dt" sz="half" idx="10"/>
          </p:nvPr>
        </p:nvSpPr>
        <p:spPr/>
        <p:txBody>
          <a:bodyPr/>
          <a:lstStyle/>
          <a:p>
            <a:fld id="{5F71C1AB-1275-244E-AB30-31BAC1FE3B67}" type="datetime1">
              <a:rPr lang="en-US" smtClean="0"/>
              <a:t>7/13/22</a:t>
            </a:fld>
            <a:endParaRPr lang="en-US"/>
          </a:p>
        </p:txBody>
      </p:sp>
      <p:sp>
        <p:nvSpPr>
          <p:cNvPr id="5" name="Footer Placeholder 4">
            <a:extLst>
              <a:ext uri="{FF2B5EF4-FFF2-40B4-BE49-F238E27FC236}">
                <a16:creationId xmlns:a16="http://schemas.microsoft.com/office/drawing/2014/main" id="{E601C4A8-3866-0740-B114-807BF118A855}"/>
              </a:ext>
            </a:extLst>
          </p:cNvPr>
          <p:cNvSpPr>
            <a:spLocks noGrp="1"/>
          </p:cNvSpPr>
          <p:nvPr>
            <p:ph type="ftr" sz="quarter" idx="11"/>
          </p:nvPr>
        </p:nvSpPr>
        <p:spPr/>
        <p:txBody>
          <a:bodyPr/>
          <a:lstStyle/>
          <a:p>
            <a:r>
              <a:rPr lang="en-US"/>
              <a:t>Douglas W. Higinbotham (Jefferson Lab)</a:t>
            </a:r>
          </a:p>
        </p:txBody>
      </p:sp>
      <p:sp>
        <p:nvSpPr>
          <p:cNvPr id="6" name="Slide Number Placeholder 5">
            <a:extLst>
              <a:ext uri="{FF2B5EF4-FFF2-40B4-BE49-F238E27FC236}">
                <a16:creationId xmlns:a16="http://schemas.microsoft.com/office/drawing/2014/main" id="{4DE1F73D-D0DD-8B48-9EC5-5A50933EA36E}"/>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1768468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C373-16FE-934E-A052-8455CFCD3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FF810-0889-6B42-B956-3962F48C18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41CDB-1E7A-0640-8684-85983FA8F0D0}"/>
              </a:ext>
            </a:extLst>
          </p:cNvPr>
          <p:cNvSpPr>
            <a:spLocks noGrp="1"/>
          </p:cNvSpPr>
          <p:nvPr>
            <p:ph type="dt" sz="half" idx="10"/>
          </p:nvPr>
        </p:nvSpPr>
        <p:spPr/>
        <p:txBody>
          <a:bodyPr/>
          <a:lstStyle/>
          <a:p>
            <a:fld id="{548DA583-87F5-2241-88C7-5C5F2BAA5ADE}" type="datetime1">
              <a:rPr lang="en-US" smtClean="0"/>
              <a:t>7/13/22</a:t>
            </a:fld>
            <a:endParaRPr lang="en-US"/>
          </a:p>
        </p:txBody>
      </p:sp>
      <p:sp>
        <p:nvSpPr>
          <p:cNvPr id="5" name="Footer Placeholder 4">
            <a:extLst>
              <a:ext uri="{FF2B5EF4-FFF2-40B4-BE49-F238E27FC236}">
                <a16:creationId xmlns:a16="http://schemas.microsoft.com/office/drawing/2014/main" id="{14EC401E-016D-2E4D-A830-519A7FED26CD}"/>
              </a:ext>
            </a:extLst>
          </p:cNvPr>
          <p:cNvSpPr>
            <a:spLocks noGrp="1"/>
          </p:cNvSpPr>
          <p:nvPr>
            <p:ph type="ftr" sz="quarter" idx="11"/>
          </p:nvPr>
        </p:nvSpPr>
        <p:spPr/>
        <p:txBody>
          <a:bodyPr/>
          <a:lstStyle/>
          <a:p>
            <a:r>
              <a:rPr lang="en-US"/>
              <a:t>Douglas W. Higinbotham (Jefferson Lab)</a:t>
            </a:r>
          </a:p>
        </p:txBody>
      </p:sp>
      <p:sp>
        <p:nvSpPr>
          <p:cNvPr id="6" name="Slide Number Placeholder 5">
            <a:extLst>
              <a:ext uri="{FF2B5EF4-FFF2-40B4-BE49-F238E27FC236}">
                <a16:creationId xmlns:a16="http://schemas.microsoft.com/office/drawing/2014/main" id="{BAAB18C0-6624-B74E-9298-74DDDA5A67FF}"/>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3789802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21DF-D32E-B142-B2A9-F89D8A82B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A0606-BE6D-B542-9C46-5F5E43C8D0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3C544D-EE73-984E-9DA5-65204555B572}"/>
              </a:ext>
            </a:extLst>
          </p:cNvPr>
          <p:cNvSpPr>
            <a:spLocks noGrp="1"/>
          </p:cNvSpPr>
          <p:nvPr>
            <p:ph type="dt" sz="half" idx="10"/>
          </p:nvPr>
        </p:nvSpPr>
        <p:spPr/>
        <p:txBody>
          <a:bodyPr/>
          <a:lstStyle/>
          <a:p>
            <a:fld id="{C7BD9DCB-A7D1-614E-BA5C-D6A43A356349}" type="datetime1">
              <a:rPr lang="en-US" smtClean="0"/>
              <a:t>7/13/22</a:t>
            </a:fld>
            <a:endParaRPr lang="en-US"/>
          </a:p>
        </p:txBody>
      </p:sp>
      <p:sp>
        <p:nvSpPr>
          <p:cNvPr id="5" name="Footer Placeholder 4">
            <a:extLst>
              <a:ext uri="{FF2B5EF4-FFF2-40B4-BE49-F238E27FC236}">
                <a16:creationId xmlns:a16="http://schemas.microsoft.com/office/drawing/2014/main" id="{C0348C58-59CD-7A4D-9287-D40FA1BDC48C}"/>
              </a:ext>
            </a:extLst>
          </p:cNvPr>
          <p:cNvSpPr>
            <a:spLocks noGrp="1"/>
          </p:cNvSpPr>
          <p:nvPr>
            <p:ph type="ftr" sz="quarter" idx="11"/>
          </p:nvPr>
        </p:nvSpPr>
        <p:spPr/>
        <p:txBody>
          <a:bodyPr/>
          <a:lstStyle/>
          <a:p>
            <a:r>
              <a:rPr lang="en-US"/>
              <a:t>Douglas W. Higinbotham (Jefferson Lab)</a:t>
            </a:r>
          </a:p>
        </p:txBody>
      </p:sp>
      <p:sp>
        <p:nvSpPr>
          <p:cNvPr id="6" name="Slide Number Placeholder 5">
            <a:extLst>
              <a:ext uri="{FF2B5EF4-FFF2-40B4-BE49-F238E27FC236}">
                <a16:creationId xmlns:a16="http://schemas.microsoft.com/office/drawing/2014/main" id="{5555914C-7FA0-5B46-B601-786B041F5634}"/>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186375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88A2D-1546-0848-845E-B6208A85B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E4F3F3-FCE8-5F47-9ECD-0731F57C5B9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D08806-76A9-6F47-B27D-A9AA4346B8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9F5D37-AE26-384C-A035-ADE3CC94FDA4}"/>
              </a:ext>
            </a:extLst>
          </p:cNvPr>
          <p:cNvSpPr>
            <a:spLocks noGrp="1"/>
          </p:cNvSpPr>
          <p:nvPr>
            <p:ph type="dt" sz="half" idx="10"/>
          </p:nvPr>
        </p:nvSpPr>
        <p:spPr/>
        <p:txBody>
          <a:bodyPr/>
          <a:lstStyle/>
          <a:p>
            <a:fld id="{1DFFB842-2DFE-A44E-AE8F-B9732BC3DE80}" type="datetime1">
              <a:rPr lang="en-US" smtClean="0"/>
              <a:t>7/13/22</a:t>
            </a:fld>
            <a:endParaRPr lang="en-US"/>
          </a:p>
        </p:txBody>
      </p:sp>
      <p:sp>
        <p:nvSpPr>
          <p:cNvPr id="6" name="Footer Placeholder 5">
            <a:extLst>
              <a:ext uri="{FF2B5EF4-FFF2-40B4-BE49-F238E27FC236}">
                <a16:creationId xmlns:a16="http://schemas.microsoft.com/office/drawing/2014/main" id="{647337D1-3BB6-DF4A-9C50-F9DD69D1917E}"/>
              </a:ext>
            </a:extLst>
          </p:cNvPr>
          <p:cNvSpPr>
            <a:spLocks noGrp="1"/>
          </p:cNvSpPr>
          <p:nvPr>
            <p:ph type="ftr" sz="quarter" idx="11"/>
          </p:nvPr>
        </p:nvSpPr>
        <p:spPr/>
        <p:txBody>
          <a:bodyPr/>
          <a:lstStyle/>
          <a:p>
            <a:r>
              <a:rPr lang="en-US"/>
              <a:t>Douglas W. Higinbotham (Jefferson Lab)</a:t>
            </a:r>
          </a:p>
        </p:txBody>
      </p:sp>
      <p:sp>
        <p:nvSpPr>
          <p:cNvPr id="7" name="Slide Number Placeholder 6">
            <a:extLst>
              <a:ext uri="{FF2B5EF4-FFF2-40B4-BE49-F238E27FC236}">
                <a16:creationId xmlns:a16="http://schemas.microsoft.com/office/drawing/2014/main" id="{0EC87383-53CD-C648-87B8-21C298B18436}"/>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3409493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08D8-7C03-494E-A7F6-D67524F32A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C57022-9049-864B-91FF-9FF40B9B58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CB24C2-FE11-B24A-BE06-AF499BF2F5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7EDF0-C000-B544-B618-F80488078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FFE7D2-CBF4-F141-A70E-8C93D07429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1792BA-2CDD-FD4F-8744-CC2DE8A947AE}"/>
              </a:ext>
            </a:extLst>
          </p:cNvPr>
          <p:cNvSpPr>
            <a:spLocks noGrp="1"/>
          </p:cNvSpPr>
          <p:nvPr>
            <p:ph type="dt" sz="half" idx="10"/>
          </p:nvPr>
        </p:nvSpPr>
        <p:spPr/>
        <p:txBody>
          <a:bodyPr/>
          <a:lstStyle/>
          <a:p>
            <a:fld id="{38528C34-1BE0-7744-B2F8-B9230E435561}" type="datetime1">
              <a:rPr lang="en-US" smtClean="0"/>
              <a:t>7/13/22</a:t>
            </a:fld>
            <a:endParaRPr lang="en-US"/>
          </a:p>
        </p:txBody>
      </p:sp>
      <p:sp>
        <p:nvSpPr>
          <p:cNvPr id="8" name="Footer Placeholder 7">
            <a:extLst>
              <a:ext uri="{FF2B5EF4-FFF2-40B4-BE49-F238E27FC236}">
                <a16:creationId xmlns:a16="http://schemas.microsoft.com/office/drawing/2014/main" id="{83BBE292-A508-794F-B531-34494D59C709}"/>
              </a:ext>
            </a:extLst>
          </p:cNvPr>
          <p:cNvSpPr>
            <a:spLocks noGrp="1"/>
          </p:cNvSpPr>
          <p:nvPr>
            <p:ph type="ftr" sz="quarter" idx="11"/>
          </p:nvPr>
        </p:nvSpPr>
        <p:spPr/>
        <p:txBody>
          <a:bodyPr/>
          <a:lstStyle/>
          <a:p>
            <a:r>
              <a:rPr lang="en-US"/>
              <a:t>Douglas W. Higinbotham (Jefferson Lab)</a:t>
            </a:r>
          </a:p>
        </p:txBody>
      </p:sp>
      <p:sp>
        <p:nvSpPr>
          <p:cNvPr id="9" name="Slide Number Placeholder 8">
            <a:extLst>
              <a:ext uri="{FF2B5EF4-FFF2-40B4-BE49-F238E27FC236}">
                <a16:creationId xmlns:a16="http://schemas.microsoft.com/office/drawing/2014/main" id="{39194B74-BEC8-0747-A5AD-A324741CFEC5}"/>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777878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120E-355A-4143-89F4-05F0B13EF7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8FF0E1-5761-914A-862D-4FC263B7E022}"/>
              </a:ext>
            </a:extLst>
          </p:cNvPr>
          <p:cNvSpPr>
            <a:spLocks noGrp="1"/>
          </p:cNvSpPr>
          <p:nvPr>
            <p:ph type="dt" sz="half" idx="10"/>
          </p:nvPr>
        </p:nvSpPr>
        <p:spPr/>
        <p:txBody>
          <a:bodyPr/>
          <a:lstStyle/>
          <a:p>
            <a:fld id="{89F0DD0A-FA93-214B-B0DC-E39FF8FB5009}" type="datetime1">
              <a:rPr lang="en-US" smtClean="0"/>
              <a:t>7/13/22</a:t>
            </a:fld>
            <a:endParaRPr lang="en-US"/>
          </a:p>
        </p:txBody>
      </p:sp>
      <p:sp>
        <p:nvSpPr>
          <p:cNvPr id="4" name="Footer Placeholder 3">
            <a:extLst>
              <a:ext uri="{FF2B5EF4-FFF2-40B4-BE49-F238E27FC236}">
                <a16:creationId xmlns:a16="http://schemas.microsoft.com/office/drawing/2014/main" id="{B58EF025-6D46-FE46-9A8F-5A4705F5CF73}"/>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D1444605-F999-E844-A422-45FCA8694A39}"/>
              </a:ext>
            </a:extLst>
          </p:cNvPr>
          <p:cNvSpPr>
            <a:spLocks noGrp="1"/>
          </p:cNvSpPr>
          <p:nvPr>
            <p:ph type="sldNum" sz="quarter" idx="12"/>
          </p:nvPr>
        </p:nvSpPr>
        <p:spPr>
          <a:xfrm>
            <a:off x="9176657" y="6356350"/>
            <a:ext cx="2743200" cy="365125"/>
          </a:xfrm>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3145253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5D747-DFEB-B94A-815A-757E5FCD59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226C58-7503-8147-9BB6-0CBFE49DE1E8}"/>
              </a:ext>
            </a:extLst>
          </p:cNvPr>
          <p:cNvSpPr>
            <a:spLocks noGrp="1"/>
          </p:cNvSpPr>
          <p:nvPr>
            <p:ph type="dt" sz="half" idx="10"/>
          </p:nvPr>
        </p:nvSpPr>
        <p:spPr/>
        <p:txBody>
          <a:bodyPr/>
          <a:lstStyle/>
          <a:p>
            <a:fld id="{F742A914-5F52-E042-BB25-989F3F273802}" type="datetime1">
              <a:rPr lang="en-US" smtClean="0"/>
              <a:t>7/13/22</a:t>
            </a:fld>
            <a:endParaRPr lang="en-US"/>
          </a:p>
        </p:txBody>
      </p:sp>
      <p:sp>
        <p:nvSpPr>
          <p:cNvPr id="4" name="Footer Placeholder 3">
            <a:extLst>
              <a:ext uri="{FF2B5EF4-FFF2-40B4-BE49-F238E27FC236}">
                <a16:creationId xmlns:a16="http://schemas.microsoft.com/office/drawing/2014/main" id="{1B3C87AF-8580-FE43-9113-F71FDD3B1067}"/>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2E587255-9A12-A245-AE30-6A2D3C8EB97B}"/>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1772125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60789-2FD3-1A43-A1A2-1321E4241B90}"/>
              </a:ext>
            </a:extLst>
          </p:cNvPr>
          <p:cNvSpPr>
            <a:spLocks noGrp="1"/>
          </p:cNvSpPr>
          <p:nvPr>
            <p:ph type="dt" sz="half" idx="10"/>
          </p:nvPr>
        </p:nvSpPr>
        <p:spPr/>
        <p:txBody>
          <a:bodyPr/>
          <a:lstStyle/>
          <a:p>
            <a:fld id="{D9584650-8A89-BD4F-834C-F95A95307F70}" type="datetime1">
              <a:rPr lang="en-US" smtClean="0"/>
              <a:t>7/13/22</a:t>
            </a:fld>
            <a:endParaRPr lang="en-US"/>
          </a:p>
        </p:txBody>
      </p:sp>
      <p:sp>
        <p:nvSpPr>
          <p:cNvPr id="3" name="Footer Placeholder 2">
            <a:extLst>
              <a:ext uri="{FF2B5EF4-FFF2-40B4-BE49-F238E27FC236}">
                <a16:creationId xmlns:a16="http://schemas.microsoft.com/office/drawing/2014/main" id="{99529DF5-8E8D-C443-BBF0-ACC6ED25B4BC}"/>
              </a:ext>
            </a:extLst>
          </p:cNvPr>
          <p:cNvSpPr>
            <a:spLocks noGrp="1"/>
          </p:cNvSpPr>
          <p:nvPr>
            <p:ph type="ftr" sz="quarter" idx="11"/>
          </p:nvPr>
        </p:nvSpPr>
        <p:spPr/>
        <p:txBody>
          <a:bodyPr/>
          <a:lstStyle/>
          <a:p>
            <a:r>
              <a:rPr lang="en-US"/>
              <a:t>Douglas W. Higinbotham (Jefferson Lab)</a:t>
            </a:r>
          </a:p>
        </p:txBody>
      </p:sp>
      <p:sp>
        <p:nvSpPr>
          <p:cNvPr id="4" name="Slide Number Placeholder 3">
            <a:extLst>
              <a:ext uri="{FF2B5EF4-FFF2-40B4-BE49-F238E27FC236}">
                <a16:creationId xmlns:a16="http://schemas.microsoft.com/office/drawing/2014/main" id="{D85B0989-6B63-6049-9F01-FB85C363E4E6}"/>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843325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EC36-E727-2949-AA35-A603EFAF81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159118-870B-5249-AC81-B7EADFA3F9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4DBDDA-8D2B-B04D-AA27-75346FAB8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FF3CD6-EFF9-3440-9691-3E6F07CF7B65}"/>
              </a:ext>
            </a:extLst>
          </p:cNvPr>
          <p:cNvSpPr>
            <a:spLocks noGrp="1"/>
          </p:cNvSpPr>
          <p:nvPr>
            <p:ph type="dt" sz="half" idx="10"/>
          </p:nvPr>
        </p:nvSpPr>
        <p:spPr/>
        <p:txBody>
          <a:bodyPr/>
          <a:lstStyle/>
          <a:p>
            <a:fld id="{4F596642-4376-EC4E-8236-46153BF02E71}" type="datetime1">
              <a:rPr lang="en-US" smtClean="0"/>
              <a:t>7/13/22</a:t>
            </a:fld>
            <a:endParaRPr lang="en-US"/>
          </a:p>
        </p:txBody>
      </p:sp>
      <p:sp>
        <p:nvSpPr>
          <p:cNvPr id="6" name="Footer Placeholder 5">
            <a:extLst>
              <a:ext uri="{FF2B5EF4-FFF2-40B4-BE49-F238E27FC236}">
                <a16:creationId xmlns:a16="http://schemas.microsoft.com/office/drawing/2014/main" id="{90B64C5A-8B62-974D-86E6-5EAA5A079A9D}"/>
              </a:ext>
            </a:extLst>
          </p:cNvPr>
          <p:cNvSpPr>
            <a:spLocks noGrp="1"/>
          </p:cNvSpPr>
          <p:nvPr>
            <p:ph type="ftr" sz="quarter" idx="11"/>
          </p:nvPr>
        </p:nvSpPr>
        <p:spPr/>
        <p:txBody>
          <a:bodyPr/>
          <a:lstStyle/>
          <a:p>
            <a:r>
              <a:rPr lang="en-US"/>
              <a:t>Douglas W. Higinbotham (Jefferson Lab)</a:t>
            </a:r>
          </a:p>
        </p:txBody>
      </p:sp>
      <p:sp>
        <p:nvSpPr>
          <p:cNvPr id="7" name="Slide Number Placeholder 6">
            <a:extLst>
              <a:ext uri="{FF2B5EF4-FFF2-40B4-BE49-F238E27FC236}">
                <a16:creationId xmlns:a16="http://schemas.microsoft.com/office/drawing/2014/main" id="{3FE323F7-3F16-1643-88E5-BF632F21E2FF}"/>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34321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EF9B-BDF8-A748-AEF1-DB78A70F39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5225D-AE31-D54A-9871-380AFEC45C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8477B6-E082-2846-B3EF-47114970B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53E3DD-AA07-EE40-91F2-CBD13EF74734}"/>
              </a:ext>
            </a:extLst>
          </p:cNvPr>
          <p:cNvSpPr>
            <a:spLocks noGrp="1"/>
          </p:cNvSpPr>
          <p:nvPr>
            <p:ph type="dt" sz="half" idx="10"/>
          </p:nvPr>
        </p:nvSpPr>
        <p:spPr/>
        <p:txBody>
          <a:bodyPr/>
          <a:lstStyle/>
          <a:p>
            <a:fld id="{89004559-EEFA-8149-A3D2-55CA61BF613C}" type="datetime1">
              <a:rPr lang="en-US" smtClean="0"/>
              <a:t>7/13/22</a:t>
            </a:fld>
            <a:endParaRPr lang="en-US"/>
          </a:p>
        </p:txBody>
      </p:sp>
      <p:sp>
        <p:nvSpPr>
          <p:cNvPr id="6" name="Footer Placeholder 5">
            <a:extLst>
              <a:ext uri="{FF2B5EF4-FFF2-40B4-BE49-F238E27FC236}">
                <a16:creationId xmlns:a16="http://schemas.microsoft.com/office/drawing/2014/main" id="{35FEE4C8-35AB-DF49-8890-94F88E21A3A5}"/>
              </a:ext>
            </a:extLst>
          </p:cNvPr>
          <p:cNvSpPr>
            <a:spLocks noGrp="1"/>
          </p:cNvSpPr>
          <p:nvPr>
            <p:ph type="ftr" sz="quarter" idx="11"/>
          </p:nvPr>
        </p:nvSpPr>
        <p:spPr/>
        <p:txBody>
          <a:bodyPr/>
          <a:lstStyle/>
          <a:p>
            <a:r>
              <a:rPr lang="en-US"/>
              <a:t>Douglas W. Higinbotham (Jefferson Lab)</a:t>
            </a:r>
          </a:p>
        </p:txBody>
      </p:sp>
      <p:sp>
        <p:nvSpPr>
          <p:cNvPr id="7" name="Slide Number Placeholder 6">
            <a:extLst>
              <a:ext uri="{FF2B5EF4-FFF2-40B4-BE49-F238E27FC236}">
                <a16:creationId xmlns:a16="http://schemas.microsoft.com/office/drawing/2014/main" id="{62F7147F-2489-8D4F-8177-D36141CC8D6B}"/>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3824688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BCF5-283E-B24A-96E4-60BD703F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2F073A-ABBD-AB48-BDDA-EE85028BE3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7B60C-0EDB-A641-866C-3A105224BB4E}"/>
              </a:ext>
            </a:extLst>
          </p:cNvPr>
          <p:cNvSpPr>
            <a:spLocks noGrp="1"/>
          </p:cNvSpPr>
          <p:nvPr>
            <p:ph type="dt" sz="half" idx="10"/>
          </p:nvPr>
        </p:nvSpPr>
        <p:spPr/>
        <p:txBody>
          <a:bodyPr/>
          <a:lstStyle/>
          <a:p>
            <a:fld id="{1B31FA05-9DA6-3A47-9F26-6D59A6ACF447}" type="datetime1">
              <a:rPr lang="en-US" smtClean="0"/>
              <a:t>7/13/22</a:t>
            </a:fld>
            <a:endParaRPr lang="en-US"/>
          </a:p>
        </p:txBody>
      </p:sp>
      <p:sp>
        <p:nvSpPr>
          <p:cNvPr id="5" name="Footer Placeholder 4">
            <a:extLst>
              <a:ext uri="{FF2B5EF4-FFF2-40B4-BE49-F238E27FC236}">
                <a16:creationId xmlns:a16="http://schemas.microsoft.com/office/drawing/2014/main" id="{BF451723-13D6-C64F-A9A1-6877FB0A0F92}"/>
              </a:ext>
            </a:extLst>
          </p:cNvPr>
          <p:cNvSpPr>
            <a:spLocks noGrp="1"/>
          </p:cNvSpPr>
          <p:nvPr>
            <p:ph type="ftr" sz="quarter" idx="11"/>
          </p:nvPr>
        </p:nvSpPr>
        <p:spPr/>
        <p:txBody>
          <a:bodyPr/>
          <a:lstStyle/>
          <a:p>
            <a:r>
              <a:rPr lang="en-US"/>
              <a:t>Douglas W. Higinbotham (Jefferson Lab)</a:t>
            </a:r>
          </a:p>
        </p:txBody>
      </p:sp>
      <p:sp>
        <p:nvSpPr>
          <p:cNvPr id="6" name="Slide Number Placeholder 5">
            <a:extLst>
              <a:ext uri="{FF2B5EF4-FFF2-40B4-BE49-F238E27FC236}">
                <a16:creationId xmlns:a16="http://schemas.microsoft.com/office/drawing/2014/main" id="{71B181A9-7497-CB4F-873C-AA76B26D81DD}"/>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3641905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356D0-A213-C64D-AAE8-D1910D557B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9607B5-B111-7540-9175-B67A04DD02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04163-803A-5541-AF8E-57EB4A91100A}"/>
              </a:ext>
            </a:extLst>
          </p:cNvPr>
          <p:cNvSpPr>
            <a:spLocks noGrp="1"/>
          </p:cNvSpPr>
          <p:nvPr>
            <p:ph type="dt" sz="half" idx="10"/>
          </p:nvPr>
        </p:nvSpPr>
        <p:spPr/>
        <p:txBody>
          <a:bodyPr/>
          <a:lstStyle/>
          <a:p>
            <a:fld id="{20B65AA0-15CB-2345-9E7B-8BDC09CC18CB}" type="datetime1">
              <a:rPr lang="en-US" smtClean="0"/>
              <a:t>7/13/22</a:t>
            </a:fld>
            <a:endParaRPr lang="en-US"/>
          </a:p>
        </p:txBody>
      </p:sp>
      <p:sp>
        <p:nvSpPr>
          <p:cNvPr id="5" name="Footer Placeholder 4">
            <a:extLst>
              <a:ext uri="{FF2B5EF4-FFF2-40B4-BE49-F238E27FC236}">
                <a16:creationId xmlns:a16="http://schemas.microsoft.com/office/drawing/2014/main" id="{211647DD-67A7-294B-B85A-84D8B3BD76BC}"/>
              </a:ext>
            </a:extLst>
          </p:cNvPr>
          <p:cNvSpPr>
            <a:spLocks noGrp="1"/>
          </p:cNvSpPr>
          <p:nvPr>
            <p:ph type="ftr" sz="quarter" idx="11"/>
          </p:nvPr>
        </p:nvSpPr>
        <p:spPr/>
        <p:txBody>
          <a:bodyPr/>
          <a:lstStyle/>
          <a:p>
            <a:r>
              <a:rPr lang="en-US"/>
              <a:t>Douglas W. Higinbotham (Jefferson Lab)</a:t>
            </a:r>
          </a:p>
        </p:txBody>
      </p:sp>
      <p:sp>
        <p:nvSpPr>
          <p:cNvPr id="6" name="Slide Number Placeholder 5">
            <a:extLst>
              <a:ext uri="{FF2B5EF4-FFF2-40B4-BE49-F238E27FC236}">
                <a16:creationId xmlns:a16="http://schemas.microsoft.com/office/drawing/2014/main" id="{1A03AC09-7334-5B43-80D3-0120B4378920}"/>
              </a:ext>
            </a:extLst>
          </p:cNvPr>
          <p:cNvSpPr>
            <a:spLocks noGrp="1"/>
          </p:cNvSpPr>
          <p:nvPr>
            <p:ph type="sldNum" sz="quarter" idx="12"/>
          </p:nvPr>
        </p:nvSpPr>
        <p:spPr/>
        <p:txBody>
          <a:bodyPr/>
          <a:lstStyle/>
          <a:p>
            <a:fld id="{960E1DDF-4B3B-F64A-8BF6-570156D9B855}" type="slidenum">
              <a:rPr lang="en-US" smtClean="0"/>
              <a:t>‹#›</a:t>
            </a:fld>
            <a:endParaRPr lang="en-US"/>
          </a:p>
        </p:txBody>
      </p:sp>
    </p:spTree>
    <p:extLst>
      <p:ext uri="{BB962C8B-B14F-4D97-AF65-F5344CB8AC3E}">
        <p14:creationId xmlns:p14="http://schemas.microsoft.com/office/powerpoint/2010/main" val="1765195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0" name="Shape 80"/>
          <p:cNvSpPr>
            <a:spLocks noGrp="1"/>
          </p:cNvSpPr>
          <p:nvPr>
            <p:ph type="title"/>
          </p:nvPr>
        </p:nvSpPr>
        <p:spPr>
          <a:xfrm>
            <a:off x="976314" y="187523"/>
            <a:ext cx="10239375" cy="1714500"/>
          </a:xfrm>
          <a:prstGeom prst="rect">
            <a:avLst/>
          </a:prstGeom>
        </p:spPr>
        <p:txBody>
          <a:bodyPr/>
          <a:lstStyle>
            <a:lvl1pPr>
              <a:defRPr>
                <a:solidFill>
                  <a:srgbClr val="558AAB"/>
                </a:solidFill>
              </a:defRPr>
            </a:lvl1pPr>
          </a:lstStyle>
          <a:p>
            <a:r>
              <a:t>Title Text</a:t>
            </a:r>
          </a:p>
        </p:txBody>
      </p:sp>
      <p:sp>
        <p:nvSpPr>
          <p:cNvPr id="81" name="Shape 81"/>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45077635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24165D5-EA62-2D4F-B403-AB907F03C4D2}" type="datetimeFigureOut">
              <a:rPr lang="en-US"/>
              <a:pPr>
                <a:defRPr/>
              </a:pPr>
              <a:t>7/13/22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E3812B-6A1B-624C-AF64-10FC56623BBE}" type="slidenum">
              <a:rPr lang="en-US"/>
              <a:pPr>
                <a:defRPr/>
              </a:pPr>
              <a:t>‹#›</a:t>
            </a:fld>
            <a:endParaRPr lang="en-US"/>
          </a:p>
        </p:txBody>
      </p:sp>
    </p:spTree>
    <p:extLst>
      <p:ext uri="{BB962C8B-B14F-4D97-AF65-F5344CB8AC3E}">
        <p14:creationId xmlns:p14="http://schemas.microsoft.com/office/powerpoint/2010/main" val="288682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A6A96C-66A2-3743-A3E7-842112C747CE}" type="datetimeFigureOut">
              <a:rPr lang="en-US"/>
              <a:pPr>
                <a:defRPr/>
              </a:pPr>
              <a:t>7/13/22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7C23F3-FD99-D347-A998-69D2A2A32268}" type="slidenum">
              <a:rPr lang="en-US"/>
              <a:pPr>
                <a:defRPr/>
              </a:pPr>
              <a:t>‹#›</a:t>
            </a:fld>
            <a:endParaRPr lang="en-US"/>
          </a:p>
        </p:txBody>
      </p:sp>
    </p:spTree>
    <p:extLst>
      <p:ext uri="{BB962C8B-B14F-4D97-AF65-F5344CB8AC3E}">
        <p14:creationId xmlns:p14="http://schemas.microsoft.com/office/powerpoint/2010/main" val="620360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0A495DF-423B-CD4C-83E2-DC08140C4C85}" type="datetimeFigureOut">
              <a:rPr lang="en-US"/>
              <a:pPr>
                <a:defRPr/>
              </a:pPr>
              <a:t>7/13/22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24DB70-9AFE-1A42-B7DA-446181121C5B}" type="slidenum">
              <a:rPr lang="en-US"/>
              <a:pPr>
                <a:defRPr/>
              </a:pPr>
              <a:t>‹#›</a:t>
            </a:fld>
            <a:endParaRPr lang="en-US"/>
          </a:p>
        </p:txBody>
      </p:sp>
    </p:spTree>
    <p:extLst>
      <p:ext uri="{BB962C8B-B14F-4D97-AF65-F5344CB8AC3E}">
        <p14:creationId xmlns:p14="http://schemas.microsoft.com/office/powerpoint/2010/main" val="3331538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3BF4-9A90-784D-8D62-2211ACB51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F25530-A2A6-6343-9844-CBF22C5B567B}"/>
              </a:ext>
            </a:extLst>
          </p:cNvPr>
          <p:cNvSpPr>
            <a:spLocks noGrp="1"/>
          </p:cNvSpPr>
          <p:nvPr>
            <p:ph type="dt" sz="half" idx="10"/>
          </p:nvPr>
        </p:nvSpPr>
        <p:spPr/>
        <p:txBody>
          <a:bodyPr/>
          <a:lstStyle/>
          <a:p>
            <a:fld id="{72EC56BC-802A-434E-8ABA-77738983BC40}" type="datetime1">
              <a:rPr lang="en-US" smtClean="0"/>
              <a:t>7/13/22</a:t>
            </a:fld>
            <a:endParaRPr lang="en-US"/>
          </a:p>
        </p:txBody>
      </p:sp>
      <p:sp>
        <p:nvSpPr>
          <p:cNvPr id="4" name="Footer Placeholder 3">
            <a:extLst>
              <a:ext uri="{FF2B5EF4-FFF2-40B4-BE49-F238E27FC236}">
                <a16:creationId xmlns:a16="http://schemas.microsoft.com/office/drawing/2014/main" id="{080D20F1-6596-BF4C-821B-C061C7D9F6F0}"/>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30876599-46EB-404B-840E-BE5C9D16EC52}"/>
              </a:ext>
            </a:extLst>
          </p:cNvPr>
          <p:cNvSpPr>
            <a:spLocks noGrp="1"/>
          </p:cNvSpPr>
          <p:nvPr>
            <p:ph type="sldNum" sz="quarter" idx="12"/>
          </p:nvPr>
        </p:nvSpPr>
        <p:spPr>
          <a:xfrm>
            <a:off x="9162143" y="6355443"/>
            <a:ext cx="2743200" cy="365125"/>
          </a:xfrm>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541957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F7277236-3EA0-4B41-8C3A-ECC834E04C38}" type="datetimeFigureOut">
              <a:rPr lang="en-US"/>
              <a:pPr>
                <a:defRPr/>
              </a:pPr>
              <a:t>7/13/22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32D88E3-B4A0-9444-9F71-A0F68BBDA024}" type="slidenum">
              <a:rPr lang="en-US"/>
              <a:pPr>
                <a:defRPr/>
              </a:pPr>
              <a:t>‹#›</a:t>
            </a:fld>
            <a:endParaRPr lang="en-US"/>
          </a:p>
        </p:txBody>
      </p:sp>
    </p:spTree>
    <p:extLst>
      <p:ext uri="{BB962C8B-B14F-4D97-AF65-F5344CB8AC3E}">
        <p14:creationId xmlns:p14="http://schemas.microsoft.com/office/powerpoint/2010/main" val="2048764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3FD3C79F-4942-A948-A857-EC56D56DA211}" type="datetimeFigureOut">
              <a:rPr lang="en-US"/>
              <a:pPr>
                <a:defRPr/>
              </a:pPr>
              <a:t>7/13/22</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BBDCCEC0-1242-1B46-A3CE-9C489C26CC1E}" type="slidenum">
              <a:rPr lang="en-US"/>
              <a:pPr>
                <a:defRPr/>
              </a:pPr>
              <a:t>‹#›</a:t>
            </a:fld>
            <a:endParaRPr lang="en-US"/>
          </a:p>
        </p:txBody>
      </p:sp>
    </p:spTree>
    <p:extLst>
      <p:ext uri="{BB962C8B-B14F-4D97-AF65-F5344CB8AC3E}">
        <p14:creationId xmlns:p14="http://schemas.microsoft.com/office/powerpoint/2010/main" val="34638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65E030C3-0774-0945-A5AE-86B5572A92F1}" type="datetimeFigureOut">
              <a:rPr lang="en-US"/>
              <a:pPr>
                <a:defRPr/>
              </a:pPr>
              <a:t>7/13/22</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D07D49E-6DC6-8C40-AD68-D69A60D180C2}" type="slidenum">
              <a:rPr lang="en-US"/>
              <a:pPr>
                <a:defRPr/>
              </a:pPr>
              <a:t>‹#›</a:t>
            </a:fld>
            <a:endParaRPr lang="en-US"/>
          </a:p>
        </p:txBody>
      </p:sp>
    </p:spTree>
    <p:extLst>
      <p:ext uri="{BB962C8B-B14F-4D97-AF65-F5344CB8AC3E}">
        <p14:creationId xmlns:p14="http://schemas.microsoft.com/office/powerpoint/2010/main" val="3574784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698D03C4-774D-2341-88FD-8D9851641B6F}" type="datetimeFigureOut">
              <a:rPr lang="en-US"/>
              <a:pPr>
                <a:defRPr/>
              </a:pPr>
              <a:t>7/13/22</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F52B127-9AE0-E94C-8EEE-3F1E97134A47}" type="slidenum">
              <a:rPr lang="en-US"/>
              <a:pPr>
                <a:defRPr/>
              </a:pPr>
              <a:t>‹#›</a:t>
            </a:fld>
            <a:endParaRPr lang="en-US"/>
          </a:p>
        </p:txBody>
      </p:sp>
    </p:spTree>
    <p:extLst>
      <p:ext uri="{BB962C8B-B14F-4D97-AF65-F5344CB8AC3E}">
        <p14:creationId xmlns:p14="http://schemas.microsoft.com/office/powerpoint/2010/main" val="828128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693FA17-82C7-6644-8A2D-39FDEF8C76A5}" type="datetimeFigureOut">
              <a:rPr lang="en-US"/>
              <a:pPr>
                <a:defRPr/>
              </a:pPr>
              <a:t>7/13/22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5960B0C-1E76-ED47-9CE1-895F56F8AF9E}" type="slidenum">
              <a:rPr lang="en-US"/>
              <a:pPr>
                <a:defRPr/>
              </a:pPr>
              <a:t>‹#›</a:t>
            </a:fld>
            <a:endParaRPr lang="en-US"/>
          </a:p>
        </p:txBody>
      </p:sp>
    </p:spTree>
    <p:extLst>
      <p:ext uri="{BB962C8B-B14F-4D97-AF65-F5344CB8AC3E}">
        <p14:creationId xmlns:p14="http://schemas.microsoft.com/office/powerpoint/2010/main" val="940819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593B7979-16DF-C74E-B50D-A2FBD9381A38}" type="datetimeFigureOut">
              <a:rPr lang="en-US"/>
              <a:pPr>
                <a:defRPr/>
              </a:pPr>
              <a:t>7/13/22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AA7C59E-FD1C-9B40-9E5B-07C176FE8652}" type="slidenum">
              <a:rPr lang="en-US"/>
              <a:pPr>
                <a:defRPr/>
              </a:pPr>
              <a:t>‹#›</a:t>
            </a:fld>
            <a:endParaRPr lang="en-US"/>
          </a:p>
        </p:txBody>
      </p:sp>
    </p:spTree>
    <p:extLst>
      <p:ext uri="{BB962C8B-B14F-4D97-AF65-F5344CB8AC3E}">
        <p14:creationId xmlns:p14="http://schemas.microsoft.com/office/powerpoint/2010/main" val="2143654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7E01B4-C85F-EF4C-9A86-479D43DD6544}" type="datetimeFigureOut">
              <a:rPr lang="en-US"/>
              <a:pPr>
                <a:defRPr/>
              </a:pPr>
              <a:t>7/13/22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D63540-BFF4-2146-82D9-96D1CBB4964A}" type="slidenum">
              <a:rPr lang="en-US"/>
              <a:pPr>
                <a:defRPr/>
              </a:pPr>
              <a:t>‹#›</a:t>
            </a:fld>
            <a:endParaRPr lang="en-US"/>
          </a:p>
        </p:txBody>
      </p:sp>
    </p:spTree>
    <p:extLst>
      <p:ext uri="{BB962C8B-B14F-4D97-AF65-F5344CB8AC3E}">
        <p14:creationId xmlns:p14="http://schemas.microsoft.com/office/powerpoint/2010/main" val="2900841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16ED3F-5C09-9F4F-BD1E-AC516BFC279E}" type="datetimeFigureOut">
              <a:rPr lang="en-US"/>
              <a:pPr>
                <a:defRPr/>
              </a:pPr>
              <a:t>7/13/22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53C6CC-C3E5-7043-B7A6-1B70E8D5F26D}" type="slidenum">
              <a:rPr lang="en-US"/>
              <a:pPr>
                <a:defRPr/>
              </a:pPr>
              <a:t>‹#›</a:t>
            </a:fld>
            <a:endParaRPr lang="en-US"/>
          </a:p>
        </p:txBody>
      </p:sp>
    </p:spTree>
    <p:extLst>
      <p:ext uri="{BB962C8B-B14F-4D97-AF65-F5344CB8AC3E}">
        <p14:creationId xmlns:p14="http://schemas.microsoft.com/office/powerpoint/2010/main" val="2537607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0" name="Shape 80"/>
          <p:cNvSpPr>
            <a:spLocks noGrp="1"/>
          </p:cNvSpPr>
          <p:nvPr>
            <p:ph type="title"/>
          </p:nvPr>
        </p:nvSpPr>
        <p:spPr>
          <a:xfrm>
            <a:off x="976314" y="187523"/>
            <a:ext cx="10239375" cy="1714500"/>
          </a:xfrm>
          <a:prstGeom prst="rect">
            <a:avLst/>
          </a:prstGeom>
        </p:spPr>
        <p:txBody>
          <a:bodyPr/>
          <a:lstStyle>
            <a:lvl1pPr>
              <a:defRPr>
                <a:solidFill>
                  <a:srgbClr val="558AAB"/>
                </a:solidFill>
              </a:defRPr>
            </a:lvl1pPr>
          </a:lstStyle>
          <a:p>
            <a:r>
              <a:t>Title Text</a:t>
            </a:r>
          </a:p>
        </p:txBody>
      </p:sp>
      <p:sp>
        <p:nvSpPr>
          <p:cNvPr id="81" name="Shape 8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677543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73D1-8C07-2647-9BCF-49F63BE5EB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6ABD60-51DE-1241-8F8A-B5C0DA54F2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9E2B9-937A-7645-A2EE-740015F786D6}"/>
              </a:ext>
            </a:extLst>
          </p:cNvPr>
          <p:cNvSpPr>
            <a:spLocks noGrp="1"/>
          </p:cNvSpPr>
          <p:nvPr>
            <p:ph type="dt" sz="half" idx="10"/>
          </p:nvPr>
        </p:nvSpPr>
        <p:spPr/>
        <p:txBody>
          <a:bodyPr/>
          <a:lstStyle/>
          <a:p>
            <a:fld id="{87392B6C-DFC9-454C-BEDC-23DCE7D31BA1}" type="datetime1">
              <a:rPr lang="en-US" smtClean="0"/>
              <a:t>7/13/22</a:t>
            </a:fld>
            <a:endParaRPr lang="en-US"/>
          </a:p>
        </p:txBody>
      </p:sp>
      <p:sp>
        <p:nvSpPr>
          <p:cNvPr id="5" name="Footer Placeholder 4">
            <a:extLst>
              <a:ext uri="{FF2B5EF4-FFF2-40B4-BE49-F238E27FC236}">
                <a16:creationId xmlns:a16="http://schemas.microsoft.com/office/drawing/2014/main" id="{01EE1DF7-6F8E-CB4C-A796-AC01C4B8411D}"/>
              </a:ext>
            </a:extLst>
          </p:cNvPr>
          <p:cNvSpPr>
            <a:spLocks noGrp="1"/>
          </p:cNvSpPr>
          <p:nvPr>
            <p:ph type="ftr" sz="quarter" idx="11"/>
          </p:nvPr>
        </p:nvSpPr>
        <p:spPr/>
        <p:txBody>
          <a:bodyPr/>
          <a:lstStyle/>
          <a:p>
            <a:r>
              <a:rPr lang="en-US"/>
              <a:t>Douglas W. Higinbotham (Jefferson Lab)</a:t>
            </a:r>
          </a:p>
        </p:txBody>
      </p:sp>
      <p:sp>
        <p:nvSpPr>
          <p:cNvPr id="6" name="Slide Number Placeholder 5">
            <a:extLst>
              <a:ext uri="{FF2B5EF4-FFF2-40B4-BE49-F238E27FC236}">
                <a16:creationId xmlns:a16="http://schemas.microsoft.com/office/drawing/2014/main" id="{0F07C71A-5EBA-A842-A73A-66529B95C67D}"/>
              </a:ext>
            </a:extLst>
          </p:cNvPr>
          <p:cNvSpPr>
            <a:spLocks noGrp="1"/>
          </p:cNvSpPr>
          <p:nvPr>
            <p:ph type="sldNum" sz="quarter" idx="12"/>
          </p:nvPr>
        </p:nvSpPr>
        <p:spPr>
          <a:xfrm>
            <a:off x="9234714" y="6356350"/>
            <a:ext cx="2743200" cy="365125"/>
          </a:xfrm>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1318933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615C-0787-8941-BAC2-BF855C180F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2BD538-4565-5A4A-96B2-DABB0BA5F8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54A2B4-8D3E-A142-A7C5-75937DA84EF3}"/>
              </a:ext>
            </a:extLst>
          </p:cNvPr>
          <p:cNvSpPr>
            <a:spLocks noGrp="1"/>
          </p:cNvSpPr>
          <p:nvPr>
            <p:ph type="dt" sz="half" idx="10"/>
          </p:nvPr>
        </p:nvSpPr>
        <p:spPr/>
        <p:txBody>
          <a:bodyPr/>
          <a:lstStyle/>
          <a:p>
            <a:fld id="{1395A762-F571-7E41-B896-7DD25172E625}" type="datetime1">
              <a:rPr lang="en-US" smtClean="0"/>
              <a:t>7/13/22</a:t>
            </a:fld>
            <a:endParaRPr lang="en-US"/>
          </a:p>
        </p:txBody>
      </p:sp>
      <p:sp>
        <p:nvSpPr>
          <p:cNvPr id="5" name="Footer Placeholder 4">
            <a:extLst>
              <a:ext uri="{FF2B5EF4-FFF2-40B4-BE49-F238E27FC236}">
                <a16:creationId xmlns:a16="http://schemas.microsoft.com/office/drawing/2014/main" id="{FBA0E837-AC5D-784F-B3E0-01E6E721A741}"/>
              </a:ext>
            </a:extLst>
          </p:cNvPr>
          <p:cNvSpPr>
            <a:spLocks noGrp="1"/>
          </p:cNvSpPr>
          <p:nvPr>
            <p:ph type="ftr" sz="quarter" idx="11"/>
          </p:nvPr>
        </p:nvSpPr>
        <p:spPr/>
        <p:txBody>
          <a:bodyPr/>
          <a:lstStyle/>
          <a:p>
            <a:r>
              <a:rPr lang="en-US"/>
              <a:t>Douglas W. Higinbotham (Jefferson Lab)</a:t>
            </a:r>
          </a:p>
        </p:txBody>
      </p:sp>
      <p:sp>
        <p:nvSpPr>
          <p:cNvPr id="6" name="Slide Number Placeholder 5">
            <a:extLst>
              <a:ext uri="{FF2B5EF4-FFF2-40B4-BE49-F238E27FC236}">
                <a16:creationId xmlns:a16="http://schemas.microsoft.com/office/drawing/2014/main" id="{2E453B4E-F250-9E47-BF4E-608B6D10DC84}"/>
              </a:ext>
            </a:extLst>
          </p:cNvPr>
          <p:cNvSpPr>
            <a:spLocks noGrp="1"/>
          </p:cNvSpPr>
          <p:nvPr>
            <p:ph type="sldNum" sz="quarter" idx="12"/>
          </p:nvPr>
        </p:nvSpPr>
        <p:spPr>
          <a:xfrm>
            <a:off x="9176657" y="6356349"/>
            <a:ext cx="2743200" cy="365125"/>
          </a:xfrm>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82508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0AC6F-6D52-544D-BC6E-C681A82EC3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994BD-D881-5447-9D80-A6EBEFDD7BA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B9E015-E40A-F04F-8D49-3B0EE54BAF6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6454C7-DFBC-024E-A823-1B7E2BFB61E1}"/>
              </a:ext>
            </a:extLst>
          </p:cNvPr>
          <p:cNvSpPr>
            <a:spLocks noGrp="1"/>
          </p:cNvSpPr>
          <p:nvPr>
            <p:ph type="dt" sz="half" idx="10"/>
          </p:nvPr>
        </p:nvSpPr>
        <p:spPr/>
        <p:txBody>
          <a:bodyPr/>
          <a:lstStyle/>
          <a:p>
            <a:fld id="{BAB044CD-6783-804C-BEDC-FE87147E83F5}" type="datetime1">
              <a:rPr lang="en-US" smtClean="0"/>
              <a:t>7/13/22</a:t>
            </a:fld>
            <a:endParaRPr lang="en-US"/>
          </a:p>
        </p:txBody>
      </p:sp>
      <p:sp>
        <p:nvSpPr>
          <p:cNvPr id="6" name="Footer Placeholder 5">
            <a:extLst>
              <a:ext uri="{FF2B5EF4-FFF2-40B4-BE49-F238E27FC236}">
                <a16:creationId xmlns:a16="http://schemas.microsoft.com/office/drawing/2014/main" id="{662B9861-2820-8B47-A85B-4B2433136D4F}"/>
              </a:ext>
            </a:extLst>
          </p:cNvPr>
          <p:cNvSpPr>
            <a:spLocks noGrp="1"/>
          </p:cNvSpPr>
          <p:nvPr>
            <p:ph type="ftr" sz="quarter" idx="11"/>
          </p:nvPr>
        </p:nvSpPr>
        <p:spPr/>
        <p:txBody>
          <a:bodyPr/>
          <a:lstStyle/>
          <a:p>
            <a:r>
              <a:rPr lang="en-US"/>
              <a:t>Douglas W. Higinbotham (Jefferson Lab)</a:t>
            </a:r>
          </a:p>
        </p:txBody>
      </p:sp>
      <p:sp>
        <p:nvSpPr>
          <p:cNvPr id="7" name="Slide Number Placeholder 6">
            <a:extLst>
              <a:ext uri="{FF2B5EF4-FFF2-40B4-BE49-F238E27FC236}">
                <a16:creationId xmlns:a16="http://schemas.microsoft.com/office/drawing/2014/main" id="{5E2F5B5E-CEA8-064C-A6E1-2D5D16AC495A}"/>
              </a:ext>
            </a:extLst>
          </p:cNvPr>
          <p:cNvSpPr>
            <a:spLocks noGrp="1"/>
          </p:cNvSpPr>
          <p:nvPr>
            <p:ph type="sldNum" sz="quarter" idx="12"/>
          </p:nvPr>
        </p:nvSpPr>
        <p:spPr>
          <a:xfrm>
            <a:off x="9191171" y="6370864"/>
            <a:ext cx="2743200" cy="365125"/>
          </a:xfrm>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203057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F20B4-D93A-864B-BB82-C24082D027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8A4864-C0DB-6E4E-A0BA-59AD29F01F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DD352D-013E-E147-912F-E7BF82FBED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9A40CA-1258-C141-8C6F-431F7872D2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82033B-0AAC-BB49-A987-DAAD7B4917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27F58C-A85F-1E41-9E8B-715D423EDE6A}"/>
              </a:ext>
            </a:extLst>
          </p:cNvPr>
          <p:cNvSpPr>
            <a:spLocks noGrp="1"/>
          </p:cNvSpPr>
          <p:nvPr>
            <p:ph type="dt" sz="half" idx="10"/>
          </p:nvPr>
        </p:nvSpPr>
        <p:spPr/>
        <p:txBody>
          <a:bodyPr/>
          <a:lstStyle/>
          <a:p>
            <a:fld id="{34C6F2AD-C272-9D45-8B4D-3FF2772EF1C3}" type="datetime1">
              <a:rPr lang="en-US" smtClean="0"/>
              <a:t>7/13/22</a:t>
            </a:fld>
            <a:endParaRPr lang="en-US"/>
          </a:p>
        </p:txBody>
      </p:sp>
      <p:sp>
        <p:nvSpPr>
          <p:cNvPr id="8" name="Footer Placeholder 7">
            <a:extLst>
              <a:ext uri="{FF2B5EF4-FFF2-40B4-BE49-F238E27FC236}">
                <a16:creationId xmlns:a16="http://schemas.microsoft.com/office/drawing/2014/main" id="{0C30E6A6-6423-5941-A8BF-8AB032D9242F}"/>
              </a:ext>
            </a:extLst>
          </p:cNvPr>
          <p:cNvSpPr>
            <a:spLocks noGrp="1"/>
          </p:cNvSpPr>
          <p:nvPr>
            <p:ph type="ftr" sz="quarter" idx="11"/>
          </p:nvPr>
        </p:nvSpPr>
        <p:spPr/>
        <p:txBody>
          <a:bodyPr/>
          <a:lstStyle/>
          <a:p>
            <a:r>
              <a:rPr lang="en-US"/>
              <a:t>Douglas W. Higinbotham (Jefferson Lab)</a:t>
            </a:r>
          </a:p>
        </p:txBody>
      </p:sp>
      <p:sp>
        <p:nvSpPr>
          <p:cNvPr id="9" name="Slide Number Placeholder 8">
            <a:extLst>
              <a:ext uri="{FF2B5EF4-FFF2-40B4-BE49-F238E27FC236}">
                <a16:creationId xmlns:a16="http://schemas.microsoft.com/office/drawing/2014/main" id="{86DFA978-E314-B54F-8982-F03F82A5FD37}"/>
              </a:ext>
            </a:extLst>
          </p:cNvPr>
          <p:cNvSpPr>
            <a:spLocks noGrp="1"/>
          </p:cNvSpPr>
          <p:nvPr>
            <p:ph type="sldNum" sz="quarter" idx="12"/>
          </p:nvPr>
        </p:nvSpPr>
        <p:spPr>
          <a:xfrm>
            <a:off x="9162143" y="6356349"/>
            <a:ext cx="2743200" cy="365125"/>
          </a:xfrm>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3644993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1CE4-C5BC-F44F-9CFF-F35D29E492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ECFCA6-6A47-BC44-93E0-F4F3ED42B538}"/>
              </a:ext>
            </a:extLst>
          </p:cNvPr>
          <p:cNvSpPr>
            <a:spLocks noGrp="1"/>
          </p:cNvSpPr>
          <p:nvPr>
            <p:ph type="dt" sz="half" idx="10"/>
          </p:nvPr>
        </p:nvSpPr>
        <p:spPr/>
        <p:txBody>
          <a:bodyPr/>
          <a:lstStyle/>
          <a:p>
            <a:fld id="{6871C44A-0F90-5141-8113-EB086F3F09D9}" type="datetime1">
              <a:rPr lang="en-US" smtClean="0"/>
              <a:t>7/13/22</a:t>
            </a:fld>
            <a:endParaRPr lang="en-US"/>
          </a:p>
        </p:txBody>
      </p:sp>
      <p:sp>
        <p:nvSpPr>
          <p:cNvPr id="4" name="Footer Placeholder 3">
            <a:extLst>
              <a:ext uri="{FF2B5EF4-FFF2-40B4-BE49-F238E27FC236}">
                <a16:creationId xmlns:a16="http://schemas.microsoft.com/office/drawing/2014/main" id="{B5D0186C-E261-A947-99D2-DA733BD0A63E}"/>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2F3B610C-817F-F142-B055-C83CBE1A7A8C}"/>
              </a:ext>
            </a:extLst>
          </p:cNvPr>
          <p:cNvSpPr>
            <a:spLocks noGrp="1"/>
          </p:cNvSpPr>
          <p:nvPr>
            <p:ph type="sldNum" sz="quarter" idx="12"/>
          </p:nvPr>
        </p:nvSpPr>
        <p:spPr>
          <a:xfrm>
            <a:off x="9205686" y="6356349"/>
            <a:ext cx="2743200" cy="365125"/>
          </a:xfrm>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146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964ED-5F33-AB42-BBB8-EA7E451E3901}"/>
              </a:ext>
            </a:extLst>
          </p:cNvPr>
          <p:cNvSpPr>
            <a:spLocks noGrp="1"/>
          </p:cNvSpPr>
          <p:nvPr>
            <p:ph type="dt" sz="half" idx="10"/>
          </p:nvPr>
        </p:nvSpPr>
        <p:spPr/>
        <p:txBody>
          <a:bodyPr/>
          <a:lstStyle/>
          <a:p>
            <a:fld id="{B7ED3B43-159D-9743-9DAB-7EC3961AD3D1}" type="datetime1">
              <a:rPr lang="en-US" smtClean="0"/>
              <a:t>7/13/22</a:t>
            </a:fld>
            <a:endParaRPr lang="en-US"/>
          </a:p>
        </p:txBody>
      </p:sp>
      <p:sp>
        <p:nvSpPr>
          <p:cNvPr id="3" name="Footer Placeholder 2">
            <a:extLst>
              <a:ext uri="{FF2B5EF4-FFF2-40B4-BE49-F238E27FC236}">
                <a16:creationId xmlns:a16="http://schemas.microsoft.com/office/drawing/2014/main" id="{A83556AE-5A94-294A-976B-04A6160185E7}"/>
              </a:ext>
            </a:extLst>
          </p:cNvPr>
          <p:cNvSpPr>
            <a:spLocks noGrp="1"/>
          </p:cNvSpPr>
          <p:nvPr>
            <p:ph type="ftr" sz="quarter" idx="11"/>
          </p:nvPr>
        </p:nvSpPr>
        <p:spPr/>
        <p:txBody>
          <a:bodyPr/>
          <a:lstStyle/>
          <a:p>
            <a:r>
              <a:rPr lang="en-US"/>
              <a:t>Douglas W. Higinbotham (Jefferson Lab)</a:t>
            </a:r>
          </a:p>
        </p:txBody>
      </p:sp>
      <p:sp>
        <p:nvSpPr>
          <p:cNvPr id="4" name="Slide Number Placeholder 3">
            <a:extLst>
              <a:ext uri="{FF2B5EF4-FFF2-40B4-BE49-F238E27FC236}">
                <a16:creationId xmlns:a16="http://schemas.microsoft.com/office/drawing/2014/main" id="{41CD1276-6A65-954F-81C6-D5F23DC3FD2C}"/>
              </a:ext>
            </a:extLst>
          </p:cNvPr>
          <p:cNvSpPr>
            <a:spLocks noGrp="1"/>
          </p:cNvSpPr>
          <p:nvPr>
            <p:ph type="sldNum" sz="quarter" idx="12"/>
          </p:nvPr>
        </p:nvSpPr>
        <p:spPr>
          <a:xfrm>
            <a:off x="9191172" y="6356349"/>
            <a:ext cx="2743200" cy="365125"/>
          </a:xfrm>
        </p:spPr>
        <p:txBody>
          <a:bodyPr/>
          <a:lstStyle/>
          <a:p>
            <a:fld id="{52E4FCA3-F05C-B34F-91BB-97D35EDA7026}" type="slidenum">
              <a:rPr lang="en-US" smtClean="0"/>
              <a:t>‹#›</a:t>
            </a:fld>
            <a:endParaRPr lang="en-US"/>
          </a:p>
        </p:txBody>
      </p:sp>
    </p:spTree>
    <p:extLst>
      <p:ext uri="{BB962C8B-B14F-4D97-AF65-F5344CB8AC3E}">
        <p14:creationId xmlns:p14="http://schemas.microsoft.com/office/powerpoint/2010/main" val="2784550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47F58-7020-E243-84DE-2C9769D88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630B8-1977-A242-8308-519506BC30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2899C-7532-EA4B-BED0-59043849E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620EE-AE51-7145-A4FA-201A39F56042}" type="datetime1">
              <a:rPr lang="en-US" smtClean="0"/>
              <a:t>7/13/22</a:t>
            </a:fld>
            <a:endParaRPr lang="en-US"/>
          </a:p>
        </p:txBody>
      </p:sp>
      <p:sp>
        <p:nvSpPr>
          <p:cNvPr id="5" name="Footer Placeholder 4">
            <a:extLst>
              <a:ext uri="{FF2B5EF4-FFF2-40B4-BE49-F238E27FC236}">
                <a16:creationId xmlns:a16="http://schemas.microsoft.com/office/drawing/2014/main" id="{A498F715-159F-1743-920E-EB934A3F73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Douglas W. Higinbotham (Jefferson Lab)</a:t>
            </a:r>
          </a:p>
        </p:txBody>
      </p:sp>
      <p:sp>
        <p:nvSpPr>
          <p:cNvPr id="6" name="Slide Number Placeholder 5">
            <a:extLst>
              <a:ext uri="{FF2B5EF4-FFF2-40B4-BE49-F238E27FC236}">
                <a16:creationId xmlns:a16="http://schemas.microsoft.com/office/drawing/2014/main" id="{D0A8A121-4205-0C4C-9C8D-FDD9335FA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4FCA3-F05C-B34F-91BB-97D35EDA7026}" type="slidenum">
              <a:rPr lang="en-US" smtClean="0"/>
              <a:t>‹#›</a:t>
            </a:fld>
            <a:endParaRPr lang="en-US"/>
          </a:p>
        </p:txBody>
      </p:sp>
    </p:spTree>
    <p:extLst>
      <p:ext uri="{BB962C8B-B14F-4D97-AF65-F5344CB8AC3E}">
        <p14:creationId xmlns:p14="http://schemas.microsoft.com/office/powerpoint/2010/main" val="246043321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74"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A58678-2976-F947-9916-FF64B9D22D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A11D9B-FBDC-EF4C-BEA7-493D2218A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1BF60-CD94-FD47-82EC-2906359915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E26B4-4202-4B4F-BDE3-98B4C38A1D38}" type="datetime1">
              <a:rPr lang="en-US" smtClean="0"/>
              <a:t>7/13/22</a:t>
            </a:fld>
            <a:endParaRPr lang="en-US"/>
          </a:p>
        </p:txBody>
      </p:sp>
      <p:sp>
        <p:nvSpPr>
          <p:cNvPr id="5" name="Footer Placeholder 4">
            <a:extLst>
              <a:ext uri="{FF2B5EF4-FFF2-40B4-BE49-F238E27FC236}">
                <a16:creationId xmlns:a16="http://schemas.microsoft.com/office/drawing/2014/main" id="{E3BA4750-C91F-AE46-95B3-4F13983198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Douglas W. Higinbotham (Jefferson Lab)</a:t>
            </a:r>
          </a:p>
        </p:txBody>
      </p:sp>
      <p:sp>
        <p:nvSpPr>
          <p:cNvPr id="6" name="Slide Number Placeholder 5">
            <a:extLst>
              <a:ext uri="{FF2B5EF4-FFF2-40B4-BE49-F238E27FC236}">
                <a16:creationId xmlns:a16="http://schemas.microsoft.com/office/drawing/2014/main" id="{98A5792D-61E4-0643-B343-56D493261E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E1DDF-4B3B-F64A-8BF6-570156D9B855}" type="slidenum">
              <a:rPr lang="en-US" smtClean="0"/>
              <a:t>‹#›</a:t>
            </a:fld>
            <a:endParaRPr lang="en-US"/>
          </a:p>
        </p:txBody>
      </p:sp>
    </p:spTree>
    <p:extLst>
      <p:ext uri="{BB962C8B-B14F-4D97-AF65-F5344CB8AC3E}">
        <p14:creationId xmlns:p14="http://schemas.microsoft.com/office/powerpoint/2010/main" val="38247192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195264"/>
            <a:ext cx="10972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73600" y="6394451"/>
            <a:ext cx="2844800" cy="365125"/>
          </a:xfrm>
          <a:prstGeom prst="rect">
            <a:avLst/>
          </a:prstGeom>
        </p:spPr>
        <p:txBody>
          <a:bodyPr vert="horz" lIns="91440" tIns="45720" rIns="91440" bIns="45720" rtlCol="0" anchor="ctr"/>
          <a:lstStyle>
            <a:lvl1pPr algn="ctr" fontAlgn="auto">
              <a:spcBef>
                <a:spcPts val="0"/>
              </a:spcBef>
              <a:spcAft>
                <a:spcPts val="0"/>
              </a:spcAft>
              <a:defRPr sz="1000" smtClean="0">
                <a:solidFill>
                  <a:schemeClr val="bg1"/>
                </a:solidFill>
                <a:latin typeface="Minion Pro"/>
                <a:ea typeface="+mn-ea"/>
                <a:cs typeface="+mn-cs"/>
              </a:defRPr>
            </a:lvl1pPr>
          </a:lstStyle>
          <a:p>
            <a:pPr>
              <a:defRPr/>
            </a:pPr>
            <a:fld id="{58F192E2-171C-B64A-A20D-951A085C8596}" type="datetimeFigureOut">
              <a:rPr lang="en-US"/>
              <a:pPr>
                <a:defRPr/>
              </a:pPr>
              <a:t>7/13/22</a:t>
            </a:fld>
            <a:endParaRPr lang="en-US" dirty="0"/>
          </a:p>
        </p:txBody>
      </p:sp>
      <p:sp>
        <p:nvSpPr>
          <p:cNvPr id="6" name="Slide Number Placeholder 5"/>
          <p:cNvSpPr>
            <a:spLocks noGrp="1"/>
          </p:cNvSpPr>
          <p:nvPr>
            <p:ph type="sldNum" sz="quarter" idx="4"/>
          </p:nvPr>
        </p:nvSpPr>
        <p:spPr>
          <a:xfrm>
            <a:off x="4673600" y="6645275"/>
            <a:ext cx="2844800" cy="190500"/>
          </a:xfrm>
          <a:prstGeom prst="rect">
            <a:avLst/>
          </a:prstGeom>
        </p:spPr>
        <p:txBody>
          <a:bodyPr vert="horz" lIns="91440" tIns="45720" rIns="91440" bIns="45720" rtlCol="0" anchor="ctr"/>
          <a:lstStyle>
            <a:lvl1pPr algn="ctr" fontAlgn="auto">
              <a:spcBef>
                <a:spcPts val="0"/>
              </a:spcBef>
              <a:spcAft>
                <a:spcPts val="0"/>
              </a:spcAft>
              <a:defRPr sz="1000" smtClean="0">
                <a:solidFill>
                  <a:schemeClr val="bg1"/>
                </a:solidFill>
                <a:latin typeface="Minion Pro"/>
                <a:ea typeface="+mn-ea"/>
                <a:cs typeface="+mn-cs"/>
              </a:defRPr>
            </a:lvl1pPr>
          </a:lstStyle>
          <a:p>
            <a:pPr>
              <a:defRPr/>
            </a:pPr>
            <a:fld id="{72597231-2C07-CA41-B6B7-0CC4120E37E7}" type="slidenum">
              <a:rPr lang="en-US"/>
              <a:pPr>
                <a:defRPr/>
              </a:pPr>
              <a:t>‹#›</a:t>
            </a:fld>
            <a:endParaRPr lang="en-US" dirty="0"/>
          </a:p>
        </p:txBody>
      </p:sp>
    </p:spTree>
    <p:extLst>
      <p:ext uri="{BB962C8B-B14F-4D97-AF65-F5344CB8AC3E}">
        <p14:creationId xmlns:p14="http://schemas.microsoft.com/office/powerpoint/2010/main" val="72314123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457200" rtl="0" fontAlgn="base">
        <a:spcBef>
          <a:spcPct val="0"/>
        </a:spcBef>
        <a:spcAft>
          <a:spcPct val="0"/>
        </a:spcAft>
        <a:defRPr sz="4200" kern="1200">
          <a:solidFill>
            <a:schemeClr val="tx1"/>
          </a:solidFill>
          <a:latin typeface="Minion Pro"/>
          <a:ea typeface="ＭＳ Ｐゴシック" charset="0"/>
          <a:cs typeface="ＭＳ Ｐゴシック" charset="0"/>
        </a:defRPr>
      </a:lvl1pPr>
      <a:lvl2pPr algn="ctr" defTabSz="457200" rtl="0" fontAlgn="base">
        <a:spcBef>
          <a:spcPct val="0"/>
        </a:spcBef>
        <a:spcAft>
          <a:spcPct val="0"/>
        </a:spcAft>
        <a:defRPr sz="4200">
          <a:solidFill>
            <a:schemeClr val="tx1"/>
          </a:solidFill>
          <a:latin typeface="Minion Pro" charset="0"/>
          <a:ea typeface="ＭＳ Ｐゴシック" charset="0"/>
          <a:cs typeface="ＭＳ Ｐゴシック" charset="0"/>
        </a:defRPr>
      </a:lvl2pPr>
      <a:lvl3pPr algn="ctr" defTabSz="457200" rtl="0" fontAlgn="base">
        <a:spcBef>
          <a:spcPct val="0"/>
        </a:spcBef>
        <a:spcAft>
          <a:spcPct val="0"/>
        </a:spcAft>
        <a:defRPr sz="4200">
          <a:solidFill>
            <a:schemeClr val="tx1"/>
          </a:solidFill>
          <a:latin typeface="Minion Pro" charset="0"/>
          <a:ea typeface="ＭＳ Ｐゴシック" charset="0"/>
          <a:cs typeface="ＭＳ Ｐゴシック" charset="0"/>
        </a:defRPr>
      </a:lvl3pPr>
      <a:lvl4pPr algn="ctr" defTabSz="457200" rtl="0" fontAlgn="base">
        <a:spcBef>
          <a:spcPct val="0"/>
        </a:spcBef>
        <a:spcAft>
          <a:spcPct val="0"/>
        </a:spcAft>
        <a:defRPr sz="4200">
          <a:solidFill>
            <a:schemeClr val="tx1"/>
          </a:solidFill>
          <a:latin typeface="Minion Pro" charset="0"/>
          <a:ea typeface="ＭＳ Ｐゴシック" charset="0"/>
          <a:cs typeface="ＭＳ Ｐゴシック" charset="0"/>
        </a:defRPr>
      </a:lvl4pPr>
      <a:lvl5pPr algn="ctr" defTabSz="457200" rtl="0" fontAlgn="base">
        <a:spcBef>
          <a:spcPct val="0"/>
        </a:spcBef>
        <a:spcAft>
          <a:spcPct val="0"/>
        </a:spcAft>
        <a:defRPr sz="4200">
          <a:solidFill>
            <a:schemeClr val="tx1"/>
          </a:solidFill>
          <a:latin typeface="Minion Pro" charset="0"/>
          <a:ea typeface="ＭＳ Ｐゴシック" charset="0"/>
          <a:cs typeface="ＭＳ Ｐゴシック" charset="0"/>
        </a:defRPr>
      </a:lvl5pPr>
      <a:lvl6pPr marL="457200" algn="ctr" defTabSz="457200" rtl="0" fontAlgn="base">
        <a:spcBef>
          <a:spcPct val="0"/>
        </a:spcBef>
        <a:spcAft>
          <a:spcPct val="0"/>
        </a:spcAft>
        <a:defRPr sz="4200">
          <a:solidFill>
            <a:schemeClr val="tx1"/>
          </a:solidFill>
          <a:latin typeface="Minion Pro" charset="0"/>
          <a:ea typeface="ＭＳ Ｐゴシック" charset="0"/>
          <a:cs typeface="ＭＳ Ｐゴシック" charset="0"/>
        </a:defRPr>
      </a:lvl6pPr>
      <a:lvl7pPr marL="914400" algn="ctr" defTabSz="457200" rtl="0" fontAlgn="base">
        <a:spcBef>
          <a:spcPct val="0"/>
        </a:spcBef>
        <a:spcAft>
          <a:spcPct val="0"/>
        </a:spcAft>
        <a:defRPr sz="4200">
          <a:solidFill>
            <a:schemeClr val="tx1"/>
          </a:solidFill>
          <a:latin typeface="Minion Pro" charset="0"/>
          <a:ea typeface="ＭＳ Ｐゴシック" charset="0"/>
          <a:cs typeface="ＭＳ Ｐゴシック" charset="0"/>
        </a:defRPr>
      </a:lvl7pPr>
      <a:lvl8pPr marL="1371600" algn="ctr" defTabSz="457200" rtl="0" fontAlgn="base">
        <a:spcBef>
          <a:spcPct val="0"/>
        </a:spcBef>
        <a:spcAft>
          <a:spcPct val="0"/>
        </a:spcAft>
        <a:defRPr sz="4200">
          <a:solidFill>
            <a:schemeClr val="tx1"/>
          </a:solidFill>
          <a:latin typeface="Minion Pro" charset="0"/>
          <a:ea typeface="ＭＳ Ｐゴシック" charset="0"/>
          <a:cs typeface="ＭＳ Ｐゴシック" charset="0"/>
        </a:defRPr>
      </a:lvl8pPr>
      <a:lvl9pPr marL="1828800" algn="ctr" defTabSz="457200" rtl="0" fontAlgn="base">
        <a:spcBef>
          <a:spcPct val="0"/>
        </a:spcBef>
        <a:spcAft>
          <a:spcPct val="0"/>
        </a:spcAft>
        <a:defRPr sz="4200">
          <a:solidFill>
            <a:schemeClr val="tx1"/>
          </a:solidFill>
          <a:latin typeface="Minion Pro"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inion Pro"/>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inion Pro"/>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inion Pro"/>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inion Pro"/>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inion Pro"/>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xkcd.com/2118/"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rxiv.org/abs/1012.3754"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103/PhysRevC.102.015205" TargetMode="External"/><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hyperlink" Target="https://arxiv.org/abs/1812.0570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nature.com/articles/427297a" TargetMode="External"/><Relationship Id="rId2" Type="http://schemas.openxmlformats.org/officeDocument/2006/relationships/hyperlink" Target="https://www.webofstories.com/people/freeman.dyson/94?o=SH" TargetMode="Externa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3E0a_60PMR8"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3" Type="http://schemas.openxmlformats.org/officeDocument/2006/relationships/hyperlink" Target="https://doi.org/10.1103/PhysRevC.95.035203" TargetMode="External"/><Relationship Id="rId18" Type="http://schemas.openxmlformats.org/officeDocument/2006/relationships/hyperlink" Target="https://doi.org/10.1103/PhysRevD.91.014023" TargetMode="External"/><Relationship Id="rId26" Type="http://schemas.openxmlformats.org/officeDocument/2006/relationships/hyperlink" Target="https://doi.org/10.1103/PhysRevD.82.113005" TargetMode="External"/><Relationship Id="rId39" Type="http://schemas.openxmlformats.org/officeDocument/2006/relationships/hyperlink" Target="https://doi.org/10.1007/BF01409496" TargetMode="External"/><Relationship Id="rId21" Type="http://schemas.openxmlformats.org/officeDocument/2006/relationships/hyperlink" Target="https://doi.org/10.1016/j.ppnp.2012.01.014" TargetMode="External"/><Relationship Id="rId34" Type="http://schemas.openxmlformats.org/officeDocument/2006/relationships/hyperlink" Target="https://doi.org/10.1016/0375-9474(95)00339-8" TargetMode="External"/><Relationship Id="rId42" Type="http://schemas.openxmlformats.org/officeDocument/2006/relationships/hyperlink" Target="http://www.jetp.ac.ru/cgi-bin/dn/e_035_04_0651.pdf" TargetMode="External"/><Relationship Id="rId7" Type="http://schemas.openxmlformats.org/officeDocument/2006/relationships/hyperlink" Target="https://doi.org/10.1140/epja/s10050-021-00414-x" TargetMode="External"/><Relationship Id="rId2" Type="http://schemas.openxmlformats.org/officeDocument/2006/relationships/hyperlink" Target="https://doi.org/10.1103/PhysRevD.105.054004" TargetMode="External"/><Relationship Id="rId16" Type="http://schemas.openxmlformats.org/officeDocument/2006/relationships/hyperlink" Target="https://doi.org/10.1103/PhysRevD.92.013013" TargetMode="External"/><Relationship Id="rId29" Type="http://schemas.openxmlformats.org/officeDocument/2006/relationships/hyperlink" Target="https://doi.org/10.1103/PhysRevC.72.057601" TargetMode="External"/><Relationship Id="rId1" Type="http://schemas.openxmlformats.org/officeDocument/2006/relationships/slideLayout" Target="../slideLayouts/slideLayout14.xml"/><Relationship Id="rId6" Type="http://schemas.openxmlformats.org/officeDocument/2006/relationships/hyperlink" Target="https://doi.org/10.1140/epja/s10050-021-00389-9" TargetMode="External"/><Relationship Id="rId11" Type="http://schemas.openxmlformats.org/officeDocument/2006/relationships/hyperlink" Target="https://doi.org/10.1103/PhysRevC.99.055202" TargetMode="External"/><Relationship Id="rId24" Type="http://schemas.openxmlformats.org/officeDocument/2006/relationships/hyperlink" Target="https://doi.org/10.1103/PhysRevC.84.055204" TargetMode="External"/><Relationship Id="rId32" Type="http://schemas.openxmlformats.org/officeDocument/2006/relationships/hyperlink" Target="https://doi.org/10.1016/S0370-2693(01)01285-0" TargetMode="External"/><Relationship Id="rId37" Type="http://schemas.openxmlformats.org/officeDocument/2006/relationships/hyperlink" Target="https://doi.org/10.1016/0375-9474(80)90104-9" TargetMode="External"/><Relationship Id="rId40" Type="http://schemas.openxmlformats.org/officeDocument/2006/relationships/hyperlink" Target="https://doi.org/10.1016/0550-3213(75)90514-3" TargetMode="External"/><Relationship Id="rId45" Type="http://schemas.openxmlformats.org/officeDocument/2006/relationships/image" Target="../media/image29.png"/><Relationship Id="rId5" Type="http://schemas.openxmlformats.org/officeDocument/2006/relationships/hyperlink" Target="https://doi.org/10.1016/j.physletb.2021.136254" TargetMode="External"/><Relationship Id="rId15" Type="http://schemas.openxmlformats.org/officeDocument/2006/relationships/hyperlink" Target="https://doi.org/10.1103/PhysRevC.93.065207" TargetMode="External"/><Relationship Id="rId23" Type="http://schemas.openxmlformats.org/officeDocument/2006/relationships/hyperlink" Target="https://doi.org/10.1016/j.physletb.2011.10.002" TargetMode="External"/><Relationship Id="rId28" Type="http://schemas.openxmlformats.org/officeDocument/2006/relationships/hyperlink" Target="https://doi.org/10.1103/PhysRevC.75.035202" TargetMode="External"/><Relationship Id="rId36" Type="http://schemas.openxmlformats.org/officeDocument/2006/relationships/hyperlink" Target="https://doi.org/10.1016/0168-583X(91)96079-Z" TargetMode="External"/><Relationship Id="rId10" Type="http://schemas.openxmlformats.org/officeDocument/2006/relationships/hyperlink" Target="https://doi.org/10.1038/s41586-019-1721-2" TargetMode="External"/><Relationship Id="rId19" Type="http://schemas.openxmlformats.org/officeDocument/2006/relationships/hyperlink" Target="https://doi.org/10.1103/PhysRevC.90.054334" TargetMode="External"/><Relationship Id="rId31" Type="http://schemas.openxmlformats.org/officeDocument/2006/relationships/hyperlink" Target="https://doi.org/10.1016/j.physletb.2003.09.092" TargetMode="External"/><Relationship Id="rId44" Type="http://schemas.openxmlformats.org/officeDocument/2006/relationships/hyperlink" Target="https://doi.org/10.1103/RevModPhys.35.335" TargetMode="External"/><Relationship Id="rId4" Type="http://schemas.openxmlformats.org/officeDocument/2006/relationships/hyperlink" Target="https://doi.org/10.1103/PhysRevLett.127.092001" TargetMode="External"/><Relationship Id="rId9" Type="http://schemas.openxmlformats.org/officeDocument/2006/relationships/hyperlink" Target="https://doi.org/10.1103/PhysRevC.102.035203" TargetMode="External"/><Relationship Id="rId14" Type="http://schemas.openxmlformats.org/officeDocument/2006/relationships/hyperlink" Target="https://doi.org/10.1103/PhysRevC.93.055207" TargetMode="External"/><Relationship Id="rId22" Type="http://schemas.openxmlformats.org/officeDocument/2006/relationships/hyperlink" Target="https://doi.org/10.1016/j.ppnp.2012.01.013" TargetMode="External"/><Relationship Id="rId27" Type="http://schemas.openxmlformats.org/officeDocument/2006/relationships/hyperlink" Target="https://doi.org/10.1103/PhysRevLett.105.242001" TargetMode="External"/><Relationship Id="rId30" Type="http://schemas.openxmlformats.org/officeDocument/2006/relationships/hyperlink" Target="https://doi.org/10.1103/PhysRevC.70.068202" TargetMode="External"/><Relationship Id="rId35" Type="http://schemas.openxmlformats.org/officeDocument/2006/relationships/hyperlink" Target="https://doi.org/10.1142/S0218301394000255" TargetMode="External"/><Relationship Id="rId43" Type="http://schemas.openxmlformats.org/officeDocument/2006/relationships/hyperlink" Target="https://doi.org/10.1103/PhysRev.141.1308" TargetMode="External"/><Relationship Id="rId8" Type="http://schemas.openxmlformats.org/officeDocument/2006/relationships/hyperlink" Target="https://doi.org/10.1016/j.nuclphysa.2020.121767" TargetMode="External"/><Relationship Id="rId3" Type="http://schemas.openxmlformats.org/officeDocument/2006/relationships/hyperlink" Target="https://doi.org/10.1103/PhysRevLett.128.052002" TargetMode="External"/><Relationship Id="rId12" Type="http://schemas.openxmlformats.org/officeDocument/2006/relationships/hyperlink" Target="https://doi.org/10.1103/PhysRevC.99.044303" TargetMode="External"/><Relationship Id="rId17" Type="http://schemas.openxmlformats.org/officeDocument/2006/relationships/hyperlink" Target="https://doi.org/10.1063/1.4921430" TargetMode="External"/><Relationship Id="rId25" Type="http://schemas.openxmlformats.org/officeDocument/2006/relationships/hyperlink" Target="https://doi.org/10.1016/j.nuclphysa.2010.05.054" TargetMode="External"/><Relationship Id="rId33" Type="http://schemas.openxmlformats.org/officeDocument/2006/relationships/hyperlink" Target="https://doi.org/10.1016/S0370-2693(00)00316-6" TargetMode="External"/><Relationship Id="rId38" Type="http://schemas.openxmlformats.org/officeDocument/2006/relationships/hyperlink" Target="https://doi.org/10.1016/0550-3213(76)90449-1" TargetMode="External"/><Relationship Id="rId20" Type="http://schemas.openxmlformats.org/officeDocument/2006/relationships/hyperlink" Target="https://doi.org/10.1140/epja/i2012-12151-1" TargetMode="External"/><Relationship Id="rId41" Type="http://schemas.openxmlformats.org/officeDocument/2006/relationships/hyperlink" Target="https://doi.org/10.1103/PhysRevC.9.212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hyperlink" Target="https://xkcd.com/245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hyperlink" Target="https://doi.org/10.1103/PhysRevC.93.055207"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hyperlink" Target="http://arxiv.org/abs/1012.3754"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hyperlink" Target="https://doi.org/10.3389/fphy.2020.00036" TargetMode="External"/><Relationship Id="rId1" Type="http://schemas.openxmlformats.org/officeDocument/2006/relationships/slideLayout" Target="../slideLayouts/slideLayout26.xml"/><Relationship Id="rId4" Type="http://schemas.openxmlformats.org/officeDocument/2006/relationships/image" Target="../media/image4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4.xml"/><Relationship Id="rId5" Type="http://schemas.openxmlformats.org/officeDocument/2006/relationships/hyperlink" Target="https://arxiv.org/abs/2002.05167" TargetMode="External"/><Relationship Id="rId4" Type="http://schemas.openxmlformats.org/officeDocument/2006/relationships/hyperlink" Target="https://doi.org/10.1103/PhysRevC.102.035203"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103/PhysRevC.102.015205" TargetMode="External"/><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hyperlink" Target="https://arxiv.org/abs/1902.0818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hyperlink" Target="https://doi.org/10.1103/PhysRevC.102.015205" TargetMode="External"/><Relationship Id="rId1" Type="http://schemas.openxmlformats.org/officeDocument/2006/relationships/slideLayout" Target="../slideLayouts/slideLayout4.xml"/><Relationship Id="rId4" Type="http://schemas.openxmlformats.org/officeDocument/2006/relationships/image" Target="../media/image51.emf"/></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doi.org/10.1103/PhysRevC.102.015205" TargetMode="Externa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oi.org/10.1103/PhysRevC.102.015205"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hyperlink" Target="https://journals.aps.org/prc/abstract/10.1103/PhysRevC.90.04520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hyperlink" Target="https://doi.org/10.1103/PhysRevC.98.025204" TargetMode="Externa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doi.org/10.1038/s41586-019-1721-2"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doi.org/10.1126/science.aah6677" TargetMode="External"/><Relationship Id="rId2" Type="http://schemas.openxmlformats.org/officeDocument/2006/relationships/hyperlink" Target="http://doi.org/10.1126/science.aau7807" TargetMode="External"/><Relationship Id="rId1" Type="http://schemas.openxmlformats.org/officeDocument/2006/relationships/slideLayout" Target="../slideLayouts/slideLayout4.xml"/><Relationship Id="rId5" Type="http://schemas.openxmlformats.org/officeDocument/2006/relationships/hyperlink" Target="https://wiki.jlab.org/pcrewiki/index.php/PRad_Results" TargetMode="External"/><Relationship Id="rId4" Type="http://schemas.openxmlformats.org/officeDocument/2006/relationships/hyperlink" Target="https://doi.org/10.1103/PhysRevLett.120.18300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twitter.com/dwhiginbotham/status/1043837703991832577" TargetMode="External"/><Relationship Id="rId2" Type="http://schemas.openxmlformats.org/officeDocument/2006/relationships/image" Target="../media/image67.tiff"/><Relationship Id="rId1" Type="http://schemas.openxmlformats.org/officeDocument/2006/relationships/slideLayout" Target="../slideLayouts/slideLayout6.xml"/><Relationship Id="rId5" Type="http://schemas.openxmlformats.org/officeDocument/2006/relationships/hyperlink" Target="https://xkcd.com/2048" TargetMode="External"/><Relationship Id="rId4" Type="http://schemas.openxmlformats.org/officeDocument/2006/relationships/hyperlink" Target="http://doi.org/10.5281/zenodo.1436555"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al.cern.ch/documents/minuit/mnerror.pdf" TargetMode="External"/><Relationship Id="rId2" Type="http://schemas.openxmlformats.org/officeDocument/2006/relationships/hyperlink" Target="https://projecteuclid.org/euclid.ss/1294167961" TargetMode="External"/><Relationship Id="rId1" Type="http://schemas.openxmlformats.org/officeDocument/2006/relationships/slideLayout" Target="../slideLayouts/slideLayout4.xml"/><Relationship Id="rId6" Type="http://schemas.openxmlformats.org/officeDocument/2006/relationships/hyperlink" Target="https://en.wikipedia.org/wiki/How_to_Lie_with_Statistics" TargetMode="External"/><Relationship Id="rId5" Type="http://schemas.openxmlformats.org/officeDocument/2006/relationships/hyperlink" Target="https://www.anaconda.com/download" TargetMode="External"/><Relationship Id="rId4" Type="http://schemas.openxmlformats.org/officeDocument/2006/relationships/hyperlink" Target="https://www.springer.com/us/book/9783319316093"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doi.org/10.1016/S0370-1573(00)00077-6" TargetMode="External"/><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hyperlink" Target="https://doi.org/10.1103/PhysRevC.99.03520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765E-5DD5-2A45-82D3-B17BFA06D78A}"/>
              </a:ext>
            </a:extLst>
          </p:cNvPr>
          <p:cNvSpPr>
            <a:spLocks noGrp="1"/>
          </p:cNvSpPr>
          <p:nvPr>
            <p:ph type="ctrTitle"/>
          </p:nvPr>
        </p:nvSpPr>
        <p:spPr>
          <a:xfrm>
            <a:off x="0" y="1"/>
            <a:ext cx="12192000" cy="1638120"/>
          </a:xfrm>
        </p:spPr>
        <p:txBody>
          <a:bodyPr>
            <a:noAutofit/>
          </a:bodyPr>
          <a:lstStyle/>
          <a:p>
            <a:r>
              <a:rPr lang="en-US" sz="4800" dirty="0"/>
              <a:t>Hadronic Physics, Detectors, &amp; Accelerators</a:t>
            </a:r>
            <a:br>
              <a:rPr lang="en-US" sz="4800" dirty="0"/>
            </a:br>
            <a:r>
              <a:rPr lang="en-US" sz="4800" dirty="0"/>
              <a:t>Lecture 2: Proton Radius Puzzle</a:t>
            </a:r>
          </a:p>
        </p:txBody>
      </p:sp>
      <p:sp>
        <p:nvSpPr>
          <p:cNvPr id="3" name="Subtitle 2">
            <a:extLst>
              <a:ext uri="{FF2B5EF4-FFF2-40B4-BE49-F238E27FC236}">
                <a16:creationId xmlns:a16="http://schemas.microsoft.com/office/drawing/2014/main" id="{2D02F5C3-080D-B84C-9555-2F3787E743D4}"/>
              </a:ext>
            </a:extLst>
          </p:cNvPr>
          <p:cNvSpPr>
            <a:spLocks noGrp="1"/>
          </p:cNvSpPr>
          <p:nvPr>
            <p:ph type="subTitle" idx="1"/>
          </p:nvPr>
        </p:nvSpPr>
        <p:spPr>
          <a:xfrm>
            <a:off x="11151" y="1912444"/>
            <a:ext cx="12192000" cy="601272"/>
          </a:xfrm>
        </p:spPr>
        <p:txBody>
          <a:bodyPr>
            <a:noAutofit/>
          </a:bodyPr>
          <a:lstStyle/>
          <a:p>
            <a:pPr>
              <a:lnSpc>
                <a:spcPct val="100000"/>
              </a:lnSpc>
              <a:spcBef>
                <a:spcPts val="0"/>
              </a:spcBef>
            </a:pPr>
            <a:r>
              <a:rPr lang="en-US" dirty="0"/>
              <a:t>Douglas W. Higinbotham</a:t>
            </a:r>
          </a:p>
          <a:p>
            <a:pPr>
              <a:lnSpc>
                <a:spcPct val="100000"/>
              </a:lnSpc>
              <a:spcBef>
                <a:spcPts val="0"/>
              </a:spcBef>
            </a:pPr>
            <a:r>
              <a:rPr lang="en-US" b="1" dirty="0"/>
              <a:t>Jefferson Lab</a:t>
            </a:r>
          </a:p>
        </p:txBody>
      </p:sp>
      <p:pic>
        <p:nvPicPr>
          <p:cNvPr id="6" name="Picture 5">
            <a:extLst>
              <a:ext uri="{FF2B5EF4-FFF2-40B4-BE49-F238E27FC236}">
                <a16:creationId xmlns:a16="http://schemas.microsoft.com/office/drawing/2014/main" id="{3DEAFFF2-B4F4-3A40-B48A-2AD0A495B017}"/>
              </a:ext>
            </a:extLst>
          </p:cNvPr>
          <p:cNvPicPr>
            <a:picLocks noChangeAspect="1"/>
          </p:cNvPicPr>
          <p:nvPr/>
        </p:nvPicPr>
        <p:blipFill>
          <a:blip r:embed="rId2"/>
          <a:stretch>
            <a:fillRect/>
          </a:stretch>
        </p:blipFill>
        <p:spPr>
          <a:xfrm>
            <a:off x="2030205" y="3065252"/>
            <a:ext cx="8131590" cy="3491663"/>
          </a:xfrm>
          <a:prstGeom prst="rect">
            <a:avLst/>
          </a:prstGeom>
        </p:spPr>
      </p:pic>
      <p:sp>
        <p:nvSpPr>
          <p:cNvPr id="4" name="TextBox 3">
            <a:extLst>
              <a:ext uri="{FF2B5EF4-FFF2-40B4-BE49-F238E27FC236}">
                <a16:creationId xmlns:a16="http://schemas.microsoft.com/office/drawing/2014/main" id="{2F4E7430-BF3F-4B4C-B95B-5D3AB3AB41F2}"/>
              </a:ext>
            </a:extLst>
          </p:cNvPr>
          <p:cNvSpPr txBox="1"/>
          <p:nvPr/>
        </p:nvSpPr>
        <p:spPr>
          <a:xfrm>
            <a:off x="0" y="6523462"/>
            <a:ext cx="12192000" cy="307777"/>
          </a:xfrm>
          <a:prstGeom prst="rect">
            <a:avLst/>
          </a:prstGeom>
          <a:noFill/>
        </p:spPr>
        <p:txBody>
          <a:bodyPr wrap="square" rtlCol="0">
            <a:spAutoFit/>
          </a:bodyPr>
          <a:lstStyle/>
          <a:p>
            <a:pPr algn="ctr"/>
            <a:r>
              <a:rPr lang="en-US" sz="1400" dirty="0"/>
              <a:t>Image from XKCD </a:t>
            </a:r>
            <a:r>
              <a:rPr lang="en-US" sz="1400" dirty="0">
                <a:hlinkClick r:id="rId3"/>
              </a:rPr>
              <a:t>https://xkcd.com/2118/</a:t>
            </a:r>
            <a:r>
              <a:rPr lang="en-US" sz="1400" dirty="0"/>
              <a:t> </a:t>
            </a:r>
          </a:p>
        </p:txBody>
      </p:sp>
    </p:spTree>
    <p:extLst>
      <p:ext uri="{BB962C8B-B14F-4D97-AF65-F5344CB8AC3E}">
        <p14:creationId xmlns:p14="http://schemas.microsoft.com/office/powerpoint/2010/main" val="101184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50"/>
            <a:ext cx="12192000" cy="665005"/>
          </a:xfrm>
        </p:spPr>
        <p:txBody>
          <a:bodyPr>
            <a:normAutofit/>
          </a:bodyPr>
          <a:lstStyle/>
          <a:p>
            <a:pPr algn="ctr"/>
            <a:r>
              <a:rPr lang="en-US" sz="3600" dirty="0"/>
              <a:t>Elastic Electron Scattering from Spin-1/2 Particles</a:t>
            </a:r>
          </a:p>
        </p:txBody>
      </p:sp>
      <p:pic>
        <p:nvPicPr>
          <p:cNvPr id="4" name="Picture 3" descr="Rosenblu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797" y="1812920"/>
            <a:ext cx="8004569" cy="1263275"/>
          </a:xfrm>
          <a:prstGeom prst="rect">
            <a:avLst/>
          </a:prstGeom>
        </p:spPr>
      </p:pic>
      <p:sp>
        <p:nvSpPr>
          <p:cNvPr id="5" name="TextBox 4"/>
          <p:cNvSpPr txBox="1"/>
          <p:nvPr/>
        </p:nvSpPr>
        <p:spPr>
          <a:xfrm>
            <a:off x="1524000" y="800817"/>
            <a:ext cx="9144000" cy="646331"/>
          </a:xfrm>
          <a:prstGeom prst="rect">
            <a:avLst/>
          </a:prstGeom>
          <a:noFill/>
        </p:spPr>
        <p:txBody>
          <a:bodyPr wrap="square" rtlCol="0">
            <a:spAutoFit/>
          </a:bodyPr>
          <a:lstStyle/>
          <a:p>
            <a:pPr algn="ctr"/>
            <a:r>
              <a:rPr lang="en-US"/>
              <a:t>From relativistic quantum mechanics one can derive the formula for electron-proton </a:t>
            </a:r>
          </a:p>
          <a:p>
            <a:pPr algn="ctr"/>
            <a:r>
              <a:rPr lang="en-US"/>
              <a:t>scattering where one has assumed the exchange of a single virtual photon.   </a:t>
            </a:r>
          </a:p>
        </p:txBody>
      </p:sp>
      <p:sp>
        <p:nvSpPr>
          <p:cNvPr id="7" name="TextBox 6"/>
          <p:cNvSpPr txBox="1"/>
          <p:nvPr/>
        </p:nvSpPr>
        <p:spPr>
          <a:xfrm>
            <a:off x="1524000" y="3353983"/>
            <a:ext cx="9144000" cy="369332"/>
          </a:xfrm>
          <a:prstGeom prst="rect">
            <a:avLst/>
          </a:prstGeom>
          <a:noFill/>
        </p:spPr>
        <p:txBody>
          <a:bodyPr wrap="square" rtlCol="0">
            <a:spAutoFit/>
          </a:bodyPr>
          <a:lstStyle/>
          <a:p>
            <a:pPr algn="ctr"/>
            <a:r>
              <a:rPr lang="en-US"/>
              <a:t>where </a:t>
            </a:r>
            <a:r>
              <a:rPr lang="en-US">
                <a:solidFill>
                  <a:srgbClr val="0000FF"/>
                </a:solidFill>
              </a:rPr>
              <a:t>G</a:t>
            </a:r>
            <a:r>
              <a:rPr lang="en-US" baseline="-25000">
                <a:solidFill>
                  <a:srgbClr val="0000FF"/>
                </a:solidFill>
              </a:rPr>
              <a:t>E</a:t>
            </a:r>
            <a:r>
              <a:rPr lang="en-US"/>
              <a:t> and </a:t>
            </a:r>
            <a:r>
              <a:rPr lang="en-US">
                <a:solidFill>
                  <a:srgbClr val="FF0000"/>
                </a:solidFill>
              </a:rPr>
              <a:t>G</a:t>
            </a:r>
            <a:r>
              <a:rPr lang="en-US" baseline="-25000">
                <a:solidFill>
                  <a:srgbClr val="FF0000"/>
                </a:solidFill>
              </a:rPr>
              <a:t>M</a:t>
            </a:r>
            <a:r>
              <a:rPr lang="en-US" baseline="-25000"/>
              <a:t>  </a:t>
            </a:r>
            <a:r>
              <a:rPr lang="en-US"/>
              <a:t>form factors take into account the finite size of the proton. </a:t>
            </a:r>
          </a:p>
        </p:txBody>
      </p:sp>
      <p:sp>
        <p:nvSpPr>
          <p:cNvPr id="9" name="TextBox 8"/>
          <p:cNvSpPr txBox="1"/>
          <p:nvPr/>
        </p:nvSpPr>
        <p:spPr>
          <a:xfrm>
            <a:off x="3658840" y="4527002"/>
            <a:ext cx="5510944" cy="461665"/>
          </a:xfrm>
          <a:prstGeom prst="rect">
            <a:avLst/>
          </a:prstGeom>
          <a:noFill/>
        </p:spPr>
        <p:txBody>
          <a:bodyPr wrap="none" rtlCol="0">
            <a:spAutoFit/>
          </a:bodyPr>
          <a:lstStyle/>
          <a:p>
            <a:r>
              <a:rPr lang="en-US" sz="2400">
                <a:latin typeface="Helvetica"/>
                <a:cs typeface="Helvetica"/>
              </a:rPr>
              <a:t>Q</a:t>
            </a:r>
            <a:r>
              <a:rPr lang="en-US" sz="2400" baseline="30000">
                <a:latin typeface="Helvetica"/>
                <a:cs typeface="Helvetica"/>
              </a:rPr>
              <a:t>2</a:t>
            </a:r>
            <a:r>
              <a:rPr lang="en-US" sz="2400">
                <a:latin typeface="Helvetica"/>
                <a:cs typeface="Helvetica"/>
              </a:rPr>
              <a:t> = 4 E E’ sin</a:t>
            </a:r>
            <a:r>
              <a:rPr lang="en-US" sz="2400" baseline="30000">
                <a:latin typeface="Helvetica"/>
                <a:cs typeface="Helvetica"/>
              </a:rPr>
              <a:t>2</a:t>
            </a:r>
            <a:r>
              <a:rPr lang="en-US" sz="2400">
                <a:latin typeface="Helvetica"/>
                <a:cs typeface="Helvetica"/>
              </a:rPr>
              <a:t>(</a:t>
            </a:r>
            <a:r>
              <a:rPr lang="en-US" sz="2400" err="1">
                <a:latin typeface="Helvetica"/>
                <a:cs typeface="Helvetica"/>
              </a:rPr>
              <a:t>θ</a:t>
            </a:r>
            <a:r>
              <a:rPr lang="en-US" sz="2400">
                <a:latin typeface="Helvetica"/>
                <a:cs typeface="Helvetica"/>
              </a:rPr>
              <a:t>/2) and </a:t>
            </a:r>
            <a:r>
              <a:rPr lang="en-US" sz="2400" err="1">
                <a:latin typeface="Helvetica"/>
                <a:cs typeface="Helvetica"/>
              </a:rPr>
              <a:t>τ</a:t>
            </a:r>
            <a:r>
              <a:rPr lang="en-US" sz="2400">
                <a:latin typeface="Helvetica"/>
                <a:cs typeface="Helvetica"/>
              </a:rPr>
              <a:t> = Q</a:t>
            </a:r>
            <a:r>
              <a:rPr lang="en-US" sz="2400" baseline="30000">
                <a:latin typeface="Helvetica"/>
                <a:cs typeface="Helvetica"/>
              </a:rPr>
              <a:t>2</a:t>
            </a:r>
            <a:r>
              <a:rPr lang="en-US" sz="2400">
                <a:latin typeface="Helvetica"/>
                <a:cs typeface="Helvetica"/>
              </a:rPr>
              <a:t> /4m</a:t>
            </a:r>
            <a:r>
              <a:rPr lang="en-US" sz="2400" baseline="-25000">
                <a:latin typeface="Helvetica"/>
                <a:cs typeface="Helvetica"/>
              </a:rPr>
              <a:t>p</a:t>
            </a:r>
            <a:r>
              <a:rPr lang="en-US" sz="2400" baseline="30000">
                <a:latin typeface="Helvetica"/>
                <a:cs typeface="Helvetica"/>
              </a:rPr>
              <a:t>2</a:t>
            </a:r>
          </a:p>
        </p:txBody>
      </p:sp>
      <p:sp>
        <p:nvSpPr>
          <p:cNvPr id="11" name="TextBox 10"/>
          <p:cNvSpPr txBox="1"/>
          <p:nvPr/>
        </p:nvSpPr>
        <p:spPr>
          <a:xfrm>
            <a:off x="1524000" y="3954081"/>
            <a:ext cx="9144000" cy="461665"/>
          </a:xfrm>
          <a:prstGeom prst="rect">
            <a:avLst/>
          </a:prstGeom>
          <a:noFill/>
        </p:spPr>
        <p:txBody>
          <a:bodyPr wrap="square" rtlCol="0">
            <a:spAutoFit/>
          </a:bodyPr>
          <a:lstStyle/>
          <a:p>
            <a:pPr algn="ctr"/>
            <a:r>
              <a:rPr lang="en-US" sz="2400">
                <a:latin typeface="Helvetica"/>
                <a:cs typeface="Helvetica"/>
              </a:rPr>
              <a:t>G</a:t>
            </a:r>
            <a:r>
              <a:rPr lang="en-US" sz="2400" baseline="-25000">
                <a:latin typeface="Helvetica"/>
                <a:cs typeface="Helvetica"/>
              </a:rPr>
              <a:t>E</a:t>
            </a:r>
            <a:r>
              <a:rPr lang="en-US" sz="2400">
                <a:latin typeface="Helvetica"/>
                <a:cs typeface="Helvetica"/>
              </a:rPr>
              <a:t> = G</a:t>
            </a:r>
            <a:r>
              <a:rPr lang="en-US" sz="2400" baseline="-25000">
                <a:latin typeface="Helvetica"/>
                <a:cs typeface="Helvetica"/>
              </a:rPr>
              <a:t>E</a:t>
            </a:r>
            <a:r>
              <a:rPr lang="en-US" sz="2400">
                <a:latin typeface="Helvetica"/>
                <a:cs typeface="Helvetica"/>
              </a:rPr>
              <a:t>(Q</a:t>
            </a:r>
            <a:r>
              <a:rPr lang="en-US" sz="2400" baseline="30000">
                <a:latin typeface="Helvetica"/>
                <a:cs typeface="Helvetica"/>
              </a:rPr>
              <a:t>2</a:t>
            </a:r>
            <a:r>
              <a:rPr lang="en-US" sz="2400">
                <a:latin typeface="Helvetica"/>
                <a:cs typeface="Helvetica"/>
              </a:rPr>
              <a:t>), G</a:t>
            </a:r>
            <a:r>
              <a:rPr lang="en-US" sz="2400" baseline="-25000">
                <a:latin typeface="Helvetica"/>
                <a:cs typeface="Helvetica"/>
              </a:rPr>
              <a:t>M</a:t>
            </a:r>
            <a:r>
              <a:rPr lang="en-US" sz="2400">
                <a:latin typeface="Helvetica"/>
                <a:cs typeface="Helvetica"/>
              </a:rPr>
              <a:t> = G</a:t>
            </a:r>
            <a:r>
              <a:rPr lang="en-US" sz="2400" baseline="-25000">
                <a:latin typeface="Helvetica"/>
                <a:cs typeface="Helvetica"/>
              </a:rPr>
              <a:t>M</a:t>
            </a:r>
            <a:r>
              <a:rPr lang="en-US" sz="2400">
                <a:latin typeface="Helvetica"/>
                <a:cs typeface="Helvetica"/>
              </a:rPr>
              <a:t> (Q</a:t>
            </a:r>
            <a:r>
              <a:rPr lang="en-US" sz="2400" baseline="30000">
                <a:latin typeface="Helvetica"/>
                <a:cs typeface="Helvetica"/>
              </a:rPr>
              <a:t>2</a:t>
            </a:r>
            <a:r>
              <a:rPr lang="en-US" sz="2400">
                <a:latin typeface="Helvetica"/>
                <a:cs typeface="Helvetica"/>
              </a:rPr>
              <a:t>);  </a:t>
            </a:r>
            <a:r>
              <a:rPr lang="en-US" sz="2400">
                <a:solidFill>
                  <a:srgbClr val="0000FF"/>
                </a:solidFill>
                <a:latin typeface="Helvetica"/>
                <a:cs typeface="Helvetica"/>
              </a:rPr>
              <a:t>G</a:t>
            </a:r>
            <a:r>
              <a:rPr lang="en-US" sz="2400" baseline="-25000">
                <a:solidFill>
                  <a:srgbClr val="0000FF"/>
                </a:solidFill>
                <a:latin typeface="Helvetica"/>
                <a:cs typeface="Helvetica"/>
              </a:rPr>
              <a:t>E</a:t>
            </a:r>
            <a:r>
              <a:rPr lang="en-US" sz="2400">
                <a:solidFill>
                  <a:srgbClr val="0000FF"/>
                </a:solidFill>
                <a:latin typeface="Helvetica"/>
                <a:cs typeface="Helvetica"/>
              </a:rPr>
              <a:t>(0)=1</a:t>
            </a:r>
            <a:r>
              <a:rPr lang="en-US" sz="2400">
                <a:latin typeface="Helvetica"/>
                <a:cs typeface="Helvetica"/>
              </a:rPr>
              <a:t>, </a:t>
            </a:r>
            <a:r>
              <a:rPr lang="en-US" sz="2400">
                <a:solidFill>
                  <a:srgbClr val="FF0000"/>
                </a:solidFill>
                <a:latin typeface="Helvetica"/>
                <a:cs typeface="Helvetica"/>
              </a:rPr>
              <a:t>G</a:t>
            </a:r>
            <a:r>
              <a:rPr lang="en-US" sz="2400" baseline="-25000">
                <a:solidFill>
                  <a:srgbClr val="FF0000"/>
                </a:solidFill>
                <a:latin typeface="Helvetica"/>
                <a:cs typeface="Helvetica"/>
              </a:rPr>
              <a:t>M</a:t>
            </a:r>
            <a:r>
              <a:rPr lang="en-US" sz="2400">
                <a:solidFill>
                  <a:srgbClr val="FF0000"/>
                </a:solidFill>
                <a:latin typeface="Helvetica"/>
                <a:cs typeface="Helvetica"/>
              </a:rPr>
              <a:t>(0) = </a:t>
            </a:r>
            <a:r>
              <a:rPr lang="en-US" sz="2400" err="1">
                <a:solidFill>
                  <a:srgbClr val="FF0000"/>
                </a:solidFill>
                <a:latin typeface="Helvetica"/>
                <a:cs typeface="Helvetica"/>
              </a:rPr>
              <a:t>μ</a:t>
            </a:r>
            <a:r>
              <a:rPr lang="en-US" sz="2400" baseline="-25000" err="1">
                <a:solidFill>
                  <a:srgbClr val="FF0000"/>
                </a:solidFill>
                <a:latin typeface="Helvetica"/>
                <a:cs typeface="Helvetica"/>
              </a:rPr>
              <a:t>p</a:t>
            </a:r>
            <a:endParaRPr lang="en-US" sz="2400" baseline="-25000">
              <a:solidFill>
                <a:srgbClr val="FF0000"/>
              </a:solidFill>
              <a:latin typeface="Helvetica"/>
              <a:cs typeface="Helvetica"/>
            </a:endParaRPr>
          </a:p>
        </p:txBody>
      </p:sp>
      <p:sp>
        <p:nvSpPr>
          <p:cNvPr id="3" name="TextBox 2"/>
          <p:cNvSpPr txBox="1"/>
          <p:nvPr/>
        </p:nvSpPr>
        <p:spPr>
          <a:xfrm>
            <a:off x="1524000" y="5129980"/>
            <a:ext cx="9144000" cy="369332"/>
          </a:xfrm>
          <a:prstGeom prst="rect">
            <a:avLst/>
          </a:prstGeom>
          <a:noFill/>
        </p:spPr>
        <p:txBody>
          <a:bodyPr wrap="square" rtlCol="0">
            <a:spAutoFit/>
          </a:bodyPr>
          <a:lstStyle/>
          <a:p>
            <a:pPr algn="ctr"/>
            <a:r>
              <a:rPr lang="en-US" dirty="0">
                <a:solidFill>
                  <a:srgbClr val="0000FF"/>
                </a:solidFill>
              </a:rPr>
              <a:t>Elastic cross sections at small angles and small Q</a:t>
            </a:r>
            <a:r>
              <a:rPr lang="en-US" baseline="30000" dirty="0">
                <a:solidFill>
                  <a:srgbClr val="0000FF"/>
                </a:solidFill>
              </a:rPr>
              <a:t>2</a:t>
            </a:r>
            <a:r>
              <a:rPr lang="en-US" dirty="0">
                <a:solidFill>
                  <a:srgbClr val="0000FF"/>
                </a:solidFill>
              </a:rPr>
              <a:t>’s are dominated by G</a:t>
            </a:r>
            <a:r>
              <a:rPr lang="en-US" baseline="-25000" dirty="0">
                <a:solidFill>
                  <a:srgbClr val="0000FF"/>
                </a:solidFill>
              </a:rPr>
              <a:t>E</a:t>
            </a:r>
            <a:r>
              <a:rPr lang="en-US" dirty="0">
                <a:solidFill>
                  <a:srgbClr val="0000FF"/>
                </a:solidFill>
              </a:rPr>
              <a:t> ( JLab </a:t>
            </a:r>
            <a:r>
              <a:rPr lang="en-US" dirty="0" err="1">
                <a:solidFill>
                  <a:srgbClr val="0000FF"/>
                </a:solidFill>
              </a:rPr>
              <a:t>PRad</a:t>
            </a:r>
            <a:r>
              <a:rPr lang="en-US" dirty="0">
                <a:solidFill>
                  <a:srgbClr val="0000FF"/>
                </a:solidFill>
              </a:rPr>
              <a:t> Hall B )</a:t>
            </a:r>
            <a:r>
              <a:rPr lang="en-US" baseline="-25000" dirty="0">
                <a:solidFill>
                  <a:srgbClr val="0000FF"/>
                </a:solidFill>
              </a:rPr>
              <a:t>  </a:t>
            </a:r>
            <a:endParaRPr lang="en-US" dirty="0">
              <a:solidFill>
                <a:srgbClr val="0000FF"/>
              </a:solidFill>
            </a:endParaRPr>
          </a:p>
        </p:txBody>
      </p:sp>
      <p:sp>
        <p:nvSpPr>
          <p:cNvPr id="6" name="Rectangle 5"/>
          <p:cNvSpPr/>
          <p:nvPr/>
        </p:nvSpPr>
        <p:spPr>
          <a:xfrm>
            <a:off x="1524000" y="5511960"/>
            <a:ext cx="9144000" cy="369332"/>
          </a:xfrm>
          <a:prstGeom prst="rect">
            <a:avLst/>
          </a:prstGeom>
        </p:spPr>
        <p:txBody>
          <a:bodyPr wrap="square">
            <a:spAutoFit/>
          </a:bodyPr>
          <a:lstStyle/>
          <a:p>
            <a:pPr algn="ctr"/>
            <a:r>
              <a:rPr lang="en-US" dirty="0">
                <a:solidFill>
                  <a:srgbClr val="FF0000"/>
                </a:solidFill>
              </a:rPr>
              <a:t>Elastic cross sections at large angles and large Q</a:t>
            </a:r>
            <a:r>
              <a:rPr lang="en-US" baseline="30000" dirty="0">
                <a:solidFill>
                  <a:srgbClr val="FF0000"/>
                </a:solidFill>
              </a:rPr>
              <a:t>2</a:t>
            </a:r>
            <a:r>
              <a:rPr lang="en-US" dirty="0">
                <a:solidFill>
                  <a:srgbClr val="FF0000"/>
                </a:solidFill>
              </a:rPr>
              <a:t>’s are dominated by G</a:t>
            </a:r>
            <a:r>
              <a:rPr lang="en-US" baseline="-25000" dirty="0">
                <a:solidFill>
                  <a:srgbClr val="FF0000"/>
                </a:solidFill>
              </a:rPr>
              <a:t>M</a:t>
            </a:r>
            <a:r>
              <a:rPr lang="en-US" dirty="0">
                <a:solidFill>
                  <a:srgbClr val="FF0000"/>
                </a:solidFill>
              </a:rPr>
              <a:t> ( JLab GMP Hall A )</a:t>
            </a:r>
            <a:r>
              <a:rPr lang="en-US" baseline="-25000" dirty="0">
                <a:solidFill>
                  <a:srgbClr val="FF0000"/>
                </a:solidFill>
              </a:rPr>
              <a:t>  </a:t>
            </a:r>
            <a:endParaRPr lang="en-US" dirty="0">
              <a:solidFill>
                <a:srgbClr val="FF0000"/>
              </a:solidFill>
            </a:endParaRPr>
          </a:p>
        </p:txBody>
      </p:sp>
      <p:sp>
        <p:nvSpPr>
          <p:cNvPr id="8" name="TextBox 7"/>
          <p:cNvSpPr txBox="1"/>
          <p:nvPr/>
        </p:nvSpPr>
        <p:spPr>
          <a:xfrm>
            <a:off x="0" y="5942252"/>
            <a:ext cx="12192000" cy="369332"/>
          </a:xfrm>
          <a:prstGeom prst="rect">
            <a:avLst/>
          </a:prstGeom>
          <a:noFill/>
        </p:spPr>
        <p:txBody>
          <a:bodyPr wrap="square" rtlCol="0">
            <a:spAutoFit/>
          </a:bodyPr>
          <a:lstStyle/>
          <a:p>
            <a:pPr algn="ctr"/>
            <a:r>
              <a:rPr lang="en-US" dirty="0"/>
              <a:t>For moderate Q</a:t>
            </a:r>
            <a:r>
              <a:rPr lang="en-US" baseline="30000" dirty="0"/>
              <a:t>2’</a:t>
            </a:r>
            <a:r>
              <a:rPr lang="en-US" dirty="0"/>
              <a:t>s one can separate </a:t>
            </a:r>
            <a:r>
              <a:rPr lang="en-US" dirty="0">
                <a:solidFill>
                  <a:srgbClr val="0000FF"/>
                </a:solidFill>
              </a:rPr>
              <a:t>G</a:t>
            </a:r>
            <a:r>
              <a:rPr lang="en-US" baseline="-25000" dirty="0">
                <a:solidFill>
                  <a:srgbClr val="0000FF"/>
                </a:solidFill>
              </a:rPr>
              <a:t>E</a:t>
            </a:r>
            <a:r>
              <a:rPr lang="en-US" dirty="0"/>
              <a:t> and </a:t>
            </a:r>
            <a:r>
              <a:rPr lang="en-US" dirty="0">
                <a:solidFill>
                  <a:srgbClr val="FF0000"/>
                </a:solidFill>
              </a:rPr>
              <a:t>G</a:t>
            </a:r>
            <a:r>
              <a:rPr lang="en-US" baseline="-25000" dirty="0">
                <a:solidFill>
                  <a:srgbClr val="FF0000"/>
                </a:solidFill>
              </a:rPr>
              <a:t>M</a:t>
            </a:r>
            <a:r>
              <a:rPr lang="en-US" dirty="0"/>
              <a:t> with the  </a:t>
            </a:r>
            <a:r>
              <a:rPr lang="en-US" dirty="0" err="1"/>
              <a:t>Rosenbluth</a:t>
            </a:r>
            <a:r>
              <a:rPr lang="en-US" dirty="0"/>
              <a:t> technique (same Q</a:t>
            </a:r>
            <a:r>
              <a:rPr lang="en-US" baseline="30000" dirty="0"/>
              <a:t>2</a:t>
            </a:r>
            <a:r>
              <a:rPr lang="en-US" dirty="0"/>
              <a:t> different </a:t>
            </a:r>
            <a:r>
              <a:rPr lang="en-US" dirty="0" err="1"/>
              <a:t>E,θ</a:t>
            </a:r>
            <a:r>
              <a:rPr lang="en-US" dirty="0"/>
              <a:t>).</a:t>
            </a:r>
          </a:p>
        </p:txBody>
      </p:sp>
      <p:sp>
        <p:nvSpPr>
          <p:cNvPr id="12" name="Slide Number Placeholder 5">
            <a:extLst>
              <a:ext uri="{FF2B5EF4-FFF2-40B4-BE49-F238E27FC236}">
                <a16:creationId xmlns:a16="http://schemas.microsoft.com/office/drawing/2014/main" id="{8912AE92-D30F-C14D-B6C1-89C97158CC5C}"/>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9</a:t>
            </a:fld>
            <a:endParaRPr lang="en-US"/>
          </a:p>
        </p:txBody>
      </p:sp>
    </p:spTree>
    <p:extLst>
      <p:ext uri="{BB962C8B-B14F-4D97-AF65-F5344CB8AC3E}">
        <p14:creationId xmlns:p14="http://schemas.microsoft.com/office/powerpoint/2010/main" val="2389098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290"/>
            <a:ext cx="12192000" cy="396875"/>
          </a:xfrm>
        </p:spPr>
        <p:txBody>
          <a:bodyPr>
            <a:noAutofit/>
          </a:bodyPr>
          <a:lstStyle/>
          <a:p>
            <a:pPr algn="ctr"/>
            <a:r>
              <a:rPr lang="en-US" sz="3600"/>
              <a:t>G</a:t>
            </a:r>
            <a:r>
              <a:rPr lang="en-US" sz="3600" baseline="-25000"/>
              <a:t>E</a:t>
            </a:r>
            <a:r>
              <a:rPr lang="en-US" sz="3600"/>
              <a:t> and G</a:t>
            </a:r>
            <a:r>
              <a:rPr lang="en-US" sz="3600" baseline="-25000"/>
              <a:t>M </a:t>
            </a:r>
            <a:r>
              <a:rPr lang="en-US" sz="3600"/>
              <a:t>Contributions To The Cross Section </a:t>
            </a:r>
          </a:p>
        </p:txBody>
      </p:sp>
      <p:pic>
        <p:nvPicPr>
          <p:cNvPr id="8" name="Picture 7" descr="0.2.png"/>
          <p:cNvPicPr>
            <a:picLocks noChangeAspect="1"/>
          </p:cNvPicPr>
          <p:nvPr/>
        </p:nvPicPr>
        <p:blipFill rotWithShape="1">
          <a:blip r:embed="rId2">
            <a:extLst>
              <a:ext uri="{28A0092B-C50C-407E-A947-70E740481C1C}">
                <a14:useLocalDpi xmlns:a14="http://schemas.microsoft.com/office/drawing/2010/main" val="0"/>
              </a:ext>
            </a:extLst>
          </a:blip>
          <a:srcRect t="1" r="1330" b="-1820"/>
          <a:stretch/>
        </p:blipFill>
        <p:spPr>
          <a:xfrm>
            <a:off x="850900" y="1120810"/>
            <a:ext cx="4826000" cy="4803333"/>
          </a:xfrm>
          <a:prstGeom prst="rect">
            <a:avLst/>
          </a:prstGeom>
        </p:spPr>
      </p:pic>
      <p:sp>
        <p:nvSpPr>
          <p:cNvPr id="9" name="TextBox 8"/>
          <p:cNvSpPr txBox="1"/>
          <p:nvPr/>
        </p:nvSpPr>
        <p:spPr>
          <a:xfrm>
            <a:off x="0" y="661826"/>
            <a:ext cx="12192000" cy="299887"/>
          </a:xfrm>
          <a:prstGeom prst="rect">
            <a:avLst/>
          </a:prstGeom>
          <a:noFill/>
        </p:spPr>
        <p:txBody>
          <a:bodyPr wrap="square" lIns="91099" tIns="45560" rIns="91099" bIns="45560" rtlCol="0">
            <a:spAutoFit/>
          </a:bodyPr>
          <a:lstStyle/>
          <a:p>
            <a:pPr algn="ctr"/>
            <a:r>
              <a:rPr lang="en-US" sz="1351"/>
              <a:t>Plots by Ethan Buck (Jefferson Lab SULI Student and W&amp;M undergraduate) </a:t>
            </a:r>
          </a:p>
        </p:txBody>
      </p:sp>
      <p:pic>
        <p:nvPicPr>
          <p:cNvPr id="10" name="Picture 9" descr="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14363"/>
            <a:ext cx="4840295" cy="4631862"/>
          </a:xfrm>
          <a:prstGeom prst="rect">
            <a:avLst/>
          </a:prstGeom>
        </p:spPr>
      </p:pic>
      <p:sp>
        <p:nvSpPr>
          <p:cNvPr id="12" name="TextBox 11"/>
          <p:cNvSpPr txBox="1"/>
          <p:nvPr/>
        </p:nvSpPr>
        <p:spPr>
          <a:xfrm>
            <a:off x="0" y="6389170"/>
            <a:ext cx="12240446" cy="338231"/>
          </a:xfrm>
          <a:prstGeom prst="rect">
            <a:avLst/>
          </a:prstGeom>
          <a:noFill/>
        </p:spPr>
        <p:txBody>
          <a:bodyPr wrap="square" lIns="91099" tIns="45560" rIns="91099" bIns="45560" rtlCol="0">
            <a:spAutoFit/>
          </a:bodyPr>
          <a:lstStyle/>
          <a:p>
            <a:pPr algn="ctr"/>
            <a:r>
              <a:rPr lang="en-US" sz="1600"/>
              <a:t>Global fits, like typically done with the Mainz 2010 data, need several normalization, </a:t>
            </a:r>
            <a:r>
              <a:rPr lang="en-US" sz="1600">
                <a:solidFill>
                  <a:srgbClr val="0000FF"/>
                </a:solidFill>
              </a:rPr>
              <a:t>G</a:t>
            </a:r>
            <a:r>
              <a:rPr lang="en-US" sz="1600" baseline="-25000">
                <a:solidFill>
                  <a:srgbClr val="0000FF"/>
                </a:solidFill>
              </a:rPr>
              <a:t>E</a:t>
            </a:r>
            <a:r>
              <a:rPr lang="en-US" sz="1600"/>
              <a:t> and </a:t>
            </a:r>
            <a:r>
              <a:rPr lang="en-US" sz="1600">
                <a:solidFill>
                  <a:srgbClr val="FF0000"/>
                </a:solidFill>
              </a:rPr>
              <a:t>G</a:t>
            </a:r>
            <a:r>
              <a:rPr lang="en-US" sz="1600" baseline="-25000">
                <a:solidFill>
                  <a:srgbClr val="FF0000"/>
                </a:solidFill>
              </a:rPr>
              <a:t>M</a:t>
            </a:r>
            <a:r>
              <a:rPr lang="en-US" sz="1600"/>
              <a:t> </a:t>
            </a:r>
          </a:p>
        </p:txBody>
      </p:sp>
      <p:sp>
        <p:nvSpPr>
          <p:cNvPr id="13" name="TextBox 12"/>
          <p:cNvSpPr txBox="1"/>
          <p:nvPr/>
        </p:nvSpPr>
        <p:spPr>
          <a:xfrm>
            <a:off x="0" y="6019622"/>
            <a:ext cx="12192000" cy="338231"/>
          </a:xfrm>
          <a:prstGeom prst="rect">
            <a:avLst/>
          </a:prstGeom>
          <a:noFill/>
        </p:spPr>
        <p:txBody>
          <a:bodyPr wrap="square" lIns="91099" tIns="45560" rIns="91099" bIns="45560" rtlCol="0">
            <a:spAutoFit/>
          </a:bodyPr>
          <a:lstStyle/>
          <a:p>
            <a:pPr algn="ctr"/>
            <a:r>
              <a:rPr lang="en-US" sz="1600"/>
              <a:t>Experiments like PRad (Hall B) go to small angle to maximize </a:t>
            </a:r>
            <a:r>
              <a:rPr lang="en-US" sz="1600">
                <a:solidFill>
                  <a:srgbClr val="0000FF"/>
                </a:solidFill>
              </a:rPr>
              <a:t>G</a:t>
            </a:r>
            <a:r>
              <a:rPr lang="en-US" sz="1600" baseline="-25000">
                <a:solidFill>
                  <a:srgbClr val="0000FF"/>
                </a:solidFill>
              </a:rPr>
              <a:t>E</a:t>
            </a:r>
            <a:r>
              <a:rPr lang="en-US" sz="1600"/>
              <a:t> and minimize </a:t>
            </a:r>
            <a:r>
              <a:rPr lang="en-US" sz="1600">
                <a:solidFill>
                  <a:srgbClr val="FF0000"/>
                </a:solidFill>
              </a:rPr>
              <a:t>G</a:t>
            </a:r>
            <a:r>
              <a:rPr lang="en-US" sz="1600" baseline="-25000">
                <a:solidFill>
                  <a:srgbClr val="FF0000"/>
                </a:solidFill>
              </a:rPr>
              <a:t>M</a:t>
            </a:r>
            <a:r>
              <a:rPr lang="en-US" sz="1600"/>
              <a:t> contribution.. </a:t>
            </a:r>
          </a:p>
        </p:txBody>
      </p:sp>
      <p:sp>
        <p:nvSpPr>
          <p:cNvPr id="11" name="Slide Number Placeholder 1">
            <a:extLst>
              <a:ext uri="{FF2B5EF4-FFF2-40B4-BE49-F238E27FC236}">
                <a16:creationId xmlns:a16="http://schemas.microsoft.com/office/drawing/2014/main" id="{24D04F34-0035-D546-8A24-AE23A4809EC6}"/>
              </a:ext>
            </a:extLst>
          </p:cNvPr>
          <p:cNvSpPr>
            <a:spLocks noGrp="1"/>
          </p:cNvSpPr>
          <p:nvPr>
            <p:ph type="sldNum" sz="quarter" idx="12"/>
          </p:nvPr>
        </p:nvSpPr>
        <p:spPr>
          <a:xfrm>
            <a:off x="9205686" y="6356349"/>
            <a:ext cx="2743200" cy="365125"/>
          </a:xfrm>
        </p:spPr>
        <p:txBody>
          <a:bodyPr/>
          <a:lstStyle/>
          <a:p>
            <a:pPr>
              <a:defRPr/>
            </a:pPr>
            <a:fld id="{9D07D49E-6DC6-8C40-AD68-D69A60D180C2}" type="slidenum">
              <a:rPr lang="en-US" smtClean="0"/>
              <a:pPr>
                <a:defRPr/>
              </a:pPr>
              <a:t>10</a:t>
            </a:fld>
            <a:endParaRPr lang="en-US"/>
          </a:p>
        </p:txBody>
      </p:sp>
    </p:spTree>
    <p:extLst>
      <p:ext uri="{BB962C8B-B14F-4D97-AF65-F5344CB8AC3E}">
        <p14:creationId xmlns:p14="http://schemas.microsoft.com/office/powerpoint/2010/main" val="2766187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238"/>
            <a:ext cx="12192000" cy="1216038"/>
          </a:xfrm>
        </p:spPr>
        <p:txBody>
          <a:bodyPr>
            <a:normAutofit fontScale="90000"/>
          </a:bodyPr>
          <a:lstStyle/>
          <a:p>
            <a:pPr algn="ctr"/>
            <a:br>
              <a:rPr lang="en-US" b="1" i="1" dirty="0">
                <a:latin typeface="Cambria Math" panose="02040503050406030204" pitchFamily="18" charset="0"/>
              </a:rPr>
            </a:br>
            <a:r>
              <a:rPr lang="en-US" b="1" dirty="0"/>
              <a:t>What’s a nuclear physicist need to know about fitting?!  </a:t>
            </a:r>
            <a:br>
              <a:rPr lang="en-US" b="1" dirty="0"/>
            </a:br>
            <a:r>
              <a:rPr lang="en-US" b="1" dirty="0"/>
              <a:t> </a:t>
            </a:r>
          </a:p>
        </p:txBody>
      </p:sp>
      <p:sp>
        <p:nvSpPr>
          <p:cNvPr id="6" name="TextBox 5"/>
          <p:cNvSpPr txBox="1"/>
          <p:nvPr/>
        </p:nvSpPr>
        <p:spPr>
          <a:xfrm>
            <a:off x="-1" y="3315330"/>
            <a:ext cx="12191999" cy="707882"/>
          </a:xfrm>
          <a:prstGeom prst="rect">
            <a:avLst/>
          </a:prstGeom>
          <a:noFill/>
        </p:spPr>
        <p:txBody>
          <a:bodyPr wrap="square" lIns="91437" tIns="45718" rIns="91437" bIns="45718" rtlCol="0">
            <a:spAutoFit/>
          </a:bodyPr>
          <a:lstStyle/>
          <a:p>
            <a:pPr algn="ctr"/>
            <a:r>
              <a:rPr lang="en-US" sz="2000" dirty="0"/>
              <a:t>Just fit until you get total χ</a:t>
            </a:r>
            <a:r>
              <a:rPr lang="en-US" sz="2000" baseline="30000" dirty="0"/>
              <a:t>2</a:t>
            </a:r>
            <a:r>
              <a:rPr lang="en-US" sz="2000" dirty="0"/>
              <a:t> divided by number of degrees of freedom &lt; 1 and your good!</a:t>
            </a:r>
          </a:p>
          <a:p>
            <a:pPr algn="ctr"/>
            <a:r>
              <a:rPr lang="en-US" sz="2000" dirty="0"/>
              <a:t>And </a:t>
            </a:r>
            <a:r>
              <a:rPr lang="en-US" sz="2000" i="1" dirty="0"/>
              <a:t>knowledgeable</a:t>
            </a:r>
            <a:r>
              <a:rPr lang="en-US" sz="2000" dirty="0"/>
              <a:t> physicists love to add terms to 𝛳 and make fun of those who have less terms then them)   </a:t>
            </a:r>
          </a:p>
        </p:txBody>
      </p:sp>
      <p:sp>
        <p:nvSpPr>
          <p:cNvPr id="7" name="TextBox 6"/>
          <p:cNvSpPr txBox="1"/>
          <p:nvPr/>
        </p:nvSpPr>
        <p:spPr>
          <a:xfrm>
            <a:off x="10668" y="4532861"/>
            <a:ext cx="12191999" cy="2062099"/>
          </a:xfrm>
          <a:prstGeom prst="rect">
            <a:avLst/>
          </a:prstGeom>
          <a:noFill/>
        </p:spPr>
        <p:txBody>
          <a:bodyPr wrap="square" lIns="91437" tIns="45718" rIns="91437" bIns="45718" rtlCol="0">
            <a:spAutoFit/>
          </a:bodyPr>
          <a:lstStyle/>
          <a:p>
            <a:pPr algn="ctr"/>
            <a:r>
              <a:rPr lang="en-US" dirty="0">
                <a:solidFill>
                  <a:srgbClr val="0000FF"/>
                </a:solidFill>
              </a:rPr>
              <a:t>What if the weights (sigma’s) are underestimated or overestimated?</a:t>
            </a:r>
          </a:p>
          <a:p>
            <a:pPr algn="ctr"/>
            <a:r>
              <a:rPr lang="en-US" dirty="0">
                <a:solidFill>
                  <a:srgbClr val="0000FF"/>
                </a:solidFill>
              </a:rPr>
              <a:t>What if I have the wrong model?</a:t>
            </a:r>
          </a:p>
          <a:p>
            <a:pPr algn="ctr"/>
            <a:r>
              <a:rPr lang="en-US" dirty="0">
                <a:solidFill>
                  <a:srgbClr val="0000FF"/>
                </a:solidFill>
              </a:rPr>
              <a:t>What if the data aren’t normally distributed?</a:t>
            </a:r>
          </a:p>
          <a:p>
            <a:pPr algn="ctr"/>
            <a:r>
              <a:rPr lang="en-US" dirty="0">
                <a:solidFill>
                  <a:srgbClr val="0000FF"/>
                </a:solidFill>
              </a:rPr>
              <a:t>What if average reduced χ</a:t>
            </a:r>
            <a:r>
              <a:rPr lang="en-US" baseline="30000" dirty="0">
                <a:solidFill>
                  <a:srgbClr val="0000FF"/>
                </a:solidFill>
              </a:rPr>
              <a:t>2</a:t>
            </a:r>
            <a:r>
              <a:rPr lang="en-US" dirty="0">
                <a:solidFill>
                  <a:srgbClr val="0000FF"/>
                </a:solidFill>
              </a:rPr>
              <a:t> is good, but one over-fits one area and under-fits another?</a:t>
            </a:r>
          </a:p>
          <a:p>
            <a:pPr algn="ctr"/>
            <a:r>
              <a:rPr lang="en-US" dirty="0">
                <a:solidFill>
                  <a:srgbClr val="0000FF"/>
                </a:solidFill>
              </a:rPr>
              <a:t>What are the number of degrees of freedom in a non-linear model? (see </a:t>
            </a:r>
            <a:r>
              <a:rPr lang="en-US" dirty="0">
                <a:solidFill>
                  <a:srgbClr val="0000FF"/>
                </a:solidFill>
                <a:hlinkClick r:id="rId2"/>
              </a:rPr>
              <a:t>https://arxiv.org/abs/1012.3754</a:t>
            </a:r>
            <a:r>
              <a:rPr lang="en-US" dirty="0">
                <a:solidFill>
                  <a:srgbClr val="0000FF"/>
                </a:solidFill>
              </a:rPr>
              <a:t> )</a:t>
            </a:r>
          </a:p>
          <a:p>
            <a:pPr algn="ctr"/>
            <a:endParaRPr lang="en-US" dirty="0">
              <a:solidFill>
                <a:srgbClr val="0000FF"/>
              </a:solidFill>
            </a:endParaRPr>
          </a:p>
          <a:p>
            <a:pPr algn="ctr"/>
            <a:r>
              <a:rPr lang="en-US" sz="2000" b="1" dirty="0">
                <a:solidFill>
                  <a:srgbClr val="0000FF"/>
                </a:solidFill>
              </a:rPr>
              <a:t>These are all non-trivial questions and just getting a reduced χ</a:t>
            </a:r>
            <a:r>
              <a:rPr lang="en-US" sz="2000" b="1" baseline="30000" dirty="0">
                <a:solidFill>
                  <a:srgbClr val="0000FF"/>
                </a:solidFill>
              </a:rPr>
              <a:t>2</a:t>
            </a:r>
            <a:r>
              <a:rPr lang="en-US" sz="2000" b="1" dirty="0">
                <a:solidFill>
                  <a:srgbClr val="0000FF"/>
                </a:solidFill>
              </a:rPr>
              <a:t> ~ 1 does not mean you have a good result! </a:t>
            </a:r>
          </a:p>
        </p:txBody>
      </p:sp>
      <p:sp>
        <p:nvSpPr>
          <p:cNvPr id="9" name="TextBox 8"/>
          <p:cNvSpPr txBox="1"/>
          <p:nvPr/>
        </p:nvSpPr>
        <p:spPr>
          <a:xfrm>
            <a:off x="10668" y="4100055"/>
            <a:ext cx="12192000" cy="716218"/>
          </a:xfrm>
          <a:prstGeom prst="rect">
            <a:avLst/>
          </a:prstGeom>
          <a:noFill/>
        </p:spPr>
        <p:txBody>
          <a:bodyPr wrap="square" lIns="91437" tIns="45718" rIns="91437" bIns="45718" rtlCol="0">
            <a:spAutoFit/>
          </a:bodyPr>
          <a:lstStyle/>
          <a:p>
            <a:pPr algn="ctr"/>
            <a:r>
              <a:rPr lang="en-US" sz="2027" b="1" dirty="0"/>
              <a:t>What could possibly go wrong?!</a:t>
            </a:r>
          </a:p>
          <a:p>
            <a:pPr algn="ctr"/>
            <a:endParaRPr lang="en-US" sz="2027" b="1" dirty="0"/>
          </a:p>
        </p:txBody>
      </p:sp>
      <p:pic>
        <p:nvPicPr>
          <p:cNvPr id="4" name="Picture 3">
            <a:extLst>
              <a:ext uri="{FF2B5EF4-FFF2-40B4-BE49-F238E27FC236}">
                <a16:creationId xmlns:a16="http://schemas.microsoft.com/office/drawing/2014/main" id="{5210E86F-3205-EA4F-AC22-70D2669C92E8}"/>
              </a:ext>
            </a:extLst>
          </p:cNvPr>
          <p:cNvPicPr>
            <a:picLocks noChangeAspect="1"/>
          </p:cNvPicPr>
          <p:nvPr/>
        </p:nvPicPr>
        <p:blipFill>
          <a:blip r:embed="rId3"/>
          <a:stretch>
            <a:fillRect/>
          </a:stretch>
        </p:blipFill>
        <p:spPr>
          <a:xfrm>
            <a:off x="2889167" y="945593"/>
            <a:ext cx="6413665" cy="2278078"/>
          </a:xfrm>
          <a:prstGeom prst="rect">
            <a:avLst/>
          </a:prstGeom>
        </p:spPr>
      </p:pic>
      <p:sp>
        <p:nvSpPr>
          <p:cNvPr id="11" name="TextBox 10">
            <a:extLst>
              <a:ext uri="{FF2B5EF4-FFF2-40B4-BE49-F238E27FC236}">
                <a16:creationId xmlns:a16="http://schemas.microsoft.com/office/drawing/2014/main" id="{EA66F3E1-01B5-1049-979C-C3687EA0DC00}"/>
              </a:ext>
            </a:extLst>
          </p:cNvPr>
          <p:cNvSpPr txBox="1"/>
          <p:nvPr/>
        </p:nvSpPr>
        <p:spPr>
          <a:xfrm>
            <a:off x="0" y="2937733"/>
            <a:ext cx="12191999" cy="400110"/>
          </a:xfrm>
          <a:prstGeom prst="rect">
            <a:avLst/>
          </a:prstGeom>
          <a:noFill/>
        </p:spPr>
        <p:txBody>
          <a:bodyPr wrap="square" rtlCol="0">
            <a:spAutoFit/>
          </a:bodyPr>
          <a:lstStyle/>
          <a:p>
            <a:pPr algn="ctr"/>
            <a:r>
              <a:rPr lang="en-US" sz="2000" dirty="0"/>
              <a:t>Where you have data y</a:t>
            </a:r>
            <a:r>
              <a:rPr lang="en-US" sz="2000" baseline="-25000" dirty="0"/>
              <a:t> </a:t>
            </a:r>
            <a:r>
              <a:rPr lang="en-US" sz="2000" dirty="0"/>
              <a:t>with uncertainness 𝛔</a:t>
            </a:r>
            <a:r>
              <a:rPr lang="en-US" sz="2000" baseline="-25000" dirty="0"/>
              <a:t>n </a:t>
            </a:r>
            <a:r>
              <a:rPr lang="en-US" sz="2000" dirty="0"/>
              <a:t> at different values of </a:t>
            </a:r>
            <a:r>
              <a:rPr lang="en-US" sz="2000" b="1" dirty="0" err="1"/>
              <a:t>x</a:t>
            </a:r>
            <a:r>
              <a:rPr lang="en-US" sz="2000" baseline="-25000" dirty="0" err="1"/>
              <a:t>n</a:t>
            </a:r>
            <a:r>
              <a:rPr lang="en-US" sz="2000" baseline="-25000" dirty="0"/>
              <a:t> </a:t>
            </a:r>
            <a:r>
              <a:rPr lang="en-US" sz="2000" dirty="0"/>
              <a:t>fit to a function f with parameters 𝛳. </a:t>
            </a:r>
            <a:endParaRPr lang="en-US" sz="2000" baseline="-25000" dirty="0"/>
          </a:p>
        </p:txBody>
      </p:sp>
      <p:sp>
        <p:nvSpPr>
          <p:cNvPr id="5" name="Slide Number Placeholder 4">
            <a:extLst>
              <a:ext uri="{FF2B5EF4-FFF2-40B4-BE49-F238E27FC236}">
                <a16:creationId xmlns:a16="http://schemas.microsoft.com/office/drawing/2014/main" id="{BA4C4C24-508E-0F42-AD52-B37C3D090233}"/>
              </a:ext>
            </a:extLst>
          </p:cNvPr>
          <p:cNvSpPr>
            <a:spLocks noGrp="1"/>
          </p:cNvSpPr>
          <p:nvPr>
            <p:ph type="sldNum" sz="quarter" idx="12"/>
          </p:nvPr>
        </p:nvSpPr>
        <p:spPr/>
        <p:txBody>
          <a:bodyPr/>
          <a:lstStyle/>
          <a:p>
            <a:fld id="{C276C80F-E337-1E44-B5E3-0EACE8A36058}" type="slidenum">
              <a:rPr lang="en-US" smtClean="0"/>
              <a:t>11</a:t>
            </a:fld>
            <a:endParaRPr lang="en-US" dirty="0"/>
          </a:p>
        </p:txBody>
      </p:sp>
    </p:spTree>
    <p:extLst>
      <p:ext uri="{BB962C8B-B14F-4D97-AF65-F5344CB8AC3E}">
        <p14:creationId xmlns:p14="http://schemas.microsoft.com/office/powerpoint/2010/main" val="39601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24317"/>
          </a:xfrm>
        </p:spPr>
        <p:txBody>
          <a:bodyPr/>
          <a:lstStyle/>
          <a:p>
            <a:pPr algn="ctr"/>
            <a:r>
              <a:rPr lang="en-US" dirty="0" err="1"/>
              <a:t>Anscombe's</a:t>
            </a:r>
            <a:r>
              <a:rPr lang="en-US" dirty="0"/>
              <a:t> Quartet </a:t>
            </a:r>
          </a:p>
        </p:txBody>
      </p:sp>
      <p:sp>
        <p:nvSpPr>
          <p:cNvPr id="5" name="TextBox 4"/>
          <p:cNvSpPr txBox="1"/>
          <p:nvPr/>
        </p:nvSpPr>
        <p:spPr>
          <a:xfrm>
            <a:off x="1524000" y="855928"/>
            <a:ext cx="9144000" cy="369304"/>
          </a:xfrm>
          <a:prstGeom prst="rect">
            <a:avLst/>
          </a:prstGeom>
          <a:noFill/>
        </p:spPr>
        <p:txBody>
          <a:bodyPr wrap="square" lIns="91414" tIns="45706" rIns="91414" bIns="45706" rtlCol="0">
            <a:spAutoFit/>
          </a:bodyPr>
          <a:lstStyle/>
          <a:p>
            <a:pPr algn="ctr"/>
            <a:r>
              <a:rPr lang="en-US" dirty="0"/>
              <a:t>F. J. </a:t>
            </a:r>
            <a:r>
              <a:rPr lang="en-US" dirty="0" err="1"/>
              <a:t>Anscombe</a:t>
            </a:r>
            <a:r>
              <a:rPr lang="en-US" dirty="0"/>
              <a:t>, The American Statistician 27 </a:t>
            </a:r>
            <a:r>
              <a:rPr lang="is-IS" dirty="0"/>
              <a:t>(1973) 17 plus I have added dy terms.</a:t>
            </a:r>
          </a:p>
        </p:txBody>
      </p:sp>
      <p:pic>
        <p:nvPicPr>
          <p:cNvPr id="6" name="Picture 5"/>
          <p:cNvPicPr>
            <a:picLocks noChangeAspect="1"/>
          </p:cNvPicPr>
          <p:nvPr/>
        </p:nvPicPr>
        <p:blipFill>
          <a:blip r:embed="rId2"/>
          <a:stretch>
            <a:fillRect/>
          </a:stretch>
        </p:blipFill>
        <p:spPr>
          <a:xfrm>
            <a:off x="2657007" y="1744482"/>
            <a:ext cx="7087029" cy="5060648"/>
          </a:xfrm>
          <a:prstGeom prst="rect">
            <a:avLst/>
          </a:prstGeom>
        </p:spPr>
      </p:pic>
      <p:sp>
        <p:nvSpPr>
          <p:cNvPr id="3" name="Slide Number Placeholder 2">
            <a:extLst>
              <a:ext uri="{FF2B5EF4-FFF2-40B4-BE49-F238E27FC236}">
                <a16:creationId xmlns:a16="http://schemas.microsoft.com/office/drawing/2014/main" id="{6A536B78-7951-0642-9E51-90C1CE9AFBDA}"/>
              </a:ext>
            </a:extLst>
          </p:cNvPr>
          <p:cNvSpPr>
            <a:spLocks noGrp="1"/>
          </p:cNvSpPr>
          <p:nvPr>
            <p:ph type="sldNum" sz="quarter" idx="12"/>
          </p:nvPr>
        </p:nvSpPr>
        <p:spPr/>
        <p:txBody>
          <a:bodyPr/>
          <a:lstStyle/>
          <a:p>
            <a:fld id="{C276C80F-E337-1E44-B5E3-0EACE8A36058}" type="slidenum">
              <a:rPr lang="en-US" smtClean="0"/>
              <a:t>12</a:t>
            </a:fld>
            <a:endParaRPr lang="en-US"/>
          </a:p>
        </p:txBody>
      </p:sp>
    </p:spTree>
    <p:extLst>
      <p:ext uri="{BB962C8B-B14F-4D97-AF65-F5344CB8AC3E}">
        <p14:creationId xmlns:p14="http://schemas.microsoft.com/office/powerpoint/2010/main" val="2247363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 y="401738"/>
            <a:ext cx="12108873" cy="396875"/>
          </a:xfrm>
        </p:spPr>
        <p:txBody>
          <a:bodyPr>
            <a:noAutofit/>
          </a:bodyPr>
          <a:lstStyle/>
          <a:p>
            <a:pPr algn="ctr"/>
            <a:r>
              <a:rPr lang="en-US" sz="2800" dirty="0"/>
              <a:t>When fit with a linear function, Slope, Intercept, 𝝌</a:t>
            </a:r>
            <a:r>
              <a:rPr lang="en-US" sz="2800" baseline="30000" dirty="0"/>
              <a:t>2</a:t>
            </a:r>
            <a:r>
              <a:rPr lang="en-US" sz="2800" dirty="0"/>
              <a:t>, etc. are all the same.</a:t>
            </a:r>
          </a:p>
        </p:txBody>
      </p:sp>
      <p:pic>
        <p:nvPicPr>
          <p:cNvPr id="5" name="Picture 4" descr="quart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098" y="1148601"/>
            <a:ext cx="8140095" cy="5338729"/>
          </a:xfrm>
          <a:prstGeom prst="rect">
            <a:avLst/>
          </a:prstGeom>
        </p:spPr>
      </p:pic>
      <p:sp>
        <p:nvSpPr>
          <p:cNvPr id="6" name="TextBox 5"/>
          <p:cNvSpPr txBox="1"/>
          <p:nvPr/>
        </p:nvSpPr>
        <p:spPr>
          <a:xfrm>
            <a:off x="0" y="833199"/>
            <a:ext cx="12192000" cy="369304"/>
          </a:xfrm>
          <a:prstGeom prst="rect">
            <a:avLst/>
          </a:prstGeom>
          <a:noFill/>
        </p:spPr>
        <p:txBody>
          <a:bodyPr wrap="square" lIns="91414" tIns="45706" rIns="91414" bIns="45706" rtlCol="0">
            <a:spAutoFit/>
          </a:bodyPr>
          <a:lstStyle/>
          <a:p>
            <a:pPr algn="ctr"/>
            <a:r>
              <a:rPr lang="en-US" dirty="0"/>
              <a:t>NOTE: Standard error assumes that the data are normally disturbed about the fit function.</a:t>
            </a:r>
          </a:p>
        </p:txBody>
      </p:sp>
      <p:sp>
        <p:nvSpPr>
          <p:cNvPr id="7" name="TextBox 6">
            <a:extLst>
              <a:ext uri="{FF2B5EF4-FFF2-40B4-BE49-F238E27FC236}">
                <a16:creationId xmlns:a16="http://schemas.microsoft.com/office/drawing/2014/main" id="{D44A5740-22CA-FE4B-A27F-4BDE9899B518}"/>
              </a:ext>
            </a:extLst>
          </p:cNvPr>
          <p:cNvSpPr txBox="1"/>
          <p:nvPr/>
        </p:nvSpPr>
        <p:spPr>
          <a:xfrm>
            <a:off x="0" y="6428338"/>
            <a:ext cx="12089081" cy="369332"/>
          </a:xfrm>
          <a:prstGeom prst="rect">
            <a:avLst/>
          </a:prstGeom>
          <a:noFill/>
        </p:spPr>
        <p:txBody>
          <a:bodyPr wrap="square" rtlCol="0">
            <a:spAutoFit/>
          </a:bodyPr>
          <a:lstStyle/>
          <a:p>
            <a:pPr algn="ctr"/>
            <a:r>
              <a:rPr lang="en-US" dirty="0"/>
              <a:t>Details in appendix of </a:t>
            </a:r>
            <a:r>
              <a:rPr lang="en-US" dirty="0">
                <a:hlinkClick r:id="rId3"/>
              </a:rPr>
              <a:t>https://doi.org/10.1103/PhysRevC.102.015205</a:t>
            </a:r>
            <a:r>
              <a:rPr lang="en-US" dirty="0"/>
              <a:t> and </a:t>
            </a:r>
            <a:r>
              <a:rPr lang="en-US" dirty="0">
                <a:hlinkClick r:id="rId4"/>
              </a:rPr>
              <a:t>https://arxiv.org/abs/1812.05706</a:t>
            </a:r>
            <a:r>
              <a:rPr lang="en-US" dirty="0"/>
              <a:t> </a:t>
            </a:r>
          </a:p>
        </p:txBody>
      </p:sp>
      <p:sp>
        <p:nvSpPr>
          <p:cNvPr id="9" name="Slide Number Placeholder 8">
            <a:extLst>
              <a:ext uri="{FF2B5EF4-FFF2-40B4-BE49-F238E27FC236}">
                <a16:creationId xmlns:a16="http://schemas.microsoft.com/office/drawing/2014/main" id="{A31EB3DB-1DBF-DF49-9A4A-05BB431C7B4C}"/>
              </a:ext>
            </a:extLst>
          </p:cNvPr>
          <p:cNvSpPr>
            <a:spLocks noGrp="1"/>
          </p:cNvSpPr>
          <p:nvPr>
            <p:ph type="sldNum" sz="quarter" idx="12"/>
          </p:nvPr>
        </p:nvSpPr>
        <p:spPr/>
        <p:txBody>
          <a:bodyPr/>
          <a:lstStyle/>
          <a:p>
            <a:fld id="{C276C80F-E337-1E44-B5E3-0EACE8A36058}" type="slidenum">
              <a:rPr lang="en-US" smtClean="0"/>
              <a:t>13</a:t>
            </a:fld>
            <a:endParaRPr lang="en-US"/>
          </a:p>
        </p:txBody>
      </p:sp>
    </p:spTree>
    <p:extLst>
      <p:ext uri="{BB962C8B-B14F-4D97-AF65-F5344CB8AC3E}">
        <p14:creationId xmlns:p14="http://schemas.microsoft.com/office/powerpoint/2010/main" val="616570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t1.png"/>
          <p:cNvPicPr>
            <a:picLocks noChangeAspect="1"/>
          </p:cNvPicPr>
          <p:nvPr/>
        </p:nvPicPr>
        <p:blipFill rotWithShape="1">
          <a:blip r:embed="rId2">
            <a:extLst>
              <a:ext uri="{28A0092B-C50C-407E-A947-70E740481C1C}">
                <a14:useLocalDpi xmlns:a14="http://schemas.microsoft.com/office/drawing/2010/main" val="0"/>
              </a:ext>
            </a:extLst>
          </a:blip>
          <a:srcRect t="10869" b="225"/>
          <a:stretch/>
        </p:blipFill>
        <p:spPr>
          <a:xfrm>
            <a:off x="1151826" y="1503910"/>
            <a:ext cx="5614255" cy="4979823"/>
          </a:xfrm>
          <a:prstGeom prst="rect">
            <a:avLst/>
          </a:prstGeom>
        </p:spPr>
      </p:pic>
      <p:pic>
        <p:nvPicPr>
          <p:cNvPr id="4" name="Picture 3" descr="part1.png"/>
          <p:cNvPicPr>
            <a:picLocks noChangeAspect="1"/>
          </p:cNvPicPr>
          <p:nvPr/>
        </p:nvPicPr>
        <p:blipFill rotWithShape="1">
          <a:blip r:embed="rId3">
            <a:extLst>
              <a:ext uri="{28A0092B-C50C-407E-A947-70E740481C1C}">
                <a14:useLocalDpi xmlns:a14="http://schemas.microsoft.com/office/drawing/2010/main" val="0"/>
              </a:ext>
            </a:extLst>
          </a:blip>
          <a:srcRect t="5159" b="2594"/>
          <a:stretch/>
        </p:blipFill>
        <p:spPr>
          <a:xfrm>
            <a:off x="6766081" y="1858382"/>
            <a:ext cx="4907364" cy="4270878"/>
          </a:xfrm>
          <a:prstGeom prst="rect">
            <a:avLst/>
          </a:prstGeom>
        </p:spPr>
      </p:pic>
      <p:sp>
        <p:nvSpPr>
          <p:cNvPr id="9" name="TextBox 8"/>
          <p:cNvSpPr txBox="1"/>
          <p:nvPr/>
        </p:nvSpPr>
        <p:spPr>
          <a:xfrm>
            <a:off x="0" y="264845"/>
            <a:ext cx="12192000" cy="707886"/>
          </a:xfrm>
          <a:prstGeom prst="rect">
            <a:avLst/>
          </a:prstGeom>
          <a:noFill/>
        </p:spPr>
        <p:txBody>
          <a:bodyPr wrap="square" rtlCol="0">
            <a:spAutoFit/>
          </a:bodyPr>
          <a:lstStyle/>
          <a:p>
            <a:pPr algn="ctr"/>
            <a:r>
              <a:rPr lang="en-US" sz="4000" b="1" dirty="0">
                <a:latin typeface="+mj-lt"/>
              </a:rPr>
              <a:t>“My Hobby: Extrapolating” from XKCD</a:t>
            </a:r>
          </a:p>
        </p:txBody>
      </p:sp>
      <p:sp>
        <p:nvSpPr>
          <p:cNvPr id="3" name="Slide Number Placeholder 2">
            <a:extLst>
              <a:ext uri="{FF2B5EF4-FFF2-40B4-BE49-F238E27FC236}">
                <a16:creationId xmlns:a16="http://schemas.microsoft.com/office/drawing/2014/main" id="{9D5F6D01-EC7D-834B-B52C-ABA968EEB534}"/>
              </a:ext>
            </a:extLst>
          </p:cNvPr>
          <p:cNvSpPr>
            <a:spLocks noGrp="1"/>
          </p:cNvSpPr>
          <p:nvPr>
            <p:ph type="sldNum" sz="quarter" idx="12"/>
          </p:nvPr>
        </p:nvSpPr>
        <p:spPr>
          <a:xfrm>
            <a:off x="9319713" y="6492875"/>
            <a:ext cx="2743200" cy="365125"/>
          </a:xfrm>
        </p:spPr>
        <p:txBody>
          <a:bodyPr/>
          <a:lstStyle/>
          <a:p>
            <a:fld id="{C276C80F-E337-1E44-B5E3-0EACE8A36058}" type="slidenum">
              <a:rPr lang="en-US" smtClean="0"/>
              <a:t>14</a:t>
            </a:fld>
            <a:endParaRPr lang="en-US" dirty="0"/>
          </a:p>
        </p:txBody>
      </p:sp>
    </p:spTree>
    <p:extLst>
      <p:ext uri="{BB962C8B-B14F-4D97-AF65-F5344CB8AC3E}">
        <p14:creationId xmlns:p14="http://schemas.microsoft.com/office/powerpoint/2010/main" val="2282966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t2.png"/>
          <p:cNvPicPr>
            <a:picLocks noChangeAspect="1"/>
          </p:cNvPicPr>
          <p:nvPr/>
        </p:nvPicPr>
        <p:blipFill rotWithShape="1">
          <a:blip r:embed="rId2">
            <a:extLst>
              <a:ext uri="{28A0092B-C50C-407E-A947-70E740481C1C}">
                <a14:useLocalDpi xmlns:a14="http://schemas.microsoft.com/office/drawing/2010/main" val="0"/>
              </a:ext>
            </a:extLst>
          </a:blip>
          <a:srcRect l="2725" t="8481" r="15870" b="-220"/>
          <a:stretch/>
        </p:blipFill>
        <p:spPr>
          <a:xfrm>
            <a:off x="670722" y="1971303"/>
            <a:ext cx="3821278" cy="4107563"/>
          </a:xfrm>
          <a:prstGeom prst="rect">
            <a:avLst/>
          </a:prstGeom>
        </p:spPr>
      </p:pic>
      <p:sp>
        <p:nvSpPr>
          <p:cNvPr id="8" name="TextBox 7"/>
          <p:cNvSpPr txBox="1"/>
          <p:nvPr/>
        </p:nvSpPr>
        <p:spPr>
          <a:xfrm>
            <a:off x="8918369" y="781304"/>
            <a:ext cx="2806535" cy="5509200"/>
          </a:xfrm>
          <a:prstGeom prst="rect">
            <a:avLst/>
          </a:prstGeom>
          <a:noFill/>
        </p:spPr>
        <p:txBody>
          <a:bodyPr wrap="square" rtlCol="0">
            <a:spAutoFit/>
          </a:bodyPr>
          <a:lstStyle/>
          <a:p>
            <a:endParaRPr lang="en-US" sz="800" dirty="0"/>
          </a:p>
          <a:p>
            <a:r>
              <a:rPr lang="uk-UA" sz="800" dirty="0"/>
              <a:t>#</a:t>
            </a:r>
          </a:p>
          <a:p>
            <a:r>
              <a:rPr lang="en-US" sz="800" dirty="0"/>
              <a:t># gnuplot overfitting of xkcd Husband Data</a:t>
            </a:r>
          </a:p>
          <a:p>
            <a:r>
              <a:rPr lang="en-US" sz="800" dirty="0"/>
              <a:t># modified from https://xkcd.com/605/ </a:t>
            </a:r>
          </a:p>
          <a:p>
            <a:r>
              <a:rPr lang="uk-UA" sz="800" dirty="0"/>
              <a:t># by</a:t>
            </a:r>
          </a:p>
          <a:p>
            <a:r>
              <a:rPr lang="en-US" sz="800" dirty="0"/>
              <a:t># Douglas W. Higinbotham</a:t>
            </a:r>
          </a:p>
          <a:p>
            <a:r>
              <a:rPr lang="uk-UA" sz="800" dirty="0"/>
              <a:t>#</a:t>
            </a:r>
          </a:p>
          <a:p>
            <a:endParaRPr lang="uk-UA" sz="800" dirty="0"/>
          </a:p>
          <a:p>
            <a:r>
              <a:rPr lang="en-US" sz="800" dirty="0"/>
              <a:t>set terminal wxt  enhanced font "verdana,12" size 900,450</a:t>
            </a:r>
          </a:p>
          <a:p>
            <a:r>
              <a:rPr lang="en-US" sz="800" dirty="0"/>
              <a:t>set nokey</a:t>
            </a:r>
          </a:p>
          <a:p>
            <a:r>
              <a:rPr lang="en-US" sz="800" dirty="0"/>
              <a:t>set xtic rotate 90</a:t>
            </a:r>
          </a:p>
          <a:p>
            <a:r>
              <a:rPr lang="fi-FI" sz="800" dirty="0"/>
              <a:t>set ytic 0,1,1</a:t>
            </a:r>
          </a:p>
          <a:p>
            <a:r>
              <a:rPr lang="fi-FI" sz="800" dirty="0"/>
              <a:t>set border 3</a:t>
            </a:r>
          </a:p>
          <a:p>
            <a:endParaRPr lang="fi-FI" sz="800" dirty="0"/>
          </a:p>
          <a:p>
            <a:r>
              <a:rPr lang="fi-FI" sz="800" dirty="0"/>
              <a:t>set xtics nomirror</a:t>
            </a:r>
          </a:p>
          <a:p>
            <a:r>
              <a:rPr lang="fi-FI" sz="800" dirty="0"/>
              <a:t>set ytics nomirror</a:t>
            </a:r>
          </a:p>
          <a:p>
            <a:endParaRPr lang="fi-FI" sz="800" dirty="0"/>
          </a:p>
          <a:p>
            <a:r>
              <a:rPr lang="fi-FI" sz="800" dirty="0"/>
              <a:t>set multiplot layout 1,2</a:t>
            </a:r>
          </a:p>
          <a:p>
            <a:endParaRPr lang="fi-FI" sz="800" dirty="0"/>
          </a:p>
          <a:p>
            <a:r>
              <a:rPr lang="fi-FI" sz="800" dirty="0"/>
              <a:t>set ylabel "Number of Husbands"</a:t>
            </a:r>
          </a:p>
          <a:p>
            <a:endParaRPr lang="fi-FI" sz="800" dirty="0"/>
          </a:p>
          <a:p>
            <a:r>
              <a:rPr lang="en-US" sz="800" dirty="0"/>
              <a:t>f(x)=f0+f1*x</a:t>
            </a:r>
          </a:p>
          <a:p>
            <a:r>
              <a:rPr lang="fr-FR" sz="800" dirty="0"/>
              <a:t>g(x)=g0*exp(g1*x)</a:t>
            </a:r>
          </a:p>
          <a:p>
            <a:endParaRPr lang="fr-FR" sz="800" dirty="0"/>
          </a:p>
          <a:p>
            <a:r>
              <a:rPr lang="en-US" sz="800" dirty="0"/>
              <a:t>fit f(x) '1.dat' using 1:3 via f0,f1</a:t>
            </a:r>
          </a:p>
          <a:p>
            <a:r>
              <a:rPr lang="en-US" sz="800" dirty="0"/>
              <a:t>fit g(x) '2.dat' using 1:3 via g0,g1</a:t>
            </a:r>
          </a:p>
          <a:p>
            <a:endParaRPr lang="en-US" sz="800" dirty="0"/>
          </a:p>
          <a:p>
            <a:endParaRPr lang="en-US" sz="800" dirty="0"/>
          </a:p>
          <a:p>
            <a:r>
              <a:rPr lang="en-US" sz="800" dirty="0"/>
              <a:t>set arrow from 0,1 to 2,1 nohead dashtype 7 lc 'black'</a:t>
            </a:r>
          </a:p>
          <a:p>
            <a:r>
              <a:rPr lang="en-US" sz="800" dirty="0"/>
              <a:t>set arrow from 2,-0.5 to 2,1 nohead dashtype 7 lc 'black'</a:t>
            </a:r>
          </a:p>
          <a:p>
            <a:r>
              <a:rPr lang="en-US" sz="800" dirty="0"/>
              <a:t>set xrange [0:3]</a:t>
            </a:r>
          </a:p>
          <a:p>
            <a:r>
              <a:rPr lang="pt-BR" sz="800" dirty="0"/>
              <a:t>set yrange [-0.5:2]</a:t>
            </a:r>
          </a:p>
          <a:p>
            <a:r>
              <a:rPr lang="pt-BR" sz="800" dirty="0"/>
              <a:t>plot '1.dat' using 1:3:xtic(2) lt 7 lc 'black' ,f(x) lw 2 lc 'black'</a:t>
            </a:r>
          </a:p>
          <a:p>
            <a:r>
              <a:rPr lang="pt-BR" sz="800" dirty="0"/>
              <a:t>unset arrow</a:t>
            </a:r>
          </a:p>
          <a:p>
            <a:endParaRPr lang="pt-BR" sz="800" dirty="0"/>
          </a:p>
          <a:p>
            <a:r>
              <a:rPr lang="en-US" sz="800" dirty="0"/>
              <a:t>set xrange [-2:6]</a:t>
            </a:r>
          </a:p>
          <a:p>
            <a:r>
              <a:rPr lang="en-US" sz="800" dirty="0"/>
              <a:t>set arrow from -2,1 to 2,1 nohead dashtype 7 lc 'black'</a:t>
            </a:r>
          </a:p>
          <a:p>
            <a:r>
              <a:rPr lang="en-US" sz="800" dirty="0"/>
              <a:t>set arrow from 2,-0.5 to 2,1 nohead dashtype 7 lc 'black'</a:t>
            </a:r>
          </a:p>
          <a:p>
            <a:r>
              <a:rPr lang="en-US" sz="800" dirty="0"/>
              <a:t>plot '2.dat' using 1:3:xtic(2) lt 7 lc 'black' ,g(x) lw 2 lc 'black'</a:t>
            </a:r>
          </a:p>
          <a:p>
            <a:endParaRPr lang="en-US" sz="800" dirty="0"/>
          </a:p>
          <a:p>
            <a:r>
              <a:rPr lang="en-US" sz="800" dirty="0"/>
              <a:t>unset multiplot</a:t>
            </a:r>
          </a:p>
          <a:p>
            <a:endParaRPr lang="en-US" sz="800" dirty="0"/>
          </a:p>
          <a:p>
            <a:r>
              <a:rPr lang="en-US" sz="800" dirty="0"/>
              <a:t>pause -1</a:t>
            </a:r>
          </a:p>
          <a:p>
            <a:endParaRPr lang="en-US" sz="800" dirty="0"/>
          </a:p>
        </p:txBody>
      </p:sp>
      <p:pic>
        <p:nvPicPr>
          <p:cNvPr id="6" name="Picture 5" descr="part2.png"/>
          <p:cNvPicPr>
            <a:picLocks noChangeAspect="1"/>
          </p:cNvPicPr>
          <p:nvPr/>
        </p:nvPicPr>
        <p:blipFill rotWithShape="1">
          <a:blip r:embed="rId3">
            <a:extLst>
              <a:ext uri="{28A0092B-C50C-407E-A947-70E740481C1C}">
                <a14:useLocalDpi xmlns:a14="http://schemas.microsoft.com/office/drawing/2010/main" val="0"/>
              </a:ext>
            </a:extLst>
          </a:blip>
          <a:srcRect t="-3046" b="3046"/>
          <a:stretch/>
        </p:blipFill>
        <p:spPr>
          <a:xfrm>
            <a:off x="4772649" y="1543791"/>
            <a:ext cx="3670706" cy="4636681"/>
          </a:xfrm>
          <a:prstGeom prst="rect">
            <a:avLst/>
          </a:prstGeom>
        </p:spPr>
      </p:pic>
      <p:sp>
        <p:nvSpPr>
          <p:cNvPr id="10" name="TextBox 9">
            <a:extLst>
              <a:ext uri="{FF2B5EF4-FFF2-40B4-BE49-F238E27FC236}">
                <a16:creationId xmlns:a16="http://schemas.microsoft.com/office/drawing/2014/main" id="{27314D59-5F8C-724A-8132-26AB2E7ED536}"/>
              </a:ext>
            </a:extLst>
          </p:cNvPr>
          <p:cNvSpPr txBox="1"/>
          <p:nvPr/>
        </p:nvSpPr>
        <p:spPr>
          <a:xfrm>
            <a:off x="0" y="263422"/>
            <a:ext cx="12192000" cy="707886"/>
          </a:xfrm>
          <a:prstGeom prst="rect">
            <a:avLst/>
          </a:prstGeom>
          <a:noFill/>
        </p:spPr>
        <p:txBody>
          <a:bodyPr wrap="square" rtlCol="0">
            <a:spAutoFit/>
          </a:bodyPr>
          <a:lstStyle/>
          <a:p>
            <a:pPr algn="ctr"/>
            <a:r>
              <a:rPr lang="en-US" sz="4000" b="1" dirty="0">
                <a:latin typeface="+mj-lt"/>
              </a:rPr>
              <a:t>“My Hobby: Extrapolating” from XKCD</a:t>
            </a:r>
          </a:p>
        </p:txBody>
      </p:sp>
      <p:sp>
        <p:nvSpPr>
          <p:cNvPr id="3" name="Slide Number Placeholder 2">
            <a:extLst>
              <a:ext uri="{FF2B5EF4-FFF2-40B4-BE49-F238E27FC236}">
                <a16:creationId xmlns:a16="http://schemas.microsoft.com/office/drawing/2014/main" id="{E63C0BCF-4EA4-F34A-A932-CFB3E94FE876}"/>
              </a:ext>
            </a:extLst>
          </p:cNvPr>
          <p:cNvSpPr>
            <a:spLocks noGrp="1"/>
          </p:cNvSpPr>
          <p:nvPr>
            <p:ph type="sldNum" sz="quarter" idx="12"/>
          </p:nvPr>
        </p:nvSpPr>
        <p:spPr>
          <a:xfrm>
            <a:off x="9316301" y="6492875"/>
            <a:ext cx="2743200" cy="365125"/>
          </a:xfrm>
        </p:spPr>
        <p:txBody>
          <a:bodyPr/>
          <a:lstStyle/>
          <a:p>
            <a:fld id="{C276C80F-E337-1E44-B5E3-0EACE8A36058}" type="slidenum">
              <a:rPr lang="en-US" smtClean="0"/>
              <a:t>15</a:t>
            </a:fld>
            <a:endParaRPr lang="en-US" dirty="0"/>
          </a:p>
        </p:txBody>
      </p:sp>
    </p:spTree>
    <p:extLst>
      <p:ext uri="{BB962C8B-B14F-4D97-AF65-F5344CB8AC3E}">
        <p14:creationId xmlns:p14="http://schemas.microsoft.com/office/powerpoint/2010/main" val="2893293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verf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249" y="125117"/>
            <a:ext cx="6520721" cy="6566193"/>
          </a:xfrm>
          <a:prstGeom prst="rect">
            <a:avLst/>
          </a:prstGeom>
        </p:spPr>
      </p:pic>
    </p:spTree>
    <p:extLst>
      <p:ext uri="{BB962C8B-B14F-4D97-AF65-F5344CB8AC3E}">
        <p14:creationId xmlns:p14="http://schemas.microsoft.com/office/powerpoint/2010/main" val="3741848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248"/>
            <a:ext cx="12192000" cy="953035"/>
          </a:xfrm>
        </p:spPr>
        <p:txBody>
          <a:bodyPr>
            <a:normAutofit/>
          </a:bodyPr>
          <a:lstStyle/>
          <a:p>
            <a:pPr algn="ctr"/>
            <a:r>
              <a:rPr lang="en-US" b="1" dirty="0"/>
              <a:t>Fermi’s Rejection of </a:t>
            </a:r>
            <a:r>
              <a:rPr lang="en-US" sz="4000" b="1" dirty="0"/>
              <a:t>Dyson’s</a:t>
            </a:r>
            <a:r>
              <a:rPr lang="en-US" b="1" dirty="0"/>
              <a:t> Work</a:t>
            </a:r>
          </a:p>
        </p:txBody>
      </p:sp>
      <p:sp>
        <p:nvSpPr>
          <p:cNvPr id="3" name="Content Placeholder 2"/>
          <p:cNvSpPr>
            <a:spLocks noGrp="1"/>
          </p:cNvSpPr>
          <p:nvPr>
            <p:ph idx="1"/>
          </p:nvPr>
        </p:nvSpPr>
        <p:spPr>
          <a:xfrm>
            <a:off x="999460" y="595665"/>
            <a:ext cx="10222723" cy="4967514"/>
          </a:xfrm>
        </p:spPr>
        <p:txBody>
          <a:bodyPr/>
          <a:lstStyle/>
          <a:p>
            <a:pPr marL="0" indent="0">
              <a:buNone/>
            </a:pPr>
            <a:endParaRPr lang="en-US" dirty="0">
              <a:hlinkClick r:id="" action="ppaction://noaction"/>
            </a:endParaRPr>
          </a:p>
          <a:p>
            <a:r>
              <a:rPr lang="en-US" dirty="0">
                <a:hlinkClick r:id="rId2"/>
              </a:rPr>
              <a:t>https://www.webofstories.com/people/freeman.dyson/94?o=SH</a:t>
            </a:r>
            <a:r>
              <a:rPr lang="en-US" dirty="0"/>
              <a:t>  </a:t>
            </a:r>
          </a:p>
          <a:p>
            <a:r>
              <a:rPr lang="en-US" dirty="0"/>
              <a:t>Also written as a Nature article: </a:t>
            </a:r>
            <a:r>
              <a:rPr lang="en-US" dirty="0">
                <a:hlinkClick r:id="rId3"/>
              </a:rPr>
              <a:t>https://www.nature.com/articles/427297a</a:t>
            </a:r>
            <a:r>
              <a:rPr lang="en-US" dirty="0"/>
              <a:t>   </a:t>
            </a:r>
          </a:p>
        </p:txBody>
      </p:sp>
      <p:sp>
        <p:nvSpPr>
          <p:cNvPr id="5" name="Slide Number Placeholder 4">
            <a:extLst>
              <a:ext uri="{FF2B5EF4-FFF2-40B4-BE49-F238E27FC236}">
                <a16:creationId xmlns:a16="http://schemas.microsoft.com/office/drawing/2014/main" id="{1DA132E4-6684-DF43-87B1-F14CD28E9FBC}"/>
              </a:ext>
            </a:extLst>
          </p:cNvPr>
          <p:cNvSpPr>
            <a:spLocks noGrp="1"/>
          </p:cNvSpPr>
          <p:nvPr>
            <p:ph type="sldNum" sz="quarter" idx="12"/>
          </p:nvPr>
        </p:nvSpPr>
        <p:spPr>
          <a:xfrm>
            <a:off x="9330047" y="6492875"/>
            <a:ext cx="2743200" cy="365125"/>
          </a:xfrm>
        </p:spPr>
        <p:txBody>
          <a:bodyPr/>
          <a:lstStyle/>
          <a:p>
            <a:fld id="{C276C80F-E337-1E44-B5E3-0EACE8A36058}" type="slidenum">
              <a:rPr lang="en-US" smtClean="0"/>
              <a:t>17</a:t>
            </a:fld>
            <a:endParaRPr lang="en-US" dirty="0"/>
          </a:p>
        </p:txBody>
      </p:sp>
      <p:pic>
        <p:nvPicPr>
          <p:cNvPr id="6" name="Picture 5" descr="Dyson.png">
            <a:extLst>
              <a:ext uri="{FF2B5EF4-FFF2-40B4-BE49-F238E27FC236}">
                <a16:creationId xmlns:a16="http://schemas.microsoft.com/office/drawing/2014/main" id="{257C5BEF-D909-5344-973F-8A8C52C67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760" y="2575265"/>
            <a:ext cx="5372122" cy="3452762"/>
          </a:xfrm>
          <a:prstGeom prst="rect">
            <a:avLst/>
          </a:prstGeom>
        </p:spPr>
      </p:pic>
      <p:sp>
        <p:nvSpPr>
          <p:cNvPr id="4" name="TextBox 3">
            <a:extLst>
              <a:ext uri="{FF2B5EF4-FFF2-40B4-BE49-F238E27FC236}">
                <a16:creationId xmlns:a16="http://schemas.microsoft.com/office/drawing/2014/main" id="{8BA3CC21-5CEE-E548-A20B-D02D4CAA3BF1}"/>
              </a:ext>
            </a:extLst>
          </p:cNvPr>
          <p:cNvSpPr txBox="1"/>
          <p:nvPr/>
        </p:nvSpPr>
        <p:spPr>
          <a:xfrm>
            <a:off x="0" y="6306105"/>
            <a:ext cx="12192000" cy="338554"/>
          </a:xfrm>
          <a:prstGeom prst="rect">
            <a:avLst/>
          </a:prstGeom>
          <a:noFill/>
        </p:spPr>
        <p:txBody>
          <a:bodyPr wrap="square" rtlCol="0">
            <a:spAutoFit/>
          </a:bodyPr>
          <a:lstStyle/>
          <a:p>
            <a:pPr algn="ctr"/>
            <a:r>
              <a:rPr lang="en-US" sz="1600" dirty="0"/>
              <a:t>“Johnny van Neumann used to say with four free parameters I can fit an elephant and with a fifth makes it’s trunk wiggle.” - Fermi</a:t>
            </a:r>
          </a:p>
        </p:txBody>
      </p:sp>
    </p:spTree>
    <p:extLst>
      <p:ext uri="{BB962C8B-B14F-4D97-AF65-F5344CB8AC3E}">
        <p14:creationId xmlns:p14="http://schemas.microsoft.com/office/powerpoint/2010/main" val="656766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a:t>The Five Parameter Elephant</a:t>
            </a:r>
          </a:p>
        </p:txBody>
      </p:sp>
      <p:pic>
        <p:nvPicPr>
          <p:cNvPr id="7" name="Picture 6" descr="elephan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621" y="1083540"/>
            <a:ext cx="5628373" cy="5628373"/>
          </a:xfrm>
          <a:prstGeom prst="rect">
            <a:avLst/>
          </a:prstGeom>
        </p:spPr>
      </p:pic>
      <p:sp>
        <p:nvSpPr>
          <p:cNvPr id="8" name="TextBox 7"/>
          <p:cNvSpPr txBox="1"/>
          <p:nvPr/>
        </p:nvSpPr>
        <p:spPr>
          <a:xfrm>
            <a:off x="1524000" y="6342581"/>
            <a:ext cx="9144000" cy="369332"/>
          </a:xfrm>
          <a:prstGeom prst="rect">
            <a:avLst/>
          </a:prstGeom>
          <a:noFill/>
        </p:spPr>
        <p:txBody>
          <a:bodyPr wrap="square" rtlCol="0">
            <a:spAutoFit/>
          </a:bodyPr>
          <a:lstStyle/>
          <a:p>
            <a:pPr algn="ctr"/>
            <a:r>
              <a:rPr lang="en-US"/>
              <a:t>https://</a:t>
            </a:r>
            <a:r>
              <a:rPr lang="en-US" err="1"/>
              <a:t>www.johndcook.com</a:t>
            </a:r>
            <a:r>
              <a:rPr lang="en-US"/>
              <a:t>/blog/2011/06/21/how-to-fit-an-elephant/</a:t>
            </a:r>
          </a:p>
        </p:txBody>
      </p:sp>
      <p:sp>
        <p:nvSpPr>
          <p:cNvPr id="9" name="TextBox 8"/>
          <p:cNvSpPr txBox="1"/>
          <p:nvPr/>
        </p:nvSpPr>
        <p:spPr>
          <a:xfrm>
            <a:off x="1981201" y="912100"/>
            <a:ext cx="8099693" cy="646331"/>
          </a:xfrm>
          <a:prstGeom prst="rect">
            <a:avLst/>
          </a:prstGeom>
          <a:noFill/>
        </p:spPr>
        <p:txBody>
          <a:bodyPr wrap="none" rtlCol="0">
            <a:spAutoFit/>
          </a:bodyPr>
          <a:lstStyle/>
          <a:p>
            <a:r>
              <a:rPr lang="en-US"/>
              <a:t>“Drawing an elephant with four complex parameters” </a:t>
            </a:r>
          </a:p>
          <a:p>
            <a:r>
              <a:rPr lang="en-US"/>
              <a:t>by </a:t>
            </a:r>
            <a:r>
              <a:rPr lang="en-US" err="1"/>
              <a:t>Jurgen</a:t>
            </a:r>
            <a:r>
              <a:rPr lang="en-US"/>
              <a:t> Mayer, </a:t>
            </a:r>
            <a:r>
              <a:rPr lang="en-US" err="1"/>
              <a:t>Khaled</a:t>
            </a:r>
            <a:r>
              <a:rPr lang="en-US"/>
              <a:t> </a:t>
            </a:r>
            <a:r>
              <a:rPr lang="en-US" err="1"/>
              <a:t>Khairy</a:t>
            </a:r>
            <a:r>
              <a:rPr lang="en-US"/>
              <a:t>, and Jonathon Howard,  Am. J. Phys. 78 (2010) 648.</a:t>
            </a:r>
          </a:p>
        </p:txBody>
      </p:sp>
      <p:sp>
        <p:nvSpPr>
          <p:cNvPr id="10" name="Slide Number Placeholder 1">
            <a:extLst>
              <a:ext uri="{FF2B5EF4-FFF2-40B4-BE49-F238E27FC236}">
                <a16:creationId xmlns:a16="http://schemas.microsoft.com/office/drawing/2014/main" id="{2CAF81F6-C29C-DA4C-B920-4E20C96F0117}"/>
              </a:ext>
            </a:extLst>
          </p:cNvPr>
          <p:cNvSpPr>
            <a:spLocks noGrp="1"/>
          </p:cNvSpPr>
          <p:nvPr>
            <p:ph type="sldNum" sz="quarter" idx="12"/>
          </p:nvPr>
        </p:nvSpPr>
        <p:spPr>
          <a:xfrm>
            <a:off x="9205686" y="6356349"/>
            <a:ext cx="2743200" cy="365125"/>
          </a:xfrm>
        </p:spPr>
        <p:txBody>
          <a:bodyPr/>
          <a:lstStyle/>
          <a:p>
            <a:pPr>
              <a:defRPr/>
            </a:pPr>
            <a:fld id="{9D07D49E-6DC6-8C40-AD68-D69A60D180C2}" type="slidenum">
              <a:rPr lang="en-US" smtClean="0"/>
              <a:pPr>
                <a:defRPr/>
              </a:pPr>
              <a:t>18</a:t>
            </a:fld>
            <a:endParaRPr lang="en-US"/>
          </a:p>
        </p:txBody>
      </p:sp>
    </p:spTree>
    <p:extLst>
      <p:ext uri="{BB962C8B-B14F-4D97-AF65-F5344CB8AC3E}">
        <p14:creationId xmlns:p14="http://schemas.microsoft.com/office/powerpoint/2010/main" val="49827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F8CC-0CB8-7D4A-9CE0-B5CFEF49FD78}"/>
              </a:ext>
            </a:extLst>
          </p:cNvPr>
          <p:cNvSpPr>
            <a:spLocks noGrp="1"/>
          </p:cNvSpPr>
          <p:nvPr>
            <p:ph type="title"/>
          </p:nvPr>
        </p:nvSpPr>
        <p:spPr>
          <a:xfrm>
            <a:off x="0" y="1"/>
            <a:ext cx="12192000" cy="1178316"/>
          </a:xfrm>
        </p:spPr>
        <p:txBody>
          <a:bodyPr>
            <a:normAutofit/>
          </a:bodyPr>
          <a:lstStyle/>
          <a:p>
            <a:pPr algn="ctr"/>
            <a:r>
              <a:rPr lang="en-US" dirty="0"/>
              <a:t>A Puzzle Caused By Tenacious Graduate Students</a:t>
            </a:r>
          </a:p>
        </p:txBody>
      </p:sp>
      <p:pic>
        <p:nvPicPr>
          <p:cNvPr id="5" name="Content Placeholder 4">
            <a:extLst>
              <a:ext uri="{FF2B5EF4-FFF2-40B4-BE49-F238E27FC236}">
                <a16:creationId xmlns:a16="http://schemas.microsoft.com/office/drawing/2014/main" id="{F4FB6462-E0D6-7040-A1EE-CAB2F5131D72}"/>
              </a:ext>
            </a:extLst>
          </p:cNvPr>
          <p:cNvPicPr>
            <a:picLocks noGrp="1" noChangeAspect="1"/>
          </p:cNvPicPr>
          <p:nvPr>
            <p:ph idx="1"/>
          </p:nvPr>
        </p:nvPicPr>
        <p:blipFill>
          <a:blip r:embed="rId2"/>
          <a:stretch>
            <a:fillRect/>
          </a:stretch>
        </p:blipFill>
        <p:spPr>
          <a:xfrm>
            <a:off x="1700588" y="1901647"/>
            <a:ext cx="8795111" cy="4397556"/>
          </a:xfrm>
        </p:spPr>
      </p:pic>
      <p:sp>
        <p:nvSpPr>
          <p:cNvPr id="8" name="TextBox 7">
            <a:extLst>
              <a:ext uri="{FF2B5EF4-FFF2-40B4-BE49-F238E27FC236}">
                <a16:creationId xmlns:a16="http://schemas.microsoft.com/office/drawing/2014/main" id="{75AE2DEA-8E27-E54F-A2FF-AE414EB1BD36}"/>
              </a:ext>
            </a:extLst>
          </p:cNvPr>
          <p:cNvSpPr txBox="1"/>
          <p:nvPr/>
        </p:nvSpPr>
        <p:spPr>
          <a:xfrm>
            <a:off x="0" y="1047691"/>
            <a:ext cx="12192000" cy="523220"/>
          </a:xfrm>
          <a:prstGeom prst="rect">
            <a:avLst/>
          </a:prstGeom>
          <a:noFill/>
        </p:spPr>
        <p:txBody>
          <a:bodyPr wrap="square" rtlCol="0">
            <a:spAutoFit/>
          </a:bodyPr>
          <a:lstStyle/>
          <a:p>
            <a:pPr algn="ctr"/>
            <a:r>
              <a:rPr lang="en-US" sz="2800" dirty="0" err="1"/>
              <a:t>Randolf</a:t>
            </a:r>
            <a:r>
              <a:rPr lang="en-US" sz="2800"/>
              <a:t> Pohl, Aldo </a:t>
            </a:r>
            <a:r>
              <a:rPr lang="en-US" sz="2800" err="1"/>
              <a:t>Antognini</a:t>
            </a:r>
            <a:r>
              <a:rPr lang="en-US" sz="2800"/>
              <a:t>,</a:t>
            </a:r>
            <a:r>
              <a:rPr lang="en-US" sz="2800" i="1"/>
              <a:t> et al.,</a:t>
            </a:r>
            <a:r>
              <a:rPr lang="en-US" sz="2800"/>
              <a:t> Nature </a:t>
            </a:r>
            <a:r>
              <a:rPr lang="en-US" sz="2800" b="1"/>
              <a:t>466 </a:t>
            </a:r>
            <a:r>
              <a:rPr lang="en-US" sz="2800"/>
              <a:t>(2010) 213–216. </a:t>
            </a:r>
          </a:p>
        </p:txBody>
      </p:sp>
      <p:sp>
        <p:nvSpPr>
          <p:cNvPr id="9" name="TextBox 8">
            <a:extLst>
              <a:ext uri="{FF2B5EF4-FFF2-40B4-BE49-F238E27FC236}">
                <a16:creationId xmlns:a16="http://schemas.microsoft.com/office/drawing/2014/main" id="{73B5AE3C-1674-B34A-98F8-1CD7A06D4939}"/>
              </a:ext>
            </a:extLst>
          </p:cNvPr>
          <p:cNvSpPr txBox="1"/>
          <p:nvPr/>
        </p:nvSpPr>
        <p:spPr>
          <a:xfrm>
            <a:off x="1686081" y="6279573"/>
            <a:ext cx="3200556" cy="369332"/>
          </a:xfrm>
          <a:prstGeom prst="rect">
            <a:avLst/>
          </a:prstGeom>
          <a:noFill/>
        </p:spPr>
        <p:txBody>
          <a:bodyPr wrap="none" rtlCol="0">
            <a:spAutoFit/>
          </a:bodyPr>
          <a:lstStyle/>
          <a:p>
            <a:r>
              <a:rPr lang="en-US"/>
              <a:t>Figure by APS/Alan </a:t>
            </a:r>
            <a:r>
              <a:rPr lang="en-US" err="1"/>
              <a:t>Stonebraker</a:t>
            </a:r>
            <a:endParaRPr lang="en-US"/>
          </a:p>
        </p:txBody>
      </p:sp>
      <p:sp>
        <p:nvSpPr>
          <p:cNvPr id="4" name="TextBox 3">
            <a:extLst>
              <a:ext uri="{FF2B5EF4-FFF2-40B4-BE49-F238E27FC236}">
                <a16:creationId xmlns:a16="http://schemas.microsoft.com/office/drawing/2014/main" id="{A6EEF91C-36D7-E94E-981D-00C922DB153E}"/>
              </a:ext>
            </a:extLst>
          </p:cNvPr>
          <p:cNvSpPr txBox="1"/>
          <p:nvPr/>
        </p:nvSpPr>
        <p:spPr>
          <a:xfrm>
            <a:off x="0" y="1541883"/>
            <a:ext cx="12191999" cy="369332"/>
          </a:xfrm>
          <a:prstGeom prst="rect">
            <a:avLst/>
          </a:prstGeom>
          <a:noFill/>
        </p:spPr>
        <p:txBody>
          <a:bodyPr wrap="square" rtlCol="0">
            <a:spAutoFit/>
          </a:bodyPr>
          <a:lstStyle/>
          <a:p>
            <a:pPr algn="ctr"/>
            <a:r>
              <a:rPr lang="en-US"/>
              <a:t>The signal was nearly not found as they had been scanning frequencies assuming a large radius.</a:t>
            </a:r>
          </a:p>
        </p:txBody>
      </p:sp>
      <p:sp>
        <p:nvSpPr>
          <p:cNvPr id="11" name="Slide Number Placeholder 5">
            <a:extLst>
              <a:ext uri="{FF2B5EF4-FFF2-40B4-BE49-F238E27FC236}">
                <a16:creationId xmlns:a16="http://schemas.microsoft.com/office/drawing/2014/main" id="{E2DB798F-EB8A-6A46-98D8-02F905001E64}"/>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1</a:t>
            </a:fld>
            <a:endParaRPr lang="en-US"/>
          </a:p>
        </p:txBody>
      </p:sp>
    </p:spTree>
    <p:extLst>
      <p:ext uri="{BB962C8B-B14F-4D97-AF65-F5344CB8AC3E}">
        <p14:creationId xmlns:p14="http://schemas.microsoft.com/office/powerpoint/2010/main" val="4105592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785"/>
            <a:ext cx="12192000" cy="396875"/>
          </a:xfrm>
        </p:spPr>
        <p:txBody>
          <a:bodyPr>
            <a:noAutofit/>
          </a:bodyPr>
          <a:lstStyle/>
          <a:p>
            <a:pPr algn="ctr"/>
            <a:r>
              <a:rPr lang="en-US" sz="4800" dirty="0">
                <a:solidFill>
                  <a:srgbClr val="FF0000"/>
                </a:solidFill>
              </a:rPr>
              <a:t>Warning:</a:t>
            </a:r>
            <a:r>
              <a:rPr lang="en-US" sz="4800" dirty="0"/>
              <a:t> Danger of Confirmation Bias</a:t>
            </a:r>
          </a:p>
        </p:txBody>
      </p:sp>
      <p:sp>
        <p:nvSpPr>
          <p:cNvPr id="3" name="Content Placeholder 2"/>
          <p:cNvSpPr>
            <a:spLocks noGrp="1"/>
          </p:cNvSpPr>
          <p:nvPr>
            <p:ph idx="1"/>
          </p:nvPr>
        </p:nvSpPr>
        <p:spPr>
          <a:xfrm>
            <a:off x="631722" y="771145"/>
            <a:ext cx="10928555" cy="1448288"/>
          </a:xfrm>
        </p:spPr>
        <p:txBody>
          <a:bodyPr/>
          <a:lstStyle/>
          <a:p>
            <a:pPr marL="0" indent="0" algn="ctr">
              <a:buNone/>
            </a:pPr>
            <a:r>
              <a:rPr lang="en-US" sz="2000" dirty="0"/>
              <a:t>In psychology and cognitive science, confirmation bias is a  tendency to search for or interpret information in a way that confirms one's preconceptions, leading t  statistical errors.</a:t>
            </a:r>
          </a:p>
          <a:p>
            <a:pPr marL="0" indent="0" algn="ctr">
              <a:buNone/>
            </a:pPr>
            <a:r>
              <a:rPr lang="en-US" dirty="0">
                <a:hlinkClick r:id="rId2"/>
              </a:rPr>
              <a:t>https://www.youtube.com/watch?v=3E0a_60PMR8</a:t>
            </a:r>
            <a:r>
              <a:rPr lang="en-US" dirty="0"/>
              <a:t> </a:t>
            </a:r>
          </a:p>
          <a:p>
            <a:pPr marL="0" indent="0" algn="ctr">
              <a:buNone/>
            </a:pPr>
            <a:endParaRPr lang="en-US" dirty="0"/>
          </a:p>
        </p:txBody>
      </p:sp>
      <p:pic>
        <p:nvPicPr>
          <p:cNvPr id="6" name="Picture 5"/>
          <p:cNvPicPr>
            <a:picLocks noChangeAspect="1"/>
          </p:cNvPicPr>
          <p:nvPr/>
        </p:nvPicPr>
        <p:blipFill>
          <a:blip r:embed="rId3"/>
          <a:stretch>
            <a:fillRect/>
          </a:stretch>
        </p:blipFill>
        <p:spPr>
          <a:xfrm>
            <a:off x="3466719" y="2019040"/>
            <a:ext cx="5306371" cy="3537580"/>
          </a:xfrm>
          <a:prstGeom prst="rect">
            <a:avLst/>
          </a:prstGeom>
        </p:spPr>
      </p:pic>
      <p:sp>
        <p:nvSpPr>
          <p:cNvPr id="5" name="Slide Number Placeholder 4">
            <a:extLst>
              <a:ext uri="{FF2B5EF4-FFF2-40B4-BE49-F238E27FC236}">
                <a16:creationId xmlns:a16="http://schemas.microsoft.com/office/drawing/2014/main" id="{41102DC5-6F24-2045-8831-7E9801583DCF}"/>
              </a:ext>
            </a:extLst>
          </p:cNvPr>
          <p:cNvSpPr>
            <a:spLocks noGrp="1"/>
          </p:cNvSpPr>
          <p:nvPr>
            <p:ph type="sldNum" sz="quarter" idx="12"/>
          </p:nvPr>
        </p:nvSpPr>
        <p:spPr/>
        <p:txBody>
          <a:bodyPr/>
          <a:lstStyle/>
          <a:p>
            <a:fld id="{C276C80F-E337-1E44-B5E3-0EACE8A36058}" type="slidenum">
              <a:rPr lang="en-US" smtClean="0"/>
              <a:t>19</a:t>
            </a:fld>
            <a:endParaRPr lang="en-US"/>
          </a:p>
        </p:txBody>
      </p:sp>
      <p:sp>
        <p:nvSpPr>
          <p:cNvPr id="4" name="TextBox 3">
            <a:extLst>
              <a:ext uri="{FF2B5EF4-FFF2-40B4-BE49-F238E27FC236}">
                <a16:creationId xmlns:a16="http://schemas.microsoft.com/office/drawing/2014/main" id="{894BB8AD-9508-AE40-9EEB-9673D3A6A40A}"/>
              </a:ext>
            </a:extLst>
          </p:cNvPr>
          <p:cNvSpPr txBox="1"/>
          <p:nvPr/>
        </p:nvSpPr>
        <p:spPr>
          <a:xfrm>
            <a:off x="0" y="5717894"/>
            <a:ext cx="12192000" cy="923330"/>
          </a:xfrm>
          <a:prstGeom prst="rect">
            <a:avLst/>
          </a:prstGeom>
          <a:noFill/>
        </p:spPr>
        <p:txBody>
          <a:bodyPr wrap="square" rtlCol="0">
            <a:spAutoFit/>
          </a:bodyPr>
          <a:lstStyle/>
          <a:p>
            <a:r>
              <a:rPr lang="en-US" dirty="0"/>
              <a:t>Though not only do people tend to search out information consistent with their beliefs, but we instinctively and unconsciously tend to protect those beliefs when confronted with information that conflicts with them.  It’s an instinctive defense mechanism that kicks in when someone presents information – even statistically sound research or data – that disputes your position.</a:t>
            </a:r>
          </a:p>
        </p:txBody>
      </p:sp>
    </p:spTree>
    <p:extLst>
      <p:ext uri="{BB962C8B-B14F-4D97-AF65-F5344CB8AC3E}">
        <p14:creationId xmlns:p14="http://schemas.microsoft.com/office/powerpoint/2010/main" val="2289033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AFADCB-B23D-2F4C-B16B-11576D069F5E}"/>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7" name="Title 1">
            <a:extLst>
              <a:ext uri="{FF2B5EF4-FFF2-40B4-BE49-F238E27FC236}">
                <a16:creationId xmlns:a16="http://schemas.microsoft.com/office/drawing/2014/main" id="{993E171A-0EDF-514D-AE8A-D1D65F308DE5}"/>
              </a:ext>
            </a:extLst>
          </p:cNvPr>
          <p:cNvSpPr>
            <a:spLocks noGrp="1"/>
          </p:cNvSpPr>
          <p:nvPr>
            <p:ph type="title"/>
          </p:nvPr>
        </p:nvSpPr>
        <p:spPr>
          <a:xfrm>
            <a:off x="0" y="1"/>
            <a:ext cx="12176918" cy="1119942"/>
          </a:xfrm>
        </p:spPr>
        <p:txBody>
          <a:bodyPr>
            <a:normAutofit fontScale="90000"/>
          </a:bodyPr>
          <a:lstStyle/>
          <a:p>
            <a:pPr algn="ctr"/>
            <a:r>
              <a:rPr lang="en-US" dirty="0">
                <a:solidFill>
                  <a:schemeClr val="tx1"/>
                </a:solidFill>
              </a:rPr>
              <a:t>Radii from Electron Scattering Is A Story Of Many Results With Almost As Many Methods</a:t>
            </a:r>
          </a:p>
        </p:txBody>
      </p:sp>
      <p:sp>
        <p:nvSpPr>
          <p:cNvPr id="9" name="Rectangle 8">
            <a:extLst>
              <a:ext uri="{FF2B5EF4-FFF2-40B4-BE49-F238E27FC236}">
                <a16:creationId xmlns:a16="http://schemas.microsoft.com/office/drawing/2014/main" id="{FAF13B72-AEBF-9D40-9B90-FCBB7820B5AE}"/>
              </a:ext>
            </a:extLst>
          </p:cNvPr>
          <p:cNvSpPr/>
          <p:nvPr/>
        </p:nvSpPr>
        <p:spPr>
          <a:xfrm>
            <a:off x="6726411" y="1128450"/>
            <a:ext cx="3383280" cy="5732338"/>
          </a:xfrm>
          <a:prstGeom prst="rect">
            <a:avLst/>
          </a:prstGeom>
        </p:spPr>
        <p:txBody>
          <a:bodyPr wrap="square">
            <a:spAutoFit/>
          </a:bodyPr>
          <a:lstStyle/>
          <a:p>
            <a:r>
              <a:rPr lang="en-US" sz="850" dirty="0" err="1">
                <a:solidFill>
                  <a:srgbClr val="000000"/>
                </a:solidFill>
              </a:rPr>
              <a:t>Gramolin</a:t>
            </a:r>
            <a:r>
              <a:rPr lang="en-US" sz="850" dirty="0">
                <a:solidFill>
                  <a:srgbClr val="000000"/>
                </a:solidFill>
              </a:rPr>
              <a:t> 2022: </a:t>
            </a:r>
            <a:r>
              <a:rPr lang="en-US" sz="850" dirty="0">
                <a:solidFill>
                  <a:srgbClr val="000000"/>
                </a:solidFill>
                <a:hlinkClick r:id="rId2"/>
              </a:rPr>
              <a:t>https://doi.org/10.1103/PhysRevD.105.054004</a:t>
            </a:r>
            <a:r>
              <a:rPr lang="en-US" sz="850" dirty="0">
                <a:solidFill>
                  <a:srgbClr val="000000"/>
                </a:solidFill>
              </a:rPr>
              <a:t> </a:t>
            </a:r>
          </a:p>
          <a:p>
            <a:r>
              <a:rPr lang="en-US" sz="850" dirty="0">
                <a:solidFill>
                  <a:srgbClr val="000000"/>
                </a:solidFill>
              </a:rPr>
              <a:t>Lin 2022: </a:t>
            </a:r>
            <a:r>
              <a:rPr lang="en-US" sz="900" dirty="0">
                <a:hlinkClick r:id="rId3"/>
              </a:rPr>
              <a:t>https://doi.org/10.1103/PhysRevLett.128.052002</a:t>
            </a:r>
            <a:r>
              <a:rPr lang="en-US" sz="900" dirty="0"/>
              <a:t> </a:t>
            </a:r>
            <a:endParaRPr lang="en-US" sz="850" dirty="0">
              <a:solidFill>
                <a:srgbClr val="000000"/>
              </a:solidFill>
            </a:endParaRPr>
          </a:p>
          <a:p>
            <a:r>
              <a:rPr lang="en-US" sz="850" dirty="0">
                <a:solidFill>
                  <a:srgbClr val="000000"/>
                </a:solidFill>
              </a:rPr>
              <a:t>Cui 2021: </a:t>
            </a:r>
            <a:r>
              <a:rPr lang="en-US" sz="900" dirty="0">
                <a:hlinkClick r:id="rId4"/>
              </a:rPr>
              <a:t>https://doi.org/10.1103/PhysRevLett.127.092001</a:t>
            </a:r>
            <a:r>
              <a:rPr lang="en-US" sz="900" dirty="0"/>
              <a:t> </a:t>
            </a:r>
            <a:endParaRPr lang="en-US" sz="850" dirty="0">
              <a:solidFill>
                <a:srgbClr val="000000"/>
              </a:solidFill>
            </a:endParaRPr>
          </a:p>
          <a:p>
            <a:r>
              <a:rPr lang="en-US" sz="850" dirty="0">
                <a:solidFill>
                  <a:srgbClr val="000000"/>
                </a:solidFill>
              </a:rPr>
              <a:t>Lin 2021: </a:t>
            </a:r>
            <a:r>
              <a:rPr lang="en-US" sz="850" dirty="0">
                <a:solidFill>
                  <a:srgbClr val="000000"/>
                </a:solidFill>
                <a:hlinkClick r:id="rId5"/>
              </a:rPr>
              <a:t>https://doi.org/10.1016/j.physletb.2021.136254</a:t>
            </a:r>
            <a:r>
              <a:rPr lang="en-US" sz="850" dirty="0">
                <a:solidFill>
                  <a:srgbClr val="000000"/>
                </a:solidFill>
              </a:rPr>
              <a:t> </a:t>
            </a:r>
          </a:p>
          <a:p>
            <a:r>
              <a:rPr lang="en-US" sz="850" dirty="0" err="1">
                <a:solidFill>
                  <a:srgbClr val="000000"/>
                </a:solidFill>
              </a:rPr>
              <a:t>Atac</a:t>
            </a:r>
            <a:r>
              <a:rPr lang="en-US" sz="850" dirty="0">
                <a:solidFill>
                  <a:srgbClr val="000000"/>
                </a:solidFill>
              </a:rPr>
              <a:t> 2021: </a:t>
            </a:r>
            <a:r>
              <a:rPr lang="en-US" sz="850" dirty="0">
                <a:solidFill>
                  <a:srgbClr val="000000"/>
                </a:solidFill>
                <a:hlinkClick r:id="rId6"/>
              </a:rPr>
              <a:t>https://doi.org/10.1140/epja/s10050-021-00389-9</a:t>
            </a:r>
            <a:r>
              <a:rPr lang="en-US" sz="850" dirty="0">
                <a:solidFill>
                  <a:srgbClr val="000000"/>
                </a:solidFill>
              </a:rPr>
              <a:t> </a:t>
            </a:r>
          </a:p>
          <a:p>
            <a:r>
              <a:rPr lang="en-US" sz="850" dirty="0" err="1">
                <a:solidFill>
                  <a:srgbClr val="000000"/>
                </a:solidFill>
              </a:rPr>
              <a:t>Mihovilovic</a:t>
            </a:r>
            <a:r>
              <a:rPr lang="en-US" sz="850" dirty="0">
                <a:solidFill>
                  <a:srgbClr val="000000"/>
                </a:solidFill>
              </a:rPr>
              <a:t> 2021: </a:t>
            </a:r>
            <a:r>
              <a:rPr lang="en-US" sz="850" dirty="0">
                <a:solidFill>
                  <a:srgbClr val="000000"/>
                </a:solidFill>
                <a:hlinkClick r:id="rId7"/>
              </a:rPr>
              <a:t>https://doi.org/10.1140/epja/s10050-021-00414-x</a:t>
            </a:r>
            <a:r>
              <a:rPr lang="en-US" sz="850" dirty="0">
                <a:solidFill>
                  <a:srgbClr val="000000"/>
                </a:solidFill>
              </a:rPr>
              <a:t> </a:t>
            </a:r>
          </a:p>
          <a:p>
            <a:r>
              <a:rPr lang="en-US" sz="850" dirty="0">
                <a:solidFill>
                  <a:srgbClr val="000000"/>
                </a:solidFill>
              </a:rPr>
              <a:t>Hayward 2020: </a:t>
            </a:r>
            <a:r>
              <a:rPr lang="en-US" sz="850" dirty="0">
                <a:solidFill>
                  <a:srgbClr val="000000"/>
                </a:solidFill>
                <a:hlinkClick r:id="rId8"/>
              </a:rPr>
              <a:t>https://doi.org/10.1016/j.nuclphysa.2020.121767</a:t>
            </a:r>
            <a:r>
              <a:rPr lang="en-US" sz="850" dirty="0">
                <a:solidFill>
                  <a:srgbClr val="000000"/>
                </a:solidFill>
              </a:rPr>
              <a:t> </a:t>
            </a:r>
          </a:p>
          <a:p>
            <a:r>
              <a:rPr lang="en-US" sz="850" dirty="0">
                <a:solidFill>
                  <a:srgbClr val="000000"/>
                </a:solidFill>
              </a:rPr>
              <a:t>Alarcon 2020: </a:t>
            </a:r>
            <a:r>
              <a:rPr lang="en-US" sz="850" dirty="0">
                <a:solidFill>
                  <a:srgbClr val="000000"/>
                </a:solidFill>
                <a:hlinkClick r:id="rId9"/>
              </a:rPr>
              <a:t>https://doi.org/10.1103/PhysRevC.102.035203</a:t>
            </a:r>
            <a:r>
              <a:rPr lang="en-US" sz="850" dirty="0">
                <a:solidFill>
                  <a:srgbClr val="000000"/>
                </a:solidFill>
              </a:rPr>
              <a:t> </a:t>
            </a:r>
          </a:p>
          <a:p>
            <a:r>
              <a:rPr lang="en-US" sz="850" dirty="0" err="1">
                <a:solidFill>
                  <a:srgbClr val="000000"/>
                </a:solidFill>
              </a:rPr>
              <a:t>Xiong</a:t>
            </a:r>
            <a:r>
              <a:rPr lang="en-US" sz="850" dirty="0">
                <a:solidFill>
                  <a:srgbClr val="000000"/>
                </a:solidFill>
              </a:rPr>
              <a:t> 2019: </a:t>
            </a:r>
            <a:r>
              <a:rPr lang="en-US" sz="850" dirty="0">
                <a:solidFill>
                  <a:srgbClr val="000000"/>
                </a:solidFill>
                <a:hlinkClick r:id="rId10"/>
              </a:rPr>
              <a:t>https://doi.org/10.1038/s41586-019-1721-2</a:t>
            </a:r>
            <a:r>
              <a:rPr lang="en-US" sz="850" dirty="0">
                <a:solidFill>
                  <a:srgbClr val="000000"/>
                </a:solidFill>
              </a:rPr>
              <a:t> </a:t>
            </a:r>
          </a:p>
          <a:p>
            <a:r>
              <a:rPr lang="en-US" sz="850" dirty="0">
                <a:solidFill>
                  <a:srgbClr val="000000"/>
                </a:solidFill>
              </a:rPr>
              <a:t>Zhou 2019: </a:t>
            </a:r>
            <a:r>
              <a:rPr lang="en-US" sz="850" dirty="0">
                <a:solidFill>
                  <a:srgbClr val="000000"/>
                </a:solidFill>
                <a:hlinkClick r:id="rId11"/>
              </a:rPr>
              <a:t>https://doi.org/10.1103/PhysRevC.99.055202</a:t>
            </a:r>
            <a:r>
              <a:rPr lang="en-US" sz="850" dirty="0">
                <a:solidFill>
                  <a:srgbClr val="000000"/>
                </a:solidFill>
              </a:rPr>
              <a:t> </a:t>
            </a:r>
          </a:p>
          <a:p>
            <a:r>
              <a:rPr lang="en-US" sz="850" dirty="0">
                <a:solidFill>
                  <a:srgbClr val="000000"/>
                </a:solidFill>
              </a:rPr>
              <a:t>Alarcon 2019: </a:t>
            </a:r>
            <a:r>
              <a:rPr lang="en-US" sz="850" dirty="0">
                <a:solidFill>
                  <a:srgbClr val="000000"/>
                </a:solidFill>
                <a:hlinkClick r:id="rId12"/>
              </a:rPr>
              <a:t>https://doi.org/10.1103/PhysRevC.99.044303</a:t>
            </a:r>
            <a:r>
              <a:rPr lang="en-US" sz="850" dirty="0">
                <a:solidFill>
                  <a:srgbClr val="000000"/>
                </a:solidFill>
              </a:rPr>
              <a:t> </a:t>
            </a:r>
          </a:p>
          <a:p>
            <a:r>
              <a:rPr lang="en-US" sz="850" dirty="0" err="1">
                <a:solidFill>
                  <a:srgbClr val="000000"/>
                </a:solidFill>
              </a:rPr>
              <a:t>Horbatsch</a:t>
            </a:r>
            <a:r>
              <a:rPr lang="en-US" sz="850" dirty="0">
                <a:solidFill>
                  <a:srgbClr val="000000"/>
                </a:solidFill>
              </a:rPr>
              <a:t> 2017: </a:t>
            </a:r>
            <a:r>
              <a:rPr lang="en-US" sz="850" dirty="0">
                <a:solidFill>
                  <a:srgbClr val="000000"/>
                </a:solidFill>
                <a:hlinkClick r:id="rId13"/>
              </a:rPr>
              <a:t>https://doi.org/10.1103/PhysRevC.95.035203</a:t>
            </a:r>
            <a:r>
              <a:rPr lang="en-US" sz="850" dirty="0">
                <a:solidFill>
                  <a:srgbClr val="000000"/>
                </a:solidFill>
              </a:rPr>
              <a:t> </a:t>
            </a:r>
          </a:p>
          <a:p>
            <a:r>
              <a:rPr lang="en-US" sz="850" dirty="0">
                <a:solidFill>
                  <a:srgbClr val="000000"/>
                </a:solidFill>
              </a:rPr>
              <a:t>Higinbotham 2016: </a:t>
            </a:r>
            <a:r>
              <a:rPr lang="en-US" sz="850" dirty="0">
                <a:solidFill>
                  <a:srgbClr val="000000"/>
                </a:solidFill>
                <a:hlinkClick r:id="rId14"/>
              </a:rPr>
              <a:t>https://doi.org/10.1103/PhysRevC.93.055207</a:t>
            </a:r>
            <a:r>
              <a:rPr lang="en-US" sz="850" dirty="0">
                <a:solidFill>
                  <a:srgbClr val="000000"/>
                </a:solidFill>
              </a:rPr>
              <a:t> </a:t>
            </a:r>
          </a:p>
          <a:p>
            <a:r>
              <a:rPr lang="en-US" sz="850" dirty="0" err="1">
                <a:solidFill>
                  <a:srgbClr val="000000"/>
                </a:solidFill>
              </a:rPr>
              <a:t>Griffioen</a:t>
            </a:r>
            <a:r>
              <a:rPr lang="en-US" sz="850" dirty="0">
                <a:solidFill>
                  <a:srgbClr val="000000"/>
                </a:solidFill>
              </a:rPr>
              <a:t> 2016: </a:t>
            </a:r>
            <a:r>
              <a:rPr lang="en-US" sz="850" dirty="0">
                <a:solidFill>
                  <a:srgbClr val="000000"/>
                </a:solidFill>
                <a:hlinkClick r:id="rId15"/>
              </a:rPr>
              <a:t>https://doi.org/10.1103/PhysRevC.93.065207</a:t>
            </a:r>
            <a:r>
              <a:rPr lang="en-US" sz="850" dirty="0">
                <a:solidFill>
                  <a:srgbClr val="000000"/>
                </a:solidFill>
              </a:rPr>
              <a:t> </a:t>
            </a:r>
          </a:p>
          <a:p>
            <a:r>
              <a:rPr lang="en-US" sz="850" dirty="0">
                <a:solidFill>
                  <a:srgbClr val="000000"/>
                </a:solidFill>
              </a:rPr>
              <a:t>Lee 2015: </a:t>
            </a:r>
            <a:r>
              <a:rPr lang="en-US" sz="850" dirty="0">
                <a:solidFill>
                  <a:srgbClr val="000000"/>
                </a:solidFill>
                <a:hlinkClick r:id="rId16"/>
              </a:rPr>
              <a:t>https://doi.org/10.1103/PhysRevD.92.013013</a:t>
            </a:r>
            <a:r>
              <a:rPr lang="en-US" sz="850" dirty="0">
                <a:solidFill>
                  <a:srgbClr val="000000"/>
                </a:solidFill>
              </a:rPr>
              <a:t> </a:t>
            </a:r>
          </a:p>
          <a:p>
            <a:r>
              <a:rPr lang="en-US" sz="850" dirty="0">
                <a:solidFill>
                  <a:srgbClr val="000000"/>
                </a:solidFill>
              </a:rPr>
              <a:t>Arrington 2015: </a:t>
            </a:r>
            <a:r>
              <a:rPr lang="en-US" sz="850" dirty="0">
                <a:solidFill>
                  <a:srgbClr val="000000"/>
                </a:solidFill>
                <a:hlinkClick r:id="rId17"/>
              </a:rPr>
              <a:t>https://doi.org/10.1063/1.4921430</a:t>
            </a:r>
            <a:r>
              <a:rPr lang="en-US" sz="850" dirty="0">
                <a:solidFill>
                  <a:srgbClr val="000000"/>
                </a:solidFill>
              </a:rPr>
              <a:t> </a:t>
            </a:r>
          </a:p>
          <a:p>
            <a:r>
              <a:rPr lang="en-US" sz="850" dirty="0">
                <a:solidFill>
                  <a:srgbClr val="000000"/>
                </a:solidFill>
              </a:rPr>
              <a:t>Lorenz 2015: </a:t>
            </a:r>
            <a:r>
              <a:rPr lang="en-US" sz="850" dirty="0">
                <a:solidFill>
                  <a:srgbClr val="000000"/>
                </a:solidFill>
                <a:hlinkClick r:id="rId18"/>
              </a:rPr>
              <a:t>https://doi.org/10.1103/PhysRevD.91.014023</a:t>
            </a:r>
            <a:r>
              <a:rPr lang="en-US" sz="850" dirty="0">
                <a:solidFill>
                  <a:srgbClr val="000000"/>
                </a:solidFill>
              </a:rPr>
              <a:t> </a:t>
            </a:r>
          </a:p>
          <a:p>
            <a:r>
              <a:rPr lang="en-US" sz="850" dirty="0" err="1">
                <a:solidFill>
                  <a:srgbClr val="000000"/>
                </a:solidFill>
              </a:rPr>
              <a:t>Graczky</a:t>
            </a:r>
            <a:r>
              <a:rPr lang="en-US" sz="850" dirty="0">
                <a:solidFill>
                  <a:srgbClr val="000000"/>
                </a:solidFill>
              </a:rPr>
              <a:t> 2014: </a:t>
            </a:r>
            <a:r>
              <a:rPr lang="en-US" sz="850" dirty="0">
                <a:solidFill>
                  <a:srgbClr val="000000"/>
                </a:solidFill>
                <a:hlinkClick r:id="rId19"/>
              </a:rPr>
              <a:t>https://doi.org/10.1103/PhysRevC.90.054334</a:t>
            </a:r>
            <a:r>
              <a:rPr lang="en-US" sz="850" dirty="0">
                <a:solidFill>
                  <a:srgbClr val="000000"/>
                </a:solidFill>
              </a:rPr>
              <a:t> </a:t>
            </a:r>
          </a:p>
          <a:p>
            <a:r>
              <a:rPr lang="en-US" sz="850" dirty="0">
                <a:solidFill>
                  <a:srgbClr val="000000"/>
                </a:solidFill>
              </a:rPr>
              <a:t>Lorenz 2012: </a:t>
            </a:r>
            <a:r>
              <a:rPr lang="en-US" sz="850" dirty="0">
                <a:solidFill>
                  <a:srgbClr val="000000"/>
                </a:solidFill>
                <a:hlinkClick r:id="rId20"/>
              </a:rPr>
              <a:t>https://doi.org/10.1140/epja/i2012-12151-1</a:t>
            </a:r>
            <a:r>
              <a:rPr lang="en-US" sz="850" dirty="0">
                <a:solidFill>
                  <a:srgbClr val="000000"/>
                </a:solidFill>
              </a:rPr>
              <a:t> </a:t>
            </a:r>
          </a:p>
          <a:p>
            <a:r>
              <a:rPr lang="en-US" sz="850" dirty="0" err="1">
                <a:solidFill>
                  <a:srgbClr val="000000"/>
                </a:solidFill>
              </a:rPr>
              <a:t>Adamuscin</a:t>
            </a:r>
            <a:r>
              <a:rPr lang="en-US" sz="850" dirty="0">
                <a:solidFill>
                  <a:srgbClr val="000000"/>
                </a:solidFill>
              </a:rPr>
              <a:t> 2012: </a:t>
            </a:r>
            <a:r>
              <a:rPr lang="en-US" sz="850" dirty="0">
                <a:solidFill>
                  <a:srgbClr val="000000"/>
                </a:solidFill>
                <a:hlinkClick r:id="rId21"/>
              </a:rPr>
              <a:t>https://doi.org/10.1016/j.ppnp.2012.01.014</a:t>
            </a:r>
            <a:r>
              <a:rPr lang="en-US" sz="850" dirty="0">
                <a:solidFill>
                  <a:srgbClr val="000000"/>
                </a:solidFill>
              </a:rPr>
              <a:t> </a:t>
            </a:r>
          </a:p>
          <a:p>
            <a:r>
              <a:rPr lang="en-US" sz="850" dirty="0">
                <a:solidFill>
                  <a:srgbClr val="000000"/>
                </a:solidFill>
              </a:rPr>
              <a:t>Sick 2012: </a:t>
            </a:r>
            <a:r>
              <a:rPr lang="en-US" sz="850" dirty="0">
                <a:solidFill>
                  <a:srgbClr val="000000"/>
                </a:solidFill>
                <a:hlinkClick r:id="rId22"/>
              </a:rPr>
              <a:t>https://doi.org/10.1016/j.ppnp.2012.01.013</a:t>
            </a:r>
            <a:r>
              <a:rPr lang="en-US" sz="850" dirty="0">
                <a:solidFill>
                  <a:srgbClr val="000000"/>
                </a:solidFill>
              </a:rPr>
              <a:t> </a:t>
            </a:r>
          </a:p>
          <a:p>
            <a:r>
              <a:rPr lang="en-US" sz="850" dirty="0">
                <a:solidFill>
                  <a:srgbClr val="000000"/>
                </a:solidFill>
              </a:rPr>
              <a:t>Zhan 2011: </a:t>
            </a:r>
            <a:r>
              <a:rPr lang="en-US" sz="850" dirty="0">
                <a:solidFill>
                  <a:srgbClr val="000000"/>
                </a:solidFill>
                <a:hlinkClick r:id="rId23"/>
              </a:rPr>
              <a:t>https://doi.org/10.1016/j.physletb.2011.10.002</a:t>
            </a:r>
            <a:r>
              <a:rPr lang="en-US" sz="850" dirty="0">
                <a:solidFill>
                  <a:srgbClr val="000000"/>
                </a:solidFill>
              </a:rPr>
              <a:t> </a:t>
            </a:r>
          </a:p>
          <a:p>
            <a:r>
              <a:rPr lang="en-US" sz="850" dirty="0">
                <a:solidFill>
                  <a:srgbClr val="000000"/>
                </a:solidFill>
              </a:rPr>
              <a:t>Ron 2011: </a:t>
            </a:r>
            <a:r>
              <a:rPr lang="en-US" sz="850" dirty="0">
                <a:solidFill>
                  <a:srgbClr val="000000"/>
                </a:solidFill>
                <a:hlinkClick r:id="rId24"/>
              </a:rPr>
              <a:t>https://doi.org/10.1103/PhysRevC.84.055204</a:t>
            </a:r>
            <a:r>
              <a:rPr lang="en-US" sz="850" dirty="0">
                <a:solidFill>
                  <a:srgbClr val="000000"/>
                </a:solidFill>
              </a:rPr>
              <a:t> </a:t>
            </a:r>
          </a:p>
          <a:p>
            <a:r>
              <a:rPr lang="en-US" sz="850" dirty="0" err="1">
                <a:solidFill>
                  <a:srgbClr val="000000"/>
                </a:solidFill>
              </a:rPr>
              <a:t>Borisyuk</a:t>
            </a:r>
            <a:r>
              <a:rPr lang="en-US" sz="850" dirty="0">
                <a:solidFill>
                  <a:srgbClr val="000000"/>
                </a:solidFill>
              </a:rPr>
              <a:t> 2010: </a:t>
            </a:r>
            <a:r>
              <a:rPr lang="en-US" sz="850" dirty="0">
                <a:solidFill>
                  <a:srgbClr val="000000"/>
                </a:solidFill>
                <a:hlinkClick r:id="rId25"/>
              </a:rPr>
              <a:t>https://doi.org/10.1016/j.nuclphysa.2010.05.054</a:t>
            </a:r>
            <a:r>
              <a:rPr lang="en-US" sz="850" dirty="0">
                <a:solidFill>
                  <a:srgbClr val="000000"/>
                </a:solidFill>
              </a:rPr>
              <a:t> </a:t>
            </a:r>
          </a:p>
          <a:p>
            <a:r>
              <a:rPr lang="en-US" sz="850" dirty="0">
                <a:solidFill>
                  <a:srgbClr val="000000"/>
                </a:solidFill>
              </a:rPr>
              <a:t>Hill 2010: </a:t>
            </a:r>
            <a:r>
              <a:rPr lang="en-US" sz="850" dirty="0">
                <a:solidFill>
                  <a:srgbClr val="000000"/>
                </a:solidFill>
                <a:hlinkClick r:id="rId26"/>
              </a:rPr>
              <a:t>https://doi.org/10.1103/PhysRevD.82.113005</a:t>
            </a:r>
            <a:r>
              <a:rPr lang="en-US" sz="850" dirty="0">
                <a:solidFill>
                  <a:srgbClr val="000000"/>
                </a:solidFill>
              </a:rPr>
              <a:t> </a:t>
            </a:r>
          </a:p>
          <a:p>
            <a:r>
              <a:rPr lang="en-US" sz="850" dirty="0" err="1">
                <a:solidFill>
                  <a:srgbClr val="000000"/>
                </a:solidFill>
              </a:rPr>
              <a:t>Bernauer</a:t>
            </a:r>
            <a:r>
              <a:rPr lang="en-US" sz="850" dirty="0">
                <a:solidFill>
                  <a:srgbClr val="000000"/>
                </a:solidFill>
              </a:rPr>
              <a:t> 2010: </a:t>
            </a:r>
            <a:r>
              <a:rPr lang="en-US" sz="850" dirty="0">
                <a:solidFill>
                  <a:srgbClr val="000000"/>
                </a:solidFill>
                <a:hlinkClick r:id="rId27"/>
              </a:rPr>
              <a:t>https://doi.org/10.1103/PhysRevLett.105.242001</a:t>
            </a:r>
            <a:r>
              <a:rPr lang="en-US" sz="850" dirty="0">
                <a:solidFill>
                  <a:srgbClr val="000000"/>
                </a:solidFill>
              </a:rPr>
              <a:t> </a:t>
            </a:r>
          </a:p>
          <a:p>
            <a:r>
              <a:rPr lang="en-US" sz="850" dirty="0" err="1">
                <a:solidFill>
                  <a:srgbClr val="000000"/>
                </a:solidFill>
              </a:rPr>
              <a:t>Belushkin</a:t>
            </a:r>
            <a:r>
              <a:rPr lang="en-US" sz="850" dirty="0">
                <a:solidFill>
                  <a:srgbClr val="000000"/>
                </a:solidFill>
              </a:rPr>
              <a:t> 2007: </a:t>
            </a:r>
            <a:r>
              <a:rPr lang="en-US" sz="850" dirty="0">
                <a:solidFill>
                  <a:srgbClr val="000000"/>
                </a:solidFill>
                <a:hlinkClick r:id="rId28"/>
              </a:rPr>
              <a:t>https://doi.org/10.1103/PhysRevC.75.035202</a:t>
            </a:r>
            <a:r>
              <a:rPr lang="en-US" sz="850" dirty="0">
                <a:solidFill>
                  <a:srgbClr val="000000"/>
                </a:solidFill>
              </a:rPr>
              <a:t> </a:t>
            </a:r>
          </a:p>
          <a:p>
            <a:r>
              <a:rPr lang="en-US" sz="850" dirty="0">
                <a:solidFill>
                  <a:srgbClr val="000000"/>
                </a:solidFill>
              </a:rPr>
              <a:t>Blunden 2005: </a:t>
            </a:r>
            <a:r>
              <a:rPr lang="en-US" sz="850" dirty="0">
                <a:solidFill>
                  <a:srgbClr val="000000"/>
                </a:solidFill>
                <a:hlinkClick r:id="rId29"/>
              </a:rPr>
              <a:t>https://doi.org/10.1103/PhysRevC.72.057601</a:t>
            </a:r>
            <a:r>
              <a:rPr lang="en-US" sz="850" dirty="0">
                <a:solidFill>
                  <a:srgbClr val="000000"/>
                </a:solidFill>
              </a:rPr>
              <a:t> </a:t>
            </a:r>
          </a:p>
          <a:p>
            <a:r>
              <a:rPr lang="en-US" sz="850" dirty="0">
                <a:solidFill>
                  <a:srgbClr val="000000"/>
                </a:solidFill>
              </a:rPr>
              <a:t>Kelly 2004: </a:t>
            </a:r>
            <a:r>
              <a:rPr lang="en-US" sz="850" dirty="0">
                <a:solidFill>
                  <a:srgbClr val="000000"/>
                </a:solidFill>
                <a:hlinkClick r:id="rId30"/>
              </a:rPr>
              <a:t>https://doi.org/10.1103/PhysRevC.70.068202</a:t>
            </a:r>
            <a:r>
              <a:rPr lang="en-US" sz="850" dirty="0">
                <a:solidFill>
                  <a:srgbClr val="000000"/>
                </a:solidFill>
              </a:rPr>
              <a:t> </a:t>
            </a:r>
          </a:p>
          <a:p>
            <a:r>
              <a:rPr lang="en-US" sz="850" dirty="0">
                <a:solidFill>
                  <a:srgbClr val="000000"/>
                </a:solidFill>
              </a:rPr>
              <a:t>Sick 2003: </a:t>
            </a:r>
            <a:r>
              <a:rPr lang="en-US" sz="850" dirty="0">
                <a:solidFill>
                  <a:srgbClr val="000000"/>
                </a:solidFill>
                <a:hlinkClick r:id="rId31"/>
              </a:rPr>
              <a:t>https://doi.org/10.1016/j.physletb.2003.09.092</a:t>
            </a:r>
            <a:r>
              <a:rPr lang="en-US" sz="850" dirty="0">
                <a:solidFill>
                  <a:srgbClr val="000000"/>
                </a:solidFill>
              </a:rPr>
              <a:t> </a:t>
            </a:r>
          </a:p>
          <a:p>
            <a:r>
              <a:rPr lang="en-US" sz="850" dirty="0" err="1">
                <a:solidFill>
                  <a:srgbClr val="000000"/>
                </a:solidFill>
              </a:rPr>
              <a:t>Eschrich</a:t>
            </a:r>
            <a:r>
              <a:rPr lang="en-US" sz="850" dirty="0">
                <a:solidFill>
                  <a:srgbClr val="000000"/>
                </a:solidFill>
              </a:rPr>
              <a:t> 2001: </a:t>
            </a:r>
            <a:r>
              <a:rPr lang="en-US" sz="850" dirty="0">
                <a:solidFill>
                  <a:srgbClr val="000000"/>
                </a:solidFill>
                <a:hlinkClick r:id="rId32"/>
              </a:rPr>
              <a:t>https://doi.org/10.1016/S0370-2693(01)01285-0</a:t>
            </a:r>
            <a:r>
              <a:rPr lang="en-US" sz="850" dirty="0">
                <a:solidFill>
                  <a:srgbClr val="000000"/>
                </a:solidFill>
              </a:rPr>
              <a:t> </a:t>
            </a:r>
          </a:p>
          <a:p>
            <a:r>
              <a:rPr lang="en-US" sz="850" dirty="0" err="1">
                <a:solidFill>
                  <a:srgbClr val="000000"/>
                </a:solidFill>
              </a:rPr>
              <a:t>Rosenfelder</a:t>
            </a:r>
            <a:r>
              <a:rPr lang="en-US" sz="850" dirty="0">
                <a:solidFill>
                  <a:srgbClr val="000000"/>
                </a:solidFill>
              </a:rPr>
              <a:t> 2000: </a:t>
            </a:r>
            <a:r>
              <a:rPr lang="en-US" sz="850" dirty="0">
                <a:solidFill>
                  <a:srgbClr val="000000"/>
                </a:solidFill>
                <a:hlinkClick r:id="rId33"/>
              </a:rPr>
              <a:t>https://doi.org/10.1016/S0370-2693(00)00316-6</a:t>
            </a:r>
            <a:r>
              <a:rPr lang="en-US" sz="850" dirty="0">
                <a:solidFill>
                  <a:srgbClr val="000000"/>
                </a:solidFill>
              </a:rPr>
              <a:t> </a:t>
            </a:r>
          </a:p>
          <a:p>
            <a:r>
              <a:rPr lang="en-US" sz="850" dirty="0" err="1">
                <a:solidFill>
                  <a:srgbClr val="000000"/>
                </a:solidFill>
              </a:rPr>
              <a:t>Mergell</a:t>
            </a:r>
            <a:r>
              <a:rPr lang="en-US" sz="850" dirty="0">
                <a:solidFill>
                  <a:srgbClr val="000000"/>
                </a:solidFill>
              </a:rPr>
              <a:t> 1996: </a:t>
            </a:r>
            <a:r>
              <a:rPr lang="en-US" sz="850" dirty="0">
                <a:solidFill>
                  <a:srgbClr val="000000"/>
                </a:solidFill>
                <a:hlinkClick r:id="rId34"/>
              </a:rPr>
              <a:t>https://doi.org/10.1016/0375-9474(95)00339-8</a:t>
            </a:r>
            <a:r>
              <a:rPr lang="en-US" sz="850" dirty="0">
                <a:solidFill>
                  <a:srgbClr val="000000"/>
                </a:solidFill>
              </a:rPr>
              <a:t> </a:t>
            </a:r>
          </a:p>
          <a:p>
            <a:r>
              <a:rPr lang="en-US" sz="850" dirty="0">
                <a:solidFill>
                  <a:srgbClr val="000000"/>
                </a:solidFill>
              </a:rPr>
              <a:t>Wong 1994: </a:t>
            </a:r>
            <a:r>
              <a:rPr lang="en-US" sz="850" dirty="0">
                <a:solidFill>
                  <a:srgbClr val="000000"/>
                </a:solidFill>
                <a:hlinkClick r:id="rId35"/>
              </a:rPr>
              <a:t>https://doi.org/10.1142/S0218301394000255</a:t>
            </a:r>
            <a:r>
              <a:rPr lang="en-US" sz="850" dirty="0">
                <a:solidFill>
                  <a:srgbClr val="000000"/>
                </a:solidFill>
              </a:rPr>
              <a:t> </a:t>
            </a:r>
          </a:p>
          <a:p>
            <a:r>
              <a:rPr lang="en-US" sz="850" dirty="0">
                <a:solidFill>
                  <a:srgbClr val="000000"/>
                </a:solidFill>
              </a:rPr>
              <a:t>McCord 1991: </a:t>
            </a:r>
            <a:r>
              <a:rPr lang="en-US" sz="850" dirty="0">
                <a:solidFill>
                  <a:srgbClr val="000000"/>
                </a:solidFill>
                <a:hlinkClick r:id="rId36"/>
              </a:rPr>
              <a:t>https://doi.org/10.1016/0168-583X(91)96079-Z</a:t>
            </a:r>
            <a:r>
              <a:rPr lang="en-US" sz="850" dirty="0">
                <a:solidFill>
                  <a:srgbClr val="000000"/>
                </a:solidFill>
              </a:rPr>
              <a:t> </a:t>
            </a:r>
          </a:p>
          <a:p>
            <a:r>
              <a:rPr lang="en-US" sz="850" dirty="0">
                <a:solidFill>
                  <a:srgbClr val="000000"/>
                </a:solidFill>
              </a:rPr>
              <a:t>Simon 1980: </a:t>
            </a:r>
            <a:r>
              <a:rPr lang="en-US" sz="850" dirty="0">
                <a:solidFill>
                  <a:srgbClr val="000000"/>
                </a:solidFill>
                <a:hlinkClick r:id="rId37"/>
              </a:rPr>
              <a:t>https://doi.org/10.1016/0375-9474(80)90104-9</a:t>
            </a:r>
            <a:r>
              <a:rPr lang="en-US" sz="850" dirty="0">
                <a:solidFill>
                  <a:srgbClr val="000000"/>
                </a:solidFill>
              </a:rPr>
              <a:t> </a:t>
            </a:r>
          </a:p>
          <a:p>
            <a:r>
              <a:rPr lang="en-US" sz="850" dirty="0" err="1">
                <a:solidFill>
                  <a:srgbClr val="000000"/>
                </a:solidFill>
              </a:rPr>
              <a:t>Hohler</a:t>
            </a:r>
            <a:r>
              <a:rPr lang="en-US" sz="850" dirty="0">
                <a:solidFill>
                  <a:srgbClr val="000000"/>
                </a:solidFill>
              </a:rPr>
              <a:t> 1976: </a:t>
            </a:r>
            <a:r>
              <a:rPr lang="en-US" sz="850" dirty="0">
                <a:solidFill>
                  <a:srgbClr val="000000"/>
                </a:solidFill>
                <a:hlinkClick r:id="rId38"/>
              </a:rPr>
              <a:t>https://doi.org/10.1016/0550-3213(76)90449-1</a:t>
            </a:r>
            <a:r>
              <a:rPr lang="en-US" sz="850" dirty="0">
                <a:solidFill>
                  <a:srgbClr val="000000"/>
                </a:solidFill>
              </a:rPr>
              <a:t> </a:t>
            </a:r>
          </a:p>
          <a:p>
            <a:r>
              <a:rPr lang="en-US" sz="850" dirty="0">
                <a:solidFill>
                  <a:srgbClr val="000000"/>
                </a:solidFill>
              </a:rPr>
              <a:t>Borkowski 1975: </a:t>
            </a:r>
            <a:r>
              <a:rPr lang="en-US" sz="850" dirty="0">
                <a:solidFill>
                  <a:srgbClr val="000000"/>
                </a:solidFill>
                <a:hlinkClick r:id="rId39"/>
              </a:rPr>
              <a:t>https://doi.org/10.1007/BF01409496</a:t>
            </a:r>
            <a:r>
              <a:rPr lang="en-US" sz="850" dirty="0">
                <a:solidFill>
                  <a:srgbClr val="000000"/>
                </a:solidFill>
              </a:rPr>
              <a:t> </a:t>
            </a:r>
          </a:p>
          <a:p>
            <a:r>
              <a:rPr lang="en-US" sz="850" dirty="0">
                <a:solidFill>
                  <a:srgbClr val="000000"/>
                </a:solidFill>
              </a:rPr>
              <a:t>Borkowski 1974: </a:t>
            </a:r>
            <a:r>
              <a:rPr lang="en-US" sz="850" dirty="0">
                <a:solidFill>
                  <a:srgbClr val="000000"/>
                </a:solidFill>
                <a:hlinkClick r:id="rId40"/>
              </a:rPr>
              <a:t>https://doi.org/10.1016/0550-3213(75)90514-3</a:t>
            </a:r>
            <a:r>
              <a:rPr lang="en-US" sz="850" dirty="0">
                <a:solidFill>
                  <a:srgbClr val="000000"/>
                </a:solidFill>
              </a:rPr>
              <a:t> </a:t>
            </a:r>
          </a:p>
          <a:p>
            <a:r>
              <a:rPr lang="en-US" sz="850" dirty="0">
                <a:solidFill>
                  <a:srgbClr val="000000"/>
                </a:solidFill>
              </a:rPr>
              <a:t>Murphy 1974: </a:t>
            </a:r>
            <a:r>
              <a:rPr lang="en-US" sz="850" dirty="0">
                <a:solidFill>
                  <a:srgbClr val="000000"/>
                </a:solidFill>
                <a:hlinkClick r:id="rId41"/>
              </a:rPr>
              <a:t>https://doi.org/10.1103/PhysRevC.9.2125</a:t>
            </a:r>
            <a:r>
              <a:rPr lang="en-US" sz="850" dirty="0">
                <a:solidFill>
                  <a:srgbClr val="000000"/>
                </a:solidFill>
              </a:rPr>
              <a:t> </a:t>
            </a:r>
          </a:p>
          <a:p>
            <a:r>
              <a:rPr lang="en-US" sz="850" dirty="0" err="1">
                <a:solidFill>
                  <a:srgbClr val="000000"/>
                </a:solidFill>
              </a:rPr>
              <a:t>Akimov</a:t>
            </a:r>
            <a:r>
              <a:rPr lang="en-US" sz="850" dirty="0">
                <a:solidFill>
                  <a:srgbClr val="000000"/>
                </a:solidFill>
              </a:rPr>
              <a:t> 1972: </a:t>
            </a:r>
            <a:r>
              <a:rPr lang="en-US" sz="850" dirty="0">
                <a:solidFill>
                  <a:srgbClr val="000000"/>
                </a:solidFill>
                <a:hlinkClick r:id="rId42"/>
              </a:rPr>
              <a:t>http://www.jetp.ac.ru/cgi-bin/dn/e_035_04_0651.pdf</a:t>
            </a:r>
            <a:r>
              <a:rPr lang="en-US" sz="850" dirty="0">
                <a:solidFill>
                  <a:srgbClr val="000000"/>
                </a:solidFill>
              </a:rPr>
              <a:t> </a:t>
            </a:r>
          </a:p>
          <a:p>
            <a:r>
              <a:rPr lang="en-US" sz="850" dirty="0" err="1">
                <a:solidFill>
                  <a:srgbClr val="000000"/>
                </a:solidFill>
              </a:rPr>
              <a:t>Frerejacque</a:t>
            </a:r>
            <a:r>
              <a:rPr lang="en-US" sz="850" dirty="0">
                <a:solidFill>
                  <a:srgbClr val="000000"/>
                </a:solidFill>
              </a:rPr>
              <a:t> 1966: </a:t>
            </a:r>
            <a:r>
              <a:rPr lang="en-US" sz="850" dirty="0">
                <a:solidFill>
                  <a:srgbClr val="000000"/>
                </a:solidFill>
                <a:hlinkClick r:id="rId43"/>
              </a:rPr>
              <a:t>https://doi.org/10.1103/PhysRev.141.1308</a:t>
            </a:r>
            <a:r>
              <a:rPr lang="en-US" sz="850" dirty="0">
                <a:solidFill>
                  <a:srgbClr val="000000"/>
                </a:solidFill>
              </a:rPr>
              <a:t> </a:t>
            </a:r>
          </a:p>
          <a:p>
            <a:r>
              <a:rPr lang="en-US" sz="850" dirty="0">
                <a:solidFill>
                  <a:srgbClr val="000000"/>
                </a:solidFill>
              </a:rPr>
              <a:t>Hand 1963: </a:t>
            </a:r>
            <a:r>
              <a:rPr lang="en-US" sz="850" dirty="0">
                <a:solidFill>
                  <a:srgbClr val="000000"/>
                </a:solidFill>
                <a:hlinkClick r:id="rId44"/>
              </a:rPr>
              <a:t>https://doi.org/10.1103/RevModPhys.35.335</a:t>
            </a:r>
            <a:r>
              <a:rPr lang="en-US" sz="850" dirty="0">
                <a:solidFill>
                  <a:srgbClr val="000000"/>
                </a:solidFill>
              </a:rPr>
              <a:t> </a:t>
            </a:r>
            <a:endParaRPr lang="en-US" sz="850" dirty="0">
              <a:solidFill>
                <a:srgbClr val="000000"/>
              </a:solidFill>
              <a:effectLst/>
            </a:endParaRPr>
          </a:p>
        </p:txBody>
      </p:sp>
      <p:pic>
        <p:nvPicPr>
          <p:cNvPr id="5" name="Picture 4">
            <a:extLst>
              <a:ext uri="{FF2B5EF4-FFF2-40B4-BE49-F238E27FC236}">
                <a16:creationId xmlns:a16="http://schemas.microsoft.com/office/drawing/2014/main" id="{F2A9C016-6215-DFFA-91AB-490531A0A72C}"/>
              </a:ext>
            </a:extLst>
          </p:cNvPr>
          <p:cNvPicPr>
            <a:picLocks noChangeAspect="1"/>
          </p:cNvPicPr>
          <p:nvPr/>
        </p:nvPicPr>
        <p:blipFill rotWithShape="1">
          <a:blip r:embed="rId45"/>
          <a:srcRect t="1478" b="2612"/>
          <a:stretch/>
        </p:blipFill>
        <p:spPr>
          <a:xfrm>
            <a:off x="926401" y="1106087"/>
            <a:ext cx="5758778" cy="5738058"/>
          </a:xfrm>
          <a:prstGeom prst="rect">
            <a:avLst/>
          </a:prstGeom>
        </p:spPr>
      </p:pic>
    </p:spTree>
    <p:extLst>
      <p:ext uri="{BB962C8B-B14F-4D97-AF65-F5344CB8AC3E}">
        <p14:creationId xmlns:p14="http://schemas.microsoft.com/office/powerpoint/2010/main" val="150468058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2CB6E-00D2-474C-8374-688FF726D272}"/>
              </a:ext>
            </a:extLst>
          </p:cNvPr>
          <p:cNvSpPr>
            <a:spLocks noGrp="1"/>
          </p:cNvSpPr>
          <p:nvPr>
            <p:ph type="title"/>
          </p:nvPr>
        </p:nvSpPr>
        <p:spPr>
          <a:xfrm>
            <a:off x="0" y="0"/>
            <a:ext cx="12192000" cy="1202401"/>
          </a:xfrm>
        </p:spPr>
        <p:txBody>
          <a:bodyPr>
            <a:normAutofit/>
          </a:bodyPr>
          <a:lstStyle/>
          <a:p>
            <a:pPr algn="ctr"/>
            <a:r>
              <a:rPr lang="en-US" dirty="0"/>
              <a:t>Types of Scientific Papers</a:t>
            </a:r>
            <a:br>
              <a:rPr lang="en-US" dirty="0"/>
            </a:br>
            <a:r>
              <a:rPr lang="en-US" sz="2700" dirty="0">
                <a:hlinkClick r:id="rId2"/>
              </a:rPr>
              <a:t>https://xkcd.com/2456/</a:t>
            </a:r>
            <a:r>
              <a:rPr lang="en-US" sz="2700" dirty="0"/>
              <a:t> </a:t>
            </a:r>
          </a:p>
        </p:txBody>
      </p:sp>
      <p:sp>
        <p:nvSpPr>
          <p:cNvPr id="3" name="Footer Placeholder 2">
            <a:extLst>
              <a:ext uri="{FF2B5EF4-FFF2-40B4-BE49-F238E27FC236}">
                <a16:creationId xmlns:a16="http://schemas.microsoft.com/office/drawing/2014/main" id="{CE22089B-F929-F841-B8FC-A8F479A855FF}"/>
              </a:ext>
            </a:extLst>
          </p:cNvPr>
          <p:cNvSpPr>
            <a:spLocks noGrp="1"/>
          </p:cNvSpPr>
          <p:nvPr>
            <p:ph type="ftr" sz="quarter" idx="11"/>
          </p:nvPr>
        </p:nvSpPr>
        <p:spPr/>
        <p:txBody>
          <a:bodyPr/>
          <a:lstStyle/>
          <a:p>
            <a:r>
              <a:rPr lang="en-US"/>
              <a:t>Douglas W. Higinbotham (Jefferson Lab)</a:t>
            </a:r>
          </a:p>
        </p:txBody>
      </p:sp>
      <p:sp>
        <p:nvSpPr>
          <p:cNvPr id="4" name="Slide Number Placeholder 3">
            <a:extLst>
              <a:ext uri="{FF2B5EF4-FFF2-40B4-BE49-F238E27FC236}">
                <a16:creationId xmlns:a16="http://schemas.microsoft.com/office/drawing/2014/main" id="{D68FF7A8-0D22-EF4A-AB66-2296B9CE1D11}"/>
              </a:ext>
            </a:extLst>
          </p:cNvPr>
          <p:cNvSpPr>
            <a:spLocks noGrp="1"/>
          </p:cNvSpPr>
          <p:nvPr>
            <p:ph type="sldNum" sz="quarter" idx="12"/>
          </p:nvPr>
        </p:nvSpPr>
        <p:spPr/>
        <p:txBody>
          <a:bodyPr/>
          <a:lstStyle/>
          <a:p>
            <a:fld id="{52E4FCA3-F05C-B34F-91BB-97D35EDA7026}" type="slidenum">
              <a:rPr lang="en-US" smtClean="0"/>
              <a:t>21</a:t>
            </a:fld>
            <a:endParaRPr lang="en-US"/>
          </a:p>
        </p:txBody>
      </p:sp>
      <p:pic>
        <p:nvPicPr>
          <p:cNvPr id="5" name="Picture 4">
            <a:extLst>
              <a:ext uri="{FF2B5EF4-FFF2-40B4-BE49-F238E27FC236}">
                <a16:creationId xmlns:a16="http://schemas.microsoft.com/office/drawing/2014/main" id="{52C97CEE-21C9-C643-8E09-7B746E6DBEEA}"/>
              </a:ext>
            </a:extLst>
          </p:cNvPr>
          <p:cNvPicPr>
            <a:picLocks noChangeAspect="1"/>
          </p:cNvPicPr>
          <p:nvPr/>
        </p:nvPicPr>
        <p:blipFill rotWithShape="1">
          <a:blip r:embed="rId3"/>
          <a:srcRect l="1267" t="51706" r="2603" b="1464"/>
          <a:stretch/>
        </p:blipFill>
        <p:spPr>
          <a:xfrm>
            <a:off x="5777910" y="1286037"/>
            <a:ext cx="5863483" cy="4880587"/>
          </a:xfrm>
          <a:prstGeom prst="rect">
            <a:avLst/>
          </a:prstGeom>
        </p:spPr>
      </p:pic>
      <p:pic>
        <p:nvPicPr>
          <p:cNvPr id="6" name="Picture 5">
            <a:extLst>
              <a:ext uri="{FF2B5EF4-FFF2-40B4-BE49-F238E27FC236}">
                <a16:creationId xmlns:a16="http://schemas.microsoft.com/office/drawing/2014/main" id="{8E677506-5BBD-5243-8EF0-94533CB27337}"/>
              </a:ext>
            </a:extLst>
          </p:cNvPr>
          <p:cNvPicPr>
            <a:picLocks noChangeAspect="1"/>
          </p:cNvPicPr>
          <p:nvPr/>
        </p:nvPicPr>
        <p:blipFill rotWithShape="1">
          <a:blip r:embed="rId3"/>
          <a:srcRect l="1625" t="5161" r="2246" b="48131"/>
          <a:stretch/>
        </p:blipFill>
        <p:spPr>
          <a:xfrm>
            <a:off x="55755" y="1286038"/>
            <a:ext cx="5777910" cy="4796950"/>
          </a:xfrm>
          <a:prstGeom prst="rect">
            <a:avLst/>
          </a:prstGeom>
        </p:spPr>
      </p:pic>
      <p:sp>
        <p:nvSpPr>
          <p:cNvPr id="9" name="Rectangle 8">
            <a:extLst>
              <a:ext uri="{FF2B5EF4-FFF2-40B4-BE49-F238E27FC236}">
                <a16:creationId xmlns:a16="http://schemas.microsoft.com/office/drawing/2014/main" id="{AC60A98D-385A-FF4A-830B-470B53615417}"/>
              </a:ext>
            </a:extLst>
          </p:cNvPr>
          <p:cNvSpPr/>
          <p:nvPr/>
        </p:nvSpPr>
        <p:spPr>
          <a:xfrm>
            <a:off x="3870960" y="1301277"/>
            <a:ext cx="1871265" cy="2402043"/>
          </a:xfrm>
          <a:prstGeom prst="rect">
            <a:avLst/>
          </a:prstGeom>
          <a:noFill/>
          <a:ln w="793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53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0" y="349668"/>
            <a:ext cx="12192000" cy="396875"/>
          </a:xfrm>
        </p:spPr>
        <p:txBody>
          <a:bodyPr>
            <a:normAutofit fontScale="90000"/>
          </a:bodyPr>
          <a:lstStyle/>
          <a:p>
            <a:pPr algn="ctr"/>
            <a:r>
              <a:rPr lang="en-US" dirty="0">
                <a:latin typeface="Minion Pro" charset="0"/>
              </a:rPr>
              <a:t>Simple Real World Example </a:t>
            </a:r>
            <a:br>
              <a:rPr lang="en-US" dirty="0">
                <a:latin typeface="Minion Pro" charset="0"/>
              </a:rPr>
            </a:br>
            <a:r>
              <a:rPr lang="en-US" sz="3600" i="1" dirty="0">
                <a:solidFill>
                  <a:srgbClr val="0070C0"/>
                </a:solidFill>
                <a:latin typeface="Minion Pro" charset="0"/>
              </a:rPr>
              <a:t>(where the high school intern didn’t get the expected result)</a:t>
            </a:r>
          </a:p>
        </p:txBody>
      </p:sp>
      <p:pic>
        <p:nvPicPr>
          <p:cNvPr id="19458" name="Picture 3" descr="fig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2471" y="2394953"/>
            <a:ext cx="3994617" cy="3371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5" descr="fig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2495133"/>
            <a:ext cx="3900596" cy="320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TextBox 6"/>
          <p:cNvSpPr txBox="1">
            <a:spLocks noChangeArrowheads="1"/>
          </p:cNvSpPr>
          <p:nvPr/>
        </p:nvSpPr>
        <p:spPr bwMode="auto">
          <a:xfrm>
            <a:off x="0" y="5636097"/>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t>Textbook test, an F-test, rejects </a:t>
            </a:r>
            <a:r>
              <a:rPr lang="en-US" b="1" dirty="0"/>
              <a:t>fitting</a:t>
            </a:r>
            <a:r>
              <a:rPr lang="en-US" dirty="0"/>
              <a:t> with the more complex j=3 (j=m+1) function, that does NOT mean a</a:t>
            </a:r>
            <a:r>
              <a:rPr lang="en-US" baseline="-25000" dirty="0"/>
              <a:t>2</a:t>
            </a:r>
            <a:r>
              <a:rPr lang="en-US" dirty="0"/>
              <a:t> = 0.</a:t>
            </a:r>
          </a:p>
        </p:txBody>
      </p:sp>
      <p:pic>
        <p:nvPicPr>
          <p:cNvPr id="19462" name="Picture 9" descr="eq.png"/>
          <p:cNvPicPr>
            <a:picLocks noChangeAspect="1"/>
          </p:cNvPicPr>
          <p:nvPr/>
        </p:nvPicPr>
        <p:blipFill>
          <a:blip r:embed="rId4">
            <a:extLst>
              <a:ext uri="{28A0092B-C50C-407E-A947-70E740481C1C}">
                <a14:useLocalDpi xmlns:a14="http://schemas.microsoft.com/office/drawing/2010/main" val="0"/>
              </a:ext>
            </a:extLst>
          </a:blip>
          <a:srcRect t="9639" b="8479"/>
          <a:stretch>
            <a:fillRect/>
          </a:stretch>
        </p:blipFill>
        <p:spPr bwMode="auto">
          <a:xfrm>
            <a:off x="1517651" y="1636963"/>
            <a:ext cx="3900805" cy="7036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3" name="Rectangle 10"/>
          <p:cNvSpPr>
            <a:spLocks noChangeArrowheads="1"/>
          </p:cNvSpPr>
          <p:nvPr/>
        </p:nvSpPr>
        <p:spPr bwMode="auto">
          <a:xfrm>
            <a:off x="0" y="1002467"/>
            <a:ext cx="12192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600" dirty="0"/>
              <a:t>Using the data from G. G. Simon, C. Schmitt, F. Borkowski, and V. H. Walther, </a:t>
            </a:r>
            <a:r>
              <a:rPr lang="en-US" sz="1600" dirty="0" err="1"/>
              <a:t>Nucl</a:t>
            </a:r>
            <a:r>
              <a:rPr lang="en-US" sz="1600" dirty="0"/>
              <a:t>. Phys. </a:t>
            </a:r>
            <a:r>
              <a:rPr lang="en-US" sz="1600" b="1" dirty="0"/>
              <a:t>A333</a:t>
            </a:r>
            <a:r>
              <a:rPr lang="en-US" sz="1600" dirty="0"/>
              <a:t> (1980) 381 and</a:t>
            </a:r>
          </a:p>
          <a:p>
            <a:pPr algn="ctr"/>
            <a:r>
              <a:rPr lang="en-US" sz="1600" dirty="0"/>
              <a:t>J. J. Murphy, Y. M. Shin, and D. M. </a:t>
            </a:r>
            <a:r>
              <a:rPr lang="en-US" sz="1600" dirty="0" err="1"/>
              <a:t>Skopik</a:t>
            </a:r>
            <a:r>
              <a:rPr lang="en-US" sz="1600" dirty="0"/>
              <a:t>, Phys. Rev.  </a:t>
            </a:r>
            <a:r>
              <a:rPr lang="en-US" sz="1600" b="1" dirty="0"/>
              <a:t>C</a:t>
            </a:r>
            <a:r>
              <a:rPr lang="tr-TR" sz="1600" b="1" dirty="0"/>
              <a:t>9</a:t>
            </a:r>
            <a:r>
              <a:rPr lang="tr-TR" sz="1600" dirty="0"/>
              <a:t> (1974) 2125.</a:t>
            </a:r>
            <a:endParaRPr lang="en-US" sz="1600" dirty="0"/>
          </a:p>
        </p:txBody>
      </p:sp>
      <p:pic>
        <p:nvPicPr>
          <p:cNvPr id="3" name="Picture 2" descr="fit-resul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3080" y="1535362"/>
            <a:ext cx="5074920" cy="939800"/>
          </a:xfrm>
          <a:prstGeom prst="rect">
            <a:avLst/>
          </a:prstGeom>
        </p:spPr>
      </p:pic>
      <p:sp>
        <p:nvSpPr>
          <p:cNvPr id="2" name="Rectangle 1"/>
          <p:cNvSpPr/>
          <p:nvPr/>
        </p:nvSpPr>
        <p:spPr>
          <a:xfrm>
            <a:off x="0" y="6010805"/>
            <a:ext cx="12192000" cy="646331"/>
          </a:xfrm>
          <a:prstGeom prst="rect">
            <a:avLst/>
          </a:prstGeom>
        </p:spPr>
        <p:txBody>
          <a:bodyPr wrap="square">
            <a:spAutoFit/>
          </a:bodyPr>
          <a:lstStyle/>
          <a:p>
            <a:pPr algn="ctr"/>
            <a:r>
              <a:rPr lang="en-US" b="1" dirty="0">
                <a:solidFill>
                  <a:srgbClr val="DC002A"/>
                </a:solidFill>
              </a:rPr>
              <a:t>Pohl </a:t>
            </a:r>
            <a:r>
              <a:rPr lang="en-US" b="1" i="1" dirty="0" err="1">
                <a:solidFill>
                  <a:srgbClr val="DC002A"/>
                </a:solidFill>
              </a:rPr>
              <a:t>et.al’s</a:t>
            </a:r>
            <a:r>
              <a:rPr lang="en-US" b="1" dirty="0">
                <a:solidFill>
                  <a:srgbClr val="DC002A"/>
                </a:solidFill>
              </a:rPr>
              <a:t> 0.84 </a:t>
            </a:r>
            <a:r>
              <a:rPr lang="en-US" b="1" dirty="0" err="1">
                <a:solidFill>
                  <a:srgbClr val="DC002A"/>
                </a:solidFill>
              </a:rPr>
              <a:t>fm</a:t>
            </a:r>
            <a:r>
              <a:rPr lang="en-US" b="1" dirty="0">
                <a:solidFill>
                  <a:srgbClr val="DC002A"/>
                </a:solidFill>
              </a:rPr>
              <a:t> radius would predict an a</a:t>
            </a:r>
            <a:r>
              <a:rPr lang="en-US" b="1" baseline="-25000" dirty="0">
                <a:solidFill>
                  <a:srgbClr val="DC002A"/>
                </a:solidFill>
              </a:rPr>
              <a:t>1</a:t>
            </a:r>
            <a:r>
              <a:rPr lang="en-US" b="1" dirty="0">
                <a:solidFill>
                  <a:srgbClr val="DC002A"/>
                </a:solidFill>
              </a:rPr>
              <a:t> value of  - 0.1176 since radius = sqrt(-6a</a:t>
            </a:r>
            <a:r>
              <a:rPr lang="en-US" b="1" baseline="-25000" dirty="0">
                <a:solidFill>
                  <a:srgbClr val="DC002A"/>
                </a:solidFill>
              </a:rPr>
              <a:t>1</a:t>
            </a:r>
            <a:r>
              <a:rPr lang="en-US" b="1" dirty="0">
                <a:solidFill>
                  <a:srgbClr val="DC002A"/>
                </a:solidFill>
              </a:rPr>
              <a:t>)</a:t>
            </a:r>
          </a:p>
          <a:p>
            <a:pPr algn="ctr"/>
            <a:r>
              <a:rPr lang="en-US" dirty="0"/>
              <a:t>Analysis done with very talented high school intern</a:t>
            </a:r>
            <a:r>
              <a:rPr lang="en-US" b="1" dirty="0">
                <a:solidFill>
                  <a:srgbClr val="DC002A"/>
                </a:solidFill>
              </a:rPr>
              <a:t>: </a:t>
            </a:r>
            <a:r>
              <a:rPr lang="en-US" dirty="0">
                <a:hlinkClick r:id="rId6"/>
              </a:rPr>
              <a:t>https://doi.org/10.1103/PhysRevC.93.055207</a:t>
            </a:r>
            <a:r>
              <a:rPr lang="en-US" dirty="0"/>
              <a:t> </a:t>
            </a:r>
            <a:endParaRPr lang="en-US" b="1" dirty="0">
              <a:solidFill>
                <a:srgbClr val="DC002A"/>
              </a:solidFill>
            </a:endParaRPr>
          </a:p>
        </p:txBody>
      </p:sp>
      <p:sp>
        <p:nvSpPr>
          <p:cNvPr id="10" name="Slide Number Placeholder 1">
            <a:extLst>
              <a:ext uri="{FF2B5EF4-FFF2-40B4-BE49-F238E27FC236}">
                <a16:creationId xmlns:a16="http://schemas.microsoft.com/office/drawing/2014/main" id="{B74FC12E-9EC9-604E-81C2-A3E1D48D599C}"/>
              </a:ext>
            </a:extLst>
          </p:cNvPr>
          <p:cNvSpPr>
            <a:spLocks noGrp="1"/>
          </p:cNvSpPr>
          <p:nvPr>
            <p:ph type="sldNum" sz="quarter" idx="12"/>
          </p:nvPr>
        </p:nvSpPr>
        <p:spPr>
          <a:xfrm>
            <a:off x="9205686" y="6356349"/>
            <a:ext cx="2743200" cy="365125"/>
          </a:xfrm>
        </p:spPr>
        <p:txBody>
          <a:bodyPr/>
          <a:lstStyle/>
          <a:p>
            <a:pPr>
              <a:defRPr/>
            </a:pPr>
            <a:fld id="{9D07D49E-6DC6-8C40-AD68-D69A60D180C2}" type="slidenum">
              <a:rPr lang="en-US" smtClean="0"/>
              <a:pPr>
                <a:defRPr/>
              </a:pPr>
              <a:t>22</a:t>
            </a:fld>
            <a:endParaRPr lang="en-US"/>
          </a:p>
        </p:txBody>
      </p:sp>
    </p:spTree>
    <p:extLst>
      <p:ext uri="{BB962C8B-B14F-4D97-AF65-F5344CB8AC3E}">
        <p14:creationId xmlns:p14="http://schemas.microsoft.com/office/powerpoint/2010/main" val="3429594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52"/>
            <a:ext cx="12192000" cy="643538"/>
          </a:xfrm>
        </p:spPr>
        <p:txBody>
          <a:bodyPr>
            <a:noAutofit/>
          </a:bodyPr>
          <a:lstStyle/>
          <a:p>
            <a:pPr algn="ctr"/>
            <a:r>
              <a:rPr lang="en-US" sz="3200"/>
              <a:t>Mainz 2014 1422 Data Points Plotted vs Q</a:t>
            </a:r>
            <a:r>
              <a:rPr lang="en-US" sz="3200" baseline="30000"/>
              <a:t>2 </a:t>
            </a:r>
          </a:p>
        </p:txBody>
      </p:sp>
      <p:pic>
        <p:nvPicPr>
          <p:cNvPr id="4" name="Content Placeholder 3" descr="Q2-vs-SigmaR.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892" t="-1571" r="-11882" b="-3002"/>
          <a:stretch/>
        </p:blipFill>
        <p:spPr>
          <a:xfrm>
            <a:off x="2794094" y="1009621"/>
            <a:ext cx="6693288" cy="5396471"/>
          </a:xfrm>
        </p:spPr>
      </p:pic>
      <p:sp>
        <p:nvSpPr>
          <p:cNvPr id="7" name="TextBox 6"/>
          <p:cNvSpPr txBox="1"/>
          <p:nvPr/>
        </p:nvSpPr>
        <p:spPr>
          <a:xfrm>
            <a:off x="0" y="6388986"/>
            <a:ext cx="12192000" cy="338554"/>
          </a:xfrm>
          <a:prstGeom prst="rect">
            <a:avLst/>
          </a:prstGeom>
          <a:noFill/>
        </p:spPr>
        <p:txBody>
          <a:bodyPr wrap="square" rtlCol="0">
            <a:spAutoFit/>
          </a:bodyPr>
          <a:lstStyle/>
          <a:p>
            <a:pPr algn="ctr"/>
            <a:r>
              <a:rPr lang="en-US" sz="1600"/>
              <a:t> NOTE:  Q</a:t>
            </a:r>
            <a:r>
              <a:rPr lang="en-US" sz="1600" baseline="30000"/>
              <a:t>2</a:t>
            </a:r>
            <a:r>
              <a:rPr lang="en-US" sz="1600"/>
              <a:t> = Q</a:t>
            </a:r>
            <a:r>
              <a:rPr lang="en-US" sz="1600" baseline="30000"/>
              <a:t>2</a:t>
            </a:r>
            <a:r>
              <a:rPr lang="en-US" sz="1600"/>
              <a:t>(</a:t>
            </a:r>
            <a:r>
              <a:rPr lang="en-US" sz="1600" err="1"/>
              <a:t>E,theta</a:t>
            </a:r>
            <a:r>
              <a:rPr lang="en-US" sz="1600"/>
              <a:t>) has a kinematic max., Q</a:t>
            </a:r>
            <a:r>
              <a:rPr lang="en-US" sz="1600" baseline="30000"/>
              <a:t>2</a:t>
            </a:r>
            <a:r>
              <a:rPr lang="en-US" sz="1600" baseline="-25000"/>
              <a:t>max</a:t>
            </a:r>
            <a:r>
              <a:rPr lang="en-US" sz="1600"/>
              <a:t>(E,180</a:t>
            </a:r>
            <a:r>
              <a:rPr lang="en-US" sz="1600" baseline="30000"/>
              <a:t>o</a:t>
            </a:r>
            <a:r>
              <a:rPr lang="en-US" sz="1600"/>
              <a:t>), which these rational function fits nicely reproduce.</a:t>
            </a:r>
            <a:endParaRPr lang="en-US" sz="1600" baseline="-25000"/>
          </a:p>
        </p:txBody>
      </p:sp>
      <p:sp>
        <p:nvSpPr>
          <p:cNvPr id="8" name="Rectangle 7"/>
          <p:cNvSpPr/>
          <p:nvPr/>
        </p:nvSpPr>
        <p:spPr>
          <a:xfrm>
            <a:off x="4658700" y="5273649"/>
            <a:ext cx="1175512" cy="1621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524000" y="821256"/>
            <a:ext cx="9144000" cy="400110"/>
          </a:xfrm>
          <a:prstGeom prst="rect">
            <a:avLst/>
          </a:prstGeom>
          <a:noFill/>
        </p:spPr>
        <p:txBody>
          <a:bodyPr wrap="square" rtlCol="0">
            <a:spAutoFit/>
          </a:bodyPr>
          <a:lstStyle/>
          <a:p>
            <a:pPr algn="ctr"/>
            <a:r>
              <a:rPr lang="en-US" sz="2000" b="1"/>
              <a:t>Absolutely beautiful data!</a:t>
            </a:r>
          </a:p>
        </p:txBody>
      </p:sp>
      <p:sp>
        <p:nvSpPr>
          <p:cNvPr id="3" name="TextBox 2"/>
          <p:cNvSpPr txBox="1"/>
          <p:nvPr/>
        </p:nvSpPr>
        <p:spPr>
          <a:xfrm>
            <a:off x="6299682" y="5705071"/>
            <a:ext cx="1086806" cy="369332"/>
          </a:xfrm>
          <a:prstGeom prst="rect">
            <a:avLst/>
          </a:prstGeom>
          <a:noFill/>
        </p:spPr>
        <p:txBody>
          <a:bodyPr wrap="none" rtlCol="0">
            <a:spAutoFit/>
          </a:bodyPr>
          <a:lstStyle/>
          <a:p>
            <a:r>
              <a:rPr lang="en-US"/>
              <a:t>[ </a:t>
            </a:r>
            <a:r>
              <a:rPr lang="en-US" err="1"/>
              <a:t>GeV</a:t>
            </a:r>
            <a:r>
              <a:rPr lang="en-US"/>
              <a:t>/c</a:t>
            </a:r>
            <a:r>
              <a:rPr lang="en-US" baseline="30000"/>
              <a:t>2</a:t>
            </a:r>
            <a:r>
              <a:rPr lang="en-US"/>
              <a:t> ]</a:t>
            </a:r>
          </a:p>
        </p:txBody>
      </p:sp>
      <p:sp>
        <p:nvSpPr>
          <p:cNvPr id="5" name="TextBox 4"/>
          <p:cNvSpPr txBox="1"/>
          <p:nvPr/>
        </p:nvSpPr>
        <p:spPr>
          <a:xfrm>
            <a:off x="3922602" y="5793972"/>
            <a:ext cx="620683" cy="307777"/>
          </a:xfrm>
          <a:prstGeom prst="rect">
            <a:avLst/>
          </a:prstGeom>
          <a:noFill/>
        </p:spPr>
        <p:txBody>
          <a:bodyPr wrap="none" rtlCol="0">
            <a:spAutoFit/>
          </a:bodyPr>
          <a:lstStyle/>
          <a:p>
            <a:r>
              <a:rPr lang="en-US" sz="1400">
                <a:solidFill>
                  <a:srgbClr val="0000FF"/>
                </a:solidFill>
              </a:rPr>
              <a:t>1 fm</a:t>
            </a:r>
            <a:r>
              <a:rPr lang="en-US" sz="1400" baseline="30000">
                <a:solidFill>
                  <a:srgbClr val="0000FF"/>
                </a:solidFill>
              </a:rPr>
              <a:t>-2</a:t>
            </a:r>
          </a:p>
        </p:txBody>
      </p:sp>
      <p:cxnSp>
        <p:nvCxnSpPr>
          <p:cNvPr id="10" name="Straight Arrow Connector 9"/>
          <p:cNvCxnSpPr/>
          <p:nvPr/>
        </p:nvCxnSpPr>
        <p:spPr>
          <a:xfrm flipH="1" flipV="1">
            <a:off x="4229101" y="5486569"/>
            <a:ext cx="3843" cy="32010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115301" y="5781271"/>
            <a:ext cx="839079" cy="307777"/>
          </a:xfrm>
          <a:prstGeom prst="rect">
            <a:avLst/>
          </a:prstGeom>
          <a:noFill/>
        </p:spPr>
        <p:txBody>
          <a:bodyPr wrap="none" rtlCol="0">
            <a:spAutoFit/>
          </a:bodyPr>
          <a:lstStyle/>
          <a:p>
            <a:r>
              <a:rPr lang="en-US" sz="1400">
                <a:solidFill>
                  <a:srgbClr val="0000FF"/>
                </a:solidFill>
              </a:rPr>
              <a:t>25.7 fm</a:t>
            </a:r>
            <a:r>
              <a:rPr lang="en-US" sz="1400" baseline="30000">
                <a:solidFill>
                  <a:srgbClr val="0000FF"/>
                </a:solidFill>
              </a:rPr>
              <a:t>-2</a:t>
            </a:r>
          </a:p>
        </p:txBody>
      </p:sp>
      <p:sp>
        <p:nvSpPr>
          <p:cNvPr id="12" name="Rectangle 11"/>
          <p:cNvSpPr/>
          <p:nvPr/>
        </p:nvSpPr>
        <p:spPr>
          <a:xfrm>
            <a:off x="3048001" y="2259264"/>
            <a:ext cx="467895" cy="22592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195508" y="3211580"/>
            <a:ext cx="4037133" cy="369332"/>
          </a:xfrm>
          <a:prstGeom prst="rect">
            <a:avLst/>
          </a:prstGeom>
          <a:noFill/>
        </p:spPr>
        <p:txBody>
          <a:bodyPr wrap="none" rtlCol="0">
            <a:spAutoFit/>
          </a:bodyPr>
          <a:lstStyle/>
          <a:p>
            <a:r>
              <a:rPr lang="en-US"/>
              <a:t>Elastic Cross Section / Mott Cross Section</a:t>
            </a:r>
          </a:p>
        </p:txBody>
      </p:sp>
      <p:sp>
        <p:nvSpPr>
          <p:cNvPr id="13" name="Slide Number Placeholder 1">
            <a:extLst>
              <a:ext uri="{FF2B5EF4-FFF2-40B4-BE49-F238E27FC236}">
                <a16:creationId xmlns:a16="http://schemas.microsoft.com/office/drawing/2014/main" id="{EAB54099-7E62-724F-8B4A-57DB1D9ABA0F}"/>
              </a:ext>
            </a:extLst>
          </p:cNvPr>
          <p:cNvSpPr>
            <a:spLocks noGrp="1"/>
          </p:cNvSpPr>
          <p:nvPr>
            <p:ph type="sldNum" sz="quarter" idx="12"/>
          </p:nvPr>
        </p:nvSpPr>
        <p:spPr>
          <a:xfrm>
            <a:off x="9205686" y="6356349"/>
            <a:ext cx="2743200" cy="365125"/>
          </a:xfrm>
        </p:spPr>
        <p:txBody>
          <a:bodyPr/>
          <a:lstStyle/>
          <a:p>
            <a:pPr>
              <a:defRPr/>
            </a:pPr>
            <a:fld id="{9D07D49E-6DC6-8C40-AD68-D69A60D180C2}" type="slidenum">
              <a:rPr lang="en-US" smtClean="0"/>
              <a:pPr>
                <a:defRPr/>
              </a:pPr>
              <a:t>23</a:t>
            </a:fld>
            <a:endParaRPr lang="en-US"/>
          </a:p>
        </p:txBody>
      </p:sp>
    </p:spTree>
    <p:extLst>
      <p:ext uri="{BB962C8B-B14F-4D97-AF65-F5344CB8AC3E}">
        <p14:creationId xmlns:p14="http://schemas.microsoft.com/office/powerpoint/2010/main" val="3065217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33"/>
            <a:ext cx="12192000" cy="628846"/>
          </a:xfrm>
        </p:spPr>
        <p:txBody>
          <a:bodyPr>
            <a:noAutofit/>
          </a:bodyPr>
          <a:lstStyle/>
          <a:p>
            <a:pPr algn="ctr"/>
            <a:r>
              <a:rPr lang="en-US" sz="2400"/>
              <a:t>The Mainz 2014 0.88 fm Proton Radius Comes From A 51 Parameter Regression</a:t>
            </a:r>
          </a:p>
        </p:txBody>
      </p:sp>
      <p:pic>
        <p:nvPicPr>
          <p:cNvPr id="4" name="Picture 3" descr="twotenbyt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916" y="604243"/>
            <a:ext cx="9480883" cy="6146156"/>
          </a:xfrm>
          <a:prstGeom prst="rect">
            <a:avLst/>
          </a:prstGeom>
        </p:spPr>
      </p:pic>
      <p:pic>
        <p:nvPicPr>
          <p:cNvPr id="5" name="Picture 4" desc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601" y="604243"/>
            <a:ext cx="1351770" cy="363779"/>
          </a:xfrm>
          <a:prstGeom prst="rect">
            <a:avLst/>
          </a:prstGeom>
        </p:spPr>
      </p:pic>
      <p:pic>
        <p:nvPicPr>
          <p:cNvPr id="6" name="Picture 5" descr="G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3472" y="594088"/>
            <a:ext cx="1706304" cy="386762"/>
          </a:xfrm>
          <a:prstGeom prst="rect">
            <a:avLst/>
          </a:prstGeom>
        </p:spPr>
      </p:pic>
      <p:sp>
        <p:nvSpPr>
          <p:cNvPr id="8" name="Rectangle 7"/>
          <p:cNvSpPr/>
          <p:nvPr/>
        </p:nvSpPr>
        <p:spPr>
          <a:xfrm>
            <a:off x="7616602" y="604243"/>
            <a:ext cx="3356197" cy="60172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891940" y="876063"/>
            <a:ext cx="2782300" cy="338554"/>
          </a:xfrm>
          <a:prstGeom prst="rect">
            <a:avLst/>
          </a:prstGeom>
          <a:noFill/>
        </p:spPr>
        <p:txBody>
          <a:bodyPr wrap="none" rtlCol="0">
            <a:spAutoFit/>
          </a:bodyPr>
          <a:lstStyle/>
          <a:p>
            <a:r>
              <a:rPr lang="en-US" sz="1600">
                <a:solidFill>
                  <a:schemeClr val="bg1">
                    <a:lumMod val="50000"/>
                  </a:schemeClr>
                </a:solidFill>
              </a:rPr>
              <a:t>plus 31 floating normalizations </a:t>
            </a:r>
          </a:p>
        </p:txBody>
      </p:sp>
      <p:sp>
        <p:nvSpPr>
          <p:cNvPr id="9" name="Slide Number Placeholder 1">
            <a:extLst>
              <a:ext uri="{FF2B5EF4-FFF2-40B4-BE49-F238E27FC236}">
                <a16:creationId xmlns:a16="http://schemas.microsoft.com/office/drawing/2014/main" id="{8DEFFC92-BEE1-194A-B1C2-F86A0197ED2A}"/>
              </a:ext>
            </a:extLst>
          </p:cNvPr>
          <p:cNvSpPr>
            <a:spLocks noGrp="1"/>
          </p:cNvSpPr>
          <p:nvPr>
            <p:ph type="sldNum" sz="quarter" idx="12"/>
          </p:nvPr>
        </p:nvSpPr>
        <p:spPr>
          <a:xfrm>
            <a:off x="9205686" y="6356349"/>
            <a:ext cx="2743200" cy="365125"/>
          </a:xfrm>
        </p:spPr>
        <p:txBody>
          <a:bodyPr/>
          <a:lstStyle/>
          <a:p>
            <a:pPr>
              <a:defRPr/>
            </a:pPr>
            <a:fld id="{9D07D49E-6DC6-8C40-AD68-D69A60D180C2}" type="slidenum">
              <a:rPr lang="en-US" smtClean="0"/>
              <a:pPr>
                <a:defRPr/>
              </a:pPr>
              <a:t>24</a:t>
            </a:fld>
            <a:endParaRPr lang="en-US"/>
          </a:p>
        </p:txBody>
      </p:sp>
    </p:spTree>
    <p:extLst>
      <p:ext uri="{BB962C8B-B14F-4D97-AF65-F5344CB8AC3E}">
        <p14:creationId xmlns:p14="http://schemas.microsoft.com/office/powerpoint/2010/main" val="2764110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poly.png"/>
          <p:cNvPicPr>
            <a:picLocks noChangeAspect="1"/>
          </p:cNvPicPr>
          <p:nvPr/>
        </p:nvPicPr>
        <p:blipFill>
          <a:blip r:embed="rId3">
            <a:extLst>
              <a:ext uri="{28A0092B-C50C-407E-A947-70E740481C1C}">
                <a14:useLocalDpi xmlns:a14="http://schemas.microsoft.com/office/drawing/2010/main" val="0"/>
              </a:ext>
            </a:extLst>
          </a:blip>
          <a:srcRect t="15018" b="8932"/>
          <a:stretch>
            <a:fillRect/>
          </a:stretch>
        </p:blipFill>
        <p:spPr bwMode="auto">
          <a:xfrm>
            <a:off x="1524000" y="1493145"/>
            <a:ext cx="4819104" cy="3664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Title 1"/>
          <p:cNvSpPr>
            <a:spLocks noGrp="1"/>
          </p:cNvSpPr>
          <p:nvPr>
            <p:ph type="title"/>
          </p:nvPr>
        </p:nvSpPr>
        <p:spPr>
          <a:xfrm>
            <a:off x="0" y="17463"/>
            <a:ext cx="12192000" cy="635000"/>
          </a:xfrm>
        </p:spPr>
        <p:txBody>
          <a:bodyPr>
            <a:noAutofit/>
          </a:bodyPr>
          <a:lstStyle/>
          <a:p>
            <a:pPr algn="ctr"/>
            <a:r>
              <a:rPr lang="en-US" sz="4000">
                <a:latin typeface="Minion Pro" charset="0"/>
              </a:rPr>
              <a:t>Proton Radius vs. Order of Polynomial Fits  </a:t>
            </a:r>
          </a:p>
        </p:txBody>
      </p:sp>
      <p:sp>
        <p:nvSpPr>
          <p:cNvPr id="17412" name="TextBox 2"/>
          <p:cNvSpPr txBox="1">
            <a:spLocks noChangeArrowheads="1"/>
          </p:cNvSpPr>
          <p:nvPr/>
        </p:nvSpPr>
        <p:spPr bwMode="auto">
          <a:xfrm>
            <a:off x="1524000" y="688770"/>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400" b="1"/>
              <a:t>Fits to the full 1422 points of the Mainz 2014 Data Using A Python Regression Code That Reproduces The PRC Results </a:t>
            </a:r>
          </a:p>
        </p:txBody>
      </p:sp>
      <p:pic>
        <p:nvPicPr>
          <p:cNvPr id="2" name="Picture 1" descr="mainz-chi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976" y="1508949"/>
            <a:ext cx="4372049" cy="3844388"/>
          </a:xfrm>
          <a:prstGeom prst="rect">
            <a:avLst/>
          </a:prstGeom>
        </p:spPr>
      </p:pic>
      <p:pic>
        <p:nvPicPr>
          <p:cNvPr id="3" name="Picture 2" descr="zoom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8500" y="1731534"/>
            <a:ext cx="2571084" cy="2295022"/>
          </a:xfrm>
          <a:prstGeom prst="rect">
            <a:avLst/>
          </a:prstGeom>
        </p:spPr>
      </p:pic>
      <p:sp>
        <p:nvSpPr>
          <p:cNvPr id="4" name="TextBox 3"/>
          <p:cNvSpPr txBox="1"/>
          <p:nvPr/>
        </p:nvSpPr>
        <p:spPr>
          <a:xfrm>
            <a:off x="1524000" y="5571196"/>
            <a:ext cx="9144000" cy="923330"/>
          </a:xfrm>
          <a:prstGeom prst="rect">
            <a:avLst/>
          </a:prstGeom>
          <a:noFill/>
        </p:spPr>
        <p:txBody>
          <a:bodyPr wrap="square" rtlCol="0">
            <a:spAutoFit/>
          </a:bodyPr>
          <a:lstStyle/>
          <a:p>
            <a:pPr algn="ctr"/>
            <a:r>
              <a:rPr lang="en-US"/>
              <a:t>Even with 51 parameters (x2 10 &amp; 31 norms) reduced chi2 never gets to unity. </a:t>
            </a:r>
          </a:p>
          <a:p>
            <a:pPr algn="ctr"/>
            <a:r>
              <a:rPr lang="en-US"/>
              <a:t>If uncertainty </a:t>
            </a:r>
            <a:r>
              <a:rPr lang="en-US" b="1"/>
              <a:t>estimates </a:t>
            </a:r>
            <a:r>
              <a:rPr lang="en-US"/>
              <a:t>are increased by 0.001, then 4</a:t>
            </a:r>
            <a:r>
              <a:rPr lang="en-US" baseline="30000"/>
              <a:t>th</a:t>
            </a:r>
            <a:r>
              <a:rPr lang="en-US"/>
              <a:t> order reduced chi2 less then unity.</a:t>
            </a:r>
          </a:p>
          <a:p>
            <a:pPr algn="ctr"/>
            <a:endParaRPr lang="en-US"/>
          </a:p>
        </p:txBody>
      </p:sp>
      <p:sp>
        <p:nvSpPr>
          <p:cNvPr id="5" name="TextBox 4"/>
          <p:cNvSpPr txBox="1"/>
          <p:nvPr/>
        </p:nvSpPr>
        <p:spPr>
          <a:xfrm>
            <a:off x="4285584" y="5188754"/>
            <a:ext cx="4402279" cy="307777"/>
          </a:xfrm>
          <a:prstGeom prst="rect">
            <a:avLst/>
          </a:prstGeom>
          <a:noFill/>
        </p:spPr>
        <p:txBody>
          <a:bodyPr wrap="none" rtlCol="0">
            <a:spAutoFit/>
          </a:bodyPr>
          <a:lstStyle/>
          <a:p>
            <a:r>
              <a:rPr lang="en-US" sz="1400" b="1"/>
              <a:t>Fits all include the Mainz’s 31 normalization parameters.</a:t>
            </a:r>
          </a:p>
        </p:txBody>
      </p:sp>
      <p:sp>
        <p:nvSpPr>
          <p:cNvPr id="6" name="TextBox 5"/>
          <p:cNvSpPr txBox="1"/>
          <p:nvPr/>
        </p:nvSpPr>
        <p:spPr>
          <a:xfrm>
            <a:off x="1495153" y="6199859"/>
            <a:ext cx="9143999" cy="369332"/>
          </a:xfrm>
          <a:prstGeom prst="rect">
            <a:avLst/>
          </a:prstGeom>
          <a:noFill/>
        </p:spPr>
        <p:txBody>
          <a:bodyPr wrap="square" rtlCol="0">
            <a:spAutoFit/>
          </a:bodyPr>
          <a:lstStyle/>
          <a:p>
            <a:pPr algn="ctr"/>
            <a:r>
              <a:rPr lang="en-US"/>
              <a:t>( see the Dos and don’ts of chi-square - </a:t>
            </a:r>
            <a:r>
              <a:rPr lang="de-DE">
                <a:hlinkClick r:id="rId6"/>
              </a:rPr>
              <a:t>http://arxiv.org/abs/1012.3754</a:t>
            </a:r>
            <a:r>
              <a:rPr lang="de-DE"/>
              <a:t> )</a:t>
            </a:r>
            <a:r>
              <a:rPr lang="en-US"/>
              <a:t> </a:t>
            </a:r>
          </a:p>
        </p:txBody>
      </p:sp>
      <p:sp>
        <p:nvSpPr>
          <p:cNvPr id="11" name="Slide Number Placeholder 1">
            <a:extLst>
              <a:ext uri="{FF2B5EF4-FFF2-40B4-BE49-F238E27FC236}">
                <a16:creationId xmlns:a16="http://schemas.microsoft.com/office/drawing/2014/main" id="{0F433C3E-2860-014B-9538-AC9464E1F58D}"/>
              </a:ext>
            </a:extLst>
          </p:cNvPr>
          <p:cNvSpPr>
            <a:spLocks noGrp="1"/>
          </p:cNvSpPr>
          <p:nvPr>
            <p:ph type="sldNum" sz="quarter" idx="12"/>
          </p:nvPr>
        </p:nvSpPr>
        <p:spPr>
          <a:xfrm>
            <a:off x="9205686" y="6356349"/>
            <a:ext cx="2743200" cy="365125"/>
          </a:xfrm>
        </p:spPr>
        <p:txBody>
          <a:bodyPr/>
          <a:lstStyle/>
          <a:p>
            <a:pPr>
              <a:defRPr/>
            </a:pPr>
            <a:fld id="{9D07D49E-6DC6-8C40-AD68-D69A60D180C2}" type="slidenum">
              <a:rPr lang="en-US" smtClean="0"/>
              <a:pPr>
                <a:defRPr/>
              </a:pPr>
              <a:t>25</a:t>
            </a:fld>
            <a:endParaRPr lang="en-US"/>
          </a:p>
        </p:txBody>
      </p:sp>
    </p:spTree>
    <p:extLst>
      <p:ext uri="{BB962C8B-B14F-4D97-AF65-F5344CB8AC3E}">
        <p14:creationId xmlns:p14="http://schemas.microsoft.com/office/powerpoint/2010/main" val="1391292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D0B97-B91F-B848-B782-F96EAC35721E}"/>
              </a:ext>
            </a:extLst>
          </p:cNvPr>
          <p:cNvSpPr>
            <a:spLocks noGrp="1"/>
          </p:cNvSpPr>
          <p:nvPr>
            <p:ph type="title"/>
          </p:nvPr>
        </p:nvSpPr>
        <p:spPr>
          <a:xfrm>
            <a:off x="0" y="0"/>
            <a:ext cx="12192000" cy="1714500"/>
          </a:xfrm>
        </p:spPr>
        <p:txBody>
          <a:bodyPr>
            <a:normAutofit fontScale="90000"/>
          </a:bodyPr>
          <a:lstStyle/>
          <a:p>
            <a:pPr algn="ctr"/>
            <a:r>
              <a:rPr lang="en-US" b="1" dirty="0">
                <a:solidFill>
                  <a:schemeClr val="tx1"/>
                </a:solidFill>
              </a:rPr>
              <a:t>Checking of Hand et al.’s 1963 Proton Charge Radius Result</a:t>
            </a:r>
            <a:br>
              <a:rPr lang="en-US" b="1" dirty="0"/>
            </a:br>
            <a:r>
              <a:rPr lang="en-US" b="1" dirty="0"/>
              <a:t>(Just using the data and Hand’s procedure, no changes!)</a:t>
            </a:r>
            <a:endParaRPr lang="en-US" dirty="0"/>
          </a:p>
        </p:txBody>
      </p:sp>
      <p:sp>
        <p:nvSpPr>
          <p:cNvPr id="3" name="Slide Number Placeholder 2">
            <a:extLst>
              <a:ext uri="{FF2B5EF4-FFF2-40B4-BE49-F238E27FC236}">
                <a16:creationId xmlns:a16="http://schemas.microsoft.com/office/drawing/2014/main" id="{B23FBD6D-6A59-C74C-BB16-62E19AB76EE5}"/>
              </a:ext>
            </a:extLst>
          </p:cNvPr>
          <p:cNvSpPr>
            <a:spLocks noGrp="1"/>
          </p:cNvSpPr>
          <p:nvPr>
            <p:ph type="sldNum" sz="quarter" idx="2"/>
          </p:nvPr>
        </p:nvSpPr>
        <p:spPr/>
        <p:txBody>
          <a:bodyPr/>
          <a:lstStyle/>
          <a:p>
            <a:fld id="{86CB4B4D-7CA3-9044-876B-883B54F8677D}" type="slidenum">
              <a:rPr lang="en-US" smtClean="0"/>
              <a:t>26</a:t>
            </a:fld>
            <a:endParaRPr lang="en-US"/>
          </a:p>
        </p:txBody>
      </p:sp>
      <p:sp>
        <p:nvSpPr>
          <p:cNvPr id="5" name="TextBox 4">
            <a:extLst>
              <a:ext uri="{FF2B5EF4-FFF2-40B4-BE49-F238E27FC236}">
                <a16:creationId xmlns:a16="http://schemas.microsoft.com/office/drawing/2014/main" id="{549F9E0C-3932-104B-BFFF-8FB03A3394C4}"/>
              </a:ext>
            </a:extLst>
          </p:cNvPr>
          <p:cNvSpPr txBox="1"/>
          <p:nvPr/>
        </p:nvSpPr>
        <p:spPr>
          <a:xfrm>
            <a:off x="1633728" y="1902023"/>
            <a:ext cx="8065798" cy="369332"/>
          </a:xfrm>
          <a:prstGeom prst="rect">
            <a:avLst/>
          </a:prstGeom>
          <a:noFill/>
        </p:spPr>
        <p:txBody>
          <a:bodyPr wrap="none" rtlCol="0">
            <a:spAutoFit/>
          </a:bodyPr>
          <a:lstStyle/>
          <a:p>
            <a:r>
              <a:rPr lang="en-US" dirty="0"/>
              <a:t>M. </a:t>
            </a:r>
            <a:r>
              <a:rPr lang="en-US" dirty="0" err="1"/>
              <a:t>Mihoviloivic</a:t>
            </a:r>
            <a:r>
              <a:rPr lang="en-US" dirty="0"/>
              <a:t>, DH, M. </a:t>
            </a:r>
            <a:r>
              <a:rPr lang="en-US" dirty="0" err="1"/>
              <a:t>Bevc</a:t>
            </a:r>
            <a:r>
              <a:rPr lang="en-US" dirty="0"/>
              <a:t>, and S. </a:t>
            </a:r>
            <a:r>
              <a:rPr lang="en-US" dirty="0" err="1"/>
              <a:t>Sirca</a:t>
            </a:r>
            <a:r>
              <a:rPr lang="en-US" dirty="0"/>
              <a:t>, </a:t>
            </a:r>
            <a:r>
              <a:rPr lang="en-US" dirty="0">
                <a:hlinkClick r:id="rId2"/>
              </a:rPr>
              <a:t>https://doi.org/10.3389/fphy.2020.00036</a:t>
            </a:r>
            <a:r>
              <a:rPr lang="en-US" dirty="0"/>
              <a:t> </a:t>
            </a:r>
          </a:p>
        </p:txBody>
      </p:sp>
      <p:pic>
        <p:nvPicPr>
          <p:cNvPr id="6" name="Picture 5">
            <a:extLst>
              <a:ext uri="{FF2B5EF4-FFF2-40B4-BE49-F238E27FC236}">
                <a16:creationId xmlns:a16="http://schemas.microsoft.com/office/drawing/2014/main" id="{03E14A3A-21F5-D44D-8483-8D60AA4F8298}"/>
              </a:ext>
            </a:extLst>
          </p:cNvPr>
          <p:cNvPicPr>
            <a:picLocks noChangeAspect="1"/>
          </p:cNvPicPr>
          <p:nvPr/>
        </p:nvPicPr>
        <p:blipFill>
          <a:blip r:embed="rId3"/>
          <a:stretch>
            <a:fillRect/>
          </a:stretch>
        </p:blipFill>
        <p:spPr>
          <a:xfrm>
            <a:off x="430515" y="2466975"/>
            <a:ext cx="5268657" cy="3519065"/>
          </a:xfrm>
          <a:prstGeom prst="rect">
            <a:avLst/>
          </a:prstGeom>
        </p:spPr>
      </p:pic>
      <p:sp>
        <p:nvSpPr>
          <p:cNvPr id="7" name="TextBox 6">
            <a:extLst>
              <a:ext uri="{FF2B5EF4-FFF2-40B4-BE49-F238E27FC236}">
                <a16:creationId xmlns:a16="http://schemas.microsoft.com/office/drawing/2014/main" id="{C0E75073-0CB9-E540-9039-2991EF1F8F67}"/>
              </a:ext>
            </a:extLst>
          </p:cNvPr>
          <p:cNvSpPr txBox="1"/>
          <p:nvPr/>
        </p:nvSpPr>
        <p:spPr>
          <a:xfrm>
            <a:off x="0" y="5987017"/>
            <a:ext cx="12088368" cy="369332"/>
          </a:xfrm>
          <a:prstGeom prst="rect">
            <a:avLst/>
          </a:prstGeom>
          <a:noFill/>
        </p:spPr>
        <p:txBody>
          <a:bodyPr wrap="square" rtlCol="0">
            <a:spAutoFit/>
          </a:bodyPr>
          <a:lstStyle/>
          <a:p>
            <a:r>
              <a:rPr lang="en-US" dirty="0"/>
              <a:t>The Hand et al. result is often quoted and its radius value is used in standard dipole, there was likely a sign error in there work.  </a:t>
            </a:r>
          </a:p>
        </p:txBody>
      </p:sp>
      <p:pic>
        <p:nvPicPr>
          <p:cNvPr id="8" name="Picture 7">
            <a:extLst>
              <a:ext uri="{FF2B5EF4-FFF2-40B4-BE49-F238E27FC236}">
                <a16:creationId xmlns:a16="http://schemas.microsoft.com/office/drawing/2014/main" id="{2C18E425-4C83-7C40-8BBD-2166806ACD6E}"/>
              </a:ext>
            </a:extLst>
          </p:cNvPr>
          <p:cNvPicPr>
            <a:picLocks noChangeAspect="1"/>
          </p:cNvPicPr>
          <p:nvPr/>
        </p:nvPicPr>
        <p:blipFill>
          <a:blip r:embed="rId4"/>
          <a:stretch>
            <a:fillRect/>
          </a:stretch>
        </p:blipFill>
        <p:spPr>
          <a:xfrm>
            <a:off x="6132970" y="2419952"/>
            <a:ext cx="5220830" cy="3371445"/>
          </a:xfrm>
          <a:prstGeom prst="rect">
            <a:avLst/>
          </a:prstGeom>
        </p:spPr>
      </p:pic>
    </p:spTree>
    <p:extLst>
      <p:ext uri="{BB962C8B-B14F-4D97-AF65-F5344CB8AC3E}">
        <p14:creationId xmlns:p14="http://schemas.microsoft.com/office/powerpoint/2010/main" val="17176773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CAA2-972A-1D40-B55E-CB36BF31ADE9}"/>
              </a:ext>
            </a:extLst>
          </p:cNvPr>
          <p:cNvSpPr>
            <a:spLocks noGrp="1"/>
          </p:cNvSpPr>
          <p:nvPr>
            <p:ph type="title"/>
          </p:nvPr>
        </p:nvSpPr>
        <p:spPr>
          <a:xfrm>
            <a:off x="0" y="0"/>
            <a:ext cx="12192000" cy="1325563"/>
          </a:xfrm>
        </p:spPr>
        <p:txBody>
          <a:bodyPr/>
          <a:lstStyle/>
          <a:p>
            <a:pPr algn="ctr"/>
            <a:r>
              <a:rPr lang="en-US"/>
              <a:t>Is There Some Way To Avoid The Extrapolations?!</a:t>
            </a:r>
          </a:p>
        </p:txBody>
      </p:sp>
      <p:sp>
        <p:nvSpPr>
          <p:cNvPr id="3" name="Content Placeholder 2">
            <a:extLst>
              <a:ext uri="{FF2B5EF4-FFF2-40B4-BE49-F238E27FC236}">
                <a16:creationId xmlns:a16="http://schemas.microsoft.com/office/drawing/2014/main" id="{52486036-D82D-B048-ACE7-786F123B4128}"/>
              </a:ext>
            </a:extLst>
          </p:cNvPr>
          <p:cNvSpPr>
            <a:spLocks noGrp="1"/>
          </p:cNvSpPr>
          <p:nvPr>
            <p:ph idx="1"/>
          </p:nvPr>
        </p:nvSpPr>
        <p:spPr>
          <a:xfrm>
            <a:off x="838200" y="1665287"/>
            <a:ext cx="10515600" cy="4351338"/>
          </a:xfrm>
        </p:spPr>
        <p:txBody>
          <a:bodyPr/>
          <a:lstStyle/>
          <a:p>
            <a:r>
              <a:rPr lang="en-US" dirty="0"/>
              <a:t>Recent Global Fit</a:t>
            </a:r>
          </a:p>
          <a:p>
            <a:pPr lvl="1"/>
            <a:r>
              <a:rPr lang="en-US" dirty="0"/>
              <a:t>Z. Ye </a:t>
            </a:r>
            <a:r>
              <a:rPr lang="en-US" i="1" dirty="0"/>
              <a:t>et al., </a:t>
            </a:r>
            <a:r>
              <a:rPr lang="en-US" dirty="0"/>
              <a:t>Phys. Lett. B </a:t>
            </a:r>
            <a:r>
              <a:rPr lang="en-US" b="1" dirty="0"/>
              <a:t>777</a:t>
            </a:r>
            <a:r>
              <a:rPr lang="en-US" dirty="0"/>
              <a:t> (2018) 8.</a:t>
            </a:r>
          </a:p>
          <a:p>
            <a:pPr lvl="1"/>
            <a:r>
              <a:rPr lang="en-US" dirty="0"/>
              <a:t>Used world data</a:t>
            </a:r>
          </a:p>
          <a:p>
            <a:pPr lvl="1"/>
            <a:r>
              <a:rPr lang="en-US" b="1" dirty="0">
                <a:solidFill>
                  <a:srgbClr val="C00000"/>
                </a:solidFill>
              </a:rPr>
              <a:t>Fixed the Radius </a:t>
            </a:r>
            <a:r>
              <a:rPr lang="en-US" b="1" dirty="0"/>
              <a:t>t</a:t>
            </a:r>
            <a:r>
              <a:rPr lang="en-US" dirty="0"/>
              <a:t>o the current CODATA value</a:t>
            </a:r>
          </a:p>
          <a:p>
            <a:pPr lvl="1"/>
            <a:endParaRPr lang="en-US" dirty="0"/>
          </a:p>
          <a:p>
            <a:r>
              <a:rPr lang="en-US" dirty="0"/>
              <a:t>Recent Theory Work</a:t>
            </a:r>
          </a:p>
          <a:p>
            <a:pPr lvl="1"/>
            <a:r>
              <a:rPr lang="en-US" dirty="0"/>
              <a:t>Jose Alarcon and Christian Weiss, Phys. Lett. B </a:t>
            </a:r>
            <a:r>
              <a:rPr lang="en-US" b="1" dirty="0"/>
              <a:t>784</a:t>
            </a:r>
            <a:r>
              <a:rPr lang="en-US" dirty="0"/>
              <a:t> (2018) 373-377</a:t>
            </a:r>
          </a:p>
          <a:p>
            <a:pPr lvl="1"/>
            <a:r>
              <a:rPr lang="en-US" dirty="0" err="1"/>
              <a:t>Dispersively</a:t>
            </a:r>
            <a:r>
              <a:rPr lang="en-US" dirty="0"/>
              <a:t> Improved Chiral Effective Theory</a:t>
            </a:r>
          </a:p>
          <a:p>
            <a:pPr lvl="1"/>
            <a:r>
              <a:rPr lang="en-US" dirty="0"/>
              <a:t>Proper analytic behavior of the Form Factors</a:t>
            </a:r>
          </a:p>
          <a:p>
            <a:pPr lvl="1"/>
            <a:r>
              <a:rPr lang="en-US" dirty="0"/>
              <a:t>Work was </a:t>
            </a:r>
            <a:r>
              <a:rPr lang="en-US" b="1" dirty="0">
                <a:solidFill>
                  <a:srgbClr val="C00000"/>
                </a:solidFill>
              </a:rPr>
              <a:t>Expanded In Radius </a:t>
            </a:r>
            <a:r>
              <a:rPr lang="en-US" dirty="0"/>
              <a:t>(i.e. the radius is there unknown parameter.</a:t>
            </a:r>
          </a:p>
          <a:p>
            <a:pPr marL="0" indent="0">
              <a:buNone/>
            </a:pPr>
            <a:endParaRPr lang="en-US" dirty="0"/>
          </a:p>
          <a:p>
            <a:pPr marL="457200" lvl="1" indent="0">
              <a:buNone/>
            </a:pPr>
            <a:endParaRPr lang="en-US" dirty="0"/>
          </a:p>
          <a:p>
            <a:endParaRPr lang="en-US" dirty="0"/>
          </a:p>
        </p:txBody>
      </p:sp>
      <p:sp>
        <p:nvSpPr>
          <p:cNvPr id="4" name="Footer Placeholder 3">
            <a:extLst>
              <a:ext uri="{FF2B5EF4-FFF2-40B4-BE49-F238E27FC236}">
                <a16:creationId xmlns:a16="http://schemas.microsoft.com/office/drawing/2014/main" id="{8AAF6DB2-E35E-8E44-A5F5-4019BA48B12B}"/>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F8AA6CDD-11BA-BF4E-87DD-B1B7472D62C2}"/>
              </a:ext>
            </a:extLst>
          </p:cNvPr>
          <p:cNvSpPr>
            <a:spLocks noGrp="1"/>
          </p:cNvSpPr>
          <p:nvPr>
            <p:ph type="sldNum" sz="quarter" idx="12"/>
          </p:nvPr>
        </p:nvSpPr>
        <p:spPr/>
        <p:txBody>
          <a:bodyPr/>
          <a:lstStyle/>
          <a:p>
            <a:fld id="{52E4FCA3-F05C-B34F-91BB-97D35EDA7026}" type="slidenum">
              <a:rPr lang="en-US" smtClean="0"/>
              <a:t>27</a:t>
            </a:fld>
            <a:endParaRPr lang="en-US"/>
          </a:p>
        </p:txBody>
      </p:sp>
    </p:spTree>
    <p:extLst>
      <p:ext uri="{BB962C8B-B14F-4D97-AF65-F5344CB8AC3E}">
        <p14:creationId xmlns:p14="http://schemas.microsoft.com/office/powerpoint/2010/main" val="416433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8E8C2-5969-9342-B2C2-0A8DE82CF89F}"/>
              </a:ext>
            </a:extLst>
          </p:cNvPr>
          <p:cNvSpPr>
            <a:spLocks noGrp="1"/>
          </p:cNvSpPr>
          <p:nvPr>
            <p:ph type="title"/>
          </p:nvPr>
        </p:nvSpPr>
        <p:spPr>
          <a:xfrm>
            <a:off x="0" y="0"/>
            <a:ext cx="12192000" cy="1325563"/>
          </a:xfrm>
        </p:spPr>
        <p:txBody>
          <a:bodyPr/>
          <a:lstStyle/>
          <a:p>
            <a:pPr algn="ctr"/>
            <a:r>
              <a:rPr lang="en-US" b="1">
                <a:solidFill>
                  <a:srgbClr val="C00000"/>
                </a:solidFill>
              </a:rPr>
              <a:t>The Goldilocks Method</a:t>
            </a:r>
          </a:p>
        </p:txBody>
      </p:sp>
      <p:sp>
        <p:nvSpPr>
          <p:cNvPr id="3" name="Content Placeholder 2">
            <a:extLst>
              <a:ext uri="{FF2B5EF4-FFF2-40B4-BE49-F238E27FC236}">
                <a16:creationId xmlns:a16="http://schemas.microsoft.com/office/drawing/2014/main" id="{F8220682-C5FE-284A-8B01-1E2FBDB7F4C3}"/>
              </a:ext>
            </a:extLst>
          </p:cNvPr>
          <p:cNvSpPr>
            <a:spLocks noGrp="1"/>
          </p:cNvSpPr>
          <p:nvPr>
            <p:ph idx="1"/>
          </p:nvPr>
        </p:nvSpPr>
        <p:spPr>
          <a:xfrm>
            <a:off x="838200" y="1325563"/>
            <a:ext cx="10515600" cy="4351338"/>
          </a:xfrm>
        </p:spPr>
        <p:txBody>
          <a:bodyPr>
            <a:normAutofit fontScale="92500"/>
          </a:bodyPr>
          <a:lstStyle/>
          <a:p>
            <a:r>
              <a:rPr lang="en-US"/>
              <a:t>Take the global fit of </a:t>
            </a:r>
            <a:r>
              <a:rPr lang="en-US" err="1"/>
              <a:t>Zhihong</a:t>
            </a:r>
            <a:r>
              <a:rPr lang="en-US"/>
              <a:t> Ye and fix the radius to different values</a:t>
            </a:r>
          </a:p>
          <a:p>
            <a:pPr lvl="1"/>
            <a:r>
              <a:rPr lang="en-US"/>
              <a:t>Values 0.80 to 0.90 fm (completely did the regression for each radius)</a:t>
            </a:r>
          </a:p>
          <a:p>
            <a:pPr lvl="1"/>
            <a:r>
              <a:rPr lang="en-US"/>
              <a:t>Different radii slight change the normalization </a:t>
            </a:r>
            <a:r>
              <a:rPr lang="en-US" i="1"/>
              <a:t>(i.e. floating normalizations) </a:t>
            </a:r>
          </a:p>
          <a:p>
            <a:pPr lvl="1"/>
            <a:r>
              <a:rPr lang="en-US"/>
              <a:t>z-expansion</a:t>
            </a:r>
          </a:p>
          <a:p>
            <a:pPr lvl="1"/>
            <a:r>
              <a:rPr lang="en-US"/>
              <a:t>world data</a:t>
            </a:r>
          </a:p>
          <a:p>
            <a:r>
              <a:rPr lang="en-US"/>
              <a:t>Ask Alarcon &amp; Weiss to fix the radius to different values in their model.</a:t>
            </a:r>
          </a:p>
          <a:p>
            <a:pPr lvl="1"/>
            <a:r>
              <a:rPr lang="en-US"/>
              <a:t>Generate many different curves for different radii</a:t>
            </a:r>
          </a:p>
          <a:p>
            <a:pPr lvl="1"/>
            <a:r>
              <a:rPr lang="en-US"/>
              <a:t>Each curves has all the proper physical properties.</a:t>
            </a:r>
          </a:p>
          <a:p>
            <a:r>
              <a:rPr lang="en-US"/>
              <a:t>Compare </a:t>
            </a:r>
          </a:p>
          <a:p>
            <a:pPr lvl="1"/>
            <a:r>
              <a:rPr lang="en-US"/>
              <a:t>Is there a curve where the global fit and the theory agree?  (i.e. are just right)</a:t>
            </a:r>
          </a:p>
          <a:p>
            <a:pPr lvl="1"/>
            <a:r>
              <a:rPr lang="en-US"/>
              <a:t>If so, what is the radius of that curve?</a:t>
            </a:r>
          </a:p>
          <a:p>
            <a:endParaRPr lang="en-US"/>
          </a:p>
        </p:txBody>
      </p:sp>
      <p:sp>
        <p:nvSpPr>
          <p:cNvPr id="4" name="Footer Placeholder 3">
            <a:extLst>
              <a:ext uri="{FF2B5EF4-FFF2-40B4-BE49-F238E27FC236}">
                <a16:creationId xmlns:a16="http://schemas.microsoft.com/office/drawing/2014/main" id="{E3F53CBD-725B-1847-B033-752A44C8DE7E}"/>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C716556C-3F5E-2F4C-9DE9-C266A10D3BF1}"/>
              </a:ext>
            </a:extLst>
          </p:cNvPr>
          <p:cNvSpPr>
            <a:spLocks noGrp="1"/>
          </p:cNvSpPr>
          <p:nvPr>
            <p:ph type="sldNum" sz="quarter" idx="12"/>
          </p:nvPr>
        </p:nvSpPr>
        <p:spPr/>
        <p:txBody>
          <a:bodyPr/>
          <a:lstStyle/>
          <a:p>
            <a:fld id="{52E4FCA3-F05C-B34F-91BB-97D35EDA7026}" type="slidenum">
              <a:rPr lang="en-US" smtClean="0"/>
              <a:t>28</a:t>
            </a:fld>
            <a:endParaRPr lang="en-US"/>
          </a:p>
        </p:txBody>
      </p:sp>
    </p:spTree>
    <p:extLst>
      <p:ext uri="{BB962C8B-B14F-4D97-AF65-F5344CB8AC3E}">
        <p14:creationId xmlns:p14="http://schemas.microsoft.com/office/powerpoint/2010/main" val="398535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err="1"/>
              <a:t>Muonic</a:t>
            </a:r>
            <a:r>
              <a:rPr lang="en-US"/>
              <a:t> Hydrogen Data</a:t>
            </a:r>
          </a:p>
        </p:txBody>
      </p:sp>
      <p:sp>
        <p:nvSpPr>
          <p:cNvPr id="3" name="Content Placeholder 2"/>
          <p:cNvSpPr>
            <a:spLocks noGrp="1"/>
          </p:cNvSpPr>
          <p:nvPr>
            <p:ph idx="1"/>
          </p:nvPr>
        </p:nvSpPr>
        <p:spPr>
          <a:xfrm>
            <a:off x="1158908" y="1012413"/>
            <a:ext cx="5147280" cy="1889429"/>
          </a:xfrm>
        </p:spPr>
        <p:txBody>
          <a:bodyPr>
            <a:normAutofit lnSpcReduction="10000"/>
          </a:bodyPr>
          <a:lstStyle/>
          <a:p>
            <a:r>
              <a:rPr lang="en-US" sz="1800"/>
              <a:t>High precision results from </a:t>
            </a:r>
            <a:r>
              <a:rPr lang="en-US" sz="1800" err="1"/>
              <a:t>Muonic</a:t>
            </a:r>
            <a:r>
              <a:rPr lang="en-US" sz="1800"/>
              <a:t> Lamb shift data give a proton radius of 0.84 fm.</a:t>
            </a:r>
          </a:p>
          <a:p>
            <a:r>
              <a:rPr lang="en-US" sz="1800"/>
              <a:t>This result contradicts many other extractions which have determined the proton radius to be ~0.88 fm.  </a:t>
            </a:r>
          </a:p>
          <a:p>
            <a:pPr marL="0" indent="0">
              <a:buNone/>
            </a:pPr>
            <a:r>
              <a:rPr lang="en-US" sz="2400"/>
              <a:t> </a:t>
            </a:r>
          </a:p>
        </p:txBody>
      </p:sp>
      <p:sp>
        <p:nvSpPr>
          <p:cNvPr id="4" name="TextBox 3"/>
          <p:cNvSpPr txBox="1"/>
          <p:nvPr/>
        </p:nvSpPr>
        <p:spPr>
          <a:xfrm>
            <a:off x="1865946" y="1135623"/>
            <a:ext cx="184666" cy="369332"/>
          </a:xfrm>
          <a:prstGeom prst="rect">
            <a:avLst/>
          </a:prstGeom>
          <a:noFill/>
        </p:spPr>
        <p:txBody>
          <a:bodyPr wrap="none" rtlCol="0">
            <a:spAutoFit/>
          </a:bodyPr>
          <a:lstStyle/>
          <a:p>
            <a:endParaRPr lang="en-US"/>
          </a:p>
        </p:txBody>
      </p:sp>
      <p:pic>
        <p:nvPicPr>
          <p:cNvPr id="8" name="Picture 7" descr="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096" y="1012413"/>
            <a:ext cx="3845859" cy="5080228"/>
          </a:xfrm>
          <a:prstGeom prst="rect">
            <a:avLst/>
          </a:prstGeom>
        </p:spPr>
      </p:pic>
      <p:sp>
        <p:nvSpPr>
          <p:cNvPr id="9" name="TextBox 8"/>
          <p:cNvSpPr txBox="1"/>
          <p:nvPr/>
        </p:nvSpPr>
        <p:spPr>
          <a:xfrm>
            <a:off x="0" y="6355586"/>
            <a:ext cx="12192000" cy="313932"/>
          </a:xfrm>
          <a:prstGeom prst="rect">
            <a:avLst/>
          </a:prstGeom>
          <a:noFill/>
        </p:spPr>
        <p:txBody>
          <a:bodyPr wrap="square" rtlCol="0">
            <a:spAutoFit/>
          </a:bodyPr>
          <a:lstStyle/>
          <a:p>
            <a:pPr algn="ctr">
              <a:lnSpc>
                <a:spcPct val="80000"/>
              </a:lnSpc>
            </a:pPr>
            <a:r>
              <a:rPr lang="en-US">
                <a:latin typeface="Verdana"/>
                <a:cs typeface="Verdana"/>
              </a:rPr>
              <a:t>E</a:t>
            </a:r>
            <a:r>
              <a:rPr lang="en-US" baseline="-25000">
                <a:latin typeface="Verdana"/>
                <a:cs typeface="Verdana"/>
              </a:rPr>
              <a:t>2p</a:t>
            </a:r>
            <a:r>
              <a:rPr lang="en-US">
                <a:latin typeface="Verdana"/>
                <a:cs typeface="Verdana"/>
              </a:rPr>
              <a:t> – E</a:t>
            </a:r>
            <a:r>
              <a:rPr lang="en-US" baseline="-25000">
                <a:latin typeface="Verdana"/>
                <a:cs typeface="Verdana"/>
              </a:rPr>
              <a:t>2s</a:t>
            </a:r>
            <a:r>
              <a:rPr lang="en-US">
                <a:latin typeface="Verdana"/>
                <a:cs typeface="Verdana"/>
              </a:rPr>
              <a:t> = 209.98 – 5.2262 r</a:t>
            </a:r>
            <a:r>
              <a:rPr lang="en-US" baseline="-25000">
                <a:latin typeface="Verdana"/>
                <a:cs typeface="Verdana"/>
              </a:rPr>
              <a:t>p</a:t>
            </a:r>
            <a:r>
              <a:rPr lang="en-US" baseline="30000">
                <a:latin typeface="Verdana"/>
                <a:cs typeface="Verdana"/>
              </a:rPr>
              <a:t>2</a:t>
            </a:r>
            <a:r>
              <a:rPr lang="en-US">
                <a:latin typeface="Verdana"/>
                <a:cs typeface="Verdana"/>
              </a:rPr>
              <a:t> + 0.0347 r</a:t>
            </a:r>
            <a:r>
              <a:rPr lang="en-US" baseline="-25000">
                <a:latin typeface="Verdana"/>
                <a:cs typeface="Verdana"/>
              </a:rPr>
              <a:t>p</a:t>
            </a:r>
            <a:r>
              <a:rPr lang="en-US" baseline="30000">
                <a:latin typeface="Verdana"/>
                <a:cs typeface="Verdana"/>
              </a:rPr>
              <a:t>3</a:t>
            </a:r>
            <a:r>
              <a:rPr lang="en-US">
                <a:latin typeface="Verdana"/>
                <a:cs typeface="Verdana"/>
              </a:rPr>
              <a:t> </a:t>
            </a:r>
            <a:r>
              <a:rPr lang="en-US" err="1">
                <a:latin typeface="Verdana"/>
                <a:cs typeface="Verdana"/>
              </a:rPr>
              <a:t>meV</a:t>
            </a:r>
            <a:endParaRPr lang="en-US">
              <a:latin typeface="Verdana"/>
              <a:cs typeface="Verdana"/>
            </a:endParaRPr>
          </a:p>
        </p:txBody>
      </p:sp>
      <p:grpSp>
        <p:nvGrpSpPr>
          <p:cNvPr id="10" name="Group 9"/>
          <p:cNvGrpSpPr/>
          <p:nvPr/>
        </p:nvGrpSpPr>
        <p:grpSpPr>
          <a:xfrm>
            <a:off x="1000975" y="2271060"/>
            <a:ext cx="6076485" cy="3992521"/>
            <a:chOff x="7427261" y="10434292"/>
            <a:chExt cx="6779956" cy="5311542"/>
          </a:xfrm>
        </p:grpSpPr>
        <p:pic>
          <p:nvPicPr>
            <p:cNvPr id="11" name="Picture 10"/>
            <p:cNvPicPr>
              <a:picLocks noChangeAspect="1"/>
            </p:cNvPicPr>
            <p:nvPr/>
          </p:nvPicPr>
          <p:blipFill>
            <a:blip r:embed="rId4"/>
            <a:stretch>
              <a:fillRect/>
            </a:stretch>
          </p:blipFill>
          <p:spPr>
            <a:xfrm>
              <a:off x="7427261" y="10434292"/>
              <a:ext cx="6779956" cy="5311542"/>
            </a:xfrm>
            <a:prstGeom prst="rect">
              <a:avLst/>
            </a:prstGeom>
          </p:spPr>
        </p:pic>
        <p:pic>
          <p:nvPicPr>
            <p:cNvPr id="12" name="Picture 11"/>
            <p:cNvPicPr>
              <a:picLocks noChangeAspect="1"/>
            </p:cNvPicPr>
            <p:nvPr/>
          </p:nvPicPr>
          <p:blipFill>
            <a:blip r:embed="rId5"/>
            <a:stretch>
              <a:fillRect/>
            </a:stretch>
          </p:blipFill>
          <p:spPr>
            <a:xfrm>
              <a:off x="8385953" y="10872964"/>
              <a:ext cx="1582845" cy="2711949"/>
            </a:xfrm>
            <a:prstGeom prst="rect">
              <a:avLst/>
            </a:prstGeom>
          </p:spPr>
        </p:pic>
      </p:grpSp>
      <p:sp>
        <p:nvSpPr>
          <p:cNvPr id="13" name="Slide Number Placeholder 5">
            <a:extLst>
              <a:ext uri="{FF2B5EF4-FFF2-40B4-BE49-F238E27FC236}">
                <a16:creationId xmlns:a16="http://schemas.microsoft.com/office/drawing/2014/main" id="{3685EFDB-0B69-294C-91F2-6ED9B394B996}"/>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2</a:t>
            </a:fld>
            <a:endParaRPr lang="en-US"/>
          </a:p>
        </p:txBody>
      </p:sp>
    </p:spTree>
    <p:extLst>
      <p:ext uri="{BB962C8B-B14F-4D97-AF65-F5344CB8AC3E}">
        <p14:creationId xmlns:p14="http://schemas.microsoft.com/office/powerpoint/2010/main" val="3489045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F7DD249-1BD1-5240-9603-82D67909333B}"/>
              </a:ext>
            </a:extLst>
          </p:cNvPr>
          <p:cNvPicPr>
            <a:picLocks noGrp="1" noChangeAspect="1"/>
          </p:cNvPicPr>
          <p:nvPr>
            <p:ph idx="1"/>
          </p:nvPr>
        </p:nvPicPr>
        <p:blipFill>
          <a:blip r:embed="rId2"/>
          <a:stretch>
            <a:fillRect/>
          </a:stretch>
        </p:blipFill>
        <p:spPr>
          <a:xfrm>
            <a:off x="1518242" y="300344"/>
            <a:ext cx="9369892" cy="6246594"/>
          </a:xfrm>
        </p:spPr>
      </p:pic>
      <p:sp>
        <p:nvSpPr>
          <p:cNvPr id="6" name="Footer Placeholder 5">
            <a:extLst>
              <a:ext uri="{FF2B5EF4-FFF2-40B4-BE49-F238E27FC236}">
                <a16:creationId xmlns:a16="http://schemas.microsoft.com/office/drawing/2014/main" id="{61A2E7ED-EAAA-D442-A74C-BF3C679A6D00}"/>
              </a:ext>
            </a:extLst>
          </p:cNvPr>
          <p:cNvSpPr>
            <a:spLocks noGrp="1"/>
          </p:cNvSpPr>
          <p:nvPr>
            <p:ph type="ftr" sz="quarter" idx="11"/>
          </p:nvPr>
        </p:nvSpPr>
        <p:spPr/>
        <p:txBody>
          <a:bodyPr/>
          <a:lstStyle/>
          <a:p>
            <a:r>
              <a:rPr lang="en-US"/>
              <a:t>Douglas W. Higinbotham (Jefferson Lab)</a:t>
            </a:r>
          </a:p>
        </p:txBody>
      </p:sp>
      <p:sp>
        <p:nvSpPr>
          <p:cNvPr id="7" name="Slide Number Placeholder 6">
            <a:extLst>
              <a:ext uri="{FF2B5EF4-FFF2-40B4-BE49-F238E27FC236}">
                <a16:creationId xmlns:a16="http://schemas.microsoft.com/office/drawing/2014/main" id="{3305A3F0-9D2F-8341-8450-188F60D0FED3}"/>
              </a:ext>
            </a:extLst>
          </p:cNvPr>
          <p:cNvSpPr>
            <a:spLocks noGrp="1"/>
          </p:cNvSpPr>
          <p:nvPr>
            <p:ph type="sldNum" sz="quarter" idx="12"/>
          </p:nvPr>
        </p:nvSpPr>
        <p:spPr/>
        <p:txBody>
          <a:bodyPr/>
          <a:lstStyle/>
          <a:p>
            <a:fld id="{52E4FCA3-F05C-B34F-91BB-97D35EDA7026}" type="slidenum">
              <a:rPr lang="en-US" smtClean="0"/>
              <a:t>29</a:t>
            </a:fld>
            <a:endParaRPr lang="en-US"/>
          </a:p>
        </p:txBody>
      </p:sp>
    </p:spTree>
    <p:extLst>
      <p:ext uri="{BB962C8B-B14F-4D97-AF65-F5344CB8AC3E}">
        <p14:creationId xmlns:p14="http://schemas.microsoft.com/office/powerpoint/2010/main" val="32676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5873249-E65D-5444-9254-C765AF5278A6}"/>
              </a:ext>
            </a:extLst>
          </p:cNvPr>
          <p:cNvSpPr>
            <a:spLocks noGrp="1"/>
          </p:cNvSpPr>
          <p:nvPr>
            <p:ph type="title"/>
          </p:nvPr>
        </p:nvSpPr>
        <p:spPr>
          <a:xfrm>
            <a:off x="0" y="226155"/>
            <a:ext cx="12192000" cy="1182814"/>
          </a:xfrm>
        </p:spPr>
        <p:txBody>
          <a:bodyPr>
            <a:noAutofit/>
          </a:bodyPr>
          <a:lstStyle/>
          <a:p>
            <a:pPr algn="ctr"/>
            <a:br>
              <a:rPr lang="en-US" sz="2800"/>
            </a:br>
            <a:r>
              <a:rPr lang="en-US" sz="2800"/>
              <a:t>J. M. </a:t>
            </a:r>
            <a:r>
              <a:rPr lang="en-US" sz="2800" err="1"/>
              <a:t>Alarcón</a:t>
            </a:r>
            <a:r>
              <a:rPr lang="en-US" sz="2800"/>
              <a:t>, DWH, C. Weiss, and </a:t>
            </a:r>
            <a:r>
              <a:rPr lang="en-US" sz="2800" err="1"/>
              <a:t>Zhihong</a:t>
            </a:r>
            <a:r>
              <a:rPr lang="en-US" sz="2800"/>
              <a:t> Ye, Phys. Rev. C </a:t>
            </a:r>
            <a:r>
              <a:rPr lang="en-US" sz="2800" b="1"/>
              <a:t>99 (2019)</a:t>
            </a:r>
            <a:r>
              <a:rPr lang="en-US" sz="2800"/>
              <a:t> 044303 </a:t>
            </a:r>
            <a:br>
              <a:rPr lang="en-US" sz="2800"/>
            </a:br>
            <a:r>
              <a:rPr lang="en-US" sz="2800"/>
              <a:t>an open access paper thanks to SCOAP</a:t>
            </a:r>
            <a:br>
              <a:rPr lang="en-US" sz="2800"/>
            </a:br>
            <a:br>
              <a:rPr lang="en-US" sz="2800"/>
            </a:br>
            <a:endParaRPr lang="en-US" sz="2800"/>
          </a:p>
        </p:txBody>
      </p:sp>
      <p:sp>
        <p:nvSpPr>
          <p:cNvPr id="4" name="Footer Placeholder 3">
            <a:extLst>
              <a:ext uri="{FF2B5EF4-FFF2-40B4-BE49-F238E27FC236}">
                <a16:creationId xmlns:a16="http://schemas.microsoft.com/office/drawing/2014/main" id="{42664096-6138-D14F-B5F5-B1DD1BF348E5}"/>
              </a:ext>
            </a:extLst>
          </p:cNvPr>
          <p:cNvSpPr>
            <a:spLocks noGrp="1"/>
          </p:cNvSpPr>
          <p:nvPr>
            <p:ph type="ftr" sz="quarter" idx="11"/>
          </p:nvPr>
        </p:nvSpPr>
        <p:spPr/>
        <p:txBody>
          <a:bodyPr/>
          <a:lstStyle/>
          <a:p>
            <a:r>
              <a:rPr lang="en-US"/>
              <a:t>Douglas W. Higinbotham (Jefferson Lab)</a:t>
            </a:r>
          </a:p>
        </p:txBody>
      </p:sp>
      <p:pic>
        <p:nvPicPr>
          <p:cNvPr id="7" name="Content Placeholder 6">
            <a:extLst>
              <a:ext uri="{FF2B5EF4-FFF2-40B4-BE49-F238E27FC236}">
                <a16:creationId xmlns:a16="http://schemas.microsoft.com/office/drawing/2014/main" id="{F7DC7F3D-F88E-9E47-9D05-E4856BB5D9A1}"/>
              </a:ext>
            </a:extLst>
          </p:cNvPr>
          <p:cNvPicPr>
            <a:picLocks noGrp="1" noChangeAspect="1"/>
          </p:cNvPicPr>
          <p:nvPr>
            <p:ph idx="4294967295"/>
          </p:nvPr>
        </p:nvPicPr>
        <p:blipFill>
          <a:blip r:embed="rId2"/>
          <a:stretch>
            <a:fillRect/>
          </a:stretch>
        </p:blipFill>
        <p:spPr>
          <a:xfrm>
            <a:off x="2117599" y="1051340"/>
            <a:ext cx="7956801" cy="5305010"/>
          </a:xfrm>
        </p:spPr>
      </p:pic>
      <p:sp>
        <p:nvSpPr>
          <p:cNvPr id="9" name="Slide Number Placeholder 5">
            <a:extLst>
              <a:ext uri="{FF2B5EF4-FFF2-40B4-BE49-F238E27FC236}">
                <a16:creationId xmlns:a16="http://schemas.microsoft.com/office/drawing/2014/main" id="{FAA4D858-7531-F949-B405-E91B2324CF5E}"/>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30</a:t>
            </a:fld>
            <a:endParaRPr lang="en-US"/>
          </a:p>
        </p:txBody>
      </p:sp>
    </p:spTree>
    <p:extLst>
      <p:ext uri="{BB962C8B-B14F-4D97-AF65-F5344CB8AC3E}">
        <p14:creationId xmlns:p14="http://schemas.microsoft.com/office/powerpoint/2010/main" val="1010504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57943"/>
          </a:xfrm>
        </p:spPr>
        <p:txBody>
          <a:bodyPr/>
          <a:lstStyle/>
          <a:p>
            <a:pPr algn="ctr"/>
            <a:r>
              <a:rPr lang="en-US"/>
              <a:t>Comparison to Mainz Analysis</a:t>
            </a:r>
          </a:p>
        </p:txBody>
      </p:sp>
      <p:sp>
        <p:nvSpPr>
          <p:cNvPr id="4" name="Slide Number Placeholder 3"/>
          <p:cNvSpPr>
            <a:spLocks noGrp="1"/>
          </p:cNvSpPr>
          <p:nvPr>
            <p:ph type="sldNum" sz="quarter" idx="12"/>
          </p:nvPr>
        </p:nvSpPr>
        <p:spPr/>
        <p:txBody>
          <a:bodyPr/>
          <a:lstStyle/>
          <a:p>
            <a:pPr>
              <a:defRPr/>
            </a:pPr>
            <a:fld id="{1D7C23F3-FD99-D347-A998-69D2A2A32268}" type="slidenum">
              <a:rPr lang="en-US" smtClean="0"/>
              <a:pPr>
                <a:defRPr/>
              </a:pPr>
              <a:t>31</a:t>
            </a:fld>
            <a:endParaRPr lang="en-US"/>
          </a:p>
        </p:txBody>
      </p:sp>
      <p:pic>
        <p:nvPicPr>
          <p:cNvPr id="5" name="Picture 4" descr="JanJose.pdf"/>
          <p:cNvPicPr>
            <a:picLocks noChangeAspect="1"/>
          </p:cNvPicPr>
          <p:nvPr/>
        </p:nvPicPr>
        <p:blipFill rotWithShape="1">
          <a:blip r:embed="rId2">
            <a:extLst>
              <a:ext uri="{28A0092B-C50C-407E-A947-70E740481C1C}">
                <a14:useLocalDpi xmlns:a14="http://schemas.microsoft.com/office/drawing/2010/main" val="0"/>
              </a:ext>
            </a:extLst>
          </a:blip>
          <a:srcRect t="8480" b="-12"/>
          <a:stretch/>
        </p:blipFill>
        <p:spPr>
          <a:xfrm>
            <a:off x="1505385" y="822478"/>
            <a:ext cx="9162616" cy="5591157"/>
          </a:xfrm>
          <a:prstGeom prst="rect">
            <a:avLst/>
          </a:prstGeom>
        </p:spPr>
      </p:pic>
    </p:spTree>
    <p:extLst>
      <p:ext uri="{BB962C8B-B14F-4D97-AF65-F5344CB8AC3E}">
        <p14:creationId xmlns:p14="http://schemas.microsoft.com/office/powerpoint/2010/main" val="1875024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5B6A-0F9B-424F-B0F4-A0561F3919BF}"/>
              </a:ext>
            </a:extLst>
          </p:cNvPr>
          <p:cNvSpPr>
            <a:spLocks noGrp="1"/>
          </p:cNvSpPr>
          <p:nvPr>
            <p:ph type="title"/>
          </p:nvPr>
        </p:nvSpPr>
        <p:spPr>
          <a:xfrm>
            <a:off x="1" y="0"/>
            <a:ext cx="12192000" cy="1325563"/>
          </a:xfrm>
        </p:spPr>
        <p:txBody>
          <a:bodyPr/>
          <a:lstStyle/>
          <a:p>
            <a:pPr algn="ctr"/>
            <a:r>
              <a:rPr lang="en-US" dirty="0"/>
              <a:t>Apply DI𝜒XEFT To Full Mainz Data Set</a:t>
            </a:r>
          </a:p>
        </p:txBody>
      </p:sp>
      <p:pic>
        <p:nvPicPr>
          <p:cNvPr id="9" name="Content Placeholder 8">
            <a:extLst>
              <a:ext uri="{FF2B5EF4-FFF2-40B4-BE49-F238E27FC236}">
                <a16:creationId xmlns:a16="http://schemas.microsoft.com/office/drawing/2014/main" id="{254F336F-3E65-3D4E-9747-31B827E3F842}"/>
              </a:ext>
            </a:extLst>
          </p:cNvPr>
          <p:cNvPicPr>
            <a:picLocks noGrp="1" noChangeAspect="1"/>
          </p:cNvPicPr>
          <p:nvPr>
            <p:ph idx="1"/>
          </p:nvPr>
        </p:nvPicPr>
        <p:blipFill rotWithShape="1">
          <a:blip r:embed="rId2"/>
          <a:srcRect b="51993"/>
          <a:stretch/>
        </p:blipFill>
        <p:spPr>
          <a:xfrm>
            <a:off x="436017" y="1880951"/>
            <a:ext cx="3497354" cy="4197415"/>
          </a:xfrm>
        </p:spPr>
      </p:pic>
      <p:sp>
        <p:nvSpPr>
          <p:cNvPr id="4" name="Footer Placeholder 3">
            <a:extLst>
              <a:ext uri="{FF2B5EF4-FFF2-40B4-BE49-F238E27FC236}">
                <a16:creationId xmlns:a16="http://schemas.microsoft.com/office/drawing/2014/main" id="{EF499560-69C9-8F45-909C-33BFFF7EB111}"/>
              </a:ext>
            </a:extLst>
          </p:cNvPr>
          <p:cNvSpPr>
            <a:spLocks noGrp="1"/>
          </p:cNvSpPr>
          <p:nvPr>
            <p:ph type="ftr" sz="quarter" idx="11"/>
          </p:nvPr>
        </p:nvSpPr>
        <p:spPr>
          <a:xfrm>
            <a:off x="3985985" y="5925324"/>
            <a:ext cx="4114800" cy="365125"/>
          </a:xfrm>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BD294CA8-E013-244A-9E7F-45F4F2F55C3B}"/>
              </a:ext>
            </a:extLst>
          </p:cNvPr>
          <p:cNvSpPr>
            <a:spLocks noGrp="1"/>
          </p:cNvSpPr>
          <p:nvPr>
            <p:ph type="sldNum" sz="quarter" idx="12"/>
          </p:nvPr>
        </p:nvSpPr>
        <p:spPr/>
        <p:txBody>
          <a:bodyPr/>
          <a:lstStyle/>
          <a:p>
            <a:fld id="{52E4FCA3-F05C-B34F-91BB-97D35EDA7026}" type="slidenum">
              <a:rPr lang="en-US" smtClean="0"/>
              <a:t>32</a:t>
            </a:fld>
            <a:endParaRPr lang="en-US"/>
          </a:p>
        </p:txBody>
      </p:sp>
      <p:sp>
        <p:nvSpPr>
          <p:cNvPr id="6" name="TextBox 5">
            <a:extLst>
              <a:ext uri="{FF2B5EF4-FFF2-40B4-BE49-F238E27FC236}">
                <a16:creationId xmlns:a16="http://schemas.microsoft.com/office/drawing/2014/main" id="{4C9DACC8-06A8-1B45-8F07-E8FBA8E1DA26}"/>
              </a:ext>
            </a:extLst>
          </p:cNvPr>
          <p:cNvSpPr txBox="1"/>
          <p:nvPr/>
        </p:nvSpPr>
        <p:spPr>
          <a:xfrm>
            <a:off x="1" y="1045925"/>
            <a:ext cx="12191999" cy="861774"/>
          </a:xfrm>
          <a:prstGeom prst="rect">
            <a:avLst/>
          </a:prstGeom>
          <a:noFill/>
        </p:spPr>
        <p:txBody>
          <a:bodyPr wrap="square" rtlCol="0">
            <a:spAutoFit/>
          </a:bodyPr>
          <a:lstStyle/>
          <a:p>
            <a:pPr algn="ctr"/>
            <a:r>
              <a:rPr lang="en-US" sz="1600" dirty="0"/>
              <a:t>Simply Replacing The Polynomial Fit Functions With The Model Removes 18 Regression Parameters</a:t>
            </a:r>
          </a:p>
          <a:p>
            <a:pPr algn="ctr"/>
            <a:r>
              <a:rPr lang="en-US" sz="1600" dirty="0"/>
              <a:t>Fits done with both </a:t>
            </a:r>
            <a:r>
              <a:rPr lang="en-US" sz="1600" dirty="0" err="1"/>
              <a:t>Bernauer’s</a:t>
            </a:r>
            <a:r>
              <a:rPr lang="en-US" sz="1600" dirty="0"/>
              <a:t> original binning and the </a:t>
            </a:r>
            <a:r>
              <a:rPr lang="en-US" sz="1600" dirty="0" err="1"/>
              <a:t>rebinned</a:t>
            </a:r>
            <a:r>
              <a:rPr lang="en-US" sz="1600" dirty="0"/>
              <a:t> version of Lee, Arrington, and Hill, Phys. Rev. D </a:t>
            </a:r>
            <a:r>
              <a:rPr lang="en-US" sz="1600" b="1" dirty="0"/>
              <a:t>92 </a:t>
            </a:r>
            <a:r>
              <a:rPr lang="en-US" sz="1600" dirty="0"/>
              <a:t>(2015) 013013</a:t>
            </a:r>
          </a:p>
          <a:p>
            <a:pPr algn="ctr"/>
            <a:endParaRPr lang="en-US" dirty="0"/>
          </a:p>
        </p:txBody>
      </p:sp>
      <p:pic>
        <p:nvPicPr>
          <p:cNvPr id="10" name="Content Placeholder 8">
            <a:extLst>
              <a:ext uri="{FF2B5EF4-FFF2-40B4-BE49-F238E27FC236}">
                <a16:creationId xmlns:a16="http://schemas.microsoft.com/office/drawing/2014/main" id="{38CBE065-03DA-0B46-8AAF-27B0A3FDBF58}"/>
              </a:ext>
            </a:extLst>
          </p:cNvPr>
          <p:cNvPicPr>
            <a:picLocks noChangeAspect="1"/>
          </p:cNvPicPr>
          <p:nvPr/>
        </p:nvPicPr>
        <p:blipFill rotWithShape="1">
          <a:blip r:embed="rId2"/>
          <a:srcRect t="48007"/>
          <a:stretch/>
        </p:blipFill>
        <p:spPr>
          <a:xfrm>
            <a:off x="3933371" y="1880951"/>
            <a:ext cx="3454399" cy="4490136"/>
          </a:xfrm>
          <a:prstGeom prst="rect">
            <a:avLst/>
          </a:prstGeom>
        </p:spPr>
      </p:pic>
      <p:pic>
        <p:nvPicPr>
          <p:cNvPr id="11" name="Content Placeholder 8">
            <a:extLst>
              <a:ext uri="{FF2B5EF4-FFF2-40B4-BE49-F238E27FC236}">
                <a16:creationId xmlns:a16="http://schemas.microsoft.com/office/drawing/2014/main" id="{FE958409-8D3D-5F43-A07D-E4921C3BCB2E}"/>
              </a:ext>
            </a:extLst>
          </p:cNvPr>
          <p:cNvPicPr>
            <a:picLocks noChangeAspect="1"/>
          </p:cNvPicPr>
          <p:nvPr/>
        </p:nvPicPr>
        <p:blipFill rotWithShape="1">
          <a:blip r:embed="rId2"/>
          <a:srcRect t="95432"/>
          <a:stretch/>
        </p:blipFill>
        <p:spPr>
          <a:xfrm>
            <a:off x="436017" y="6084358"/>
            <a:ext cx="3199495" cy="365406"/>
          </a:xfrm>
          <a:prstGeom prst="rect">
            <a:avLst/>
          </a:prstGeom>
        </p:spPr>
      </p:pic>
      <p:pic>
        <p:nvPicPr>
          <p:cNvPr id="14" name="Picture 13">
            <a:extLst>
              <a:ext uri="{FF2B5EF4-FFF2-40B4-BE49-F238E27FC236}">
                <a16:creationId xmlns:a16="http://schemas.microsoft.com/office/drawing/2014/main" id="{D6C150D4-8AC6-3844-939F-CD052C6F16E3}"/>
              </a:ext>
            </a:extLst>
          </p:cNvPr>
          <p:cNvPicPr>
            <a:picLocks noChangeAspect="1"/>
          </p:cNvPicPr>
          <p:nvPr/>
        </p:nvPicPr>
        <p:blipFill>
          <a:blip r:embed="rId3"/>
          <a:stretch>
            <a:fillRect/>
          </a:stretch>
        </p:blipFill>
        <p:spPr>
          <a:xfrm>
            <a:off x="7440384" y="3259129"/>
            <a:ext cx="4679046" cy="3119363"/>
          </a:xfrm>
          <a:prstGeom prst="rect">
            <a:avLst/>
          </a:prstGeom>
        </p:spPr>
      </p:pic>
      <p:sp>
        <p:nvSpPr>
          <p:cNvPr id="3" name="TextBox 2">
            <a:extLst>
              <a:ext uri="{FF2B5EF4-FFF2-40B4-BE49-F238E27FC236}">
                <a16:creationId xmlns:a16="http://schemas.microsoft.com/office/drawing/2014/main" id="{94D17E19-B71D-E94A-92EF-1D49AD3B6C68}"/>
              </a:ext>
            </a:extLst>
          </p:cNvPr>
          <p:cNvSpPr txBox="1"/>
          <p:nvPr/>
        </p:nvSpPr>
        <p:spPr>
          <a:xfrm>
            <a:off x="2" y="6381817"/>
            <a:ext cx="12191998" cy="369332"/>
          </a:xfrm>
          <a:prstGeom prst="rect">
            <a:avLst/>
          </a:prstGeom>
          <a:noFill/>
        </p:spPr>
        <p:txBody>
          <a:bodyPr wrap="square" rtlCol="0">
            <a:spAutoFit/>
          </a:bodyPr>
          <a:lstStyle/>
          <a:p>
            <a:pPr algn="ctr"/>
            <a:r>
              <a:rPr lang="en-US" dirty="0">
                <a:hlinkClick r:id="rId4"/>
              </a:rPr>
              <a:t>https://doi.org/10.1103/PhysRevC.102.035203</a:t>
            </a:r>
            <a:r>
              <a:rPr lang="en-US" dirty="0"/>
              <a:t>,  </a:t>
            </a:r>
            <a:r>
              <a:rPr lang="en-US" dirty="0">
                <a:hlinkClick r:id="rId5"/>
              </a:rPr>
              <a:t>https://arxiv.org/abs/2002.05167</a:t>
            </a:r>
            <a:r>
              <a:rPr lang="en-US" dirty="0"/>
              <a:t> </a:t>
            </a:r>
          </a:p>
        </p:txBody>
      </p:sp>
      <p:sp>
        <p:nvSpPr>
          <p:cNvPr id="12" name="TextBox 11">
            <a:extLst>
              <a:ext uri="{FF2B5EF4-FFF2-40B4-BE49-F238E27FC236}">
                <a16:creationId xmlns:a16="http://schemas.microsoft.com/office/drawing/2014/main" id="{353E3F07-A754-9E4D-89F9-DAE1828CF226}"/>
              </a:ext>
            </a:extLst>
          </p:cNvPr>
          <p:cNvSpPr txBox="1"/>
          <p:nvPr/>
        </p:nvSpPr>
        <p:spPr>
          <a:xfrm>
            <a:off x="7685629" y="1675473"/>
            <a:ext cx="3445015" cy="1815882"/>
          </a:xfrm>
          <a:prstGeom prst="rect">
            <a:avLst/>
          </a:prstGeom>
          <a:noFill/>
        </p:spPr>
        <p:txBody>
          <a:bodyPr wrap="square" rtlCol="0">
            <a:spAutoFit/>
          </a:bodyPr>
          <a:lstStyle/>
          <a:p>
            <a:r>
              <a:rPr lang="en-US" sz="1600" dirty="0"/>
              <a:t>For original Mainz data set:</a:t>
            </a:r>
          </a:p>
          <a:p>
            <a:r>
              <a:rPr lang="en-US" sz="1600" dirty="0"/>
              <a:t>R</a:t>
            </a:r>
            <a:r>
              <a:rPr lang="en-US" sz="1600" baseline="-25000" dirty="0"/>
              <a:t>E</a:t>
            </a:r>
            <a:r>
              <a:rPr lang="en-US" sz="1600" dirty="0"/>
              <a:t> = 0.842(2) </a:t>
            </a:r>
            <a:r>
              <a:rPr lang="en-US" sz="1600" dirty="0" err="1"/>
              <a:t>fm</a:t>
            </a:r>
            <a:r>
              <a:rPr lang="en-US" sz="1600" dirty="0"/>
              <a:t>, R</a:t>
            </a:r>
            <a:r>
              <a:rPr lang="en-US" sz="1600" baseline="-25000" dirty="0"/>
              <a:t>M</a:t>
            </a:r>
            <a:r>
              <a:rPr lang="en-US" sz="1600" dirty="0"/>
              <a:t>=0.850(1) </a:t>
            </a:r>
          </a:p>
          <a:p>
            <a:r>
              <a:rPr lang="en-US" sz="1600" dirty="0"/>
              <a:t>reduced chi2 of 1.43</a:t>
            </a:r>
          </a:p>
          <a:p>
            <a:endParaRPr lang="en-US" sz="1600" dirty="0"/>
          </a:p>
          <a:p>
            <a:r>
              <a:rPr lang="en-US" sz="1600" dirty="0"/>
              <a:t>For </a:t>
            </a:r>
            <a:r>
              <a:rPr lang="en-US" sz="1600" dirty="0" err="1"/>
              <a:t>rebinned</a:t>
            </a:r>
            <a:r>
              <a:rPr lang="en-US" sz="1600" dirty="0"/>
              <a:t> Mainz data set:</a:t>
            </a:r>
          </a:p>
          <a:p>
            <a:r>
              <a:rPr lang="en-US" sz="1600" dirty="0"/>
              <a:t>R</a:t>
            </a:r>
            <a:r>
              <a:rPr lang="en-US" sz="1600" baseline="-25000" dirty="0"/>
              <a:t>E</a:t>
            </a:r>
            <a:r>
              <a:rPr lang="en-US" sz="1600" dirty="0"/>
              <a:t> = 0.841(3) </a:t>
            </a:r>
            <a:r>
              <a:rPr lang="en-US" sz="1600" dirty="0" err="1"/>
              <a:t>fm</a:t>
            </a:r>
            <a:r>
              <a:rPr lang="en-US" sz="1600" dirty="0"/>
              <a:t>, R</a:t>
            </a:r>
            <a:r>
              <a:rPr lang="en-US" sz="1600" baseline="-25000" dirty="0"/>
              <a:t>M</a:t>
            </a:r>
            <a:r>
              <a:rPr lang="en-US" sz="1600" dirty="0"/>
              <a:t>= 0.849(1) </a:t>
            </a:r>
          </a:p>
          <a:p>
            <a:r>
              <a:rPr lang="en-US" sz="1600" dirty="0"/>
              <a:t>reduced chi2 of 1.00</a:t>
            </a:r>
            <a:endParaRPr lang="en-US" sz="1600" baseline="-25000" dirty="0"/>
          </a:p>
        </p:txBody>
      </p:sp>
    </p:spTree>
    <p:extLst>
      <p:ext uri="{BB962C8B-B14F-4D97-AF65-F5344CB8AC3E}">
        <p14:creationId xmlns:p14="http://schemas.microsoft.com/office/powerpoint/2010/main" val="1860001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369E-F811-CC41-9015-21CF6BB6D3CF}"/>
              </a:ext>
            </a:extLst>
          </p:cNvPr>
          <p:cNvSpPr>
            <a:spLocks noGrp="1"/>
          </p:cNvSpPr>
          <p:nvPr>
            <p:ph type="title"/>
          </p:nvPr>
        </p:nvSpPr>
        <p:spPr>
          <a:xfrm>
            <a:off x="1654342" y="693727"/>
            <a:ext cx="8883316" cy="4840801"/>
          </a:xfrm>
        </p:spPr>
        <p:txBody>
          <a:bodyPr>
            <a:normAutofit/>
          </a:bodyPr>
          <a:lstStyle/>
          <a:p>
            <a:r>
              <a:rPr lang="en-US"/>
              <a:t>“There must be some way out of here</a:t>
            </a:r>
            <a:br>
              <a:rPr lang="en-US"/>
            </a:br>
            <a:r>
              <a:rPr lang="en-US"/>
              <a:t>Said the joker to the thief</a:t>
            </a:r>
            <a:br>
              <a:rPr lang="en-US"/>
            </a:br>
            <a:r>
              <a:rPr lang="en-US"/>
              <a:t>There's too much confusion</a:t>
            </a:r>
            <a:br>
              <a:rPr lang="en-US"/>
            </a:br>
            <a:r>
              <a:rPr lang="en-US"/>
              <a:t>I can't get no relief” – Bob Dylan</a:t>
            </a:r>
          </a:p>
        </p:txBody>
      </p:sp>
      <p:sp>
        <p:nvSpPr>
          <p:cNvPr id="4" name="Footer Placeholder 3">
            <a:extLst>
              <a:ext uri="{FF2B5EF4-FFF2-40B4-BE49-F238E27FC236}">
                <a16:creationId xmlns:a16="http://schemas.microsoft.com/office/drawing/2014/main" id="{9203ED16-E8A6-5B4E-B77A-8D62074C7F42}"/>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906A9E2F-86C0-5149-B966-E8F436B9FC0A}"/>
              </a:ext>
            </a:extLst>
          </p:cNvPr>
          <p:cNvSpPr>
            <a:spLocks noGrp="1"/>
          </p:cNvSpPr>
          <p:nvPr>
            <p:ph type="sldNum" sz="quarter" idx="12"/>
          </p:nvPr>
        </p:nvSpPr>
        <p:spPr/>
        <p:txBody>
          <a:bodyPr/>
          <a:lstStyle/>
          <a:p>
            <a:fld id="{52E4FCA3-F05C-B34F-91BB-97D35EDA7026}" type="slidenum">
              <a:rPr lang="en-US" smtClean="0"/>
              <a:t>33</a:t>
            </a:fld>
            <a:endParaRPr lang="en-US"/>
          </a:p>
        </p:txBody>
      </p:sp>
    </p:spTree>
    <p:extLst>
      <p:ext uri="{BB962C8B-B14F-4D97-AF65-F5344CB8AC3E}">
        <p14:creationId xmlns:p14="http://schemas.microsoft.com/office/powerpoint/2010/main" val="1237716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921FD-82EE-9E42-B206-9F9F262B340B}"/>
              </a:ext>
            </a:extLst>
          </p:cNvPr>
          <p:cNvSpPr>
            <a:spLocks noGrp="1"/>
          </p:cNvSpPr>
          <p:nvPr>
            <p:ph type="title"/>
          </p:nvPr>
        </p:nvSpPr>
        <p:spPr>
          <a:xfrm>
            <a:off x="838200" y="365125"/>
            <a:ext cx="10515600" cy="1643557"/>
          </a:xfrm>
        </p:spPr>
        <p:txBody>
          <a:bodyPr>
            <a:normAutofit fontScale="90000"/>
          </a:bodyPr>
          <a:lstStyle/>
          <a:p>
            <a:r>
              <a:rPr lang="en-US" b="1" dirty="0"/>
              <a:t>How Analytic Choices Can Affect the Extraction of Electromagnetic Form Factors from Elastic Electron Scattering Cross Section Data</a:t>
            </a:r>
            <a:br>
              <a:rPr lang="en-US" b="1" dirty="0"/>
            </a:br>
            <a:endParaRPr lang="en-US" dirty="0"/>
          </a:p>
        </p:txBody>
      </p:sp>
      <p:sp>
        <p:nvSpPr>
          <p:cNvPr id="4" name="Slide Number Placeholder 3">
            <a:extLst>
              <a:ext uri="{FF2B5EF4-FFF2-40B4-BE49-F238E27FC236}">
                <a16:creationId xmlns:a16="http://schemas.microsoft.com/office/drawing/2014/main" id="{BFFB296F-4C67-1D43-8A6B-33C09F207129}"/>
              </a:ext>
            </a:extLst>
          </p:cNvPr>
          <p:cNvSpPr>
            <a:spLocks noGrp="1"/>
          </p:cNvSpPr>
          <p:nvPr>
            <p:ph type="sldNum" sz="quarter" idx="12"/>
          </p:nvPr>
        </p:nvSpPr>
        <p:spPr/>
        <p:txBody>
          <a:bodyPr/>
          <a:lstStyle/>
          <a:p>
            <a:fld id="{C276C80F-E337-1E44-B5E3-0EACE8A36058}" type="slidenum">
              <a:rPr lang="en-US" smtClean="0"/>
              <a:t>34</a:t>
            </a:fld>
            <a:endParaRPr lang="en-US"/>
          </a:p>
        </p:txBody>
      </p:sp>
      <p:pic>
        <p:nvPicPr>
          <p:cNvPr id="4098" name="Picture 2" descr="Figure 1">
            <a:extLst>
              <a:ext uri="{FF2B5EF4-FFF2-40B4-BE49-F238E27FC236}">
                <a16:creationId xmlns:a16="http://schemas.microsoft.com/office/drawing/2014/main" id="{35A4DAAB-ED49-5D4D-B999-8AC4DC2197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36273" y="1799950"/>
            <a:ext cx="3904578" cy="48323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0514BE-42F5-2147-965F-10786EADF6D7}"/>
              </a:ext>
            </a:extLst>
          </p:cNvPr>
          <p:cNvSpPr txBox="1"/>
          <p:nvPr/>
        </p:nvSpPr>
        <p:spPr>
          <a:xfrm>
            <a:off x="958121" y="1859909"/>
            <a:ext cx="6117236" cy="2123658"/>
          </a:xfrm>
          <a:prstGeom prst="rect">
            <a:avLst/>
          </a:prstGeom>
          <a:noFill/>
        </p:spPr>
        <p:txBody>
          <a:bodyPr wrap="square" rtlCol="0">
            <a:spAutoFit/>
          </a:bodyPr>
          <a:lstStyle/>
          <a:p>
            <a:r>
              <a:rPr lang="en-US" sz="2400" dirty="0">
                <a:hlinkClick r:id="rId3"/>
              </a:rPr>
              <a:t>https://doi.org/10.1103/PhysRevC.102.015205</a:t>
            </a:r>
            <a:endParaRPr lang="en-US" sz="2400" dirty="0"/>
          </a:p>
          <a:p>
            <a:r>
              <a:rPr lang="en-US" sz="2400" dirty="0">
                <a:hlinkClick r:id="rId4"/>
              </a:rPr>
              <a:t>https://arxiv.org/abs/1902.08185</a:t>
            </a:r>
            <a:r>
              <a:rPr lang="en-US" sz="2400" dirty="0"/>
              <a:t> </a:t>
            </a:r>
          </a:p>
          <a:p>
            <a:endParaRPr lang="en-US" sz="2400" dirty="0"/>
          </a:p>
          <a:p>
            <a:r>
              <a:rPr lang="en-US" sz="2400" dirty="0"/>
              <a:t> </a:t>
            </a:r>
          </a:p>
          <a:p>
            <a:endParaRPr lang="en-US" dirty="0"/>
          </a:p>
          <a:p>
            <a:endParaRPr lang="en-US" dirty="0"/>
          </a:p>
        </p:txBody>
      </p:sp>
      <p:sp>
        <p:nvSpPr>
          <p:cNvPr id="7" name="TextBox 6">
            <a:extLst>
              <a:ext uri="{FF2B5EF4-FFF2-40B4-BE49-F238E27FC236}">
                <a16:creationId xmlns:a16="http://schemas.microsoft.com/office/drawing/2014/main" id="{CC63074A-D699-2D41-9D38-6D407852AB30}"/>
              </a:ext>
            </a:extLst>
          </p:cNvPr>
          <p:cNvSpPr txBox="1"/>
          <p:nvPr/>
        </p:nvSpPr>
        <p:spPr>
          <a:xfrm>
            <a:off x="958121" y="2921738"/>
            <a:ext cx="6348172" cy="3139321"/>
          </a:xfrm>
          <a:prstGeom prst="rect">
            <a:avLst/>
          </a:prstGeom>
          <a:noFill/>
        </p:spPr>
        <p:txBody>
          <a:bodyPr wrap="square" rtlCol="0">
            <a:spAutoFit/>
          </a:bodyPr>
          <a:lstStyle/>
          <a:p>
            <a:r>
              <a:rPr lang="en-US" dirty="0"/>
              <a:t>Paper explicitly shows the difference between a descriptive model </a:t>
            </a:r>
          </a:p>
          <a:p>
            <a:r>
              <a:rPr lang="en-US" dirty="0"/>
              <a:t>of the data vs. a predictive model.  Also how analytic choices</a:t>
            </a:r>
          </a:p>
          <a:p>
            <a:r>
              <a:rPr lang="en-US" dirty="0"/>
              <a:t>can strongly effect the interpretation of the data.</a:t>
            </a:r>
          </a:p>
          <a:p>
            <a:endParaRPr lang="en-US" dirty="0"/>
          </a:p>
          <a:p>
            <a:r>
              <a:rPr lang="en-US" dirty="0"/>
              <a:t>The paper shows that with all other things fixed, simply changing</a:t>
            </a:r>
          </a:p>
          <a:p>
            <a:r>
              <a:rPr lang="en-US" dirty="0"/>
              <a:t>from an unbounded polynomial fit to one where the polynomial</a:t>
            </a:r>
          </a:p>
          <a:p>
            <a:r>
              <a:rPr lang="en-US" dirty="0"/>
              <a:t>parameters are forced to alternate sign, you can get from the large radius to the small when fitting full Mainz data set.</a:t>
            </a:r>
          </a:p>
          <a:p>
            <a:endParaRPr lang="en-US" dirty="0"/>
          </a:p>
          <a:p>
            <a:r>
              <a:rPr lang="en-US" dirty="0"/>
              <a:t>The alternating sign is what one would expect from the theoretic models such as the </a:t>
            </a:r>
            <a:r>
              <a:rPr lang="en-US" dirty="0" err="1"/>
              <a:t>dispersively</a:t>
            </a:r>
            <a:r>
              <a:rPr lang="en-US" dirty="0"/>
              <a:t> improved chiral effective theory.</a:t>
            </a:r>
          </a:p>
        </p:txBody>
      </p:sp>
    </p:spTree>
    <p:extLst>
      <p:ext uri="{BB962C8B-B14F-4D97-AF65-F5344CB8AC3E}">
        <p14:creationId xmlns:p14="http://schemas.microsoft.com/office/powerpoint/2010/main" val="763536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3829-A29C-DF40-90FC-2CE42CE01186}"/>
              </a:ext>
            </a:extLst>
          </p:cNvPr>
          <p:cNvSpPr>
            <a:spLocks noGrp="1"/>
          </p:cNvSpPr>
          <p:nvPr>
            <p:ph type="title"/>
          </p:nvPr>
        </p:nvSpPr>
        <p:spPr>
          <a:xfrm>
            <a:off x="838200" y="0"/>
            <a:ext cx="10734207" cy="1325563"/>
          </a:xfrm>
        </p:spPr>
        <p:txBody>
          <a:bodyPr/>
          <a:lstStyle/>
          <a:p>
            <a:r>
              <a:rPr lang="en-US"/>
              <a:t>Oddly Enough, The Way Out May Lie With G</a:t>
            </a:r>
            <a:r>
              <a:rPr lang="en-US" baseline="-25000"/>
              <a:t>M</a:t>
            </a:r>
            <a:r>
              <a:rPr lang="en-US" baseline="30000"/>
              <a:t>P</a:t>
            </a:r>
          </a:p>
        </p:txBody>
      </p:sp>
      <p:sp>
        <p:nvSpPr>
          <p:cNvPr id="4" name="Footer Placeholder 3">
            <a:extLst>
              <a:ext uri="{FF2B5EF4-FFF2-40B4-BE49-F238E27FC236}">
                <a16:creationId xmlns:a16="http://schemas.microsoft.com/office/drawing/2014/main" id="{CB30197C-0FFE-C848-BCFC-D95D2A854F63}"/>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D840A1A3-F70B-404B-90D8-0F48B2CA05DF}"/>
              </a:ext>
            </a:extLst>
          </p:cNvPr>
          <p:cNvSpPr>
            <a:spLocks noGrp="1"/>
          </p:cNvSpPr>
          <p:nvPr>
            <p:ph type="sldNum" sz="quarter" idx="12"/>
          </p:nvPr>
        </p:nvSpPr>
        <p:spPr/>
        <p:txBody>
          <a:bodyPr/>
          <a:lstStyle/>
          <a:p>
            <a:fld id="{52E4FCA3-F05C-B34F-91BB-97D35EDA7026}" type="slidenum">
              <a:rPr lang="en-US" smtClean="0"/>
              <a:t>35</a:t>
            </a:fld>
            <a:endParaRPr lang="en-US"/>
          </a:p>
        </p:txBody>
      </p:sp>
      <p:sp>
        <p:nvSpPr>
          <p:cNvPr id="10" name="TextBox 9">
            <a:extLst>
              <a:ext uri="{FF2B5EF4-FFF2-40B4-BE49-F238E27FC236}">
                <a16:creationId xmlns:a16="http://schemas.microsoft.com/office/drawing/2014/main" id="{306D3EE5-0763-884C-9C67-48FEB51F8C10}"/>
              </a:ext>
            </a:extLst>
          </p:cNvPr>
          <p:cNvSpPr txBox="1"/>
          <p:nvPr/>
        </p:nvSpPr>
        <p:spPr>
          <a:xfrm>
            <a:off x="0" y="1023688"/>
            <a:ext cx="12191999" cy="369332"/>
          </a:xfrm>
          <a:prstGeom prst="rect">
            <a:avLst/>
          </a:prstGeom>
          <a:noFill/>
        </p:spPr>
        <p:txBody>
          <a:bodyPr wrap="square" rtlCol="0">
            <a:spAutoFit/>
          </a:bodyPr>
          <a:lstStyle/>
          <a:p>
            <a:pPr algn="ctr"/>
            <a:r>
              <a:rPr lang="en-US"/>
              <a:t>Full fit to the Mainz  data:  1422 points, 31 normalizations and 11</a:t>
            </a:r>
            <a:r>
              <a:rPr lang="en-US" baseline="30000"/>
              <a:t>th</a:t>
            </a:r>
            <a:r>
              <a:rPr lang="en-US"/>
              <a:t> order polynomials with the mean values shown </a:t>
            </a:r>
          </a:p>
        </p:txBody>
      </p:sp>
      <p:sp>
        <p:nvSpPr>
          <p:cNvPr id="11" name="TextBox 10">
            <a:extLst>
              <a:ext uri="{FF2B5EF4-FFF2-40B4-BE49-F238E27FC236}">
                <a16:creationId xmlns:a16="http://schemas.microsoft.com/office/drawing/2014/main" id="{E11A8E9B-8B11-634E-B751-4FEA042ACDE9}"/>
              </a:ext>
            </a:extLst>
          </p:cNvPr>
          <p:cNvSpPr txBox="1"/>
          <p:nvPr/>
        </p:nvSpPr>
        <p:spPr>
          <a:xfrm>
            <a:off x="0" y="5463771"/>
            <a:ext cx="12191999" cy="1200329"/>
          </a:xfrm>
          <a:prstGeom prst="rect">
            <a:avLst/>
          </a:prstGeom>
          <a:noFill/>
        </p:spPr>
        <p:txBody>
          <a:bodyPr wrap="square" rtlCol="0">
            <a:spAutoFit/>
          </a:bodyPr>
          <a:lstStyle/>
          <a:p>
            <a:pPr algn="ctr"/>
            <a:r>
              <a:rPr lang="en-US" dirty="0"/>
              <a:t>The bounded fit approximates a completely monotone function by alternating signs of terms while the unbounded does not. </a:t>
            </a:r>
          </a:p>
          <a:p>
            <a:pPr algn="ctr"/>
            <a:r>
              <a:rPr lang="en-US" dirty="0"/>
              <a:t>Notice how the bounded fit is smoother then the unbound, but unbounded will always give the lower chi2.</a:t>
            </a:r>
          </a:p>
          <a:p>
            <a:pPr algn="ctr"/>
            <a:r>
              <a:rPr lang="en-US" dirty="0"/>
              <a:t>Scott </a:t>
            </a:r>
            <a:r>
              <a:rPr lang="en-US" dirty="0" err="1"/>
              <a:t>Barcus</a:t>
            </a:r>
            <a:r>
              <a:rPr lang="en-US" dirty="0"/>
              <a:t>, DH, Randall E. McClellan, </a:t>
            </a:r>
            <a:r>
              <a:rPr lang="en-US" dirty="0">
                <a:hlinkClick r:id="rId2"/>
              </a:rPr>
              <a:t>https://doi.org/10.1103/PhysRevC.102.015205</a:t>
            </a:r>
            <a:endParaRPr lang="en-US" dirty="0"/>
          </a:p>
          <a:p>
            <a:pPr algn="ctr"/>
            <a:endParaRPr lang="en-US" dirty="0"/>
          </a:p>
        </p:txBody>
      </p:sp>
      <p:pic>
        <p:nvPicPr>
          <p:cNvPr id="6" name="Picture 5">
            <a:extLst>
              <a:ext uri="{FF2B5EF4-FFF2-40B4-BE49-F238E27FC236}">
                <a16:creationId xmlns:a16="http://schemas.microsoft.com/office/drawing/2014/main" id="{2775AA66-7CD6-584A-82D5-426120D22427}"/>
              </a:ext>
            </a:extLst>
          </p:cNvPr>
          <p:cNvPicPr>
            <a:picLocks noChangeAspect="1"/>
          </p:cNvPicPr>
          <p:nvPr/>
        </p:nvPicPr>
        <p:blipFill>
          <a:blip r:embed="rId3"/>
          <a:stretch>
            <a:fillRect/>
          </a:stretch>
        </p:blipFill>
        <p:spPr>
          <a:xfrm>
            <a:off x="5977568" y="1624114"/>
            <a:ext cx="6287001" cy="3772200"/>
          </a:xfrm>
          <a:prstGeom prst="rect">
            <a:avLst/>
          </a:prstGeom>
        </p:spPr>
      </p:pic>
      <p:pic>
        <p:nvPicPr>
          <p:cNvPr id="12" name="Picture 11">
            <a:extLst>
              <a:ext uri="{FF2B5EF4-FFF2-40B4-BE49-F238E27FC236}">
                <a16:creationId xmlns:a16="http://schemas.microsoft.com/office/drawing/2014/main" id="{B9DCA389-B712-FF44-A19E-A8981CA6B112}"/>
              </a:ext>
            </a:extLst>
          </p:cNvPr>
          <p:cNvPicPr>
            <a:picLocks noChangeAspect="1"/>
          </p:cNvPicPr>
          <p:nvPr/>
        </p:nvPicPr>
        <p:blipFill>
          <a:blip r:embed="rId4"/>
          <a:stretch>
            <a:fillRect/>
          </a:stretch>
        </p:blipFill>
        <p:spPr>
          <a:xfrm>
            <a:off x="0" y="1625973"/>
            <a:ext cx="6118297" cy="3670978"/>
          </a:xfrm>
          <a:prstGeom prst="rect">
            <a:avLst/>
          </a:prstGeom>
        </p:spPr>
      </p:pic>
    </p:spTree>
    <p:extLst>
      <p:ext uri="{BB962C8B-B14F-4D97-AF65-F5344CB8AC3E}">
        <p14:creationId xmlns:p14="http://schemas.microsoft.com/office/powerpoint/2010/main" val="3587628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0EF1-B9FA-6C40-9B0A-2F9D207C2E4F}"/>
              </a:ext>
            </a:extLst>
          </p:cNvPr>
          <p:cNvSpPr>
            <a:spLocks noGrp="1"/>
          </p:cNvSpPr>
          <p:nvPr>
            <p:ph type="title"/>
          </p:nvPr>
        </p:nvSpPr>
        <p:spPr>
          <a:xfrm>
            <a:off x="523407" y="195901"/>
            <a:ext cx="10515600" cy="1325563"/>
          </a:xfrm>
        </p:spPr>
        <p:txBody>
          <a:bodyPr>
            <a:normAutofit/>
          </a:bodyPr>
          <a:lstStyle/>
          <a:p>
            <a:r>
              <a:rPr lang="en-US" dirty="0"/>
              <a:t>Robust Regressions</a:t>
            </a:r>
            <a:br>
              <a:rPr lang="en-US" dirty="0"/>
            </a:br>
            <a:r>
              <a:rPr lang="en-US" dirty="0"/>
              <a:t> </a:t>
            </a:r>
            <a:r>
              <a:rPr lang="en-US" sz="2200" dirty="0">
                <a:hlinkClick r:id="rId2"/>
              </a:rPr>
              <a:t>https://doi.org/10.1103/PhysRevC.102.015205</a:t>
            </a:r>
            <a:r>
              <a:rPr lang="en-US" sz="2200" dirty="0"/>
              <a:t> </a:t>
            </a:r>
          </a:p>
        </p:txBody>
      </p:sp>
      <p:sp>
        <p:nvSpPr>
          <p:cNvPr id="3" name="Content Placeholder 2">
            <a:extLst>
              <a:ext uri="{FF2B5EF4-FFF2-40B4-BE49-F238E27FC236}">
                <a16:creationId xmlns:a16="http://schemas.microsoft.com/office/drawing/2014/main" id="{B32987CE-5197-C84C-B5AA-D9E72903BE00}"/>
              </a:ext>
            </a:extLst>
          </p:cNvPr>
          <p:cNvSpPr>
            <a:spLocks noGrp="1"/>
          </p:cNvSpPr>
          <p:nvPr>
            <p:ph idx="1"/>
          </p:nvPr>
        </p:nvSpPr>
        <p:spPr>
          <a:xfrm>
            <a:off x="733268" y="1548269"/>
            <a:ext cx="4998335" cy="2319193"/>
          </a:xfrm>
        </p:spPr>
        <p:txBody>
          <a:bodyPr/>
          <a:lstStyle/>
          <a:p>
            <a:r>
              <a:rPr lang="en-US" dirty="0"/>
              <a:t>Ordinary Least Squares Regressions are easily “pulled” by a single point.</a:t>
            </a:r>
          </a:p>
          <a:p>
            <a:r>
              <a:rPr lang="en-US" dirty="0"/>
              <a:t>Robust regressions tend to  follow the global trends.</a:t>
            </a:r>
          </a:p>
        </p:txBody>
      </p:sp>
      <p:sp>
        <p:nvSpPr>
          <p:cNvPr id="4" name="Slide Number Placeholder 3">
            <a:extLst>
              <a:ext uri="{FF2B5EF4-FFF2-40B4-BE49-F238E27FC236}">
                <a16:creationId xmlns:a16="http://schemas.microsoft.com/office/drawing/2014/main" id="{8617C7C9-B498-0E4F-8EC5-83D92FCF3705}"/>
              </a:ext>
            </a:extLst>
          </p:cNvPr>
          <p:cNvSpPr>
            <a:spLocks noGrp="1"/>
          </p:cNvSpPr>
          <p:nvPr>
            <p:ph type="sldNum" sz="quarter" idx="12"/>
          </p:nvPr>
        </p:nvSpPr>
        <p:spPr/>
        <p:txBody>
          <a:bodyPr/>
          <a:lstStyle/>
          <a:p>
            <a:fld id="{C276C80F-E337-1E44-B5E3-0EACE8A36058}" type="slidenum">
              <a:rPr lang="en-US" smtClean="0"/>
              <a:t>36</a:t>
            </a:fld>
            <a:endParaRPr lang="en-US"/>
          </a:p>
        </p:txBody>
      </p:sp>
      <p:pic>
        <p:nvPicPr>
          <p:cNvPr id="6" name="Picture 5">
            <a:extLst>
              <a:ext uri="{FF2B5EF4-FFF2-40B4-BE49-F238E27FC236}">
                <a16:creationId xmlns:a16="http://schemas.microsoft.com/office/drawing/2014/main" id="{54AC7BBE-644D-F94D-B950-F131FCC59F3F}"/>
              </a:ext>
            </a:extLst>
          </p:cNvPr>
          <p:cNvPicPr>
            <a:picLocks noChangeAspect="1"/>
          </p:cNvPicPr>
          <p:nvPr/>
        </p:nvPicPr>
        <p:blipFill>
          <a:blip r:embed="rId3"/>
          <a:stretch>
            <a:fillRect/>
          </a:stretch>
        </p:blipFill>
        <p:spPr>
          <a:xfrm>
            <a:off x="6251437" y="569625"/>
            <a:ext cx="5686898" cy="5636303"/>
          </a:xfrm>
          <a:prstGeom prst="rect">
            <a:avLst/>
          </a:prstGeom>
        </p:spPr>
      </p:pic>
      <p:pic>
        <p:nvPicPr>
          <p:cNvPr id="8" name="Picture 7">
            <a:extLst>
              <a:ext uri="{FF2B5EF4-FFF2-40B4-BE49-F238E27FC236}">
                <a16:creationId xmlns:a16="http://schemas.microsoft.com/office/drawing/2014/main" id="{84CB89E6-AF7F-D24C-98FE-8E8D4FE6728A}"/>
              </a:ext>
            </a:extLst>
          </p:cNvPr>
          <p:cNvPicPr>
            <a:picLocks noChangeAspect="1"/>
          </p:cNvPicPr>
          <p:nvPr/>
        </p:nvPicPr>
        <p:blipFill>
          <a:blip r:embed="rId4"/>
          <a:stretch>
            <a:fillRect/>
          </a:stretch>
        </p:blipFill>
        <p:spPr>
          <a:xfrm>
            <a:off x="733268" y="3707347"/>
            <a:ext cx="5065114" cy="2933891"/>
          </a:xfrm>
          <a:prstGeom prst="rect">
            <a:avLst/>
          </a:prstGeom>
        </p:spPr>
      </p:pic>
    </p:spTree>
    <p:extLst>
      <p:ext uri="{BB962C8B-B14F-4D97-AF65-F5344CB8AC3E}">
        <p14:creationId xmlns:p14="http://schemas.microsoft.com/office/powerpoint/2010/main" val="2407764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9F75-E8D4-1644-8C7D-BF75A629EA60}"/>
              </a:ext>
            </a:extLst>
          </p:cNvPr>
          <p:cNvSpPr>
            <a:spLocks noGrp="1"/>
          </p:cNvSpPr>
          <p:nvPr>
            <p:ph type="title"/>
          </p:nvPr>
        </p:nvSpPr>
        <p:spPr>
          <a:xfrm>
            <a:off x="0" y="67469"/>
            <a:ext cx="12192000" cy="586840"/>
          </a:xfrm>
        </p:spPr>
        <p:txBody>
          <a:bodyPr>
            <a:normAutofit/>
          </a:bodyPr>
          <a:lstStyle/>
          <a:p>
            <a:pPr algn="ctr"/>
            <a:r>
              <a:rPr lang="en-US" sz="2800" dirty="0">
                <a:hlinkClick r:id="rId2"/>
              </a:rPr>
              <a:t>https://doi.org/10.1103/PhysRevC.102.015205</a:t>
            </a:r>
            <a:r>
              <a:rPr lang="en-US" sz="2800" dirty="0"/>
              <a:t> </a:t>
            </a:r>
          </a:p>
        </p:txBody>
      </p:sp>
      <p:sp>
        <p:nvSpPr>
          <p:cNvPr id="4" name="Footer Placeholder 3">
            <a:extLst>
              <a:ext uri="{FF2B5EF4-FFF2-40B4-BE49-F238E27FC236}">
                <a16:creationId xmlns:a16="http://schemas.microsoft.com/office/drawing/2014/main" id="{13ED38BF-1E5C-0244-B6FC-AA5A720DD9AC}"/>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015288B6-B3BB-8946-BF13-793202948B75}"/>
              </a:ext>
            </a:extLst>
          </p:cNvPr>
          <p:cNvSpPr>
            <a:spLocks noGrp="1"/>
          </p:cNvSpPr>
          <p:nvPr>
            <p:ph type="sldNum" sz="quarter" idx="12"/>
          </p:nvPr>
        </p:nvSpPr>
        <p:spPr/>
        <p:txBody>
          <a:bodyPr/>
          <a:lstStyle/>
          <a:p>
            <a:fld id="{52E4FCA3-F05C-B34F-91BB-97D35EDA7026}" type="slidenum">
              <a:rPr lang="en-US" smtClean="0"/>
              <a:t>37</a:t>
            </a:fld>
            <a:endParaRPr lang="en-US"/>
          </a:p>
        </p:txBody>
      </p:sp>
      <p:pic>
        <p:nvPicPr>
          <p:cNvPr id="7" name="Picture 6">
            <a:extLst>
              <a:ext uri="{FF2B5EF4-FFF2-40B4-BE49-F238E27FC236}">
                <a16:creationId xmlns:a16="http://schemas.microsoft.com/office/drawing/2014/main" id="{85870D2B-41D6-F544-8581-F03737E89601}"/>
              </a:ext>
            </a:extLst>
          </p:cNvPr>
          <p:cNvPicPr>
            <a:picLocks noChangeAspect="1"/>
          </p:cNvPicPr>
          <p:nvPr/>
        </p:nvPicPr>
        <p:blipFill>
          <a:blip r:embed="rId3"/>
          <a:stretch>
            <a:fillRect/>
          </a:stretch>
        </p:blipFill>
        <p:spPr>
          <a:xfrm>
            <a:off x="3048817" y="679023"/>
            <a:ext cx="5772896" cy="6067167"/>
          </a:xfrm>
          <a:prstGeom prst="rect">
            <a:avLst/>
          </a:prstGeom>
        </p:spPr>
      </p:pic>
      <p:sp>
        <p:nvSpPr>
          <p:cNvPr id="8" name="Rectangle 7">
            <a:extLst>
              <a:ext uri="{FF2B5EF4-FFF2-40B4-BE49-F238E27FC236}">
                <a16:creationId xmlns:a16="http://schemas.microsoft.com/office/drawing/2014/main" id="{2D1AA46E-8501-3942-A603-BD6757C1038C}"/>
              </a:ext>
            </a:extLst>
          </p:cNvPr>
          <p:cNvSpPr/>
          <p:nvPr/>
        </p:nvSpPr>
        <p:spPr>
          <a:xfrm>
            <a:off x="7920681" y="2842054"/>
            <a:ext cx="1314033" cy="1285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544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AC3BE555-5F74-BA45-B127-B3B611E7E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254442" y="1737838"/>
            <a:ext cx="5583517" cy="4116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7DB597AA-DA32-ED47-BC94-05A935F43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68174" y="1645300"/>
            <a:ext cx="5742497" cy="43016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A6B1E8-94C5-D24D-83DB-3692A9D4A340}"/>
              </a:ext>
            </a:extLst>
          </p:cNvPr>
          <p:cNvSpPr>
            <a:spLocks noGrp="1"/>
          </p:cNvSpPr>
          <p:nvPr>
            <p:ph type="title"/>
          </p:nvPr>
        </p:nvSpPr>
        <p:spPr>
          <a:xfrm>
            <a:off x="0" y="128575"/>
            <a:ext cx="12192000" cy="931950"/>
          </a:xfrm>
        </p:spPr>
        <p:txBody>
          <a:bodyPr>
            <a:normAutofit fontScale="90000"/>
          </a:bodyPr>
          <a:lstStyle/>
          <a:p>
            <a:pPr algn="ctr"/>
            <a:r>
              <a:rPr lang="en-US" dirty="0"/>
              <a:t>Q</a:t>
            </a:r>
            <a:r>
              <a:rPr lang="en-US" baseline="30000" dirty="0"/>
              <a:t>2</a:t>
            </a:r>
            <a:r>
              <a:rPr lang="en-US" dirty="0"/>
              <a:t> vs. Z polynomial regressions </a:t>
            </a:r>
            <a:br>
              <a:rPr lang="en-US" dirty="0"/>
            </a:br>
            <a:r>
              <a:rPr lang="en-US" sz="3600" dirty="0"/>
              <a:t>Thanks to Tyler Hague for providing his preliminarily results.</a:t>
            </a:r>
          </a:p>
        </p:txBody>
      </p:sp>
      <p:sp>
        <p:nvSpPr>
          <p:cNvPr id="4" name="Footer Placeholder 3">
            <a:extLst>
              <a:ext uri="{FF2B5EF4-FFF2-40B4-BE49-F238E27FC236}">
                <a16:creationId xmlns:a16="http://schemas.microsoft.com/office/drawing/2014/main" id="{044F27CC-D086-FE4C-94E3-4E955F587AF6}"/>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386C3284-5A7C-7046-81B9-5502209C511C}"/>
              </a:ext>
            </a:extLst>
          </p:cNvPr>
          <p:cNvSpPr>
            <a:spLocks noGrp="1"/>
          </p:cNvSpPr>
          <p:nvPr>
            <p:ph type="sldNum" sz="quarter" idx="12"/>
          </p:nvPr>
        </p:nvSpPr>
        <p:spPr/>
        <p:txBody>
          <a:bodyPr/>
          <a:lstStyle/>
          <a:p>
            <a:fld id="{52E4FCA3-F05C-B34F-91BB-97D35EDA7026}" type="slidenum">
              <a:rPr lang="en-US" smtClean="0"/>
              <a:t>38</a:t>
            </a:fld>
            <a:endParaRPr lang="en-US"/>
          </a:p>
        </p:txBody>
      </p:sp>
      <p:sp>
        <p:nvSpPr>
          <p:cNvPr id="8" name="TextBox 7">
            <a:extLst>
              <a:ext uri="{FF2B5EF4-FFF2-40B4-BE49-F238E27FC236}">
                <a16:creationId xmlns:a16="http://schemas.microsoft.com/office/drawing/2014/main" id="{9B8C37CB-5157-3E4A-A391-1CEBDD70863E}"/>
              </a:ext>
            </a:extLst>
          </p:cNvPr>
          <p:cNvSpPr txBox="1"/>
          <p:nvPr/>
        </p:nvSpPr>
        <p:spPr>
          <a:xfrm>
            <a:off x="3310759" y="5508537"/>
            <a:ext cx="599844" cy="584775"/>
          </a:xfrm>
          <a:prstGeom prst="rect">
            <a:avLst/>
          </a:prstGeom>
          <a:solidFill>
            <a:schemeClr val="bg1"/>
          </a:solidFill>
        </p:spPr>
        <p:txBody>
          <a:bodyPr wrap="none" rtlCol="0">
            <a:spAutoFit/>
          </a:bodyPr>
          <a:lstStyle/>
          <a:p>
            <a:r>
              <a:rPr lang="en-US" sz="3200" dirty="0"/>
              <a:t>Q</a:t>
            </a:r>
            <a:r>
              <a:rPr lang="en-US" sz="3200" baseline="30000" dirty="0"/>
              <a:t>2</a:t>
            </a:r>
          </a:p>
        </p:txBody>
      </p:sp>
      <p:sp>
        <p:nvSpPr>
          <p:cNvPr id="9" name="TextBox 8">
            <a:extLst>
              <a:ext uri="{FF2B5EF4-FFF2-40B4-BE49-F238E27FC236}">
                <a16:creationId xmlns:a16="http://schemas.microsoft.com/office/drawing/2014/main" id="{ACD9CB9B-A2E5-4844-BEA9-4827642AAEBE}"/>
              </a:ext>
            </a:extLst>
          </p:cNvPr>
          <p:cNvSpPr txBox="1"/>
          <p:nvPr/>
        </p:nvSpPr>
        <p:spPr>
          <a:xfrm>
            <a:off x="9046201" y="5452331"/>
            <a:ext cx="377026" cy="584775"/>
          </a:xfrm>
          <a:prstGeom prst="rect">
            <a:avLst/>
          </a:prstGeom>
          <a:solidFill>
            <a:schemeClr val="bg1"/>
          </a:solidFill>
        </p:spPr>
        <p:txBody>
          <a:bodyPr wrap="none" rtlCol="0">
            <a:spAutoFit/>
          </a:bodyPr>
          <a:lstStyle/>
          <a:p>
            <a:r>
              <a:rPr lang="en-US" sz="3200" dirty="0"/>
              <a:t>Z</a:t>
            </a:r>
          </a:p>
        </p:txBody>
      </p:sp>
      <p:sp>
        <p:nvSpPr>
          <p:cNvPr id="10" name="TextBox 9">
            <a:extLst>
              <a:ext uri="{FF2B5EF4-FFF2-40B4-BE49-F238E27FC236}">
                <a16:creationId xmlns:a16="http://schemas.microsoft.com/office/drawing/2014/main" id="{4E434F81-3A30-1142-A76F-15A8A2D0D972}"/>
              </a:ext>
            </a:extLst>
          </p:cNvPr>
          <p:cNvSpPr txBox="1"/>
          <p:nvPr/>
        </p:nvSpPr>
        <p:spPr>
          <a:xfrm>
            <a:off x="0" y="1116255"/>
            <a:ext cx="12192000" cy="369332"/>
          </a:xfrm>
          <a:prstGeom prst="rect">
            <a:avLst/>
          </a:prstGeom>
          <a:noFill/>
        </p:spPr>
        <p:txBody>
          <a:bodyPr wrap="square" rtlCol="0">
            <a:spAutoFit/>
          </a:bodyPr>
          <a:lstStyle/>
          <a:p>
            <a:pPr algn="ctr"/>
            <a:r>
              <a:rPr lang="en-US" dirty="0"/>
              <a:t>Following the example problem in Kraus </a:t>
            </a:r>
            <a:r>
              <a:rPr lang="en-US" i="1" dirty="0"/>
              <a:t>et al., </a:t>
            </a:r>
            <a:r>
              <a:rPr lang="en-US" dirty="0">
                <a:hlinkClick r:id="rId4"/>
              </a:rPr>
              <a:t>https://journals.aps.org/prc/abstract/10.1103/PhysRevC.90.045206</a:t>
            </a:r>
            <a:r>
              <a:rPr lang="en-US" dirty="0"/>
              <a:t>  </a:t>
            </a:r>
          </a:p>
        </p:txBody>
      </p:sp>
      <p:sp>
        <p:nvSpPr>
          <p:cNvPr id="11" name="TextBox 10">
            <a:extLst>
              <a:ext uri="{FF2B5EF4-FFF2-40B4-BE49-F238E27FC236}">
                <a16:creationId xmlns:a16="http://schemas.microsoft.com/office/drawing/2014/main" id="{C252C117-0892-044F-ABC4-A4EDD76CDCEA}"/>
              </a:ext>
            </a:extLst>
          </p:cNvPr>
          <p:cNvSpPr txBox="1"/>
          <p:nvPr/>
        </p:nvSpPr>
        <p:spPr>
          <a:xfrm>
            <a:off x="0" y="6054675"/>
            <a:ext cx="12192000" cy="369332"/>
          </a:xfrm>
          <a:prstGeom prst="rect">
            <a:avLst/>
          </a:prstGeom>
          <a:noFill/>
        </p:spPr>
        <p:txBody>
          <a:bodyPr wrap="square" rtlCol="0">
            <a:spAutoFit/>
          </a:bodyPr>
          <a:lstStyle/>
          <a:p>
            <a:pPr algn="ctr"/>
            <a:r>
              <a:rPr lang="en-US" dirty="0"/>
              <a:t>These are both unbounded regressions and next step will be to do both as bounded regressions.</a:t>
            </a:r>
          </a:p>
        </p:txBody>
      </p:sp>
      <p:sp>
        <p:nvSpPr>
          <p:cNvPr id="12" name="TextBox 11">
            <a:extLst>
              <a:ext uri="{FF2B5EF4-FFF2-40B4-BE49-F238E27FC236}">
                <a16:creationId xmlns:a16="http://schemas.microsoft.com/office/drawing/2014/main" id="{5E8263BD-6080-ED4B-A10B-041CB56C0534}"/>
              </a:ext>
            </a:extLst>
          </p:cNvPr>
          <p:cNvSpPr txBox="1"/>
          <p:nvPr/>
        </p:nvSpPr>
        <p:spPr>
          <a:xfrm rot="16200000">
            <a:off x="-665789" y="3246104"/>
            <a:ext cx="2637260" cy="369332"/>
          </a:xfrm>
          <a:prstGeom prst="rect">
            <a:avLst/>
          </a:prstGeom>
          <a:solidFill>
            <a:schemeClr val="bg1"/>
          </a:solidFill>
        </p:spPr>
        <p:txBody>
          <a:bodyPr wrap="none" rtlCol="0">
            <a:spAutoFit/>
          </a:bodyPr>
          <a:lstStyle/>
          <a:p>
            <a:r>
              <a:rPr lang="en-US" dirty="0"/>
              <a:t>Radius Fit – Radius Actual </a:t>
            </a:r>
          </a:p>
        </p:txBody>
      </p:sp>
      <p:sp>
        <p:nvSpPr>
          <p:cNvPr id="13" name="TextBox 12">
            <a:extLst>
              <a:ext uri="{FF2B5EF4-FFF2-40B4-BE49-F238E27FC236}">
                <a16:creationId xmlns:a16="http://schemas.microsoft.com/office/drawing/2014/main" id="{8E41F02D-9C1A-0440-A059-5D966968D34C}"/>
              </a:ext>
            </a:extLst>
          </p:cNvPr>
          <p:cNvSpPr txBox="1"/>
          <p:nvPr/>
        </p:nvSpPr>
        <p:spPr>
          <a:xfrm rot="16200000">
            <a:off x="5039150" y="3346315"/>
            <a:ext cx="2637260" cy="369332"/>
          </a:xfrm>
          <a:prstGeom prst="rect">
            <a:avLst/>
          </a:prstGeom>
          <a:solidFill>
            <a:schemeClr val="bg1"/>
          </a:solidFill>
        </p:spPr>
        <p:txBody>
          <a:bodyPr wrap="none" rtlCol="0">
            <a:spAutoFit/>
          </a:bodyPr>
          <a:lstStyle/>
          <a:p>
            <a:r>
              <a:rPr lang="en-US" dirty="0"/>
              <a:t>Radius Fit – Radius Actual </a:t>
            </a:r>
          </a:p>
        </p:txBody>
      </p:sp>
    </p:spTree>
    <p:extLst>
      <p:ext uri="{BB962C8B-B14F-4D97-AF65-F5344CB8AC3E}">
        <p14:creationId xmlns:p14="http://schemas.microsoft.com/office/powerpoint/2010/main" val="3220389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sldNum" sz="quarter" idx="2"/>
          </p:nvPr>
        </p:nvSpPr>
        <p:spPr>
          <a:xfrm>
            <a:off x="6025527" y="6661547"/>
            <a:ext cx="149877" cy="210812"/>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a:t>
            </a:fld>
            <a:endParaRPr/>
          </a:p>
        </p:txBody>
      </p:sp>
      <p:sp>
        <p:nvSpPr>
          <p:cNvPr id="259" name="Shape 259"/>
          <p:cNvSpPr>
            <a:spLocks noGrp="1"/>
          </p:cNvSpPr>
          <p:nvPr>
            <p:ph type="title"/>
          </p:nvPr>
        </p:nvSpPr>
        <p:spPr>
          <a:xfrm>
            <a:off x="0" y="0"/>
            <a:ext cx="12192000" cy="747058"/>
          </a:xfrm>
          <a:prstGeom prst="rect">
            <a:avLst/>
          </a:prstGeom>
        </p:spPr>
        <p:txBody>
          <a:bodyPr>
            <a:normAutofit/>
          </a:bodyPr>
          <a:lstStyle>
            <a:lvl1pPr>
              <a:defRPr sz="4900"/>
            </a:lvl1pPr>
          </a:lstStyle>
          <a:p>
            <a:pPr algn="ctr"/>
            <a:r>
              <a:rPr lang="en-US" sz="4400" dirty="0">
                <a:solidFill>
                  <a:schemeClr val="tx1"/>
                </a:solidFill>
              </a:rPr>
              <a:t>Back in 2011 MANY </a:t>
            </a:r>
            <a:r>
              <a:rPr sz="4400" dirty="0">
                <a:solidFill>
                  <a:schemeClr val="tx1"/>
                </a:solidFill>
              </a:rPr>
              <a:t>Possible Explanations</a:t>
            </a:r>
          </a:p>
        </p:txBody>
      </p:sp>
      <p:sp>
        <p:nvSpPr>
          <p:cNvPr id="260" name="Shape 260"/>
          <p:cNvSpPr/>
          <p:nvPr/>
        </p:nvSpPr>
        <p:spPr>
          <a:xfrm>
            <a:off x="3323968" y="6517760"/>
            <a:ext cx="72196" cy="287575"/>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spAutoFit/>
          </a:bodyPr>
          <a:lstStyle>
            <a:lvl1pPr>
              <a:defRPr sz="1400">
                <a:solidFill>
                  <a:srgbClr val="5C88A5"/>
                </a:solidFill>
              </a:defRPr>
            </a:lvl1pPr>
          </a:lstStyle>
          <a:p>
            <a:endParaRPr/>
          </a:p>
        </p:txBody>
      </p:sp>
      <p:sp>
        <p:nvSpPr>
          <p:cNvPr id="261" name="Shape 261"/>
          <p:cNvSpPr/>
          <p:nvPr/>
        </p:nvSpPr>
        <p:spPr>
          <a:xfrm>
            <a:off x="1714222" y="6661548"/>
            <a:ext cx="72132" cy="287575"/>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spAutoFit/>
          </a:bodyPr>
          <a:lstStyle>
            <a:lvl1pPr>
              <a:defRPr sz="1400">
                <a:solidFill>
                  <a:srgbClr val="5C88A5"/>
                </a:solidFill>
              </a:defRPr>
            </a:lvl1pPr>
          </a:lstStyle>
          <a:p>
            <a:endParaRPr/>
          </a:p>
        </p:txBody>
      </p:sp>
      <p:sp>
        <p:nvSpPr>
          <p:cNvPr id="262" name="Shape 262"/>
          <p:cNvSpPr/>
          <p:nvPr/>
        </p:nvSpPr>
        <p:spPr>
          <a:xfrm>
            <a:off x="4413619" y="2133372"/>
            <a:ext cx="3297646" cy="1830049"/>
          </a:xfrm>
          <a:prstGeom prst="ellipse">
            <a:avLst/>
          </a:prstGeom>
          <a:blipFill>
            <a:blip r:embed="rId3"/>
          </a:blipFill>
          <a:ln w="25400">
            <a:solidFill>
              <a:srgbClr val="000000"/>
            </a:solidFill>
            <a:miter lim="400000"/>
          </a:ln>
          <a:extLst>
            <a:ext uri="{C572A759-6A51-4108-AA02-DFA0A04FC94B}">
              <ma14:wrappingTextBoxFlag xmlns:ma14="http://schemas.microsoft.com/office/mac/drawingml/2011/main" xmlns="" val="1"/>
            </a:ext>
          </a:extLst>
        </p:spPr>
        <p:txBody>
          <a:bodyPr lIns="35717" tIns="35717" rIns="35717" bIns="35717" anchor="ctr"/>
          <a:lstStyle/>
          <a:p>
            <a:pPr>
              <a:defRPr sz="3700" b="1">
                <a:solidFill>
                  <a:srgbClr val="DEDEDE"/>
                </a:solidFill>
              </a:defRPr>
            </a:pPr>
            <a:r>
              <a:rPr sz="2800"/>
              <a:t>Lamb shift difference of </a:t>
            </a:r>
          </a:p>
          <a:p>
            <a:pPr>
              <a:defRPr sz="3700" b="1">
                <a:solidFill>
                  <a:srgbClr val="DEDEDE"/>
                </a:solidFill>
              </a:defRPr>
            </a:pPr>
            <a:r>
              <a:rPr sz="2800"/>
              <a:t>310 ± 2 μeV</a:t>
            </a:r>
          </a:p>
        </p:txBody>
      </p:sp>
      <p:sp>
        <p:nvSpPr>
          <p:cNvPr id="263" name="Shape 263"/>
          <p:cNvSpPr/>
          <p:nvPr/>
        </p:nvSpPr>
        <p:spPr>
          <a:xfrm>
            <a:off x="8257702" y="896620"/>
            <a:ext cx="2310096" cy="903128"/>
          </a:xfrm>
          <a:prstGeom prst="rect">
            <a:avLst/>
          </a:prstGeom>
          <a:solidFill>
            <a:schemeClr val="accent4">
              <a:satOff val="-13763"/>
              <a:lumOff val="11536"/>
              <a:alpha val="70473"/>
            </a:schemeClr>
          </a:solidFill>
          <a:ln w="25400">
            <a:solidFill>
              <a:srgbClr val="000000"/>
            </a:solidFill>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marL="274320" indent="-274320" algn="l" defTabSz="457200">
              <a:defRPr sz="2700"/>
            </a:lvl1pPr>
          </a:lstStyle>
          <a:p>
            <a:r>
              <a:t>eH </a:t>
            </a:r>
            <a:r>
              <a:rPr lang="en-US"/>
              <a:t>theory</a:t>
            </a:r>
            <a:r>
              <a:t> wrong ?</a:t>
            </a:r>
          </a:p>
        </p:txBody>
      </p:sp>
      <p:sp>
        <p:nvSpPr>
          <p:cNvPr id="264" name="Shape 264"/>
          <p:cNvSpPr/>
          <p:nvPr/>
        </p:nvSpPr>
        <p:spPr>
          <a:xfrm>
            <a:off x="1111680" y="1084885"/>
            <a:ext cx="2765082" cy="903128"/>
          </a:xfrm>
          <a:prstGeom prst="rect">
            <a:avLst/>
          </a:prstGeom>
          <a:solidFill>
            <a:schemeClr val="accent3">
              <a:satOff val="-11582"/>
              <a:lumOff val="10757"/>
              <a:alpha val="70146"/>
            </a:schemeClr>
          </a:solidFill>
          <a:ln w="25400">
            <a:solidFill>
              <a:srgbClr val="000000"/>
            </a:solidFill>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marL="274320" indent="-274320" algn="l" defTabSz="457200">
              <a:defRPr sz="2700"/>
            </a:lvl1pPr>
          </a:lstStyle>
          <a:p>
            <a:r>
              <a:rPr dirty="0" err="1"/>
              <a:t>μH</a:t>
            </a:r>
            <a:r>
              <a:rPr dirty="0"/>
              <a:t> experiment wrong ?</a:t>
            </a:r>
          </a:p>
        </p:txBody>
      </p:sp>
      <p:sp>
        <p:nvSpPr>
          <p:cNvPr id="265" name="Shape 265"/>
          <p:cNvSpPr/>
          <p:nvPr/>
        </p:nvSpPr>
        <p:spPr>
          <a:xfrm>
            <a:off x="1047379" y="4274923"/>
            <a:ext cx="3895372" cy="2149623"/>
          </a:xfrm>
          <a:prstGeom prst="rect">
            <a:avLst/>
          </a:prstGeom>
          <a:solidFill>
            <a:srgbClr val="BFD2B4"/>
          </a:solidFill>
          <a:ln w="25400">
            <a:solidFill>
              <a:srgbClr val="000000"/>
            </a:solidFill>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marL="192874" indent="-192874" defTabSz="321457">
              <a:defRPr sz="2700"/>
            </a:pPr>
            <a:r>
              <a:rPr sz="2700"/>
              <a:t>μH theory wrong ?</a:t>
            </a:r>
          </a:p>
          <a:p>
            <a:pPr marL="192874" indent="-192874" defTabSz="321457">
              <a:defRPr sz="2700"/>
            </a:pPr>
            <a:r>
              <a:rPr sz="2700"/>
              <a:t>- 2γ corrections</a:t>
            </a:r>
          </a:p>
          <a:p>
            <a:pPr marL="192874" indent="-192874" defTabSz="321457">
              <a:defRPr sz="2700"/>
            </a:pPr>
            <a:r>
              <a:rPr sz="2700"/>
              <a:t>- missing QED or EW corrections</a:t>
            </a:r>
          </a:p>
          <a:p>
            <a:pPr marL="192874" indent="-192874" defTabSz="321457">
              <a:defRPr sz="2700"/>
            </a:pPr>
            <a:r>
              <a:rPr sz="2700"/>
              <a:t>- soft hadronic corrections</a:t>
            </a:r>
          </a:p>
        </p:txBody>
      </p:sp>
      <p:sp>
        <p:nvSpPr>
          <p:cNvPr id="266" name="Shape 266"/>
          <p:cNvSpPr/>
          <p:nvPr/>
        </p:nvSpPr>
        <p:spPr>
          <a:xfrm>
            <a:off x="7848317" y="3611821"/>
            <a:ext cx="2765083" cy="2980620"/>
          </a:xfrm>
          <a:prstGeom prst="rect">
            <a:avLst/>
          </a:prstGeom>
          <a:solidFill>
            <a:schemeClr val="accent5">
              <a:satOff val="-24684"/>
              <a:lumOff val="17421"/>
              <a:alpha val="69805"/>
            </a:schemeClr>
          </a:solidFill>
          <a:ln w="25400">
            <a:solidFill>
              <a:srgbClr val="000000"/>
            </a:solidFill>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marL="192874" indent="-192874" defTabSz="321457">
              <a:defRPr sz="2700"/>
            </a:pPr>
            <a:r>
              <a:rPr sz="2700" dirty="0" err="1"/>
              <a:t>eH</a:t>
            </a:r>
            <a:r>
              <a:rPr sz="2700" dirty="0"/>
              <a:t> experiment </a:t>
            </a:r>
          </a:p>
          <a:p>
            <a:pPr marL="192874" indent="-192874" defTabSz="321457">
              <a:defRPr sz="2700"/>
            </a:pPr>
            <a:r>
              <a:rPr sz="2700" dirty="0"/>
              <a:t>+ ep scattering wrong ? </a:t>
            </a:r>
          </a:p>
          <a:p>
            <a:pPr marL="192874" indent="-192874" defTabSz="321457">
              <a:defRPr sz="2700"/>
            </a:pPr>
            <a:r>
              <a:rPr sz="2700" dirty="0"/>
              <a:t>- R</a:t>
            </a:r>
            <a:r>
              <a:rPr sz="2700" baseline="-5999" dirty="0"/>
              <a:t>∞</a:t>
            </a:r>
          </a:p>
          <a:p>
            <a:pPr marL="192874" indent="-192874" defTabSz="321457">
              <a:defRPr sz="2700"/>
            </a:pPr>
            <a:r>
              <a:rPr sz="2700" dirty="0"/>
              <a:t>- 2γ corrections</a:t>
            </a:r>
          </a:p>
          <a:p>
            <a:pPr marL="192874" indent="-192874" defTabSz="321457">
              <a:defRPr sz="2700"/>
            </a:pPr>
            <a:r>
              <a:rPr sz="2700" dirty="0"/>
              <a:t>- low-Q</a:t>
            </a:r>
            <a:r>
              <a:rPr sz="2700" baseline="31999" dirty="0"/>
              <a:t>2</a:t>
            </a:r>
            <a:r>
              <a:rPr sz="2700" dirty="0"/>
              <a:t> extrapolation</a:t>
            </a:r>
          </a:p>
        </p:txBody>
      </p:sp>
      <p:sp>
        <p:nvSpPr>
          <p:cNvPr id="267" name="Shape 267"/>
          <p:cNvSpPr/>
          <p:nvPr/>
        </p:nvSpPr>
        <p:spPr>
          <a:xfrm flipV="1">
            <a:off x="7369077" y="1945471"/>
            <a:ext cx="684377" cy="375800"/>
          </a:xfrm>
          <a:prstGeom prst="line">
            <a:avLst/>
          </a:prstGeom>
          <a:ln w="63500">
            <a:solidFill>
              <a:schemeClr val="accent1"/>
            </a:solidFill>
            <a:miter lim="400000"/>
            <a:tailEnd type="triangle"/>
          </a:ln>
        </p:spPr>
        <p:txBody>
          <a:bodyPr lIns="35717" tIns="35717" rIns="35717" bIns="35717" anchor="ctr"/>
          <a:lstStyle/>
          <a:p>
            <a:pPr>
              <a:defRPr sz="3000">
                <a:solidFill>
                  <a:srgbClr val="737373"/>
                </a:solidFill>
              </a:defRPr>
            </a:pPr>
            <a:endParaRPr sz="3000"/>
          </a:p>
        </p:txBody>
      </p:sp>
      <p:sp>
        <p:nvSpPr>
          <p:cNvPr id="268" name="Shape 268"/>
          <p:cNvSpPr/>
          <p:nvPr/>
        </p:nvSpPr>
        <p:spPr>
          <a:xfrm flipH="1" flipV="1">
            <a:off x="3925530" y="2157755"/>
            <a:ext cx="372018" cy="372018"/>
          </a:xfrm>
          <a:prstGeom prst="line">
            <a:avLst/>
          </a:prstGeom>
          <a:ln w="63500">
            <a:solidFill>
              <a:schemeClr val="accent1"/>
            </a:solidFill>
            <a:miter lim="400000"/>
            <a:tailEnd type="triangle"/>
          </a:ln>
        </p:spPr>
        <p:txBody>
          <a:bodyPr lIns="35717" tIns="35717" rIns="35717" bIns="35717" anchor="ctr"/>
          <a:lstStyle/>
          <a:p>
            <a:pPr>
              <a:defRPr sz="3000">
                <a:solidFill>
                  <a:srgbClr val="737373"/>
                </a:solidFill>
              </a:defRPr>
            </a:pPr>
            <a:endParaRPr sz="3000"/>
          </a:p>
        </p:txBody>
      </p:sp>
      <p:sp>
        <p:nvSpPr>
          <p:cNvPr id="269" name="Shape 269"/>
          <p:cNvSpPr/>
          <p:nvPr/>
        </p:nvSpPr>
        <p:spPr>
          <a:xfrm flipH="1">
            <a:off x="3676301" y="3363854"/>
            <a:ext cx="729375" cy="729375"/>
          </a:xfrm>
          <a:prstGeom prst="line">
            <a:avLst/>
          </a:prstGeom>
          <a:ln w="63500">
            <a:solidFill>
              <a:schemeClr val="accent1"/>
            </a:solidFill>
            <a:miter lim="400000"/>
            <a:tailEnd type="triangle"/>
          </a:ln>
        </p:spPr>
        <p:txBody>
          <a:bodyPr lIns="35717" tIns="35717" rIns="35717" bIns="35717" anchor="ctr"/>
          <a:lstStyle/>
          <a:p>
            <a:pPr>
              <a:defRPr sz="3000">
                <a:solidFill>
                  <a:srgbClr val="737373"/>
                </a:solidFill>
              </a:defRPr>
            </a:pPr>
            <a:endParaRPr sz="3000"/>
          </a:p>
        </p:txBody>
      </p:sp>
      <p:sp>
        <p:nvSpPr>
          <p:cNvPr id="270" name="Shape 270"/>
          <p:cNvSpPr/>
          <p:nvPr/>
        </p:nvSpPr>
        <p:spPr>
          <a:xfrm>
            <a:off x="7136810" y="4099233"/>
            <a:ext cx="430026" cy="681779"/>
          </a:xfrm>
          <a:prstGeom prst="line">
            <a:avLst/>
          </a:prstGeom>
          <a:ln w="63500">
            <a:solidFill>
              <a:schemeClr val="accent1"/>
            </a:solidFill>
            <a:miter lim="400000"/>
            <a:tailEnd type="triangle"/>
          </a:ln>
        </p:spPr>
        <p:txBody>
          <a:bodyPr lIns="35717" tIns="35717" rIns="35717" bIns="35717" anchor="ctr"/>
          <a:lstStyle/>
          <a:p>
            <a:pPr>
              <a:defRPr sz="3000">
                <a:solidFill>
                  <a:srgbClr val="737373"/>
                </a:solidFill>
              </a:defRPr>
            </a:pPr>
            <a:endParaRPr sz="3000"/>
          </a:p>
        </p:txBody>
      </p:sp>
      <p:sp>
        <p:nvSpPr>
          <p:cNvPr id="272" name="Shape 272"/>
          <p:cNvSpPr/>
          <p:nvPr/>
        </p:nvSpPr>
        <p:spPr>
          <a:xfrm>
            <a:off x="9040679" y="2114254"/>
            <a:ext cx="1790883" cy="1318627"/>
          </a:xfrm>
          <a:prstGeom prst="rect">
            <a:avLst/>
          </a:prstGeom>
          <a:solidFill>
            <a:schemeClr val="accent6">
              <a:hueOff val="52954"/>
              <a:satOff val="-9673"/>
              <a:lumOff val="17364"/>
              <a:alpha val="70330"/>
            </a:schemeClr>
          </a:solidFill>
          <a:ln w="25400">
            <a:solidFill>
              <a:srgbClr val="000000"/>
            </a:solidFill>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marL="274320" indent="-274320" algn="l" defTabSz="457200">
              <a:defRPr sz="2700"/>
            </a:lvl1pPr>
          </a:lstStyle>
          <a:p>
            <a:r>
              <a:rPr lang="en-US" dirty="0"/>
              <a:t>    </a:t>
            </a:r>
            <a:r>
              <a:rPr dirty="0"/>
              <a:t>B</a:t>
            </a:r>
            <a:r>
              <a:rPr lang="en-US" dirty="0"/>
              <a:t>eyond Standard Model </a:t>
            </a:r>
            <a:endParaRPr dirty="0"/>
          </a:p>
        </p:txBody>
      </p:sp>
      <p:sp>
        <p:nvSpPr>
          <p:cNvPr id="273" name="Shape 273"/>
          <p:cNvSpPr/>
          <p:nvPr/>
        </p:nvSpPr>
        <p:spPr>
          <a:xfrm>
            <a:off x="7909277" y="2962861"/>
            <a:ext cx="863258" cy="1"/>
          </a:xfrm>
          <a:prstGeom prst="line">
            <a:avLst/>
          </a:prstGeom>
          <a:ln w="63500">
            <a:solidFill>
              <a:schemeClr val="accent1"/>
            </a:solidFill>
            <a:miter lim="400000"/>
            <a:tailEnd type="triangle"/>
          </a:ln>
        </p:spPr>
        <p:txBody>
          <a:bodyPr lIns="35717" tIns="35717" rIns="35717" bIns="35717" anchor="ctr"/>
          <a:lstStyle/>
          <a:p>
            <a:pPr>
              <a:defRPr sz="3000">
                <a:solidFill>
                  <a:srgbClr val="737373"/>
                </a:solidFill>
              </a:defRPr>
            </a:pPr>
            <a:endParaRPr sz="3000"/>
          </a:p>
        </p:txBody>
      </p:sp>
      <p:sp>
        <p:nvSpPr>
          <p:cNvPr id="17" name="Slide Number Placeholder 5">
            <a:extLst>
              <a:ext uri="{FF2B5EF4-FFF2-40B4-BE49-F238E27FC236}">
                <a16:creationId xmlns:a16="http://schemas.microsoft.com/office/drawing/2014/main" id="{0C436402-5566-184E-B62A-1A7064C3E509}"/>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3</a:t>
            </a:fld>
            <a:endParaRPr lang="en-US"/>
          </a:p>
        </p:txBody>
      </p:sp>
    </p:spTree>
    <p:extLst>
      <p:ext uri="{BB962C8B-B14F-4D97-AF65-F5344CB8AC3E}">
        <p14:creationId xmlns:p14="http://schemas.microsoft.com/office/powerpoint/2010/main" val="397413469"/>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264"/>
            <a:ext cx="12192000" cy="396875"/>
          </a:xfrm>
        </p:spPr>
        <p:txBody>
          <a:bodyPr>
            <a:noAutofit/>
          </a:bodyPr>
          <a:lstStyle/>
          <a:p>
            <a:pPr algn="ctr"/>
            <a:r>
              <a:rPr lang="en-US" sz="4000"/>
              <a:t>PRad: Hall B Proton Radius Experiment </a:t>
            </a:r>
          </a:p>
        </p:txBody>
      </p:sp>
      <p:sp>
        <p:nvSpPr>
          <p:cNvPr id="4" name="TextBox 3"/>
          <p:cNvSpPr txBox="1"/>
          <p:nvPr/>
        </p:nvSpPr>
        <p:spPr>
          <a:xfrm>
            <a:off x="1878568" y="864179"/>
            <a:ext cx="8789432" cy="646331"/>
          </a:xfrm>
          <a:prstGeom prst="rect">
            <a:avLst/>
          </a:prstGeom>
          <a:noFill/>
        </p:spPr>
        <p:txBody>
          <a:bodyPr wrap="square" rtlCol="0">
            <a:spAutoFit/>
          </a:bodyPr>
          <a:lstStyle/>
          <a:p>
            <a:r>
              <a:rPr lang="en-US"/>
              <a:t>Small angle and small Q</a:t>
            </a:r>
            <a:r>
              <a:rPr lang="en-US" baseline="30000"/>
              <a:t>2</a:t>
            </a:r>
            <a:r>
              <a:rPr lang="en-US"/>
              <a:t> to minimize the effects of G</a:t>
            </a:r>
            <a:r>
              <a:rPr lang="en-US" baseline="-25000"/>
              <a:t>M </a:t>
            </a:r>
            <a:r>
              <a:rPr lang="en-US"/>
              <a:t>and provide best measurement of G</a:t>
            </a:r>
            <a:r>
              <a:rPr lang="en-US" baseline="-25000"/>
              <a:t>E</a:t>
            </a:r>
          </a:p>
          <a:p>
            <a:r>
              <a:rPr lang="en-US"/>
              <a:t>Gas Target (the proton) and GEM Detectors (scattering angles) &amp; CEBAF (the beam energy)</a:t>
            </a:r>
          </a:p>
        </p:txBody>
      </p:sp>
      <p:pic>
        <p:nvPicPr>
          <p:cNvPr id="5" name="Picture 6" descr="imag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3696" y="1611165"/>
            <a:ext cx="4633684" cy="347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GEM_left_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318638" y="2193288"/>
            <a:ext cx="4759607" cy="35697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866117" y="5190417"/>
            <a:ext cx="4648812" cy="1200329"/>
          </a:xfrm>
          <a:prstGeom prst="rect">
            <a:avLst/>
          </a:prstGeom>
          <a:noFill/>
        </p:spPr>
        <p:txBody>
          <a:bodyPr wrap="square" rtlCol="0">
            <a:spAutoFit/>
          </a:bodyPr>
          <a:lstStyle/>
          <a:p>
            <a:r>
              <a:rPr lang="en-US"/>
              <a:t>The Collaboration &amp; Jefferson Lab staff did an</a:t>
            </a:r>
          </a:p>
          <a:p>
            <a:r>
              <a:rPr lang="en-US"/>
              <a:t> amazing job getting this experiment ready and was the first completed experiment for the upgraded CEBAF accelerator.</a:t>
            </a:r>
          </a:p>
        </p:txBody>
      </p:sp>
      <p:sp>
        <p:nvSpPr>
          <p:cNvPr id="7" name="Slide Number Placeholder 5">
            <a:extLst>
              <a:ext uri="{FF2B5EF4-FFF2-40B4-BE49-F238E27FC236}">
                <a16:creationId xmlns:a16="http://schemas.microsoft.com/office/drawing/2014/main" id="{8A6381FC-31A7-3B42-BB08-AD05E7B4A0A2}"/>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39</a:t>
            </a:fld>
            <a:endParaRPr lang="en-US"/>
          </a:p>
        </p:txBody>
      </p:sp>
    </p:spTree>
    <p:extLst>
      <p:ext uri="{BB962C8B-B14F-4D97-AF65-F5344CB8AC3E}">
        <p14:creationId xmlns:p14="http://schemas.microsoft.com/office/powerpoint/2010/main" val="3657926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95264"/>
            <a:ext cx="9144000" cy="396875"/>
          </a:xfrm>
        </p:spPr>
        <p:txBody>
          <a:bodyPr/>
          <a:lstStyle/>
          <a:p>
            <a:r>
              <a:rPr lang="en-US" sz="3600" dirty="0" err="1"/>
              <a:t>Padé</a:t>
            </a:r>
            <a:r>
              <a:rPr lang="en-US" sz="3600" dirty="0"/>
              <a:t> Approximant &amp; Continued Fractions</a:t>
            </a:r>
          </a:p>
        </p:txBody>
      </p:sp>
      <p:sp>
        <p:nvSpPr>
          <p:cNvPr id="4" name="TextBox 3"/>
          <p:cNvSpPr txBox="1"/>
          <p:nvPr/>
        </p:nvSpPr>
        <p:spPr>
          <a:xfrm>
            <a:off x="3142682" y="2004203"/>
            <a:ext cx="2955632" cy="830997"/>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Calibri" charset="0"/>
                <a:ea typeface="ＭＳ Ｐゴシック" charset="0"/>
              </a:rPr>
              <a:t> a</a:t>
            </a:r>
            <a:r>
              <a:rPr lang="en-US" baseline="-25000" dirty="0">
                <a:solidFill>
                  <a:prstClr val="black"/>
                </a:solidFill>
                <a:latin typeface="Calibri" charset="0"/>
                <a:ea typeface="ＭＳ Ｐゴシック" charset="0"/>
              </a:rPr>
              <a:t>0</a:t>
            </a:r>
            <a:r>
              <a:rPr lang="en-US" dirty="0">
                <a:solidFill>
                  <a:prstClr val="black"/>
                </a:solidFill>
                <a:latin typeface="Calibri" charset="0"/>
                <a:ea typeface="ＭＳ Ｐゴシック" charset="0"/>
              </a:rPr>
              <a:t> +  a</a:t>
            </a:r>
            <a:r>
              <a:rPr lang="en-US" baseline="-25000" dirty="0">
                <a:solidFill>
                  <a:prstClr val="black"/>
                </a:solidFill>
                <a:latin typeface="Calibri" charset="0"/>
                <a:ea typeface="ＭＳ Ｐゴシック" charset="0"/>
              </a:rPr>
              <a:t>1</a:t>
            </a:r>
            <a:r>
              <a:rPr lang="en-US" dirty="0">
                <a:solidFill>
                  <a:prstClr val="black"/>
                </a:solidFill>
                <a:latin typeface="Calibri" charset="0"/>
                <a:ea typeface="ＭＳ Ｐゴシック" charset="0"/>
              </a:rPr>
              <a:t> x</a:t>
            </a:r>
            <a:r>
              <a:rPr lang="en-US" baseline="30000" dirty="0">
                <a:solidFill>
                  <a:prstClr val="black"/>
                </a:solidFill>
                <a:latin typeface="Calibri" charset="0"/>
                <a:ea typeface="ＭＳ Ｐゴシック" charset="0"/>
              </a:rPr>
              <a:t>1</a:t>
            </a:r>
            <a:r>
              <a:rPr lang="en-US" dirty="0">
                <a:solidFill>
                  <a:prstClr val="black"/>
                </a:solidFill>
                <a:latin typeface="Calibri" charset="0"/>
                <a:ea typeface="ＭＳ Ｐゴシック" charset="0"/>
              </a:rPr>
              <a:t> + a</a:t>
            </a:r>
            <a:r>
              <a:rPr lang="en-US" baseline="-25000" dirty="0">
                <a:solidFill>
                  <a:prstClr val="black"/>
                </a:solidFill>
                <a:latin typeface="Calibri" charset="0"/>
                <a:ea typeface="ＭＳ Ｐゴシック" charset="0"/>
              </a:rPr>
              <a:t>2</a:t>
            </a:r>
            <a:r>
              <a:rPr lang="en-US" dirty="0">
                <a:solidFill>
                  <a:prstClr val="black"/>
                </a:solidFill>
                <a:latin typeface="Calibri" charset="0"/>
                <a:ea typeface="ＭＳ Ｐゴシック" charset="0"/>
              </a:rPr>
              <a:t> x</a:t>
            </a:r>
            <a:r>
              <a:rPr lang="en-US" baseline="30000" dirty="0">
                <a:solidFill>
                  <a:prstClr val="black"/>
                </a:solidFill>
                <a:latin typeface="Calibri" charset="0"/>
                <a:ea typeface="ＭＳ Ｐゴシック" charset="0"/>
              </a:rPr>
              <a:t>2</a:t>
            </a:r>
            <a:r>
              <a:rPr lang="en-US" dirty="0">
                <a:solidFill>
                  <a:prstClr val="black"/>
                </a:solidFill>
                <a:latin typeface="Calibri" charset="0"/>
                <a:ea typeface="ＭＳ Ｐゴシック" charset="0"/>
              </a:rPr>
              <a:t> </a:t>
            </a:r>
            <a:r>
              <a:rPr lang="is-IS" dirty="0">
                <a:solidFill>
                  <a:prstClr val="black"/>
                </a:solidFill>
                <a:latin typeface="Calibri" charset="0"/>
                <a:ea typeface="ＭＳ Ｐゴシック" charset="0"/>
              </a:rPr>
              <a:t>… + a</a:t>
            </a:r>
            <a:r>
              <a:rPr lang="is-IS" baseline="30000" dirty="0">
                <a:solidFill>
                  <a:prstClr val="black"/>
                </a:solidFill>
                <a:latin typeface="Calibri" charset="0"/>
                <a:ea typeface="ＭＳ Ｐゴシック" charset="0"/>
              </a:rPr>
              <a:t>M</a:t>
            </a:r>
            <a:r>
              <a:rPr lang="is-IS" dirty="0">
                <a:solidFill>
                  <a:prstClr val="black"/>
                </a:solidFill>
                <a:latin typeface="Calibri" charset="0"/>
                <a:ea typeface="ＭＳ Ｐゴシック" charset="0"/>
              </a:rPr>
              <a:t> * x</a:t>
            </a:r>
            <a:r>
              <a:rPr lang="is-IS" baseline="30000" dirty="0">
                <a:solidFill>
                  <a:prstClr val="black"/>
                </a:solidFill>
                <a:latin typeface="Calibri" charset="0"/>
                <a:ea typeface="ＭＳ Ｐゴシック" charset="0"/>
              </a:rPr>
              <a:t>M</a:t>
            </a:r>
          </a:p>
          <a:p>
            <a:pPr defTabSz="457200" fontAlgn="base">
              <a:spcBef>
                <a:spcPct val="0"/>
              </a:spcBef>
              <a:spcAft>
                <a:spcPct val="0"/>
              </a:spcAft>
            </a:pPr>
            <a:endParaRPr lang="is-IS" baseline="30000" dirty="0">
              <a:solidFill>
                <a:prstClr val="black"/>
              </a:solidFill>
              <a:latin typeface="Calibri" charset="0"/>
              <a:ea typeface="ＭＳ Ｐゴシック" charset="0"/>
            </a:endParaRPr>
          </a:p>
          <a:p>
            <a:pPr defTabSz="457200" fontAlgn="base">
              <a:spcBef>
                <a:spcPct val="0"/>
              </a:spcBef>
              <a:spcAft>
                <a:spcPct val="0"/>
              </a:spcAft>
            </a:pPr>
            <a:r>
              <a:rPr lang="is-IS" dirty="0">
                <a:solidFill>
                  <a:prstClr val="black"/>
                </a:solidFill>
                <a:latin typeface="Calibri" charset="0"/>
                <a:ea typeface="ＭＳ Ｐゴシック" charset="0"/>
              </a:rPr>
              <a:t> 1   + b</a:t>
            </a:r>
            <a:r>
              <a:rPr lang="is-IS" baseline="-25000" dirty="0">
                <a:solidFill>
                  <a:prstClr val="black"/>
                </a:solidFill>
                <a:latin typeface="Calibri" charset="0"/>
                <a:ea typeface="ＭＳ Ｐゴシック" charset="0"/>
              </a:rPr>
              <a:t>1</a:t>
            </a:r>
            <a:r>
              <a:rPr lang="is-IS" dirty="0">
                <a:solidFill>
                  <a:prstClr val="black"/>
                </a:solidFill>
                <a:latin typeface="Calibri" charset="0"/>
                <a:ea typeface="ＭＳ Ｐゴシック" charset="0"/>
              </a:rPr>
              <a:t> x</a:t>
            </a:r>
            <a:r>
              <a:rPr lang="is-IS" baseline="30000" dirty="0">
                <a:solidFill>
                  <a:prstClr val="black"/>
                </a:solidFill>
                <a:latin typeface="Calibri" charset="0"/>
                <a:ea typeface="ＭＳ Ｐゴシック" charset="0"/>
              </a:rPr>
              <a:t>1</a:t>
            </a:r>
            <a:r>
              <a:rPr lang="is-IS" dirty="0">
                <a:solidFill>
                  <a:prstClr val="black"/>
                </a:solidFill>
                <a:latin typeface="Calibri" charset="0"/>
                <a:ea typeface="ＭＳ Ｐゴシック" charset="0"/>
              </a:rPr>
              <a:t> + b</a:t>
            </a:r>
            <a:r>
              <a:rPr lang="is-IS" baseline="-25000" dirty="0">
                <a:solidFill>
                  <a:prstClr val="black"/>
                </a:solidFill>
                <a:latin typeface="Calibri" charset="0"/>
                <a:ea typeface="ＭＳ Ｐゴシック" charset="0"/>
              </a:rPr>
              <a:t>2</a:t>
            </a:r>
            <a:r>
              <a:rPr lang="is-IS" dirty="0">
                <a:solidFill>
                  <a:prstClr val="black"/>
                </a:solidFill>
                <a:latin typeface="Calibri" charset="0"/>
                <a:ea typeface="ＭＳ Ｐゴシック" charset="0"/>
              </a:rPr>
              <a:t> x</a:t>
            </a:r>
            <a:r>
              <a:rPr lang="is-IS" baseline="30000" dirty="0">
                <a:solidFill>
                  <a:prstClr val="black"/>
                </a:solidFill>
                <a:latin typeface="Calibri" charset="0"/>
                <a:ea typeface="ＭＳ Ｐゴシック" charset="0"/>
              </a:rPr>
              <a:t>2</a:t>
            </a:r>
            <a:r>
              <a:rPr lang="is-IS" dirty="0">
                <a:solidFill>
                  <a:prstClr val="black"/>
                </a:solidFill>
                <a:latin typeface="Calibri" charset="0"/>
                <a:ea typeface="ＭＳ Ｐゴシック" charset="0"/>
              </a:rPr>
              <a:t> ... + b</a:t>
            </a:r>
            <a:r>
              <a:rPr lang="is-IS" baseline="30000" dirty="0">
                <a:solidFill>
                  <a:prstClr val="black"/>
                </a:solidFill>
                <a:latin typeface="Calibri" charset="0"/>
                <a:ea typeface="ＭＳ Ｐゴシック" charset="0"/>
              </a:rPr>
              <a:t>N</a:t>
            </a:r>
            <a:r>
              <a:rPr lang="is-IS" dirty="0">
                <a:solidFill>
                  <a:prstClr val="black"/>
                </a:solidFill>
                <a:latin typeface="Calibri" charset="0"/>
                <a:ea typeface="ＭＳ Ｐゴシック" charset="0"/>
              </a:rPr>
              <a:t> * x</a:t>
            </a:r>
            <a:r>
              <a:rPr lang="is-IS" baseline="30000" dirty="0">
                <a:solidFill>
                  <a:prstClr val="black"/>
                </a:solidFill>
                <a:latin typeface="Calibri" charset="0"/>
                <a:ea typeface="ＭＳ Ｐゴシック" charset="0"/>
              </a:rPr>
              <a:t>N</a:t>
            </a:r>
            <a:endParaRPr lang="en-US" baseline="30000" dirty="0">
              <a:solidFill>
                <a:prstClr val="black"/>
              </a:solidFill>
              <a:latin typeface="Calibri" charset="0"/>
              <a:ea typeface="ＭＳ Ｐゴシック" charset="0"/>
            </a:endParaRPr>
          </a:p>
        </p:txBody>
      </p:sp>
      <p:sp>
        <p:nvSpPr>
          <p:cNvPr id="5" name="TextBox 4"/>
          <p:cNvSpPr txBox="1"/>
          <p:nvPr/>
        </p:nvSpPr>
        <p:spPr>
          <a:xfrm>
            <a:off x="2358241" y="2171246"/>
            <a:ext cx="662223"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Calibri" charset="0"/>
                <a:ea typeface="ＭＳ Ｐゴシック" charset="0"/>
              </a:rPr>
              <a:t>f(x) =</a:t>
            </a:r>
          </a:p>
        </p:txBody>
      </p:sp>
      <p:cxnSp>
        <p:nvCxnSpPr>
          <p:cNvPr id="7" name="Straight Connector 6"/>
          <p:cNvCxnSpPr/>
          <p:nvPr/>
        </p:nvCxnSpPr>
        <p:spPr>
          <a:xfrm>
            <a:off x="3142682" y="2419701"/>
            <a:ext cx="295563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24000" y="5541190"/>
            <a:ext cx="9144000" cy="1200329"/>
          </a:xfrm>
          <a:prstGeom prst="rect">
            <a:avLst/>
          </a:prstGeom>
          <a:noFill/>
        </p:spPr>
        <p:txBody>
          <a:bodyPr wrap="square" rtlCol="0">
            <a:spAutoFit/>
          </a:bodyPr>
          <a:lstStyle/>
          <a:p>
            <a:pPr algn="ctr" defTabSz="457200" fontAlgn="base">
              <a:spcBef>
                <a:spcPct val="0"/>
              </a:spcBef>
              <a:spcAft>
                <a:spcPct val="0"/>
              </a:spcAft>
            </a:pPr>
            <a:r>
              <a:rPr lang="en-US" dirty="0">
                <a:solidFill>
                  <a:prstClr val="black"/>
                </a:solidFill>
                <a:latin typeface="Calibri" charset="0"/>
                <a:ea typeface="ＭＳ Ｐゴシック" charset="0"/>
              </a:rPr>
              <a:t>Further reading: </a:t>
            </a:r>
            <a:r>
              <a:rPr lang="en-US" b="1" dirty="0">
                <a:solidFill>
                  <a:prstClr val="black"/>
                </a:solidFill>
                <a:latin typeface="Calibri" charset="0"/>
                <a:ea typeface="ＭＳ Ｐゴシック" charset="0"/>
              </a:rPr>
              <a:t>Extrapolation algorithms and </a:t>
            </a:r>
            <a:r>
              <a:rPr lang="en-US" b="1" dirty="0" err="1">
                <a:solidFill>
                  <a:prstClr val="black"/>
                </a:solidFill>
                <a:latin typeface="Calibri" charset="0"/>
                <a:ea typeface="ＭＳ Ｐゴシック" charset="0"/>
              </a:rPr>
              <a:t>Padé</a:t>
            </a:r>
            <a:r>
              <a:rPr lang="en-US" b="1" dirty="0">
                <a:solidFill>
                  <a:prstClr val="black"/>
                </a:solidFill>
                <a:latin typeface="Calibri" charset="0"/>
                <a:ea typeface="ＭＳ Ｐゴシック" charset="0"/>
              </a:rPr>
              <a:t> approximations: a historical survey</a:t>
            </a:r>
          </a:p>
          <a:p>
            <a:pPr algn="ctr" defTabSz="457200" fontAlgn="base">
              <a:spcBef>
                <a:spcPct val="0"/>
              </a:spcBef>
              <a:spcAft>
                <a:spcPct val="0"/>
              </a:spcAft>
            </a:pPr>
            <a:r>
              <a:rPr lang="en-US" dirty="0">
                <a:solidFill>
                  <a:prstClr val="black"/>
                </a:solidFill>
                <a:latin typeface="Calibri" charset="0"/>
                <a:ea typeface="ＭＳ Ｐゴシック" charset="0"/>
              </a:rPr>
              <a:t>C. </a:t>
            </a:r>
            <a:r>
              <a:rPr lang="en-US" dirty="0" err="1">
                <a:solidFill>
                  <a:prstClr val="black"/>
                </a:solidFill>
                <a:latin typeface="Calibri" charset="0"/>
                <a:ea typeface="ＭＳ Ｐゴシック" charset="0"/>
              </a:rPr>
              <a:t>Brezinski</a:t>
            </a:r>
            <a:r>
              <a:rPr lang="en-US" dirty="0">
                <a:solidFill>
                  <a:prstClr val="black"/>
                </a:solidFill>
                <a:latin typeface="Calibri" charset="0"/>
                <a:ea typeface="ＭＳ Ｐゴシック" charset="0"/>
              </a:rPr>
              <a:t>, Applied Numerical Mathematics 20 (1996) 299.</a:t>
            </a:r>
          </a:p>
          <a:p>
            <a:pPr defTabSz="457200" fontAlgn="base">
              <a:spcBef>
                <a:spcPct val="0"/>
              </a:spcBef>
              <a:spcAft>
                <a:spcPct val="0"/>
              </a:spcAft>
            </a:pPr>
            <a:endParaRPr lang="en-US" dirty="0">
              <a:solidFill>
                <a:prstClr val="black"/>
              </a:solidFill>
              <a:latin typeface="Calibri" charset="0"/>
              <a:ea typeface="ＭＳ Ｐゴシック" charset="0"/>
            </a:endParaRPr>
          </a:p>
          <a:p>
            <a:pPr defTabSz="457200" fontAlgn="base">
              <a:spcBef>
                <a:spcPct val="0"/>
              </a:spcBef>
              <a:spcAft>
                <a:spcPct val="0"/>
              </a:spcAft>
            </a:pPr>
            <a:r>
              <a:rPr lang="en-US" dirty="0">
                <a:solidFill>
                  <a:prstClr val="black"/>
                </a:solidFill>
                <a:latin typeface="Calibri" charset="0"/>
                <a:ea typeface="ＭＳ Ｐゴシック" charset="0"/>
              </a:rPr>
              <a:t> </a:t>
            </a:r>
          </a:p>
        </p:txBody>
      </p:sp>
      <p:sp>
        <p:nvSpPr>
          <p:cNvPr id="10" name="TextBox 9"/>
          <p:cNvSpPr txBox="1"/>
          <p:nvPr/>
        </p:nvSpPr>
        <p:spPr>
          <a:xfrm>
            <a:off x="2361456" y="2904330"/>
            <a:ext cx="3812913"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Calibri" charset="0"/>
                <a:ea typeface="ＭＳ Ｐゴシック" charset="0"/>
              </a:rPr>
              <a:t>In our case we want f(x) = n</a:t>
            </a:r>
            <a:r>
              <a:rPr lang="en-US" baseline="-25000" dirty="0">
                <a:solidFill>
                  <a:prstClr val="black"/>
                </a:solidFill>
                <a:latin typeface="Calibri" charset="0"/>
                <a:ea typeface="ＭＳ Ｐゴシック" charset="0"/>
              </a:rPr>
              <a:t>0</a:t>
            </a:r>
            <a:r>
              <a:rPr lang="en-US" dirty="0">
                <a:solidFill>
                  <a:prstClr val="black"/>
                </a:solidFill>
                <a:latin typeface="Calibri" charset="0"/>
                <a:ea typeface="ＭＳ Ｐゴシック" charset="0"/>
              </a:rPr>
              <a:t> G</a:t>
            </a:r>
            <a:r>
              <a:rPr lang="en-US" baseline="-25000" dirty="0">
                <a:solidFill>
                  <a:prstClr val="black"/>
                </a:solidFill>
                <a:latin typeface="Calibri" charset="0"/>
                <a:ea typeface="ＭＳ Ｐゴシック" charset="0"/>
              </a:rPr>
              <a:t>E</a:t>
            </a:r>
            <a:r>
              <a:rPr lang="en-US" dirty="0">
                <a:solidFill>
                  <a:prstClr val="black"/>
                </a:solidFill>
                <a:latin typeface="Calibri" charset="0"/>
                <a:ea typeface="ＭＳ Ｐゴシック" charset="0"/>
              </a:rPr>
              <a:t>(Q</a:t>
            </a:r>
            <a:r>
              <a:rPr lang="en-US" baseline="30000" dirty="0">
                <a:solidFill>
                  <a:prstClr val="black"/>
                </a:solidFill>
                <a:latin typeface="Calibri" charset="0"/>
                <a:ea typeface="ＭＳ Ｐゴシック" charset="0"/>
              </a:rPr>
              <a:t>2</a:t>
            </a:r>
            <a:r>
              <a:rPr lang="en-US" dirty="0">
                <a:solidFill>
                  <a:prstClr val="black"/>
                </a:solidFill>
                <a:latin typeface="Calibri" charset="0"/>
                <a:ea typeface="ＭＳ Ｐゴシック" charset="0"/>
              </a:rPr>
              <a:t>), so</a:t>
            </a:r>
          </a:p>
        </p:txBody>
      </p:sp>
      <p:sp>
        <p:nvSpPr>
          <p:cNvPr id="11" name="TextBox 10"/>
          <p:cNvSpPr txBox="1"/>
          <p:nvPr/>
        </p:nvSpPr>
        <p:spPr>
          <a:xfrm>
            <a:off x="3432394" y="3689269"/>
            <a:ext cx="3359363" cy="830997"/>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Calibri" charset="0"/>
                <a:ea typeface="ＭＳ Ｐゴシック" charset="0"/>
              </a:rPr>
              <a:t> 1 +  a</a:t>
            </a:r>
            <a:r>
              <a:rPr lang="en-US" baseline="-25000" dirty="0">
                <a:solidFill>
                  <a:prstClr val="black"/>
                </a:solidFill>
                <a:latin typeface="Calibri" charset="0"/>
                <a:ea typeface="ＭＳ Ｐゴシック" charset="0"/>
              </a:rPr>
              <a:t>1</a:t>
            </a:r>
            <a:r>
              <a:rPr lang="en-US" dirty="0">
                <a:solidFill>
                  <a:prstClr val="black"/>
                </a:solidFill>
                <a:latin typeface="Calibri" charset="0"/>
                <a:ea typeface="ＭＳ Ｐゴシック" charset="0"/>
              </a:rPr>
              <a:t> Q</a:t>
            </a:r>
            <a:r>
              <a:rPr lang="en-US" baseline="-25000" dirty="0">
                <a:solidFill>
                  <a:prstClr val="black"/>
                </a:solidFill>
                <a:latin typeface="Calibri" charset="0"/>
                <a:ea typeface="ＭＳ Ｐゴシック" charset="0"/>
              </a:rPr>
              <a:t>2</a:t>
            </a:r>
            <a:r>
              <a:rPr lang="en-US" dirty="0">
                <a:solidFill>
                  <a:prstClr val="black"/>
                </a:solidFill>
                <a:latin typeface="Calibri" charset="0"/>
                <a:ea typeface="ＭＳ Ｐゴシック" charset="0"/>
              </a:rPr>
              <a:t> + a</a:t>
            </a:r>
            <a:r>
              <a:rPr lang="en-US" baseline="-25000" dirty="0">
                <a:solidFill>
                  <a:prstClr val="black"/>
                </a:solidFill>
                <a:latin typeface="Calibri" charset="0"/>
                <a:ea typeface="ＭＳ Ｐゴシック" charset="0"/>
              </a:rPr>
              <a:t>2</a:t>
            </a:r>
            <a:r>
              <a:rPr lang="en-US" dirty="0">
                <a:solidFill>
                  <a:prstClr val="black"/>
                </a:solidFill>
                <a:latin typeface="Calibri" charset="0"/>
                <a:ea typeface="ＭＳ Ｐゴシック" charset="0"/>
              </a:rPr>
              <a:t> Q</a:t>
            </a:r>
            <a:r>
              <a:rPr lang="en-US" baseline="30000" dirty="0">
                <a:solidFill>
                  <a:prstClr val="black"/>
                </a:solidFill>
                <a:latin typeface="Calibri" charset="0"/>
                <a:ea typeface="ＭＳ Ｐゴシック" charset="0"/>
              </a:rPr>
              <a:t>4</a:t>
            </a:r>
            <a:r>
              <a:rPr lang="en-US" dirty="0">
                <a:solidFill>
                  <a:prstClr val="black"/>
                </a:solidFill>
                <a:latin typeface="Calibri" charset="0"/>
                <a:ea typeface="ＭＳ Ｐゴシック" charset="0"/>
              </a:rPr>
              <a:t> </a:t>
            </a:r>
            <a:r>
              <a:rPr lang="is-IS" dirty="0">
                <a:solidFill>
                  <a:prstClr val="black"/>
                </a:solidFill>
                <a:latin typeface="Calibri" charset="0"/>
                <a:ea typeface="ＭＳ Ｐゴシック" charset="0"/>
              </a:rPr>
              <a:t>… + a</a:t>
            </a:r>
            <a:r>
              <a:rPr lang="is-IS" baseline="30000" dirty="0">
                <a:solidFill>
                  <a:prstClr val="black"/>
                </a:solidFill>
                <a:latin typeface="Calibri" charset="0"/>
                <a:ea typeface="ＭＳ Ｐゴシック" charset="0"/>
              </a:rPr>
              <a:t>M*2</a:t>
            </a:r>
            <a:r>
              <a:rPr lang="is-IS" dirty="0">
                <a:solidFill>
                  <a:prstClr val="black"/>
                </a:solidFill>
                <a:latin typeface="Calibri" charset="0"/>
                <a:ea typeface="ＭＳ Ｐゴシック" charset="0"/>
              </a:rPr>
              <a:t> * Q</a:t>
            </a:r>
            <a:r>
              <a:rPr lang="is-IS" baseline="30000" dirty="0">
                <a:solidFill>
                  <a:prstClr val="black"/>
                </a:solidFill>
                <a:latin typeface="Calibri" charset="0"/>
                <a:ea typeface="ＭＳ Ｐゴシック" charset="0"/>
              </a:rPr>
              <a:t>M*2</a:t>
            </a:r>
          </a:p>
          <a:p>
            <a:pPr defTabSz="457200" fontAlgn="base">
              <a:spcBef>
                <a:spcPct val="0"/>
              </a:spcBef>
              <a:spcAft>
                <a:spcPct val="0"/>
              </a:spcAft>
            </a:pPr>
            <a:endParaRPr lang="is-IS" baseline="30000" dirty="0">
              <a:solidFill>
                <a:prstClr val="black"/>
              </a:solidFill>
              <a:latin typeface="Calibri" charset="0"/>
              <a:ea typeface="ＭＳ Ｐゴシック" charset="0"/>
            </a:endParaRPr>
          </a:p>
          <a:p>
            <a:pPr defTabSz="457200" fontAlgn="base">
              <a:spcBef>
                <a:spcPct val="0"/>
              </a:spcBef>
              <a:spcAft>
                <a:spcPct val="0"/>
              </a:spcAft>
            </a:pPr>
            <a:r>
              <a:rPr lang="is-IS" dirty="0">
                <a:solidFill>
                  <a:prstClr val="black"/>
                </a:solidFill>
                <a:latin typeface="Calibri" charset="0"/>
                <a:ea typeface="ＭＳ Ｐゴシック" charset="0"/>
              </a:rPr>
              <a:t> 1   + b</a:t>
            </a:r>
            <a:r>
              <a:rPr lang="is-IS" baseline="-25000" dirty="0">
                <a:solidFill>
                  <a:prstClr val="black"/>
                </a:solidFill>
                <a:latin typeface="Calibri" charset="0"/>
                <a:ea typeface="ＭＳ Ｐゴシック" charset="0"/>
              </a:rPr>
              <a:t>1</a:t>
            </a:r>
            <a:r>
              <a:rPr lang="is-IS" dirty="0">
                <a:solidFill>
                  <a:prstClr val="black"/>
                </a:solidFill>
                <a:latin typeface="Calibri" charset="0"/>
                <a:ea typeface="ＭＳ Ｐゴシック" charset="0"/>
              </a:rPr>
              <a:t> Q</a:t>
            </a:r>
            <a:r>
              <a:rPr lang="is-IS" baseline="-25000" dirty="0">
                <a:solidFill>
                  <a:prstClr val="black"/>
                </a:solidFill>
                <a:latin typeface="Calibri" charset="0"/>
                <a:ea typeface="ＭＳ Ｐゴシック" charset="0"/>
              </a:rPr>
              <a:t>2</a:t>
            </a:r>
            <a:r>
              <a:rPr lang="is-IS" dirty="0">
                <a:solidFill>
                  <a:prstClr val="black"/>
                </a:solidFill>
                <a:latin typeface="Calibri" charset="0"/>
                <a:ea typeface="ＭＳ Ｐゴシック" charset="0"/>
              </a:rPr>
              <a:t> + b</a:t>
            </a:r>
            <a:r>
              <a:rPr lang="is-IS" baseline="-25000" dirty="0">
                <a:solidFill>
                  <a:prstClr val="black"/>
                </a:solidFill>
                <a:latin typeface="Calibri" charset="0"/>
                <a:ea typeface="ＭＳ Ｐゴシック" charset="0"/>
              </a:rPr>
              <a:t>2</a:t>
            </a:r>
            <a:r>
              <a:rPr lang="is-IS" dirty="0">
                <a:solidFill>
                  <a:prstClr val="black"/>
                </a:solidFill>
                <a:latin typeface="Calibri" charset="0"/>
                <a:ea typeface="ＭＳ Ｐゴシック" charset="0"/>
              </a:rPr>
              <a:t> Q</a:t>
            </a:r>
            <a:r>
              <a:rPr lang="is-IS" baseline="30000" dirty="0">
                <a:solidFill>
                  <a:prstClr val="black"/>
                </a:solidFill>
                <a:latin typeface="Calibri" charset="0"/>
                <a:ea typeface="ＭＳ Ｐゴシック" charset="0"/>
              </a:rPr>
              <a:t>4</a:t>
            </a:r>
            <a:r>
              <a:rPr lang="is-IS" dirty="0">
                <a:solidFill>
                  <a:prstClr val="black"/>
                </a:solidFill>
                <a:latin typeface="Calibri" charset="0"/>
                <a:ea typeface="ＭＳ Ｐゴシック" charset="0"/>
              </a:rPr>
              <a:t> ... + b</a:t>
            </a:r>
            <a:r>
              <a:rPr lang="is-IS" baseline="30000" dirty="0">
                <a:solidFill>
                  <a:prstClr val="black"/>
                </a:solidFill>
                <a:latin typeface="Calibri" charset="0"/>
                <a:ea typeface="ＭＳ Ｐゴシック" charset="0"/>
              </a:rPr>
              <a:t>N*2</a:t>
            </a:r>
            <a:r>
              <a:rPr lang="is-IS" dirty="0">
                <a:solidFill>
                  <a:prstClr val="black"/>
                </a:solidFill>
                <a:latin typeface="Calibri" charset="0"/>
                <a:ea typeface="ＭＳ Ｐゴシック" charset="0"/>
              </a:rPr>
              <a:t> * x</a:t>
            </a:r>
            <a:r>
              <a:rPr lang="is-IS" baseline="30000" dirty="0">
                <a:solidFill>
                  <a:prstClr val="black"/>
                </a:solidFill>
                <a:latin typeface="Calibri" charset="0"/>
                <a:ea typeface="ＭＳ Ｐゴシック" charset="0"/>
              </a:rPr>
              <a:t>N*2</a:t>
            </a:r>
            <a:endParaRPr lang="en-US" baseline="30000" dirty="0">
              <a:solidFill>
                <a:prstClr val="black"/>
              </a:solidFill>
              <a:latin typeface="Calibri" charset="0"/>
              <a:ea typeface="ＭＳ Ｐゴシック" charset="0"/>
            </a:endParaRPr>
          </a:p>
        </p:txBody>
      </p:sp>
      <p:cxnSp>
        <p:nvCxnSpPr>
          <p:cNvPr id="12" name="Straight Connector 11"/>
          <p:cNvCxnSpPr/>
          <p:nvPr/>
        </p:nvCxnSpPr>
        <p:spPr>
          <a:xfrm>
            <a:off x="3276645" y="4121928"/>
            <a:ext cx="295563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358240" y="3937262"/>
            <a:ext cx="913682"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Calibri" charset="0"/>
                <a:ea typeface="ＭＳ Ｐゴシック" charset="0"/>
              </a:rPr>
              <a:t>f(x) = n</a:t>
            </a:r>
            <a:r>
              <a:rPr lang="en-US" baseline="-25000" dirty="0">
                <a:solidFill>
                  <a:prstClr val="black"/>
                </a:solidFill>
                <a:latin typeface="Calibri" charset="0"/>
                <a:ea typeface="ＭＳ Ｐゴシック" charset="0"/>
              </a:rPr>
              <a:t>0</a:t>
            </a:r>
          </a:p>
        </p:txBody>
      </p:sp>
      <p:pic>
        <p:nvPicPr>
          <p:cNvPr id="15" name="Picture 14" descr="c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826" y="2419702"/>
            <a:ext cx="2657723" cy="1232217"/>
          </a:xfrm>
          <a:prstGeom prst="rect">
            <a:avLst/>
          </a:prstGeom>
        </p:spPr>
      </p:pic>
      <p:cxnSp>
        <p:nvCxnSpPr>
          <p:cNvPr id="17" name="Straight Connector 16"/>
          <p:cNvCxnSpPr/>
          <p:nvPr/>
        </p:nvCxnSpPr>
        <p:spPr>
          <a:xfrm>
            <a:off x="7016407" y="1269921"/>
            <a:ext cx="0" cy="3861245"/>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71922" y="977443"/>
            <a:ext cx="1985226" cy="369332"/>
          </a:xfrm>
          <a:prstGeom prst="rect">
            <a:avLst/>
          </a:prstGeom>
          <a:noFill/>
        </p:spPr>
        <p:txBody>
          <a:bodyPr wrap="none" rtlCol="0">
            <a:spAutoFit/>
          </a:bodyPr>
          <a:lstStyle/>
          <a:p>
            <a:pPr defTabSz="457200" fontAlgn="base">
              <a:spcBef>
                <a:spcPct val="0"/>
              </a:spcBef>
              <a:spcAft>
                <a:spcPct val="0"/>
              </a:spcAft>
            </a:pPr>
            <a:r>
              <a:rPr lang="en-US" dirty="0" err="1">
                <a:solidFill>
                  <a:prstClr val="black"/>
                </a:solidFill>
                <a:latin typeface="Calibri" charset="0"/>
                <a:ea typeface="ＭＳ Ｐゴシック" charset="0"/>
              </a:rPr>
              <a:t>Pade</a:t>
            </a:r>
            <a:r>
              <a:rPr lang="en-US" dirty="0">
                <a:solidFill>
                  <a:prstClr val="black"/>
                </a:solidFill>
                <a:latin typeface="Calibri" charset="0"/>
                <a:ea typeface="ＭＳ Ｐゴシック" charset="0"/>
              </a:rPr>
              <a:t>’ Approximant</a:t>
            </a:r>
          </a:p>
        </p:txBody>
      </p:sp>
      <p:sp>
        <p:nvSpPr>
          <p:cNvPr id="20" name="TextBox 19"/>
          <p:cNvSpPr txBox="1"/>
          <p:nvPr/>
        </p:nvSpPr>
        <p:spPr>
          <a:xfrm>
            <a:off x="7926087" y="976704"/>
            <a:ext cx="1976548"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Calibri" charset="0"/>
                <a:ea typeface="ＭＳ Ｐゴシック" charset="0"/>
              </a:rPr>
              <a:t>Continued Fraction</a:t>
            </a:r>
          </a:p>
        </p:txBody>
      </p:sp>
      <p:sp>
        <p:nvSpPr>
          <p:cNvPr id="21" name="TextBox 20"/>
          <p:cNvSpPr txBox="1"/>
          <p:nvPr/>
        </p:nvSpPr>
        <p:spPr>
          <a:xfrm>
            <a:off x="2427992" y="1440052"/>
            <a:ext cx="3746376" cy="523220"/>
          </a:xfrm>
          <a:prstGeom prst="rect">
            <a:avLst/>
          </a:prstGeom>
          <a:noFill/>
        </p:spPr>
        <p:txBody>
          <a:bodyPr wrap="none" rtlCol="0">
            <a:spAutoFit/>
          </a:bodyPr>
          <a:lstStyle/>
          <a:p>
            <a:pPr algn="ctr" defTabSz="457200" fontAlgn="base">
              <a:spcBef>
                <a:spcPct val="0"/>
              </a:spcBef>
              <a:spcAft>
                <a:spcPct val="0"/>
              </a:spcAft>
            </a:pPr>
            <a:r>
              <a:rPr lang="en-US" sz="1400" dirty="0">
                <a:solidFill>
                  <a:prstClr val="black"/>
                </a:solidFill>
                <a:latin typeface="Calibri" charset="0"/>
                <a:ea typeface="ＭＳ Ｐゴシック" charset="0"/>
              </a:rPr>
              <a:t>When it exists, the </a:t>
            </a:r>
            <a:r>
              <a:rPr lang="en-US" sz="1400" dirty="0" err="1">
                <a:solidFill>
                  <a:prstClr val="black"/>
                </a:solidFill>
                <a:latin typeface="Calibri" charset="0"/>
                <a:ea typeface="ＭＳ Ｐゴシック" charset="0"/>
              </a:rPr>
              <a:t>Pade</a:t>
            </a:r>
            <a:r>
              <a:rPr lang="en-US" sz="1400" dirty="0">
                <a:solidFill>
                  <a:prstClr val="black"/>
                </a:solidFill>
                <a:latin typeface="Calibri" charset="0"/>
                <a:ea typeface="ＭＳ Ｐゴシック" charset="0"/>
              </a:rPr>
              <a:t>’ approximant (N,M) of a</a:t>
            </a:r>
          </a:p>
          <a:p>
            <a:pPr algn="ctr" defTabSz="457200" fontAlgn="base">
              <a:spcBef>
                <a:spcPct val="0"/>
              </a:spcBef>
              <a:spcAft>
                <a:spcPct val="0"/>
              </a:spcAft>
            </a:pPr>
            <a:r>
              <a:rPr lang="en-US" sz="1400" dirty="0">
                <a:solidFill>
                  <a:prstClr val="black"/>
                </a:solidFill>
                <a:latin typeface="Calibri" charset="0"/>
                <a:ea typeface="ＭＳ Ｐゴシック" charset="0"/>
              </a:rPr>
              <a:t> </a:t>
            </a:r>
            <a:r>
              <a:rPr lang="en-US" sz="1400" dirty="0" err="1">
                <a:solidFill>
                  <a:prstClr val="black"/>
                </a:solidFill>
                <a:latin typeface="Calibri" charset="0"/>
                <a:ea typeface="ＭＳ Ｐゴシック" charset="0"/>
              </a:rPr>
              <a:t>Tayler</a:t>
            </a:r>
            <a:r>
              <a:rPr lang="en-US" sz="1400" dirty="0">
                <a:solidFill>
                  <a:prstClr val="black"/>
                </a:solidFill>
                <a:latin typeface="Calibri" charset="0"/>
                <a:ea typeface="ＭＳ Ｐゴシック" charset="0"/>
              </a:rPr>
              <a:t> series is unique.</a:t>
            </a:r>
          </a:p>
        </p:txBody>
      </p:sp>
      <p:sp>
        <p:nvSpPr>
          <p:cNvPr id="22" name="TextBox 21"/>
          <p:cNvSpPr txBox="1"/>
          <p:nvPr/>
        </p:nvSpPr>
        <p:spPr>
          <a:xfrm>
            <a:off x="3142683" y="4946499"/>
            <a:ext cx="2147869"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Calibri" charset="0"/>
                <a:ea typeface="ＭＳ Ｐゴシック" charset="0"/>
              </a:rPr>
              <a:t>( Henri </a:t>
            </a:r>
            <a:r>
              <a:rPr lang="en-US" dirty="0" err="1">
                <a:solidFill>
                  <a:prstClr val="black"/>
                </a:solidFill>
                <a:latin typeface="Calibri" charset="0"/>
                <a:ea typeface="ＭＳ Ｐゴシック" charset="0"/>
              </a:rPr>
              <a:t>Padé</a:t>
            </a:r>
            <a:r>
              <a:rPr lang="en-US" dirty="0">
                <a:solidFill>
                  <a:prstClr val="black"/>
                </a:solidFill>
                <a:latin typeface="Calibri" charset="0"/>
                <a:ea typeface="ＭＳ Ｐゴシック" charset="0"/>
              </a:rPr>
              <a:t> ~ 1860 )</a:t>
            </a:r>
          </a:p>
        </p:txBody>
      </p:sp>
      <p:sp>
        <p:nvSpPr>
          <p:cNvPr id="23" name="TextBox 22"/>
          <p:cNvSpPr txBox="1"/>
          <p:nvPr/>
        </p:nvSpPr>
        <p:spPr>
          <a:xfrm>
            <a:off x="8041644" y="4946499"/>
            <a:ext cx="1851100"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Calibri" charset="0"/>
                <a:ea typeface="ＭＳ Ｐゴシック" charset="0"/>
              </a:rPr>
              <a:t>( Ancient Greeks )</a:t>
            </a:r>
          </a:p>
        </p:txBody>
      </p:sp>
    </p:spTree>
    <p:extLst>
      <p:ext uri="{BB962C8B-B14F-4D97-AF65-F5344CB8AC3E}">
        <p14:creationId xmlns:p14="http://schemas.microsoft.com/office/powerpoint/2010/main" val="3332829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981"/>
            <a:ext cx="12192000" cy="396875"/>
          </a:xfrm>
        </p:spPr>
        <p:txBody>
          <a:bodyPr>
            <a:noAutofit/>
          </a:bodyPr>
          <a:lstStyle/>
          <a:p>
            <a:pPr algn="ctr"/>
            <a:r>
              <a:rPr lang="en-US" sz="4000"/>
              <a:t>Model Selection For PRad BEFORE Seeing The Data</a:t>
            </a:r>
          </a:p>
        </p:txBody>
      </p:sp>
      <p:sp>
        <p:nvSpPr>
          <p:cNvPr id="4" name="Slide Number Placeholder 3"/>
          <p:cNvSpPr>
            <a:spLocks noGrp="1"/>
          </p:cNvSpPr>
          <p:nvPr>
            <p:ph type="sldNum" sz="quarter" idx="12"/>
          </p:nvPr>
        </p:nvSpPr>
        <p:spPr/>
        <p:txBody>
          <a:bodyPr/>
          <a:lstStyle/>
          <a:p>
            <a:pPr>
              <a:defRPr/>
            </a:pPr>
            <a:fld id="{1D7C23F3-FD99-D347-A998-69D2A2A32268}" type="slidenum">
              <a:rPr lang="en-US" smtClean="0"/>
              <a:pPr>
                <a:defRPr/>
              </a:pPr>
              <a:t>41</a:t>
            </a:fld>
            <a:endParaRPr lang="en-US"/>
          </a:p>
        </p:txBody>
      </p:sp>
      <p:pic>
        <p:nvPicPr>
          <p:cNvPr id="5" name="Picture 4" descr="RobustOne.png"/>
          <p:cNvPicPr>
            <a:picLocks noChangeAspect="1"/>
          </p:cNvPicPr>
          <p:nvPr/>
        </p:nvPicPr>
        <p:blipFill rotWithShape="1">
          <a:blip r:embed="rId2">
            <a:extLst>
              <a:ext uri="{28A0092B-C50C-407E-A947-70E740481C1C}">
                <a14:useLocalDpi xmlns:a14="http://schemas.microsoft.com/office/drawing/2010/main" val="0"/>
              </a:ext>
            </a:extLst>
          </a:blip>
          <a:srcRect t="1733" r="1836" b="1824"/>
          <a:stretch/>
        </p:blipFill>
        <p:spPr>
          <a:xfrm>
            <a:off x="880342" y="1249832"/>
            <a:ext cx="5215658" cy="5540368"/>
          </a:xfrm>
          <a:prstGeom prst="rect">
            <a:avLst/>
          </a:prstGeom>
        </p:spPr>
      </p:pic>
      <p:sp>
        <p:nvSpPr>
          <p:cNvPr id="7" name="TextBox 6"/>
          <p:cNvSpPr txBox="1"/>
          <p:nvPr/>
        </p:nvSpPr>
        <p:spPr>
          <a:xfrm>
            <a:off x="1662270" y="942055"/>
            <a:ext cx="4235968" cy="307777"/>
          </a:xfrm>
          <a:prstGeom prst="rect">
            <a:avLst/>
          </a:prstGeom>
          <a:noFill/>
        </p:spPr>
        <p:txBody>
          <a:bodyPr wrap="none" rtlCol="0">
            <a:spAutoFit/>
          </a:bodyPr>
          <a:lstStyle/>
          <a:p>
            <a:r>
              <a:rPr lang="en-US" sz="1400" i="1"/>
              <a:t>Shown are a subset of the result of fitting the full range.</a:t>
            </a:r>
          </a:p>
        </p:txBody>
      </p:sp>
      <p:pic>
        <p:nvPicPr>
          <p:cNvPr id="8" name="Picture 7" descr="linear-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690" y="1310966"/>
            <a:ext cx="4910153" cy="2709050"/>
          </a:xfrm>
          <a:prstGeom prst="rect">
            <a:avLst/>
          </a:prstGeom>
        </p:spPr>
      </p:pic>
      <p:pic>
        <p:nvPicPr>
          <p:cNvPr id="9" name="Picture 8" descr="quad-l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749" y="4061049"/>
            <a:ext cx="4711596" cy="2601445"/>
          </a:xfrm>
          <a:prstGeom prst="rect">
            <a:avLst/>
          </a:prstGeom>
        </p:spPr>
      </p:pic>
      <p:sp>
        <p:nvSpPr>
          <p:cNvPr id="10" name="TextBox 9"/>
          <p:cNvSpPr txBox="1"/>
          <p:nvPr/>
        </p:nvSpPr>
        <p:spPr>
          <a:xfrm>
            <a:off x="7018832" y="962156"/>
            <a:ext cx="3478966" cy="307777"/>
          </a:xfrm>
          <a:prstGeom prst="rect">
            <a:avLst/>
          </a:prstGeom>
          <a:noFill/>
        </p:spPr>
        <p:txBody>
          <a:bodyPr wrap="none" rtlCol="0">
            <a:spAutoFit/>
          </a:bodyPr>
          <a:lstStyle/>
          <a:p>
            <a:r>
              <a:rPr lang="en-US" sz="1400" i="1"/>
              <a:t>Linear and Quadratic fits for different ranges.</a:t>
            </a:r>
          </a:p>
        </p:txBody>
      </p:sp>
      <p:sp>
        <p:nvSpPr>
          <p:cNvPr id="11" name="Rectangle 10"/>
          <p:cNvSpPr/>
          <p:nvPr/>
        </p:nvSpPr>
        <p:spPr>
          <a:xfrm>
            <a:off x="0" y="545180"/>
            <a:ext cx="12192000" cy="338554"/>
          </a:xfrm>
          <a:prstGeom prst="rect">
            <a:avLst/>
          </a:prstGeom>
        </p:spPr>
        <p:txBody>
          <a:bodyPr wrap="square">
            <a:spAutoFit/>
          </a:bodyPr>
          <a:lstStyle/>
          <a:p>
            <a:pPr algn="ctr"/>
            <a:r>
              <a:rPr lang="nb-NO" sz="1600" dirty="0"/>
              <a:t>Z. </a:t>
            </a:r>
            <a:r>
              <a:rPr lang="nb-NO" sz="1600" dirty="0" err="1"/>
              <a:t>Yan</a:t>
            </a:r>
            <a:r>
              <a:rPr lang="nb-NO" sz="1600" dirty="0"/>
              <a:t>, DH, </a:t>
            </a:r>
            <a:r>
              <a:rPr lang="nb-NO" sz="1600" i="1" dirty="0"/>
              <a:t>et al.</a:t>
            </a:r>
            <a:r>
              <a:rPr lang="nb-NO" sz="1600" dirty="0"/>
              <a:t>, </a:t>
            </a:r>
            <a:r>
              <a:rPr lang="nb-NO" sz="1600" dirty="0" err="1"/>
              <a:t>Phys</a:t>
            </a:r>
            <a:r>
              <a:rPr lang="nb-NO" sz="1600" dirty="0"/>
              <a:t>. Rev. C 98 (2018) 025204; </a:t>
            </a:r>
            <a:r>
              <a:rPr lang="en-US" sz="1600" dirty="0">
                <a:hlinkClick r:id="rId5"/>
              </a:rPr>
              <a:t>https://doi.org/10.1103/PhysRevC.98.025204</a:t>
            </a:r>
            <a:r>
              <a:rPr lang="en-US" sz="1600" dirty="0"/>
              <a:t> </a:t>
            </a:r>
          </a:p>
        </p:txBody>
      </p:sp>
    </p:spTree>
    <p:extLst>
      <p:ext uri="{BB962C8B-B14F-4D97-AF65-F5344CB8AC3E}">
        <p14:creationId xmlns:p14="http://schemas.microsoft.com/office/powerpoint/2010/main" val="445106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B2C1-3398-6941-AD5D-1E6420B27C13}"/>
              </a:ext>
            </a:extLst>
          </p:cNvPr>
          <p:cNvSpPr>
            <a:spLocks noGrp="1"/>
          </p:cNvSpPr>
          <p:nvPr>
            <p:ph type="title"/>
          </p:nvPr>
        </p:nvSpPr>
        <p:spPr>
          <a:xfrm>
            <a:off x="0" y="0"/>
            <a:ext cx="12192000" cy="1325563"/>
          </a:xfrm>
        </p:spPr>
        <p:txBody>
          <a:bodyPr/>
          <a:lstStyle/>
          <a:p>
            <a:pPr algn="ctr"/>
            <a:r>
              <a:rPr lang="en-US"/>
              <a:t>Blind Validation Test by Theorist Jerry Miller</a:t>
            </a:r>
          </a:p>
        </p:txBody>
      </p:sp>
      <p:sp>
        <p:nvSpPr>
          <p:cNvPr id="3" name="Content Placeholder 2">
            <a:extLst>
              <a:ext uri="{FF2B5EF4-FFF2-40B4-BE49-F238E27FC236}">
                <a16:creationId xmlns:a16="http://schemas.microsoft.com/office/drawing/2014/main" id="{1C5C6716-3418-0144-82AD-C559091A4143}"/>
              </a:ext>
            </a:extLst>
          </p:cNvPr>
          <p:cNvSpPr>
            <a:spLocks noGrp="1"/>
          </p:cNvSpPr>
          <p:nvPr>
            <p:ph idx="1"/>
          </p:nvPr>
        </p:nvSpPr>
        <p:spPr/>
        <p:txBody>
          <a:bodyPr/>
          <a:lstStyle/>
          <a:p>
            <a:r>
              <a:rPr lang="en-US"/>
              <a:t>Two sets of Faux G</a:t>
            </a:r>
            <a:r>
              <a:rPr lang="en-US" baseline="-25000"/>
              <a:t>E </a:t>
            </a:r>
            <a:r>
              <a:rPr lang="en-US"/>
              <a:t> Were Set</a:t>
            </a:r>
          </a:p>
          <a:p>
            <a:r>
              <a:rPr lang="en-US"/>
              <a:t>Used the binning and uncertainties of the PRad Experiment</a:t>
            </a:r>
          </a:p>
          <a:p>
            <a:r>
              <a:rPr lang="en-US"/>
              <a:t>Able To Correctly Tell His Input Radius Using The Robust Functions</a:t>
            </a:r>
          </a:p>
          <a:p>
            <a:r>
              <a:rPr lang="en-US"/>
              <a:t>Caveat that the electromagnetic form factors are reasonably well behaved.  </a:t>
            </a:r>
          </a:p>
          <a:p>
            <a:r>
              <a:rPr lang="en-US"/>
              <a:t>This really is an important test, yet to this day, PRAD is the only group that has taken Jerry up on this blind challenge!   </a:t>
            </a:r>
          </a:p>
        </p:txBody>
      </p:sp>
      <p:sp>
        <p:nvSpPr>
          <p:cNvPr id="4" name="Footer Placeholder 3">
            <a:extLst>
              <a:ext uri="{FF2B5EF4-FFF2-40B4-BE49-F238E27FC236}">
                <a16:creationId xmlns:a16="http://schemas.microsoft.com/office/drawing/2014/main" id="{2A0BD838-9975-5448-9E99-F22A732A77D7}"/>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2EDB86D3-40C9-584B-8CB5-1C1E2522C4DD}"/>
              </a:ext>
            </a:extLst>
          </p:cNvPr>
          <p:cNvSpPr>
            <a:spLocks noGrp="1"/>
          </p:cNvSpPr>
          <p:nvPr>
            <p:ph type="sldNum" sz="quarter" idx="12"/>
          </p:nvPr>
        </p:nvSpPr>
        <p:spPr/>
        <p:txBody>
          <a:bodyPr/>
          <a:lstStyle/>
          <a:p>
            <a:fld id="{52E4FCA3-F05C-B34F-91BB-97D35EDA7026}" type="slidenum">
              <a:rPr lang="en-US" smtClean="0"/>
              <a:t>42</a:t>
            </a:fld>
            <a:endParaRPr lang="en-US"/>
          </a:p>
        </p:txBody>
      </p:sp>
    </p:spTree>
    <p:extLst>
      <p:ext uri="{BB962C8B-B14F-4D97-AF65-F5344CB8AC3E}">
        <p14:creationId xmlns:p14="http://schemas.microsoft.com/office/powerpoint/2010/main" val="3579124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EE54-134E-3B42-8915-0684D6270C3F}"/>
              </a:ext>
            </a:extLst>
          </p:cNvPr>
          <p:cNvSpPr>
            <a:spLocks noGrp="1"/>
          </p:cNvSpPr>
          <p:nvPr>
            <p:ph type="title"/>
          </p:nvPr>
        </p:nvSpPr>
        <p:spPr>
          <a:xfrm>
            <a:off x="0" y="0"/>
            <a:ext cx="12192000" cy="1325563"/>
          </a:xfrm>
        </p:spPr>
        <p:txBody>
          <a:bodyPr/>
          <a:lstStyle/>
          <a:p>
            <a:pPr algn="ctr"/>
            <a:r>
              <a:rPr lang="en-US"/>
              <a:t>PRad Data and Extracted Proton Radius</a:t>
            </a:r>
          </a:p>
        </p:txBody>
      </p:sp>
      <p:sp>
        <p:nvSpPr>
          <p:cNvPr id="4" name="Footer Placeholder 3">
            <a:extLst>
              <a:ext uri="{FF2B5EF4-FFF2-40B4-BE49-F238E27FC236}">
                <a16:creationId xmlns:a16="http://schemas.microsoft.com/office/drawing/2014/main" id="{58EEA524-0992-E74E-8096-21F24B764BA5}"/>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B50FC094-D4E2-3E4E-A976-DD751545EC5D}"/>
              </a:ext>
            </a:extLst>
          </p:cNvPr>
          <p:cNvSpPr>
            <a:spLocks noGrp="1"/>
          </p:cNvSpPr>
          <p:nvPr>
            <p:ph type="sldNum" sz="quarter" idx="12"/>
          </p:nvPr>
        </p:nvSpPr>
        <p:spPr/>
        <p:txBody>
          <a:bodyPr/>
          <a:lstStyle/>
          <a:p>
            <a:fld id="{52E4FCA3-F05C-B34F-91BB-97D35EDA7026}" type="slidenum">
              <a:rPr lang="en-US" smtClean="0"/>
              <a:t>43</a:t>
            </a:fld>
            <a:endParaRPr lang="en-US"/>
          </a:p>
        </p:txBody>
      </p:sp>
      <p:sp>
        <p:nvSpPr>
          <p:cNvPr id="7" name="TextBox 6">
            <a:extLst>
              <a:ext uri="{FF2B5EF4-FFF2-40B4-BE49-F238E27FC236}">
                <a16:creationId xmlns:a16="http://schemas.microsoft.com/office/drawing/2014/main" id="{8148CA97-A7CB-1D46-8951-A71C3EF046E0}"/>
              </a:ext>
            </a:extLst>
          </p:cNvPr>
          <p:cNvSpPr txBox="1"/>
          <p:nvPr/>
        </p:nvSpPr>
        <p:spPr>
          <a:xfrm>
            <a:off x="14514" y="5715553"/>
            <a:ext cx="12154378" cy="369332"/>
          </a:xfrm>
          <a:prstGeom prst="rect">
            <a:avLst/>
          </a:prstGeom>
          <a:noFill/>
        </p:spPr>
        <p:txBody>
          <a:bodyPr wrap="square" rtlCol="0">
            <a:spAutoFit/>
          </a:bodyPr>
          <a:lstStyle/>
          <a:p>
            <a:pPr algn="ctr"/>
            <a:r>
              <a:rPr lang="en-US"/>
              <a:t>W. </a:t>
            </a:r>
            <a:r>
              <a:rPr lang="en-US" err="1"/>
              <a:t>Xiong</a:t>
            </a:r>
            <a:r>
              <a:rPr lang="en-US"/>
              <a:t> </a:t>
            </a:r>
            <a:r>
              <a:rPr lang="en-US" i="1"/>
              <a:t>et al., </a:t>
            </a:r>
            <a:r>
              <a:rPr lang="en-US"/>
              <a:t>Nature </a:t>
            </a:r>
            <a:r>
              <a:rPr lang="en-US" b="1"/>
              <a:t>575</a:t>
            </a:r>
            <a:r>
              <a:rPr lang="en-US"/>
              <a:t> (2019) 147–150. </a:t>
            </a:r>
            <a:r>
              <a:rPr lang="en-US">
                <a:hlinkClick r:id="rId2"/>
              </a:rPr>
              <a:t>https://doi.org/10.1038/s41586-019-1721-2</a:t>
            </a:r>
            <a:r>
              <a:rPr lang="en-US"/>
              <a:t> </a:t>
            </a:r>
            <a:endParaRPr lang="en-US" b="1"/>
          </a:p>
        </p:txBody>
      </p:sp>
      <p:pic>
        <p:nvPicPr>
          <p:cNvPr id="9" name="Picture 8">
            <a:extLst>
              <a:ext uri="{FF2B5EF4-FFF2-40B4-BE49-F238E27FC236}">
                <a16:creationId xmlns:a16="http://schemas.microsoft.com/office/drawing/2014/main" id="{13702350-1C25-1B4A-9A75-A5D49E65598E}"/>
              </a:ext>
            </a:extLst>
          </p:cNvPr>
          <p:cNvPicPr>
            <a:picLocks noChangeAspect="1"/>
          </p:cNvPicPr>
          <p:nvPr/>
        </p:nvPicPr>
        <p:blipFill>
          <a:blip r:embed="rId3"/>
          <a:stretch>
            <a:fillRect/>
          </a:stretch>
        </p:blipFill>
        <p:spPr>
          <a:xfrm>
            <a:off x="0" y="1036544"/>
            <a:ext cx="12192000" cy="4784912"/>
          </a:xfrm>
          <a:prstGeom prst="rect">
            <a:avLst/>
          </a:prstGeom>
        </p:spPr>
      </p:pic>
    </p:spTree>
    <p:extLst>
      <p:ext uri="{BB962C8B-B14F-4D97-AF65-F5344CB8AC3E}">
        <p14:creationId xmlns:p14="http://schemas.microsoft.com/office/powerpoint/2010/main" val="432056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264"/>
            <a:ext cx="12192000" cy="396875"/>
          </a:xfrm>
        </p:spPr>
        <p:txBody>
          <a:bodyPr>
            <a:noAutofit/>
          </a:bodyPr>
          <a:lstStyle/>
          <a:p>
            <a:pPr algn="ctr"/>
            <a:r>
              <a:rPr lang="en-US"/>
              <a:t>Next Generation Atomic Hydrogen Lamb Data</a:t>
            </a:r>
          </a:p>
        </p:txBody>
      </p:sp>
      <p:pic>
        <p:nvPicPr>
          <p:cNvPr id="3" name="Picture 2" descr="new-data.png"/>
          <p:cNvPicPr>
            <a:picLocks noChangeAspect="1"/>
          </p:cNvPicPr>
          <p:nvPr/>
        </p:nvPicPr>
        <p:blipFill rotWithShape="1">
          <a:blip r:embed="rId2">
            <a:extLst>
              <a:ext uri="{28A0092B-C50C-407E-A947-70E740481C1C}">
                <a14:useLocalDpi xmlns:a14="http://schemas.microsoft.com/office/drawing/2010/main" val="0"/>
              </a:ext>
            </a:extLst>
          </a:blip>
          <a:srcRect t="10412"/>
          <a:stretch/>
        </p:blipFill>
        <p:spPr>
          <a:xfrm>
            <a:off x="783006" y="567547"/>
            <a:ext cx="5678905" cy="3732861"/>
          </a:xfrm>
          <a:prstGeom prst="rect">
            <a:avLst/>
          </a:prstGeom>
        </p:spPr>
      </p:pic>
      <p:pic>
        <p:nvPicPr>
          <p:cNvPr id="6" name="Picture 5" descr="IMG_20160622_123624(1).jpg"/>
          <p:cNvPicPr>
            <a:picLocks noChangeAspect="1"/>
          </p:cNvPicPr>
          <p:nvPr/>
        </p:nvPicPr>
        <p:blipFill rotWithShape="1">
          <a:blip r:embed="rId3">
            <a:extLst>
              <a:ext uri="{28A0092B-C50C-407E-A947-70E740481C1C}">
                <a14:useLocalDpi xmlns:a14="http://schemas.microsoft.com/office/drawing/2010/main" val="0"/>
              </a:ext>
            </a:extLst>
          </a:blip>
          <a:srcRect t="-15886" b="15886"/>
          <a:stretch/>
        </p:blipFill>
        <p:spPr>
          <a:xfrm>
            <a:off x="7202905" y="97156"/>
            <a:ext cx="4596150" cy="3447112"/>
          </a:xfrm>
          <a:prstGeom prst="rect">
            <a:avLst/>
          </a:prstGeom>
        </p:spPr>
      </p:pic>
      <p:pic>
        <p:nvPicPr>
          <p:cNvPr id="8" name="Picture 7" descr="IMG_20160622_123608-PANO(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905" y="3631794"/>
            <a:ext cx="4596150" cy="1949398"/>
          </a:xfrm>
          <a:prstGeom prst="rect">
            <a:avLst/>
          </a:prstGeom>
        </p:spPr>
      </p:pic>
      <p:sp>
        <p:nvSpPr>
          <p:cNvPr id="7" name="TextBox 6"/>
          <p:cNvSpPr txBox="1"/>
          <p:nvPr/>
        </p:nvSpPr>
        <p:spPr>
          <a:xfrm>
            <a:off x="315684" y="5884371"/>
            <a:ext cx="11876316" cy="923330"/>
          </a:xfrm>
          <a:prstGeom prst="rect">
            <a:avLst/>
          </a:prstGeom>
          <a:noFill/>
        </p:spPr>
        <p:txBody>
          <a:bodyPr wrap="square" rtlCol="0">
            <a:spAutoFit/>
          </a:bodyPr>
          <a:lstStyle/>
          <a:p>
            <a:r>
              <a:rPr lang="en-US" dirty="0"/>
              <a:t>Photos from results first new atomic results at Trento proton radius workshop: </a:t>
            </a:r>
            <a:r>
              <a:rPr lang="en-US" i="1" dirty="0"/>
              <a:t>Science </a:t>
            </a:r>
            <a:r>
              <a:rPr lang="en-US" dirty="0"/>
              <a:t> 358 (2017) 79 of 0.833(9) fm.  </a:t>
            </a:r>
          </a:p>
          <a:p>
            <a:r>
              <a:rPr lang="en-US" dirty="0"/>
              <a:t>And to keep life interesting, there is also a measurement reported in PRL 120 (2018) 183001 that gets 0.877(13) fm.</a:t>
            </a:r>
          </a:p>
          <a:p>
            <a:r>
              <a:rPr lang="en-US" dirty="0"/>
              <a:t>Neither of these two other measurements were done with a blind analysis.</a:t>
            </a:r>
          </a:p>
        </p:txBody>
      </p:sp>
      <p:sp>
        <p:nvSpPr>
          <p:cNvPr id="4" name="TextBox 3">
            <a:extLst>
              <a:ext uri="{FF2B5EF4-FFF2-40B4-BE49-F238E27FC236}">
                <a16:creationId xmlns:a16="http://schemas.microsoft.com/office/drawing/2014/main" id="{E3118984-0C14-A445-AEAC-DF7F2BB9361B}"/>
              </a:ext>
            </a:extLst>
          </p:cNvPr>
          <p:cNvSpPr txBox="1"/>
          <p:nvPr/>
        </p:nvSpPr>
        <p:spPr>
          <a:xfrm>
            <a:off x="315684" y="4761231"/>
            <a:ext cx="6400800" cy="954107"/>
          </a:xfrm>
          <a:prstGeom prst="rect">
            <a:avLst/>
          </a:prstGeom>
          <a:noFill/>
        </p:spPr>
        <p:txBody>
          <a:bodyPr wrap="square" rtlCol="0">
            <a:spAutoFit/>
          </a:bodyPr>
          <a:lstStyle/>
          <a:p>
            <a:r>
              <a:rPr lang="en-US" i="1" dirty="0"/>
              <a:t>6 September 2019:</a:t>
            </a:r>
          </a:p>
          <a:p>
            <a:r>
              <a:rPr lang="en-US" dirty="0"/>
              <a:t>N. </a:t>
            </a:r>
            <a:r>
              <a:rPr lang="en-US" dirty="0" err="1"/>
              <a:t>Bezginov</a:t>
            </a:r>
            <a:r>
              <a:rPr lang="en-US" dirty="0"/>
              <a:t> </a:t>
            </a:r>
            <a:r>
              <a:rPr lang="en-US" i="1" dirty="0"/>
              <a:t>et al., Science </a:t>
            </a:r>
            <a:r>
              <a:rPr lang="en-US" b="1" dirty="0"/>
              <a:t>365</a:t>
            </a:r>
            <a:r>
              <a:rPr lang="en-US" dirty="0"/>
              <a:t> (2019) 1007-1012 </a:t>
            </a:r>
          </a:p>
          <a:p>
            <a:r>
              <a:rPr lang="en-US" dirty="0"/>
              <a:t>Extracted proton radius of </a:t>
            </a:r>
            <a:r>
              <a:rPr lang="en-US" b="1" dirty="0"/>
              <a:t>0.833(10) fm </a:t>
            </a:r>
            <a:r>
              <a:rPr lang="en-US" sz="2000" b="1" dirty="0"/>
              <a:t>(BLINDED ANALYSIS)</a:t>
            </a:r>
          </a:p>
        </p:txBody>
      </p:sp>
      <p:sp>
        <p:nvSpPr>
          <p:cNvPr id="10" name="TextBox 9">
            <a:extLst>
              <a:ext uri="{FF2B5EF4-FFF2-40B4-BE49-F238E27FC236}">
                <a16:creationId xmlns:a16="http://schemas.microsoft.com/office/drawing/2014/main" id="{A1E9CF55-BB87-484A-90E4-DC6845EA0176}"/>
              </a:ext>
            </a:extLst>
          </p:cNvPr>
          <p:cNvSpPr txBox="1"/>
          <p:nvPr/>
        </p:nvSpPr>
        <p:spPr>
          <a:xfrm>
            <a:off x="338730" y="4313806"/>
            <a:ext cx="6673686" cy="369332"/>
          </a:xfrm>
          <a:prstGeom prst="rect">
            <a:avLst/>
          </a:prstGeom>
          <a:noFill/>
        </p:spPr>
        <p:txBody>
          <a:bodyPr wrap="none" rtlCol="0">
            <a:spAutoFit/>
          </a:bodyPr>
          <a:lstStyle/>
          <a:p>
            <a:r>
              <a:rPr lang="en-US" dirty="0"/>
              <a:t>Blue band (CODATA-2014) is basically </a:t>
            </a:r>
            <a:r>
              <a:rPr lang="en-US" b="1" dirty="0"/>
              <a:t>a simple average of the results</a:t>
            </a:r>
            <a:r>
              <a:rPr lang="en-US" dirty="0"/>
              <a:t>.</a:t>
            </a:r>
          </a:p>
        </p:txBody>
      </p:sp>
      <p:sp>
        <p:nvSpPr>
          <p:cNvPr id="11" name="Slide Number Placeholder 8">
            <a:extLst>
              <a:ext uri="{FF2B5EF4-FFF2-40B4-BE49-F238E27FC236}">
                <a16:creationId xmlns:a16="http://schemas.microsoft.com/office/drawing/2014/main" id="{3676F6E8-6113-F349-807B-65004B75F1AC}"/>
              </a:ext>
            </a:extLst>
          </p:cNvPr>
          <p:cNvSpPr txBox="1">
            <a:spLocks/>
          </p:cNvSpPr>
          <p:nvPr/>
        </p:nvSpPr>
        <p:spPr>
          <a:xfrm>
            <a:off x="9387114"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44</a:t>
            </a:fld>
            <a:endParaRPr lang="en-US"/>
          </a:p>
        </p:txBody>
      </p:sp>
    </p:spTree>
    <p:extLst>
      <p:ext uri="{BB962C8B-B14F-4D97-AF65-F5344CB8AC3E}">
        <p14:creationId xmlns:p14="http://schemas.microsoft.com/office/powerpoint/2010/main" val="1115491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2A8DB-2AF6-3A41-8816-398F836C7309}"/>
              </a:ext>
            </a:extLst>
          </p:cNvPr>
          <p:cNvSpPr>
            <a:spLocks noGrp="1"/>
          </p:cNvSpPr>
          <p:nvPr>
            <p:ph type="title"/>
          </p:nvPr>
        </p:nvSpPr>
        <p:spPr>
          <a:xfrm>
            <a:off x="0" y="0"/>
            <a:ext cx="12192000" cy="1325563"/>
          </a:xfrm>
        </p:spPr>
        <p:txBody>
          <a:bodyPr/>
          <a:lstStyle/>
          <a:p>
            <a:pPr algn="ctr"/>
            <a:r>
              <a:rPr lang="en-US" dirty="0"/>
              <a:t>Which Brings Us To New Recommended Values</a:t>
            </a:r>
          </a:p>
        </p:txBody>
      </p:sp>
      <p:sp>
        <p:nvSpPr>
          <p:cNvPr id="3" name="Content Placeholder 2">
            <a:extLst>
              <a:ext uri="{FF2B5EF4-FFF2-40B4-BE49-F238E27FC236}">
                <a16:creationId xmlns:a16="http://schemas.microsoft.com/office/drawing/2014/main" id="{9F44E8E4-AE8C-9E45-8B65-D1CEC02890BD}"/>
              </a:ext>
            </a:extLst>
          </p:cNvPr>
          <p:cNvSpPr>
            <a:spLocks noGrp="1"/>
          </p:cNvSpPr>
          <p:nvPr>
            <p:ph idx="1"/>
          </p:nvPr>
        </p:nvSpPr>
        <p:spPr>
          <a:xfrm>
            <a:off x="304800" y="1628711"/>
            <a:ext cx="11599962" cy="4351338"/>
          </a:xfrm>
        </p:spPr>
        <p:txBody>
          <a:bodyPr>
            <a:normAutofit/>
          </a:bodyPr>
          <a:lstStyle/>
          <a:p>
            <a:r>
              <a:rPr lang="en-US" dirty="0"/>
              <a:t>CODATA 2014</a:t>
            </a:r>
          </a:p>
          <a:p>
            <a:pPr lvl="1"/>
            <a:r>
              <a:rPr lang="en-US" dirty="0"/>
              <a:t>Proton Radius 0.8751(61) </a:t>
            </a:r>
            <a:r>
              <a:rPr lang="en-US" dirty="0" err="1"/>
              <a:t>fm</a:t>
            </a:r>
            <a:endParaRPr lang="en-US" dirty="0"/>
          </a:p>
          <a:p>
            <a:pPr lvl="1"/>
            <a:r>
              <a:rPr lang="en-US" b="1" dirty="0"/>
              <a:t>Rydberg Constant </a:t>
            </a:r>
            <a:r>
              <a:rPr lang="en-US" dirty="0"/>
              <a:t>10 973 731.568 508(65)m−1</a:t>
            </a:r>
          </a:p>
          <a:p>
            <a:pPr lvl="1"/>
            <a:endParaRPr lang="en-US" dirty="0"/>
          </a:p>
          <a:p>
            <a:r>
              <a:rPr lang="en-US" dirty="0"/>
              <a:t>CODATA 2018</a:t>
            </a:r>
          </a:p>
          <a:p>
            <a:pPr lvl="1"/>
            <a:r>
              <a:rPr lang="en-US" dirty="0"/>
              <a:t>Proton Radius 0.8414(19)</a:t>
            </a:r>
            <a:r>
              <a:rPr lang="en-US" dirty="0" err="1"/>
              <a:t>fm</a:t>
            </a:r>
            <a:endParaRPr lang="en-US" dirty="0"/>
          </a:p>
          <a:p>
            <a:pPr lvl="1"/>
            <a:r>
              <a:rPr lang="en-US" b="1" dirty="0"/>
              <a:t>Rydberg Constan</a:t>
            </a:r>
            <a:r>
              <a:rPr lang="en-US" dirty="0"/>
              <a:t>t 10 973 731.568 160(21) m-1    </a:t>
            </a:r>
          </a:p>
          <a:p>
            <a:pPr lvl="1"/>
            <a:endParaRPr lang="en-US" dirty="0"/>
          </a:p>
          <a:p>
            <a:pPr marL="0" indent="0">
              <a:buNone/>
            </a:pPr>
            <a:r>
              <a:rPr lang="en-US" dirty="0"/>
              <a:t>Particle Data Book has also changed its recommend value to the 0.84 fm.</a:t>
            </a:r>
          </a:p>
          <a:p>
            <a:pPr marL="0" indent="0">
              <a:buNone/>
            </a:pPr>
            <a:endParaRPr lang="en-US" dirty="0"/>
          </a:p>
        </p:txBody>
      </p:sp>
      <p:sp>
        <p:nvSpPr>
          <p:cNvPr id="4" name="Footer Placeholder 3">
            <a:extLst>
              <a:ext uri="{FF2B5EF4-FFF2-40B4-BE49-F238E27FC236}">
                <a16:creationId xmlns:a16="http://schemas.microsoft.com/office/drawing/2014/main" id="{2DEB94F2-92CE-4B41-BF4C-F5AFE1C370A0}"/>
              </a:ext>
            </a:extLst>
          </p:cNvPr>
          <p:cNvSpPr>
            <a:spLocks noGrp="1"/>
          </p:cNvSpPr>
          <p:nvPr>
            <p:ph type="ftr" sz="quarter" idx="11"/>
          </p:nvPr>
        </p:nvSpPr>
        <p:spPr/>
        <p:txBody>
          <a:bodyPr/>
          <a:lstStyle/>
          <a:p>
            <a:r>
              <a:rPr lang="en-US"/>
              <a:t>Douglas W. Higinbotham (Jefferson Lab)</a:t>
            </a:r>
          </a:p>
        </p:txBody>
      </p:sp>
      <p:sp>
        <p:nvSpPr>
          <p:cNvPr id="5" name="Slide Number Placeholder 4">
            <a:extLst>
              <a:ext uri="{FF2B5EF4-FFF2-40B4-BE49-F238E27FC236}">
                <a16:creationId xmlns:a16="http://schemas.microsoft.com/office/drawing/2014/main" id="{E5CD066E-F4EB-2C43-A224-5C7852ADD4C1}"/>
              </a:ext>
            </a:extLst>
          </p:cNvPr>
          <p:cNvSpPr>
            <a:spLocks noGrp="1"/>
          </p:cNvSpPr>
          <p:nvPr>
            <p:ph type="sldNum" sz="quarter" idx="12"/>
          </p:nvPr>
        </p:nvSpPr>
        <p:spPr/>
        <p:txBody>
          <a:bodyPr/>
          <a:lstStyle/>
          <a:p>
            <a:fld id="{52E4FCA3-F05C-B34F-91BB-97D35EDA7026}" type="slidenum">
              <a:rPr lang="en-US" smtClean="0"/>
              <a:t>45</a:t>
            </a:fld>
            <a:endParaRPr lang="en-US" dirty="0"/>
          </a:p>
        </p:txBody>
      </p:sp>
    </p:spTree>
    <p:extLst>
      <p:ext uri="{BB962C8B-B14F-4D97-AF65-F5344CB8AC3E}">
        <p14:creationId xmlns:p14="http://schemas.microsoft.com/office/powerpoint/2010/main" val="338580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E100-4622-634C-872B-D317899E9E16}"/>
              </a:ext>
            </a:extLst>
          </p:cNvPr>
          <p:cNvSpPr>
            <a:spLocks noGrp="1"/>
          </p:cNvSpPr>
          <p:nvPr>
            <p:ph type="title"/>
          </p:nvPr>
        </p:nvSpPr>
        <p:spPr>
          <a:xfrm>
            <a:off x="0" y="36889"/>
            <a:ext cx="12192000" cy="925637"/>
          </a:xfrm>
        </p:spPr>
        <p:txBody>
          <a:bodyPr/>
          <a:lstStyle/>
          <a:p>
            <a:pPr algn="ctr"/>
            <a:r>
              <a:rPr lang="en-US" dirty="0"/>
              <a:t>Summary and Outlook</a:t>
            </a:r>
          </a:p>
        </p:txBody>
      </p:sp>
      <p:sp>
        <p:nvSpPr>
          <p:cNvPr id="5" name="Content Placeholder 4">
            <a:extLst>
              <a:ext uri="{FF2B5EF4-FFF2-40B4-BE49-F238E27FC236}">
                <a16:creationId xmlns:a16="http://schemas.microsoft.com/office/drawing/2014/main" id="{BCE748B6-9FFF-084F-9D0D-8701596E6261}"/>
              </a:ext>
            </a:extLst>
          </p:cNvPr>
          <p:cNvSpPr>
            <a:spLocks noGrp="1"/>
          </p:cNvSpPr>
          <p:nvPr>
            <p:ph idx="1"/>
          </p:nvPr>
        </p:nvSpPr>
        <p:spPr>
          <a:xfrm>
            <a:off x="838200" y="785098"/>
            <a:ext cx="11353800" cy="5287803"/>
          </a:xfrm>
        </p:spPr>
        <p:txBody>
          <a:bodyPr>
            <a:normAutofit/>
          </a:bodyPr>
          <a:lstStyle/>
          <a:p>
            <a:endParaRPr lang="en-US" dirty="0"/>
          </a:p>
          <a:p>
            <a:r>
              <a:rPr lang="en-US" dirty="0"/>
              <a:t>A lot of effort has gone into understanding the proton radius puzzle</a:t>
            </a:r>
          </a:p>
          <a:p>
            <a:pPr lvl="1"/>
            <a:r>
              <a:rPr lang="en-US" dirty="0"/>
              <a:t>MANY re-analysis of old and new scattering data </a:t>
            </a:r>
          </a:p>
          <a:p>
            <a:pPr lvl="1"/>
            <a:r>
              <a:rPr lang="en-US" dirty="0" err="1"/>
              <a:t>PRad</a:t>
            </a:r>
            <a:r>
              <a:rPr lang="en-US" dirty="0"/>
              <a:t> (no spectrometer) proton radius 0.831(7) fm</a:t>
            </a:r>
          </a:p>
          <a:p>
            <a:pPr lvl="1"/>
            <a:r>
              <a:rPr lang="en-US" dirty="0"/>
              <a:t>New Atomic Lamb shift results mostly consistent with small radius</a:t>
            </a:r>
          </a:p>
          <a:p>
            <a:pPr lvl="2"/>
            <a:r>
              <a:rPr lang="en-US" dirty="0"/>
              <a:t>2020 blinded analysis from </a:t>
            </a:r>
            <a:r>
              <a:rPr lang="en-US" dirty="0" err="1"/>
              <a:t>Candana</a:t>
            </a:r>
            <a:r>
              <a:rPr lang="en-US" dirty="0"/>
              <a:t> was consistent </a:t>
            </a:r>
            <a:r>
              <a:rPr lang="en-US" dirty="0">
                <a:hlinkClick r:id="rId2"/>
              </a:rPr>
              <a:t>http://doi.org/10.1126/science.aau7807</a:t>
            </a:r>
            <a:r>
              <a:rPr lang="en-US" dirty="0"/>
              <a:t>   </a:t>
            </a:r>
          </a:p>
          <a:p>
            <a:pPr lvl="2"/>
            <a:r>
              <a:rPr lang="en-US" dirty="0"/>
              <a:t>2017 CRÈME result also consistent with smaller value </a:t>
            </a:r>
            <a:r>
              <a:rPr lang="en-US" dirty="0">
                <a:hlinkClick r:id="rId3"/>
              </a:rPr>
              <a:t>http://doi.org/10.1126/science.aah6677</a:t>
            </a:r>
            <a:r>
              <a:rPr lang="en-US" dirty="0"/>
              <a:t>   </a:t>
            </a:r>
          </a:p>
          <a:p>
            <a:pPr lvl="2"/>
            <a:r>
              <a:rPr lang="en-US" dirty="0"/>
              <a:t>But 2018 French result still gives previous value  </a:t>
            </a:r>
            <a:r>
              <a:rPr lang="en-US" dirty="0">
                <a:hlinkClick r:id="rId4"/>
              </a:rPr>
              <a:t>https://doi.org/10.1103/PhysRevLett.120.183001</a:t>
            </a:r>
            <a:r>
              <a:rPr lang="en-US" dirty="0"/>
              <a:t> </a:t>
            </a:r>
          </a:p>
          <a:p>
            <a:pPr lvl="1"/>
            <a:r>
              <a:rPr lang="en-US" dirty="0"/>
              <a:t>MUSE, New Mainz A1 Data, MESA, Compass, PRAD-II and more still to come </a:t>
            </a:r>
          </a:p>
          <a:p>
            <a:r>
              <a:rPr lang="en-US" dirty="0" err="1"/>
              <a:t>Dispersively</a:t>
            </a:r>
            <a:r>
              <a:rPr lang="en-US" dirty="0"/>
              <a:t> Improved Chiral Effective Field Theory (conventional nuclear physics) is consistent with a smaller radius.   </a:t>
            </a:r>
          </a:p>
          <a:p>
            <a:r>
              <a:rPr lang="en-US" dirty="0"/>
              <a:t>Now it is your turn!! </a:t>
            </a:r>
            <a:r>
              <a:rPr lang="en-US" dirty="0">
                <a:hlinkClick r:id="rId5"/>
              </a:rPr>
              <a:t>https://wiki.jlab.org/pcrewiki/index.php/PRad_Results</a:t>
            </a:r>
            <a:endParaRPr lang="en-US" dirty="0"/>
          </a:p>
          <a:p>
            <a:endParaRPr lang="en-US" dirty="0"/>
          </a:p>
          <a:p>
            <a:endParaRPr lang="en-US" dirty="0"/>
          </a:p>
          <a:p>
            <a:pPr marL="0" indent="0">
              <a:buNone/>
            </a:pPr>
            <a:endParaRPr lang="en-US" dirty="0"/>
          </a:p>
          <a:p>
            <a:pPr marL="0" indent="0">
              <a:buNone/>
            </a:pPr>
            <a:endParaRPr lang="en-US" dirty="0"/>
          </a:p>
        </p:txBody>
      </p:sp>
      <p:sp>
        <p:nvSpPr>
          <p:cNvPr id="6" name="Footer Placeholder 5">
            <a:extLst>
              <a:ext uri="{FF2B5EF4-FFF2-40B4-BE49-F238E27FC236}">
                <a16:creationId xmlns:a16="http://schemas.microsoft.com/office/drawing/2014/main" id="{3A98B532-39F7-0F48-8B19-B7F6DDE41136}"/>
              </a:ext>
            </a:extLst>
          </p:cNvPr>
          <p:cNvSpPr>
            <a:spLocks noGrp="1"/>
          </p:cNvSpPr>
          <p:nvPr>
            <p:ph type="ftr" sz="quarter" idx="11"/>
          </p:nvPr>
        </p:nvSpPr>
        <p:spPr/>
        <p:txBody>
          <a:bodyPr/>
          <a:lstStyle/>
          <a:p>
            <a:r>
              <a:rPr lang="en-US"/>
              <a:t>Douglas W. Higinbotham (Jefferson Lab)</a:t>
            </a:r>
          </a:p>
        </p:txBody>
      </p:sp>
      <p:sp>
        <p:nvSpPr>
          <p:cNvPr id="7" name="Slide Number Placeholder 6">
            <a:extLst>
              <a:ext uri="{FF2B5EF4-FFF2-40B4-BE49-F238E27FC236}">
                <a16:creationId xmlns:a16="http://schemas.microsoft.com/office/drawing/2014/main" id="{6F2A3CF3-31C4-2D45-8A98-E6DA8D393961}"/>
              </a:ext>
            </a:extLst>
          </p:cNvPr>
          <p:cNvSpPr>
            <a:spLocks noGrp="1"/>
          </p:cNvSpPr>
          <p:nvPr>
            <p:ph type="sldNum" sz="quarter" idx="12"/>
          </p:nvPr>
        </p:nvSpPr>
        <p:spPr/>
        <p:txBody>
          <a:bodyPr/>
          <a:lstStyle/>
          <a:p>
            <a:fld id="{52E4FCA3-F05C-B34F-91BB-97D35EDA7026}" type="slidenum">
              <a:rPr lang="en-US" smtClean="0"/>
              <a:t>46</a:t>
            </a:fld>
            <a:endParaRPr lang="en-US"/>
          </a:p>
        </p:txBody>
      </p:sp>
    </p:spTree>
    <p:extLst>
      <p:ext uri="{BB962C8B-B14F-4D97-AF65-F5344CB8AC3E}">
        <p14:creationId xmlns:p14="http://schemas.microsoft.com/office/powerpoint/2010/main" val="926986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8B4E6B-7BA7-DB40-BB00-81429987CB91}"/>
              </a:ext>
            </a:extLst>
          </p:cNvPr>
          <p:cNvPicPr>
            <a:picLocks noChangeAspect="1"/>
          </p:cNvPicPr>
          <p:nvPr/>
        </p:nvPicPr>
        <p:blipFill>
          <a:blip r:embed="rId2"/>
          <a:stretch>
            <a:fillRect/>
          </a:stretch>
        </p:blipFill>
        <p:spPr>
          <a:xfrm>
            <a:off x="1977892" y="554856"/>
            <a:ext cx="8612726" cy="6151947"/>
          </a:xfrm>
          <a:prstGeom prst="rect">
            <a:avLst/>
          </a:prstGeom>
        </p:spPr>
      </p:pic>
      <p:sp>
        <p:nvSpPr>
          <p:cNvPr id="7" name="TextBox 6">
            <a:extLst>
              <a:ext uri="{FF2B5EF4-FFF2-40B4-BE49-F238E27FC236}">
                <a16:creationId xmlns:a16="http://schemas.microsoft.com/office/drawing/2014/main" id="{4EC831B3-32AC-D741-8F0A-952BFBE48ECF}"/>
              </a:ext>
            </a:extLst>
          </p:cNvPr>
          <p:cNvSpPr txBox="1"/>
          <p:nvPr/>
        </p:nvSpPr>
        <p:spPr>
          <a:xfrm rot="16200000">
            <a:off x="8146789" y="3338441"/>
            <a:ext cx="6754763" cy="584775"/>
          </a:xfrm>
          <a:prstGeom prst="rect">
            <a:avLst/>
          </a:prstGeom>
          <a:noFill/>
        </p:spPr>
        <p:txBody>
          <a:bodyPr wrap="square" rtlCol="0">
            <a:spAutoFit/>
          </a:bodyPr>
          <a:lstStyle/>
          <a:p>
            <a:pPr algn="ctr"/>
            <a:r>
              <a:rPr lang="en-US" sz="1600" dirty="0">
                <a:latin typeface="+mj-lt"/>
                <a:hlinkClick r:id="rId3"/>
              </a:rPr>
              <a:t>https://twitter.com/dwhiginbotham/status/1043837703991832577</a:t>
            </a:r>
            <a:r>
              <a:rPr lang="en-US" sz="1600" dirty="0">
                <a:latin typeface="+mj-lt"/>
              </a:rPr>
              <a:t>  </a:t>
            </a:r>
          </a:p>
          <a:p>
            <a:pPr algn="ctr"/>
            <a:r>
              <a:rPr lang="en-US" sz="1600" dirty="0">
                <a:latin typeface="+mj-lt"/>
              </a:rPr>
              <a:t>and the source code: </a:t>
            </a:r>
            <a:r>
              <a:rPr lang="en-US" sz="1600" dirty="0">
                <a:latin typeface="+mj-lt"/>
                <a:hlinkClick r:id="rId4"/>
              </a:rPr>
              <a:t>http://doi.org/10.5281/zenodo.1436555</a:t>
            </a:r>
            <a:endParaRPr lang="en-US" sz="1600" dirty="0">
              <a:latin typeface="+mj-lt"/>
            </a:endParaRPr>
          </a:p>
        </p:txBody>
      </p:sp>
      <p:sp>
        <p:nvSpPr>
          <p:cNvPr id="10" name="TextBox 9">
            <a:extLst>
              <a:ext uri="{FF2B5EF4-FFF2-40B4-BE49-F238E27FC236}">
                <a16:creationId xmlns:a16="http://schemas.microsoft.com/office/drawing/2014/main" id="{A2FE7B70-8241-9D4D-BEF3-02EBC4390514}"/>
              </a:ext>
            </a:extLst>
          </p:cNvPr>
          <p:cNvSpPr txBox="1"/>
          <p:nvPr/>
        </p:nvSpPr>
        <p:spPr>
          <a:xfrm rot="16200000">
            <a:off x="-2644735" y="3119588"/>
            <a:ext cx="6877495" cy="584775"/>
          </a:xfrm>
          <a:prstGeom prst="rect">
            <a:avLst/>
          </a:prstGeom>
          <a:noFill/>
        </p:spPr>
        <p:txBody>
          <a:bodyPr wrap="square" rtlCol="0">
            <a:spAutoFit/>
          </a:bodyPr>
          <a:lstStyle/>
          <a:p>
            <a:pPr algn="ctr"/>
            <a:r>
              <a:rPr lang="en-US" sz="3200" dirty="0"/>
              <a:t>And just for fitting fun!</a:t>
            </a:r>
          </a:p>
        </p:txBody>
      </p:sp>
      <p:sp>
        <p:nvSpPr>
          <p:cNvPr id="13" name="Slide Number Placeholder 12">
            <a:extLst>
              <a:ext uri="{FF2B5EF4-FFF2-40B4-BE49-F238E27FC236}">
                <a16:creationId xmlns:a16="http://schemas.microsoft.com/office/drawing/2014/main" id="{CD853E47-7E54-224B-B693-B8CCE977E57B}"/>
              </a:ext>
            </a:extLst>
          </p:cNvPr>
          <p:cNvSpPr>
            <a:spLocks noGrp="1"/>
          </p:cNvSpPr>
          <p:nvPr>
            <p:ph type="sldNum" sz="quarter" idx="12"/>
          </p:nvPr>
        </p:nvSpPr>
        <p:spPr>
          <a:xfrm>
            <a:off x="9448800" y="6524241"/>
            <a:ext cx="2743200" cy="365125"/>
          </a:xfrm>
        </p:spPr>
        <p:txBody>
          <a:bodyPr/>
          <a:lstStyle/>
          <a:p>
            <a:fld id="{C276C80F-E337-1E44-B5E3-0EACE8A36058}" type="slidenum">
              <a:rPr lang="en-US" smtClean="0"/>
              <a:t>47</a:t>
            </a:fld>
            <a:endParaRPr lang="en-US" dirty="0"/>
          </a:p>
        </p:txBody>
      </p:sp>
      <p:sp>
        <p:nvSpPr>
          <p:cNvPr id="2" name="TextBox 1">
            <a:extLst>
              <a:ext uri="{FF2B5EF4-FFF2-40B4-BE49-F238E27FC236}">
                <a16:creationId xmlns:a16="http://schemas.microsoft.com/office/drawing/2014/main" id="{8C783C81-A480-D8CC-EBF1-8F3DD0CFB177}"/>
              </a:ext>
            </a:extLst>
          </p:cNvPr>
          <p:cNvSpPr txBox="1"/>
          <p:nvPr/>
        </p:nvSpPr>
        <p:spPr>
          <a:xfrm>
            <a:off x="1977892" y="253447"/>
            <a:ext cx="2448684" cy="369332"/>
          </a:xfrm>
          <a:prstGeom prst="rect">
            <a:avLst/>
          </a:prstGeom>
          <a:noFill/>
        </p:spPr>
        <p:txBody>
          <a:bodyPr wrap="none" rtlCol="0">
            <a:spAutoFit/>
          </a:bodyPr>
          <a:lstStyle/>
          <a:p>
            <a:r>
              <a:rPr lang="en-US" dirty="0">
                <a:hlinkClick r:id="rId5"/>
              </a:rPr>
              <a:t>https://xkcd.com/2048</a:t>
            </a:r>
            <a:r>
              <a:rPr lang="en-US" dirty="0"/>
              <a:t>  </a:t>
            </a:r>
          </a:p>
        </p:txBody>
      </p:sp>
    </p:spTree>
    <p:extLst>
      <p:ext uri="{BB962C8B-B14F-4D97-AF65-F5344CB8AC3E}">
        <p14:creationId xmlns:p14="http://schemas.microsoft.com/office/powerpoint/2010/main" val="3958701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078"/>
            <a:ext cx="12192000" cy="709696"/>
          </a:xfrm>
        </p:spPr>
        <p:txBody>
          <a:bodyPr>
            <a:normAutofit/>
          </a:bodyPr>
          <a:lstStyle/>
          <a:p>
            <a:pPr algn="ctr"/>
            <a:r>
              <a:rPr lang="en-US" dirty="0"/>
              <a:t>Further Reading &amp; Source For Python &amp; R Software</a:t>
            </a:r>
          </a:p>
        </p:txBody>
      </p:sp>
      <p:sp>
        <p:nvSpPr>
          <p:cNvPr id="3" name="Content Placeholder 2"/>
          <p:cNvSpPr>
            <a:spLocks noGrp="1"/>
          </p:cNvSpPr>
          <p:nvPr>
            <p:ph idx="1"/>
          </p:nvPr>
        </p:nvSpPr>
        <p:spPr>
          <a:xfrm>
            <a:off x="122274" y="1008934"/>
            <a:ext cx="12069726" cy="5654752"/>
          </a:xfrm>
        </p:spPr>
        <p:txBody>
          <a:bodyPr>
            <a:normAutofit lnSpcReduction="10000"/>
          </a:bodyPr>
          <a:lstStyle/>
          <a:p>
            <a:r>
              <a:rPr lang="en-US" sz="2400" dirty="0"/>
              <a:t>To Explain or Predict?   ( Descriptive, Predictive and Explanatory Modeling )</a:t>
            </a:r>
          </a:p>
          <a:p>
            <a:pPr lvl="1"/>
            <a:r>
              <a:rPr lang="en-US" dirty="0">
                <a:hlinkClick r:id="rId2">
                  <a:extLst>
                    <a:ext uri="{A12FA001-AC4F-418D-AE19-62706E023703}">
                      <ahyp:hlinkClr xmlns:ahyp="http://schemas.microsoft.com/office/drawing/2018/hyperlinkcolor" val="tx"/>
                    </a:ext>
                  </a:extLst>
                </a:hlinkClick>
              </a:rPr>
              <a:t>https://projecteuclid.org/euclid.ss/1294167961</a:t>
            </a:r>
            <a:endParaRPr lang="en-US" dirty="0"/>
          </a:p>
          <a:p>
            <a:r>
              <a:rPr lang="en-US" sz="2400" b="1" dirty="0"/>
              <a:t>The Interpretation of Errors – Fredrick James  (most of you use MINUIT, so please read!)</a:t>
            </a:r>
          </a:p>
          <a:p>
            <a:pPr lvl="1"/>
            <a:r>
              <a:rPr lang="en-US" b="1" dirty="0">
                <a:hlinkClick r:id="rId3">
                  <a:extLst>
                    <a:ext uri="{A12FA001-AC4F-418D-AE19-62706E023703}">
                      <ahyp:hlinkClr xmlns:ahyp="http://schemas.microsoft.com/office/drawing/2018/hyperlinkcolor" val="tx"/>
                    </a:ext>
                  </a:extLst>
                </a:hlinkClick>
              </a:rPr>
              <a:t>http://seal.cern.ch/documents/minuit/mnerror.pdf</a:t>
            </a:r>
            <a:endParaRPr lang="en-US" b="1" dirty="0"/>
          </a:p>
          <a:p>
            <a:r>
              <a:rPr lang="en-US" sz="2400" dirty="0"/>
              <a:t>Data Analysis Textbooks</a:t>
            </a:r>
          </a:p>
          <a:p>
            <a:pPr lvl="1"/>
            <a:r>
              <a:rPr lang="en-US" dirty="0"/>
              <a:t>Data Reduction and Error Analysis – Philip </a:t>
            </a:r>
            <a:r>
              <a:rPr lang="en-US" dirty="0" err="1"/>
              <a:t>Bevington</a:t>
            </a:r>
            <a:endParaRPr lang="en-US" dirty="0"/>
          </a:p>
          <a:p>
            <a:pPr lvl="1"/>
            <a:r>
              <a:rPr lang="en-US" dirty="0"/>
              <a:t>Statistical Methods in Experimental Physics – Fredrick James</a:t>
            </a:r>
          </a:p>
          <a:p>
            <a:pPr lvl="1"/>
            <a:r>
              <a:rPr lang="en-US" dirty="0"/>
              <a:t>Computation Methods in Physics –  Simon </a:t>
            </a:r>
            <a:r>
              <a:rPr lang="en-US" dirty="0" err="1"/>
              <a:t>Širca</a:t>
            </a:r>
            <a:endParaRPr lang="en-US" dirty="0"/>
          </a:p>
          <a:p>
            <a:pPr lvl="1"/>
            <a:r>
              <a:rPr lang="en-US" dirty="0"/>
              <a:t>Probability for Physicists – Simon </a:t>
            </a:r>
            <a:r>
              <a:rPr lang="en-US" dirty="0" err="1"/>
              <a:t>Širca</a:t>
            </a:r>
            <a:r>
              <a:rPr lang="en-US" dirty="0"/>
              <a:t> (</a:t>
            </a:r>
            <a:r>
              <a:rPr lang="en-US" dirty="0">
                <a:hlinkClick r:id="rId4"/>
              </a:rPr>
              <a:t>https://www.springer.com/us/book/9783319316093</a:t>
            </a:r>
            <a:r>
              <a:rPr lang="en-US" dirty="0"/>
              <a:t>) </a:t>
            </a:r>
          </a:p>
          <a:p>
            <a:r>
              <a:rPr lang="en-US" sz="2400" dirty="0"/>
              <a:t>Anaconda Open Source Software (</a:t>
            </a:r>
            <a:r>
              <a:rPr lang="en-US" sz="2400" dirty="0">
                <a:hlinkClick r:id="rId5">
                  <a:extLst>
                    <a:ext uri="{A12FA001-AC4F-418D-AE19-62706E023703}">
                      <ahyp:hlinkClr xmlns:ahyp="http://schemas.microsoft.com/office/drawing/2018/hyperlinkcolor" val="tx"/>
                    </a:ext>
                  </a:extLst>
                </a:hlinkClick>
              </a:rPr>
              <a:t>https://www.anaconda.com/download</a:t>
            </a:r>
            <a:r>
              <a:rPr lang="en-US" sz="2400" dirty="0"/>
              <a:t>) </a:t>
            </a:r>
          </a:p>
          <a:p>
            <a:r>
              <a:rPr lang="en-US" sz="2400" dirty="0"/>
              <a:t>And one of my favorites: </a:t>
            </a:r>
            <a:r>
              <a:rPr lang="en-US" sz="2400" dirty="0">
                <a:hlinkClick r:id="rId6"/>
              </a:rPr>
              <a:t>https://en.wikipedia.org/wiki/How_to_Lie_with_Statistics</a:t>
            </a:r>
            <a:r>
              <a:rPr lang="en-US" sz="2400" dirty="0"/>
              <a:t> </a:t>
            </a:r>
          </a:p>
          <a:p>
            <a:pPr lvl="1"/>
            <a:r>
              <a:rPr lang="en-US" dirty="0"/>
              <a:t>This book shows you the lies</a:t>
            </a:r>
          </a:p>
          <a:p>
            <a:pPr lvl="1"/>
            <a:r>
              <a:rPr lang="en-US" dirty="0"/>
              <a:t>Though it is old, you can see example after example that is discussed in this book on social media sites today!</a:t>
            </a:r>
          </a:p>
          <a:p>
            <a:pPr marL="0" indent="0">
              <a:buNone/>
            </a:pPr>
            <a:endParaRPr lang="en-US" sz="2000" dirty="0"/>
          </a:p>
        </p:txBody>
      </p:sp>
      <p:sp>
        <p:nvSpPr>
          <p:cNvPr id="6" name="Slide Number Placeholder 5">
            <a:extLst>
              <a:ext uri="{FF2B5EF4-FFF2-40B4-BE49-F238E27FC236}">
                <a16:creationId xmlns:a16="http://schemas.microsoft.com/office/drawing/2014/main" id="{59604337-5747-744F-B318-998A8CB91237}"/>
              </a:ext>
            </a:extLst>
          </p:cNvPr>
          <p:cNvSpPr>
            <a:spLocks noGrp="1"/>
          </p:cNvSpPr>
          <p:nvPr>
            <p:ph type="sldNum" sz="quarter" idx="12"/>
          </p:nvPr>
        </p:nvSpPr>
        <p:spPr>
          <a:xfrm>
            <a:off x="9330047" y="6492875"/>
            <a:ext cx="2743200" cy="365125"/>
          </a:xfrm>
        </p:spPr>
        <p:txBody>
          <a:bodyPr/>
          <a:lstStyle/>
          <a:p>
            <a:fld id="{C276C80F-E337-1E44-B5E3-0EACE8A36058}" type="slidenum">
              <a:rPr lang="en-US" smtClean="0"/>
              <a:t>48</a:t>
            </a:fld>
            <a:endParaRPr lang="en-US" dirty="0"/>
          </a:p>
        </p:txBody>
      </p:sp>
    </p:spTree>
    <p:extLst>
      <p:ext uri="{BB962C8B-B14F-4D97-AF65-F5344CB8AC3E}">
        <p14:creationId xmlns:p14="http://schemas.microsoft.com/office/powerpoint/2010/main" val="420975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73"/>
            <a:ext cx="12192000" cy="941653"/>
          </a:xfrm>
        </p:spPr>
        <p:txBody>
          <a:bodyPr>
            <a:noAutofit/>
          </a:bodyPr>
          <a:lstStyle/>
          <a:p>
            <a:pPr algn="ctr"/>
            <a:r>
              <a:rPr lang="en-US" sz="3600" dirty="0"/>
              <a:t>How do we typically do electron scattering measurements?</a:t>
            </a:r>
          </a:p>
        </p:txBody>
      </p:sp>
      <p:sp>
        <p:nvSpPr>
          <p:cNvPr id="3" name="Content Placeholder 2"/>
          <p:cNvSpPr>
            <a:spLocks noGrp="1"/>
          </p:cNvSpPr>
          <p:nvPr>
            <p:ph idx="1"/>
          </p:nvPr>
        </p:nvSpPr>
        <p:spPr>
          <a:xfrm>
            <a:off x="1524000" y="823474"/>
            <a:ext cx="10450286" cy="2443709"/>
          </a:xfrm>
        </p:spPr>
        <p:txBody>
          <a:bodyPr>
            <a:noAutofit/>
          </a:bodyPr>
          <a:lstStyle/>
          <a:p>
            <a:r>
              <a:rPr lang="en-US" sz="1600" dirty="0"/>
              <a:t>Beam of electrons from an accelerator (E)</a:t>
            </a:r>
          </a:p>
          <a:p>
            <a:r>
              <a:rPr lang="en-US" sz="1600" dirty="0"/>
              <a:t>Place target material in the beam </a:t>
            </a:r>
          </a:p>
          <a:p>
            <a:pPr lvl="1"/>
            <a:r>
              <a:rPr lang="en-US" sz="1600" dirty="0"/>
              <a:t>Foils are easy, nearly point (typically thin) targets and thickness is easy to determine</a:t>
            </a:r>
          </a:p>
          <a:p>
            <a:pPr lvl="1"/>
            <a:r>
              <a:rPr lang="en-US" sz="1600" dirty="0"/>
              <a:t>Cryo-targets are challenging (e.g. boiling effects, energy loss)   </a:t>
            </a:r>
          </a:p>
          <a:p>
            <a:pPr lvl="1"/>
            <a:r>
              <a:rPr lang="en-US" sz="1600" b="1" dirty="0"/>
              <a:t>Since target thickness cannot be exactly determined, floating normalizations are often used.</a:t>
            </a:r>
            <a:endParaRPr lang="en-US" sz="1600" dirty="0"/>
          </a:p>
          <a:p>
            <a:r>
              <a:rPr lang="en-US" sz="1600" dirty="0"/>
              <a:t>For elastic hydrogen measure scattered electron (E’) and/or proton.</a:t>
            </a:r>
          </a:p>
          <a:p>
            <a:pPr lvl="1"/>
            <a:r>
              <a:rPr lang="en-US" sz="1600" dirty="0"/>
              <a:t>Over determined reaction</a:t>
            </a:r>
          </a:p>
          <a:p>
            <a:r>
              <a:rPr lang="en-US" sz="1600" dirty="0"/>
              <a:t>Spectrometers are typically used </a:t>
            </a:r>
          </a:p>
          <a:p>
            <a:pPr lvl="1"/>
            <a:r>
              <a:rPr lang="en-US" sz="1600" dirty="0"/>
              <a:t>Magnetic fields, wire-chambers, reconstructed  tracks, sieve data, etc.</a:t>
            </a:r>
          </a:p>
        </p:txBody>
      </p:sp>
      <p:pic>
        <p:nvPicPr>
          <p:cNvPr id="5" name="Picture 4" descr="Hall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835" y="3562312"/>
            <a:ext cx="6766422" cy="3061730"/>
          </a:xfrm>
          <a:prstGeom prst="rect">
            <a:avLst/>
          </a:prstGeom>
        </p:spPr>
      </p:pic>
      <p:sp>
        <p:nvSpPr>
          <p:cNvPr id="6" name="TextBox 5"/>
          <p:cNvSpPr txBox="1"/>
          <p:nvPr/>
        </p:nvSpPr>
        <p:spPr>
          <a:xfrm>
            <a:off x="979896" y="5360900"/>
            <a:ext cx="1551176" cy="369332"/>
          </a:xfrm>
          <a:prstGeom prst="rect">
            <a:avLst/>
          </a:prstGeom>
          <a:noFill/>
        </p:spPr>
        <p:txBody>
          <a:bodyPr wrap="none" rtlCol="0">
            <a:spAutoFit/>
          </a:bodyPr>
          <a:lstStyle/>
          <a:p>
            <a:r>
              <a:rPr lang="en-US"/>
              <a:t>Electron Beam</a:t>
            </a:r>
          </a:p>
        </p:txBody>
      </p:sp>
      <p:sp>
        <p:nvSpPr>
          <p:cNvPr id="7" name="TextBox 6"/>
          <p:cNvSpPr txBox="1"/>
          <p:nvPr/>
        </p:nvSpPr>
        <p:spPr>
          <a:xfrm>
            <a:off x="2423308" y="5395059"/>
            <a:ext cx="431053" cy="369332"/>
          </a:xfrm>
          <a:prstGeom prst="rect">
            <a:avLst/>
          </a:prstGeom>
          <a:noFill/>
        </p:spPr>
        <p:txBody>
          <a:bodyPr wrap="none" rtlCol="0">
            <a:spAutoFit/>
          </a:bodyPr>
          <a:lstStyle/>
          <a:p>
            <a:r>
              <a:rPr lang="en-US">
                <a:latin typeface="Wingdings"/>
                <a:ea typeface="Wingdings"/>
                <a:cs typeface="Wingdings"/>
                <a:sym typeface="Wingdings"/>
              </a:rPr>
              <a:t></a:t>
            </a:r>
            <a:endParaRPr lang="en-US"/>
          </a:p>
        </p:txBody>
      </p:sp>
      <p:sp>
        <p:nvSpPr>
          <p:cNvPr id="9" name="Slide Number Placeholder 5">
            <a:extLst>
              <a:ext uri="{FF2B5EF4-FFF2-40B4-BE49-F238E27FC236}">
                <a16:creationId xmlns:a16="http://schemas.microsoft.com/office/drawing/2014/main" id="{399342F8-A6DA-9F45-96B4-0A11FB2C3C14}"/>
              </a:ext>
            </a:extLst>
          </p:cNvPr>
          <p:cNvSpPr>
            <a:spLocks noGrp="1"/>
          </p:cNvSpPr>
          <p:nvPr>
            <p:ph type="sldNum" sz="quarter" idx="12"/>
          </p:nvPr>
        </p:nvSpPr>
        <p:spPr>
          <a:xfrm>
            <a:off x="9231086" y="6295715"/>
            <a:ext cx="2743200" cy="365125"/>
          </a:xfrm>
        </p:spPr>
        <p:txBody>
          <a:bodyPr/>
          <a:lstStyle/>
          <a:p>
            <a:pPr>
              <a:defRPr/>
            </a:pPr>
            <a:fld id="{1D7C23F3-FD99-D347-A998-69D2A2A32268}" type="slidenum">
              <a:rPr lang="en-US" smtClean="0"/>
              <a:pPr>
                <a:defRPr/>
              </a:pPr>
              <a:t>4</a:t>
            </a:fld>
            <a:endParaRPr lang="en-US"/>
          </a:p>
        </p:txBody>
      </p:sp>
    </p:spTree>
    <p:extLst>
      <p:ext uri="{BB962C8B-B14F-4D97-AF65-F5344CB8AC3E}">
        <p14:creationId xmlns:p14="http://schemas.microsoft.com/office/powerpoint/2010/main" val="3665019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ython-statistic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728" y="567813"/>
            <a:ext cx="7836310" cy="5877233"/>
          </a:xfrm>
          <a:prstGeom prst="rect">
            <a:avLst/>
          </a:prstGeom>
        </p:spPr>
      </p:pic>
    </p:spTree>
    <p:extLst>
      <p:ext uri="{BB962C8B-B14F-4D97-AF65-F5344CB8AC3E}">
        <p14:creationId xmlns:p14="http://schemas.microsoft.com/office/powerpoint/2010/main" val="1481485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0017"/>
          </a:xfrm>
        </p:spPr>
        <p:txBody>
          <a:bodyPr>
            <a:normAutofit/>
          </a:bodyPr>
          <a:lstStyle/>
          <a:p>
            <a:pPr algn="ctr"/>
            <a:r>
              <a:rPr lang="en-US" sz="3600"/>
              <a:t>Jefferson Lab Hall A High Resolution Spectrometer </a:t>
            </a:r>
          </a:p>
        </p:txBody>
      </p:sp>
      <p:pic>
        <p:nvPicPr>
          <p:cNvPr id="4" name="Picture 3" descr="Hall-A-Collaboration-200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46598" y="900017"/>
            <a:ext cx="8698804" cy="5703983"/>
          </a:xfrm>
          <a:prstGeom prst="rect">
            <a:avLst/>
          </a:prstGeom>
        </p:spPr>
      </p:pic>
      <p:sp>
        <p:nvSpPr>
          <p:cNvPr id="6" name="Slide Number Placeholder 5">
            <a:extLst>
              <a:ext uri="{FF2B5EF4-FFF2-40B4-BE49-F238E27FC236}">
                <a16:creationId xmlns:a16="http://schemas.microsoft.com/office/drawing/2014/main" id="{1C027AE7-C311-574F-BC61-9F1C412700A8}"/>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5</a:t>
            </a:fld>
            <a:endParaRPr lang="en-US"/>
          </a:p>
        </p:txBody>
      </p:sp>
    </p:spTree>
    <p:extLst>
      <p:ext uri="{BB962C8B-B14F-4D97-AF65-F5344CB8AC3E}">
        <p14:creationId xmlns:p14="http://schemas.microsoft.com/office/powerpoint/2010/main" val="1861795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61"/>
            <a:ext cx="12192000" cy="811649"/>
          </a:xfrm>
        </p:spPr>
        <p:txBody>
          <a:bodyPr>
            <a:normAutofit/>
          </a:bodyPr>
          <a:lstStyle/>
          <a:p>
            <a:pPr algn="ctr"/>
            <a:r>
              <a:rPr lang="en-US"/>
              <a:t>Electron Scattering Charge Radii from Nuclei</a:t>
            </a:r>
          </a:p>
        </p:txBody>
      </p:sp>
      <p:pic>
        <p:nvPicPr>
          <p:cNvPr id="5" name="Picture 4" descr="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738" y="1365095"/>
            <a:ext cx="4371473" cy="3656512"/>
          </a:xfrm>
          <a:prstGeom prst="rect">
            <a:avLst/>
          </a:prstGeom>
        </p:spPr>
      </p:pic>
      <p:pic>
        <p:nvPicPr>
          <p:cNvPr id="8" name="Picture 7" descr="sax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738" y="1365095"/>
            <a:ext cx="4424947" cy="3723277"/>
          </a:xfrm>
          <a:prstGeom prst="rect">
            <a:avLst/>
          </a:prstGeom>
        </p:spPr>
      </p:pic>
      <p:sp>
        <p:nvSpPr>
          <p:cNvPr id="9" name="TextBox 8"/>
          <p:cNvSpPr txBox="1"/>
          <p:nvPr/>
        </p:nvSpPr>
        <p:spPr>
          <a:xfrm>
            <a:off x="1430427" y="995763"/>
            <a:ext cx="9143998" cy="369332"/>
          </a:xfrm>
          <a:prstGeom prst="rect">
            <a:avLst/>
          </a:prstGeom>
          <a:noFill/>
        </p:spPr>
        <p:txBody>
          <a:bodyPr wrap="square" rtlCol="0">
            <a:spAutoFit/>
          </a:bodyPr>
          <a:lstStyle/>
          <a:p>
            <a:pPr algn="ctr"/>
            <a:r>
              <a:rPr lang="en-US"/>
              <a:t>Fourier Transformation of Ideal Charge Distributions.</a:t>
            </a:r>
          </a:p>
        </p:txBody>
      </p:sp>
      <p:sp>
        <p:nvSpPr>
          <p:cNvPr id="10" name="TextBox 9"/>
          <p:cNvSpPr txBox="1"/>
          <p:nvPr/>
        </p:nvSpPr>
        <p:spPr>
          <a:xfrm>
            <a:off x="0" y="5138057"/>
            <a:ext cx="12192000" cy="307777"/>
          </a:xfrm>
          <a:prstGeom prst="rect">
            <a:avLst/>
          </a:prstGeom>
          <a:noFill/>
        </p:spPr>
        <p:txBody>
          <a:bodyPr wrap="square" rtlCol="0">
            <a:spAutoFit/>
          </a:bodyPr>
          <a:lstStyle/>
          <a:p>
            <a:pPr algn="ctr"/>
            <a:r>
              <a:rPr lang="en-US" sz="1400" i="1"/>
              <a:t>Example Plots Made By R. Evan McClellan (Jefferson Lab Postdoc) </a:t>
            </a:r>
          </a:p>
        </p:txBody>
      </p:sp>
      <p:sp>
        <p:nvSpPr>
          <p:cNvPr id="11" name="Rectangle 10"/>
          <p:cNvSpPr/>
          <p:nvPr/>
        </p:nvSpPr>
        <p:spPr>
          <a:xfrm>
            <a:off x="1550738" y="5894202"/>
            <a:ext cx="9144000" cy="584776"/>
          </a:xfrm>
          <a:prstGeom prst="rect">
            <a:avLst/>
          </a:prstGeom>
        </p:spPr>
        <p:txBody>
          <a:bodyPr wrap="square">
            <a:spAutoFit/>
          </a:bodyPr>
          <a:lstStyle/>
          <a:p>
            <a:pPr algn="ctr"/>
            <a:r>
              <a:rPr lang="en-US" sz="1600">
                <a:solidFill>
                  <a:srgbClr val="0000FF"/>
                </a:solidFill>
              </a:rPr>
              <a:t>e.g. for Carbon: Stanford high Q</a:t>
            </a:r>
            <a:r>
              <a:rPr lang="en-US" sz="1600" baseline="30000">
                <a:solidFill>
                  <a:srgbClr val="0000FF"/>
                </a:solidFill>
              </a:rPr>
              <a:t>2</a:t>
            </a:r>
            <a:r>
              <a:rPr lang="en-US" sz="1600">
                <a:solidFill>
                  <a:srgbClr val="0000FF"/>
                </a:solidFill>
              </a:rPr>
              <a:t> data from I. Sick and J.S. McCarthy, </a:t>
            </a:r>
            <a:r>
              <a:rPr lang="en-US" sz="1600" err="1">
                <a:solidFill>
                  <a:srgbClr val="0000FF"/>
                </a:solidFill>
              </a:rPr>
              <a:t>Nucl</a:t>
            </a:r>
            <a:r>
              <a:rPr lang="en-US" sz="1600">
                <a:solidFill>
                  <a:srgbClr val="0000FF"/>
                </a:solidFill>
              </a:rPr>
              <a:t>. Phys. </a:t>
            </a:r>
            <a:r>
              <a:rPr lang="en-US" sz="1600" b="1">
                <a:solidFill>
                  <a:srgbClr val="0000FF"/>
                </a:solidFill>
              </a:rPr>
              <a:t>A150</a:t>
            </a:r>
            <a:r>
              <a:rPr lang="en-US" sz="1600">
                <a:solidFill>
                  <a:srgbClr val="0000FF"/>
                </a:solidFill>
              </a:rPr>
              <a:t> (1970) 631.</a:t>
            </a:r>
          </a:p>
          <a:p>
            <a:pPr algn="ctr"/>
            <a:r>
              <a:rPr lang="en-US" sz="1600">
                <a:solidFill>
                  <a:srgbClr val="0000FF"/>
                </a:solidFill>
              </a:rPr>
              <a:t>National Bureau of Standards low Q</a:t>
            </a:r>
            <a:r>
              <a:rPr lang="en-US" sz="1600" baseline="30000">
                <a:solidFill>
                  <a:srgbClr val="0000FF"/>
                </a:solidFill>
              </a:rPr>
              <a:t>2</a:t>
            </a:r>
            <a:r>
              <a:rPr lang="en-US" sz="1600">
                <a:solidFill>
                  <a:srgbClr val="0000FF"/>
                </a:solidFill>
              </a:rPr>
              <a:t> data from L. </a:t>
            </a:r>
            <a:r>
              <a:rPr lang="en-US" sz="1600" err="1">
                <a:solidFill>
                  <a:srgbClr val="0000FF"/>
                </a:solidFill>
              </a:rPr>
              <a:t>Cardman</a:t>
            </a:r>
            <a:r>
              <a:rPr lang="en-US" sz="1600">
                <a:solidFill>
                  <a:srgbClr val="0000FF"/>
                </a:solidFill>
              </a:rPr>
              <a:t> </a:t>
            </a:r>
            <a:r>
              <a:rPr lang="en-US" sz="1600" i="1">
                <a:solidFill>
                  <a:srgbClr val="0000FF"/>
                </a:solidFill>
              </a:rPr>
              <a:t>et. al</a:t>
            </a:r>
            <a:r>
              <a:rPr lang="en-US" sz="1600">
                <a:solidFill>
                  <a:srgbClr val="0000FF"/>
                </a:solidFill>
              </a:rPr>
              <a:t>., Phys. </a:t>
            </a:r>
            <a:r>
              <a:rPr lang="en-US" sz="1600" err="1">
                <a:solidFill>
                  <a:srgbClr val="0000FF"/>
                </a:solidFill>
              </a:rPr>
              <a:t>Lett</a:t>
            </a:r>
            <a:r>
              <a:rPr lang="en-US" sz="1600">
                <a:solidFill>
                  <a:srgbClr val="0000FF"/>
                </a:solidFill>
              </a:rPr>
              <a:t>. </a:t>
            </a:r>
            <a:r>
              <a:rPr lang="en-US" sz="1600" b="1">
                <a:solidFill>
                  <a:srgbClr val="0000FF"/>
                </a:solidFill>
              </a:rPr>
              <a:t>B91</a:t>
            </a:r>
            <a:r>
              <a:rPr lang="en-US" sz="1600">
                <a:solidFill>
                  <a:srgbClr val="0000FF"/>
                </a:solidFill>
              </a:rPr>
              <a:t> (1980) 203.</a:t>
            </a:r>
          </a:p>
        </p:txBody>
      </p:sp>
      <p:sp>
        <p:nvSpPr>
          <p:cNvPr id="12" name="Slide Number Placeholder 5">
            <a:extLst>
              <a:ext uri="{FF2B5EF4-FFF2-40B4-BE49-F238E27FC236}">
                <a16:creationId xmlns:a16="http://schemas.microsoft.com/office/drawing/2014/main" id="{A5116DC7-58C7-804F-92F1-8A1781DB8732}"/>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6</a:t>
            </a:fld>
            <a:endParaRPr lang="en-US"/>
          </a:p>
        </p:txBody>
      </p:sp>
    </p:spTree>
    <p:extLst>
      <p:ext uri="{BB962C8B-B14F-4D97-AF65-F5344CB8AC3E}">
        <p14:creationId xmlns:p14="http://schemas.microsoft.com/office/powerpoint/2010/main" val="1401535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95"/>
            <a:ext cx="12192000" cy="846923"/>
          </a:xfrm>
        </p:spPr>
        <p:txBody>
          <a:bodyPr>
            <a:noAutofit/>
          </a:bodyPr>
          <a:lstStyle/>
          <a:p>
            <a:pPr algn="ctr"/>
            <a:r>
              <a:rPr lang="en-US"/>
              <a:t>Determining the Charge Radius of Carbon</a:t>
            </a:r>
          </a:p>
        </p:txBody>
      </p:sp>
      <p:pic>
        <p:nvPicPr>
          <p:cNvPr id="5" name="Picture 4" descr="Carb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202" y="1443434"/>
            <a:ext cx="3181641" cy="4349215"/>
          </a:xfrm>
          <a:prstGeom prst="rect">
            <a:avLst/>
          </a:prstGeom>
        </p:spPr>
      </p:pic>
      <p:sp>
        <p:nvSpPr>
          <p:cNvPr id="7" name="TextBox 6"/>
          <p:cNvSpPr txBox="1"/>
          <p:nvPr/>
        </p:nvSpPr>
        <p:spPr>
          <a:xfrm>
            <a:off x="0" y="828229"/>
            <a:ext cx="12192000" cy="615553"/>
          </a:xfrm>
          <a:prstGeom prst="rect">
            <a:avLst/>
          </a:prstGeom>
          <a:noFill/>
        </p:spPr>
        <p:txBody>
          <a:bodyPr wrap="square" rtlCol="0">
            <a:spAutoFit/>
          </a:bodyPr>
          <a:lstStyle/>
          <a:p>
            <a:pPr algn="ctr"/>
            <a:r>
              <a:rPr lang="en-US" sz="1600" dirty="0"/>
              <a:t>Stanford high Q</a:t>
            </a:r>
            <a:r>
              <a:rPr lang="en-US" sz="1600" baseline="30000" dirty="0"/>
              <a:t>2</a:t>
            </a:r>
            <a:r>
              <a:rPr lang="en-US" sz="1600" dirty="0"/>
              <a:t> data from I. Sick and J.S. McCarthy, </a:t>
            </a:r>
            <a:r>
              <a:rPr lang="en-US" sz="1600" dirty="0" err="1"/>
              <a:t>Nucl</a:t>
            </a:r>
            <a:r>
              <a:rPr lang="en-US" sz="1600" dirty="0"/>
              <a:t>. Phys. </a:t>
            </a:r>
            <a:r>
              <a:rPr lang="en-US" sz="1600" b="1" dirty="0"/>
              <a:t>A150</a:t>
            </a:r>
            <a:r>
              <a:rPr lang="en-US" sz="1600" dirty="0"/>
              <a:t> (1970) 631.</a:t>
            </a:r>
          </a:p>
          <a:p>
            <a:pPr algn="ctr"/>
            <a:r>
              <a:rPr lang="en-US" sz="1600" dirty="0"/>
              <a:t>National Bureau of Standards (NBS) low Q</a:t>
            </a:r>
            <a:r>
              <a:rPr lang="en-US" sz="1600" baseline="30000" dirty="0"/>
              <a:t>2</a:t>
            </a:r>
            <a:r>
              <a:rPr lang="en-US" sz="1600" dirty="0"/>
              <a:t> data from L. </a:t>
            </a:r>
            <a:r>
              <a:rPr lang="en-US" sz="1600" dirty="0" err="1"/>
              <a:t>Cardman</a:t>
            </a:r>
            <a:r>
              <a:rPr lang="en-US" sz="1600" dirty="0"/>
              <a:t> et. al., Phys. Lett. </a:t>
            </a:r>
            <a:r>
              <a:rPr lang="en-US" sz="1600" b="1" dirty="0"/>
              <a:t>B91</a:t>
            </a:r>
            <a:r>
              <a:rPr lang="en-US" sz="1600" dirty="0"/>
              <a:t> (1980) 203</a:t>
            </a:r>
            <a:r>
              <a:rPr lang="en-US" dirty="0"/>
              <a:t>.</a:t>
            </a:r>
          </a:p>
        </p:txBody>
      </p:sp>
      <p:sp>
        <p:nvSpPr>
          <p:cNvPr id="9" name="TextBox 8"/>
          <p:cNvSpPr txBox="1"/>
          <p:nvPr/>
        </p:nvSpPr>
        <p:spPr>
          <a:xfrm>
            <a:off x="1524000" y="5742841"/>
            <a:ext cx="9144000" cy="338554"/>
          </a:xfrm>
          <a:prstGeom prst="rect">
            <a:avLst/>
          </a:prstGeom>
          <a:noFill/>
        </p:spPr>
        <p:txBody>
          <a:bodyPr wrap="square" rtlCol="0">
            <a:spAutoFit/>
          </a:bodyPr>
          <a:lstStyle/>
          <a:p>
            <a:pPr algn="ctr"/>
            <a:r>
              <a:rPr lang="en-US" sz="1600"/>
              <a:t>See the L. </a:t>
            </a:r>
            <a:r>
              <a:rPr lang="en-US" sz="1600" err="1"/>
              <a:t>Cardman’s</a:t>
            </a:r>
            <a:r>
              <a:rPr lang="en-US" sz="1600"/>
              <a:t> paper for details of the carbon radius ( 2.46 fm ) analysis.</a:t>
            </a:r>
          </a:p>
        </p:txBody>
      </p:sp>
      <p:pic>
        <p:nvPicPr>
          <p:cNvPr id="10" name="Picture 9" descr="Card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933" y="1561723"/>
            <a:ext cx="4374181" cy="4243377"/>
          </a:xfrm>
          <a:prstGeom prst="rect">
            <a:avLst/>
          </a:prstGeom>
        </p:spPr>
      </p:pic>
      <p:cxnSp>
        <p:nvCxnSpPr>
          <p:cNvPr id="13" name="Straight Connector 12"/>
          <p:cNvCxnSpPr/>
          <p:nvPr/>
        </p:nvCxnSpPr>
        <p:spPr>
          <a:xfrm>
            <a:off x="2998946" y="2368135"/>
            <a:ext cx="3472405" cy="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005838" y="3830265"/>
            <a:ext cx="3472405" cy="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998946" y="5080245"/>
            <a:ext cx="3472405" cy="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943384" y="2050621"/>
            <a:ext cx="0" cy="291055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7966139" y="1706645"/>
            <a:ext cx="0" cy="358527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084713" y="2010930"/>
            <a:ext cx="184666" cy="369332"/>
          </a:xfrm>
          <a:prstGeom prst="rect">
            <a:avLst/>
          </a:prstGeom>
          <a:noFill/>
        </p:spPr>
        <p:txBody>
          <a:bodyPr wrap="none" rtlCol="0">
            <a:spAutoFit/>
          </a:bodyPr>
          <a:lstStyle/>
          <a:p>
            <a:endParaRPr lang="en-US"/>
          </a:p>
        </p:txBody>
      </p:sp>
      <p:sp>
        <p:nvSpPr>
          <p:cNvPr id="38" name="Rectangle 37"/>
          <p:cNvSpPr/>
          <p:nvPr/>
        </p:nvSpPr>
        <p:spPr>
          <a:xfrm>
            <a:off x="5360182" y="1680185"/>
            <a:ext cx="1111169" cy="6614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E9BC2CD5-06CB-0646-9F71-66EF49540D0C}"/>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7</a:t>
            </a:fld>
            <a:endParaRPr lang="en-US"/>
          </a:p>
        </p:txBody>
      </p:sp>
    </p:spTree>
    <p:extLst>
      <p:ext uri="{BB962C8B-B14F-4D97-AF65-F5344CB8AC3E}">
        <p14:creationId xmlns:p14="http://schemas.microsoft.com/office/powerpoint/2010/main" val="257275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1"/>
            <a:ext cx="12192000" cy="967409"/>
          </a:xfrm>
        </p:spPr>
        <p:txBody>
          <a:bodyPr>
            <a:noAutofit/>
          </a:bodyPr>
          <a:lstStyle/>
          <a:p>
            <a:pPr algn="ctr"/>
            <a:r>
              <a:rPr lang="en-US"/>
              <a:t>Charge Radius of the Proton</a:t>
            </a:r>
          </a:p>
        </p:txBody>
      </p:sp>
      <p:sp>
        <p:nvSpPr>
          <p:cNvPr id="15362" name="Content Placeholder 2"/>
          <p:cNvSpPr>
            <a:spLocks noGrp="1"/>
          </p:cNvSpPr>
          <p:nvPr>
            <p:ph idx="1"/>
          </p:nvPr>
        </p:nvSpPr>
        <p:spPr>
          <a:xfrm>
            <a:off x="1586706" y="967408"/>
            <a:ext cx="9018587" cy="1716034"/>
          </a:xfrm>
        </p:spPr>
        <p:txBody>
          <a:bodyPr/>
          <a:lstStyle/>
          <a:p>
            <a:r>
              <a:rPr lang="en-US" sz="2400">
                <a:latin typeface="Minion Pro" charset="0"/>
              </a:rPr>
              <a:t>Proton G</a:t>
            </a:r>
            <a:r>
              <a:rPr lang="en-US" sz="2400" baseline="-25000">
                <a:latin typeface="Minion Pro" charset="0"/>
              </a:rPr>
              <a:t>E</a:t>
            </a:r>
            <a:r>
              <a:rPr lang="en-US" sz="2400">
                <a:latin typeface="Minion Pro" charset="0"/>
              </a:rPr>
              <a:t> has no measured minima and it is too light for the Fourier transformation to work in a model independent way.</a:t>
            </a:r>
          </a:p>
          <a:p>
            <a:r>
              <a:rPr lang="en-US" sz="2400">
                <a:latin typeface="Minion Pro" charset="0"/>
              </a:rPr>
              <a:t>Thus for the proton we make use of the fact that as Q</a:t>
            </a:r>
            <a:r>
              <a:rPr lang="en-US" sz="2400" baseline="30000">
                <a:latin typeface="Minion Pro" charset="0"/>
              </a:rPr>
              <a:t>2</a:t>
            </a:r>
            <a:r>
              <a:rPr lang="en-US" sz="2400">
                <a:latin typeface="Minion Pro" charset="0"/>
              </a:rPr>
              <a:t> goes to zero the charge radius is proportional to the slope of G</a:t>
            </a:r>
            <a:r>
              <a:rPr lang="en-US" sz="2400" baseline="-25000">
                <a:latin typeface="Minion Pro" charset="0"/>
              </a:rPr>
              <a:t>E</a:t>
            </a:r>
            <a:endParaRPr lang="en-US" sz="2400">
              <a:latin typeface="Minion Pro" charset="0"/>
            </a:endParaRPr>
          </a:p>
        </p:txBody>
      </p:sp>
      <p:sp>
        <p:nvSpPr>
          <p:cNvPr id="3" name="TextBox 2"/>
          <p:cNvSpPr txBox="1"/>
          <p:nvPr/>
        </p:nvSpPr>
        <p:spPr>
          <a:xfrm>
            <a:off x="10180" y="5131328"/>
            <a:ext cx="12192000" cy="369332"/>
          </a:xfrm>
          <a:prstGeom prst="rect">
            <a:avLst/>
          </a:prstGeom>
          <a:noFill/>
        </p:spPr>
        <p:txBody>
          <a:bodyPr wrap="square" rtlCol="0">
            <a:spAutoFit/>
          </a:bodyPr>
          <a:lstStyle/>
          <a:p>
            <a:pPr algn="ctr"/>
            <a:r>
              <a:rPr lang="en-US" b="1" dirty="0"/>
              <a:t>This definition of </a:t>
            </a:r>
            <a:r>
              <a:rPr lang="en-US" b="1" dirty="0" err="1"/>
              <a:t>r</a:t>
            </a:r>
            <a:r>
              <a:rPr lang="en-US" b="1" baseline="-25000" dirty="0" err="1"/>
              <a:t>P</a:t>
            </a:r>
            <a:r>
              <a:rPr lang="en-US" b="1" dirty="0"/>
              <a:t> has been shown to be consistent with the radius extracted from the muonic hydrogen data.</a:t>
            </a:r>
          </a:p>
        </p:txBody>
      </p:sp>
      <p:pic>
        <p:nvPicPr>
          <p:cNvPr id="7" name="Content Placeholder 7">
            <a:extLst>
              <a:ext uri="{FF2B5EF4-FFF2-40B4-BE49-F238E27FC236}">
                <a16:creationId xmlns:a16="http://schemas.microsoft.com/office/drawing/2014/main" id="{0278561E-4399-9F47-A254-D0AE8C79B3E8}"/>
              </a:ext>
            </a:extLst>
          </p:cNvPr>
          <p:cNvPicPr>
            <a:picLocks noChangeAspect="1"/>
          </p:cNvPicPr>
          <p:nvPr/>
        </p:nvPicPr>
        <p:blipFill>
          <a:blip r:embed="rId2"/>
          <a:stretch>
            <a:fillRect/>
          </a:stretch>
        </p:blipFill>
        <p:spPr>
          <a:xfrm>
            <a:off x="1607067" y="2613270"/>
            <a:ext cx="8998226" cy="2606160"/>
          </a:xfrm>
          <a:prstGeom prst="rect">
            <a:avLst/>
          </a:prstGeom>
        </p:spPr>
      </p:pic>
      <p:sp>
        <p:nvSpPr>
          <p:cNvPr id="4" name="Rectangle 3">
            <a:extLst>
              <a:ext uri="{FF2B5EF4-FFF2-40B4-BE49-F238E27FC236}">
                <a16:creationId xmlns:a16="http://schemas.microsoft.com/office/drawing/2014/main" id="{9EBABB70-E384-7143-9269-28DCC889FBE5}"/>
              </a:ext>
            </a:extLst>
          </p:cNvPr>
          <p:cNvSpPr/>
          <p:nvPr/>
        </p:nvSpPr>
        <p:spPr>
          <a:xfrm>
            <a:off x="10180" y="5514840"/>
            <a:ext cx="12192000" cy="646331"/>
          </a:xfrm>
          <a:prstGeom prst="rect">
            <a:avLst/>
          </a:prstGeom>
        </p:spPr>
        <p:txBody>
          <a:bodyPr wrap="square">
            <a:spAutoFit/>
          </a:bodyPr>
          <a:lstStyle/>
          <a:p>
            <a:pPr algn="ctr"/>
            <a:r>
              <a:rPr lang="en-US" dirty="0"/>
              <a:t>M. I. </a:t>
            </a:r>
            <a:r>
              <a:rPr lang="en-US" dirty="0" err="1"/>
              <a:t>Eides</a:t>
            </a:r>
            <a:r>
              <a:rPr lang="en-US" dirty="0"/>
              <a:t>, H. </a:t>
            </a:r>
            <a:r>
              <a:rPr lang="en-US" dirty="0" err="1"/>
              <a:t>Grotch</a:t>
            </a:r>
            <a:r>
              <a:rPr lang="en-US" dirty="0"/>
              <a:t> and V. A. </a:t>
            </a:r>
            <a:r>
              <a:rPr lang="en-US" dirty="0" err="1"/>
              <a:t>Shelyuto</a:t>
            </a:r>
            <a:r>
              <a:rPr lang="en-US" dirty="0"/>
              <a:t>, Phys. Rept.342 (2001) 63.  </a:t>
            </a:r>
            <a:r>
              <a:rPr lang="en-US" dirty="0">
                <a:hlinkClick r:id="rId3"/>
              </a:rPr>
              <a:t>http://doi.org/10.1016/S0370-1573(00)00077-6</a:t>
            </a:r>
            <a:r>
              <a:rPr lang="en-US" dirty="0"/>
              <a:t> </a:t>
            </a:r>
          </a:p>
          <a:p>
            <a:pPr algn="ctr"/>
            <a:r>
              <a:rPr lang="en-US" dirty="0"/>
              <a:t>Gerald A. Miller, Phys. Rev. C </a:t>
            </a:r>
            <a:r>
              <a:rPr lang="en-US" b="1" dirty="0"/>
              <a:t>99 </a:t>
            </a:r>
            <a:r>
              <a:rPr lang="en-US" dirty="0"/>
              <a:t>(2019) 035202. </a:t>
            </a:r>
            <a:r>
              <a:rPr lang="en-US" dirty="0">
                <a:hlinkClick r:id="rId4"/>
              </a:rPr>
              <a:t>https://doi.org/10.1103/PhysRevC.99.035202</a:t>
            </a:r>
            <a:r>
              <a:rPr lang="en-US" dirty="0"/>
              <a:t>  </a:t>
            </a:r>
          </a:p>
        </p:txBody>
      </p:sp>
      <p:sp>
        <p:nvSpPr>
          <p:cNvPr id="2" name="TextBox 1">
            <a:extLst>
              <a:ext uri="{FF2B5EF4-FFF2-40B4-BE49-F238E27FC236}">
                <a16:creationId xmlns:a16="http://schemas.microsoft.com/office/drawing/2014/main" id="{A7DEDBAE-1D8E-0240-8A87-3167B1B212D4}"/>
              </a:ext>
            </a:extLst>
          </p:cNvPr>
          <p:cNvSpPr txBox="1"/>
          <p:nvPr/>
        </p:nvSpPr>
        <p:spPr>
          <a:xfrm>
            <a:off x="-1" y="6119236"/>
            <a:ext cx="12181819" cy="461665"/>
          </a:xfrm>
          <a:prstGeom prst="rect">
            <a:avLst/>
          </a:prstGeom>
          <a:noFill/>
        </p:spPr>
        <p:txBody>
          <a:bodyPr wrap="square" rtlCol="0">
            <a:spAutoFit/>
          </a:bodyPr>
          <a:lstStyle/>
          <a:p>
            <a:pPr algn="ctr"/>
            <a:r>
              <a:rPr lang="en-US" sz="2400" b="1" dirty="0"/>
              <a:t>For electron scattering this will be an extrapolation problem.</a:t>
            </a:r>
          </a:p>
        </p:txBody>
      </p:sp>
      <p:sp>
        <p:nvSpPr>
          <p:cNvPr id="9" name="Slide Number Placeholder 5">
            <a:extLst>
              <a:ext uri="{FF2B5EF4-FFF2-40B4-BE49-F238E27FC236}">
                <a16:creationId xmlns:a16="http://schemas.microsoft.com/office/drawing/2014/main" id="{A022BCCA-6C1A-5740-AE95-0642B1F8F06C}"/>
              </a:ext>
            </a:extLst>
          </p:cNvPr>
          <p:cNvSpPr txBox="1">
            <a:spLocks/>
          </p:cNvSpPr>
          <p:nvPr/>
        </p:nvSpPr>
        <p:spPr>
          <a:xfrm>
            <a:off x="9175858" y="6361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D7C23F3-FD99-D347-A998-69D2A2A32268}" type="slidenum">
              <a:rPr lang="en-US" smtClean="0"/>
              <a:pPr>
                <a:defRPr/>
              </a:pPr>
              <a:t>8</a:t>
            </a:fld>
            <a:endParaRPr lang="en-US"/>
          </a:p>
        </p:txBody>
      </p:sp>
    </p:spTree>
    <p:extLst>
      <p:ext uri="{BB962C8B-B14F-4D97-AF65-F5344CB8AC3E}">
        <p14:creationId xmlns:p14="http://schemas.microsoft.com/office/powerpoint/2010/main" val="12123998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18914</TotalTime>
  <Words>4413</Words>
  <Application>Microsoft Macintosh PowerPoint</Application>
  <PresentationFormat>Widescreen</PresentationFormat>
  <Paragraphs>433</Paragraphs>
  <Slides>50</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50</vt:i4>
      </vt:variant>
    </vt:vector>
  </HeadingPairs>
  <TitlesOfParts>
    <vt:vector size="61" baseType="lpstr">
      <vt:lpstr>Arial</vt:lpstr>
      <vt:lpstr>Calibri</vt:lpstr>
      <vt:lpstr>Calibri Light</vt:lpstr>
      <vt:lpstr>Cambria Math</vt:lpstr>
      <vt:lpstr>Helvetica</vt:lpstr>
      <vt:lpstr>Minion Pro</vt:lpstr>
      <vt:lpstr>Verdana</vt:lpstr>
      <vt:lpstr>Wingdings</vt:lpstr>
      <vt:lpstr>Office Theme</vt:lpstr>
      <vt:lpstr>Custom Design</vt:lpstr>
      <vt:lpstr>JLabPowerpointMain</vt:lpstr>
      <vt:lpstr>Hadronic Physics, Detectors, &amp; Accelerators Lecture 2: Proton Radius Puzzle</vt:lpstr>
      <vt:lpstr>A Puzzle Caused By Tenacious Graduate Students</vt:lpstr>
      <vt:lpstr>Muonic Hydrogen Data</vt:lpstr>
      <vt:lpstr>Back in 2011 MANY Possible Explanations</vt:lpstr>
      <vt:lpstr>How do we typically do electron scattering measurements?</vt:lpstr>
      <vt:lpstr>Jefferson Lab Hall A High Resolution Spectrometer </vt:lpstr>
      <vt:lpstr>Electron Scattering Charge Radii from Nuclei</vt:lpstr>
      <vt:lpstr>Determining the Charge Radius of Carbon</vt:lpstr>
      <vt:lpstr>Charge Radius of the Proton</vt:lpstr>
      <vt:lpstr>Elastic Electron Scattering from Spin-1/2 Particles</vt:lpstr>
      <vt:lpstr>GE and GM Contributions To The Cross Section </vt:lpstr>
      <vt:lpstr> What’s a nuclear physicist need to know about fitting?!    </vt:lpstr>
      <vt:lpstr>Anscombe's Quartet </vt:lpstr>
      <vt:lpstr>When fit with a linear function, Slope, Intercept, 𝝌2, etc. are all the same.</vt:lpstr>
      <vt:lpstr>PowerPoint Presentation</vt:lpstr>
      <vt:lpstr>PowerPoint Presentation</vt:lpstr>
      <vt:lpstr>PowerPoint Presentation</vt:lpstr>
      <vt:lpstr>Fermi’s Rejection of Dyson’s Work</vt:lpstr>
      <vt:lpstr>The Five Parameter Elephant</vt:lpstr>
      <vt:lpstr>Warning: Danger of Confirmation Bias</vt:lpstr>
      <vt:lpstr>Radii from Electron Scattering Is A Story Of Many Results With Almost As Many Methods</vt:lpstr>
      <vt:lpstr>Types of Scientific Papers https://xkcd.com/2456/ </vt:lpstr>
      <vt:lpstr>Simple Real World Example  (where the high school intern didn’t get the expected result)</vt:lpstr>
      <vt:lpstr>Mainz 2014 1422 Data Points Plotted vs Q2 </vt:lpstr>
      <vt:lpstr>The Mainz 2014 0.88 fm Proton Radius Comes From A 51 Parameter Regression</vt:lpstr>
      <vt:lpstr>Proton Radius vs. Order of Polynomial Fits  </vt:lpstr>
      <vt:lpstr>Checking of Hand et al.’s 1963 Proton Charge Radius Result (Just using the data and Hand’s procedure, no changes!)</vt:lpstr>
      <vt:lpstr>Is There Some Way To Avoid The Extrapolations?!</vt:lpstr>
      <vt:lpstr>The Goldilocks Method</vt:lpstr>
      <vt:lpstr>PowerPoint Presentation</vt:lpstr>
      <vt:lpstr> J. M. Alarcón, DWH, C. Weiss, and Zhihong Ye, Phys. Rev. C 99 (2019) 044303  an open access paper thanks to SCOAP  </vt:lpstr>
      <vt:lpstr>Comparison to Mainz Analysis</vt:lpstr>
      <vt:lpstr>Apply DI𝜒XEFT To Full Mainz Data Set</vt:lpstr>
      <vt:lpstr>“There must be some way out of here Said the joker to the thief There's too much confusion I can't get no relief” – Bob Dylan</vt:lpstr>
      <vt:lpstr>How Analytic Choices Can Affect the Extraction of Electromagnetic Form Factors from Elastic Electron Scattering Cross Section Data </vt:lpstr>
      <vt:lpstr>Oddly Enough, The Way Out May Lie With GMP</vt:lpstr>
      <vt:lpstr>Robust Regressions  https://doi.org/10.1103/PhysRevC.102.015205 </vt:lpstr>
      <vt:lpstr>https://doi.org/10.1103/PhysRevC.102.015205 </vt:lpstr>
      <vt:lpstr>Q2 vs. Z polynomial regressions  Thanks to Tyler Hague for providing his preliminarily results.</vt:lpstr>
      <vt:lpstr>PRad: Hall B Proton Radius Experiment </vt:lpstr>
      <vt:lpstr>Padé Approximant &amp; Continued Fractions</vt:lpstr>
      <vt:lpstr>Model Selection For PRad BEFORE Seeing The Data</vt:lpstr>
      <vt:lpstr>Blind Validation Test by Theorist Jerry Miller</vt:lpstr>
      <vt:lpstr>PRad Data and Extracted Proton Radius</vt:lpstr>
      <vt:lpstr>Next Generation Atomic Hydrogen Lamb Data</vt:lpstr>
      <vt:lpstr>Which Brings Us To New Recommended Values</vt:lpstr>
      <vt:lpstr>Summary and Outlook</vt:lpstr>
      <vt:lpstr>PowerPoint Presentation</vt:lpstr>
      <vt:lpstr>Further Reading &amp; Source For Python &amp; R Software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Higinbotham</dc:creator>
  <cp:lastModifiedBy>Douglas Higinbotham</cp:lastModifiedBy>
  <cp:revision>136</cp:revision>
  <dcterms:created xsi:type="dcterms:W3CDTF">2019-04-14T10:57:09Z</dcterms:created>
  <dcterms:modified xsi:type="dcterms:W3CDTF">2022-07-14T10:29:18Z</dcterms:modified>
</cp:coreProperties>
</file>