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df" ContentType="application/pd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257" r:id="rId2"/>
    <p:sldId id="530" r:id="rId3"/>
    <p:sldId id="540" r:id="rId4"/>
    <p:sldId id="534" r:id="rId5"/>
    <p:sldId id="542" r:id="rId6"/>
    <p:sldId id="435" r:id="rId7"/>
    <p:sldId id="371" r:id="rId8"/>
    <p:sldId id="376" r:id="rId9"/>
    <p:sldId id="377" r:id="rId10"/>
    <p:sldId id="374" r:id="rId11"/>
    <p:sldId id="378" r:id="rId12"/>
    <p:sldId id="307" r:id="rId13"/>
    <p:sldId id="280" r:id="rId14"/>
    <p:sldId id="541" r:id="rId15"/>
    <p:sldId id="277" r:id="rId16"/>
    <p:sldId id="367" r:id="rId17"/>
    <p:sldId id="531" r:id="rId18"/>
    <p:sldId id="483" r:id="rId19"/>
    <p:sldId id="458" r:id="rId20"/>
    <p:sldId id="515" r:id="rId21"/>
    <p:sldId id="511" r:id="rId22"/>
    <p:sldId id="472" r:id="rId23"/>
    <p:sldId id="477" r:id="rId24"/>
    <p:sldId id="412" r:id="rId25"/>
    <p:sldId id="484" r:id="rId26"/>
    <p:sldId id="460" r:id="rId27"/>
    <p:sldId id="468" r:id="rId28"/>
    <p:sldId id="469" r:id="rId29"/>
    <p:sldId id="485" r:id="rId30"/>
    <p:sldId id="524" r:id="rId31"/>
    <p:sldId id="470" r:id="rId32"/>
    <p:sldId id="453" r:id="rId33"/>
    <p:sldId id="462" r:id="rId34"/>
    <p:sldId id="498" r:id="rId35"/>
    <p:sldId id="522" r:id="rId36"/>
    <p:sldId id="502" r:id="rId37"/>
    <p:sldId id="501" r:id="rId38"/>
    <p:sldId id="506" r:id="rId39"/>
    <p:sldId id="499" r:id="rId40"/>
    <p:sldId id="500" r:id="rId41"/>
    <p:sldId id="527" r:id="rId42"/>
    <p:sldId id="528" r:id="rId43"/>
    <p:sldId id="516" r:id="rId44"/>
    <p:sldId id="532" r:id="rId45"/>
    <p:sldId id="517" r:id="rId46"/>
    <p:sldId id="533" r:id="rId47"/>
    <p:sldId id="529" r:id="rId48"/>
    <p:sldId id="510" r:id="rId49"/>
    <p:sldId id="471" r:id="rId50"/>
    <p:sldId id="496" r:id="rId51"/>
    <p:sldId id="452" r:id="rId52"/>
    <p:sldId id="454" r:id="rId53"/>
    <p:sldId id="478" r:id="rId54"/>
    <p:sldId id="513" r:id="rId55"/>
    <p:sldId id="480" r:id="rId56"/>
    <p:sldId id="525" r:id="rId57"/>
    <p:sldId id="526" r:id="rId58"/>
    <p:sldId id="482" r:id="rId59"/>
    <p:sldId id="497" r:id="rId6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44" autoAdjust="0"/>
    <p:restoredTop sz="94660"/>
  </p:normalViewPr>
  <p:slideViewPr>
    <p:cSldViewPr snapToObjects="1">
      <p:cViewPr varScale="1">
        <p:scale>
          <a:sx n="117" d="100"/>
          <a:sy n="117" d="100"/>
        </p:scale>
        <p:origin x="120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B95F08-BF35-C84B-8E3E-8261DEB4346D}" type="datetimeFigureOut">
              <a:rPr lang="en-US" smtClean="0"/>
              <a:pPr/>
              <a:t>7/15/22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E7BF63-151A-AD48-8783-D6609CCBEC1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6881E2-7B08-DD49-A6FB-7AABB3232958}" type="datetimeFigureOut">
              <a:rPr lang="en-US" smtClean="0"/>
              <a:pPr/>
              <a:t>7/15/22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EADE16-447A-DB44-B65B-31857D027FC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ADE16-447A-DB44-B65B-31857D027FCD}" type="slidenum">
              <a:rPr lang="en-US" smtClean="0"/>
              <a:pPr/>
              <a:t>0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ADE16-447A-DB44-B65B-31857D027FCD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10EA47A-183E-BB4E-84AE-26ED0481C188}" type="slidenum">
              <a:rPr lang="en-US"/>
              <a:pPr/>
              <a:t>21</a:t>
            </a:fld>
            <a:endParaRPr 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1413" y="688975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988" y="4343400"/>
            <a:ext cx="5026025" cy="411162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A68E3FE-A7E6-6B41-B8B6-3076443EBE85}" type="slidenum">
              <a:rPr lang="fi-FI"/>
              <a:pPr/>
              <a:t>32</a:t>
            </a:fld>
            <a:endParaRPr lang="fi-FI"/>
          </a:p>
        </p:txBody>
      </p:sp>
      <p:sp>
        <p:nvSpPr>
          <p:cNvPr id="512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38263" y="914400"/>
            <a:ext cx="4179887" cy="31353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46350" y="4352637"/>
            <a:ext cx="4770904" cy="347951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C67BFE-305B-4C4F-BEAE-EA3CBD098256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C67BFE-305B-4C4F-BEAE-EA3CBD098256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ADE16-447A-DB44-B65B-31857D027FCD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4408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ADE16-447A-DB44-B65B-31857D027FCD}" type="slidenum">
              <a:rPr lang="en-US" smtClean="0"/>
              <a:pPr/>
              <a:t>58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8400" y="6437671"/>
            <a:ext cx="4038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73675D-B4CF-0141-8B2C-5BBEB0ABA5B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8400" y="6437671"/>
            <a:ext cx="4038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73675D-B4CF-0141-8B2C-5BBEB0ABA5B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3F9E2579-0AD2-1A45-BE87-AAEC8FEDC4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8400" y="6437671"/>
            <a:ext cx="4038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&lt;#&gt;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8400" y="6437671"/>
            <a:ext cx="4038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38400" y="6437671"/>
            <a:ext cx="4038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438400" y="6437671"/>
            <a:ext cx="4038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438400" y="6437671"/>
            <a:ext cx="4038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438400" y="6437671"/>
            <a:ext cx="4038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73675D-B4CF-0141-8B2C-5BBEB0ABA5B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38400" y="6437671"/>
            <a:ext cx="4038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73675D-B4CF-0141-8B2C-5BBEB0ABA5B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38400" y="6437671"/>
            <a:ext cx="4038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73675D-B4CF-0141-8B2C-5BBEB0ABA5B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7A7D0A8-36FF-3849-8F68-FCB0723CD1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8400" y="6437671"/>
            <a:ext cx="4038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&lt;#&gt;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rgbClr val="0000F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Monty_Hall_problem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d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d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d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pd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2.pd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d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en.wikipedia.org/wiki/Up_to_eleven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KOO5S4vxi0o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oleObject" Target="MAC:Users:doug:Downloads:1256785-1.doc!OLE_LINK1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oleObject" Target="MAC:Users:doug:Downloads:1256785-1.doc!OLE_LINK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cience.org/doi/10.1126/science.1256785" TargetMode="External"/><Relationship Id="rId5" Type="http://schemas.openxmlformats.org/officeDocument/2006/relationships/image" Target="../media/image41.png"/><Relationship Id="rId4" Type="http://schemas.openxmlformats.org/officeDocument/2006/relationships/oleObject" Target="MAC:Users:doug:Downloads:1256785-1.doc!OLE_LINK3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8.pd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pr.org/2018/11/12/666812854/the-florida-recount-of-2000-a-nightmare-that-goes-on-haunting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d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ucleonimage_hir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47800"/>
            <a:ext cx="9144000" cy="1870458"/>
          </a:xfrm>
        </p:spPr>
        <p:txBody>
          <a:bodyPr>
            <a:normAutofit/>
          </a:bodyPr>
          <a:lstStyle/>
          <a:p>
            <a:pPr algn="ctr"/>
            <a:r>
              <a:rPr lang="en-US" sz="4100" dirty="0">
                <a:solidFill>
                  <a:schemeClr val="bg1"/>
                </a:solidFill>
              </a:rPr>
              <a:t>Hadronic Physics, Detectors &amp; Accelerators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5600" y="5903152"/>
            <a:ext cx="3657600" cy="954848"/>
          </a:xfrm>
        </p:spPr>
        <p:txBody>
          <a:bodyPr>
            <a:normAutofit fontScale="55000" lnSpcReduction="20000"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  <a:latin typeface="+mj-lt"/>
              </a:rPr>
              <a:t>by</a:t>
            </a:r>
          </a:p>
          <a:p>
            <a:pPr>
              <a:spcAft>
                <a:spcPts val="600"/>
              </a:spcAft>
            </a:pPr>
            <a:r>
              <a:rPr lang="en-US" sz="4645" dirty="0">
                <a:solidFill>
                  <a:schemeClr val="bg1"/>
                </a:solidFill>
                <a:latin typeface="Calibri"/>
                <a:cs typeface="Calibri"/>
              </a:rPr>
              <a:t>Douglas W. Higinbotham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55877" y="3048000"/>
            <a:ext cx="84322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Lecture 3: The EMC Effect and Short-Range Correlations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Monty Hall Problem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24434" y="1992500"/>
            <a:ext cx="74732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Door #1</a:t>
            </a:r>
          </a:p>
        </p:txBody>
      </p:sp>
      <p:sp>
        <p:nvSpPr>
          <p:cNvPr id="10" name="Rectangle 9"/>
          <p:cNvSpPr/>
          <p:nvPr/>
        </p:nvSpPr>
        <p:spPr>
          <a:xfrm>
            <a:off x="4221466" y="1992500"/>
            <a:ext cx="74732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Door #2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386391" y="1992500"/>
            <a:ext cx="74732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Door #3</a:t>
            </a:r>
          </a:p>
        </p:txBody>
      </p:sp>
      <p:pic>
        <p:nvPicPr>
          <p:cNvPr id="12" name="Picture 11" descr="goat.jpeg">
            <a:extLst>
              <a:ext uri="{FF2B5EF4-FFF2-40B4-BE49-F238E27FC236}">
                <a16:creationId xmlns:a16="http://schemas.microsoft.com/office/drawing/2014/main" id="{0D02F632-ED9F-F647-BC10-8084C1BF58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514" y="3041978"/>
            <a:ext cx="1696907" cy="1662816"/>
          </a:xfrm>
          <a:prstGeom prst="rect">
            <a:avLst/>
          </a:prstGeom>
        </p:spPr>
      </p:pic>
      <p:pic>
        <p:nvPicPr>
          <p:cNvPr id="13" name="Picture 12" descr="goat.jpeg">
            <a:extLst>
              <a:ext uri="{FF2B5EF4-FFF2-40B4-BE49-F238E27FC236}">
                <a16:creationId xmlns:a16="http://schemas.microsoft.com/office/drawing/2014/main" id="{49D966A3-E1D3-E04E-8532-399AE7523C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822" y="2986673"/>
            <a:ext cx="1696907" cy="16628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9C52BA-92FF-E942-9FDC-E9127372BE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11" t="3831" r="9454" b="11572"/>
          <a:stretch/>
        </p:blipFill>
        <p:spPr>
          <a:xfrm>
            <a:off x="5612525" y="2714495"/>
            <a:ext cx="2010102" cy="216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652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Probability Says Switch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0" y="2001746"/>
            <a:ext cx="6172200" cy="339447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Your human reaction is to stay with your original choice.</a:t>
            </a:r>
          </a:p>
          <a:p>
            <a:r>
              <a:rPr lang="en-US" dirty="0"/>
              <a:t>I setup the problem before I even arrived today (i.e. you have 1/3 chance to pick correctly at the start)</a:t>
            </a:r>
          </a:p>
          <a:p>
            <a:r>
              <a:rPr lang="en-US" dirty="0"/>
              <a:t>My opening a door is NOT random, so the remaining door has a 2/3 chance to be the winner!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3000" y="5272697"/>
            <a:ext cx="68580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If you are still not convinced trying reading </a:t>
            </a:r>
            <a:r>
              <a:rPr lang="en-US" sz="1350" dirty="0">
                <a:hlinkClick r:id="rId2"/>
              </a:rPr>
              <a:t>https://en.wikipedia.org/wiki/Monty_Hall_problem</a:t>
            </a:r>
            <a:r>
              <a:rPr lang="en-US" sz="1350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FF219E-AB22-034A-90B6-9FB9F060D91C}"/>
              </a:ext>
            </a:extLst>
          </p:cNvPr>
          <p:cNvSpPr txBox="1"/>
          <p:nvPr/>
        </p:nvSpPr>
        <p:spPr>
          <a:xfrm>
            <a:off x="1" y="5555376"/>
            <a:ext cx="91439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The is actually a great problem to set up as a Monte Carlo simulation.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1E076C-8FA4-3F7E-A063-11D29A47B5EF}"/>
              </a:ext>
            </a:extLst>
          </p:cNvPr>
          <p:cNvSpPr txBox="1">
            <a:spLocks/>
          </p:cNvSpPr>
          <p:nvPr/>
        </p:nvSpPr>
        <p:spPr>
          <a:xfrm>
            <a:off x="4493042" y="65546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533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3234"/>
            <a:ext cx="9144000" cy="515962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Retrograde Motion of Mars As Seen From Earth</a:t>
            </a:r>
          </a:p>
        </p:txBody>
      </p:sp>
      <p:pic>
        <p:nvPicPr>
          <p:cNvPr id="4" name="Picture 3" descr="mar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6" b="1581"/>
          <a:stretch/>
        </p:blipFill>
        <p:spPr>
          <a:xfrm>
            <a:off x="533400" y="990600"/>
            <a:ext cx="8060826" cy="4876800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F5A5768-F931-89E0-8B2E-527D5D96819D}"/>
              </a:ext>
            </a:extLst>
          </p:cNvPr>
          <p:cNvSpPr txBox="1">
            <a:spLocks/>
          </p:cNvSpPr>
          <p:nvPr/>
        </p:nvSpPr>
        <p:spPr>
          <a:xfrm>
            <a:off x="4493042" y="6553200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8934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5334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Earth vs. Sun Centered Models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143000"/>
            <a:ext cx="8379228" cy="4800600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E3E7762-CAEA-7448-4DFD-7834DC812258}"/>
              </a:ext>
            </a:extLst>
          </p:cNvPr>
          <p:cNvSpPr txBox="1">
            <a:spLocks/>
          </p:cNvSpPr>
          <p:nvPr/>
        </p:nvSpPr>
        <p:spPr>
          <a:xfrm>
            <a:off x="4493042" y="65546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5156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Phases &amp; Elliptical Orbits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833162"/>
            <a:ext cx="8229600" cy="4272238"/>
          </a:xfrm>
        </p:spPr>
        <p:txBody>
          <a:bodyPr/>
          <a:lstStyle/>
          <a:p>
            <a:r>
              <a:rPr lang="en-US" sz="1800" dirty="0"/>
              <a:t>At first, with orbits as perfect circles, Ptolemaic models were better at predicting the orbits of the planets then Copernican models.</a:t>
            </a:r>
          </a:p>
          <a:p>
            <a:r>
              <a:rPr lang="en-US" sz="1800" dirty="0"/>
              <a:t>It was the phases of the Venus (Galileo 1610) along with the elliptical orbits of </a:t>
            </a:r>
            <a:r>
              <a:rPr lang="en-US" sz="1800" dirty="0" err="1"/>
              <a:t>Kepler</a:t>
            </a:r>
            <a:r>
              <a:rPr lang="en-US" sz="1800" dirty="0"/>
              <a:t> (1609) [ fitting the “naked eye” data of Brahe (1574) ]  that proved to be the downfall of the Ptolemaic model.</a:t>
            </a:r>
          </a:p>
          <a:p>
            <a:endParaRPr lang="en-US" dirty="0"/>
          </a:p>
        </p:txBody>
      </p:sp>
      <p:pic>
        <p:nvPicPr>
          <p:cNvPr id="6" name="Picture 5" descr="PhasesVenu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264" y="2514600"/>
            <a:ext cx="6404691" cy="3733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5400" y="6096000"/>
            <a:ext cx="91440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Illustration based on work of Galileo Galilei in </a:t>
            </a:r>
            <a:r>
              <a:rPr lang="en-US" sz="1350" i="1" dirty="0" err="1"/>
              <a:t>Sidereus</a:t>
            </a:r>
            <a:r>
              <a:rPr lang="en-US" sz="1350" i="1" dirty="0"/>
              <a:t> </a:t>
            </a:r>
            <a:r>
              <a:rPr lang="en-US" sz="1350" i="1" dirty="0" err="1"/>
              <a:t>Nuncius</a:t>
            </a:r>
            <a:r>
              <a:rPr lang="en-US" sz="1350" i="1" dirty="0"/>
              <a:t> (Starry Messenger) 1610.</a:t>
            </a:r>
            <a:r>
              <a:rPr lang="en-US" sz="1350" dirty="0"/>
              <a:t>  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A188DE7-3038-800D-A76F-103236C32B90}"/>
              </a:ext>
            </a:extLst>
          </p:cNvPr>
          <p:cNvSpPr txBox="1">
            <a:spLocks/>
          </p:cNvSpPr>
          <p:nvPr/>
        </p:nvSpPr>
        <p:spPr>
          <a:xfrm>
            <a:off x="4493042" y="65546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9971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pple Chancery"/>
                <a:cs typeface="Apple Chancery"/>
              </a:rPr>
              <a:t>O</a:t>
            </a:r>
            <a:r>
              <a:rPr lang="en-US" b="1" dirty="0">
                <a:latin typeface="Apple Chancery"/>
                <a:cs typeface="Apple Chancery"/>
              </a:rPr>
              <a:t>ccam's Razor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57800"/>
          </a:xfrm>
        </p:spPr>
        <p:txBody>
          <a:bodyPr>
            <a:noAutofit/>
          </a:bodyPr>
          <a:lstStyle/>
          <a:p>
            <a:r>
              <a:rPr lang="en-US" sz="1800" dirty="0"/>
              <a:t>William Occam (1287 – 1347)</a:t>
            </a:r>
          </a:p>
          <a:p>
            <a:r>
              <a:rPr lang="en-US" sz="1800" dirty="0"/>
              <a:t>One can always explain failing explanations with an ad hoc hypothesis, thus in Science, simpler theories are preferable to more complex ones. (e.g. the Sun centered vs. Earth centered) </a:t>
            </a:r>
            <a:endParaRPr lang="en-US" sz="1800" u="sng" dirty="0"/>
          </a:p>
          <a:p>
            <a:r>
              <a:rPr lang="en-US" sz="1800" dirty="0"/>
              <a:t>Layman’s version of Occam’s Razor is “the simplest explanation is usually the correct one”</a:t>
            </a:r>
          </a:p>
          <a:p>
            <a:r>
              <a:rPr lang="en-US" sz="1800" dirty="0"/>
              <a:t>In statistical versions of Occam's Razor, one uses a rigorous formulation instead of a philosophical argument. In particular, one must provide a specific definition of simple:</a:t>
            </a:r>
          </a:p>
          <a:p>
            <a:pPr lvl="1"/>
            <a:r>
              <a:rPr lang="en-US" sz="1800" dirty="0"/>
              <a:t>F test, </a:t>
            </a:r>
            <a:r>
              <a:rPr lang="en-US" sz="1800" dirty="0" err="1"/>
              <a:t>Akaike</a:t>
            </a:r>
            <a:r>
              <a:rPr lang="en-US" sz="1800" dirty="0"/>
              <a:t> information criterion, Bayesian information criterion, etc.</a:t>
            </a:r>
          </a:p>
          <a:p>
            <a:pPr lvl="1"/>
            <a:r>
              <a:rPr lang="en-US" sz="1800" b="1" dirty="0"/>
              <a:t>In statistical modeling of data too simple is under-fitting and too complicated is over-fitting.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53BE9AB-87ED-E0E8-F1F9-27CF06F1F153}"/>
              </a:ext>
            </a:extLst>
          </p:cNvPr>
          <p:cNvSpPr txBox="1">
            <a:spLocks/>
          </p:cNvSpPr>
          <p:nvPr/>
        </p:nvSpPr>
        <p:spPr>
          <a:xfrm>
            <a:off x="4493042" y="65546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007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Title 1"/>
          <p:cNvSpPr>
            <a:spLocks noGrp="1"/>
          </p:cNvSpPr>
          <p:nvPr>
            <p:ph type="title"/>
          </p:nvPr>
        </p:nvSpPr>
        <p:spPr>
          <a:xfrm>
            <a:off x="42863" y="0"/>
            <a:ext cx="9143999" cy="1020742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Some suggested books on data analysis.</a:t>
            </a:r>
          </a:p>
        </p:txBody>
      </p:sp>
      <p:graphicFrame>
        <p:nvGraphicFramePr>
          <p:cNvPr id="1027" name="Object 4"/>
          <p:cNvGraphicFramePr>
            <a:graphicFrameLocks noChangeAspect="1"/>
          </p:cNvGraphicFramePr>
          <p:nvPr/>
        </p:nvGraphicFramePr>
        <p:xfrm>
          <a:off x="4529138" y="3367088"/>
          <a:ext cx="85725" cy="12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4300" imgH="165100" progId="Equation.3">
                  <p:embed/>
                </p:oleObj>
              </mc:Choice>
              <mc:Fallback>
                <p:oleObj name="Equation" r:id="rId2" imgW="114300" imgH="165100" progId="Equation.3">
                  <p:embed/>
                  <p:pic>
                    <p:nvPicPr>
                      <p:cNvPr id="1027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9138" y="3367088"/>
                        <a:ext cx="85725" cy="123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0" name="Picture 9" descr="Bevingt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236" y="2121541"/>
            <a:ext cx="2471804" cy="3580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0" descr="jame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08" y="2121542"/>
            <a:ext cx="2386341" cy="3580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irc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903" y="2121541"/>
            <a:ext cx="2355642" cy="3540556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AF32CA-FAEC-404D-9DC2-0C6B98BA5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0047" y="64811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76C80F-E337-1E44-B5E3-0EACE8A36058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7CF8AFF-494C-EBFD-881D-94516A349894}"/>
              </a:ext>
            </a:extLst>
          </p:cNvPr>
          <p:cNvSpPr txBox="1">
            <a:spLocks/>
          </p:cNvSpPr>
          <p:nvPr/>
        </p:nvSpPr>
        <p:spPr>
          <a:xfrm>
            <a:off x="4493042" y="65546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8965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03606-1B11-6B85-94CB-34819A6F7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C9AE3B-9897-7840-4E5D-2D4ACEC2D9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Now Back To The Focus of Today’s Lecture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D0F7B54-C3E7-0586-8DF5-F45EAC813134}"/>
              </a:ext>
            </a:extLst>
          </p:cNvPr>
          <p:cNvSpPr txBox="1">
            <a:spLocks/>
          </p:cNvSpPr>
          <p:nvPr/>
        </p:nvSpPr>
        <p:spPr>
          <a:xfrm>
            <a:off x="4493042" y="65546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8346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latypus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342900"/>
            <a:ext cx="5388429" cy="3771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343400"/>
            <a:ext cx="9144000" cy="187045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667" dirty="0"/>
              <a:t>“When the explorer returned from Australia, the good people of England, having seen all the animals in the world, demanded to know if it was a duck or a beaver.  They were asking the wrong question!”</a:t>
            </a:r>
            <a:br>
              <a:rPr lang="en-US" sz="2667" dirty="0"/>
            </a:br>
            <a:r>
              <a:rPr lang="en-US" sz="2667" dirty="0"/>
              <a:t> – Rolf G. Winter, Introduction to Quantum Physics </a:t>
            </a:r>
            <a:endParaRPr lang="en-US" sz="2667" dirty="0">
              <a:solidFill>
                <a:schemeClr val="tx1"/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895C735-5D45-70B8-BDA6-411F67282A2A}"/>
              </a:ext>
            </a:extLst>
          </p:cNvPr>
          <p:cNvSpPr txBox="1">
            <a:spLocks/>
          </p:cNvSpPr>
          <p:nvPr/>
        </p:nvSpPr>
        <p:spPr>
          <a:xfrm>
            <a:off x="4493042" y="65546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3"/>
          <p:cNvSpPr>
            <a:spLocks noChangeArrowheads="1"/>
          </p:cNvSpPr>
          <p:nvPr/>
        </p:nvSpPr>
        <p:spPr bwMode="auto">
          <a:xfrm>
            <a:off x="1524000" y="1524000"/>
            <a:ext cx="4343400" cy="1524000"/>
          </a:xfrm>
          <a:prstGeom prst="parallelogram">
            <a:avLst>
              <a:gd name="adj" fmla="val 71250"/>
            </a:avLst>
          </a:prstGeom>
          <a:solidFill>
            <a:srgbClr val="FFFFFF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87" name="AutoShape 4"/>
          <p:cNvSpPr>
            <a:spLocks noChangeArrowheads="1"/>
          </p:cNvSpPr>
          <p:nvPr/>
        </p:nvSpPr>
        <p:spPr bwMode="auto">
          <a:xfrm>
            <a:off x="5029200" y="1066800"/>
            <a:ext cx="1981200" cy="2819400"/>
          </a:xfrm>
          <a:prstGeom prst="parallelogram">
            <a:avLst>
              <a:gd name="adj" fmla="val 25000"/>
            </a:avLst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88" name="Line 5"/>
          <p:cNvSpPr>
            <a:spLocks noChangeShapeType="1"/>
          </p:cNvSpPr>
          <p:nvPr/>
        </p:nvSpPr>
        <p:spPr bwMode="auto">
          <a:xfrm flipV="1">
            <a:off x="1981200" y="2133600"/>
            <a:ext cx="1066800" cy="6858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89" name="Line 6"/>
          <p:cNvSpPr>
            <a:spLocks noChangeShapeType="1"/>
          </p:cNvSpPr>
          <p:nvPr/>
        </p:nvSpPr>
        <p:spPr bwMode="auto">
          <a:xfrm flipH="1" flipV="1">
            <a:off x="2667000" y="1600200"/>
            <a:ext cx="304800" cy="5334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 flipV="1">
            <a:off x="2971800" y="2133600"/>
            <a:ext cx="2362200" cy="304800"/>
            <a:chOff x="480" y="2304"/>
            <a:chExt cx="3360" cy="1824"/>
          </a:xfrm>
        </p:grpSpPr>
        <p:sp>
          <p:nvSpPr>
            <p:cNvPr id="16440" name="Freeform 8"/>
            <p:cNvSpPr>
              <a:spLocks/>
            </p:cNvSpPr>
            <p:nvPr/>
          </p:nvSpPr>
          <p:spPr bwMode="auto">
            <a:xfrm>
              <a:off x="864" y="2304"/>
              <a:ext cx="2592" cy="1824"/>
            </a:xfrm>
            <a:custGeom>
              <a:avLst/>
              <a:gdLst>
                <a:gd name="T0" fmla="*/ 0 w 2304"/>
                <a:gd name="T1" fmla="*/ 912 h 1680"/>
                <a:gd name="T2" fmla="*/ 108 w 2304"/>
                <a:gd name="T3" fmla="*/ 130 h 1680"/>
                <a:gd name="T4" fmla="*/ 324 w 2304"/>
                <a:gd name="T5" fmla="*/ 1694 h 1680"/>
                <a:gd name="T6" fmla="*/ 540 w 2304"/>
                <a:gd name="T7" fmla="*/ 130 h 1680"/>
                <a:gd name="T8" fmla="*/ 756 w 2304"/>
                <a:gd name="T9" fmla="*/ 1694 h 1680"/>
                <a:gd name="T10" fmla="*/ 972 w 2304"/>
                <a:gd name="T11" fmla="*/ 130 h 1680"/>
                <a:gd name="T12" fmla="*/ 1188 w 2304"/>
                <a:gd name="T13" fmla="*/ 1694 h 1680"/>
                <a:gd name="T14" fmla="*/ 1404 w 2304"/>
                <a:gd name="T15" fmla="*/ 130 h 1680"/>
                <a:gd name="T16" fmla="*/ 1620 w 2304"/>
                <a:gd name="T17" fmla="*/ 1694 h 1680"/>
                <a:gd name="T18" fmla="*/ 1836 w 2304"/>
                <a:gd name="T19" fmla="*/ 130 h 1680"/>
                <a:gd name="T20" fmla="*/ 2052 w 2304"/>
                <a:gd name="T21" fmla="*/ 1694 h 1680"/>
                <a:gd name="T22" fmla="*/ 2268 w 2304"/>
                <a:gd name="T23" fmla="*/ 130 h 1680"/>
                <a:gd name="T24" fmla="*/ 2484 w 2304"/>
                <a:gd name="T25" fmla="*/ 1694 h 1680"/>
                <a:gd name="T26" fmla="*/ 2592 w 2304"/>
                <a:gd name="T27" fmla="*/ 912 h 168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304"/>
                <a:gd name="T43" fmla="*/ 0 h 1680"/>
                <a:gd name="T44" fmla="*/ 2304 w 2304"/>
                <a:gd name="T45" fmla="*/ 1680 h 168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304" h="1680">
                  <a:moveTo>
                    <a:pt x="0" y="840"/>
                  </a:moveTo>
                  <a:cubicBezTo>
                    <a:pt x="24" y="420"/>
                    <a:pt x="48" y="0"/>
                    <a:pt x="96" y="120"/>
                  </a:cubicBezTo>
                  <a:cubicBezTo>
                    <a:pt x="144" y="240"/>
                    <a:pt x="224" y="1560"/>
                    <a:pt x="288" y="1560"/>
                  </a:cubicBezTo>
                  <a:cubicBezTo>
                    <a:pt x="352" y="1560"/>
                    <a:pt x="416" y="120"/>
                    <a:pt x="480" y="120"/>
                  </a:cubicBezTo>
                  <a:cubicBezTo>
                    <a:pt x="544" y="120"/>
                    <a:pt x="608" y="1560"/>
                    <a:pt x="672" y="1560"/>
                  </a:cubicBezTo>
                  <a:cubicBezTo>
                    <a:pt x="736" y="1560"/>
                    <a:pt x="800" y="120"/>
                    <a:pt x="864" y="120"/>
                  </a:cubicBezTo>
                  <a:cubicBezTo>
                    <a:pt x="928" y="120"/>
                    <a:pt x="992" y="1560"/>
                    <a:pt x="1056" y="1560"/>
                  </a:cubicBezTo>
                  <a:cubicBezTo>
                    <a:pt x="1120" y="1560"/>
                    <a:pt x="1184" y="120"/>
                    <a:pt x="1248" y="120"/>
                  </a:cubicBezTo>
                  <a:cubicBezTo>
                    <a:pt x="1312" y="120"/>
                    <a:pt x="1376" y="1560"/>
                    <a:pt x="1440" y="1560"/>
                  </a:cubicBezTo>
                  <a:cubicBezTo>
                    <a:pt x="1504" y="1560"/>
                    <a:pt x="1568" y="120"/>
                    <a:pt x="1632" y="120"/>
                  </a:cubicBezTo>
                  <a:cubicBezTo>
                    <a:pt x="1696" y="120"/>
                    <a:pt x="1760" y="1560"/>
                    <a:pt x="1824" y="1560"/>
                  </a:cubicBezTo>
                  <a:cubicBezTo>
                    <a:pt x="1888" y="1560"/>
                    <a:pt x="1952" y="120"/>
                    <a:pt x="2016" y="120"/>
                  </a:cubicBezTo>
                  <a:cubicBezTo>
                    <a:pt x="2080" y="120"/>
                    <a:pt x="2160" y="1440"/>
                    <a:pt x="2208" y="1560"/>
                  </a:cubicBezTo>
                  <a:cubicBezTo>
                    <a:pt x="2256" y="1680"/>
                    <a:pt x="2280" y="1260"/>
                    <a:pt x="2304" y="840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41" name="Line 9"/>
            <p:cNvSpPr>
              <a:spLocks noChangeShapeType="1"/>
            </p:cNvSpPr>
            <p:nvPr/>
          </p:nvSpPr>
          <p:spPr bwMode="auto">
            <a:xfrm>
              <a:off x="480" y="3168"/>
              <a:ext cx="384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42" name="Line 10"/>
            <p:cNvSpPr>
              <a:spLocks noChangeShapeType="1"/>
            </p:cNvSpPr>
            <p:nvPr/>
          </p:nvSpPr>
          <p:spPr bwMode="auto">
            <a:xfrm>
              <a:off x="3456" y="3216"/>
              <a:ext cx="384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arrow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391" name="Line 11"/>
          <p:cNvSpPr>
            <a:spLocks noChangeShapeType="1"/>
          </p:cNvSpPr>
          <p:nvPr/>
        </p:nvSpPr>
        <p:spPr bwMode="auto">
          <a:xfrm flipV="1">
            <a:off x="5334000" y="1295400"/>
            <a:ext cx="1066800" cy="103187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2" name="Line 12"/>
          <p:cNvSpPr>
            <a:spLocks noChangeShapeType="1"/>
          </p:cNvSpPr>
          <p:nvPr/>
        </p:nvSpPr>
        <p:spPr bwMode="auto">
          <a:xfrm>
            <a:off x="5334000" y="2362200"/>
            <a:ext cx="1066800" cy="609600"/>
          </a:xfrm>
          <a:prstGeom prst="line">
            <a:avLst/>
          </a:prstGeom>
          <a:noFill/>
          <a:ln w="28575">
            <a:solidFill>
              <a:srgbClr val="FF6600"/>
            </a:solidFill>
            <a:prstDash val="sysDot"/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3" name="Line 13"/>
          <p:cNvSpPr>
            <a:spLocks noChangeShapeType="1"/>
          </p:cNvSpPr>
          <p:nvPr/>
        </p:nvSpPr>
        <p:spPr bwMode="auto">
          <a:xfrm>
            <a:off x="5334000" y="2362200"/>
            <a:ext cx="1600200" cy="0"/>
          </a:xfrm>
          <a:prstGeom prst="line">
            <a:avLst/>
          </a:prstGeom>
          <a:noFill/>
          <a:ln w="9525">
            <a:solidFill>
              <a:schemeClr val="accent1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4" name="Text Box 14"/>
          <p:cNvSpPr txBox="1">
            <a:spLocks noChangeArrowheads="1"/>
          </p:cNvSpPr>
          <p:nvPr/>
        </p:nvSpPr>
        <p:spPr bwMode="auto">
          <a:xfrm>
            <a:off x="2286000" y="2514600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i="1">
                <a:solidFill>
                  <a:srgbClr val="000099"/>
                </a:solidFill>
                <a:latin typeface="Times New Roman" charset="0"/>
              </a:rPr>
              <a:t>e</a:t>
            </a:r>
          </a:p>
        </p:txBody>
      </p:sp>
      <p:sp>
        <p:nvSpPr>
          <p:cNvPr id="16395" name="Text Box 15"/>
          <p:cNvSpPr txBox="1">
            <a:spLocks noChangeArrowheads="1"/>
          </p:cNvSpPr>
          <p:nvPr/>
        </p:nvSpPr>
        <p:spPr bwMode="auto">
          <a:xfrm>
            <a:off x="2819400" y="1524000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i="1">
                <a:solidFill>
                  <a:srgbClr val="000099"/>
                </a:solidFill>
                <a:latin typeface="Times New Roman" charset="0"/>
              </a:rPr>
              <a:t>e</a:t>
            </a:r>
            <a:r>
              <a:rPr lang="en-US" sz="2800" i="1">
                <a:solidFill>
                  <a:srgbClr val="000099"/>
                </a:solidFill>
                <a:latin typeface="Times New Roman" charset="0"/>
                <a:ea typeface="Times New Roman" charset="0"/>
                <a:cs typeface="Times New Roman" charset="0"/>
              </a:rPr>
              <a:t>'</a:t>
            </a:r>
            <a:endParaRPr lang="en-US" sz="2800" i="1">
              <a:solidFill>
                <a:srgbClr val="000099"/>
              </a:solidFill>
              <a:latin typeface="Times New Roman" charset="0"/>
            </a:endParaRPr>
          </a:p>
        </p:txBody>
      </p:sp>
      <p:sp>
        <p:nvSpPr>
          <p:cNvPr id="16396" name="Text Box 16"/>
          <p:cNvSpPr txBox="1">
            <a:spLocks noChangeArrowheads="1"/>
          </p:cNvSpPr>
          <p:nvPr/>
        </p:nvSpPr>
        <p:spPr bwMode="auto">
          <a:xfrm>
            <a:off x="4648200" y="3048000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>
                <a:solidFill>
                  <a:srgbClr val="000099"/>
                </a:solidFill>
                <a:latin typeface="Times New Roman" charset="0"/>
                <a:sym typeface="Symbol" charset="2"/>
              </a:rPr>
              <a:t></a:t>
            </a:r>
            <a:r>
              <a:rPr lang="en-US" sz="2800" baseline="-25000">
                <a:solidFill>
                  <a:srgbClr val="000099"/>
                </a:solidFill>
                <a:latin typeface="Times New Roman" charset="0"/>
                <a:sym typeface="Symbol" charset="2"/>
              </a:rPr>
              <a:t>x</a:t>
            </a:r>
            <a:endParaRPr lang="en-US" sz="2800" baseline="-25000">
              <a:solidFill>
                <a:srgbClr val="000099"/>
              </a:solidFill>
              <a:latin typeface="Times New Roman" charset="0"/>
            </a:endParaRPr>
          </a:p>
        </p:txBody>
      </p:sp>
      <p:sp>
        <p:nvSpPr>
          <p:cNvPr id="16397" name="Text Box 17"/>
          <p:cNvSpPr txBox="1">
            <a:spLocks noChangeArrowheads="1"/>
          </p:cNvSpPr>
          <p:nvPr/>
        </p:nvSpPr>
        <p:spPr bwMode="auto">
          <a:xfrm>
            <a:off x="5486400" y="2667000"/>
            <a:ext cx="914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i="1">
                <a:solidFill>
                  <a:srgbClr val="000099"/>
                </a:solidFill>
                <a:latin typeface="Times New Roman" charset="0"/>
              </a:rPr>
              <a:t>p</a:t>
            </a:r>
            <a:r>
              <a:rPr lang="en-US" sz="2800" baseline="-25000">
                <a:solidFill>
                  <a:srgbClr val="000099"/>
                </a:solidFill>
                <a:latin typeface="Times New Roman" charset="0"/>
              </a:rPr>
              <a:t>A</a:t>
            </a:r>
            <a:r>
              <a:rPr lang="en-US" sz="2800" baseline="-25000">
                <a:solidFill>
                  <a:srgbClr val="000099"/>
                </a:solidFill>
                <a:latin typeface="Times New Roman" charset="0"/>
                <a:ea typeface="Times New Roman" charset="0"/>
                <a:cs typeface="Times New Roman" charset="0"/>
              </a:rPr>
              <a:t>–</a:t>
            </a:r>
            <a:r>
              <a:rPr lang="en-US" sz="2800" baseline="-25000">
                <a:solidFill>
                  <a:srgbClr val="000099"/>
                </a:solidFill>
                <a:latin typeface="Times New Roman" charset="0"/>
              </a:rPr>
              <a:t>1</a:t>
            </a:r>
          </a:p>
        </p:txBody>
      </p:sp>
      <p:sp>
        <p:nvSpPr>
          <p:cNvPr id="16398" name="Text Box 18"/>
          <p:cNvSpPr txBox="1">
            <a:spLocks noChangeArrowheads="1"/>
          </p:cNvSpPr>
          <p:nvPr/>
        </p:nvSpPr>
        <p:spPr bwMode="auto">
          <a:xfrm>
            <a:off x="6172200" y="1676400"/>
            <a:ext cx="838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>
                <a:solidFill>
                  <a:srgbClr val="000099"/>
                </a:solidFill>
                <a:latin typeface="Times New Roman" charset="0"/>
                <a:sym typeface="Symbol" charset="2"/>
              </a:rPr>
              <a:t></a:t>
            </a:r>
            <a:r>
              <a:rPr lang="en-US" sz="2800" baseline="-25000">
                <a:solidFill>
                  <a:srgbClr val="000099"/>
                </a:solidFill>
                <a:latin typeface="Times New Roman" charset="0"/>
                <a:sym typeface="Symbol" charset="2"/>
              </a:rPr>
              <a:t>pq</a:t>
            </a:r>
            <a:endParaRPr lang="en-US" sz="2800" baseline="-25000">
              <a:solidFill>
                <a:srgbClr val="000099"/>
              </a:solidFill>
              <a:latin typeface="Times New Roman" charset="0"/>
            </a:endParaRPr>
          </a:p>
        </p:txBody>
      </p:sp>
      <p:sp>
        <p:nvSpPr>
          <p:cNvPr id="16399" name="Text Box 19"/>
          <p:cNvSpPr txBox="1">
            <a:spLocks noChangeArrowheads="1"/>
          </p:cNvSpPr>
          <p:nvPr/>
        </p:nvSpPr>
        <p:spPr bwMode="auto">
          <a:xfrm>
            <a:off x="5715000" y="1219200"/>
            <a:ext cx="609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i="1">
                <a:solidFill>
                  <a:srgbClr val="000099"/>
                </a:solidFill>
                <a:latin typeface="Times New Roman" charset="0"/>
              </a:rPr>
              <a:t>p</a:t>
            </a:r>
          </a:p>
        </p:txBody>
      </p:sp>
      <p:sp>
        <p:nvSpPr>
          <p:cNvPr id="16400" name="Arc 20"/>
          <p:cNvSpPr>
            <a:spLocks/>
          </p:cNvSpPr>
          <p:nvPr/>
        </p:nvSpPr>
        <p:spPr bwMode="auto">
          <a:xfrm rot="10089417">
            <a:off x="4886325" y="2741613"/>
            <a:ext cx="295275" cy="377825"/>
          </a:xfrm>
          <a:custGeom>
            <a:avLst/>
            <a:gdLst>
              <a:gd name="T0" fmla="*/ 341446 w 20951"/>
              <a:gd name="T1" fmla="*/ 0 h 21531"/>
              <a:gd name="T2" fmla="*/ 4161488 w 20951"/>
              <a:gd name="T3" fmla="*/ 5012503 h 21531"/>
              <a:gd name="T4" fmla="*/ 0 w 20951"/>
              <a:gd name="T5" fmla="*/ 6630056 h 21531"/>
              <a:gd name="T6" fmla="*/ 0 60000 65536"/>
              <a:gd name="T7" fmla="*/ 0 60000 65536"/>
              <a:gd name="T8" fmla="*/ 0 60000 65536"/>
              <a:gd name="T9" fmla="*/ 0 w 20951"/>
              <a:gd name="T10" fmla="*/ 0 h 21531"/>
              <a:gd name="T11" fmla="*/ 20951 w 20951"/>
              <a:gd name="T12" fmla="*/ 21531 h 215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951" h="21531" fill="none" extrusionOk="0">
                <a:moveTo>
                  <a:pt x="1719" y="-1"/>
                </a:moveTo>
                <a:cubicBezTo>
                  <a:pt x="10958" y="737"/>
                  <a:pt x="18697" y="7287"/>
                  <a:pt x="20951" y="16277"/>
                </a:cubicBezTo>
              </a:path>
              <a:path w="20951" h="21531" stroke="0" extrusionOk="0">
                <a:moveTo>
                  <a:pt x="1719" y="-1"/>
                </a:moveTo>
                <a:cubicBezTo>
                  <a:pt x="10958" y="737"/>
                  <a:pt x="18697" y="7287"/>
                  <a:pt x="20951" y="16277"/>
                </a:cubicBezTo>
                <a:lnTo>
                  <a:pt x="0" y="21531"/>
                </a:lnTo>
                <a:close/>
              </a:path>
            </a:pathLst>
          </a:custGeom>
          <a:noFill/>
          <a:ln w="9525">
            <a:solidFill>
              <a:schemeClr val="accent2"/>
            </a:solidFill>
            <a:round/>
            <a:headEnd type="triangle" w="med" len="med"/>
            <a:tailEnd type="triangle" w="med" len="med"/>
          </a:ln>
        </p:spPr>
        <p:txBody>
          <a:bodyPr rot="10800000"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20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6401" name="Arc 21"/>
          <p:cNvSpPr>
            <a:spLocks/>
          </p:cNvSpPr>
          <p:nvPr/>
        </p:nvSpPr>
        <p:spPr bwMode="auto">
          <a:xfrm>
            <a:off x="5943600" y="1754188"/>
            <a:ext cx="228600" cy="619125"/>
          </a:xfrm>
          <a:custGeom>
            <a:avLst/>
            <a:gdLst>
              <a:gd name="T0" fmla="*/ 0 w 21600"/>
              <a:gd name="T1" fmla="*/ 0 h 25406"/>
              <a:gd name="T2" fmla="*/ 2381493 w 21600"/>
              <a:gd name="T3" fmla="*/ 15087608 h 25406"/>
              <a:gd name="T4" fmla="*/ 0 w 21600"/>
              <a:gd name="T5" fmla="*/ 12827385 h 25406"/>
              <a:gd name="T6" fmla="*/ 0 60000 65536"/>
              <a:gd name="T7" fmla="*/ 0 60000 65536"/>
              <a:gd name="T8" fmla="*/ 0 60000 65536"/>
              <a:gd name="T9" fmla="*/ 0 w 21600"/>
              <a:gd name="T10" fmla="*/ 0 h 25406"/>
              <a:gd name="T11" fmla="*/ 21600 w 21600"/>
              <a:gd name="T12" fmla="*/ 25406 h 2540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5406" fill="none" extrusionOk="0">
                <a:moveTo>
                  <a:pt x="0" y="-1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876"/>
                  <a:pt x="21486" y="24149"/>
                  <a:pt x="21262" y="25406"/>
                </a:cubicBezTo>
              </a:path>
              <a:path w="21600" h="25406" stroke="0" extrusionOk="0">
                <a:moveTo>
                  <a:pt x="0" y="-1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876"/>
                  <a:pt x="21486" y="24149"/>
                  <a:pt x="21262" y="25406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accent2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2" name="Text Box 22"/>
          <p:cNvSpPr txBox="1">
            <a:spLocks noChangeArrowheads="1"/>
          </p:cNvSpPr>
          <p:nvPr/>
        </p:nvSpPr>
        <p:spPr bwMode="auto">
          <a:xfrm>
            <a:off x="3429000" y="2438400"/>
            <a:ext cx="1066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i="1">
                <a:solidFill>
                  <a:srgbClr val="000099"/>
                </a:solidFill>
                <a:latin typeface="Times New Roman" charset="0"/>
              </a:rPr>
              <a:t>(</a:t>
            </a:r>
            <a:r>
              <a:rPr lang="en-US" sz="2800" i="1">
                <a:solidFill>
                  <a:srgbClr val="000099"/>
                </a:solidFill>
                <a:latin typeface="Times New Roman" charset="0"/>
                <a:sym typeface="Symbol" charset="2"/>
              </a:rPr>
              <a:t>,</a:t>
            </a:r>
            <a:r>
              <a:rPr lang="en-US" sz="2800" b="1" i="1">
                <a:solidFill>
                  <a:srgbClr val="000099"/>
                </a:solidFill>
                <a:latin typeface="Times New Roman" charset="0"/>
                <a:sym typeface="Symbol" charset="2"/>
              </a:rPr>
              <a:t>q</a:t>
            </a:r>
            <a:r>
              <a:rPr lang="en-US" sz="2800" i="1">
                <a:solidFill>
                  <a:srgbClr val="000099"/>
                </a:solidFill>
                <a:latin typeface="Times New Roman" charset="0"/>
                <a:sym typeface="Symbol" charset="2"/>
              </a:rPr>
              <a:t>)</a:t>
            </a:r>
            <a:endParaRPr lang="en-US" sz="2800" i="1">
              <a:solidFill>
                <a:srgbClr val="000099"/>
              </a:solidFill>
              <a:latin typeface="Times New Roman" charset="0"/>
            </a:endParaRPr>
          </a:p>
        </p:txBody>
      </p: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2971800" y="2133600"/>
            <a:ext cx="2336800" cy="393700"/>
            <a:chOff x="1008" y="1392"/>
            <a:chExt cx="1968" cy="192"/>
          </a:xfrm>
        </p:grpSpPr>
        <p:grpSp>
          <p:nvGrpSpPr>
            <p:cNvPr id="4" name="Group 24"/>
            <p:cNvGrpSpPr>
              <a:grpSpLocks/>
            </p:cNvGrpSpPr>
            <p:nvPr/>
          </p:nvGrpSpPr>
          <p:grpSpPr bwMode="auto">
            <a:xfrm>
              <a:off x="1738" y="1392"/>
              <a:ext cx="730" cy="192"/>
              <a:chOff x="2112" y="3744"/>
              <a:chExt cx="2304" cy="432"/>
            </a:xfrm>
          </p:grpSpPr>
          <p:grpSp>
            <p:nvGrpSpPr>
              <p:cNvPr id="5" name="Group 25"/>
              <p:cNvGrpSpPr>
                <a:grpSpLocks/>
              </p:cNvGrpSpPr>
              <p:nvPr/>
            </p:nvGrpSpPr>
            <p:grpSpPr bwMode="auto">
              <a:xfrm>
                <a:off x="3264" y="3744"/>
                <a:ext cx="1152" cy="432"/>
                <a:chOff x="2016" y="3648"/>
                <a:chExt cx="1152" cy="432"/>
              </a:xfrm>
            </p:grpSpPr>
            <p:grpSp>
              <p:nvGrpSpPr>
                <p:cNvPr id="6" name="Group 26"/>
                <p:cNvGrpSpPr>
                  <a:grpSpLocks/>
                </p:cNvGrpSpPr>
                <p:nvPr/>
              </p:nvGrpSpPr>
              <p:grpSpPr bwMode="auto">
                <a:xfrm flipV="1">
                  <a:off x="2592" y="3648"/>
                  <a:ext cx="576" cy="432"/>
                  <a:chOff x="1920" y="3552"/>
                  <a:chExt cx="576" cy="432"/>
                </a:xfrm>
              </p:grpSpPr>
              <p:sp>
                <p:nvSpPr>
                  <p:cNvPr id="16438" name="Arc 27"/>
                  <p:cNvSpPr>
                    <a:spLocks/>
                  </p:cNvSpPr>
                  <p:nvPr/>
                </p:nvSpPr>
                <p:spPr bwMode="auto">
                  <a:xfrm>
                    <a:off x="1920" y="3552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 w 21600"/>
                      <a:gd name="T3" fmla="*/ 3 h 21600"/>
                      <a:gd name="T4" fmla="*/ 0 w 21600"/>
                      <a:gd name="T5" fmla="*/ 3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6439" name="Arc 28"/>
                  <p:cNvSpPr>
                    <a:spLocks/>
                  </p:cNvSpPr>
                  <p:nvPr/>
                </p:nvSpPr>
                <p:spPr bwMode="auto">
                  <a:xfrm flipH="1" flipV="1">
                    <a:off x="2208" y="3744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 w 21600"/>
                      <a:gd name="T3" fmla="*/ 3 h 21600"/>
                      <a:gd name="T4" fmla="*/ 0 w 21600"/>
                      <a:gd name="T5" fmla="*/ 3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" name="Group 29"/>
                <p:cNvGrpSpPr>
                  <a:grpSpLocks/>
                </p:cNvGrpSpPr>
                <p:nvPr/>
              </p:nvGrpSpPr>
              <p:grpSpPr bwMode="auto">
                <a:xfrm>
                  <a:off x="2016" y="3648"/>
                  <a:ext cx="576" cy="432"/>
                  <a:chOff x="1920" y="3552"/>
                  <a:chExt cx="576" cy="432"/>
                </a:xfrm>
              </p:grpSpPr>
              <p:sp>
                <p:nvSpPr>
                  <p:cNvPr id="16436" name="Arc 30"/>
                  <p:cNvSpPr>
                    <a:spLocks/>
                  </p:cNvSpPr>
                  <p:nvPr/>
                </p:nvSpPr>
                <p:spPr bwMode="auto">
                  <a:xfrm>
                    <a:off x="1920" y="3552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 w 21600"/>
                      <a:gd name="T3" fmla="*/ 3 h 21600"/>
                      <a:gd name="T4" fmla="*/ 0 w 21600"/>
                      <a:gd name="T5" fmla="*/ 3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6437" name="Arc 31"/>
                  <p:cNvSpPr>
                    <a:spLocks/>
                  </p:cNvSpPr>
                  <p:nvPr/>
                </p:nvSpPr>
                <p:spPr bwMode="auto">
                  <a:xfrm flipH="1" flipV="1">
                    <a:off x="2208" y="3744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 w 21600"/>
                      <a:gd name="T3" fmla="*/ 3 h 21600"/>
                      <a:gd name="T4" fmla="*/ 0 w 21600"/>
                      <a:gd name="T5" fmla="*/ 3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8" name="Group 32"/>
              <p:cNvGrpSpPr>
                <a:grpSpLocks/>
              </p:cNvGrpSpPr>
              <p:nvPr/>
            </p:nvGrpSpPr>
            <p:grpSpPr bwMode="auto">
              <a:xfrm>
                <a:off x="2112" y="3744"/>
                <a:ext cx="1152" cy="432"/>
                <a:chOff x="2016" y="3648"/>
                <a:chExt cx="1152" cy="432"/>
              </a:xfrm>
            </p:grpSpPr>
            <p:grpSp>
              <p:nvGrpSpPr>
                <p:cNvPr id="9" name="Group 33"/>
                <p:cNvGrpSpPr>
                  <a:grpSpLocks/>
                </p:cNvGrpSpPr>
                <p:nvPr/>
              </p:nvGrpSpPr>
              <p:grpSpPr bwMode="auto">
                <a:xfrm flipV="1">
                  <a:off x="2592" y="3648"/>
                  <a:ext cx="576" cy="432"/>
                  <a:chOff x="1920" y="3552"/>
                  <a:chExt cx="576" cy="432"/>
                </a:xfrm>
              </p:grpSpPr>
              <p:sp>
                <p:nvSpPr>
                  <p:cNvPr id="16432" name="Arc 34"/>
                  <p:cNvSpPr>
                    <a:spLocks/>
                  </p:cNvSpPr>
                  <p:nvPr/>
                </p:nvSpPr>
                <p:spPr bwMode="auto">
                  <a:xfrm>
                    <a:off x="1920" y="3552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 w 21600"/>
                      <a:gd name="T3" fmla="*/ 3 h 21600"/>
                      <a:gd name="T4" fmla="*/ 0 w 21600"/>
                      <a:gd name="T5" fmla="*/ 3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6433" name="Arc 35"/>
                  <p:cNvSpPr>
                    <a:spLocks/>
                  </p:cNvSpPr>
                  <p:nvPr/>
                </p:nvSpPr>
                <p:spPr bwMode="auto">
                  <a:xfrm flipH="1" flipV="1">
                    <a:off x="2208" y="3744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 w 21600"/>
                      <a:gd name="T3" fmla="*/ 3 h 21600"/>
                      <a:gd name="T4" fmla="*/ 0 w 21600"/>
                      <a:gd name="T5" fmla="*/ 3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" name="Group 36"/>
                <p:cNvGrpSpPr>
                  <a:grpSpLocks/>
                </p:cNvGrpSpPr>
                <p:nvPr/>
              </p:nvGrpSpPr>
              <p:grpSpPr bwMode="auto">
                <a:xfrm>
                  <a:off x="2016" y="3648"/>
                  <a:ext cx="576" cy="432"/>
                  <a:chOff x="1920" y="3552"/>
                  <a:chExt cx="576" cy="432"/>
                </a:xfrm>
              </p:grpSpPr>
              <p:sp>
                <p:nvSpPr>
                  <p:cNvPr id="16430" name="Arc 37"/>
                  <p:cNvSpPr>
                    <a:spLocks/>
                  </p:cNvSpPr>
                  <p:nvPr/>
                </p:nvSpPr>
                <p:spPr bwMode="auto">
                  <a:xfrm>
                    <a:off x="1920" y="3552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 w 21600"/>
                      <a:gd name="T3" fmla="*/ 3 h 21600"/>
                      <a:gd name="T4" fmla="*/ 0 w 21600"/>
                      <a:gd name="T5" fmla="*/ 3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6431" name="Arc 38"/>
                  <p:cNvSpPr>
                    <a:spLocks/>
                  </p:cNvSpPr>
                  <p:nvPr/>
                </p:nvSpPr>
                <p:spPr bwMode="auto">
                  <a:xfrm flipH="1" flipV="1">
                    <a:off x="2208" y="3744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 w 21600"/>
                      <a:gd name="T3" fmla="*/ 3 h 21600"/>
                      <a:gd name="T4" fmla="*/ 0 w 21600"/>
                      <a:gd name="T5" fmla="*/ 3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11" name="Group 39"/>
            <p:cNvGrpSpPr>
              <a:grpSpLocks/>
            </p:cNvGrpSpPr>
            <p:nvPr/>
          </p:nvGrpSpPr>
          <p:grpSpPr bwMode="auto">
            <a:xfrm>
              <a:off x="1373" y="1392"/>
              <a:ext cx="365" cy="192"/>
              <a:chOff x="2016" y="3648"/>
              <a:chExt cx="1152" cy="432"/>
            </a:xfrm>
          </p:grpSpPr>
          <p:grpSp>
            <p:nvGrpSpPr>
              <p:cNvPr id="12" name="Group 40"/>
              <p:cNvGrpSpPr>
                <a:grpSpLocks/>
              </p:cNvGrpSpPr>
              <p:nvPr/>
            </p:nvGrpSpPr>
            <p:grpSpPr bwMode="auto">
              <a:xfrm flipV="1">
                <a:off x="2592" y="3648"/>
                <a:ext cx="576" cy="432"/>
                <a:chOff x="1920" y="3552"/>
                <a:chExt cx="576" cy="432"/>
              </a:xfrm>
            </p:grpSpPr>
            <p:sp>
              <p:nvSpPr>
                <p:cNvPr id="16424" name="Arc 41"/>
                <p:cNvSpPr>
                  <a:spLocks/>
                </p:cNvSpPr>
                <p:nvPr/>
              </p:nvSpPr>
              <p:spPr bwMode="auto">
                <a:xfrm>
                  <a:off x="1920" y="3552"/>
                  <a:ext cx="288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4 w 21600"/>
                    <a:gd name="T3" fmla="*/ 3 h 21600"/>
                    <a:gd name="T4" fmla="*/ 0 w 21600"/>
                    <a:gd name="T5" fmla="*/ 3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25" name="Arc 42"/>
                <p:cNvSpPr>
                  <a:spLocks/>
                </p:cNvSpPr>
                <p:nvPr/>
              </p:nvSpPr>
              <p:spPr bwMode="auto">
                <a:xfrm flipH="1" flipV="1">
                  <a:off x="2208" y="3744"/>
                  <a:ext cx="288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4 w 21600"/>
                    <a:gd name="T3" fmla="*/ 3 h 21600"/>
                    <a:gd name="T4" fmla="*/ 0 w 21600"/>
                    <a:gd name="T5" fmla="*/ 3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3" name="Group 43"/>
              <p:cNvGrpSpPr>
                <a:grpSpLocks/>
              </p:cNvGrpSpPr>
              <p:nvPr/>
            </p:nvGrpSpPr>
            <p:grpSpPr bwMode="auto">
              <a:xfrm>
                <a:off x="2016" y="3648"/>
                <a:ext cx="576" cy="432"/>
                <a:chOff x="1920" y="3552"/>
                <a:chExt cx="576" cy="432"/>
              </a:xfrm>
            </p:grpSpPr>
            <p:sp>
              <p:nvSpPr>
                <p:cNvPr id="16422" name="Arc 44"/>
                <p:cNvSpPr>
                  <a:spLocks/>
                </p:cNvSpPr>
                <p:nvPr/>
              </p:nvSpPr>
              <p:spPr bwMode="auto">
                <a:xfrm>
                  <a:off x="1920" y="3552"/>
                  <a:ext cx="288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4 w 21600"/>
                    <a:gd name="T3" fmla="*/ 3 h 21600"/>
                    <a:gd name="T4" fmla="*/ 0 w 21600"/>
                    <a:gd name="T5" fmla="*/ 3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23" name="Arc 45"/>
                <p:cNvSpPr>
                  <a:spLocks/>
                </p:cNvSpPr>
                <p:nvPr/>
              </p:nvSpPr>
              <p:spPr bwMode="auto">
                <a:xfrm flipH="1" flipV="1">
                  <a:off x="2208" y="3744"/>
                  <a:ext cx="288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4 w 21600"/>
                    <a:gd name="T3" fmla="*/ 3 h 21600"/>
                    <a:gd name="T4" fmla="*/ 0 w 21600"/>
                    <a:gd name="T5" fmla="*/ 3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4" name="Group 46"/>
            <p:cNvGrpSpPr>
              <a:grpSpLocks/>
            </p:cNvGrpSpPr>
            <p:nvPr/>
          </p:nvGrpSpPr>
          <p:grpSpPr bwMode="auto">
            <a:xfrm flipV="1">
              <a:off x="1191" y="1392"/>
              <a:ext cx="182" cy="192"/>
              <a:chOff x="1920" y="3552"/>
              <a:chExt cx="576" cy="432"/>
            </a:xfrm>
          </p:grpSpPr>
          <p:sp>
            <p:nvSpPr>
              <p:cNvPr id="16418" name="Arc 47"/>
              <p:cNvSpPr>
                <a:spLocks/>
              </p:cNvSpPr>
              <p:nvPr/>
            </p:nvSpPr>
            <p:spPr bwMode="auto">
              <a:xfrm>
                <a:off x="1920" y="3552"/>
                <a:ext cx="288" cy="240"/>
              </a:xfrm>
              <a:custGeom>
                <a:avLst/>
                <a:gdLst>
                  <a:gd name="T0" fmla="*/ 0 w 21600"/>
                  <a:gd name="T1" fmla="*/ 0 h 21600"/>
                  <a:gd name="T2" fmla="*/ 4 w 21600"/>
                  <a:gd name="T3" fmla="*/ 3 h 21600"/>
                  <a:gd name="T4" fmla="*/ 0 w 21600"/>
                  <a:gd name="T5" fmla="*/ 3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19" name="Arc 48"/>
              <p:cNvSpPr>
                <a:spLocks/>
              </p:cNvSpPr>
              <p:nvPr/>
            </p:nvSpPr>
            <p:spPr bwMode="auto">
              <a:xfrm flipH="1" flipV="1">
                <a:off x="2208" y="3744"/>
                <a:ext cx="288" cy="240"/>
              </a:xfrm>
              <a:custGeom>
                <a:avLst/>
                <a:gdLst>
                  <a:gd name="T0" fmla="*/ 0 w 21600"/>
                  <a:gd name="T1" fmla="*/ 0 h 21600"/>
                  <a:gd name="T2" fmla="*/ 4 w 21600"/>
                  <a:gd name="T3" fmla="*/ 3 h 21600"/>
                  <a:gd name="T4" fmla="*/ 0 w 21600"/>
                  <a:gd name="T5" fmla="*/ 3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5" name="Group 49"/>
            <p:cNvGrpSpPr>
              <a:grpSpLocks/>
            </p:cNvGrpSpPr>
            <p:nvPr/>
          </p:nvGrpSpPr>
          <p:grpSpPr bwMode="auto">
            <a:xfrm>
              <a:off x="1008" y="1392"/>
              <a:ext cx="183" cy="192"/>
              <a:chOff x="1920" y="3552"/>
              <a:chExt cx="576" cy="432"/>
            </a:xfrm>
          </p:grpSpPr>
          <p:sp>
            <p:nvSpPr>
              <p:cNvPr id="16416" name="Arc 50"/>
              <p:cNvSpPr>
                <a:spLocks/>
              </p:cNvSpPr>
              <p:nvPr/>
            </p:nvSpPr>
            <p:spPr bwMode="auto">
              <a:xfrm>
                <a:off x="1920" y="3552"/>
                <a:ext cx="288" cy="240"/>
              </a:xfrm>
              <a:custGeom>
                <a:avLst/>
                <a:gdLst>
                  <a:gd name="T0" fmla="*/ 0 w 21600"/>
                  <a:gd name="T1" fmla="*/ 0 h 21600"/>
                  <a:gd name="T2" fmla="*/ 4 w 21600"/>
                  <a:gd name="T3" fmla="*/ 3 h 21600"/>
                  <a:gd name="T4" fmla="*/ 0 w 21600"/>
                  <a:gd name="T5" fmla="*/ 3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17" name="Arc 51"/>
              <p:cNvSpPr>
                <a:spLocks/>
              </p:cNvSpPr>
              <p:nvPr/>
            </p:nvSpPr>
            <p:spPr bwMode="auto">
              <a:xfrm flipH="1" flipV="1">
                <a:off x="2208" y="3744"/>
                <a:ext cx="288" cy="240"/>
              </a:xfrm>
              <a:custGeom>
                <a:avLst/>
                <a:gdLst>
                  <a:gd name="T0" fmla="*/ 0 w 21600"/>
                  <a:gd name="T1" fmla="*/ 0 h 21600"/>
                  <a:gd name="T2" fmla="*/ 4 w 21600"/>
                  <a:gd name="T3" fmla="*/ 3 h 21600"/>
                  <a:gd name="T4" fmla="*/ 0 w 21600"/>
                  <a:gd name="T5" fmla="*/ 3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6414" name="Arc 52"/>
            <p:cNvSpPr>
              <a:spLocks/>
            </p:cNvSpPr>
            <p:nvPr/>
          </p:nvSpPr>
          <p:spPr bwMode="auto">
            <a:xfrm>
              <a:off x="2468" y="1392"/>
              <a:ext cx="64" cy="9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15" name="Line 53"/>
            <p:cNvSpPr>
              <a:spLocks noChangeShapeType="1"/>
            </p:cNvSpPr>
            <p:nvPr/>
          </p:nvSpPr>
          <p:spPr bwMode="auto">
            <a:xfrm>
              <a:off x="2532" y="1488"/>
              <a:ext cx="4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404" name="Text Box 54"/>
          <p:cNvSpPr txBox="1">
            <a:spLocks noChangeArrowheads="1"/>
          </p:cNvSpPr>
          <p:nvPr/>
        </p:nvSpPr>
        <p:spPr bwMode="auto">
          <a:xfrm>
            <a:off x="755650" y="4252913"/>
            <a:ext cx="8051800" cy="298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Energy transfer:                    </a:t>
            </a:r>
            <a:r>
              <a:rPr lang="en-US" sz="2400" dirty="0">
                <a:solidFill>
                  <a:srgbClr val="000099"/>
                </a:solidFill>
                <a:sym typeface="Symbol" charset="2"/>
              </a:rPr>
              <a:t>  </a:t>
            </a:r>
            <a:r>
              <a:rPr lang="en-US" sz="2400" i="1" dirty="0" err="1">
                <a:solidFill>
                  <a:srgbClr val="000099"/>
                </a:solidFill>
                <a:sym typeface="Symbol" charset="2"/>
              </a:rPr>
              <a:t></a:t>
            </a:r>
            <a:r>
              <a:rPr lang="en-US" sz="2400" i="1" dirty="0">
                <a:solidFill>
                  <a:srgbClr val="000099"/>
                </a:solidFill>
                <a:sym typeface="Symbol" charset="2"/>
              </a:rPr>
              <a:t> </a:t>
            </a:r>
            <a:r>
              <a:rPr lang="en-US" sz="2400" dirty="0">
                <a:solidFill>
                  <a:srgbClr val="000099"/>
                </a:solidFill>
                <a:ea typeface="Times New Roman" charset="0"/>
                <a:cs typeface="Times New Roman" charset="0"/>
                <a:sym typeface="Symbol" charset="2"/>
              </a:rPr>
              <a:t> = </a:t>
            </a:r>
            <a:r>
              <a:rPr lang="en-US" sz="2400" dirty="0" err="1">
                <a:solidFill>
                  <a:srgbClr val="000099"/>
                </a:solidFill>
                <a:ea typeface="Times New Roman" charset="0"/>
                <a:cs typeface="Times New Roman" charset="0"/>
                <a:sym typeface="Symbol" charset="2"/>
              </a:rPr>
              <a:t>e</a:t>
            </a:r>
            <a:r>
              <a:rPr lang="en-US" sz="2400" dirty="0">
                <a:solidFill>
                  <a:srgbClr val="000099"/>
                </a:solidFill>
                <a:ea typeface="Times New Roman" charset="0"/>
                <a:cs typeface="Times New Roman" charset="0"/>
                <a:sym typeface="Symbol" charset="2"/>
              </a:rPr>
              <a:t> – </a:t>
            </a:r>
            <a:r>
              <a:rPr lang="en-US" sz="2400" dirty="0" err="1">
                <a:solidFill>
                  <a:srgbClr val="000099"/>
                </a:solidFill>
                <a:ea typeface="Times New Roman" charset="0"/>
                <a:cs typeface="Times New Roman" charset="0"/>
                <a:sym typeface="Symbol" charset="2"/>
              </a:rPr>
              <a:t>e</a:t>
            </a:r>
            <a:r>
              <a:rPr lang="en-US" sz="2400" dirty="0">
                <a:solidFill>
                  <a:srgbClr val="000099"/>
                </a:solidFill>
                <a:ea typeface="Times New Roman" charset="0"/>
                <a:cs typeface="Times New Roman" charset="0"/>
                <a:sym typeface="Symbol" charset="2"/>
              </a:rPr>
              <a:t>’</a:t>
            </a:r>
            <a:endParaRPr lang="en-US" sz="2400" baseline="-25000" dirty="0">
              <a:solidFill>
                <a:srgbClr val="000099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400" dirty="0"/>
              <a:t>Four-momentum transfer:    </a:t>
            </a:r>
            <a:r>
              <a:rPr lang="en-US" sz="2400" i="1" dirty="0">
                <a:solidFill>
                  <a:srgbClr val="000099"/>
                </a:solidFill>
              </a:rPr>
              <a:t>Q</a:t>
            </a:r>
            <a:r>
              <a:rPr lang="en-US" sz="2400" baseline="30000" dirty="0">
                <a:solidFill>
                  <a:srgbClr val="000099"/>
                </a:solidFill>
              </a:rPr>
              <a:t>2 </a:t>
            </a:r>
            <a:r>
              <a:rPr lang="en-US" sz="2400" dirty="0" err="1">
                <a:solidFill>
                  <a:srgbClr val="000099"/>
                </a:solidFill>
                <a:sym typeface="Symbol" charset="2"/>
              </a:rPr>
              <a:t>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>
                <a:solidFill>
                  <a:srgbClr val="000099"/>
                </a:solidFill>
                <a:ea typeface="Times New Roman" charset="0"/>
                <a:cs typeface="Times New Roman" charset="0"/>
              </a:rPr>
              <a:t>–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i="1" dirty="0" err="1">
                <a:solidFill>
                  <a:srgbClr val="000099"/>
                </a:solidFill>
              </a:rPr>
              <a:t>q</a:t>
            </a:r>
            <a:r>
              <a:rPr lang="en-US" sz="2400" baseline="-25000" dirty="0" err="1">
                <a:solidFill>
                  <a:srgbClr val="000099"/>
                </a:solidFill>
                <a:sym typeface="Symbol" charset="2"/>
              </a:rPr>
              <a:t></a:t>
            </a:r>
            <a:r>
              <a:rPr lang="en-US" sz="2400" i="1" dirty="0" err="1">
                <a:solidFill>
                  <a:srgbClr val="000099"/>
                </a:solidFill>
                <a:sym typeface="Symbol" charset="2"/>
              </a:rPr>
              <a:t>q</a:t>
            </a:r>
            <a:r>
              <a:rPr lang="en-US" sz="2400" baseline="30000" dirty="0">
                <a:solidFill>
                  <a:srgbClr val="000099"/>
                </a:solidFill>
                <a:sym typeface="Symbol" charset="2"/>
              </a:rPr>
              <a:t> </a:t>
            </a:r>
            <a:r>
              <a:rPr lang="en-US" sz="2400" baseline="30000" dirty="0" err="1">
                <a:solidFill>
                  <a:srgbClr val="000099"/>
                </a:solidFill>
                <a:sym typeface="Symbol" charset="2"/>
              </a:rPr>
              <a:t></a:t>
            </a:r>
            <a:r>
              <a:rPr lang="en-US" sz="2400" baseline="30000" dirty="0">
                <a:solidFill>
                  <a:srgbClr val="000099"/>
                </a:solidFill>
                <a:sym typeface="Symbol" charset="2"/>
              </a:rPr>
              <a:t> </a:t>
            </a:r>
            <a:r>
              <a:rPr lang="en-US" sz="2400" dirty="0">
                <a:solidFill>
                  <a:srgbClr val="000099"/>
                </a:solidFill>
                <a:sym typeface="Symbol" charset="2"/>
              </a:rPr>
              <a:t>= </a:t>
            </a:r>
            <a:r>
              <a:rPr lang="en-US" sz="2400" b="1" i="1" dirty="0">
                <a:solidFill>
                  <a:srgbClr val="000099"/>
                </a:solidFill>
                <a:sym typeface="Symbol" charset="2"/>
              </a:rPr>
              <a:t>q</a:t>
            </a:r>
            <a:r>
              <a:rPr lang="en-US" sz="2400" baseline="30000" dirty="0">
                <a:solidFill>
                  <a:srgbClr val="000099"/>
                </a:solidFill>
              </a:rPr>
              <a:t>2 </a:t>
            </a:r>
            <a:r>
              <a:rPr lang="en-US" sz="2400" dirty="0">
                <a:solidFill>
                  <a:srgbClr val="000099"/>
                </a:solidFill>
                <a:ea typeface="Times New Roman" charset="0"/>
                <a:cs typeface="Times New Roman" charset="0"/>
              </a:rPr>
              <a:t>–</a:t>
            </a:r>
            <a:r>
              <a:rPr lang="en-US" sz="2400" i="1" dirty="0" err="1">
                <a:solidFill>
                  <a:srgbClr val="000099"/>
                </a:solidFill>
                <a:sym typeface="Symbol" charset="2"/>
              </a:rPr>
              <a:t></a:t>
            </a:r>
            <a:r>
              <a:rPr lang="en-US" sz="2400" i="1" dirty="0">
                <a:solidFill>
                  <a:srgbClr val="000099"/>
                </a:solidFill>
                <a:sym typeface="Symbol" charset="2"/>
              </a:rPr>
              <a:t> </a:t>
            </a:r>
            <a:r>
              <a:rPr lang="en-US" sz="2400" baseline="30000" dirty="0">
                <a:solidFill>
                  <a:srgbClr val="000099"/>
                </a:solidFill>
              </a:rPr>
              <a:t>2 </a:t>
            </a:r>
            <a:endParaRPr lang="en-US" sz="2400" dirty="0">
              <a:solidFill>
                <a:srgbClr val="000099"/>
              </a:solidFill>
              <a:sym typeface="Symbol" charset="2"/>
            </a:endParaRPr>
          </a:p>
          <a:p>
            <a:pPr>
              <a:spcBef>
                <a:spcPct val="50000"/>
              </a:spcBef>
            </a:pPr>
            <a:r>
              <a:rPr lang="en-US" sz="2400" dirty="0"/>
              <a:t>Missing momentum:</a:t>
            </a:r>
            <a:r>
              <a:rPr lang="en-US" sz="2400" b="1" i="1" dirty="0"/>
              <a:t>              </a:t>
            </a:r>
            <a:r>
              <a:rPr lang="en-US" sz="2400" b="1" i="1" dirty="0">
                <a:solidFill>
                  <a:srgbClr val="000099"/>
                </a:solidFill>
              </a:rPr>
              <a:t>p</a:t>
            </a:r>
            <a:r>
              <a:rPr lang="en-US" sz="2400" baseline="-25000" dirty="0">
                <a:solidFill>
                  <a:srgbClr val="000099"/>
                </a:solidFill>
              </a:rPr>
              <a:t>m </a:t>
            </a:r>
            <a:r>
              <a:rPr lang="en-US" sz="2400" dirty="0">
                <a:solidFill>
                  <a:srgbClr val="000099"/>
                </a:solidFill>
              </a:rPr>
              <a:t>= </a:t>
            </a:r>
            <a:r>
              <a:rPr lang="en-US" sz="2400" b="1" i="1" dirty="0" err="1">
                <a:solidFill>
                  <a:srgbClr val="000099"/>
                </a:solidFill>
              </a:rPr>
              <a:t>q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>
                <a:solidFill>
                  <a:srgbClr val="000099"/>
                </a:solidFill>
                <a:ea typeface="Times New Roman" charset="0"/>
                <a:cs typeface="Times New Roman" charset="0"/>
              </a:rPr>
              <a:t>–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</a:rPr>
              <a:t>p</a:t>
            </a:r>
            <a:r>
              <a:rPr lang="en-US" sz="2400" b="1" i="1" dirty="0">
                <a:solidFill>
                  <a:srgbClr val="000099"/>
                </a:solidFill>
              </a:rPr>
              <a:t>  = </a:t>
            </a:r>
            <a:r>
              <a:rPr lang="en-US" sz="2400" b="1" i="1" dirty="0" err="1">
                <a:solidFill>
                  <a:srgbClr val="000099"/>
                </a:solidFill>
              </a:rPr>
              <a:t>p</a:t>
            </a:r>
            <a:r>
              <a:rPr lang="en-US" sz="2400" baseline="-25000" dirty="0" err="1">
                <a:solidFill>
                  <a:srgbClr val="000099"/>
                </a:solidFill>
              </a:rPr>
              <a:t>A</a:t>
            </a:r>
            <a:r>
              <a:rPr lang="en-US" sz="2400" baseline="-25000" dirty="0">
                <a:solidFill>
                  <a:srgbClr val="000099"/>
                </a:solidFill>
                <a:ea typeface="Times New Roman" charset="0"/>
                <a:cs typeface="Times New Roman" charset="0"/>
              </a:rPr>
              <a:t>–</a:t>
            </a:r>
            <a:r>
              <a:rPr lang="en-US" sz="2400" baseline="-25000" dirty="0">
                <a:solidFill>
                  <a:srgbClr val="000099"/>
                </a:solidFill>
              </a:rPr>
              <a:t>1</a:t>
            </a:r>
            <a:endParaRPr lang="en-US" sz="2400" i="1" baseline="-25000" dirty="0">
              <a:solidFill>
                <a:srgbClr val="000099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400" b="1" dirty="0" err="1"/>
              <a:t>Bjorken</a:t>
            </a:r>
            <a:r>
              <a:rPr lang="en-US" sz="2400" b="1" dirty="0"/>
              <a:t> </a:t>
            </a:r>
            <a:r>
              <a:rPr lang="en-US" sz="2400" b="1" dirty="0" err="1"/>
              <a:t>x</a:t>
            </a:r>
            <a:r>
              <a:rPr lang="en-US" sz="2400" b="1" dirty="0"/>
              <a:t>:                                </a:t>
            </a:r>
            <a:r>
              <a:rPr lang="en-US" sz="2400" dirty="0" err="1">
                <a:solidFill>
                  <a:srgbClr val="000099"/>
                </a:solidFill>
                <a:sym typeface="Symbol" charset="2"/>
              </a:rPr>
              <a:t>x</a:t>
            </a:r>
            <a:r>
              <a:rPr lang="en-US" sz="2400" baseline="-25000" dirty="0" err="1">
                <a:solidFill>
                  <a:srgbClr val="000099"/>
                </a:solidFill>
                <a:sym typeface="Symbol" charset="2"/>
              </a:rPr>
              <a:t>B</a:t>
            </a:r>
            <a:r>
              <a:rPr lang="en-US" sz="2400" baseline="-25000" dirty="0">
                <a:solidFill>
                  <a:srgbClr val="000099"/>
                </a:solidFill>
                <a:sym typeface="Symbol" charset="2"/>
              </a:rPr>
              <a:t> </a:t>
            </a:r>
            <a:r>
              <a:rPr lang="en-US" sz="2400" dirty="0">
                <a:solidFill>
                  <a:srgbClr val="000099"/>
                </a:solidFill>
              </a:rPr>
              <a:t>=  </a:t>
            </a:r>
            <a:r>
              <a:rPr lang="en-US" sz="2400" i="1" dirty="0">
                <a:solidFill>
                  <a:srgbClr val="000099"/>
                </a:solidFill>
              </a:rPr>
              <a:t>Q</a:t>
            </a:r>
            <a:r>
              <a:rPr lang="en-US" sz="2400" baseline="30000" dirty="0">
                <a:solidFill>
                  <a:srgbClr val="000099"/>
                </a:solidFill>
              </a:rPr>
              <a:t>2</a:t>
            </a:r>
            <a:r>
              <a:rPr lang="en-US" sz="2400" dirty="0">
                <a:solidFill>
                  <a:srgbClr val="000099"/>
                </a:solidFill>
              </a:rPr>
              <a:t>/2m</a:t>
            </a:r>
            <a:r>
              <a:rPr lang="en-US" sz="2400" i="1" dirty="0">
                <a:solidFill>
                  <a:srgbClr val="000099"/>
                </a:solidFill>
                <a:sym typeface="Symbol" charset="2"/>
              </a:rPr>
              <a:t> </a:t>
            </a:r>
            <a:r>
              <a:rPr lang="en-US" sz="2000" b="1" i="1" dirty="0">
                <a:solidFill>
                  <a:srgbClr val="000099"/>
                </a:solidFill>
                <a:sym typeface="Symbol" charset="2"/>
              </a:rPr>
              <a:t>(just kinematics!)</a:t>
            </a:r>
            <a:endParaRPr lang="en-US" sz="2000" b="1" baseline="-25000" dirty="0">
              <a:solidFill>
                <a:srgbClr val="000099"/>
              </a:solidFill>
            </a:endParaRPr>
          </a:p>
          <a:p>
            <a:pPr>
              <a:spcBef>
                <a:spcPct val="50000"/>
              </a:spcBef>
            </a:pPr>
            <a:endParaRPr lang="en-US" sz="2800" baseline="-25000" dirty="0">
              <a:solidFill>
                <a:srgbClr val="000099"/>
              </a:solidFill>
            </a:endParaRPr>
          </a:p>
          <a:p>
            <a:pPr>
              <a:spcBef>
                <a:spcPct val="50000"/>
              </a:spcBef>
            </a:pPr>
            <a:endParaRPr lang="en-US" sz="2800" baseline="-25000" dirty="0">
              <a:solidFill>
                <a:srgbClr val="000099"/>
              </a:solidFill>
            </a:endParaRPr>
          </a:p>
        </p:txBody>
      </p:sp>
      <p:sp>
        <p:nvSpPr>
          <p:cNvPr id="16405" name="Text Box 55"/>
          <p:cNvSpPr txBox="1">
            <a:spLocks noChangeArrowheads="1"/>
          </p:cNvSpPr>
          <p:nvPr/>
        </p:nvSpPr>
        <p:spPr bwMode="auto">
          <a:xfrm>
            <a:off x="533400" y="1600200"/>
            <a:ext cx="1905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chemeClr val="accent2"/>
                </a:solidFill>
              </a:rPr>
              <a:t>scattering plane</a:t>
            </a:r>
          </a:p>
        </p:txBody>
      </p:sp>
      <p:sp>
        <p:nvSpPr>
          <p:cNvPr id="16406" name="Text Box 56"/>
          <p:cNvSpPr txBox="1">
            <a:spLocks noChangeArrowheads="1"/>
          </p:cNvSpPr>
          <p:nvPr/>
        </p:nvSpPr>
        <p:spPr bwMode="auto">
          <a:xfrm>
            <a:off x="685800" y="3505200"/>
            <a:ext cx="2895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“out-of-plane” angle</a:t>
            </a:r>
          </a:p>
        </p:txBody>
      </p:sp>
      <p:sp>
        <p:nvSpPr>
          <p:cNvPr id="16407" name="Line 57"/>
          <p:cNvSpPr>
            <a:spLocks noChangeShapeType="1"/>
          </p:cNvSpPr>
          <p:nvPr/>
        </p:nvSpPr>
        <p:spPr bwMode="auto">
          <a:xfrm flipV="1">
            <a:off x="3048000" y="3429000"/>
            <a:ext cx="1524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8" name="Text Box 58"/>
          <p:cNvSpPr txBox="1">
            <a:spLocks noChangeArrowheads="1"/>
          </p:cNvSpPr>
          <p:nvPr/>
        </p:nvSpPr>
        <p:spPr bwMode="auto">
          <a:xfrm>
            <a:off x="7086600" y="2057400"/>
            <a:ext cx="16764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</a:rPr>
              <a:t>reaction plane</a:t>
            </a:r>
          </a:p>
        </p:txBody>
      </p:sp>
      <p:sp>
        <p:nvSpPr>
          <p:cNvPr id="16409" name="Title 6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Scattering Kinematics </a:t>
            </a:r>
          </a:p>
        </p:txBody>
      </p:sp>
      <p:sp>
        <p:nvSpPr>
          <p:cNvPr id="59" name="Slide Number Placeholder 5">
            <a:extLst>
              <a:ext uri="{FF2B5EF4-FFF2-40B4-BE49-F238E27FC236}">
                <a16:creationId xmlns:a16="http://schemas.microsoft.com/office/drawing/2014/main" id="{6895C83F-E592-28E2-EAC5-F471785732C1}"/>
              </a:ext>
            </a:extLst>
          </p:cNvPr>
          <p:cNvSpPr txBox="1">
            <a:spLocks/>
          </p:cNvSpPr>
          <p:nvPr/>
        </p:nvSpPr>
        <p:spPr>
          <a:xfrm>
            <a:off x="4493042" y="65546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0CD46-D865-6EC9-5B19-E23A07BF7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83C66-22B0-3139-9F34-068AFB4AC7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Follow-up Material From Yesterday’s Discussions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E0DB895-7736-6B01-9861-A9EEE050CAE5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1767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Electron Scattering from Nucleons in the Nucleus</a:t>
            </a:r>
          </a:p>
        </p:txBody>
      </p:sp>
      <p:pic>
        <p:nvPicPr>
          <p:cNvPr id="5" name="Picture 4" descr="scatteri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3345"/>
            <a:ext cx="9144000" cy="44916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88418" y="5867400"/>
            <a:ext cx="763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x</a:t>
            </a:r>
            <a:r>
              <a:rPr lang="en-US" baseline="-25000" dirty="0" err="1"/>
              <a:t>B</a:t>
            </a:r>
            <a:r>
              <a:rPr lang="en-US" dirty="0"/>
              <a:t> &lt;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00400" y="5879068"/>
            <a:ext cx="763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x</a:t>
            </a:r>
            <a:r>
              <a:rPr lang="en-US" baseline="-25000" dirty="0" err="1"/>
              <a:t>B</a:t>
            </a:r>
            <a:r>
              <a:rPr lang="en-US" dirty="0"/>
              <a:t> =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25767" y="5904498"/>
            <a:ext cx="763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x</a:t>
            </a:r>
            <a:r>
              <a:rPr lang="en-US" baseline="-25000" dirty="0" err="1"/>
              <a:t>B</a:t>
            </a:r>
            <a:r>
              <a:rPr lang="en-US" dirty="0"/>
              <a:t> &gt;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7931" y="5904498"/>
            <a:ext cx="144470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b="1" dirty="0" err="1"/>
              <a:t>x</a:t>
            </a:r>
            <a:r>
              <a:rPr lang="en-US" b="1" baseline="-25000" dirty="0" err="1"/>
              <a:t>B</a:t>
            </a:r>
            <a:r>
              <a:rPr lang="en-US" b="1" dirty="0"/>
              <a:t> = Q</a:t>
            </a:r>
            <a:r>
              <a:rPr lang="en-US" b="1" baseline="30000" dirty="0"/>
              <a:t>2</a:t>
            </a:r>
            <a:r>
              <a:rPr lang="en-US" b="1" dirty="0"/>
              <a:t>/2mω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6554690" y="3138122"/>
            <a:ext cx="914400" cy="65494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6646083" y="5410427"/>
            <a:ext cx="914400" cy="42311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294967295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5D9DF6AC-1760-394B-9D50-44A7E7C7A7CA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248400" y="4920734"/>
            <a:ext cx="1916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EMC Effect Region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370761D-C2A7-526B-74BB-00F2E6108521}"/>
              </a:ext>
            </a:extLst>
          </p:cNvPr>
          <p:cNvSpPr txBox="1">
            <a:spLocks/>
          </p:cNvSpPr>
          <p:nvPr/>
        </p:nvSpPr>
        <p:spPr>
          <a:xfrm>
            <a:off x="4493042" y="65546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EMC effect?</a:t>
            </a:r>
          </a:p>
        </p:txBody>
      </p:sp>
      <p:pic>
        <p:nvPicPr>
          <p:cNvPr id="4" name="Picture 3" descr="Fig.1(1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295400"/>
            <a:ext cx="6150123" cy="52505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762000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CERN Courier,  Nov. 1982 (shown) and then J.J. </a:t>
            </a:r>
            <a:r>
              <a:rPr lang="en-US" dirty="0" err="1"/>
              <a:t>Aubert</a:t>
            </a:r>
            <a:r>
              <a:rPr lang="en-US" dirty="0"/>
              <a:t> </a:t>
            </a:r>
            <a:r>
              <a:rPr lang="en-US" i="1" dirty="0"/>
              <a:t>et </a:t>
            </a:r>
            <a:r>
              <a:rPr lang="en-US" i="1" dirty="0" err="1"/>
              <a:t>al.</a:t>
            </a:r>
            <a:r>
              <a:rPr lang="en-US" dirty="0" err="1"/>
              <a:t>,Phys</a:t>
            </a:r>
            <a:r>
              <a:rPr lang="en-US" dirty="0"/>
              <a:t>. </a:t>
            </a:r>
            <a:r>
              <a:rPr lang="en-US" dirty="0" err="1"/>
              <a:t>Lett</a:t>
            </a:r>
            <a:r>
              <a:rPr lang="en-US" dirty="0"/>
              <a:t>. B </a:t>
            </a:r>
            <a:r>
              <a:rPr lang="en-US" b="1" dirty="0"/>
              <a:t>123</a:t>
            </a:r>
            <a:r>
              <a:rPr lang="en-US" dirty="0"/>
              <a:t> (1983) 275.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D4C7BA-D26D-F04D-8110-345F79DE4634}"/>
              </a:ext>
            </a:extLst>
          </p:cNvPr>
          <p:cNvSpPr txBox="1">
            <a:spLocks/>
          </p:cNvSpPr>
          <p:nvPr/>
        </p:nvSpPr>
        <p:spPr>
          <a:xfrm>
            <a:off x="4493042" y="65546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10600" cy="914400"/>
          </a:xfrm>
        </p:spPr>
        <p:txBody>
          <a:bodyPr/>
          <a:lstStyle/>
          <a:p>
            <a:r>
              <a:rPr lang="en-US" dirty="0">
                <a:solidFill>
                  <a:srgbClr val="3366FF"/>
                </a:solidFill>
              </a:rPr>
              <a:t>Effect Reproduced Many Times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214438"/>
            <a:ext cx="4360863" cy="4271962"/>
          </a:xfrm>
          <a:noFill/>
        </p:spPr>
        <p:txBody>
          <a:bodyPr>
            <a:normAutofit fontScale="92500" lnSpcReduction="10000"/>
          </a:bodyPr>
          <a:lstStyle/>
          <a:p>
            <a:r>
              <a:rPr lang="en-US" sz="2000" b="1" dirty="0">
                <a:solidFill>
                  <a:srgbClr val="000000"/>
                </a:solidFill>
              </a:rPr>
              <a:t>EMC effect is simply the fact the ratio of DIS cross sections is not one</a:t>
            </a:r>
            <a:endParaRPr lang="en-US" sz="1600" b="1" dirty="0">
              <a:solidFill>
                <a:srgbClr val="000000"/>
              </a:solidFill>
            </a:endParaRPr>
          </a:p>
          <a:p>
            <a:pPr lvl="1"/>
            <a:r>
              <a:rPr lang="en-US" sz="1800" dirty="0">
                <a:solidFill>
                  <a:srgbClr val="0000FF"/>
                </a:solidFill>
              </a:rPr>
              <a:t>J.J. </a:t>
            </a:r>
            <a:r>
              <a:rPr lang="en-US" sz="1800" dirty="0" err="1">
                <a:solidFill>
                  <a:srgbClr val="0000FF"/>
                </a:solidFill>
              </a:rPr>
              <a:t>Aubert</a:t>
            </a:r>
            <a:r>
              <a:rPr lang="en-US" sz="1800" dirty="0">
                <a:solidFill>
                  <a:srgbClr val="0000FF"/>
                </a:solidFill>
              </a:rPr>
              <a:t> et al. PLB 123 (1983) 275.</a:t>
            </a:r>
          </a:p>
          <a:p>
            <a:pPr lvl="1"/>
            <a:r>
              <a:rPr lang="en-US" sz="1800" dirty="0">
                <a:solidFill>
                  <a:srgbClr val="0000FF"/>
                </a:solidFill>
              </a:rPr>
              <a:t>Simple Parton Counting Expects One</a:t>
            </a:r>
          </a:p>
          <a:p>
            <a:pPr lvl="1"/>
            <a:r>
              <a:rPr lang="en-US" sz="2000" b="1" dirty="0">
                <a:solidFill>
                  <a:srgbClr val="0000FF"/>
                </a:solidFill>
              </a:rPr>
              <a:t>MANY Explanations</a:t>
            </a:r>
          </a:p>
          <a:p>
            <a:r>
              <a:rPr lang="en-US" sz="2000" b="1" dirty="0">
                <a:solidFill>
                  <a:srgbClr val="000000"/>
                </a:solidFill>
              </a:rPr>
              <a:t>SLAC E139 </a:t>
            </a:r>
          </a:p>
          <a:p>
            <a:pPr lvl="1"/>
            <a:r>
              <a:rPr lang="en-US" sz="1800" dirty="0">
                <a:solidFill>
                  <a:srgbClr val="0000FF"/>
                </a:solidFill>
              </a:rPr>
              <a:t>J. Gomez et al., PRD 49 (1994) 4348.</a:t>
            </a:r>
          </a:p>
          <a:p>
            <a:pPr lvl="1"/>
            <a:r>
              <a:rPr lang="en-US" sz="1800" dirty="0">
                <a:solidFill>
                  <a:srgbClr val="0000FF"/>
                </a:solidFill>
              </a:rPr>
              <a:t>Precise large-</a:t>
            </a:r>
            <a:r>
              <a:rPr lang="en-US" sz="1800" dirty="0" err="1">
                <a:solidFill>
                  <a:srgbClr val="0000FF"/>
                </a:solidFill>
              </a:rPr>
              <a:t>x</a:t>
            </a:r>
            <a:r>
              <a:rPr lang="en-US" sz="1800" dirty="0">
                <a:solidFill>
                  <a:srgbClr val="0000FF"/>
                </a:solidFill>
              </a:rPr>
              <a:t> data</a:t>
            </a:r>
          </a:p>
          <a:p>
            <a:pPr lvl="1"/>
            <a:r>
              <a:rPr lang="en-US" sz="1800" dirty="0">
                <a:solidFill>
                  <a:srgbClr val="0000FF"/>
                </a:solidFill>
              </a:rPr>
              <a:t>Nuclei from A=4 to 197</a:t>
            </a:r>
          </a:p>
          <a:p>
            <a:r>
              <a:rPr lang="en-US" sz="2000" b="1" dirty="0">
                <a:solidFill>
                  <a:srgbClr val="000000"/>
                </a:solidFill>
              </a:rPr>
              <a:t>Conclusions from SLAC data</a:t>
            </a:r>
          </a:p>
          <a:p>
            <a:pPr lvl="1"/>
            <a:r>
              <a:rPr lang="en-US" sz="1800" dirty="0">
                <a:solidFill>
                  <a:srgbClr val="0000FF"/>
                </a:solidFill>
              </a:rPr>
              <a:t>Q</a:t>
            </a:r>
            <a:r>
              <a:rPr lang="en-US" sz="1800" baseline="30000" dirty="0">
                <a:solidFill>
                  <a:srgbClr val="0000FF"/>
                </a:solidFill>
              </a:rPr>
              <a:t>2</a:t>
            </a:r>
            <a:r>
              <a:rPr lang="en-US" sz="1800" dirty="0">
                <a:solidFill>
                  <a:srgbClr val="0000FF"/>
                </a:solidFill>
              </a:rPr>
              <a:t>-independent</a:t>
            </a:r>
          </a:p>
          <a:p>
            <a:pPr lvl="1"/>
            <a:r>
              <a:rPr lang="en-US" sz="1800" dirty="0">
                <a:solidFill>
                  <a:srgbClr val="0000FF"/>
                </a:solidFill>
              </a:rPr>
              <a:t>Universal </a:t>
            </a:r>
            <a:r>
              <a:rPr lang="en-US" sz="1800" dirty="0" err="1">
                <a:solidFill>
                  <a:srgbClr val="0000FF"/>
                </a:solidFill>
              </a:rPr>
              <a:t>x</a:t>
            </a:r>
            <a:r>
              <a:rPr lang="en-US" sz="1800" dirty="0">
                <a:solidFill>
                  <a:srgbClr val="0000FF"/>
                </a:solidFill>
              </a:rPr>
              <a:t>-dependence</a:t>
            </a:r>
            <a:r>
              <a:rPr lang="en-US" sz="1800" dirty="0"/>
              <a:t> (shape)</a:t>
            </a:r>
          </a:p>
          <a:p>
            <a:pPr lvl="1"/>
            <a:r>
              <a:rPr lang="en-US" sz="1800" dirty="0">
                <a:solidFill>
                  <a:srgbClr val="0000FF"/>
                </a:solidFill>
              </a:rPr>
              <a:t>Magnitude varies with A </a:t>
            </a:r>
          </a:p>
          <a:p>
            <a:pPr lvl="1"/>
            <a:r>
              <a:rPr lang="en-US" sz="1800" dirty="0">
                <a:solidFill>
                  <a:srgbClr val="0000FF"/>
                </a:solidFill>
              </a:rPr>
              <a:t>Average Nuclear Density Effect</a:t>
            </a:r>
          </a:p>
        </p:txBody>
      </p:sp>
      <p:pic>
        <p:nvPicPr>
          <p:cNvPr id="58372" name="Picture 4" descr="e139_alltar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37063" y="914400"/>
            <a:ext cx="4554537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>
          <a:xfrm>
            <a:off x="5029200" y="914400"/>
            <a:ext cx="3962400" cy="1588"/>
          </a:xfrm>
          <a:prstGeom prst="line">
            <a:avLst/>
          </a:prstGeom>
          <a:ln>
            <a:solidFill>
              <a:schemeClr val="tx1">
                <a:alpha val="4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6342DA-252B-A05C-BBE6-B3118535A07B}"/>
              </a:ext>
            </a:extLst>
          </p:cNvPr>
          <p:cNvSpPr txBox="1">
            <a:spLocks/>
          </p:cNvSpPr>
          <p:nvPr/>
        </p:nvSpPr>
        <p:spPr>
          <a:xfrm>
            <a:off x="4493042" y="65546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/>
          </a:bodyPr>
          <a:lstStyle/>
          <a:p>
            <a:r>
              <a:rPr lang="en-US" dirty="0"/>
              <a:t>New Jefferson Lab EMC Effect Data </a:t>
            </a:r>
          </a:p>
        </p:txBody>
      </p:sp>
      <p:sp>
        <p:nvSpPr>
          <p:cNvPr id="6146" name="Rectangle 2"/>
          <p:cNvSpPr>
            <a:spLocks/>
          </p:cNvSpPr>
          <p:nvPr/>
        </p:nvSpPr>
        <p:spPr bwMode="auto">
          <a:xfrm>
            <a:off x="389334" y="741164"/>
            <a:ext cx="5325666" cy="478036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J. </a:t>
            </a:r>
            <a:r>
              <a:rPr lang="en-US" sz="2000" dirty="0" err="1">
                <a:latin typeface="Times New Roman"/>
                <a:cs typeface="Times New Roman"/>
              </a:rPr>
              <a:t>Seely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i="1" dirty="0">
                <a:latin typeface="Times New Roman"/>
                <a:cs typeface="Times New Roman"/>
              </a:rPr>
              <a:t>et al</a:t>
            </a:r>
            <a:r>
              <a:rPr lang="en-US" sz="2000" dirty="0">
                <a:latin typeface="Times New Roman"/>
                <a:cs typeface="Times New Roman"/>
              </a:rPr>
              <a:t>., Phy</a:t>
            </a:r>
            <a:r>
              <a:rPr lang="en-US" sz="2000" dirty="0">
                <a:latin typeface="Times New Roman"/>
                <a:ea typeface="Palatino" charset="0"/>
                <a:cs typeface="Times New Roman"/>
                <a:sym typeface="Palatino" charset="0"/>
              </a:rPr>
              <a:t>s, Rev. </a:t>
            </a:r>
            <a:r>
              <a:rPr lang="en-US" sz="2000" dirty="0" err="1">
                <a:latin typeface="Times New Roman"/>
                <a:ea typeface="Palatino" charset="0"/>
                <a:cs typeface="Times New Roman"/>
                <a:sym typeface="Palatino" charset="0"/>
              </a:rPr>
              <a:t>Lett</a:t>
            </a:r>
            <a:r>
              <a:rPr lang="en-US" sz="2000" dirty="0">
                <a:latin typeface="Times New Roman"/>
                <a:ea typeface="Palatino" charset="0"/>
                <a:cs typeface="Times New Roman"/>
                <a:sym typeface="Palatino" charset="0"/>
              </a:rPr>
              <a:t>. </a:t>
            </a:r>
            <a:r>
              <a:rPr lang="en-US" sz="2000" b="1" dirty="0">
                <a:latin typeface="Times New Roman"/>
                <a:ea typeface="Palatino" charset="0"/>
                <a:cs typeface="Times New Roman"/>
                <a:sym typeface="Palatino" charset="0"/>
              </a:rPr>
              <a:t>103 </a:t>
            </a:r>
            <a:r>
              <a:rPr lang="en-US" sz="2000" dirty="0">
                <a:latin typeface="Times New Roman"/>
                <a:ea typeface="Palatino" charset="0"/>
                <a:cs typeface="Times New Roman"/>
                <a:sym typeface="Palatino" charset="0"/>
              </a:rPr>
              <a:t>(2009) 202301.</a:t>
            </a:r>
          </a:p>
        </p:txBody>
      </p:sp>
      <p:pic>
        <p:nvPicPr>
          <p:cNvPr id="7" name="Picture 6" descr="q2dep_04_28_2009.eps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85800" y="1219200"/>
            <a:ext cx="7391400" cy="5197078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8E80132-60B4-E2F4-CB22-77D177B09C5C}"/>
              </a:ext>
            </a:extLst>
          </p:cNvPr>
          <p:cNvSpPr txBox="1">
            <a:spLocks/>
          </p:cNvSpPr>
          <p:nvPr/>
        </p:nvSpPr>
        <p:spPr>
          <a:xfrm>
            <a:off x="4493042" y="65546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/>
          </a:bodyPr>
          <a:lstStyle/>
          <a:p>
            <a:r>
              <a:rPr lang="en-US" dirty="0"/>
              <a:t>New Jefferson Lab EMC Effect Data </a:t>
            </a:r>
          </a:p>
        </p:txBody>
      </p:sp>
      <p:sp>
        <p:nvSpPr>
          <p:cNvPr id="6146" name="Rectangle 2"/>
          <p:cNvSpPr>
            <a:spLocks/>
          </p:cNvSpPr>
          <p:nvPr/>
        </p:nvSpPr>
        <p:spPr bwMode="auto">
          <a:xfrm>
            <a:off x="389334" y="741164"/>
            <a:ext cx="5325666" cy="478036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J. </a:t>
            </a:r>
            <a:r>
              <a:rPr lang="en-US" sz="2000" dirty="0" err="1">
                <a:latin typeface="Times New Roman"/>
                <a:cs typeface="Times New Roman"/>
              </a:rPr>
              <a:t>Seely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i="1" dirty="0">
                <a:latin typeface="Times New Roman"/>
                <a:cs typeface="Times New Roman"/>
              </a:rPr>
              <a:t>et al</a:t>
            </a:r>
            <a:r>
              <a:rPr lang="en-US" sz="2000" dirty="0">
                <a:latin typeface="Times New Roman"/>
                <a:cs typeface="Times New Roman"/>
              </a:rPr>
              <a:t>., Phy</a:t>
            </a:r>
            <a:r>
              <a:rPr lang="en-US" sz="2000" dirty="0">
                <a:latin typeface="Times New Roman"/>
                <a:ea typeface="Palatino" charset="0"/>
                <a:cs typeface="Times New Roman"/>
                <a:sym typeface="Palatino" charset="0"/>
              </a:rPr>
              <a:t>s, Rev. </a:t>
            </a:r>
            <a:r>
              <a:rPr lang="en-US" sz="2000" dirty="0" err="1">
                <a:latin typeface="Times New Roman"/>
                <a:ea typeface="Palatino" charset="0"/>
                <a:cs typeface="Times New Roman"/>
                <a:sym typeface="Palatino" charset="0"/>
              </a:rPr>
              <a:t>Lett</a:t>
            </a:r>
            <a:r>
              <a:rPr lang="en-US" sz="2000" dirty="0">
                <a:latin typeface="Times New Roman"/>
                <a:ea typeface="Palatino" charset="0"/>
                <a:cs typeface="Times New Roman"/>
                <a:sym typeface="Palatino" charset="0"/>
              </a:rPr>
              <a:t>. </a:t>
            </a:r>
            <a:r>
              <a:rPr lang="en-US" sz="2000" b="1" dirty="0">
                <a:latin typeface="Times New Roman"/>
                <a:ea typeface="Palatino" charset="0"/>
                <a:cs typeface="Times New Roman"/>
                <a:sym typeface="Palatino" charset="0"/>
              </a:rPr>
              <a:t>103 </a:t>
            </a:r>
            <a:r>
              <a:rPr lang="en-US" sz="2000" dirty="0">
                <a:latin typeface="Times New Roman"/>
                <a:ea typeface="Palatino" charset="0"/>
                <a:cs typeface="Times New Roman"/>
                <a:sym typeface="Palatino" charset="0"/>
              </a:rPr>
              <a:t>(2009) 202301.</a:t>
            </a:r>
          </a:p>
        </p:txBody>
      </p:sp>
      <p:sp>
        <p:nvSpPr>
          <p:cNvPr id="6149" name="Rectangle 5"/>
          <p:cNvSpPr>
            <a:spLocks/>
          </p:cNvSpPr>
          <p:nvPr/>
        </p:nvSpPr>
        <p:spPr bwMode="auto">
          <a:xfrm>
            <a:off x="533400" y="5368528"/>
            <a:ext cx="7924800" cy="148947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252255" indent="-252255">
              <a:spcAft>
                <a:spcPts val="600"/>
              </a:spcAft>
              <a:buClr>
                <a:srgbClr val="0E002D"/>
              </a:buClr>
              <a:buSzPct val="80000"/>
              <a:buFont typeface="Palatino" charset="0"/>
              <a:buChar char="•"/>
            </a:pPr>
            <a:r>
              <a:rPr lang="en-US" sz="2400" dirty="0">
                <a:solidFill>
                  <a:srgbClr val="0E002D"/>
                </a:solidFill>
                <a:latin typeface="Times New Roman"/>
                <a:ea typeface="Palatino" charset="0"/>
                <a:cs typeface="Times New Roman"/>
                <a:sym typeface="Palatino" charset="0"/>
              </a:rPr>
              <a:t>Plot shows slope of ratio </a:t>
            </a:r>
            <a:r>
              <a:rPr lang="en-US" sz="2400" i="1" dirty="0">
                <a:solidFill>
                  <a:srgbClr val="0E002D"/>
                </a:solidFill>
                <a:latin typeface="Times New Roman"/>
                <a:ea typeface="Times" charset="0"/>
                <a:cs typeface="Times New Roman"/>
                <a:sym typeface="Palatino" charset="0"/>
              </a:rPr>
              <a:t>σ</a:t>
            </a:r>
            <a:r>
              <a:rPr lang="en-US" sz="2400" baseline="-6000" dirty="0">
                <a:solidFill>
                  <a:srgbClr val="0E002D"/>
                </a:solidFill>
                <a:latin typeface="Times New Roman"/>
                <a:ea typeface="Palatino" charset="0"/>
                <a:cs typeface="Times New Roman"/>
                <a:sym typeface="Palatino" charset="0"/>
              </a:rPr>
              <a:t>A</a:t>
            </a:r>
            <a:r>
              <a:rPr lang="en-US" sz="2400" dirty="0">
                <a:solidFill>
                  <a:srgbClr val="0E002D"/>
                </a:solidFill>
                <a:latin typeface="Times New Roman"/>
                <a:ea typeface="Palatino" charset="0"/>
                <a:cs typeface="Times New Roman"/>
                <a:sym typeface="Palatino" charset="0"/>
              </a:rPr>
              <a:t>/</a:t>
            </a:r>
            <a:r>
              <a:rPr lang="en-US" sz="2400" i="1" dirty="0">
                <a:solidFill>
                  <a:srgbClr val="0E002D"/>
                </a:solidFill>
                <a:latin typeface="Times New Roman"/>
                <a:ea typeface="Times" charset="0"/>
                <a:cs typeface="Times New Roman"/>
                <a:sym typeface="Palatino" charset="0"/>
              </a:rPr>
              <a:t>σ</a:t>
            </a:r>
            <a:r>
              <a:rPr lang="en-US" sz="2400" baseline="-6000" dirty="0">
                <a:solidFill>
                  <a:srgbClr val="0E002D"/>
                </a:solidFill>
                <a:latin typeface="Times New Roman"/>
                <a:ea typeface="Palatino" charset="0"/>
                <a:cs typeface="Times New Roman"/>
                <a:sym typeface="Palatino" charset="0"/>
              </a:rPr>
              <a:t>D</a:t>
            </a:r>
            <a:r>
              <a:rPr lang="en-US" sz="2400" dirty="0">
                <a:solidFill>
                  <a:srgbClr val="0E002D"/>
                </a:solidFill>
                <a:latin typeface="Times New Roman"/>
                <a:ea typeface="Palatino" charset="0"/>
                <a:cs typeface="Times New Roman"/>
                <a:sym typeface="Palatino" charset="0"/>
              </a:rPr>
              <a:t> at EMC region.</a:t>
            </a:r>
          </a:p>
          <a:p>
            <a:pPr marL="252255" indent="-252255">
              <a:spcAft>
                <a:spcPts val="600"/>
              </a:spcAft>
              <a:buClr>
                <a:srgbClr val="0E002D"/>
              </a:buClr>
              <a:buSzPct val="80000"/>
              <a:buFont typeface="Palatino" charset="0"/>
              <a:buChar char="•"/>
            </a:pPr>
            <a:r>
              <a:rPr lang="en-US" sz="2400" dirty="0">
                <a:solidFill>
                  <a:srgbClr val="0E002D"/>
                </a:solidFill>
                <a:latin typeface="Times New Roman"/>
                <a:ea typeface="Palatino" charset="0"/>
                <a:cs typeface="Times New Roman"/>
                <a:sym typeface="Palatino" charset="0"/>
              </a:rPr>
              <a:t>EMC effect correlated with </a:t>
            </a:r>
            <a:r>
              <a:rPr lang="en-US" sz="2400" b="1" dirty="0">
                <a:solidFill>
                  <a:srgbClr val="0E002D"/>
                </a:solidFill>
                <a:latin typeface="Times New Roman"/>
                <a:ea typeface="Palatino" charset="0"/>
                <a:cs typeface="Times New Roman"/>
                <a:sym typeface="Palatino" charset="0"/>
              </a:rPr>
              <a:t>local densit</a:t>
            </a:r>
            <a:r>
              <a:rPr lang="en-US" sz="2400" dirty="0">
                <a:solidFill>
                  <a:srgbClr val="0E002D"/>
                </a:solidFill>
                <a:latin typeface="Times New Roman"/>
                <a:ea typeface="Palatino" charset="0"/>
                <a:cs typeface="Times New Roman"/>
                <a:sym typeface="Palatino" charset="0"/>
              </a:rPr>
              <a:t>y not average density.</a:t>
            </a: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50678" y="1447800"/>
            <a:ext cx="2540922" cy="25146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8" name="Picture 7" descr="PRL_slopes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34158" y="1155700"/>
            <a:ext cx="6342842" cy="410210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5B74A70-B400-125F-4DEF-22EFBF6986B1}"/>
              </a:ext>
            </a:extLst>
          </p:cNvPr>
          <p:cNvSpPr txBox="1">
            <a:spLocks/>
          </p:cNvSpPr>
          <p:nvPr/>
        </p:nvSpPr>
        <p:spPr>
          <a:xfrm>
            <a:off x="4493042" y="65546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95412"/>
            <a:ext cx="7772400" cy="386238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If the EMC effect is a local density effect, then it seems reasonable to look for connections to other local density effects.</a:t>
            </a:r>
            <a:br>
              <a:rPr lang="en-US" dirty="0"/>
            </a:br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6458F18-AD33-CA7C-D4A9-6EBAAC57BB45}"/>
              </a:ext>
            </a:extLst>
          </p:cNvPr>
          <p:cNvSpPr txBox="1">
            <a:spLocks/>
          </p:cNvSpPr>
          <p:nvPr/>
        </p:nvSpPr>
        <p:spPr>
          <a:xfrm>
            <a:off x="4493042" y="65546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915400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/>
              <a:t>Classic (</a:t>
            </a:r>
            <a:r>
              <a:rPr lang="en-US" dirty="0" err="1"/>
              <a:t>e,e’p</a:t>
            </a:r>
            <a:r>
              <a:rPr lang="en-US" dirty="0"/>
              <a:t>) Results</a:t>
            </a:r>
          </a:p>
        </p:txBody>
      </p:sp>
      <p:pic>
        <p:nvPicPr>
          <p:cNvPr id="18435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40363" y="1143000"/>
            <a:ext cx="3455987" cy="4953000"/>
          </a:xfrm>
          <a:prstGeom prst="rect">
            <a:avLst/>
          </a:prstGeom>
          <a:noFill/>
          <a:ln w="18360">
            <a:noFill/>
            <a:round/>
            <a:headEnd/>
            <a:tailEnd type="triangle" w="med" len="med"/>
          </a:ln>
        </p:spPr>
      </p:pic>
      <p:sp>
        <p:nvSpPr>
          <p:cNvPr id="5" name="Rectangle 4"/>
          <p:cNvSpPr/>
          <p:nvPr/>
        </p:nvSpPr>
        <p:spPr>
          <a:xfrm flipH="1">
            <a:off x="5097463" y="971550"/>
            <a:ext cx="685800" cy="190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437" name="Rectangle 6"/>
          <p:cNvSpPr>
            <a:spLocks noChangeArrowheads="1"/>
          </p:cNvSpPr>
          <p:nvPr/>
        </p:nvSpPr>
        <p:spPr bwMode="auto">
          <a:xfrm>
            <a:off x="442913" y="1676400"/>
            <a:ext cx="415290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sz="2000" dirty="0">
                <a:solidFill>
                  <a:srgbClr val="FF0000"/>
                </a:solidFill>
                <a:latin typeface="Calibri" charset="0"/>
                <a:ea typeface="msmincho" charset="0"/>
                <a:cs typeface="msmincho" charset="0"/>
              </a:rPr>
              <a:t>Independent-Particle Shell-Model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sz="2000" dirty="0">
                <a:solidFill>
                  <a:srgbClr val="000000"/>
                </a:solidFill>
                <a:latin typeface="Calibri" charset="0"/>
                <a:ea typeface="msmincho" charset="0"/>
                <a:cs typeface="msmincho" charset="0"/>
              </a:rPr>
              <a:t>is based upon the assumption that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sz="2000" dirty="0">
                <a:solidFill>
                  <a:srgbClr val="000000"/>
                </a:solidFill>
                <a:latin typeface="Calibri" charset="0"/>
                <a:ea typeface="msmincho" charset="0"/>
                <a:cs typeface="msmincho" charset="0"/>
              </a:rPr>
              <a:t>each nucleon moves independently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sz="2000" dirty="0">
                <a:solidFill>
                  <a:srgbClr val="000000"/>
                </a:solidFill>
                <a:latin typeface="Calibri" charset="0"/>
                <a:ea typeface="msmincho" charset="0"/>
                <a:cs typeface="msmincho" charset="0"/>
              </a:rPr>
              <a:t>in an average potential (</a:t>
            </a:r>
            <a:r>
              <a:rPr lang="en-GB" sz="2000" dirty="0">
                <a:solidFill>
                  <a:srgbClr val="FF0000"/>
                </a:solidFill>
                <a:latin typeface="Calibri" charset="0"/>
                <a:ea typeface="msmincho" charset="0"/>
                <a:cs typeface="msmincho" charset="0"/>
              </a:rPr>
              <a:t>mean field</a:t>
            </a:r>
            <a:r>
              <a:rPr lang="en-GB" sz="2000" dirty="0">
                <a:solidFill>
                  <a:srgbClr val="000000"/>
                </a:solidFill>
                <a:latin typeface="Calibri" charset="0"/>
                <a:ea typeface="msmincho" charset="0"/>
                <a:cs typeface="msmincho" charset="0"/>
              </a:rPr>
              <a:t>)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sz="2000" dirty="0">
                <a:solidFill>
                  <a:srgbClr val="000000"/>
                </a:solidFill>
                <a:latin typeface="Calibri" charset="0"/>
                <a:ea typeface="msmincho" charset="0"/>
                <a:cs typeface="msmincho" charset="0"/>
              </a:rPr>
              <a:t>induced by the surrounding nucleons</a:t>
            </a:r>
            <a:endParaRPr lang="en-US" sz="2000" dirty="0">
              <a:latin typeface="Calibri" charset="0"/>
            </a:endParaRPr>
          </a:p>
        </p:txBody>
      </p:sp>
      <p:sp>
        <p:nvSpPr>
          <p:cNvPr id="18438" name="Rectangle 7"/>
          <p:cNvSpPr>
            <a:spLocks noChangeArrowheads="1"/>
          </p:cNvSpPr>
          <p:nvPr/>
        </p:nvSpPr>
        <p:spPr bwMode="auto">
          <a:xfrm>
            <a:off x="442913" y="3657600"/>
            <a:ext cx="415290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sz="2000">
                <a:solidFill>
                  <a:srgbClr val="000000"/>
                </a:solidFill>
                <a:latin typeface="Calibri" charset="0"/>
                <a:ea typeface="msmincho" charset="0"/>
                <a:cs typeface="msmincho" charset="0"/>
              </a:rPr>
              <a:t>The (e,e'p) data for knockout of valence and deeply bound orbits in nuclei gives spectroscopic factors that are </a:t>
            </a:r>
            <a:r>
              <a:rPr lang="en-GB" sz="2000">
                <a:solidFill>
                  <a:srgbClr val="FF0000"/>
                </a:solidFill>
                <a:latin typeface="Calibri" charset="0"/>
                <a:ea typeface="msmincho" charset="0"/>
                <a:cs typeface="msmincho" charset="0"/>
              </a:rPr>
              <a:t>60 – 70%</a:t>
            </a:r>
            <a:r>
              <a:rPr lang="en-GB" sz="2000">
                <a:solidFill>
                  <a:srgbClr val="000000"/>
                </a:solidFill>
                <a:latin typeface="Calibri" charset="0"/>
                <a:ea typeface="msmincho" charset="0"/>
                <a:cs typeface="msmincho" charset="0"/>
              </a:rPr>
              <a:t> of the mean field prediction.</a:t>
            </a:r>
          </a:p>
        </p:txBody>
      </p:sp>
      <p:sp>
        <p:nvSpPr>
          <p:cNvPr id="18439" name="Rectangle 8"/>
          <p:cNvSpPr>
            <a:spLocks noChangeArrowheads="1"/>
          </p:cNvSpPr>
          <p:nvPr/>
        </p:nvSpPr>
        <p:spPr bwMode="auto">
          <a:xfrm>
            <a:off x="6781800" y="6019800"/>
            <a:ext cx="1304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tabLst>
                <a:tab pos="723900" algn="l"/>
                <a:tab pos="1447800" algn="l"/>
              </a:tabLst>
            </a:pPr>
            <a:r>
              <a:rPr lang="en-GB">
                <a:solidFill>
                  <a:srgbClr val="000000"/>
                </a:solidFill>
                <a:latin typeface="Calibri" charset="0"/>
                <a:ea typeface="msmincho" charset="0"/>
                <a:cs typeface="msmincho" charset="0"/>
              </a:rPr>
              <a:t>Target Mass</a:t>
            </a:r>
          </a:p>
        </p:txBody>
      </p:sp>
      <p:sp>
        <p:nvSpPr>
          <p:cNvPr id="18440" name="Rectangle 9"/>
          <p:cNvSpPr>
            <a:spLocks noChangeArrowheads="1"/>
          </p:cNvSpPr>
          <p:nvPr/>
        </p:nvSpPr>
        <p:spPr bwMode="auto">
          <a:xfrm rot="-5400000">
            <a:off x="3871119" y="3182144"/>
            <a:ext cx="27701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rgbClr val="000000"/>
                </a:solidFill>
                <a:latin typeface="Calibri" charset="0"/>
                <a:ea typeface="msmincho" charset="0"/>
                <a:cs typeface="msmincho" charset="0"/>
              </a:rPr>
              <a:t>SPECTROSCOPIC STRENGTH</a:t>
            </a:r>
          </a:p>
        </p:txBody>
      </p:sp>
      <p:sp>
        <p:nvSpPr>
          <p:cNvPr id="18441" name="TextBox 8"/>
          <p:cNvSpPr txBox="1">
            <a:spLocks noChangeArrowheads="1"/>
          </p:cNvSpPr>
          <p:nvPr/>
        </p:nvSpPr>
        <p:spPr bwMode="auto">
          <a:xfrm>
            <a:off x="509588" y="849313"/>
            <a:ext cx="43672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L. Lapikas, Nucl. Phys. A553 (1993) 297. </a:t>
            </a:r>
          </a:p>
        </p:txBody>
      </p:sp>
      <p:sp>
        <p:nvSpPr>
          <p:cNvPr id="18442" name="TextBox 9"/>
          <p:cNvSpPr txBox="1">
            <a:spLocks noChangeArrowheads="1"/>
          </p:cNvSpPr>
          <p:nvPr/>
        </p:nvSpPr>
        <p:spPr bwMode="auto">
          <a:xfrm>
            <a:off x="457200" y="5726113"/>
            <a:ext cx="41088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Solution: Correlations Between Nucleons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E7C3D36-5A51-EE80-9ACA-2A8EB60615F4}"/>
              </a:ext>
            </a:extLst>
          </p:cNvPr>
          <p:cNvSpPr txBox="1">
            <a:spLocks/>
          </p:cNvSpPr>
          <p:nvPr/>
        </p:nvSpPr>
        <p:spPr>
          <a:xfrm>
            <a:off x="4493042" y="65546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915400" cy="863600"/>
          </a:xfrm>
        </p:spPr>
        <p:txBody>
          <a:bodyPr>
            <a:normAutofit/>
          </a:bodyPr>
          <a:lstStyle/>
          <a:p>
            <a:r>
              <a:rPr lang="en-US" dirty="0"/>
              <a:t>A Toy Model Momentum Distribution</a:t>
            </a:r>
          </a:p>
        </p:txBody>
      </p:sp>
      <p:pic>
        <p:nvPicPr>
          <p:cNvPr id="20483" name="Picture 2" descr="Momentum-Distribution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863600"/>
            <a:ext cx="5410200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Box 3"/>
          <p:cNvSpPr txBox="1">
            <a:spLocks noChangeArrowheads="1"/>
          </p:cNvSpPr>
          <p:nvPr/>
        </p:nvSpPr>
        <p:spPr bwMode="auto">
          <a:xfrm>
            <a:off x="152400" y="6092825"/>
            <a:ext cx="89552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i="1" dirty="0">
                <a:solidFill>
                  <a:srgbClr val="0000FF"/>
                </a:solidFill>
              </a:rPr>
              <a:t>By Uncertainty Principle High Momentum Region Dominated by Short Distance Phenomena 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5DC00B8-DD75-6FB4-0770-E940494DB606}"/>
              </a:ext>
            </a:extLst>
          </p:cNvPr>
          <p:cNvSpPr txBox="1">
            <a:spLocks/>
          </p:cNvSpPr>
          <p:nvPr/>
        </p:nvSpPr>
        <p:spPr>
          <a:xfrm>
            <a:off x="4493042" y="6553200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34C81A-D014-7018-9E1E-7277A699EC4B}"/>
              </a:ext>
            </a:extLst>
          </p:cNvPr>
          <p:cNvSpPr txBox="1">
            <a:spLocks/>
          </p:cNvSpPr>
          <p:nvPr/>
        </p:nvSpPr>
        <p:spPr>
          <a:xfrm>
            <a:off x="4493042" y="65546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Realistic Momentum Distribution</a:t>
            </a:r>
          </a:p>
        </p:txBody>
      </p:sp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200" y="1066800"/>
            <a:ext cx="3875506" cy="5486400"/>
          </a:xfrm>
          <a:prstGeom prst="rect">
            <a:avLst/>
          </a:prstGeom>
          <a:noFill/>
          <a:ln w="18360">
            <a:noFill/>
            <a:round/>
            <a:headEnd/>
            <a:tailEnd type="triangle" w="med" len="med"/>
          </a:ln>
        </p:spPr>
      </p:pic>
      <p:sp>
        <p:nvSpPr>
          <p:cNvPr id="23557" name="TextBox 4"/>
          <p:cNvSpPr txBox="1">
            <a:spLocks noChangeArrowheads="1"/>
          </p:cNvSpPr>
          <p:nvPr/>
        </p:nvSpPr>
        <p:spPr bwMode="auto">
          <a:xfrm>
            <a:off x="304800" y="685800"/>
            <a:ext cx="458816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err="1">
                <a:latin typeface="Calibri" charset="0"/>
              </a:rPr>
              <a:t>Benhar</a:t>
            </a:r>
            <a:r>
              <a:rPr lang="en-US" sz="2000" dirty="0">
                <a:latin typeface="Calibri" charset="0"/>
              </a:rPr>
              <a:t> et al., Phys. </a:t>
            </a:r>
            <a:r>
              <a:rPr lang="en-US" sz="2000" dirty="0" err="1">
                <a:latin typeface="Calibri" charset="0"/>
              </a:rPr>
              <a:t>Lett</a:t>
            </a:r>
            <a:r>
              <a:rPr lang="en-US" sz="2000" dirty="0">
                <a:latin typeface="Calibri" charset="0"/>
              </a:rPr>
              <a:t>. </a:t>
            </a:r>
            <a:r>
              <a:rPr lang="en-US" sz="2000" b="1" dirty="0">
                <a:latin typeface="Calibri" charset="0"/>
              </a:rPr>
              <a:t>B</a:t>
            </a:r>
            <a:r>
              <a:rPr lang="en-US" sz="2000" dirty="0">
                <a:latin typeface="Calibri" charset="0"/>
              </a:rPr>
              <a:t> 177 (1986) 135.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090FEF3-1F1D-7D73-C105-B3FB88CB92E9}"/>
              </a:ext>
            </a:extLst>
          </p:cNvPr>
          <p:cNvSpPr txBox="1">
            <a:spLocks/>
          </p:cNvSpPr>
          <p:nvPr/>
        </p:nvSpPr>
        <p:spPr>
          <a:xfrm>
            <a:off x="4493042" y="65546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r>
              <a:rPr lang="en-US" dirty="0"/>
              <a:t>  Momentum Distributions </a:t>
            </a:r>
          </a:p>
        </p:txBody>
      </p:sp>
      <p:pic>
        <p:nvPicPr>
          <p:cNvPr id="26627" name="Content Placeholder 3" descr="Untitled 3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7941" r="-17941"/>
          <a:stretch>
            <a:fillRect/>
          </a:stretch>
        </p:blipFill>
        <p:spPr>
          <a:xfrm>
            <a:off x="228600" y="1066800"/>
            <a:ext cx="8729663" cy="4800600"/>
          </a:xfrm>
        </p:spPr>
      </p:pic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381000" y="685800"/>
            <a:ext cx="6553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GB" dirty="0">
                <a:solidFill>
                  <a:srgbClr val="000000"/>
                </a:solidFill>
                <a:ea typeface="msmincho" charset="0"/>
                <a:cs typeface="msmincho" charset="0"/>
              </a:rPr>
              <a:t>C. </a:t>
            </a:r>
            <a:r>
              <a:rPr lang="en-GB" dirty="0" err="1">
                <a:solidFill>
                  <a:srgbClr val="000000"/>
                </a:solidFill>
                <a:ea typeface="msmincho" charset="0"/>
                <a:cs typeface="msmincho" charset="0"/>
              </a:rPr>
              <a:t>Ciofi</a:t>
            </a:r>
            <a:r>
              <a:rPr lang="en-GB" dirty="0">
                <a:solidFill>
                  <a:srgbClr val="000000"/>
                </a:solidFill>
                <a:ea typeface="msmincho" charset="0"/>
                <a:cs typeface="msmincho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ea typeface="msmincho" charset="0"/>
                <a:cs typeface="msmincho" charset="0"/>
              </a:rPr>
              <a:t>degli</a:t>
            </a:r>
            <a:r>
              <a:rPr lang="en-GB" dirty="0">
                <a:solidFill>
                  <a:srgbClr val="000000"/>
                </a:solidFill>
                <a:ea typeface="msmincho" charset="0"/>
                <a:cs typeface="msmincho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ea typeface="msmincho" charset="0"/>
                <a:cs typeface="msmincho" charset="0"/>
              </a:rPr>
              <a:t>Att</a:t>
            </a:r>
            <a:r>
              <a:rPr lang="en-GB" dirty="0">
                <a:solidFill>
                  <a:srgbClr val="000000"/>
                </a:solidFill>
                <a:ea typeface="msmincho" charset="0"/>
                <a:cs typeface="msmincho" charset="0"/>
              </a:rPr>
              <a:t> and S. </a:t>
            </a:r>
            <a:r>
              <a:rPr lang="en-GB" dirty="0" err="1">
                <a:solidFill>
                  <a:srgbClr val="000000"/>
                </a:solidFill>
                <a:ea typeface="msmincho" charset="0"/>
                <a:cs typeface="msmincho" charset="0"/>
              </a:rPr>
              <a:t>Simula</a:t>
            </a:r>
            <a:r>
              <a:rPr lang="en-GB" i="1" dirty="0">
                <a:solidFill>
                  <a:srgbClr val="000000"/>
                </a:solidFill>
                <a:ea typeface="msmincho" charset="0"/>
                <a:cs typeface="msmincho" charset="0"/>
              </a:rPr>
              <a:t>, </a:t>
            </a:r>
            <a:r>
              <a:rPr lang="en-GB" dirty="0">
                <a:solidFill>
                  <a:srgbClr val="000000"/>
                </a:solidFill>
                <a:ea typeface="msmincho" charset="0"/>
                <a:cs typeface="msmincho" charset="0"/>
              </a:rPr>
              <a:t>Phys. Rev. C </a:t>
            </a:r>
            <a:r>
              <a:rPr lang="en-GB" b="1" dirty="0">
                <a:solidFill>
                  <a:srgbClr val="000000"/>
                </a:solidFill>
                <a:ea typeface="msmincho" charset="0"/>
                <a:cs typeface="msmincho" charset="0"/>
              </a:rPr>
              <a:t> 53 </a:t>
            </a:r>
            <a:r>
              <a:rPr lang="en-GB" dirty="0">
                <a:solidFill>
                  <a:srgbClr val="000000"/>
                </a:solidFill>
                <a:ea typeface="msmincho" charset="0"/>
                <a:cs typeface="msmincho" charset="0"/>
              </a:rPr>
              <a:t>(1996) 1689.</a:t>
            </a:r>
          </a:p>
        </p:txBody>
      </p:sp>
      <p:sp>
        <p:nvSpPr>
          <p:cNvPr id="26629" name="TextBox 4"/>
          <p:cNvSpPr txBox="1">
            <a:spLocks noChangeArrowheads="1"/>
          </p:cNvSpPr>
          <p:nvPr/>
        </p:nvSpPr>
        <p:spPr bwMode="auto">
          <a:xfrm>
            <a:off x="1752600" y="5862935"/>
            <a:ext cx="565025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At high </a:t>
            </a:r>
            <a:r>
              <a:rPr lang="en-US" sz="2400" i="1" dirty="0"/>
              <a:t>initial </a:t>
            </a:r>
            <a:r>
              <a:rPr lang="en-US" sz="2400" dirty="0"/>
              <a:t>momentums </a:t>
            </a:r>
            <a:r>
              <a:rPr lang="en-US" sz="2400" b="1" dirty="0" err="1"/>
              <a:t>n</a:t>
            </a:r>
            <a:r>
              <a:rPr lang="en-US" sz="2400" b="1" baseline="-25000" dirty="0" err="1"/>
              <a:t>A</a:t>
            </a:r>
            <a:r>
              <a:rPr lang="en-US" sz="2400" b="1" dirty="0" err="1"/>
              <a:t>(p</a:t>
            </a:r>
            <a:r>
              <a:rPr lang="en-US" sz="2400" b="1" dirty="0"/>
              <a:t>) = N * </a:t>
            </a:r>
            <a:r>
              <a:rPr lang="en-US" sz="2400" b="1" dirty="0" err="1"/>
              <a:t>n</a:t>
            </a:r>
            <a:r>
              <a:rPr lang="en-US" sz="2400" b="1" baseline="-25000" dirty="0" err="1"/>
              <a:t>D</a:t>
            </a:r>
            <a:r>
              <a:rPr lang="en-US" sz="2400" b="1" dirty="0" err="1"/>
              <a:t>(p</a:t>
            </a:r>
            <a:r>
              <a:rPr lang="en-US" sz="2400" b="1" dirty="0"/>
              <a:t>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E9BADB-FAEB-2CB3-D59A-EA9E2CB49689}"/>
              </a:ext>
            </a:extLst>
          </p:cNvPr>
          <p:cNvSpPr txBox="1">
            <a:spLocks/>
          </p:cNvSpPr>
          <p:nvPr/>
        </p:nvSpPr>
        <p:spPr>
          <a:xfrm>
            <a:off x="4493042" y="65546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28</a:t>
            </a:fld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8E3D1-2869-D4ED-6058-DEDD85D3B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Electron Scattering Data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24A88E-9E52-320F-9F3C-D0D36DA7A4A0}"/>
              </a:ext>
            </a:extLst>
          </p:cNvPr>
          <p:cNvSpPr txBox="1"/>
          <p:nvPr/>
        </p:nvSpPr>
        <p:spPr>
          <a:xfrm>
            <a:off x="381000" y="621268"/>
            <a:ext cx="6298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from the BONUS Experiment in CLAS / Hall B at Jefferson Lab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3A614A-6BA4-4F4C-2D2B-AF1149F59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1003300"/>
            <a:ext cx="7467600" cy="547495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51EB214-514F-B245-D25C-23F5F9B3639C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7746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00FF"/>
                </a:solidFill>
              </a:rPr>
              <a:t>   Modern AV18 and Urbana-X Results</a:t>
            </a:r>
          </a:p>
        </p:txBody>
      </p:sp>
      <p:pic>
        <p:nvPicPr>
          <p:cNvPr id="5" name="Content Placeholder 4" descr="Single-Particle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4635" r="-14635"/>
          <a:stretch>
            <a:fillRect/>
          </a:stretch>
        </p:blipFill>
        <p:spPr>
          <a:xfrm>
            <a:off x="117736" y="1447800"/>
            <a:ext cx="8873864" cy="4880284"/>
          </a:xfrm>
        </p:spPr>
      </p:pic>
      <p:sp>
        <p:nvSpPr>
          <p:cNvPr id="4" name="TextBox 3"/>
          <p:cNvSpPr txBox="1"/>
          <p:nvPr/>
        </p:nvSpPr>
        <p:spPr>
          <a:xfrm>
            <a:off x="0" y="7620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R. </a:t>
            </a:r>
            <a:r>
              <a:rPr lang="en-US" dirty="0" err="1"/>
              <a:t>Wiringa</a:t>
            </a:r>
            <a:r>
              <a:rPr lang="en-US" dirty="0"/>
              <a:t>, R. </a:t>
            </a:r>
            <a:r>
              <a:rPr lang="en-US" dirty="0" err="1"/>
              <a:t>Schiavilla</a:t>
            </a:r>
            <a:r>
              <a:rPr lang="en-US" dirty="0"/>
              <a:t>, S. Pieper, and J. Carlson, Phys. Rev. C89 (2014) 024305. 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B06E9BB-97A4-1269-3858-83179903B037}"/>
              </a:ext>
            </a:extLst>
          </p:cNvPr>
          <p:cNvSpPr txBox="1">
            <a:spLocks/>
          </p:cNvSpPr>
          <p:nvPr/>
        </p:nvSpPr>
        <p:spPr>
          <a:xfrm>
            <a:off x="4493042" y="65546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57200" y="914400"/>
            <a:ext cx="6019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/>
              <a:t>I. </a:t>
            </a:r>
            <a:r>
              <a:rPr lang="en-US" sz="2000" dirty="0" err="1"/>
              <a:t>Passchier</a:t>
            </a:r>
            <a:r>
              <a:rPr lang="en-US" sz="2000" dirty="0"/>
              <a:t> </a:t>
            </a:r>
            <a:r>
              <a:rPr lang="en-US" sz="2000" i="1" dirty="0"/>
              <a:t>et al</a:t>
            </a:r>
            <a:r>
              <a:rPr lang="en-US" sz="2000" dirty="0"/>
              <a:t>., Phys. Rev. </a:t>
            </a:r>
            <a:r>
              <a:rPr lang="en-US" sz="2000" dirty="0" err="1"/>
              <a:t>Lett</a:t>
            </a:r>
            <a:r>
              <a:rPr lang="en-US" sz="2000" dirty="0"/>
              <a:t>. </a:t>
            </a:r>
            <a:r>
              <a:rPr lang="en-US" sz="2000" b="1" dirty="0"/>
              <a:t>88</a:t>
            </a:r>
            <a:r>
              <a:rPr lang="en-US" sz="2000" dirty="0"/>
              <a:t> (2002)102302.</a:t>
            </a:r>
          </a:p>
        </p:txBody>
      </p:sp>
      <p:pic>
        <p:nvPicPr>
          <p:cNvPr id="33796" name="Picture 4" descr="~AUT0080"/>
          <p:cNvPicPr>
            <a:picLocks noChangeAspect="1" noChangeArrowheads="1"/>
          </p:cNvPicPr>
          <p:nvPr/>
        </p:nvPicPr>
        <p:blipFill>
          <a:blip r:embed="rId2"/>
          <a:srcRect b="36850"/>
          <a:stretch>
            <a:fillRect/>
          </a:stretch>
        </p:blipFill>
        <p:spPr bwMode="auto">
          <a:xfrm>
            <a:off x="1676400" y="1482725"/>
            <a:ext cx="5791200" cy="484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3794" name="Object 2"/>
          <p:cNvGraphicFramePr>
            <a:graphicFrameLocks noChangeAspect="1"/>
          </p:cNvGraphicFramePr>
          <p:nvPr/>
        </p:nvGraphicFramePr>
        <p:xfrm>
          <a:off x="381000" y="1676400"/>
          <a:ext cx="1981200" cy="738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47640" imgH="241200" progId="Equation.3">
                  <p:embed/>
                </p:oleObj>
              </mc:Choice>
              <mc:Fallback>
                <p:oleObj name="Equation" r:id="rId3" imgW="647640" imgH="241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676400"/>
                        <a:ext cx="1981200" cy="7381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7" name="Title 8"/>
          <p:cNvSpPr>
            <a:spLocks noGrp="1"/>
          </p:cNvSpPr>
          <p:nvPr>
            <p:ph type="title"/>
          </p:nvPr>
        </p:nvSpPr>
        <p:spPr>
          <a:xfrm>
            <a:off x="381000" y="76200"/>
            <a:ext cx="6781800" cy="914400"/>
          </a:xfrm>
        </p:spPr>
        <p:txBody>
          <a:bodyPr>
            <a:noAutofit/>
          </a:bodyPr>
          <a:lstStyle/>
          <a:p>
            <a:r>
              <a:rPr lang="en-US" dirty="0"/>
              <a:t>Deuteron Asymmetry Data</a:t>
            </a:r>
          </a:p>
        </p:txBody>
      </p:sp>
      <p:sp>
        <p:nvSpPr>
          <p:cNvPr id="33798" name="TextBox 7"/>
          <p:cNvSpPr txBox="1">
            <a:spLocks noChangeArrowheads="1"/>
          </p:cNvSpPr>
          <p:nvPr/>
        </p:nvSpPr>
        <p:spPr bwMode="auto">
          <a:xfrm>
            <a:off x="7010400" y="2814935"/>
            <a:ext cx="19969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Q</a:t>
            </a:r>
            <a:r>
              <a:rPr lang="en-US" sz="2400" baseline="30000" dirty="0"/>
              <a:t>2</a:t>
            </a:r>
            <a:r>
              <a:rPr lang="en-US" sz="2400" dirty="0"/>
              <a:t> = 0.2 </a:t>
            </a:r>
            <a:r>
              <a:rPr lang="en-US" sz="2400" dirty="0" err="1"/>
              <a:t>GeV/c</a:t>
            </a:r>
            <a:endParaRPr lang="en-US" sz="2400" dirty="0"/>
          </a:p>
        </p:txBody>
      </p:sp>
      <p:sp>
        <p:nvSpPr>
          <p:cNvPr id="33799" name="TextBox 9"/>
          <p:cNvSpPr txBox="1">
            <a:spLocks noChangeArrowheads="1"/>
          </p:cNvSpPr>
          <p:nvPr/>
        </p:nvSpPr>
        <p:spPr bwMode="auto">
          <a:xfrm>
            <a:off x="7122985" y="3424535"/>
            <a:ext cx="8780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err="1"/>
              <a:t>x</a:t>
            </a:r>
            <a:r>
              <a:rPr lang="en-US" sz="2400" baseline="-25000" dirty="0" err="1"/>
              <a:t>B</a:t>
            </a:r>
            <a:r>
              <a:rPr lang="en-US" sz="2400" dirty="0"/>
              <a:t> = 1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C301DF1-F74F-A21D-B8B1-F51FBB0615D0}"/>
              </a:ext>
            </a:extLst>
          </p:cNvPr>
          <p:cNvSpPr txBox="1">
            <a:spLocks/>
          </p:cNvSpPr>
          <p:nvPr/>
        </p:nvSpPr>
        <p:spPr>
          <a:xfrm>
            <a:off x="4493042" y="65546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915400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/>
              <a:t>Nuclear Scaling Plateaus from CLAS</a:t>
            </a:r>
          </a:p>
        </p:txBody>
      </p:sp>
      <p:pic>
        <p:nvPicPr>
          <p:cNvPr id="34822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89625" y="1077913"/>
            <a:ext cx="4396975" cy="5322887"/>
          </a:xfrm>
          <a:prstGeom prst="rect">
            <a:avLst/>
          </a:prstGeom>
          <a:noFill/>
          <a:ln w="18360">
            <a:noFill/>
            <a:round/>
            <a:headEnd/>
            <a:tailEnd type="triangle" w="med" len="med"/>
          </a:ln>
        </p:spPr>
      </p:pic>
      <p:sp>
        <p:nvSpPr>
          <p:cNvPr id="34823" name="Rectangle 3"/>
          <p:cNvSpPr>
            <a:spLocks noChangeArrowheads="1"/>
          </p:cNvSpPr>
          <p:nvPr/>
        </p:nvSpPr>
        <p:spPr bwMode="auto">
          <a:xfrm>
            <a:off x="228600" y="762000"/>
            <a:ext cx="5943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GB">
                <a:solidFill>
                  <a:srgbClr val="000000"/>
                </a:solidFill>
                <a:latin typeface="Calibri" charset="0"/>
                <a:ea typeface="msmincho" charset="0"/>
                <a:cs typeface="msmincho" charset="0"/>
              </a:rPr>
              <a:t>K. Sh. Egiyan </a:t>
            </a:r>
            <a:r>
              <a:rPr lang="en-GB" i="1">
                <a:solidFill>
                  <a:srgbClr val="000000"/>
                </a:solidFill>
                <a:latin typeface="Calibri" charset="0"/>
                <a:ea typeface="msmincho" charset="0"/>
                <a:cs typeface="msmincho" charset="0"/>
              </a:rPr>
              <a:t>et al., </a:t>
            </a:r>
            <a:r>
              <a:rPr lang="en-GB">
                <a:solidFill>
                  <a:srgbClr val="000000"/>
                </a:solidFill>
                <a:latin typeface="Calibri" charset="0"/>
                <a:ea typeface="msmincho" charset="0"/>
                <a:cs typeface="msmincho" charset="0"/>
              </a:rPr>
              <a:t>Phys. Rev. C </a:t>
            </a:r>
            <a:r>
              <a:rPr lang="en-GB" b="1">
                <a:solidFill>
                  <a:srgbClr val="000000"/>
                </a:solidFill>
                <a:latin typeface="Calibri" charset="0"/>
                <a:ea typeface="msmincho" charset="0"/>
                <a:cs typeface="msmincho" charset="0"/>
              </a:rPr>
              <a:t> 68 </a:t>
            </a:r>
            <a:r>
              <a:rPr lang="en-GB">
                <a:solidFill>
                  <a:srgbClr val="000000"/>
                </a:solidFill>
                <a:latin typeface="Calibri" charset="0"/>
                <a:ea typeface="msmincho" charset="0"/>
                <a:cs typeface="msmincho" charset="0"/>
              </a:rPr>
              <a:t>(2003) 014313.</a:t>
            </a:r>
          </a:p>
        </p:txBody>
      </p:sp>
      <p:sp>
        <p:nvSpPr>
          <p:cNvPr id="34824" name="Rectangle 4"/>
          <p:cNvSpPr>
            <a:spLocks noChangeArrowheads="1"/>
          </p:cNvSpPr>
          <p:nvPr/>
        </p:nvSpPr>
        <p:spPr bwMode="auto">
          <a:xfrm>
            <a:off x="685800" y="1066800"/>
            <a:ext cx="822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dirty="0">
                <a:solidFill>
                  <a:srgbClr val="000000"/>
                </a:solidFill>
                <a:latin typeface="Calibri" charset="0"/>
                <a:ea typeface="msmincho" charset="0"/>
                <a:cs typeface="msmincho" charset="0"/>
              </a:rPr>
              <a:t>Originally done with SLAC data by Frankfurt et al., Phys. Rev. C </a:t>
            </a:r>
            <a:r>
              <a:rPr lang="en-GB" b="1" dirty="0">
                <a:solidFill>
                  <a:srgbClr val="000000"/>
                </a:solidFill>
                <a:latin typeface="Calibri" charset="0"/>
                <a:ea typeface="msmincho" charset="0"/>
                <a:cs typeface="msmincho" charset="0"/>
              </a:rPr>
              <a:t>48</a:t>
            </a:r>
            <a:r>
              <a:rPr lang="en-GB" dirty="0">
                <a:solidFill>
                  <a:srgbClr val="000000"/>
                </a:solidFill>
                <a:latin typeface="Calibri" charset="0"/>
                <a:ea typeface="msmincho" charset="0"/>
                <a:cs typeface="msmincho" charset="0"/>
              </a:rPr>
              <a:t> (1993) 2451.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A92BEF-3AD5-A0A6-3CA3-EDFC4F902D4B}"/>
              </a:ext>
            </a:extLst>
          </p:cNvPr>
          <p:cNvSpPr txBox="1">
            <a:spLocks/>
          </p:cNvSpPr>
          <p:nvPr/>
        </p:nvSpPr>
        <p:spPr>
          <a:xfrm>
            <a:off x="4493042" y="65546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31</a:t>
            </a:fld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xfrm>
            <a:off x="252000" y="5762"/>
            <a:ext cx="8892000" cy="812966"/>
          </a:xfrm>
          <a:ln/>
        </p:spPr>
        <p:txBody>
          <a:bodyPr tIns="35203">
            <a:norm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fi-FI" dirty="0"/>
              <a:t>New </a:t>
            </a:r>
            <a:r>
              <a:rPr lang="fi-FI" dirty="0" err="1"/>
              <a:t>Results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</a:t>
            </a:r>
            <a:r>
              <a:rPr lang="fi-FI" dirty="0" err="1"/>
              <a:t>JLab</a:t>
            </a:r>
            <a:r>
              <a:rPr lang="fi-FI" dirty="0"/>
              <a:t> </a:t>
            </a:r>
            <a:r>
              <a:rPr lang="fi-FI" dirty="0" err="1"/>
              <a:t>Hall-C</a:t>
            </a:r>
            <a:endParaRPr lang="fi-FI" dirty="0"/>
          </a:p>
        </p:txBody>
      </p:sp>
      <p:sp>
        <p:nvSpPr>
          <p:cNvPr id="20499" name="Text Box 19"/>
          <p:cNvSpPr txBox="1">
            <a:spLocks noChangeArrowheads="1"/>
          </p:cNvSpPr>
          <p:nvPr/>
        </p:nvSpPr>
        <p:spPr bwMode="auto">
          <a:xfrm>
            <a:off x="304800" y="818727"/>
            <a:ext cx="8424481" cy="39351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81639" tIns="42452" rIns="81639" bIns="42452">
            <a:prstTxWarp prst="textNoShape">
              <a:avLst/>
            </a:prstTxWarp>
            <a:spAutoFit/>
          </a:bodyPr>
          <a:lstStyle/>
          <a:p>
            <a:pPr>
              <a:spcBef>
                <a:spcPts val="1020"/>
              </a:spcBef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en-US" sz="20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N. </a:t>
            </a:r>
            <a:r>
              <a:rPr lang="en-US" sz="2000" dirty="0" err="1">
                <a:solidFill>
                  <a:srgbClr val="000000"/>
                </a:solidFill>
                <a:ea typeface="DejaVu Sans" charset="0"/>
                <a:cs typeface="DejaVu Sans" charset="0"/>
              </a:rPr>
              <a:t>Fomin</a:t>
            </a:r>
            <a:r>
              <a:rPr lang="en-US" sz="20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 et al., Phys. Rev. </a:t>
            </a:r>
            <a:r>
              <a:rPr lang="en-US" sz="2000" dirty="0" err="1">
                <a:solidFill>
                  <a:srgbClr val="000000"/>
                </a:solidFill>
                <a:ea typeface="DejaVu Sans" charset="0"/>
                <a:cs typeface="DejaVu Sans" charset="0"/>
              </a:rPr>
              <a:t>Lett</a:t>
            </a:r>
            <a:r>
              <a:rPr lang="en-US" sz="2000" b="1" dirty="0">
                <a:solidFill>
                  <a:srgbClr val="000000"/>
                </a:solidFill>
                <a:ea typeface="DejaVu Sans" charset="0"/>
                <a:cs typeface="DejaVu Sans" charset="0"/>
              </a:rPr>
              <a:t>. 108 </a:t>
            </a:r>
            <a:r>
              <a:rPr lang="en-US" sz="20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(2012) 092502.</a:t>
            </a:r>
          </a:p>
        </p:txBody>
      </p:sp>
      <p:pic>
        <p:nvPicPr>
          <p:cNvPr id="7" name="Picture 6" descr="fig2.eps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 rot="5400000">
            <a:off x="1488141" y="-497544"/>
            <a:ext cx="7010403" cy="9072285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FE693D0-BBF9-5842-DFFD-210F5F318AF7}"/>
              </a:ext>
            </a:extLst>
          </p:cNvPr>
          <p:cNvSpPr txBox="1">
            <a:spLocks/>
          </p:cNvSpPr>
          <p:nvPr/>
        </p:nvSpPr>
        <p:spPr>
          <a:xfrm>
            <a:off x="4493042" y="65546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32</a:t>
            </a:fld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915400" cy="762000"/>
          </a:xfrm>
        </p:spPr>
        <p:txBody>
          <a:bodyPr>
            <a:normAutofit/>
          </a:bodyPr>
          <a:lstStyle/>
          <a:p>
            <a:r>
              <a:rPr lang="en-US" dirty="0"/>
              <a:t>Coincidence (e,e’pN) Measurement</a:t>
            </a:r>
          </a:p>
        </p:txBody>
      </p:sp>
      <p:pic>
        <p:nvPicPr>
          <p:cNvPr id="5" name="Picture 4" descr="1156675fig1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057400" y="762000"/>
            <a:ext cx="6013572" cy="5334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5715000"/>
            <a:ext cx="8763000" cy="68580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US" sz="2800" dirty="0" err="1">
                <a:solidFill>
                  <a:srgbClr val="0000FF"/>
                </a:solidFill>
              </a:rPr>
              <a:t>x</a:t>
            </a:r>
            <a:r>
              <a:rPr lang="en-US" sz="2800" dirty="0">
                <a:solidFill>
                  <a:srgbClr val="0000FF"/>
                </a:solidFill>
              </a:rPr>
              <a:t> &gt; 1 , Q</a:t>
            </a:r>
            <a:r>
              <a:rPr lang="en-US" sz="2800" baseline="30000" dirty="0">
                <a:solidFill>
                  <a:srgbClr val="0000FF"/>
                </a:solidFill>
              </a:rPr>
              <a:t>2 </a:t>
            </a:r>
            <a:r>
              <a:rPr lang="en-US" sz="2800" dirty="0">
                <a:solidFill>
                  <a:srgbClr val="0000FF"/>
                </a:solidFill>
              </a:rPr>
              <a:t> = 1.5 [GeV/c]</a:t>
            </a:r>
            <a:r>
              <a:rPr lang="en-US" sz="2800" baseline="30000" dirty="0">
                <a:solidFill>
                  <a:srgbClr val="0000FF"/>
                </a:solidFill>
              </a:rPr>
              <a:t>2</a:t>
            </a:r>
            <a:r>
              <a:rPr lang="en-US" sz="2800" dirty="0">
                <a:solidFill>
                  <a:srgbClr val="0000FF"/>
                </a:solidFill>
              </a:rPr>
              <a:t> and missing momentum  of 500 </a:t>
            </a:r>
            <a:r>
              <a:rPr lang="en-US" sz="2800" dirty="0" err="1">
                <a:solidFill>
                  <a:srgbClr val="0000FF"/>
                </a:solidFill>
              </a:rPr>
              <a:t>MeV/c</a:t>
            </a:r>
            <a:endParaRPr lang="en-US" sz="2800" dirty="0">
              <a:solidFill>
                <a:srgbClr val="0000FF"/>
              </a:solidFill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762000"/>
            <a:ext cx="868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 study nucleon pairs and the fraction that contribute to momentum tail.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5AD05D-E5F0-52BF-DF78-FA0EDF8C7406}"/>
              </a:ext>
            </a:extLst>
          </p:cNvPr>
          <p:cNvSpPr txBox="1">
            <a:spLocks/>
          </p:cNvSpPr>
          <p:nvPr/>
        </p:nvSpPr>
        <p:spPr>
          <a:xfrm>
            <a:off x="4493042" y="65546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33</a:t>
            </a:fld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xfrm>
            <a:off x="226080" y="0"/>
            <a:ext cx="4955520" cy="769441"/>
          </a:xfrm>
          <a:ln/>
        </p:spPr>
        <p:txBody>
          <a:bodyPr wrap="square">
            <a:sp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GB" dirty="0"/>
              <a:t>Jefferson Lab’s Hall A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160" y="718636"/>
            <a:ext cx="8608320" cy="5674196"/>
          </a:xfrm>
          <a:prstGeom prst="rect">
            <a:avLst/>
          </a:prstGeom>
          <a:noFill/>
          <a:ln w="9525">
            <a:noFill/>
            <a:round/>
            <a:headEnd/>
            <a:tailEnd type="triangle" w="med" len="med"/>
          </a:ln>
          <a:effectLst/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23C1A05-63FF-EFFF-EC14-950EED6B1B01}"/>
              </a:ext>
            </a:extLst>
          </p:cNvPr>
          <p:cNvSpPr txBox="1">
            <a:spLocks/>
          </p:cNvSpPr>
          <p:nvPr/>
        </p:nvSpPr>
        <p:spPr>
          <a:xfrm>
            <a:off x="4493042" y="65546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34</a:t>
            </a:fld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Jefferson Lab’s Hall A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914400"/>
            <a:ext cx="8475061" cy="5457825"/>
          </a:xfrm>
          <a:prstGeom prst="rect">
            <a:avLst/>
          </a:prstGeom>
          <a:noFill/>
          <a:ln w="18360">
            <a:noFill/>
            <a:round/>
            <a:headEnd/>
            <a:tailEnd type="triangle" w="med" len="med"/>
          </a:ln>
          <a:effectLst/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896C120-946C-1033-2A4E-D5CEDA642B90}"/>
              </a:ext>
            </a:extLst>
          </p:cNvPr>
          <p:cNvSpPr txBox="1">
            <a:spLocks/>
          </p:cNvSpPr>
          <p:nvPr/>
        </p:nvSpPr>
        <p:spPr>
          <a:xfrm>
            <a:off x="4493042" y="65546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35</a:t>
            </a:fld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etup"/>
          <p:cNvPicPr>
            <a:picLocks noChangeAspect="1" noChangeArrowheads="1"/>
          </p:cNvPicPr>
          <p:nvPr/>
        </p:nvPicPr>
        <p:blipFill>
          <a:blip r:embed="rId2">
            <a:lum bright="8000" contrast="8000"/>
          </a:blip>
          <a:srcRect/>
          <a:stretch>
            <a:fillRect/>
          </a:stretch>
        </p:blipFill>
        <p:spPr bwMode="auto">
          <a:xfrm>
            <a:off x="762000" y="762000"/>
            <a:ext cx="7696200" cy="5555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Acceptance matched </a:t>
            </a:r>
            <a:r>
              <a:rPr lang="en-US" dirty="0" err="1"/>
              <a:t>np</a:t>
            </a:r>
            <a:r>
              <a:rPr lang="en-US" dirty="0"/>
              <a:t> detectors.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0AA6E6C-F386-A61E-5983-BA18867E21C1}"/>
              </a:ext>
            </a:extLst>
          </p:cNvPr>
          <p:cNvSpPr txBox="1">
            <a:spLocks/>
          </p:cNvSpPr>
          <p:nvPr/>
        </p:nvSpPr>
        <p:spPr>
          <a:xfrm>
            <a:off x="4493042" y="65546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36</a:t>
            </a:fld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(e,e’p) &amp; (e,e’pp) Data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5339574"/>
            <a:ext cx="8229600" cy="1061226"/>
          </a:xfrm>
        </p:spPr>
        <p:txBody>
          <a:bodyPr>
            <a:noAutofit/>
          </a:bodyPr>
          <a:lstStyle/>
          <a:p>
            <a:r>
              <a:rPr lang="en-US" sz="1800" baseline="30000" dirty="0"/>
              <a:t>12</a:t>
            </a:r>
            <a:r>
              <a:rPr lang="en-US" sz="1800" dirty="0"/>
              <a:t>C(e,e’p) </a:t>
            </a:r>
          </a:p>
          <a:p>
            <a:r>
              <a:rPr lang="en-US" sz="1800" dirty="0"/>
              <a:t>Quasi-Elastic Shaded In Blue </a:t>
            </a:r>
          </a:p>
          <a:p>
            <a:r>
              <a:rPr lang="en-US" sz="1800" dirty="0"/>
              <a:t>Resonance Even at x</a:t>
            </a:r>
            <a:r>
              <a:rPr lang="en-US" sz="1800" baseline="-25000" dirty="0"/>
              <a:t>B</a:t>
            </a:r>
            <a:r>
              <a:rPr lang="en-US" sz="1800" dirty="0"/>
              <a:t>&gt;1</a:t>
            </a:r>
          </a:p>
        </p:txBody>
      </p:sp>
      <p:pic>
        <p:nvPicPr>
          <p:cNvPr id="4" name="Picture 3" descr="triple-fig3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419600" y="1752600"/>
            <a:ext cx="4800600" cy="2852121"/>
          </a:xfrm>
          <a:prstGeom prst="rect">
            <a:avLst/>
          </a:prstGeom>
        </p:spPr>
      </p:pic>
      <p:pic>
        <p:nvPicPr>
          <p:cNvPr id="3" name="Picture 2" descr="triple-fig2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52400" y="1546623"/>
            <a:ext cx="4343400" cy="37929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1003151"/>
            <a:ext cx="5051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R. Shneor </a:t>
            </a:r>
            <a:r>
              <a:rPr lang="en-US" i="1" dirty="0"/>
              <a:t>et al</a:t>
            </a:r>
            <a:r>
              <a:rPr lang="en-US" dirty="0"/>
              <a:t>., Phys. Rev. Lett. </a:t>
            </a:r>
            <a:r>
              <a:rPr lang="en-US" b="1" dirty="0"/>
              <a:t>99</a:t>
            </a:r>
            <a:r>
              <a:rPr lang="en-US" dirty="0"/>
              <a:t> (2007) 072501.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54631" y="1752600"/>
            <a:ext cx="8267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(e,e’pp)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19200" y="3124200"/>
            <a:ext cx="785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(e,e’p)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08958" y="4648200"/>
            <a:ext cx="3199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Strong back-to-back correlation!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5F00811-989E-F221-BF9B-FAC4E28A5C89}"/>
              </a:ext>
            </a:extLst>
          </p:cNvPr>
          <p:cNvSpPr txBox="1">
            <a:spLocks/>
          </p:cNvSpPr>
          <p:nvPr/>
        </p:nvSpPr>
        <p:spPr>
          <a:xfrm>
            <a:off x="4493042" y="65546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37</a:t>
            </a:fld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915400" cy="762000"/>
          </a:xfrm>
        </p:spPr>
        <p:txBody>
          <a:bodyPr>
            <a:normAutofit/>
          </a:bodyPr>
          <a:lstStyle/>
          <a:p>
            <a:r>
              <a:rPr lang="en-US" sz="3600" dirty="0"/>
              <a:t>High p</a:t>
            </a:r>
            <a:r>
              <a:rPr lang="en-US" sz="3600" baseline="-25000" dirty="0"/>
              <a:t>m</a:t>
            </a:r>
            <a:r>
              <a:rPr lang="en-US" sz="3600" dirty="0"/>
              <a:t> (</a:t>
            </a:r>
            <a:r>
              <a:rPr lang="en-US" sz="3600" dirty="0" err="1"/>
              <a:t>e,e’p</a:t>
            </a:r>
            <a:r>
              <a:rPr lang="en-US" sz="3600" dirty="0"/>
              <a:t>) events have recoiling neutrons. </a:t>
            </a:r>
          </a:p>
        </p:txBody>
      </p:sp>
      <p:pic>
        <p:nvPicPr>
          <p:cNvPr id="3" name="Picture 2" descr="1156675fig2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857250" y="1295400"/>
            <a:ext cx="7429500" cy="511451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600" y="762001"/>
            <a:ext cx="853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R. </a:t>
            </a:r>
            <a:r>
              <a:rPr lang="en-US" sz="2400" dirty="0" err="1"/>
              <a:t>Subedi</a:t>
            </a:r>
            <a:r>
              <a:rPr lang="en-US" sz="2400" dirty="0"/>
              <a:t>  </a:t>
            </a:r>
            <a:r>
              <a:rPr lang="en-US" sz="2400" b="1" dirty="0"/>
              <a:t> </a:t>
            </a:r>
            <a:r>
              <a:rPr lang="en-US" sz="2400" i="1" dirty="0"/>
              <a:t>et al</a:t>
            </a:r>
            <a:r>
              <a:rPr lang="en-US" sz="2400" dirty="0"/>
              <a:t>., Science </a:t>
            </a:r>
            <a:r>
              <a:rPr lang="en-US" sz="2400" b="1" dirty="0"/>
              <a:t>320</a:t>
            </a:r>
            <a:r>
              <a:rPr lang="en-US" sz="2400" dirty="0"/>
              <a:t> (2008) 1476.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5F48939-0606-7F79-4914-861D57292A88}"/>
              </a:ext>
            </a:extLst>
          </p:cNvPr>
          <p:cNvSpPr txBox="1">
            <a:spLocks/>
          </p:cNvSpPr>
          <p:nvPr/>
        </p:nvSpPr>
        <p:spPr>
          <a:xfrm>
            <a:off x="4493042" y="65546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38</a:t>
            </a:fld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F6DCE-819F-44DF-5549-5BB21C0A0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Going to Eleven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002B7F-7BAF-8ED7-48FF-ACF1234E9D9C}"/>
              </a:ext>
            </a:extLst>
          </p:cNvPr>
          <p:cNvSpPr txBox="1"/>
          <p:nvPr/>
        </p:nvSpPr>
        <p:spPr>
          <a:xfrm>
            <a:off x="457200" y="990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1A31A9-4390-BE4C-FC8C-7D9554EFBC01}"/>
              </a:ext>
            </a:extLst>
          </p:cNvPr>
          <p:cNvSpPr txBox="1"/>
          <p:nvPr/>
        </p:nvSpPr>
        <p:spPr>
          <a:xfrm>
            <a:off x="228600" y="691634"/>
            <a:ext cx="438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https://en.wikipedia.org/wiki/Up_to_eleven</a:t>
            </a:r>
            <a:r>
              <a:rPr lang="en-US" dirty="0"/>
              <a:t> </a:t>
            </a:r>
          </a:p>
        </p:txBody>
      </p:sp>
      <p:pic>
        <p:nvPicPr>
          <p:cNvPr id="91138" name="Picture 2">
            <a:extLst>
              <a:ext uri="{FF2B5EF4-FFF2-40B4-BE49-F238E27FC236}">
                <a16:creationId xmlns:a16="http://schemas.microsoft.com/office/drawing/2014/main" id="{F5ECC4D2-2748-CBAE-99E1-628B22E1C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9" y="1347232"/>
            <a:ext cx="6154347" cy="330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7B7647-43B4-1DCD-AC71-D68853A5CDD6}"/>
              </a:ext>
            </a:extLst>
          </p:cNvPr>
          <p:cNvSpPr txBox="1"/>
          <p:nvPr/>
        </p:nvSpPr>
        <p:spPr>
          <a:xfrm>
            <a:off x="2743200" y="4851400"/>
            <a:ext cx="4963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https://www.youtube.com/watch?v=KOO5S4vxi0o</a:t>
            </a:r>
            <a:r>
              <a:rPr lang="en-US" dirty="0"/>
              <a:t> 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5469F45-BBDC-D43E-22F3-DEC5CF5E386C}"/>
              </a:ext>
            </a:extLst>
          </p:cNvPr>
          <p:cNvSpPr txBox="1">
            <a:spLocks/>
          </p:cNvSpPr>
          <p:nvPr/>
        </p:nvSpPr>
        <p:spPr>
          <a:xfrm>
            <a:off x="4264442" y="64673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7399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Importance of Correlations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5029200"/>
            <a:ext cx="8229600" cy="1600200"/>
          </a:xfrm>
        </p:spPr>
        <p:txBody>
          <a:bodyPr>
            <a:normAutofit/>
          </a:bodyPr>
          <a:lstStyle/>
          <a:p>
            <a:r>
              <a:rPr lang="en-US" sz="2400" dirty="0"/>
              <a:t>R. Schiavilla </a:t>
            </a:r>
            <a:r>
              <a:rPr lang="en-US" sz="2400" i="1" dirty="0"/>
              <a:t>et al</a:t>
            </a:r>
            <a:r>
              <a:rPr lang="en-US" sz="2400" dirty="0"/>
              <a:t>., Phys. Rev. Lett. 98 (2007) 132501.</a:t>
            </a:r>
          </a:p>
          <a:p>
            <a:r>
              <a:rPr lang="en-US" sz="2400" dirty="0"/>
              <a:t>M. Sargsian </a:t>
            </a:r>
            <a:r>
              <a:rPr lang="en-US" sz="2400" i="1" dirty="0"/>
              <a:t>et al.</a:t>
            </a:r>
            <a:r>
              <a:rPr lang="en-US" sz="2400" dirty="0"/>
              <a:t>, Phys. Rev. C (2005) 044615.</a:t>
            </a:r>
          </a:p>
          <a:p>
            <a:r>
              <a:rPr lang="en-US" sz="2400" dirty="0"/>
              <a:t>M. </a:t>
            </a:r>
            <a:r>
              <a:rPr lang="en-US" sz="2400" dirty="0" err="1"/>
              <a:t>Alvioli</a:t>
            </a:r>
            <a:r>
              <a:rPr lang="en-US" sz="2400" dirty="0"/>
              <a:t> </a:t>
            </a:r>
            <a:r>
              <a:rPr lang="en-US" sz="2400" i="1" dirty="0"/>
              <a:t>et al.</a:t>
            </a:r>
            <a:r>
              <a:rPr lang="en-US" sz="2400" dirty="0"/>
              <a:t>, Phys. Rev. </a:t>
            </a:r>
            <a:r>
              <a:rPr lang="en-US" sz="2400" dirty="0" err="1"/>
              <a:t>Lett</a:t>
            </a:r>
            <a:r>
              <a:rPr lang="en-US" sz="2400" dirty="0"/>
              <a:t>. 100 (2008) 162503. 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2286000" y="185934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762000"/>
            <a:ext cx="6019800" cy="42982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0" y="2228672"/>
            <a:ext cx="508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52800" y="3424534"/>
            <a:ext cx="508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pp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0FD677C-CA95-A0E9-FC81-6E68A9668902}"/>
              </a:ext>
            </a:extLst>
          </p:cNvPr>
          <p:cNvSpPr txBox="1">
            <a:spLocks/>
          </p:cNvSpPr>
          <p:nvPr/>
        </p:nvSpPr>
        <p:spPr>
          <a:xfrm>
            <a:off x="4493042" y="65546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39</a:t>
            </a:fld>
            <a:endParaRPr 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915400" cy="762000"/>
          </a:xfrm>
        </p:spPr>
        <p:txBody>
          <a:bodyPr>
            <a:normAutofit/>
          </a:bodyPr>
          <a:lstStyle/>
          <a:p>
            <a:r>
              <a:rPr lang="en-US" sz="3600" dirty="0"/>
              <a:t>Minority vs. Majority Momentum Distribution </a:t>
            </a:r>
          </a:p>
        </p:txBody>
      </p:sp>
      <p:graphicFrame>
        <p:nvGraphicFramePr>
          <p:cNvPr id="89090" name="Object 2"/>
          <p:cNvGraphicFramePr>
            <a:graphicFrameLocks noChangeAspect="1"/>
          </p:cNvGraphicFramePr>
          <p:nvPr/>
        </p:nvGraphicFramePr>
        <p:xfrm>
          <a:off x="1676400" y="1219200"/>
          <a:ext cx="6212348" cy="518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2832100" imgH="2362200" progId="Word.Document.12">
                  <p:link updateAutomatic="1"/>
                </p:oleObj>
              </mc:Choice>
              <mc:Fallback>
                <p:oleObj name="Document" r:id="rId2" imgW="2832100" imgH="2362200" progId="Word.Document.12">
                  <p:link updateAutomatic="1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219200"/>
                        <a:ext cx="6212348" cy="518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6C0B845-263C-69BB-6AEC-ED13E2CDAC15}"/>
              </a:ext>
            </a:extLst>
          </p:cNvPr>
          <p:cNvSpPr txBox="1">
            <a:spLocks/>
          </p:cNvSpPr>
          <p:nvPr/>
        </p:nvSpPr>
        <p:spPr>
          <a:xfrm>
            <a:off x="4493042" y="65546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40</a:t>
            </a:fld>
            <a:endParaRPr lang="en-U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01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45223"/>
              </p:ext>
            </p:extLst>
          </p:nvPr>
        </p:nvGraphicFramePr>
        <p:xfrm>
          <a:off x="1676400" y="1012722"/>
          <a:ext cx="6096000" cy="35592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3937000" imgH="2298700" progId="Word.Document.12">
                  <p:link updateAutomatic="1"/>
                </p:oleObj>
              </mc:Choice>
              <mc:Fallback>
                <p:oleObj name="Document" r:id="rId2" imgW="3937000" imgH="2298700" progId="Word.Document.12">
                  <p:link updateAutomatic="1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012722"/>
                        <a:ext cx="6096000" cy="35592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915400" cy="762000"/>
          </a:xfrm>
        </p:spPr>
        <p:txBody>
          <a:bodyPr>
            <a:normAutofit/>
          </a:bodyPr>
          <a:lstStyle/>
          <a:p>
            <a:r>
              <a:rPr lang="en-US" dirty="0"/>
              <a:t>High momentum </a:t>
            </a:r>
            <a:r>
              <a:rPr lang="en-US" dirty="0" err="1"/>
              <a:t>np</a:t>
            </a:r>
            <a:r>
              <a:rPr lang="en-US" dirty="0"/>
              <a:t> pair dominance </a:t>
            </a:r>
          </a:p>
        </p:txBody>
      </p:sp>
      <p:graphicFrame>
        <p:nvGraphicFramePr>
          <p:cNvPr id="9011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4339032"/>
              </p:ext>
            </p:extLst>
          </p:nvPr>
        </p:nvGraphicFramePr>
        <p:xfrm>
          <a:off x="1447800" y="4432300"/>
          <a:ext cx="6338119" cy="2425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4114800" imgH="1574800" progId="Word.Document.12">
                  <p:link updateAutomatic="1"/>
                </p:oleObj>
              </mc:Choice>
              <mc:Fallback>
                <p:oleObj name="Document" r:id="rId4" imgW="4114800" imgH="1574800" progId="Word.Document.12">
                  <p:link updateAutomatic="1"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4432300"/>
                        <a:ext cx="6338119" cy="2425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89717" y="685800"/>
            <a:ext cx="5454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6"/>
              </a:rPr>
              <a:t>https://www.science.org/doi/10.1126/science.1256785</a:t>
            </a:r>
            <a:r>
              <a:rPr lang="en-US" dirty="0"/>
              <a:t> 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4DF2FBD-18B0-3FD9-51D3-03455FE32C3B}"/>
              </a:ext>
            </a:extLst>
          </p:cNvPr>
          <p:cNvSpPr txBox="1">
            <a:spLocks/>
          </p:cNvSpPr>
          <p:nvPr/>
        </p:nvSpPr>
        <p:spPr>
          <a:xfrm>
            <a:off x="4493042" y="65546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41</a:t>
            </a:fld>
            <a:endParaRPr 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00FF"/>
                </a:solidFill>
              </a:rPr>
              <a:t>Changing Picture Of Nuclear Matter</a:t>
            </a:r>
          </a:p>
        </p:txBody>
      </p:sp>
      <p:pic>
        <p:nvPicPr>
          <p:cNvPr id="4" name="Content Placeholder 3" descr="neutron_revised_edited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 t="-2420" b="-2420"/>
              <a:stretch>
                <a:fillRect/>
              </a:stretch>
            </p:blipFill>
          </mc:Choice>
          <mc:Fallback>
            <p:blipFill>
              <a:blip r:embed="rId3"/>
              <a:srcRect t="-2420" b="-2420"/>
              <a:stretch>
                <a:fillRect/>
              </a:stretch>
            </p:blipFill>
          </mc:Fallback>
        </mc:AlternateContent>
        <p:spPr>
          <a:xfrm>
            <a:off x="228600" y="1143000"/>
            <a:ext cx="8728975" cy="4800600"/>
          </a:xfrm>
        </p:spPr>
      </p:pic>
      <p:sp>
        <p:nvSpPr>
          <p:cNvPr id="8" name="TextBox 7"/>
          <p:cNvSpPr txBox="1"/>
          <p:nvPr/>
        </p:nvSpPr>
        <p:spPr>
          <a:xfrm>
            <a:off x="0" y="60960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Image from CERN Courier </a:t>
            </a:r>
            <a:r>
              <a:rPr lang="en-US" b="1" dirty="0"/>
              <a:t>49N1</a:t>
            </a:r>
            <a:r>
              <a:rPr lang="en-US" dirty="0"/>
              <a:t> (2009) 22-24.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61D180-DE87-6F54-6B60-D448580108CF}"/>
              </a:ext>
            </a:extLst>
          </p:cNvPr>
          <p:cNvSpPr txBox="1">
            <a:spLocks/>
          </p:cNvSpPr>
          <p:nvPr/>
        </p:nvSpPr>
        <p:spPr>
          <a:xfrm>
            <a:off x="4493042" y="65546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42</a:t>
            </a:fld>
            <a:endParaRPr lang="en-US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D203F6-C31A-8BF9-2E18-9ED8856F71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What is the value of the cross section ratio of </a:t>
            </a:r>
            <a:r>
              <a:rPr lang="en-US" baseline="30000" dirty="0">
                <a:solidFill>
                  <a:srgbClr val="0000FF"/>
                </a:solidFill>
              </a:rPr>
              <a:t>3</a:t>
            </a:r>
            <a:r>
              <a:rPr lang="en-US" dirty="0">
                <a:solidFill>
                  <a:srgbClr val="0000FF"/>
                </a:solidFill>
              </a:rPr>
              <a:t>He(</a:t>
            </a:r>
            <a:r>
              <a:rPr lang="en-US" dirty="0" err="1">
                <a:solidFill>
                  <a:srgbClr val="0000FF"/>
                </a:solidFill>
              </a:rPr>
              <a:t>e,e’p</a:t>
            </a:r>
            <a:r>
              <a:rPr lang="en-US" dirty="0">
                <a:solidFill>
                  <a:srgbClr val="0000FF"/>
                </a:solidFill>
              </a:rPr>
              <a:t>)/</a:t>
            </a:r>
            <a:r>
              <a:rPr lang="en-US" baseline="30000" dirty="0">
                <a:solidFill>
                  <a:srgbClr val="0000FF"/>
                </a:solidFill>
              </a:rPr>
              <a:t>3</a:t>
            </a:r>
            <a:r>
              <a:rPr lang="en-US" dirty="0">
                <a:solidFill>
                  <a:srgbClr val="0000FF"/>
                </a:solidFill>
              </a:rPr>
              <a:t>H(</a:t>
            </a:r>
            <a:r>
              <a:rPr lang="en-US" dirty="0" err="1">
                <a:solidFill>
                  <a:srgbClr val="0000FF"/>
                </a:solidFill>
              </a:rPr>
              <a:t>e,e’p</a:t>
            </a:r>
            <a:r>
              <a:rPr lang="en-US" dirty="0">
                <a:solidFill>
                  <a:srgbClr val="0000FF"/>
                </a:solidFill>
              </a:rPr>
              <a:t>) ?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590DFDD-970C-0C4A-1FE3-A7A6BA9E2BEA}"/>
              </a:ext>
            </a:extLst>
          </p:cNvPr>
          <p:cNvSpPr txBox="1">
            <a:spLocks/>
          </p:cNvSpPr>
          <p:nvPr/>
        </p:nvSpPr>
        <p:spPr>
          <a:xfrm>
            <a:off x="4493042" y="65546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2640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915400" cy="762000"/>
          </a:xfrm>
        </p:spPr>
        <p:txBody>
          <a:bodyPr>
            <a:normAutofit/>
          </a:bodyPr>
          <a:lstStyle/>
          <a:p>
            <a:r>
              <a:rPr lang="en-US" baseline="30000" dirty="0">
                <a:solidFill>
                  <a:srgbClr val="0000FF"/>
                </a:solidFill>
              </a:rPr>
              <a:t>3</a:t>
            </a:r>
            <a:r>
              <a:rPr lang="en-US" dirty="0">
                <a:solidFill>
                  <a:srgbClr val="0000FF"/>
                </a:solidFill>
              </a:rPr>
              <a:t>He(e,e’p)/</a:t>
            </a:r>
            <a:r>
              <a:rPr lang="en-US" baseline="30000" dirty="0">
                <a:solidFill>
                  <a:srgbClr val="0000FF"/>
                </a:solidFill>
              </a:rPr>
              <a:t>3</a:t>
            </a:r>
            <a:r>
              <a:rPr lang="en-US" dirty="0">
                <a:solidFill>
                  <a:srgbClr val="0000FF"/>
                </a:solidFill>
              </a:rPr>
              <a:t>H(e,e’p) Is Two… Isn’t It?!</a:t>
            </a:r>
          </a:p>
        </p:txBody>
      </p:sp>
      <p:sp>
        <p:nvSpPr>
          <p:cNvPr id="5" name="Rectangle 4"/>
          <p:cNvSpPr/>
          <p:nvPr/>
        </p:nvSpPr>
        <p:spPr>
          <a:xfrm>
            <a:off x="1676400" y="4038600"/>
            <a:ext cx="20574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Content Placeholder 13" descr="ratio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5564" r="-15564"/>
          <a:stretch>
            <a:fillRect/>
          </a:stretch>
        </p:blipFill>
        <p:spPr>
          <a:xfrm>
            <a:off x="-111185" y="1470819"/>
            <a:ext cx="9102785" cy="5006181"/>
          </a:xfrm>
        </p:spPr>
      </p:pic>
      <p:sp>
        <p:nvSpPr>
          <p:cNvPr id="17" name="TextBox 16"/>
          <p:cNvSpPr txBox="1"/>
          <p:nvPr/>
        </p:nvSpPr>
        <p:spPr>
          <a:xfrm>
            <a:off x="0" y="7620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E12-14-011: Proton and Neutron Momentum Distributions in A = 3 Asymmetric Nuclei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8E9C420-4787-B810-1AE8-F153B8DF1F51}"/>
              </a:ext>
            </a:extLst>
          </p:cNvPr>
          <p:cNvSpPr txBox="1">
            <a:spLocks/>
          </p:cNvSpPr>
          <p:nvPr/>
        </p:nvSpPr>
        <p:spPr>
          <a:xfrm>
            <a:off x="4493042" y="65546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44</a:t>
            </a:fld>
            <a:endParaRPr lang="en-US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17EA2-7CA2-6094-B236-60A90EB97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what Nature has to say….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509528-3875-4CAC-D248-44ACD4526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950153"/>
            <a:ext cx="8229600" cy="5577406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8F05FC7-0A90-8338-106B-243B3E109DEB}"/>
              </a:ext>
            </a:extLst>
          </p:cNvPr>
          <p:cNvSpPr txBox="1">
            <a:spLocks/>
          </p:cNvSpPr>
          <p:nvPr/>
        </p:nvSpPr>
        <p:spPr>
          <a:xfrm>
            <a:off x="4493042" y="65546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9829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816" y="1066800"/>
            <a:ext cx="5259584" cy="54536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Real Photon 3He Data from Mainz A2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685800"/>
            <a:ext cx="472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L. </a:t>
            </a:r>
            <a:r>
              <a:rPr lang="en-US" dirty="0" err="1"/>
              <a:t>Witthauser</a:t>
            </a:r>
            <a:r>
              <a:rPr lang="en-US" dirty="0"/>
              <a:t> </a:t>
            </a:r>
            <a:r>
              <a:rPr lang="en-US" i="1" dirty="0"/>
              <a:t>et al</a:t>
            </a:r>
            <a:r>
              <a:rPr lang="en-US" dirty="0"/>
              <a:t>., Eur. Phys. J. A </a:t>
            </a:r>
            <a:r>
              <a:rPr lang="en-US" b="1" dirty="0"/>
              <a:t>49</a:t>
            </a:r>
            <a:r>
              <a:rPr lang="en-US" dirty="0"/>
              <a:t> (2013) 154.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19400" y="4343400"/>
            <a:ext cx="2864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Solid Curve Momentum Distribution</a:t>
            </a:r>
          </a:p>
          <a:p>
            <a:r>
              <a:rPr lang="en-US" sz="1400" dirty="0"/>
              <a:t>Dashed Curve Monte Carlo Averaged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85ABE0-3616-6C8F-291A-0AF2B1D1600F}"/>
              </a:ext>
            </a:extLst>
          </p:cNvPr>
          <p:cNvSpPr txBox="1">
            <a:spLocks/>
          </p:cNvSpPr>
          <p:nvPr/>
        </p:nvSpPr>
        <p:spPr>
          <a:xfrm>
            <a:off x="4493042" y="65546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46</a:t>
            </a:fld>
            <a:endParaRPr lang="en-US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Modern Neutrino Example</a:t>
            </a:r>
          </a:p>
        </p:txBody>
      </p:sp>
      <p:pic>
        <p:nvPicPr>
          <p:cNvPr id="5" name="Content Placeholder 4" descr="zeller-image.png"/>
          <p:cNvPicPr>
            <a:picLocks noGrp="1" noChangeAspect="1"/>
          </p:cNvPicPr>
          <p:nvPr>
            <p:ph idx="1"/>
          </p:nvPr>
        </p:nvPicPr>
        <p:blipFill>
          <a:blip r:embed="rId2"/>
          <a:srcRect t="-6397" b="-6397"/>
          <a:stretch>
            <a:fillRect/>
          </a:stretch>
        </p:blipFill>
        <p:spPr>
          <a:xfrm>
            <a:off x="457200" y="1295400"/>
            <a:ext cx="8229600" cy="5029200"/>
          </a:xfrm>
        </p:spPr>
      </p:pic>
      <p:sp>
        <p:nvSpPr>
          <p:cNvPr id="6" name="TextBox 5"/>
          <p:cNvSpPr txBox="1"/>
          <p:nvPr/>
        </p:nvSpPr>
        <p:spPr>
          <a:xfrm>
            <a:off x="228600" y="762000"/>
            <a:ext cx="5776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Correlations Effecting The Result of Neutrino Scattering Data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304800" y="1295400"/>
            <a:ext cx="84582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04800" y="6248400"/>
            <a:ext cx="84582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C62764E-FF51-5183-61FF-19EDBD4B4318}"/>
              </a:ext>
            </a:extLst>
          </p:cNvPr>
          <p:cNvSpPr txBox="1">
            <a:spLocks/>
          </p:cNvSpPr>
          <p:nvPr/>
        </p:nvSpPr>
        <p:spPr>
          <a:xfrm>
            <a:off x="4493042" y="65546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47</a:t>
            </a:fld>
            <a:endParaRPr lang="en-US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ctrTitle"/>
          </p:nvPr>
        </p:nvSpPr>
        <p:spPr>
          <a:xfrm>
            <a:off x="0" y="533400"/>
            <a:ext cx="91440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</a:rPr>
              <a:t>So How Can These “Nuclear” Results                                Relate To The “Deep Inelastic” EMC Effect Results?!</a:t>
            </a:r>
            <a:br>
              <a:rPr lang="en-US" sz="3600" b="1" dirty="0">
                <a:solidFill>
                  <a:srgbClr val="000000"/>
                </a:solidFill>
              </a:rPr>
            </a:br>
            <a:endParaRPr lang="en-US" sz="3600" b="1" dirty="0">
              <a:solidFill>
                <a:srgbClr val="000000"/>
              </a:solidFill>
            </a:endParaRPr>
          </a:p>
        </p:txBody>
      </p:sp>
      <p:pic>
        <p:nvPicPr>
          <p:cNvPr id="5" name="Picture 4" descr="red-apple-free-vector-download-23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463800"/>
            <a:ext cx="3060700" cy="3175000"/>
          </a:xfrm>
          <a:prstGeom prst="rect">
            <a:avLst/>
          </a:prstGeom>
        </p:spPr>
      </p:pic>
      <p:pic>
        <p:nvPicPr>
          <p:cNvPr id="6" name="Picture 5" descr="11949861801973459319orange_simple.svg.m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2667000"/>
            <a:ext cx="2561830" cy="2493515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0E816F2-ECDB-9013-5F0A-8F771738CC01}"/>
              </a:ext>
            </a:extLst>
          </p:cNvPr>
          <p:cNvSpPr txBox="1">
            <a:spLocks/>
          </p:cNvSpPr>
          <p:nvPr/>
        </p:nvSpPr>
        <p:spPr>
          <a:xfrm>
            <a:off x="4493042" y="65546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48</a:t>
            </a:fld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27156-9153-2A8C-7D52-F784CE6B4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Florida Election Recount of 2000</a:t>
            </a:r>
          </a:p>
        </p:txBody>
      </p:sp>
      <p:pic>
        <p:nvPicPr>
          <p:cNvPr id="96258" name="Picture 2">
            <a:extLst>
              <a:ext uri="{FF2B5EF4-FFF2-40B4-BE49-F238E27FC236}">
                <a16:creationId xmlns:a16="http://schemas.microsoft.com/office/drawing/2014/main" id="{98CD35BD-1F58-D439-A59E-C0523D192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66800"/>
            <a:ext cx="7353300" cy="550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C20646-694D-26C8-AAD2-D22ECA16543B}"/>
              </a:ext>
            </a:extLst>
          </p:cNvPr>
          <p:cNvSpPr txBox="1"/>
          <p:nvPr/>
        </p:nvSpPr>
        <p:spPr>
          <a:xfrm>
            <a:off x="304800" y="606623"/>
            <a:ext cx="82798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https://www.npr.org/2018/11/12/666812854/the-florida-recount-of-2000-a-nightmare-that-goes-on-haunting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17383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ctrTitle"/>
          </p:nvPr>
        </p:nvSpPr>
        <p:spPr>
          <a:xfrm>
            <a:off x="0" y="533400"/>
            <a:ext cx="91440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</a:rPr>
              <a:t>So How Can These “Nuclear” Results                                Relate To The “Deep Inelastic” EMC Effect Results?!</a:t>
            </a:r>
            <a:br>
              <a:rPr lang="en-US" sz="3600" b="1" dirty="0">
                <a:solidFill>
                  <a:srgbClr val="000000"/>
                </a:solidFill>
              </a:rPr>
            </a:br>
            <a:endParaRPr lang="en-US" sz="3600" b="1" dirty="0">
              <a:solidFill>
                <a:srgbClr val="000000"/>
              </a:solidFill>
            </a:endParaRPr>
          </a:p>
        </p:txBody>
      </p:sp>
      <p:pic>
        <p:nvPicPr>
          <p:cNvPr id="7" name="Picture 6" descr="Anas_platyrhynchos_male_female_quadra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003424"/>
            <a:ext cx="3955457" cy="3955457"/>
          </a:xfrm>
          <a:prstGeom prst="rect">
            <a:avLst/>
          </a:prstGeom>
        </p:spPr>
      </p:pic>
      <p:pic>
        <p:nvPicPr>
          <p:cNvPr id="8" name="Picture 7" descr="American_Beav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4669" y="1981199"/>
            <a:ext cx="3961131" cy="3977681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885F269-9937-AA7B-A3EF-66B6399E1A6F}"/>
              </a:ext>
            </a:extLst>
          </p:cNvPr>
          <p:cNvSpPr txBox="1">
            <a:spLocks/>
          </p:cNvSpPr>
          <p:nvPr/>
        </p:nvSpPr>
        <p:spPr>
          <a:xfrm>
            <a:off x="4493042" y="65546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49</a:t>
            </a:fld>
            <a:endParaRPr lang="en-US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LowQ2_FullRange_Fit_d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066800"/>
            <a:ext cx="8604900" cy="4801597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838200"/>
          </a:xfrm>
        </p:spPr>
        <p:txBody>
          <a:bodyPr>
            <a:noAutofit/>
          </a:bodyPr>
          <a:lstStyle/>
          <a:p>
            <a:r>
              <a:rPr lang="en-US" dirty="0">
                <a:cs typeface="Arial" pitchFamily="34" charset="0"/>
              </a:rPr>
              <a:t> Holistic View of the EMC &amp; SRC Data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4800" y="685800"/>
            <a:ext cx="3649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D. H. </a:t>
            </a:r>
            <a:r>
              <a:rPr lang="en-US" sz="2400" i="1" dirty="0"/>
              <a:t>et al.</a:t>
            </a:r>
            <a:r>
              <a:rPr lang="en-US" sz="2400" dirty="0"/>
              <a:t>, arXiv:1003.4497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09800" y="1447800"/>
            <a:ext cx="1938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Q</a:t>
            </a:r>
            <a:r>
              <a:rPr lang="en-US" sz="2000" baseline="30000" dirty="0"/>
              <a:t>2</a:t>
            </a:r>
            <a:r>
              <a:rPr lang="en-US" sz="2000" dirty="0"/>
              <a:t> = 2.5 [GeV/c]</a:t>
            </a:r>
            <a:r>
              <a:rPr lang="en-US" sz="2000" baseline="30000" dirty="0"/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57400" y="4019490"/>
            <a:ext cx="12982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EMC Slope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57930" y="2190690"/>
            <a:ext cx="14144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SRC Plateau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5639797"/>
            <a:ext cx="9144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rgbClr val="FF0000"/>
              </a:buClr>
              <a:buFont typeface="Arial"/>
              <a:buChar char="•"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  Scaling plateaus are likely due to proton-nucleon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local density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correlations </a:t>
            </a:r>
          </a:p>
          <a:p>
            <a:pPr>
              <a:spcAft>
                <a:spcPts val="600"/>
              </a:spcAft>
              <a:buClr>
                <a:srgbClr val="FF0000"/>
              </a:buClr>
              <a:buFont typeface="Arial"/>
              <a:buChar char="•"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  So could the </a:t>
            </a:r>
            <a:r>
              <a:rPr lang="en-US" sz="2000" b="1" dirty="0">
                <a:solidFill>
                  <a:srgbClr val="0000FF"/>
                </a:solidFill>
                <a:latin typeface="Arial"/>
                <a:cs typeface="Arial"/>
              </a:rPr>
              <a:t>EMC</a:t>
            </a:r>
            <a:r>
              <a:rPr lang="en-US" sz="2000" dirty="0">
                <a:solidFill>
                  <a:srgbClr val="0000FF"/>
                </a:solidFill>
                <a:latin typeface="Arial"/>
                <a:cs typeface="Arial"/>
              </a:rPr>
              <a:t> slopes </a:t>
            </a:r>
            <a:r>
              <a:rPr lang="en-US" sz="2000" dirty="0">
                <a:latin typeface="Arial"/>
                <a:cs typeface="Arial"/>
              </a:rPr>
              <a:t>(</a:t>
            </a:r>
            <a:r>
              <a:rPr lang="en-US" sz="2000" dirty="0" err="1">
                <a:latin typeface="Arial"/>
                <a:cs typeface="Arial"/>
              </a:rPr>
              <a:t>x</a:t>
            </a:r>
            <a:r>
              <a:rPr lang="en-US" sz="2000" baseline="-25000" dirty="0" err="1">
                <a:latin typeface="Arial"/>
                <a:cs typeface="Arial"/>
              </a:rPr>
              <a:t>B</a:t>
            </a:r>
            <a:r>
              <a:rPr lang="en-US" sz="2000" dirty="0">
                <a:latin typeface="Arial"/>
                <a:cs typeface="Arial"/>
              </a:rPr>
              <a:t>&lt;0.7) and </a:t>
            </a:r>
            <a:r>
              <a:rPr lang="en-US" sz="2000" b="1" dirty="0">
                <a:solidFill>
                  <a:srgbClr val="FF0000"/>
                </a:solidFill>
                <a:latin typeface="Arial"/>
                <a:cs typeface="Arial"/>
              </a:rPr>
              <a:t>SRC plateaus</a:t>
            </a:r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(</a:t>
            </a:r>
            <a:r>
              <a:rPr lang="en-US" sz="2000" dirty="0" err="1">
                <a:latin typeface="Arial"/>
                <a:cs typeface="Arial"/>
              </a:rPr>
              <a:t>x</a:t>
            </a:r>
            <a:r>
              <a:rPr lang="en-US" sz="2000" baseline="-25000" dirty="0" err="1">
                <a:latin typeface="Arial"/>
                <a:cs typeface="Arial"/>
              </a:rPr>
              <a:t>B</a:t>
            </a:r>
            <a:r>
              <a:rPr lang="en-US" sz="2000" dirty="0">
                <a:latin typeface="Arial"/>
                <a:cs typeface="Arial"/>
              </a:rPr>
              <a:t>&gt;1.5) correlated?!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F27C21E-01E6-B955-7E7A-C3AE8E13314D}"/>
              </a:ext>
            </a:extLst>
          </p:cNvPr>
          <p:cNvSpPr txBox="1">
            <a:spLocks/>
          </p:cNvSpPr>
          <p:nvPr/>
        </p:nvSpPr>
        <p:spPr>
          <a:xfrm>
            <a:off x="4493042" y="65546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50</a:t>
            </a:fld>
            <a:endParaRPr lang="en-US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838200"/>
          </a:xfrm>
        </p:spPr>
        <p:txBody>
          <a:bodyPr>
            <a:noAutofit/>
          </a:bodyPr>
          <a:lstStyle/>
          <a:p>
            <a:r>
              <a:rPr lang="en-US" dirty="0">
                <a:cs typeface="Arial" pitchFamily="34" charset="0"/>
              </a:rPr>
              <a:t>SRC and EMC Correlation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8600" y="762000"/>
            <a:ext cx="69019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L. Weinstein </a:t>
            </a:r>
            <a:r>
              <a:rPr lang="en-US" sz="2400" i="1" dirty="0"/>
              <a:t>et al.</a:t>
            </a:r>
            <a:r>
              <a:rPr lang="en-US" sz="2400" dirty="0"/>
              <a:t>, Phys. Rev. </a:t>
            </a:r>
            <a:r>
              <a:rPr lang="en-US" sz="2400" dirty="0" err="1"/>
              <a:t>Lett</a:t>
            </a:r>
            <a:r>
              <a:rPr lang="en-US" sz="2400" dirty="0"/>
              <a:t>. </a:t>
            </a:r>
            <a:r>
              <a:rPr lang="en-US" sz="2400" b="1" dirty="0"/>
              <a:t>106</a:t>
            </a:r>
            <a:r>
              <a:rPr lang="en-US" sz="2400" dirty="0"/>
              <a:t> (2011) 052301.</a:t>
            </a:r>
          </a:p>
        </p:txBody>
      </p:sp>
      <p:pic>
        <p:nvPicPr>
          <p:cNvPr id="5" name="Picture 4" descr="emc-srcEDITED_D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5400"/>
            <a:ext cx="9165379" cy="510093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A2A29E-0D7B-1924-A15D-50D019132855}"/>
              </a:ext>
            </a:extLst>
          </p:cNvPr>
          <p:cNvSpPr txBox="1">
            <a:spLocks/>
          </p:cNvSpPr>
          <p:nvPr/>
        </p:nvSpPr>
        <p:spPr>
          <a:xfrm>
            <a:off x="4493042" y="65546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51</a:t>
            </a:fld>
            <a:endParaRPr lang="en-US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ＭＳ Ｐゴシック" pitchFamily="-107" charset="-128"/>
                <a:cs typeface="Calibri"/>
              </a:rPr>
              <a:t>EMC Slopes &amp; SRC Plateaus</a:t>
            </a:r>
          </a:p>
        </p:txBody>
      </p:sp>
      <p:pic>
        <p:nvPicPr>
          <p:cNvPr id="65539" name="Content Placeholder 3" descr="EMC_a2_A_lin_a3.gif"/>
          <p:cNvPicPr>
            <a:picLocks noGrp="1" noChangeAspect="1"/>
          </p:cNvPicPr>
          <p:nvPr>
            <p:ph idx="1"/>
          </p:nvPr>
        </p:nvPicPr>
        <p:blipFill>
          <a:blip r:embed="rId2"/>
          <a:srcRect t="-615" b="-615"/>
          <a:stretch>
            <a:fillRect/>
          </a:stretch>
        </p:blipFill>
        <p:spPr>
          <a:xfrm>
            <a:off x="-152400" y="1066800"/>
            <a:ext cx="9220200" cy="5070866"/>
          </a:xfr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D9E8DEC-C1A7-386B-769C-FAFE60B6F6B5}"/>
              </a:ext>
            </a:extLst>
          </p:cNvPr>
          <p:cNvSpPr txBox="1">
            <a:spLocks/>
          </p:cNvSpPr>
          <p:nvPr/>
        </p:nvSpPr>
        <p:spPr>
          <a:xfrm>
            <a:off x="4493042" y="65546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52</a:t>
            </a:fld>
            <a:endParaRPr lang="en-US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ern.pn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8962" t="1" r="-38962" b="-10423"/>
          <a:stretch/>
        </p:blipFill>
        <p:spPr>
          <a:xfrm>
            <a:off x="-1295400" y="381000"/>
            <a:ext cx="9598294" cy="6477000"/>
          </a:xfrm>
        </p:spPr>
      </p:pic>
      <p:pic>
        <p:nvPicPr>
          <p:cNvPr id="92164" name="Picture 4">
            <a:extLst>
              <a:ext uri="{FF2B5EF4-FFF2-40B4-BE49-F238E27FC236}">
                <a16:creationId xmlns:a16="http://schemas.microsoft.com/office/drawing/2014/main" id="{A586B21E-70AC-B2C8-6ABA-6EDBA1921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901" y="381000"/>
            <a:ext cx="2355418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C65B321-5F57-EB7F-D0B2-1E777DC4B450}"/>
              </a:ext>
            </a:extLst>
          </p:cNvPr>
          <p:cNvSpPr txBox="1">
            <a:spLocks/>
          </p:cNvSpPr>
          <p:nvPr/>
        </p:nvSpPr>
        <p:spPr>
          <a:xfrm>
            <a:off x="4493042" y="65546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53</a:t>
            </a:fld>
            <a:endParaRPr lang="en-US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915400" cy="762000"/>
          </a:xfrm>
        </p:spPr>
        <p:txBody>
          <a:bodyPr>
            <a:normAutofit/>
          </a:bodyPr>
          <a:lstStyle/>
          <a:p>
            <a:r>
              <a:rPr lang="en-US" dirty="0"/>
              <a:t>Quark State of Overlapping Nucleons</a:t>
            </a:r>
          </a:p>
        </p:txBody>
      </p:sp>
      <p:pic>
        <p:nvPicPr>
          <p:cNvPr id="4" name="Content Placeholder 3" descr="quarks.eps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3"/>
              <a:srcRect t="-228" b="-228"/>
              <a:stretch>
                <a:fillRect/>
              </a:stretch>
            </p:blipFill>
          </mc:Choice>
          <mc:Fallback>
            <p:blipFill>
              <a:blip r:embed="rId4"/>
              <a:srcRect t="-228" b="-228"/>
              <a:stretch>
                <a:fillRect/>
              </a:stretch>
            </p:blipFill>
          </mc:Fallback>
        </mc:AlternateContent>
        <p:spPr/>
      </p:pic>
      <p:sp>
        <p:nvSpPr>
          <p:cNvPr id="5" name="TextBox 4"/>
          <p:cNvSpPr txBox="1"/>
          <p:nvPr/>
        </p:nvSpPr>
        <p:spPr>
          <a:xfrm>
            <a:off x="2111727" y="4419600"/>
            <a:ext cx="521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 =0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81800" y="2286000"/>
            <a:ext cx="469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</a:t>
            </a:r>
            <a:r>
              <a:rPr lang="en-US" dirty="0"/>
              <a:t>=1</a:t>
            </a:r>
          </a:p>
        </p:txBody>
      </p:sp>
      <p:sp>
        <p:nvSpPr>
          <p:cNvPr id="7" name="Rectangle 6"/>
          <p:cNvSpPr/>
          <p:nvPr/>
        </p:nvSpPr>
        <p:spPr>
          <a:xfrm>
            <a:off x="6729615" y="4419600"/>
            <a:ext cx="521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l</a:t>
            </a:r>
            <a:r>
              <a:rPr lang="en-US" dirty="0"/>
              <a:t> =0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47800" y="805934"/>
            <a:ext cx="6109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Deuteron Has </a:t>
            </a:r>
            <a:r>
              <a:rPr lang="en-US" dirty="0" err="1"/>
              <a:t>Quadripole</a:t>
            </a:r>
            <a:r>
              <a:rPr lang="en-US" dirty="0"/>
              <a:t> Moment In All Frames Of Reference!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B555403-4DC7-5869-C39A-F4A20CB70F26}"/>
              </a:ext>
            </a:extLst>
          </p:cNvPr>
          <p:cNvSpPr txBox="1">
            <a:spLocks/>
          </p:cNvSpPr>
          <p:nvPr/>
        </p:nvSpPr>
        <p:spPr>
          <a:xfrm>
            <a:off x="4493042" y="65546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54</a:t>
            </a:fld>
            <a:endParaRPr lang="en-US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00FF"/>
                </a:solidFill>
              </a:rPr>
              <a:t>Polarized EMC Effect</a:t>
            </a:r>
          </a:p>
        </p:txBody>
      </p:sp>
      <p:pic>
        <p:nvPicPr>
          <p:cNvPr id="5" name="Content Placeholder 4" descr="7li-emc.png"/>
          <p:cNvPicPr>
            <a:picLocks noGrp="1" noChangeAspect="1"/>
          </p:cNvPicPr>
          <p:nvPr>
            <p:ph idx="1"/>
          </p:nvPr>
        </p:nvPicPr>
        <p:blipFill>
          <a:blip r:embed="rId2"/>
          <a:srcRect l="-8843" r="-8843"/>
          <a:stretch>
            <a:fillRect/>
          </a:stretch>
        </p:blipFill>
        <p:spPr>
          <a:xfrm>
            <a:off x="457200" y="1646237"/>
            <a:ext cx="8229600" cy="4525963"/>
          </a:xfrm>
        </p:spPr>
      </p:pic>
      <p:sp>
        <p:nvSpPr>
          <p:cNvPr id="6" name="TextBox 5"/>
          <p:cNvSpPr txBox="1"/>
          <p:nvPr/>
        </p:nvSpPr>
        <p:spPr>
          <a:xfrm>
            <a:off x="0" y="8382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I. C. </a:t>
            </a:r>
            <a:r>
              <a:rPr lang="en-US" dirty="0" err="1"/>
              <a:t>Cloet</a:t>
            </a:r>
            <a:r>
              <a:rPr lang="en-US" dirty="0"/>
              <a:t>, W. </a:t>
            </a:r>
            <a:r>
              <a:rPr lang="en-US" dirty="0" err="1"/>
              <a:t>Bentz</a:t>
            </a:r>
            <a:r>
              <a:rPr lang="en-US" dirty="0"/>
              <a:t> and A. W. Thomas, </a:t>
            </a:r>
            <a:r>
              <a:rPr lang="en-US" dirty="0" err="1"/>
              <a:t>Phys.Lett.B</a:t>
            </a:r>
            <a:r>
              <a:rPr lang="en-US" dirty="0"/>
              <a:t> </a:t>
            </a:r>
            <a:r>
              <a:rPr lang="en-US" b="1" dirty="0"/>
              <a:t>642</a:t>
            </a:r>
            <a:r>
              <a:rPr lang="en-US" dirty="0"/>
              <a:t> (2006) 210-217.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5381E50-92AA-54B7-2BFA-0DE44F0EAAD7}"/>
              </a:ext>
            </a:extLst>
          </p:cNvPr>
          <p:cNvSpPr txBox="1">
            <a:spLocks/>
          </p:cNvSpPr>
          <p:nvPr/>
        </p:nvSpPr>
        <p:spPr>
          <a:xfrm>
            <a:off x="4493042" y="65546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55</a:t>
            </a:fld>
            <a:endParaRPr lang="en-US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00FF"/>
                </a:solidFill>
              </a:rPr>
              <a:t>Polarized EMC = Every Model Cannot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03" y="1371600"/>
            <a:ext cx="4576669" cy="441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371600"/>
            <a:ext cx="4576670" cy="441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81200" y="5791200"/>
            <a:ext cx="1003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Symbol" charset="2"/>
                <a:cs typeface="Symbol" charset="2"/>
              </a:rPr>
              <a:t>Ds</a:t>
            </a:r>
            <a:r>
              <a:rPr lang="en-US" dirty="0"/>
              <a:t> Ratio</a:t>
            </a:r>
          </a:p>
        </p:txBody>
      </p:sp>
      <p:sp>
        <p:nvSpPr>
          <p:cNvPr id="7" name="Rectangle 6"/>
          <p:cNvSpPr/>
          <p:nvPr/>
        </p:nvSpPr>
        <p:spPr>
          <a:xfrm>
            <a:off x="6629400" y="5791200"/>
            <a:ext cx="10176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A</a:t>
            </a:r>
            <a:r>
              <a:rPr lang="en-US" baseline="-25000" dirty="0"/>
              <a:t>||</a:t>
            </a:r>
            <a:r>
              <a:rPr lang="en-US" dirty="0"/>
              <a:t> Ratio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838201"/>
            <a:ext cx="9148670" cy="381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E12-14-001:  The EMC Effect in Spin Structure Functions 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FBB2C63-EF17-B955-FBB8-2E2D38785A14}"/>
              </a:ext>
            </a:extLst>
          </p:cNvPr>
          <p:cNvSpPr txBox="1">
            <a:spLocks/>
          </p:cNvSpPr>
          <p:nvPr/>
        </p:nvSpPr>
        <p:spPr>
          <a:xfrm>
            <a:off x="4493042" y="65546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56</a:t>
            </a:fld>
            <a:endParaRPr lang="en-US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915400" cy="5257800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Reviewed the Deep Inelastic Scattering EMC Puzzle and the new data that points to it being a local density (high momentum) effect.</a:t>
            </a:r>
          </a:p>
          <a:p>
            <a:pPr>
              <a:spcAft>
                <a:spcPts val="600"/>
              </a:spcAft>
            </a:pPr>
            <a:r>
              <a:rPr lang="en-US" sz="2400" dirty="0" err="1"/>
              <a:t>x</a:t>
            </a:r>
            <a:r>
              <a:rPr lang="en-US" sz="2400" baseline="-25000" dirty="0" err="1"/>
              <a:t>B</a:t>
            </a:r>
            <a:r>
              <a:rPr lang="en-US" sz="2400" dirty="0"/>
              <a:t>&gt;1 nuclear scaling plateaus have been shown to also be a high momentum effect due to short-range correlations (SRC) between mainly protons and neutrons in the nucleus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Data shows EMC and  SRC effects to be strongly correlated.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Open Questions 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 </a:t>
            </a:r>
            <a:r>
              <a:rPr lang="en-US" sz="2162" dirty="0"/>
              <a:t>What exactly is the high momentum tail? </a:t>
            </a:r>
          </a:p>
          <a:p>
            <a:pPr lvl="1">
              <a:spcAft>
                <a:spcPts val="600"/>
              </a:spcAft>
            </a:pPr>
            <a:r>
              <a:rPr lang="en-US" sz="2162" dirty="0"/>
              <a:t>Is it </a:t>
            </a:r>
            <a:r>
              <a:rPr lang="en-US" sz="2162" dirty="0" err="1"/>
              <a:t>hadronic</a:t>
            </a:r>
            <a:r>
              <a:rPr lang="en-US" sz="2162" dirty="0"/>
              <a:t>, </a:t>
            </a:r>
            <a:r>
              <a:rPr lang="en-US" sz="2162" dirty="0" err="1"/>
              <a:t>partonic</a:t>
            </a:r>
            <a:r>
              <a:rPr lang="en-US" sz="2162" dirty="0"/>
              <a:t> , or some combination both?!</a:t>
            </a:r>
          </a:p>
          <a:p>
            <a:pPr lvl="1">
              <a:spcAft>
                <a:spcPts val="600"/>
              </a:spcAft>
            </a:pPr>
            <a:r>
              <a:rPr lang="en-US" sz="2162" dirty="0"/>
              <a:t>Can we use this correlation to make even more insights?!</a:t>
            </a:r>
          </a:p>
          <a:p>
            <a:pPr>
              <a:spcAft>
                <a:spcPts val="600"/>
              </a:spcAft>
            </a:pPr>
            <a:r>
              <a:rPr lang="en-US" sz="2378" dirty="0"/>
              <a:t>Many New Nuclear Structure Experiments at 12GeV Jefferson Lab, including </a:t>
            </a:r>
            <a:r>
              <a:rPr lang="en-US" sz="2378" baseline="30000" dirty="0"/>
              <a:t>3</a:t>
            </a:r>
            <a:r>
              <a:rPr lang="en-US" sz="2378" dirty="0"/>
              <a:t>H &amp; </a:t>
            </a:r>
            <a:r>
              <a:rPr lang="en-US" sz="2378" baseline="30000" dirty="0"/>
              <a:t>3</a:t>
            </a:r>
            <a:r>
              <a:rPr lang="en-US" sz="2378" dirty="0"/>
              <a:t>He, </a:t>
            </a:r>
            <a:r>
              <a:rPr lang="en-US" sz="2378" baseline="30000" dirty="0"/>
              <a:t>7</a:t>
            </a:r>
            <a:r>
              <a:rPr lang="en-US" sz="2378" dirty="0"/>
              <a:t>Li, </a:t>
            </a:r>
            <a:r>
              <a:rPr lang="en-US" sz="2378" baseline="30000" dirty="0"/>
              <a:t>40</a:t>
            </a:r>
            <a:r>
              <a:rPr lang="en-US" sz="2378" dirty="0"/>
              <a:t>Ar (</a:t>
            </a:r>
            <a:r>
              <a:rPr lang="en-US" sz="2378" i="1" dirty="0"/>
              <a:t>proposed by neutrino community</a:t>
            </a:r>
            <a:r>
              <a:rPr lang="en-US" sz="2378" dirty="0"/>
              <a:t>), </a:t>
            </a:r>
            <a:r>
              <a:rPr lang="en-US" sz="2378" baseline="30000" dirty="0"/>
              <a:t>40</a:t>
            </a:r>
            <a:r>
              <a:rPr lang="en-US" sz="2378" dirty="0"/>
              <a:t>Ca, </a:t>
            </a:r>
            <a:r>
              <a:rPr lang="en-US" sz="2378" baseline="30000" dirty="0"/>
              <a:t>48</a:t>
            </a:r>
            <a:r>
              <a:rPr lang="en-US" sz="2378" dirty="0"/>
              <a:t>Ca, and </a:t>
            </a:r>
            <a:r>
              <a:rPr lang="en-US" sz="2378" baseline="30000" dirty="0"/>
              <a:t>208</a:t>
            </a:r>
            <a:r>
              <a:rPr lang="en-US" sz="2378" dirty="0"/>
              <a:t>Pb and will also be done with the future EIC.</a:t>
            </a:r>
          </a:p>
          <a:p>
            <a:pPr lvl="1">
              <a:spcAft>
                <a:spcPts val="600"/>
              </a:spcAft>
              <a:buNone/>
            </a:pPr>
            <a:endParaRPr lang="en-US" sz="2162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28AC792-2222-DE80-5AA0-AF954EF7C716}"/>
              </a:ext>
            </a:extLst>
          </p:cNvPr>
          <p:cNvSpPr txBox="1">
            <a:spLocks/>
          </p:cNvSpPr>
          <p:nvPr/>
        </p:nvSpPr>
        <p:spPr>
          <a:xfrm>
            <a:off x="4493042" y="65546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57</a:t>
            </a:fld>
            <a:endParaRPr lang="en-US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latypus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342900"/>
            <a:ext cx="5388429" cy="3771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911342"/>
            <a:ext cx="9144000" cy="187045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11" dirty="0"/>
              <a:t>So the good physicists finally agreed,  the nucleus isn’t just a collections of  protons and a neutrons, but something unique  with a physics richness all its own. </a:t>
            </a:r>
            <a:br>
              <a:rPr lang="en-US" sz="3111" dirty="0"/>
            </a:br>
            <a:br>
              <a:rPr lang="en-US" sz="2667" dirty="0"/>
            </a:br>
            <a:endParaRPr lang="en-US" sz="2667" dirty="0">
              <a:solidFill>
                <a:schemeClr val="tx1"/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D294624-E46E-9C9E-BD6F-7894CD44EA5B}"/>
              </a:ext>
            </a:extLst>
          </p:cNvPr>
          <p:cNvSpPr txBox="1">
            <a:spLocks/>
          </p:cNvSpPr>
          <p:nvPr/>
        </p:nvSpPr>
        <p:spPr>
          <a:xfrm>
            <a:off x="4493042" y="65546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58</a:t>
            </a:fld>
            <a:endParaRPr lang="en-US" dirty="0"/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Make A Deal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53473"/>
            <a:ext cx="6172200" cy="68580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Behind Two of the Doors Are Goats </a:t>
            </a:r>
            <a:r>
              <a:rPr lang="is-IS" dirty="0"/>
              <a:t>…</a:t>
            </a:r>
            <a:endParaRPr lang="en-US" dirty="0"/>
          </a:p>
          <a:p>
            <a:r>
              <a:rPr lang="en-US" dirty="0"/>
              <a:t>Behind One of the Doors Is A Fabulous Prize!</a:t>
            </a:r>
          </a:p>
        </p:txBody>
      </p:sp>
      <p:pic>
        <p:nvPicPr>
          <p:cNvPr id="4" name="Picture 3" descr="6a0120a85dcdae970b012877709b46970c-pi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23" y="1905000"/>
            <a:ext cx="7428977" cy="423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677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Monty Hall Problem</a:t>
            </a:r>
          </a:p>
        </p:txBody>
      </p:sp>
      <p:sp>
        <p:nvSpPr>
          <p:cNvPr id="4" name="Action Button: Custom 3">
            <a:hlinkClick r:id="rId2" action="ppaction://hlinksldjump" highlightClick="1"/>
          </p:cNvPr>
          <p:cNvSpPr/>
          <p:nvPr/>
        </p:nvSpPr>
        <p:spPr>
          <a:xfrm>
            <a:off x="1840388" y="2507253"/>
            <a:ext cx="1462814" cy="2134797"/>
          </a:xfrm>
          <a:prstGeom prst="actionButtonBlank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Action Button: Custom 4">
            <a:hlinkClick r:id="rId3" action="ppaction://hlinksldjump" highlightClick="1"/>
          </p:cNvPr>
          <p:cNvSpPr/>
          <p:nvPr/>
        </p:nvSpPr>
        <p:spPr>
          <a:xfrm>
            <a:off x="3966569" y="2507253"/>
            <a:ext cx="1411785" cy="2134797"/>
          </a:xfrm>
          <a:prstGeom prst="actionButtonBlank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Action Button: Custom 5">
            <a:hlinkClick r:id="" action="ppaction://noaction" highlightClick="1"/>
          </p:cNvPr>
          <p:cNvSpPr/>
          <p:nvPr/>
        </p:nvSpPr>
        <p:spPr>
          <a:xfrm>
            <a:off x="6011956" y="2507254"/>
            <a:ext cx="1369262" cy="2134797"/>
          </a:xfrm>
          <a:prstGeom prst="actionButtonBlank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2172542" y="1992500"/>
            <a:ext cx="74732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Door #1</a:t>
            </a:r>
          </a:p>
        </p:txBody>
      </p:sp>
      <p:sp>
        <p:nvSpPr>
          <p:cNvPr id="8" name="Rectangle 7"/>
          <p:cNvSpPr/>
          <p:nvPr/>
        </p:nvSpPr>
        <p:spPr>
          <a:xfrm>
            <a:off x="4221466" y="1992500"/>
            <a:ext cx="74732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Door #2</a:t>
            </a:r>
          </a:p>
        </p:txBody>
      </p:sp>
      <p:sp>
        <p:nvSpPr>
          <p:cNvPr id="9" name="Rectangle 8"/>
          <p:cNvSpPr/>
          <p:nvPr/>
        </p:nvSpPr>
        <p:spPr>
          <a:xfrm>
            <a:off x="6386391" y="1992500"/>
            <a:ext cx="74732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Door #3</a:t>
            </a:r>
          </a:p>
        </p:txBody>
      </p:sp>
    </p:spTree>
    <p:extLst>
      <p:ext uri="{BB962C8B-B14F-4D97-AF65-F5344CB8AC3E}">
        <p14:creationId xmlns:p14="http://schemas.microsoft.com/office/powerpoint/2010/main" val="343873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6286740" y="3705873"/>
            <a:ext cx="93166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>
                <a:solidFill>
                  <a:srgbClr val="008000"/>
                </a:solidFill>
              </a:rPr>
              <a:t>Right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76777" y="3885089"/>
            <a:ext cx="68611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Wrong </a:t>
            </a:r>
          </a:p>
        </p:txBody>
      </p:sp>
      <p:sp>
        <p:nvSpPr>
          <p:cNvPr id="10" name="TextBox 9"/>
          <p:cNvSpPr txBox="1"/>
          <p:nvPr/>
        </p:nvSpPr>
        <p:spPr>
          <a:xfrm flipH="1">
            <a:off x="2171215" y="3885089"/>
            <a:ext cx="62542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  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Monty Hall Problem</a:t>
            </a:r>
          </a:p>
        </p:txBody>
      </p:sp>
      <p:sp>
        <p:nvSpPr>
          <p:cNvPr id="5" name="Action Button: Custom 4">
            <a:hlinkClick r:id="rId2" action="ppaction://hlinksldjump" highlightClick="1"/>
          </p:cNvPr>
          <p:cNvSpPr/>
          <p:nvPr/>
        </p:nvSpPr>
        <p:spPr>
          <a:xfrm>
            <a:off x="3966569" y="2507253"/>
            <a:ext cx="1411785" cy="2134797"/>
          </a:xfrm>
          <a:prstGeom prst="actionButtonBlank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Action Button: Custom 5">
            <a:hlinkClick r:id="rId2" action="ppaction://hlinksldjump" highlightClick="1"/>
          </p:cNvPr>
          <p:cNvSpPr/>
          <p:nvPr/>
        </p:nvSpPr>
        <p:spPr>
          <a:xfrm>
            <a:off x="6011956" y="2507254"/>
            <a:ext cx="1369262" cy="2134797"/>
          </a:xfrm>
          <a:prstGeom prst="actionButtonBlank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2172542" y="1992500"/>
            <a:ext cx="74732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Door #1</a:t>
            </a:r>
          </a:p>
        </p:txBody>
      </p:sp>
      <p:sp>
        <p:nvSpPr>
          <p:cNvPr id="8" name="Rectangle 7"/>
          <p:cNvSpPr/>
          <p:nvPr/>
        </p:nvSpPr>
        <p:spPr>
          <a:xfrm>
            <a:off x="4221466" y="1992500"/>
            <a:ext cx="74732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Door #2</a:t>
            </a:r>
          </a:p>
        </p:txBody>
      </p:sp>
      <p:sp>
        <p:nvSpPr>
          <p:cNvPr id="9" name="Rectangle 8"/>
          <p:cNvSpPr/>
          <p:nvPr/>
        </p:nvSpPr>
        <p:spPr>
          <a:xfrm>
            <a:off x="6386391" y="1992500"/>
            <a:ext cx="74732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Door #3</a:t>
            </a:r>
          </a:p>
        </p:txBody>
      </p:sp>
      <p:pic>
        <p:nvPicPr>
          <p:cNvPr id="13" name="Picture 12" descr="goat.jpeg">
            <a:extLst>
              <a:ext uri="{FF2B5EF4-FFF2-40B4-BE49-F238E27FC236}">
                <a16:creationId xmlns:a16="http://schemas.microsoft.com/office/drawing/2014/main" id="{27110645-5370-C441-AE7C-D40F3B34D2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313" y="2979234"/>
            <a:ext cx="1696907" cy="166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464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6286740" y="3705873"/>
            <a:ext cx="93166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>
                <a:solidFill>
                  <a:srgbClr val="008000"/>
                </a:solidFill>
              </a:rPr>
              <a:t>Right</a:t>
            </a:r>
          </a:p>
        </p:txBody>
      </p:sp>
      <p:sp>
        <p:nvSpPr>
          <p:cNvPr id="10" name="TextBox 9"/>
          <p:cNvSpPr txBox="1"/>
          <p:nvPr/>
        </p:nvSpPr>
        <p:spPr>
          <a:xfrm flipH="1">
            <a:off x="2171215" y="3885089"/>
            <a:ext cx="6254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Wrong  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Monty Hall Problem</a:t>
            </a:r>
          </a:p>
        </p:txBody>
      </p:sp>
      <p:sp>
        <p:nvSpPr>
          <p:cNvPr id="4" name="Action Button: Custom 3">
            <a:hlinkClick r:id="rId2" action="ppaction://hlinksldjump" highlightClick="1"/>
          </p:cNvPr>
          <p:cNvSpPr/>
          <p:nvPr/>
        </p:nvSpPr>
        <p:spPr>
          <a:xfrm>
            <a:off x="1840388" y="2507253"/>
            <a:ext cx="1462814" cy="2134797"/>
          </a:xfrm>
          <a:prstGeom prst="actionButtonBlank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Action Button: Custom 5">
            <a:hlinkClick r:id="rId2" action="ppaction://hlinksldjump" highlightClick="1"/>
          </p:cNvPr>
          <p:cNvSpPr/>
          <p:nvPr/>
        </p:nvSpPr>
        <p:spPr>
          <a:xfrm>
            <a:off x="6011956" y="2507254"/>
            <a:ext cx="1369262" cy="2134797"/>
          </a:xfrm>
          <a:prstGeom prst="actionButtonBlank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2172542" y="1992500"/>
            <a:ext cx="74732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Door #1</a:t>
            </a:r>
          </a:p>
        </p:txBody>
      </p:sp>
      <p:sp>
        <p:nvSpPr>
          <p:cNvPr id="8" name="Rectangle 7"/>
          <p:cNvSpPr/>
          <p:nvPr/>
        </p:nvSpPr>
        <p:spPr>
          <a:xfrm>
            <a:off x="4221466" y="1992500"/>
            <a:ext cx="74732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Door #2</a:t>
            </a:r>
          </a:p>
        </p:txBody>
      </p:sp>
      <p:sp>
        <p:nvSpPr>
          <p:cNvPr id="9" name="Rectangle 8"/>
          <p:cNvSpPr/>
          <p:nvPr/>
        </p:nvSpPr>
        <p:spPr>
          <a:xfrm>
            <a:off x="6386391" y="1992500"/>
            <a:ext cx="74732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Door #3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76777" y="3885089"/>
            <a:ext cx="68611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 </a:t>
            </a:r>
          </a:p>
        </p:txBody>
      </p:sp>
      <p:pic>
        <p:nvPicPr>
          <p:cNvPr id="13" name="Picture 12" descr="goat.jpeg">
            <a:extLst>
              <a:ext uri="{FF2B5EF4-FFF2-40B4-BE49-F238E27FC236}">
                <a16:creationId xmlns:a16="http://schemas.microsoft.com/office/drawing/2014/main" id="{DBC18E5C-9CC8-2D4E-A07B-2B00956B56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547" y="2979234"/>
            <a:ext cx="1696907" cy="166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2966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43947</TotalTime>
  <Words>1944</Words>
  <Application>Microsoft Macintosh PowerPoint</Application>
  <PresentationFormat>On-screen Show (4:3)</PresentationFormat>
  <Paragraphs>265</Paragraphs>
  <Slides>59</Slides>
  <Notes>9</Notes>
  <HiddenSlides>0</HiddenSlides>
  <MMClips>0</MMClips>
  <ScaleCrop>false</ScaleCrop>
  <HeadingPairs>
    <vt:vector size="10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Links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71" baseType="lpstr">
      <vt:lpstr>Apple Chancery</vt:lpstr>
      <vt:lpstr>Arial</vt:lpstr>
      <vt:lpstr>Calibri</vt:lpstr>
      <vt:lpstr>Palatino</vt:lpstr>
      <vt:lpstr>Symbol</vt:lpstr>
      <vt:lpstr>Times</vt:lpstr>
      <vt:lpstr>Times New Roman</vt:lpstr>
      <vt:lpstr>Office Theme</vt:lpstr>
      <vt:lpstr>MAC:Users:doug:Downloads:1256785-1.doc!OLE_LINK1</vt:lpstr>
      <vt:lpstr>MAC:Users:doug:Downloads:1256785-1.doc!OLE_LINK2</vt:lpstr>
      <vt:lpstr>MAC:Users:doug:Downloads:1256785-1.doc!OLE_LINK3</vt:lpstr>
      <vt:lpstr>Equation</vt:lpstr>
      <vt:lpstr>Hadronic Physics, Detectors &amp; Accelerators</vt:lpstr>
      <vt:lpstr>PowerPoint Presentation</vt:lpstr>
      <vt:lpstr>Real Electron Scattering Data</vt:lpstr>
      <vt:lpstr>Going to Eleven</vt:lpstr>
      <vt:lpstr>Florida Election Recount of 2000</vt:lpstr>
      <vt:lpstr>Let’s Make A Deal </vt:lpstr>
      <vt:lpstr>Monty Hall Problem</vt:lpstr>
      <vt:lpstr>Monty Hall Problem</vt:lpstr>
      <vt:lpstr>Monty Hall Problem</vt:lpstr>
      <vt:lpstr>Monty Hall Problem</vt:lpstr>
      <vt:lpstr>Probability Says Switch</vt:lpstr>
      <vt:lpstr>Retrograde Motion of Mars As Seen From Earth</vt:lpstr>
      <vt:lpstr>Earth vs. Sun Centered Models</vt:lpstr>
      <vt:lpstr>Phases &amp; Elliptical Orbits </vt:lpstr>
      <vt:lpstr>Occam's Razor </vt:lpstr>
      <vt:lpstr>Some suggested books on data analysis.</vt:lpstr>
      <vt:lpstr>PowerPoint Presentation</vt:lpstr>
      <vt:lpstr>“When the explorer returned from Australia, the good people of England, having seen all the animals in the world, demanded to know if it was a duck or a beaver.  They were asking the wrong question!”  – Rolf G. Winter, Introduction to Quantum Physics </vt:lpstr>
      <vt:lpstr>Electron Scattering Kinematics </vt:lpstr>
      <vt:lpstr>Electron Scattering from Nucleons in the Nucleus</vt:lpstr>
      <vt:lpstr>What is the EMC effect?</vt:lpstr>
      <vt:lpstr>Effect Reproduced Many Times</vt:lpstr>
      <vt:lpstr>New Jefferson Lab EMC Effect Data </vt:lpstr>
      <vt:lpstr>New Jefferson Lab EMC Effect Data </vt:lpstr>
      <vt:lpstr>If the EMC effect is a local density effect, then it seems reasonable to look for connections to other local density effects. </vt:lpstr>
      <vt:lpstr>Classic (e,e’p) Results</vt:lpstr>
      <vt:lpstr>A Toy Model Momentum Distribution</vt:lpstr>
      <vt:lpstr>Realistic Momentum Distribution</vt:lpstr>
      <vt:lpstr>  Momentum Distributions </vt:lpstr>
      <vt:lpstr>   Modern AV18 and Urbana-X Results</vt:lpstr>
      <vt:lpstr>Deuteron Asymmetry Data</vt:lpstr>
      <vt:lpstr>Nuclear Scaling Plateaus from CLAS</vt:lpstr>
      <vt:lpstr>New Results From JLab Hall-C</vt:lpstr>
      <vt:lpstr>Coincidence (e,e’pN) Measurement</vt:lpstr>
      <vt:lpstr>Jefferson Lab’s Hall A</vt:lpstr>
      <vt:lpstr>Jefferson Lab’s Hall A</vt:lpstr>
      <vt:lpstr>Acceptance matched np detectors.</vt:lpstr>
      <vt:lpstr>(e,e’p) &amp; (e,e’pp) Data</vt:lpstr>
      <vt:lpstr>High pm (e,e’p) events have recoiling neutrons. </vt:lpstr>
      <vt:lpstr>Importance of Correlations</vt:lpstr>
      <vt:lpstr>Minority vs. Majority Momentum Distribution </vt:lpstr>
      <vt:lpstr>High momentum np pair dominance </vt:lpstr>
      <vt:lpstr>Changing Picture Of Nuclear Matter</vt:lpstr>
      <vt:lpstr>PowerPoint Presentation</vt:lpstr>
      <vt:lpstr>3He(e,e’p)/3H(e,e’p) Is Two… Isn’t It?!</vt:lpstr>
      <vt:lpstr>And what Nature has to say….</vt:lpstr>
      <vt:lpstr>Real Photon 3He Data from Mainz A2</vt:lpstr>
      <vt:lpstr>Modern Neutrino Example</vt:lpstr>
      <vt:lpstr>So How Can These “Nuclear” Results                                Relate To The “Deep Inelastic” EMC Effect Results?! </vt:lpstr>
      <vt:lpstr>So How Can These “Nuclear” Results                                Relate To The “Deep Inelastic” EMC Effect Results?! </vt:lpstr>
      <vt:lpstr> Holistic View of the EMC &amp; SRC Data</vt:lpstr>
      <vt:lpstr>SRC and EMC Correlation</vt:lpstr>
      <vt:lpstr>EMC Slopes &amp; SRC Plateaus</vt:lpstr>
      <vt:lpstr>PowerPoint Presentation</vt:lpstr>
      <vt:lpstr>Quark State of Overlapping Nucleons</vt:lpstr>
      <vt:lpstr>Polarized EMC Effect</vt:lpstr>
      <vt:lpstr>Polarized EMC = Every Model Cannot</vt:lpstr>
      <vt:lpstr>Summary</vt:lpstr>
      <vt:lpstr>So the good physicists finally agreed,  the nucleus isn’t just a collections of  protons and a neutrons, but something unique  with a physics richness all its own.   </vt:lpstr>
    </vt:vector>
  </TitlesOfParts>
  <Company>Jefferson 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Douglas Higinbotham</dc:creator>
  <cp:lastModifiedBy>Douglas Higinbotham</cp:lastModifiedBy>
  <cp:revision>388</cp:revision>
  <cp:lastPrinted>2012-08-15T18:26:48Z</cp:lastPrinted>
  <dcterms:created xsi:type="dcterms:W3CDTF">2014-10-10T15:59:44Z</dcterms:created>
  <dcterms:modified xsi:type="dcterms:W3CDTF">2022-07-15T10:59:36Z</dcterms:modified>
</cp:coreProperties>
</file>