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  <p:sldMasterId id="2147483776" r:id="rId2"/>
  </p:sldMasterIdLst>
  <p:notesMasterIdLst>
    <p:notesMasterId r:id="rId35"/>
  </p:notesMasterIdLst>
  <p:handoutMasterIdLst>
    <p:handoutMasterId r:id="rId36"/>
  </p:handoutMasterIdLst>
  <p:sldIdLst>
    <p:sldId id="975" r:id="rId3"/>
    <p:sldId id="1585" r:id="rId4"/>
    <p:sldId id="1586" r:id="rId5"/>
    <p:sldId id="1624" r:id="rId6"/>
    <p:sldId id="1590" r:id="rId7"/>
    <p:sldId id="1592" r:id="rId8"/>
    <p:sldId id="1599" r:id="rId9"/>
    <p:sldId id="1595" r:id="rId10"/>
    <p:sldId id="1596" r:id="rId11"/>
    <p:sldId id="1597" r:id="rId12"/>
    <p:sldId id="1598" r:id="rId13"/>
    <p:sldId id="1606" r:id="rId14"/>
    <p:sldId id="1607" r:id="rId15"/>
    <p:sldId id="1608" r:id="rId16"/>
    <p:sldId id="1625" r:id="rId17"/>
    <p:sldId id="1626" r:id="rId18"/>
    <p:sldId id="1615" r:id="rId19"/>
    <p:sldId id="1610" r:id="rId20"/>
    <p:sldId id="1612" r:id="rId21"/>
    <p:sldId id="1627" r:id="rId22"/>
    <p:sldId id="1628" r:id="rId23"/>
    <p:sldId id="1629" r:id="rId24"/>
    <p:sldId id="1631" r:id="rId25"/>
    <p:sldId id="1637" r:id="rId26"/>
    <p:sldId id="1632" r:id="rId27"/>
    <p:sldId id="1633" r:id="rId28"/>
    <p:sldId id="1634" r:id="rId29"/>
    <p:sldId id="1635" r:id="rId30"/>
    <p:sldId id="1636" r:id="rId31"/>
    <p:sldId id="1621" r:id="rId32"/>
    <p:sldId id="1618" r:id="rId33"/>
    <p:sldId id="1623" r:id="rId34"/>
  </p:sldIdLst>
  <p:sldSz cx="12192000" cy="6858000"/>
  <p:notesSz cx="9144000" cy="6858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J SUN" initials="K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12357C"/>
    <a:srgbClr val="FF33CC"/>
    <a:srgbClr val="FF3300"/>
    <a:srgbClr val="FF9900"/>
    <a:srgbClr val="00FF00"/>
    <a:srgbClr val="FFFF00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6" autoAdjust="0"/>
    <p:restoredTop sz="97168" autoAdjust="0"/>
  </p:normalViewPr>
  <p:slideViewPr>
    <p:cSldViewPr snapToObjects="1">
      <p:cViewPr varScale="1">
        <p:scale>
          <a:sx n="72" d="100"/>
          <a:sy n="72" d="100"/>
        </p:scale>
        <p:origin x="333" y="30"/>
      </p:cViewPr>
      <p:guideLst>
        <p:guide orient="horz" pos="235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948"/>
    </p:cViewPr>
  </p:sorterViewPr>
  <p:notesViewPr>
    <p:cSldViewPr snapToObjects="1">
      <p:cViewPr varScale="1">
        <p:scale>
          <a:sx n="53" d="100"/>
          <a:sy n="53" d="100"/>
        </p:scale>
        <p:origin x="-1842" y="-108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21A6211F-1EE6-4672-AECB-38B15F334BE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517092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286000" y="514350"/>
            <a:ext cx="4572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A2C894A4-27B6-4F0E-B2A5-19AA617F955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77194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fld id="{99A8E5B2-1218-4EF6-BBE1-B389C8A78B13}" type="slidenum">
              <a:rPr lang="en-US" altLang="zh-CN" sz="1200" b="0" smtClean="0">
                <a:ea typeface="宋体" panose="02010600030101010101" pitchFamily="2" charset="-122"/>
              </a:rPr>
              <a:pPr/>
              <a:t>1</a:t>
            </a:fld>
            <a:endParaRPr lang="en-US" altLang="zh-CN" sz="1200" b="0" dirty="0" smtClean="0">
              <a:ea typeface="宋体" panose="02010600030101010101" pitchFamily="2" charset="-122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smtClean="0"/>
          </a:p>
        </p:txBody>
      </p:sp>
    </p:spTree>
    <p:extLst>
      <p:ext uri="{BB962C8B-B14F-4D97-AF65-F5344CB8AC3E}">
        <p14:creationId xmlns:p14="http://schemas.microsoft.com/office/powerpoint/2010/main" val="33305970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5563E-17CB-4FF7-8F13-EC80A5F317D2}" type="slidenum">
              <a:rPr lang="en-US" altLang="zh-CN" smtClean="0">
                <a:solidFill>
                  <a:srgbClr val="000000"/>
                </a:solidFill>
              </a:rPr>
              <a:pPr/>
              <a:t>11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1138" y="531813"/>
            <a:ext cx="4732337" cy="2662237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zh-CN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8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5563E-17CB-4FF7-8F13-EC80A5F317D2}" type="slidenum">
              <a:rPr lang="en-US" altLang="zh-CN" smtClean="0">
                <a:solidFill>
                  <a:srgbClr val="000000"/>
                </a:solidFill>
              </a:rPr>
              <a:pPr/>
              <a:t>12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1138" y="531813"/>
            <a:ext cx="4732337" cy="2662237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zh-CN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941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5563E-17CB-4FF7-8F13-EC80A5F317D2}" type="slidenum">
              <a:rPr lang="en-US" altLang="zh-CN" smtClean="0">
                <a:solidFill>
                  <a:srgbClr val="000000"/>
                </a:solidFill>
              </a:rPr>
              <a:pPr/>
              <a:t>13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1138" y="531813"/>
            <a:ext cx="4732337" cy="2662237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zh-CN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6004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5563E-17CB-4FF7-8F13-EC80A5F317D2}" type="slidenum">
              <a:rPr lang="en-US" altLang="zh-CN" smtClean="0">
                <a:solidFill>
                  <a:srgbClr val="000000"/>
                </a:solidFill>
              </a:rPr>
              <a:pPr/>
              <a:t>14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1138" y="531813"/>
            <a:ext cx="4732337" cy="2662237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zh-CN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654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5563E-17CB-4FF7-8F13-EC80A5F317D2}" type="slidenum">
              <a:rPr lang="en-US" altLang="zh-CN" smtClean="0">
                <a:solidFill>
                  <a:srgbClr val="000000"/>
                </a:solidFill>
              </a:rPr>
              <a:pPr/>
              <a:t>15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1138" y="531813"/>
            <a:ext cx="4732337" cy="2662237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zh-CN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4266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5563E-17CB-4FF7-8F13-EC80A5F317D2}" type="slidenum">
              <a:rPr lang="en-US" altLang="zh-CN" smtClean="0">
                <a:solidFill>
                  <a:srgbClr val="000000"/>
                </a:solidFill>
              </a:rPr>
              <a:pPr/>
              <a:t>16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1138" y="531813"/>
            <a:ext cx="4732337" cy="2662237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zh-CN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6534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5563E-17CB-4FF7-8F13-EC80A5F317D2}" type="slidenum">
              <a:rPr lang="en-US" altLang="zh-CN" smtClean="0">
                <a:solidFill>
                  <a:srgbClr val="000000"/>
                </a:solidFill>
              </a:rPr>
              <a:pPr/>
              <a:t>17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1138" y="531813"/>
            <a:ext cx="4732337" cy="2662237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zh-CN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0690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5563E-17CB-4FF7-8F13-EC80A5F317D2}" type="slidenum">
              <a:rPr lang="en-US" altLang="zh-CN" smtClean="0">
                <a:solidFill>
                  <a:srgbClr val="000000"/>
                </a:solidFill>
              </a:rPr>
              <a:pPr/>
              <a:t>18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1138" y="531813"/>
            <a:ext cx="4732337" cy="2662237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zh-CN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8589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5563E-17CB-4FF7-8F13-EC80A5F317D2}" type="slidenum">
              <a:rPr lang="en-US" altLang="zh-CN" smtClean="0">
                <a:solidFill>
                  <a:srgbClr val="000000"/>
                </a:solidFill>
              </a:rPr>
              <a:pPr/>
              <a:t>19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1138" y="531813"/>
            <a:ext cx="4732337" cy="2662237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zh-CN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2951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5563E-17CB-4FF7-8F13-EC80A5F317D2}" type="slidenum">
              <a:rPr lang="en-US" altLang="zh-CN" smtClean="0">
                <a:solidFill>
                  <a:srgbClr val="000000"/>
                </a:solidFill>
              </a:rPr>
              <a:pPr/>
              <a:t>20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1138" y="531813"/>
            <a:ext cx="4732337" cy="2662237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zh-CN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643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5563E-17CB-4FF7-8F13-EC80A5F317D2}" type="slidenum">
              <a:rPr lang="en-US" altLang="zh-CN" smtClean="0">
                <a:solidFill>
                  <a:srgbClr val="000000"/>
                </a:solidFill>
                <a:latin typeface="Arial" pitchFamily="34" charset="0"/>
              </a:rPr>
              <a:pPr/>
              <a:t>2</a:t>
            </a:fld>
            <a:endParaRPr lang="en-US" altLang="zh-CN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1138" y="531813"/>
            <a:ext cx="4732337" cy="2662237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zh-CN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2043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5563E-17CB-4FF7-8F13-EC80A5F317D2}" type="slidenum">
              <a:rPr lang="en-US" altLang="zh-CN" smtClean="0">
                <a:solidFill>
                  <a:srgbClr val="000000"/>
                </a:solidFill>
              </a:rPr>
              <a:pPr/>
              <a:t>21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1138" y="531813"/>
            <a:ext cx="4732337" cy="2662237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zh-CN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1131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5563E-17CB-4FF7-8F13-EC80A5F317D2}" type="slidenum">
              <a:rPr lang="en-US" altLang="zh-CN" smtClean="0">
                <a:solidFill>
                  <a:srgbClr val="000000"/>
                </a:solidFill>
              </a:rPr>
              <a:pPr/>
              <a:t>22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1138" y="531813"/>
            <a:ext cx="4732337" cy="2662237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zh-CN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0945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5563E-17CB-4FF7-8F13-EC80A5F317D2}" type="slidenum">
              <a:rPr lang="en-US" altLang="zh-CN" smtClean="0">
                <a:solidFill>
                  <a:srgbClr val="000000"/>
                </a:solidFill>
              </a:rPr>
              <a:pPr/>
              <a:t>23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1138" y="531813"/>
            <a:ext cx="4732337" cy="2662237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zh-CN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8537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5563E-17CB-4FF7-8F13-EC80A5F317D2}" type="slidenum">
              <a:rPr lang="en-US" altLang="zh-CN" smtClean="0">
                <a:solidFill>
                  <a:srgbClr val="000000"/>
                </a:solidFill>
              </a:rPr>
              <a:pPr/>
              <a:t>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1138" y="531813"/>
            <a:ext cx="4732337" cy="2662237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zh-CN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6290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5563E-17CB-4FF7-8F13-EC80A5F317D2}" type="slidenum">
              <a:rPr lang="en-US" altLang="zh-CN" smtClean="0">
                <a:solidFill>
                  <a:srgbClr val="000000"/>
                </a:solidFill>
              </a:rPr>
              <a:pPr/>
              <a:t>25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1138" y="531813"/>
            <a:ext cx="4732337" cy="2662237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zh-CN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1782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5563E-17CB-4FF7-8F13-EC80A5F317D2}" type="slidenum">
              <a:rPr lang="en-US" altLang="zh-CN" smtClean="0">
                <a:solidFill>
                  <a:srgbClr val="000000"/>
                </a:solidFill>
              </a:rPr>
              <a:pPr/>
              <a:t>26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1138" y="531813"/>
            <a:ext cx="4732337" cy="2662237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zh-CN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3539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5563E-17CB-4FF7-8F13-EC80A5F317D2}" type="slidenum">
              <a:rPr lang="en-US" altLang="zh-CN" smtClean="0">
                <a:solidFill>
                  <a:srgbClr val="000000"/>
                </a:solidFill>
              </a:rPr>
              <a:pPr/>
              <a:t>27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1138" y="531813"/>
            <a:ext cx="4732337" cy="2662237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zh-CN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7301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5563E-17CB-4FF7-8F13-EC80A5F317D2}" type="slidenum">
              <a:rPr lang="en-US" altLang="zh-CN" smtClean="0">
                <a:solidFill>
                  <a:srgbClr val="000000"/>
                </a:solidFill>
              </a:rPr>
              <a:pPr/>
              <a:t>28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1138" y="531813"/>
            <a:ext cx="4732337" cy="2662237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zh-CN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4882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5563E-17CB-4FF7-8F13-EC80A5F317D2}" type="slidenum">
              <a:rPr lang="en-US" altLang="zh-CN" smtClean="0">
                <a:solidFill>
                  <a:srgbClr val="000000"/>
                </a:solidFill>
              </a:rPr>
              <a:pPr/>
              <a:t>29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1138" y="531813"/>
            <a:ext cx="4732337" cy="2662237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zh-CN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0534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5563E-17CB-4FF7-8F13-EC80A5F317D2}" type="slidenum">
              <a:rPr lang="en-US" altLang="zh-CN" smtClean="0">
                <a:solidFill>
                  <a:srgbClr val="000000"/>
                </a:solidFill>
              </a:rPr>
              <a:pPr/>
              <a:t>30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1138" y="531813"/>
            <a:ext cx="4732337" cy="2662237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zh-CN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537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5563E-17CB-4FF7-8F13-EC80A5F317D2}" type="slidenum">
              <a:rPr lang="en-US" altLang="zh-CN" smtClean="0">
                <a:solidFill>
                  <a:srgbClr val="000000"/>
                </a:solidFill>
              </a:rPr>
              <a:pPr/>
              <a:t>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1138" y="531813"/>
            <a:ext cx="4732337" cy="2662237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zh-CN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2252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5563E-17CB-4FF7-8F13-EC80A5F317D2}" type="slidenum">
              <a:rPr lang="en-US" altLang="zh-CN" smtClean="0">
                <a:solidFill>
                  <a:srgbClr val="000000"/>
                </a:solidFill>
              </a:rPr>
              <a:pPr/>
              <a:t>31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1138" y="531813"/>
            <a:ext cx="4732337" cy="2662237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zh-CN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855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5563E-17CB-4FF7-8F13-EC80A5F317D2}" type="slidenum">
              <a:rPr lang="en-US" altLang="zh-CN" smtClean="0">
                <a:solidFill>
                  <a:srgbClr val="000000"/>
                </a:solidFill>
              </a:rPr>
              <a:pPr/>
              <a:t>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1138" y="531813"/>
            <a:ext cx="4732337" cy="2662237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zh-CN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934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5563E-17CB-4FF7-8F13-EC80A5F317D2}" type="slidenum">
              <a:rPr lang="en-US" altLang="zh-CN" smtClean="0">
                <a:solidFill>
                  <a:srgbClr val="000000"/>
                </a:solidFill>
              </a:rPr>
              <a:pPr/>
              <a:t>6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1138" y="531813"/>
            <a:ext cx="4732337" cy="2662237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zh-CN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130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5563E-17CB-4FF7-8F13-EC80A5F317D2}" type="slidenum">
              <a:rPr lang="en-US" altLang="zh-CN" smtClean="0">
                <a:solidFill>
                  <a:srgbClr val="000000"/>
                </a:solidFill>
              </a:rPr>
              <a:pPr/>
              <a:t>7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1138" y="531813"/>
            <a:ext cx="4732337" cy="2662237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zh-CN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798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5563E-17CB-4FF7-8F13-EC80A5F317D2}" type="slidenum">
              <a:rPr lang="en-US" altLang="zh-CN" smtClean="0">
                <a:solidFill>
                  <a:srgbClr val="000000"/>
                </a:solidFill>
              </a:rPr>
              <a:pPr/>
              <a:t>8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1138" y="531813"/>
            <a:ext cx="4732337" cy="2662237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zh-CN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912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5563E-17CB-4FF7-8F13-EC80A5F317D2}" type="slidenum">
              <a:rPr lang="en-US" altLang="zh-CN" smtClean="0">
                <a:solidFill>
                  <a:srgbClr val="000000"/>
                </a:solidFill>
              </a:rPr>
              <a:pPr/>
              <a:t>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1138" y="531813"/>
            <a:ext cx="4732337" cy="2662237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zh-CN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438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5563E-17CB-4FF7-8F13-EC80A5F317D2}" type="slidenum">
              <a:rPr lang="en-US" altLang="zh-CN" smtClean="0">
                <a:solidFill>
                  <a:srgbClr val="000000"/>
                </a:solidFill>
              </a:rPr>
              <a:pPr/>
              <a:t>10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1138" y="531813"/>
            <a:ext cx="4732337" cy="2662237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zh-CN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182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9.jpeg"/><Relationship Id="rId7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26" descr="ppt底板白-英文大写4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1" descr="图片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467" y="179388"/>
            <a:ext cx="1007533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2" descr="图片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179388"/>
            <a:ext cx="1007533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3" descr="图片1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00" y="179388"/>
            <a:ext cx="1007533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4" descr="图片3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334" y="179388"/>
            <a:ext cx="1007533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5" descr="图片4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867" y="179388"/>
            <a:ext cx="1007533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1848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569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299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ppt底板白-英文大写40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3979864"/>
            <a:ext cx="3886200" cy="287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1" descr="图片5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84467" y="179388"/>
            <a:ext cx="1007533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2" descr="图片2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8800" y="179388"/>
            <a:ext cx="1007533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3" descr="图片1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88200" y="179388"/>
            <a:ext cx="1007533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4" descr="图片3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86334" y="179388"/>
            <a:ext cx="1007533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5" descr="图片4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193867" y="179388"/>
            <a:ext cx="1007533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914400" y="1798639"/>
            <a:ext cx="10363200" cy="1470025"/>
          </a:xfrm>
          <a:ln/>
        </p:spPr>
        <p:txBody>
          <a:bodyPr tIns="45720" anchor="ctr"/>
          <a:lstStyle>
            <a:lvl1pPr>
              <a:defRPr sz="43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5735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957638"/>
            <a:ext cx="8534400" cy="1079500"/>
          </a:xfrm>
        </p:spPr>
        <p:txBody>
          <a:bodyPr anchor="ctr" anchorCtr="1"/>
          <a:lstStyle>
            <a:lvl1pPr marL="0" indent="0" algn="ctr">
              <a:buFontTx/>
              <a:buNone/>
              <a:defRPr sz="2400">
                <a:solidFill>
                  <a:srgbClr val="16388A"/>
                </a:solidFill>
              </a:defRPr>
            </a:lvl1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843914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93114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962462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75733" y="1268413"/>
            <a:ext cx="5384800" cy="50657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63733" y="1268413"/>
            <a:ext cx="5384800" cy="50657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57774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13814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1282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0454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68059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477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67951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09512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144000" y="179389"/>
            <a:ext cx="3048000" cy="615473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0" y="179389"/>
            <a:ext cx="8940800" cy="615473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626554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0" y="179389"/>
            <a:ext cx="12192000" cy="61547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164606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0" y="179388"/>
            <a:ext cx="12192000" cy="68897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575733" y="1268413"/>
            <a:ext cx="5384800" cy="24558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63733" y="1268413"/>
            <a:ext cx="5384800" cy="24558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575733" y="3876675"/>
            <a:ext cx="5384800" cy="24574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3733" y="3876675"/>
            <a:ext cx="5384800" cy="24574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829594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79388"/>
            <a:ext cx="12192000" cy="68897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75733" y="1268413"/>
            <a:ext cx="5384800" cy="50657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63733" y="1268413"/>
            <a:ext cx="5384800" cy="24558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63733" y="3876675"/>
            <a:ext cx="5384800" cy="24574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93499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926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477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759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321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204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767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839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11" descr="ppt底板白-英文大写40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342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ppt底板白-英文大写40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383118" y="833439"/>
            <a:ext cx="5757333" cy="28575"/>
          </a:xfrm>
          <a:prstGeom prst="rect">
            <a:avLst/>
          </a:prstGeom>
          <a:gradFill rotWithShape="1">
            <a:gsLst>
              <a:gs pos="0">
                <a:srgbClr val="133984">
                  <a:gamma/>
                  <a:tint val="0"/>
                  <a:invGamma/>
                </a:srgbClr>
              </a:gs>
              <a:gs pos="100000">
                <a:srgbClr val="133984"/>
              </a:gs>
            </a:gsLst>
            <a:lin ang="0" scaled="1"/>
          </a:gradFill>
          <a:ln w="1905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zh-CN" altLang="en-US" b="0">
              <a:solidFill>
                <a:srgbClr val="000000"/>
              </a:solidFill>
              <a:latin typeface="Arial" charset="0"/>
              <a:ea typeface="黑体" pitchFamily="2" charset="-122"/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6434667" y="6477001"/>
            <a:ext cx="5757333" cy="28575"/>
          </a:xfrm>
          <a:prstGeom prst="rect">
            <a:avLst/>
          </a:prstGeom>
          <a:gradFill rotWithShape="1">
            <a:gsLst>
              <a:gs pos="0">
                <a:srgbClr val="133984">
                  <a:gamma/>
                  <a:tint val="0"/>
                  <a:invGamma/>
                </a:srgbClr>
              </a:gs>
              <a:gs pos="100000">
                <a:srgbClr val="133984"/>
              </a:gs>
            </a:gsLst>
            <a:lin ang="0" scaled="1"/>
          </a:gradFill>
          <a:ln w="1905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zh-CN" altLang="en-US" b="0">
              <a:solidFill>
                <a:srgbClr val="000000"/>
              </a:solidFill>
              <a:latin typeface="Arial" charset="0"/>
              <a:ea typeface="黑体" pitchFamily="2" charset="-122"/>
            </a:endParaRPr>
          </a:p>
        </p:txBody>
      </p:sp>
      <p:sp>
        <p:nvSpPr>
          <p:cNvPr id="2048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179388"/>
            <a:ext cx="12192000" cy="688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54000" rIns="91440" bIns="45720" numCol="1" anchor="t" anchorCtr="1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486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5733" y="1268413"/>
            <a:ext cx="10972800" cy="506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</p:spTree>
    <p:extLst>
      <p:ext uri="{BB962C8B-B14F-4D97-AF65-F5344CB8AC3E}">
        <p14:creationId xmlns:p14="http://schemas.microsoft.com/office/powerpoint/2010/main" val="384972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charset="0"/>
          <a:ea typeface="华文新魏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charset="0"/>
          <a:ea typeface="华文新魏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charset="0"/>
          <a:ea typeface="华文新魏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charset="0"/>
          <a:ea typeface="华文新魏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charset="0"/>
          <a:ea typeface="华文新魏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charset="0"/>
          <a:ea typeface="华文新魏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charset="0"/>
          <a:ea typeface="华文新魏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charset="0"/>
          <a:ea typeface="华文新魏" pitchFamily="2" charset="-122"/>
        </a:defRPr>
      </a:lvl9pPr>
    </p:titleStyle>
    <p:bodyStyle>
      <a:lvl1pPr marL="449263" indent="-449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SzPct val="120000"/>
        <a:buBlip>
          <a:blip r:embed="rId17"/>
        </a:buBlip>
        <a:defRPr sz="2800">
          <a:solidFill>
            <a:srgbClr val="133984"/>
          </a:solidFill>
          <a:latin typeface="+mn-lt"/>
          <a:ea typeface="+mn-ea"/>
          <a:cs typeface="+mn-cs"/>
        </a:defRPr>
      </a:lvl1pPr>
      <a:lvl2pPr marL="914400" indent="-28575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000066"/>
        </a:buClr>
        <a:buChar char="•"/>
        <a:defRPr sz="2400">
          <a:solidFill>
            <a:srgbClr val="133984"/>
          </a:solidFill>
          <a:latin typeface="+mn-lt"/>
          <a:ea typeface="+mn-ea"/>
        </a:defRPr>
      </a:lvl2pPr>
      <a:lvl3pPr marL="1322388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宋体" pitchFamily="2" charset="-122"/>
        </a:defRPr>
      </a:lvl3pPr>
      <a:lvl4pPr marL="1730375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宋体" pitchFamily="2" charset="-122"/>
        </a:defRPr>
      </a:lvl4pPr>
      <a:lvl5pPr marL="213836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5pPr>
      <a:lvl6pPr marL="259556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6pPr>
      <a:lvl7pPr marL="305276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7pPr>
      <a:lvl8pPr marL="350996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8pPr>
      <a:lvl9pPr marL="396716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34.w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1.wmf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3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37.pn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36.png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30.wmf"/><Relationship Id="rId19" Type="http://schemas.openxmlformats.org/officeDocument/2006/relationships/image" Target="../media/image8.png"/><Relationship Id="rId4" Type="http://schemas.openxmlformats.org/officeDocument/2006/relationships/image" Target="../media/image35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32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8.png"/><Relationship Id="rId4" Type="http://schemas.openxmlformats.org/officeDocument/2006/relationships/image" Target="../media/image37.png"/><Relationship Id="rId9" Type="http://schemas.openxmlformats.org/officeDocument/2006/relationships/image" Target="../media/image38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13" Type="http://schemas.openxmlformats.org/officeDocument/2006/relationships/image" Target="../media/image52.emf"/><Relationship Id="rId3" Type="http://schemas.openxmlformats.org/officeDocument/2006/relationships/image" Target="../media/image42.emf"/><Relationship Id="rId7" Type="http://schemas.openxmlformats.org/officeDocument/2006/relationships/image" Target="../media/image46.emf"/><Relationship Id="rId12" Type="http://schemas.openxmlformats.org/officeDocument/2006/relationships/image" Target="../media/image5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emf"/><Relationship Id="rId11" Type="http://schemas.openxmlformats.org/officeDocument/2006/relationships/image" Target="../media/image50.emf"/><Relationship Id="rId5" Type="http://schemas.openxmlformats.org/officeDocument/2006/relationships/image" Target="../media/image44.emf"/><Relationship Id="rId15" Type="http://schemas.openxmlformats.org/officeDocument/2006/relationships/image" Target="../media/image8.png"/><Relationship Id="rId10" Type="http://schemas.openxmlformats.org/officeDocument/2006/relationships/image" Target="../media/image49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Relationship Id="rId14" Type="http://schemas.openxmlformats.org/officeDocument/2006/relationships/image" Target="../media/image53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13" Type="http://schemas.openxmlformats.org/officeDocument/2006/relationships/image" Target="../media/image61.png"/><Relationship Id="rId3" Type="http://schemas.openxmlformats.org/officeDocument/2006/relationships/image" Target="../media/image54.emf"/><Relationship Id="rId7" Type="http://schemas.openxmlformats.org/officeDocument/2006/relationships/image" Target="../media/image58.emf"/><Relationship Id="rId12" Type="http://schemas.openxmlformats.org/officeDocument/2006/relationships/image" Target="../media/image4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emf"/><Relationship Id="rId11" Type="http://schemas.openxmlformats.org/officeDocument/2006/relationships/image" Target="../media/image8.png"/><Relationship Id="rId5" Type="http://schemas.openxmlformats.org/officeDocument/2006/relationships/image" Target="../media/image56.emf"/><Relationship Id="rId15" Type="http://schemas.openxmlformats.org/officeDocument/2006/relationships/image" Target="../media/image63.png"/><Relationship Id="rId10" Type="http://schemas.openxmlformats.org/officeDocument/2006/relationships/image" Target="../media/image60.emf"/><Relationship Id="rId4" Type="http://schemas.openxmlformats.org/officeDocument/2006/relationships/image" Target="../media/image55.emf"/><Relationship Id="rId9" Type="http://schemas.openxmlformats.org/officeDocument/2006/relationships/image" Target="../media/image53.emf"/><Relationship Id="rId1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86.png"/><Relationship Id="rId3" Type="http://schemas.openxmlformats.org/officeDocument/2006/relationships/image" Target="../media/image8.png"/><Relationship Id="rId7" Type="http://schemas.openxmlformats.org/officeDocument/2006/relationships/image" Target="../media/image64.tmp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11" Type="http://schemas.openxmlformats.org/officeDocument/2006/relationships/image" Target="../media/image66.emf"/><Relationship Id="rId5" Type="http://schemas.openxmlformats.org/officeDocument/2006/relationships/image" Target="../media/image65.png"/><Relationship Id="rId10" Type="http://schemas.openxmlformats.org/officeDocument/2006/relationships/image" Target="../media/image65.emf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7" Type="http://schemas.openxmlformats.org/officeDocument/2006/relationships/image" Target="../media/image7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emf"/><Relationship Id="rId5" Type="http://schemas.openxmlformats.org/officeDocument/2006/relationships/image" Target="../media/image8.png"/><Relationship Id="rId4" Type="http://schemas.openxmlformats.org/officeDocument/2006/relationships/image" Target="../media/image6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5.tmp"/><Relationship Id="rId4" Type="http://schemas.openxmlformats.org/officeDocument/2006/relationships/image" Target="../media/image74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7.png"/><Relationship Id="rId4" Type="http://schemas.openxmlformats.org/officeDocument/2006/relationships/image" Target="../media/image76.tm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tmp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0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8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m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9.png"/><Relationship Id="rId7" Type="http://schemas.openxmlformats.org/officeDocument/2006/relationships/image" Target="../media/image6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5.png"/><Relationship Id="rId4" Type="http://schemas.openxmlformats.org/officeDocument/2006/relationships/image" Target="../media/image94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emf"/><Relationship Id="rId7" Type="http://schemas.openxmlformats.org/officeDocument/2006/relationships/image" Target="../media/image8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GIF"/><Relationship Id="rId4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1451113" y="5928718"/>
            <a:ext cx="9448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SzPct val="120000"/>
              <a:buBlip>
                <a:blip r:embed="rId3"/>
              </a:buBlip>
              <a:defRPr sz="28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rgbClr val="000066"/>
              </a:buClr>
              <a:buChar char="•"/>
              <a:defRPr sz="24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</a:pPr>
            <a:r>
              <a:rPr lang="en-US" altLang="zh-CN" sz="2000" b="0" dirty="0">
                <a:solidFill>
                  <a:srgbClr val="C00000"/>
                </a:solidFill>
                <a:latin typeface="黑体" panose="02010609060101010101" pitchFamily="49" charset="-122"/>
              </a:rPr>
              <a:t>QCD</a:t>
            </a:r>
            <a:r>
              <a:rPr lang="zh-CN" altLang="en-US" sz="2000" b="0" dirty="0">
                <a:solidFill>
                  <a:srgbClr val="C00000"/>
                </a:solidFill>
                <a:latin typeface="黑体" panose="02010609060101010101" pitchFamily="49" charset="-122"/>
              </a:rPr>
              <a:t>物理研讨会暨基金委重大项目“量子色动力学的相结构和新颖拓扑效应研究”年度学术交流会</a:t>
            </a:r>
            <a:r>
              <a:rPr kumimoji="1" lang="zh-CN" altLang="en-US" sz="2000" dirty="0">
                <a:solidFill>
                  <a:srgbClr val="C00000"/>
                </a:solidFill>
                <a:latin typeface="黑体" panose="02010609060101010101" pitchFamily="49" charset="-122"/>
              </a:rPr>
              <a:t>，青岛，</a:t>
            </a:r>
            <a:r>
              <a:rPr kumimoji="1" lang="en-US" altLang="zh-CN" sz="2000" dirty="0">
                <a:solidFill>
                  <a:srgbClr val="C00000"/>
                </a:solidFill>
                <a:latin typeface="黑体" panose="02010609060101010101" pitchFamily="49" charset="-122"/>
              </a:rPr>
              <a:t>2022</a:t>
            </a:r>
            <a:r>
              <a:rPr kumimoji="1" lang="zh-CN" altLang="en-US" sz="2000" dirty="0">
                <a:solidFill>
                  <a:srgbClr val="C00000"/>
                </a:solidFill>
                <a:latin typeface="黑体" panose="02010609060101010101" pitchFamily="49" charset="-122"/>
              </a:rPr>
              <a:t>年</a:t>
            </a:r>
            <a:r>
              <a:rPr kumimoji="1" lang="en-US" altLang="zh-CN" sz="2000" dirty="0">
                <a:solidFill>
                  <a:srgbClr val="C00000"/>
                </a:solidFill>
                <a:latin typeface="黑体" panose="02010609060101010101" pitchFamily="49" charset="-122"/>
              </a:rPr>
              <a:t>7</a:t>
            </a:r>
            <a:r>
              <a:rPr kumimoji="1" lang="zh-CN" altLang="en-US" sz="2000" dirty="0">
                <a:solidFill>
                  <a:srgbClr val="C00000"/>
                </a:solidFill>
                <a:latin typeface="黑体" panose="02010609060101010101" pitchFamily="49" charset="-122"/>
              </a:rPr>
              <a:t>月</a:t>
            </a:r>
            <a:r>
              <a:rPr kumimoji="1" lang="en-US" altLang="zh-CN" sz="2000" dirty="0">
                <a:solidFill>
                  <a:srgbClr val="C00000"/>
                </a:solidFill>
                <a:latin typeface="黑体" panose="02010609060101010101" pitchFamily="49" charset="-122"/>
              </a:rPr>
              <a:t>29-31</a:t>
            </a:r>
            <a:r>
              <a:rPr kumimoji="1" lang="zh-CN" altLang="en-US" sz="2000" dirty="0">
                <a:solidFill>
                  <a:srgbClr val="C00000"/>
                </a:solidFill>
                <a:latin typeface="黑体" panose="02010609060101010101" pitchFamily="49" charset="-122"/>
              </a:rPr>
              <a:t>日</a:t>
            </a:r>
            <a:endParaRPr kumimoji="1" lang="en-US" altLang="zh-CN" sz="2000" dirty="0">
              <a:solidFill>
                <a:srgbClr val="C00000"/>
              </a:solidFill>
              <a:latin typeface="黑体" panose="02010609060101010101" pitchFamily="49" charset="-122"/>
            </a:endParaRPr>
          </a:p>
        </p:txBody>
      </p:sp>
      <p:pic>
        <p:nvPicPr>
          <p:cNvPr id="5125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863" y="109539"/>
            <a:ext cx="2500312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5938" y="1066800"/>
            <a:ext cx="9168020" cy="93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300" b="1" kern="1200">
                <a:solidFill>
                  <a:srgbClr val="133984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pPr eaLnBrk="1" hangingPunct="1"/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相对论</a:t>
            </a:r>
            <a:r>
              <a:rPr lang="zh-CN" altLang="zh-CN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重离子碰撞中的轻核产生与</a:t>
            </a:r>
            <a:r>
              <a:rPr lang="en-US" altLang="zh-CN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QCD</a:t>
            </a:r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相图</a:t>
            </a:r>
            <a:endParaRPr kumimoji="1" lang="en-US" altLang="zh-CN" sz="3600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>
            <a:off x="1371600" y="1933755"/>
            <a:ext cx="9607826" cy="0"/>
          </a:xfrm>
          <a:prstGeom prst="line">
            <a:avLst/>
          </a:prstGeom>
          <a:noFill/>
          <a:ln w="76200">
            <a:solidFill>
              <a:srgbClr val="66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1702076" y="2057400"/>
            <a:ext cx="90297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120000"/>
              <a:buFontTx/>
              <a:buNone/>
              <a:defRPr sz="2400" kern="1200">
                <a:solidFill>
                  <a:srgbClr val="16388A"/>
                </a:solidFill>
                <a:latin typeface="+mn-lt"/>
                <a:ea typeface="+mn-ea"/>
                <a:cs typeface="+mn-cs"/>
              </a:defRPr>
            </a:lvl1pPr>
            <a:lvl2pPr marL="91440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•"/>
              <a:defRPr sz="2400" kern="1200">
                <a:solidFill>
                  <a:srgbClr val="133984"/>
                </a:solidFill>
                <a:latin typeface="+mn-lt"/>
                <a:ea typeface="+mn-ea"/>
                <a:cs typeface="+mn-cs"/>
              </a:defRPr>
            </a:lvl2pPr>
            <a:lvl3pPr marL="13223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3pPr>
            <a:lvl4pPr marL="17303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4pPr>
            <a:lvl5pPr marL="2138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Tx/>
              <a:buNone/>
              <a:tabLst/>
              <a:defRPr/>
            </a:pPr>
            <a:r>
              <a:rPr kumimoji="1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2584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Lie-Wen Chen (</a:t>
            </a:r>
            <a:r>
              <a:rPr kumimoji="1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2584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陈列文</a:t>
            </a:r>
            <a:r>
              <a:rPr kumimoji="1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2584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)</a:t>
            </a:r>
            <a:endParaRPr kumimoji="1" lang="en-US" altLang="zh-CN" sz="2400" b="0" i="0" u="none" strike="noStrike" kern="1200" cap="none" spc="0" normalizeH="0" baseline="0" noProof="0" dirty="0" smtClean="0">
              <a:ln>
                <a:noFill/>
              </a:ln>
              <a:solidFill>
                <a:srgbClr val="132584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School of Physics and Astronomy, Shanghai Jiao Tong University, China</a:t>
            </a: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(lwchen@sjtu.edu.cn)</a:t>
            </a:r>
            <a:endParaRPr kumimoji="0" lang="en-US" altLang="zh-CN" sz="2000" b="1" i="0" u="none" strike="noStrike" kern="1200" cap="none" spc="0" normalizeH="0" baseline="0" noProof="0" dirty="0" smtClean="0">
              <a:ln>
                <a:noFill/>
              </a:ln>
              <a:solidFill>
                <a:srgbClr val="132584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396158" y="3707919"/>
            <a:ext cx="7943022" cy="1785104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QCD Phase Diagram and Critical Endpoint (CEP)</a:t>
            </a: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Baryon density </a:t>
            </a:r>
            <a:r>
              <a:rPr lang="en-US" altLang="zh-CN" sz="2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fluctuation and </a:t>
            </a:r>
            <a:r>
              <a:rPr lang="en-US" altLang="zh-CN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oalescence production of light nuclei in HIC </a:t>
            </a:r>
            <a:endParaRPr lang="en-US" altLang="zh-CN" sz="2200" i="1" dirty="0" smtClean="0">
              <a:solidFill>
                <a:srgbClr val="0000FF"/>
              </a:solidFill>
              <a:latin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p,d,t</a:t>
            </a:r>
            <a:r>
              <a:rPr lang="en-US" altLang="zh-CN" sz="2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yields as a probe of CEP and 1</a:t>
            </a:r>
            <a:r>
              <a:rPr lang="en-US" altLang="zh-CN" sz="2200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altLang="zh-CN" sz="2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Order Phase Transition</a:t>
            </a: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 and Outlook</a:t>
            </a:r>
            <a:endParaRPr lang="zh-CN" altLang="en-US" sz="2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630363" y="914400"/>
            <a:ext cx="5837237" cy="5616575"/>
            <a:chOff x="2817" y="1018"/>
            <a:chExt cx="2501" cy="2390"/>
          </a:xfrm>
        </p:grpSpPr>
        <p:sp>
          <p:nvSpPr>
            <p:cNvPr id="3" name="Rectangle 4"/>
            <p:cNvSpPr>
              <a:spLocks noChangeArrowheads="1"/>
            </p:cNvSpPr>
            <p:nvPr/>
          </p:nvSpPr>
          <p:spPr bwMode="auto">
            <a:xfrm>
              <a:off x="2817" y="1920"/>
              <a:ext cx="79" cy="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10000"/>
                </a:lnSpc>
                <a:spcBef>
                  <a:spcPct val="20000"/>
                </a:spcBef>
                <a:buSzPct val="120000"/>
                <a:buBlip>
                  <a:blip r:embed="rId4"/>
                </a:buBlip>
                <a:defRPr sz="2800">
                  <a:solidFill>
                    <a:srgbClr val="133984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rgbClr val="000066"/>
                </a:buClr>
                <a:buChar char="•"/>
                <a:defRPr sz="2400">
                  <a:solidFill>
                    <a:srgbClr val="133984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endParaRPr kumimoji="1" lang="zh-CN" altLang="zh-CN" sz="4400" b="0">
                <a:solidFill>
                  <a:schemeClr val="tx2"/>
                </a:solidFill>
                <a:latin typeface="Tahoma" panose="020B060403050404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5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55" t="14522" r="37177" b="5446"/>
            <a:stretch>
              <a:fillRect/>
            </a:stretch>
          </p:blipFill>
          <p:spPr bwMode="auto">
            <a:xfrm>
              <a:off x="2928" y="1018"/>
              <a:ext cx="2390" cy="23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AutoShape 6"/>
            <p:cNvSpPr>
              <a:spLocks noChangeArrowheads="1"/>
            </p:cNvSpPr>
            <p:nvPr/>
          </p:nvSpPr>
          <p:spPr bwMode="auto">
            <a:xfrm rot="-2984680">
              <a:off x="3766" y="1487"/>
              <a:ext cx="218" cy="795"/>
            </a:xfrm>
            <a:prstGeom prst="curvedLeftArrow">
              <a:avLst>
                <a:gd name="adj1" fmla="val 42225"/>
                <a:gd name="adj2" fmla="val 115161"/>
                <a:gd name="adj3" fmla="val 3333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110000"/>
                </a:lnSpc>
                <a:spcBef>
                  <a:spcPct val="20000"/>
                </a:spcBef>
                <a:buSzPct val="120000"/>
                <a:buBlip>
                  <a:blip r:embed="rId4"/>
                </a:buBlip>
                <a:defRPr sz="2800">
                  <a:solidFill>
                    <a:srgbClr val="133984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rgbClr val="000066"/>
                </a:buClr>
                <a:buChar char="•"/>
                <a:defRPr sz="2400">
                  <a:solidFill>
                    <a:srgbClr val="133984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6" name="AutoShape 7"/>
            <p:cNvSpPr>
              <a:spLocks noChangeArrowheads="1"/>
            </p:cNvSpPr>
            <p:nvPr/>
          </p:nvSpPr>
          <p:spPr bwMode="auto">
            <a:xfrm rot="6626689">
              <a:off x="4370" y="2115"/>
              <a:ext cx="271" cy="1068"/>
            </a:xfrm>
            <a:prstGeom prst="curvedLeftArrow">
              <a:avLst>
                <a:gd name="adj1" fmla="val 26601"/>
                <a:gd name="adj2" fmla="val 105421"/>
                <a:gd name="adj3" fmla="val 33333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110000"/>
                </a:lnSpc>
                <a:spcBef>
                  <a:spcPct val="20000"/>
                </a:spcBef>
                <a:buSzPct val="120000"/>
                <a:buBlip>
                  <a:blip r:embed="rId4"/>
                </a:buBlip>
                <a:defRPr sz="2800">
                  <a:solidFill>
                    <a:srgbClr val="133984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rgbClr val="000066"/>
                </a:buClr>
                <a:buChar char="•"/>
                <a:defRPr sz="2400">
                  <a:solidFill>
                    <a:srgbClr val="133984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3504" y="2777"/>
              <a:ext cx="0" cy="34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3552" y="2777"/>
              <a:ext cx="0" cy="34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>
              <a:off x="3600" y="2777"/>
              <a:ext cx="0" cy="34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3431" y="2496"/>
              <a:ext cx="311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10000"/>
                </a:lnSpc>
                <a:spcBef>
                  <a:spcPct val="20000"/>
                </a:spcBef>
                <a:buSzPct val="120000"/>
                <a:buBlip>
                  <a:blip r:embed="rId4"/>
                </a:buBlip>
                <a:defRPr sz="2800">
                  <a:solidFill>
                    <a:srgbClr val="133984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rgbClr val="000066"/>
                </a:buClr>
                <a:buChar char="•"/>
                <a:defRPr sz="2400">
                  <a:solidFill>
                    <a:srgbClr val="133984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altLang="zh-CN" sz="2400" b="0">
                  <a:solidFill>
                    <a:srgbClr val="FF0000"/>
                  </a:solidFill>
                  <a:ea typeface="宋体" panose="02010600030101010101" pitchFamily="2" charset="-122"/>
                </a:rPr>
                <a:t>B</a:t>
              </a:r>
              <a:r>
                <a:rPr lang="en-US" altLang="zh-CN" sz="2400" b="0">
                  <a:solidFill>
                    <a:schemeClr val="tx1"/>
                  </a:solidFill>
                  <a:ea typeface="宋体" panose="02010600030101010101" pitchFamily="2" charset="-122"/>
                </a:rPr>
                <a:t> </a:t>
              </a:r>
              <a:r>
                <a:rPr lang="en-US" altLang="zh-CN" sz="2400" b="0">
                  <a:solidFill>
                    <a:schemeClr val="accent2"/>
                  </a:solidFill>
                  <a:ea typeface="宋体" panose="02010600030101010101" pitchFamily="2" charset="-122"/>
                </a:rPr>
                <a:t>M</a:t>
              </a:r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>
              <a:off x="3744" y="2777"/>
              <a:ext cx="0" cy="343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>
              <a:off x="3792" y="2777"/>
              <a:ext cx="0" cy="343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>
              <a:off x="4032" y="2777"/>
              <a:ext cx="0" cy="343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3696" y="1497"/>
              <a:ext cx="623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10000"/>
                </a:lnSpc>
                <a:spcBef>
                  <a:spcPct val="20000"/>
                </a:spcBef>
                <a:buSzPct val="120000"/>
                <a:buBlip>
                  <a:blip r:embed="rId4"/>
                </a:buBlip>
                <a:defRPr sz="2800">
                  <a:solidFill>
                    <a:srgbClr val="133984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rgbClr val="000066"/>
                </a:buClr>
                <a:buChar char="•"/>
                <a:defRPr sz="2400">
                  <a:solidFill>
                    <a:srgbClr val="133984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altLang="zh-CN" sz="1800" b="0">
                  <a:solidFill>
                    <a:srgbClr val="FF0000"/>
                  </a:solidFill>
                  <a:ea typeface="宋体" panose="02010600030101010101" pitchFamily="2" charset="-122"/>
                </a:rPr>
                <a:t>coalescence</a:t>
              </a:r>
            </a:p>
          </p:txBody>
        </p:sp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4224" y="2841"/>
              <a:ext cx="678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10000"/>
                </a:lnSpc>
                <a:spcBef>
                  <a:spcPct val="20000"/>
                </a:spcBef>
                <a:buSzPct val="120000"/>
                <a:buBlip>
                  <a:blip r:embed="rId4"/>
                </a:buBlip>
                <a:defRPr sz="2800">
                  <a:solidFill>
                    <a:srgbClr val="133984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rgbClr val="000066"/>
                </a:buClr>
                <a:buChar char="•"/>
                <a:defRPr sz="2400">
                  <a:solidFill>
                    <a:srgbClr val="133984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altLang="zh-CN" sz="1800" b="0">
                  <a:solidFill>
                    <a:schemeClr val="tx1"/>
                  </a:solidFill>
                  <a:ea typeface="宋体" panose="02010600030101010101" pitchFamily="2" charset="-122"/>
                </a:rPr>
                <a:t>fragmentation</a:t>
              </a:r>
            </a:p>
          </p:txBody>
        </p:sp>
      </p:grpSp>
      <p:graphicFrame>
        <p:nvGraphicFramePr>
          <p:cNvPr id="16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587708"/>
              </p:ext>
            </p:extLst>
          </p:nvPr>
        </p:nvGraphicFramePr>
        <p:xfrm>
          <a:off x="7685088" y="5562600"/>
          <a:ext cx="2447925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56" name="Equation" r:id="rId6" imgW="1295400" imgH="457200" progId="Equation.DSMT4">
                  <p:embed/>
                </p:oleObj>
              </mc:Choice>
              <mc:Fallback>
                <p:oleObj name="Equation" r:id="rId6" imgW="12954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5088" y="5562600"/>
                        <a:ext cx="2447925" cy="865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chemeClr val="accent2"/>
                                </a:gs>
                                <a:gs pos="100000">
                                  <a:srgbClr val="ABABD5"/>
                                </a:gs>
                              </a:gsLst>
                              <a:path path="shape">
                                <a:fillToRect l="50000" t="50000" r="50000" b="50000"/>
                              </a:path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7620000" y="931307"/>
            <a:ext cx="3048000" cy="455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SzPct val="120000"/>
              <a:buBlip>
                <a:blip r:embed="rId4"/>
              </a:buBlip>
              <a:defRPr sz="28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rgbClr val="000066"/>
              </a:buClr>
              <a:buChar char="•"/>
              <a:defRPr sz="24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kumimoji="1" lang="en-US" altLang="zh-CN" sz="2000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Lin/Ko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None/>
            </a:pPr>
            <a:r>
              <a:rPr kumimoji="1" lang="en-US" altLang="zh-CN" sz="2000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PRL89, </a:t>
            </a:r>
            <a:r>
              <a:rPr kumimoji="1" lang="en-US" altLang="zh-CN" sz="2000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202302 (</a:t>
            </a:r>
            <a:r>
              <a:rPr kumimoji="1" lang="en-US" altLang="zh-CN" sz="2000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2002);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None/>
            </a:pPr>
            <a:endParaRPr kumimoji="1" lang="en-US" altLang="zh-CN" sz="600" i="1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SzTx/>
              <a:buNone/>
            </a:pPr>
            <a:r>
              <a:rPr kumimoji="1" lang="en-US" altLang="zh-CN" sz="2000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S.A. </a:t>
            </a:r>
            <a:r>
              <a:rPr kumimoji="1" lang="en-US" altLang="zh-CN" sz="2000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Voloshin</a:t>
            </a:r>
            <a:r>
              <a:rPr kumimoji="1" lang="en-US" altLang="zh-CN" sz="2000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</a:t>
            </a:r>
            <a:endParaRPr kumimoji="1" lang="en-US" altLang="zh-CN" sz="2000" i="1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kumimoji="1" lang="en-US" altLang="zh-CN" sz="2000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NPA715, 379(2003);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kumimoji="1" lang="en-US" altLang="zh-CN" sz="600" i="1" dirty="0" smtClean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kumimoji="1" lang="en-US" altLang="zh-CN" sz="2000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Greco/Ko/Levai</a:t>
            </a:r>
            <a:r>
              <a:rPr kumimoji="1" lang="en-US" altLang="zh-CN" sz="2000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 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kumimoji="1" lang="en-US" altLang="zh-CN" sz="2000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PRL90, 202302 (2003);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kumimoji="1" lang="en-US" altLang="zh-CN" sz="600" i="1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kumimoji="1" lang="en-US" altLang="zh-CN" sz="2000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Fries/Muller/</a:t>
            </a:r>
            <a:r>
              <a:rPr kumimoji="1" lang="en-US" altLang="zh-CN" sz="2000" i="1" dirty="0" err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Nonaka</a:t>
            </a:r>
            <a:r>
              <a:rPr kumimoji="1" lang="en-US" altLang="zh-CN" sz="2000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/Bass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kumimoji="1" lang="en-US" altLang="zh-CN" sz="2000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PRL90, 202303 (2003);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kumimoji="1" lang="en-US" altLang="zh-CN" sz="600" i="1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kumimoji="1" lang="en-US" altLang="zh-CN" sz="2000" i="1" dirty="0" err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Hwa</a:t>
            </a:r>
            <a:r>
              <a:rPr kumimoji="1" lang="en-US" altLang="zh-CN" sz="2000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/Yang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kumimoji="1" lang="en-US" altLang="zh-CN" sz="2000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PRC67, 034902 (2003); 064902 (2003);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kumimoji="1" lang="en-US" altLang="zh-CN" sz="600" i="1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kumimoji="1" lang="en-US" altLang="zh-CN" sz="2000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Molnar/</a:t>
            </a:r>
            <a:r>
              <a:rPr kumimoji="1" lang="en-US" altLang="zh-CN" sz="2000" i="1" dirty="0" err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Voloshin</a:t>
            </a:r>
            <a:endParaRPr kumimoji="1" lang="en-US" altLang="zh-CN" sz="2000" i="1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kumimoji="1" lang="en-US" altLang="zh-CN" sz="2000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PRL91, 092301 (2003)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5092700" y="1196975"/>
            <a:ext cx="2109788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>
            <a:spAutoFit/>
          </a:bodyPr>
          <a:lstStyle>
            <a:lvl1pPr marL="457200" indent="-457200">
              <a:lnSpc>
                <a:spcPct val="110000"/>
              </a:lnSpc>
              <a:spcBef>
                <a:spcPct val="20000"/>
              </a:spcBef>
              <a:buSzPct val="120000"/>
              <a:buBlip>
                <a:blip r:embed="rId4"/>
              </a:buBlip>
              <a:defRPr sz="28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914400" indent="-457200">
              <a:lnSpc>
                <a:spcPct val="110000"/>
              </a:lnSpc>
              <a:spcBef>
                <a:spcPct val="20000"/>
              </a:spcBef>
              <a:buClr>
                <a:srgbClr val="000066"/>
              </a:buClr>
              <a:buChar char="•"/>
              <a:defRPr sz="24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kumimoji="1" lang="en-US" altLang="zh-CN" sz="2000" b="0">
                <a:solidFill>
                  <a:srgbClr val="009900"/>
                </a:solidFill>
                <a:latin typeface="Arial Unicode MS" panose="020B0604020202020204" pitchFamily="34" charset="-122"/>
                <a:ea typeface="宋体" panose="02010600030101010101" pitchFamily="2" charset="-122"/>
              </a:rPr>
              <a:t>1. Naïve QC 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kumimoji="1" lang="en-US" altLang="zh-CN" sz="2000" b="0">
                <a:solidFill>
                  <a:srgbClr val="009900"/>
                </a:solidFill>
                <a:latin typeface="Arial Unicode MS" panose="020B0604020202020204" pitchFamily="34" charset="-122"/>
                <a:ea typeface="宋体" panose="02010600030101010101" pitchFamily="2" charset="-122"/>
              </a:rPr>
              <a:t>2. Schematic QC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kumimoji="1" lang="en-US" altLang="zh-CN" sz="2000" b="0">
                <a:solidFill>
                  <a:srgbClr val="009900"/>
                </a:solidFill>
                <a:latin typeface="Arial Unicode MS" panose="020B0604020202020204" pitchFamily="34" charset="-122"/>
                <a:ea typeface="宋体" panose="02010600030101010101" pitchFamily="2" charset="-122"/>
              </a:rPr>
              <a:t>3. Dynamical QC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kumimoji="1" lang="en-US" altLang="zh-CN" sz="2000" b="0">
                <a:solidFill>
                  <a:srgbClr val="009900"/>
                </a:solidFill>
                <a:latin typeface="Arial Unicode MS" panose="020B0604020202020204" pitchFamily="34" charset="-122"/>
                <a:ea typeface="宋体" panose="02010600030101010101" pitchFamily="2" charset="-122"/>
              </a:rPr>
              <a:t>……</a:t>
            </a:r>
          </a:p>
        </p:txBody>
      </p:sp>
      <p:sp>
        <p:nvSpPr>
          <p:cNvPr id="19" name="Rectangle 22"/>
          <p:cNvSpPr>
            <a:spLocks noChangeArrowheads="1"/>
          </p:cNvSpPr>
          <p:nvPr/>
        </p:nvSpPr>
        <p:spPr bwMode="auto">
          <a:xfrm>
            <a:off x="1600200" y="179388"/>
            <a:ext cx="914400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54000" anchorCtr="1"/>
          <a:lstStyle>
            <a:lvl1pPr>
              <a:lnSpc>
                <a:spcPct val="110000"/>
              </a:lnSpc>
              <a:spcBef>
                <a:spcPct val="20000"/>
              </a:spcBef>
              <a:buSzPct val="120000"/>
              <a:buBlip>
                <a:blip r:embed="rId4"/>
              </a:buBlip>
              <a:defRPr sz="28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rgbClr val="000066"/>
              </a:buClr>
              <a:buChar char="•"/>
              <a:defRPr sz="24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kumimoji="1" lang="en-US" altLang="zh-CN" sz="2600" dirty="0">
                <a:solidFill>
                  <a:schemeClr val="accent2"/>
                </a:solidFill>
                <a:latin typeface="Times New Roman" panose="02020603050405020304" pitchFamily="18" charset="0"/>
              </a:rPr>
              <a:t>                    Parton coalescence mechanism at RHIC</a:t>
            </a:r>
            <a:endParaRPr lang="en-US" altLang="zh-CN" sz="2600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Box 23"/>
          <p:cNvSpPr txBox="1"/>
          <p:nvPr/>
        </p:nvSpPr>
        <p:spPr>
          <a:xfrm>
            <a:off x="11277600" y="6427113"/>
            <a:ext cx="6559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p. 7</a:t>
            </a:r>
            <a:endParaRPr kumimoji="0" lang="zh-CN" alt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4386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5929311" y="2143125"/>
            <a:ext cx="700087" cy="295275"/>
          </a:xfrm>
          <a:prstGeom prst="upDownArrow">
            <a:avLst>
              <a:gd name="adj1" fmla="val 50000"/>
              <a:gd name="adj2" fmla="val 20000"/>
            </a:avLst>
          </a:pr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>
            <a:lvl1pPr>
              <a:lnSpc>
                <a:spcPct val="110000"/>
              </a:lnSpc>
              <a:spcBef>
                <a:spcPct val="20000"/>
              </a:spcBef>
              <a:buSzPct val="120000"/>
              <a:buBlip>
                <a:blip r:embed="rId3"/>
              </a:buBlip>
              <a:defRPr sz="28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rgbClr val="000066"/>
              </a:buClr>
              <a:buChar char="•"/>
              <a:defRPr sz="24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3" name="AutoShape 6"/>
          <p:cNvSpPr>
            <a:spLocks noChangeArrowheads="1"/>
          </p:cNvSpPr>
          <p:nvPr/>
        </p:nvSpPr>
        <p:spPr bwMode="auto">
          <a:xfrm>
            <a:off x="2057398" y="962025"/>
            <a:ext cx="8305800" cy="1143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76200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10000"/>
              </a:lnSpc>
              <a:spcBef>
                <a:spcPct val="20000"/>
              </a:spcBef>
              <a:buSzPct val="120000"/>
              <a:buBlip>
                <a:blip r:embed="rId3"/>
              </a:buBlip>
              <a:defRPr sz="28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rgbClr val="000066"/>
              </a:buClr>
              <a:buChar char="•"/>
              <a:defRPr sz="24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kumimoji="1" lang="en-US" altLang="zh-CN" sz="200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The </a:t>
            </a:r>
            <a:r>
              <a:rPr kumimoji="1" lang="en-US" altLang="zh-CN" sz="2000">
                <a:solidFill>
                  <a:srgbClr val="FF33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correlation between neutron and proton</a:t>
            </a:r>
            <a:r>
              <a:rPr kumimoji="1" lang="en-US" altLang="zh-CN" sz="200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with small relative momentum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kumimoji="1" lang="en-US" altLang="zh-CN" sz="200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and </a:t>
            </a:r>
            <a:r>
              <a:rPr kumimoji="1" lang="en-US" altLang="zh-CN" sz="2000">
                <a:solidFill>
                  <a:srgbClr val="FF33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deuteron formation</a:t>
            </a:r>
            <a:r>
              <a:rPr kumimoji="1" lang="en-US" altLang="zh-CN" sz="200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both appear due to the final state interaction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kumimoji="1" lang="en-US" altLang="zh-CN" sz="200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(S. Mrowczynsky, PLB248 (1990), P. Danielewicz et al., PLB274 (1992))</a:t>
            </a:r>
          </a:p>
        </p:txBody>
      </p:sp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1981198" y="2501900"/>
            <a:ext cx="8382000" cy="914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76200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10000"/>
              </a:lnSpc>
              <a:spcBef>
                <a:spcPct val="20000"/>
              </a:spcBef>
              <a:buSzPct val="120000"/>
              <a:buBlip>
                <a:blip r:embed="rId3"/>
              </a:buBlip>
              <a:defRPr sz="28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rgbClr val="000066"/>
              </a:buClr>
              <a:buChar char="•"/>
              <a:defRPr sz="24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kumimoji="1" lang="en-US" altLang="zh-CN" sz="200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The </a:t>
            </a:r>
            <a:r>
              <a:rPr kumimoji="1" lang="en-US" altLang="zh-CN" sz="2000">
                <a:solidFill>
                  <a:srgbClr val="FF33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n-p pair</a:t>
            </a:r>
            <a:r>
              <a:rPr kumimoji="1" lang="en-US" altLang="zh-CN" sz="200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in a scattering state with small relative momentum and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kumimoji="1" lang="en-US" altLang="zh-CN" sz="2000">
                <a:solidFill>
                  <a:srgbClr val="FF33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deuteron (n-p pair in a bound state)</a:t>
            </a:r>
            <a:r>
              <a:rPr kumimoji="1" lang="en-US" altLang="zh-CN" sz="200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should provide the same space-time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kumimoji="1" lang="en-US" altLang="zh-CN" sz="200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information about </a:t>
            </a:r>
            <a:r>
              <a:rPr kumimoji="1" lang="en-US" altLang="zh-CN" sz="2000">
                <a:solidFill>
                  <a:srgbClr val="FF33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the size of an emission source</a:t>
            </a:r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2057398" y="3810000"/>
            <a:ext cx="8243888" cy="8048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76200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10000"/>
              </a:lnSpc>
              <a:spcBef>
                <a:spcPct val="20000"/>
              </a:spcBef>
              <a:buSzPct val="120000"/>
              <a:buBlip>
                <a:blip r:embed="rId3"/>
              </a:buBlip>
              <a:defRPr sz="28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rgbClr val="000066"/>
              </a:buClr>
              <a:buChar char="•"/>
              <a:defRPr sz="24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kumimoji="1" lang="en-US" altLang="zh-CN" sz="200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Using </a:t>
            </a:r>
            <a:r>
              <a:rPr kumimoji="1" lang="en-US" altLang="zh-CN" sz="2000">
                <a:solidFill>
                  <a:srgbClr val="FF33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stiff symmetry energy</a:t>
            </a:r>
            <a:r>
              <a:rPr kumimoji="1" lang="en-US" altLang="zh-CN" sz="200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will produce more deuterons than using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kumimoji="1" lang="en-US" altLang="zh-CN" sz="200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soft symmetry energy</a:t>
            </a:r>
            <a:r>
              <a:rPr kumimoji="1" lang="en-US" altLang="zh-CN" sz="200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?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405311" y="242888"/>
            <a:ext cx="45527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lnSpc>
                <a:spcPct val="110000"/>
              </a:lnSpc>
              <a:spcBef>
                <a:spcPct val="20000"/>
              </a:spcBef>
              <a:buSzPct val="120000"/>
              <a:buBlip>
                <a:blip r:embed="rId3"/>
              </a:buBlip>
              <a:defRPr sz="28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914400" indent="-457200">
              <a:lnSpc>
                <a:spcPct val="110000"/>
              </a:lnSpc>
              <a:spcBef>
                <a:spcPct val="20000"/>
              </a:spcBef>
              <a:buClr>
                <a:srgbClr val="000066"/>
              </a:buClr>
              <a:buChar char="•"/>
              <a:defRPr sz="24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kumimoji="1" lang="en-US" altLang="zh-CN" dirty="0" smtClean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Deuteron production in HIC</a:t>
            </a:r>
            <a:endParaRPr kumimoji="1" lang="en-US" altLang="zh-CN" dirty="0">
              <a:solidFill>
                <a:schemeClr val="accent2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057398" y="4800600"/>
            <a:ext cx="824388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SzPct val="120000"/>
              <a:buBlip>
                <a:blip r:embed="rId3"/>
              </a:buBlip>
              <a:defRPr sz="28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rgbClr val="000066"/>
              </a:buClr>
              <a:buChar char="•"/>
              <a:defRPr sz="24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kumimoji="1" lang="en-US" altLang="zh-CN" sz="2000" dirty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Similarly to the</a:t>
            </a:r>
            <a:r>
              <a:rPr kumimoji="1"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kumimoji="1" lang="en-US" altLang="zh-CN" sz="2000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n-p correlation function (HBT)</a:t>
            </a:r>
            <a:r>
              <a:rPr kumimoji="1" lang="en-US" altLang="zh-CN" sz="2000" dirty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 </a:t>
            </a:r>
            <a:r>
              <a:rPr kumimoji="1" lang="en-US" altLang="zh-CN" sz="2000" dirty="0" smtClean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deuteron </a:t>
            </a:r>
            <a:r>
              <a:rPr kumimoji="1" lang="en-US" altLang="zh-CN" sz="2000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yield</a:t>
            </a:r>
            <a:r>
              <a:rPr kumimoji="1"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kumimoji="1" lang="en-US" altLang="zh-CN" sz="2000" dirty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in HIC’s induced by neutron-rich nuclei </a:t>
            </a:r>
            <a:r>
              <a:rPr kumimoji="1" lang="en-US" altLang="zh-CN" sz="20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is also a </a:t>
            </a:r>
            <a:r>
              <a:rPr kumimoji="1" lang="en-US" altLang="zh-CN" sz="2000" dirty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sensitive probe of</a:t>
            </a:r>
            <a:r>
              <a:rPr kumimoji="1"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kumimoji="1" lang="en-US" altLang="zh-CN" sz="2000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the nuclear symmetry </a:t>
            </a:r>
            <a:r>
              <a:rPr kumimoji="1" lang="en-US" altLang="zh-CN" sz="2000" dirty="0" smtClean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energy</a:t>
            </a:r>
            <a:r>
              <a:rPr kumimoji="1" lang="en-US" altLang="zh-CN" sz="20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!!!</a:t>
            </a:r>
            <a:endParaRPr kumimoji="1" lang="en-US" altLang="zh-CN" sz="2000" dirty="0">
              <a:solidFill>
                <a:schemeClr val="accent2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2895600" y="5817704"/>
            <a:ext cx="7543800" cy="62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SzPct val="120000"/>
              <a:buBlip>
                <a:blip r:embed="rId3"/>
              </a:buBlip>
              <a:defRPr sz="28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rgbClr val="000066"/>
              </a:buClr>
              <a:buChar char="•"/>
              <a:defRPr sz="24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SzTx/>
              <a:buNone/>
            </a:pPr>
            <a:r>
              <a:rPr kumimoji="1" lang="en-US" altLang="zh-CN" sz="1800" dirty="0">
                <a:solidFill>
                  <a:srgbClr val="FF33CC"/>
                </a:solidFill>
                <a:latin typeface="Times New Roman" panose="02020603050405020304" pitchFamily="18" charset="0"/>
              </a:rPr>
              <a:t> n-p HBT</a:t>
            </a:r>
            <a:r>
              <a:rPr kumimoji="1"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</a:rPr>
              <a:t>: Chen/Greco/Ko/Li, PRL90, 162701(2003); PRC68, 014605 (2003)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SzTx/>
              <a:buFontTx/>
              <a:buNone/>
            </a:pPr>
            <a:r>
              <a:rPr kumimoji="1" lang="en-US" altLang="zh-CN" sz="1800" dirty="0" smtClean="0">
                <a:solidFill>
                  <a:srgbClr val="FF33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Deuteron</a:t>
            </a:r>
            <a:r>
              <a:rPr kumimoji="1"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: Chen/Ko/Li, PRC68, 017601 (2003); NPA729, 809 (2003</a:t>
            </a:r>
            <a:r>
              <a:rPr kumimoji="1" lang="en-US" altLang="zh-CN" sz="1800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)</a:t>
            </a:r>
            <a:endParaRPr kumimoji="1" lang="en-US" altLang="zh-CN" sz="1800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5915023" y="3454400"/>
            <a:ext cx="714375" cy="295275"/>
          </a:xfrm>
          <a:prstGeom prst="upDownArrow">
            <a:avLst>
              <a:gd name="adj1" fmla="val 50000"/>
              <a:gd name="adj2" fmla="val 20000"/>
            </a:avLst>
          </a:pr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>
            <a:lvl1pPr>
              <a:lnSpc>
                <a:spcPct val="110000"/>
              </a:lnSpc>
              <a:spcBef>
                <a:spcPct val="20000"/>
              </a:spcBef>
              <a:buSzPct val="120000"/>
              <a:buBlip>
                <a:blip r:embed="rId3"/>
              </a:buBlip>
              <a:defRPr sz="28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rgbClr val="000066"/>
              </a:buClr>
              <a:buChar char="•"/>
              <a:defRPr sz="24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10" name="TextBox 23"/>
          <p:cNvSpPr txBox="1"/>
          <p:nvPr/>
        </p:nvSpPr>
        <p:spPr>
          <a:xfrm>
            <a:off x="11277600" y="6427113"/>
            <a:ext cx="6559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p. 8</a:t>
            </a:r>
            <a:endParaRPr kumimoji="0" lang="zh-CN" alt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3906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标题 1"/>
          <p:cNvSpPr>
            <a:spLocks noGrp="1"/>
          </p:cNvSpPr>
          <p:nvPr>
            <p:ph type="title"/>
          </p:nvPr>
        </p:nvSpPr>
        <p:spPr>
          <a:xfrm>
            <a:off x="1600200" y="179388"/>
            <a:ext cx="9144000" cy="688975"/>
          </a:xfrm>
        </p:spPr>
        <p:txBody>
          <a:bodyPr/>
          <a:lstStyle/>
          <a:p>
            <a:r>
              <a:rPr lang="en-US" altLang="zh-CN" dirty="0" smtClean="0"/>
              <a:t>         Analytical Coalescence Formula</a:t>
            </a:r>
            <a:endParaRPr lang="zh-CN" altLang="en-US" dirty="0" smtClean="0"/>
          </a:p>
        </p:txBody>
      </p:sp>
      <p:pic>
        <p:nvPicPr>
          <p:cNvPr id="32" name="内容占位符 3" descr="屏幕剪辑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1409699"/>
            <a:ext cx="4267200" cy="1485900"/>
          </a:xfrm>
          <a:ln>
            <a:noFill/>
          </a:ln>
        </p:spPr>
      </p:pic>
      <p:pic>
        <p:nvPicPr>
          <p:cNvPr id="33" name="图片 4" descr="屏幕剪辑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65" y="3291440"/>
            <a:ext cx="41624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图片 5" descr="屏幕剪辑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228" y="4933122"/>
            <a:ext cx="30480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圆角矩形 1"/>
          <p:cNvSpPr>
            <a:spLocks noChangeArrowheads="1"/>
          </p:cNvSpPr>
          <p:nvPr/>
        </p:nvSpPr>
        <p:spPr bwMode="auto">
          <a:xfrm>
            <a:off x="3309730" y="3276600"/>
            <a:ext cx="4252360" cy="1268896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pPr algn="ctr" eaLnBrk="1" hangingPunct="1"/>
            <a:endParaRPr lang="zh-CN" altLang="en-US">
              <a:ea typeface="黑体" panose="02010609060101010101" pitchFamily="49" charset="-122"/>
            </a:endParaRPr>
          </a:p>
        </p:txBody>
      </p:sp>
      <p:sp>
        <p:nvSpPr>
          <p:cNvPr id="36" name="圆角矩形 8"/>
          <p:cNvSpPr>
            <a:spLocks noChangeArrowheads="1"/>
          </p:cNvSpPr>
          <p:nvPr/>
        </p:nvSpPr>
        <p:spPr bwMode="auto">
          <a:xfrm>
            <a:off x="3305175" y="1409700"/>
            <a:ext cx="4238625" cy="148590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pPr algn="ctr" eaLnBrk="1" hangingPunct="1"/>
            <a:endParaRPr lang="zh-CN" altLang="en-US">
              <a:ea typeface="黑体" panose="02010609060101010101" pitchFamily="49" charset="-122"/>
            </a:endParaRPr>
          </a:p>
        </p:txBody>
      </p:sp>
      <p:sp>
        <p:nvSpPr>
          <p:cNvPr id="37" name="圆角矩形 9"/>
          <p:cNvSpPr>
            <a:spLocks noChangeArrowheads="1"/>
          </p:cNvSpPr>
          <p:nvPr/>
        </p:nvSpPr>
        <p:spPr bwMode="auto">
          <a:xfrm>
            <a:off x="3312571" y="4954588"/>
            <a:ext cx="4234070" cy="1207671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pPr algn="ctr" eaLnBrk="1" hangingPunct="1"/>
            <a:endParaRPr lang="zh-CN" altLang="en-US">
              <a:ea typeface="黑体" panose="02010609060101010101" pitchFamily="49" charset="-122"/>
            </a:endParaRPr>
          </a:p>
        </p:txBody>
      </p:sp>
      <p:graphicFrame>
        <p:nvGraphicFramePr>
          <p:cNvPr id="38" name="对象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1499258"/>
              </p:ext>
            </p:extLst>
          </p:nvPr>
        </p:nvGraphicFramePr>
        <p:xfrm>
          <a:off x="7620000" y="2654715"/>
          <a:ext cx="2256526" cy="240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648" name="Formula" r:id="rId7" imgW="1494790" imgH="158750" progId="Equation.Ribbit">
                  <p:embed/>
                </p:oleObj>
              </mc:Choice>
              <mc:Fallback>
                <p:oleObj name="Formula" r:id="rId7" imgW="1494790" imgH="158750" progId="Equation.Ribbi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2654715"/>
                        <a:ext cx="2256526" cy="2408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对象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4079520"/>
              </p:ext>
            </p:extLst>
          </p:nvPr>
        </p:nvGraphicFramePr>
        <p:xfrm>
          <a:off x="7696200" y="4232882"/>
          <a:ext cx="1830239" cy="262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649" name="Formula" r:id="rId9" imgW="1054100" imgH="151130" progId="Equation.Ribbit">
                  <p:embed/>
                </p:oleObj>
              </mc:Choice>
              <mc:Fallback>
                <p:oleObj name="Formula" r:id="rId9" imgW="1054100" imgH="151130" progId="Equation.Ribbi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0" y="4232882"/>
                        <a:ext cx="1830239" cy="2629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对象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6056216"/>
              </p:ext>
            </p:extLst>
          </p:nvPr>
        </p:nvGraphicFramePr>
        <p:xfrm>
          <a:off x="7667625" y="2212400"/>
          <a:ext cx="1049483" cy="37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650" name="Formula" r:id="rId11" imgW="589280" imgH="210820" progId="Equation.Ribbit">
                  <p:embed/>
                </p:oleObj>
              </mc:Choice>
              <mc:Fallback>
                <p:oleObj name="Formula" r:id="rId11" imgW="589280" imgH="210820" progId="Equation.Ribbi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2212400"/>
                        <a:ext cx="1049483" cy="37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对象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7401886"/>
              </p:ext>
            </p:extLst>
          </p:nvPr>
        </p:nvGraphicFramePr>
        <p:xfrm>
          <a:off x="7696201" y="3551007"/>
          <a:ext cx="1406540" cy="2360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651" name="Formula" r:id="rId13" imgW="927100" imgH="156210" progId="Equation.Ribbit">
                  <p:embed/>
                </p:oleObj>
              </mc:Choice>
              <mc:Fallback>
                <p:oleObj name="Formula" r:id="rId13" imgW="927100" imgH="156210" progId="Equation.Ribbi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1" y="3551007"/>
                        <a:ext cx="1406540" cy="2360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对象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994257"/>
              </p:ext>
            </p:extLst>
          </p:nvPr>
        </p:nvGraphicFramePr>
        <p:xfrm>
          <a:off x="7696200" y="3860059"/>
          <a:ext cx="1608249" cy="231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652" name="Formula" r:id="rId15" imgW="1079500" imgH="154940" progId="Equation.Ribbit">
                  <p:embed/>
                </p:oleObj>
              </mc:Choice>
              <mc:Fallback>
                <p:oleObj name="Formula" r:id="rId15" imgW="1079500" imgH="154940" progId="Equation.Ribbi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0" y="3860059"/>
                        <a:ext cx="1608249" cy="2317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对象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2501374"/>
              </p:ext>
            </p:extLst>
          </p:nvPr>
        </p:nvGraphicFramePr>
        <p:xfrm>
          <a:off x="7724775" y="5529263"/>
          <a:ext cx="1531068" cy="20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653" name="Formula" r:id="rId17" imgW="980440" imgH="132080" progId="Equation.Ribbit">
                  <p:embed/>
                </p:oleObj>
              </mc:Choice>
              <mc:Fallback>
                <p:oleObj name="Formula" r:id="rId17" imgW="980440" imgH="132080" progId="Equation.Ribbi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24775" y="5529263"/>
                        <a:ext cx="1531068" cy="20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文本框 43"/>
          <p:cNvSpPr txBox="1">
            <a:spLocks noChangeArrowheads="1"/>
          </p:cNvSpPr>
          <p:nvPr/>
        </p:nvSpPr>
        <p:spPr bwMode="auto">
          <a:xfrm>
            <a:off x="3333749" y="909935"/>
            <a:ext cx="74104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Analytical coalescence formula: </a:t>
            </a:r>
            <a:r>
              <a:rPr lang="en-US" altLang="zh-CN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COAL-SH </a:t>
            </a:r>
            <a:r>
              <a:rPr lang="en-US" altLang="zh-CN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hang</a:t>
            </a:r>
            <a:r>
              <a:rPr lang="en-US" altLang="zh-CN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zh-CN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文本框 1"/>
          <p:cNvSpPr txBox="1">
            <a:spLocks noChangeArrowheads="1"/>
          </p:cNvSpPr>
          <p:nvPr/>
        </p:nvSpPr>
        <p:spPr bwMode="auto">
          <a:xfrm>
            <a:off x="7656030" y="1295400"/>
            <a:ext cx="43835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SzPct val="120000"/>
              <a:buBlip>
                <a:blip r:embed="rId19"/>
              </a:buBlip>
              <a:defRPr sz="28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rgbClr val="000066"/>
              </a:buClr>
              <a:buChar char="•"/>
              <a:defRPr sz="24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 J. Sun(</a:t>
            </a:r>
            <a:r>
              <a:rPr lang="zh-CN" alt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孙开佳</a:t>
            </a: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)/LWC, PRC95, 044905 (2017)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zh-CN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 </a:t>
            </a:r>
            <a:r>
              <a:rPr lang="en-US" altLang="zh-CN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 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altLang="zh-CN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github</a:t>
            </a:r>
            <a:r>
              <a:rPr lang="en-US" altLang="zh-CN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https://github.com/kaijiasun/ExoticCoalescence)</a:t>
            </a:r>
            <a:endParaRPr lang="zh-CN" altLang="en-US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文本框 1"/>
          <p:cNvSpPr txBox="1">
            <a:spLocks noChangeArrowheads="1"/>
          </p:cNvSpPr>
          <p:nvPr/>
        </p:nvSpPr>
        <p:spPr bwMode="auto">
          <a:xfrm>
            <a:off x="609600" y="1949324"/>
            <a:ext cx="238276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SzPct val="120000"/>
              <a:buBlip>
                <a:blip r:embed="rId19"/>
              </a:buBlip>
              <a:defRPr sz="28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rgbClr val="000066"/>
              </a:buClr>
              <a:buChar char="•"/>
              <a:defRPr sz="24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None/>
            </a:pPr>
            <a:r>
              <a:rPr lang="en-US" altLang="zh-CN" sz="16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COAL-SH: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None/>
            </a:pPr>
            <a:r>
              <a:rPr lang="en-US" altLang="zh-CN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COAL-Ex + 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None/>
            </a:pPr>
            <a:r>
              <a:rPr lang="en-US" altLang="zh-CN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Longitudinal dimension</a:t>
            </a:r>
            <a:endParaRPr lang="en-US" altLang="zh-CN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SzTx/>
              <a:buNone/>
            </a:pPr>
            <a:r>
              <a:rPr lang="en-US" altLang="zh-CN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rel. corrections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None/>
            </a:pPr>
            <a:r>
              <a:rPr lang="en-US" altLang="zh-CN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finite size corrections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 J. Sun(</a:t>
            </a:r>
            <a:r>
              <a:rPr lang="zh-CN" alt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孙开佳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)/LWC, 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PRC95, 044905 (2017)</a:t>
            </a:r>
            <a:endParaRPr lang="zh-CN" altLang="en-US" sz="1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SzTx/>
              <a:buNone/>
            </a:pPr>
            <a:endParaRPr lang="en-US" altLang="zh-CN" sz="16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SzTx/>
              <a:buNone/>
            </a:pPr>
            <a:endParaRPr lang="en-US" altLang="zh-CN" sz="1600" dirty="0" smtClean="0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SzTx/>
              <a:buNone/>
            </a:pPr>
            <a:r>
              <a:rPr lang="en-US" altLang="zh-CN" sz="16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COAL-Ex 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None/>
            </a:pPr>
            <a:r>
              <a:rPr lang="en-US" altLang="zh-CN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6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en-US" altLang="zh-CN" sz="1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HIC</a:t>
            </a:r>
            <a:r>
              <a:rPr lang="en-US" altLang="zh-CN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Collaboration)</a:t>
            </a:r>
            <a:endParaRPr lang="en-US" altLang="zh-CN" sz="16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Cho et al., 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zh-CN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PRL106, 212001 (2011)</a:t>
            </a:r>
            <a:endParaRPr lang="en-US" altLang="zh-CN" sz="16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PRC84, 064910 (2011)</a:t>
            </a:r>
            <a:endParaRPr lang="zh-CN" altLang="en-US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23"/>
          <p:cNvSpPr txBox="1"/>
          <p:nvPr/>
        </p:nvSpPr>
        <p:spPr>
          <a:xfrm>
            <a:off x="11277600" y="6427113"/>
            <a:ext cx="6559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p. 9</a:t>
            </a:r>
            <a:endParaRPr kumimoji="0" lang="zh-CN" alt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3651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19200" y="179388"/>
            <a:ext cx="9144000" cy="688975"/>
          </a:xfrm>
        </p:spPr>
        <p:txBody>
          <a:bodyPr/>
          <a:lstStyle/>
          <a:p>
            <a:r>
              <a:rPr lang="en-US" altLang="zh-CN" dirty="0" smtClean="0"/>
              <a:t>                 Cluster Yields </a:t>
            </a:r>
            <a:r>
              <a:rPr lang="en-US" altLang="zh-CN" dirty="0" smtClean="0">
                <a:solidFill>
                  <a:srgbClr val="FF0000"/>
                </a:solidFill>
              </a:rPr>
              <a:t>w/o</a:t>
            </a:r>
            <a:r>
              <a:rPr lang="en-US" altLang="zh-CN" dirty="0" smtClean="0"/>
              <a:t> density fluctuation</a:t>
            </a:r>
            <a:endParaRPr lang="zh-CN" altLang="en-US" dirty="0" smtClean="0"/>
          </a:p>
        </p:txBody>
      </p:sp>
      <p:pic>
        <p:nvPicPr>
          <p:cNvPr id="3" name="图片 5" descr="屏幕剪辑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978038"/>
            <a:ext cx="30480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圆角矩形 9"/>
          <p:cNvSpPr>
            <a:spLocks noChangeArrowheads="1"/>
          </p:cNvSpPr>
          <p:nvPr/>
        </p:nvSpPr>
        <p:spPr bwMode="auto">
          <a:xfrm>
            <a:off x="3429001" y="1020073"/>
            <a:ext cx="3505200" cy="1279525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pPr algn="ctr" eaLnBrk="1" hangingPunct="1"/>
            <a:endParaRPr lang="zh-CN" altLang="en-US"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82800" y="2403475"/>
            <a:ext cx="7416800" cy="76835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z="2200" dirty="0" smtClean="0">
                <a:ln w="0"/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above equations are consistent with conventional thermal model:</a:t>
            </a:r>
            <a:endParaRPr lang="zh-CN" altLang="en-US" sz="2200" dirty="0">
              <a:ln w="0"/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3" descr="屏幕剪辑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7" y="3941763"/>
            <a:ext cx="3700463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4" descr="屏幕剪辑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3230563"/>
            <a:ext cx="299085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9"/>
          <p:cNvSpPr>
            <a:spLocks noChangeArrowheads="1"/>
          </p:cNvSpPr>
          <p:nvPr/>
        </p:nvSpPr>
        <p:spPr bwMode="auto">
          <a:xfrm>
            <a:off x="3332162" y="3949701"/>
            <a:ext cx="3602038" cy="172085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pPr algn="ctr" eaLnBrk="1" hangingPunct="1"/>
            <a:endParaRPr lang="zh-CN" altLang="en-US">
              <a:ea typeface="黑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024688" y="3692525"/>
            <a:ext cx="3324225" cy="646331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z="18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</a:t>
            </a:r>
            <a:r>
              <a:rPr lang="en-US" altLang="zh-CN" sz="1800" baseline="-250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en-US" altLang="zh-CN" sz="18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is the modified Bessel function</a:t>
            </a:r>
            <a:endParaRPr lang="zh-CN" altLang="en-US" sz="18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图片 1" descr="屏幕剪辑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898" y="4590118"/>
            <a:ext cx="3345488" cy="515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对象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5630006"/>
              </p:ext>
            </p:extLst>
          </p:nvPr>
        </p:nvGraphicFramePr>
        <p:xfrm>
          <a:off x="7924800" y="3230564"/>
          <a:ext cx="838200" cy="24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47" name="Formula" r:id="rId8" imgW="520700" imgH="154940" progId="Equation.Ribbit">
                  <p:embed/>
                </p:oleObj>
              </mc:Choice>
              <mc:Fallback>
                <p:oleObj name="Formula" r:id="rId8" imgW="520700" imgH="154940" progId="Equation.Ribbi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3230564"/>
                        <a:ext cx="838200" cy="249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文本框 1"/>
          <p:cNvSpPr txBox="1">
            <a:spLocks noChangeArrowheads="1"/>
          </p:cNvSpPr>
          <p:nvPr/>
        </p:nvSpPr>
        <p:spPr bwMode="auto">
          <a:xfrm>
            <a:off x="2209800" y="6019800"/>
            <a:ext cx="6858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SzPct val="120000"/>
              <a:buBlip>
                <a:blip r:embed="rId10"/>
              </a:buBlip>
              <a:defRPr sz="28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rgbClr val="000066"/>
              </a:buClr>
              <a:buChar char="•"/>
              <a:defRPr sz="24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None/>
            </a:pP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 J. </a:t>
            </a:r>
            <a:r>
              <a:rPr lang="en-US" altLang="zh-CN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Sun, LWC, C.M. </a:t>
            </a: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Ko, and </a:t>
            </a:r>
            <a:r>
              <a:rPr lang="en-US" altLang="zh-CN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Z. </a:t>
            </a: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Xu, </a:t>
            </a:r>
            <a:r>
              <a:rPr kumimoji="1" lang="en-US" altLang="zh-CN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PLB774, 103 </a:t>
            </a:r>
            <a:r>
              <a:rPr kumimoji="1"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(</a:t>
            </a:r>
            <a:r>
              <a:rPr kumimoji="1" lang="en-US" altLang="zh-CN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2017) [</a:t>
            </a:r>
            <a:r>
              <a:rPr lang="en-US" altLang="zh-CN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arXiv:1702.07620 </a:t>
            </a: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(2017</a:t>
            </a:r>
            <a:r>
              <a:rPr lang="en-US" altLang="zh-CN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)]</a:t>
            </a:r>
            <a:endParaRPr lang="zh-CN" altLang="en-US" sz="1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23"/>
          <p:cNvSpPr txBox="1"/>
          <p:nvPr/>
        </p:nvSpPr>
        <p:spPr>
          <a:xfrm>
            <a:off x="11277600" y="6427113"/>
            <a:ext cx="813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p. 10</a:t>
            </a:r>
            <a:endParaRPr kumimoji="0" lang="zh-CN" alt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9218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828800" y="1255778"/>
            <a:ext cx="1366838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Neutron:</a:t>
            </a:r>
            <a:endParaRPr lang="zh-CN" altLang="en-US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>
            <a:off x="1828800" y="1752600"/>
            <a:ext cx="1176338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Proton:</a:t>
            </a:r>
            <a:endParaRPr lang="zh-CN" altLang="en-US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文本框 15"/>
          <p:cNvSpPr txBox="1">
            <a:spLocks noChangeArrowheads="1"/>
          </p:cNvSpPr>
          <p:nvPr/>
        </p:nvSpPr>
        <p:spPr bwMode="auto">
          <a:xfrm>
            <a:off x="1678767" y="4383906"/>
            <a:ext cx="37375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600" u="sng" dirty="0">
                <a:solidFill>
                  <a:srgbClr val="FF0000"/>
                </a:solidFill>
              </a:rPr>
              <a:t>n</a:t>
            </a:r>
            <a:r>
              <a:rPr lang="en-US" altLang="zh-CN" sz="1600" u="sng" dirty="0" smtClean="0">
                <a:solidFill>
                  <a:srgbClr val="FF0000"/>
                </a:solidFill>
              </a:rPr>
              <a:t> and p density correlation function:</a:t>
            </a:r>
            <a:endParaRPr lang="zh-CN" altLang="en-US" sz="1600" u="sng" dirty="0">
              <a:solidFill>
                <a:srgbClr val="FF0000"/>
              </a:solidFill>
            </a:endParaRPr>
          </a:p>
        </p:txBody>
      </p:sp>
      <p:sp>
        <p:nvSpPr>
          <p:cNvPr id="5" name="圆角矩形 1"/>
          <p:cNvSpPr>
            <a:spLocks noChangeArrowheads="1"/>
          </p:cNvSpPr>
          <p:nvPr/>
        </p:nvSpPr>
        <p:spPr bwMode="auto">
          <a:xfrm>
            <a:off x="1581134" y="2286000"/>
            <a:ext cx="9144000" cy="1524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algn="ctr" eaLnBrk="1" hangingPunct="1"/>
            <a:endParaRPr lang="zh-CN" altLang="en-US"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28800" y="863120"/>
            <a:ext cx="32262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z="1800" dirty="0" smtClean="0">
                <a:ln w="0"/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Density fluctuation over space:</a:t>
            </a:r>
            <a:endParaRPr lang="zh-CN" altLang="en-US" sz="1800" dirty="0">
              <a:ln w="0"/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600200" y="179388"/>
            <a:ext cx="9144000" cy="688975"/>
          </a:xfrm>
        </p:spPr>
        <p:txBody>
          <a:bodyPr/>
          <a:lstStyle/>
          <a:p>
            <a:r>
              <a:rPr lang="en-US" altLang="zh-CN" dirty="0" smtClean="0"/>
              <a:t>                  Cluster Yields </a:t>
            </a:r>
            <a:r>
              <a:rPr lang="en-US" altLang="zh-CN" dirty="0" smtClean="0">
                <a:solidFill>
                  <a:srgbClr val="FF0000"/>
                </a:solidFill>
              </a:rPr>
              <a:t>with</a:t>
            </a:r>
            <a:r>
              <a:rPr lang="en-US" altLang="zh-CN" dirty="0" smtClean="0"/>
              <a:t> density fluctuation</a:t>
            </a:r>
            <a:endParaRPr lang="zh-CN" altLang="en-US" dirty="0" smtClean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902" y="1179588"/>
            <a:ext cx="4547100" cy="5730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2587" y="1752600"/>
            <a:ext cx="4482213" cy="5421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0" y="2514600"/>
            <a:ext cx="3796450" cy="73128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2491166"/>
            <a:ext cx="3806389" cy="6330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5400" y="1376845"/>
            <a:ext cx="1096386" cy="29955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1600" y="1776015"/>
            <a:ext cx="1102633" cy="35758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2174" y="3276600"/>
            <a:ext cx="3623977" cy="64574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23144" y="4401375"/>
            <a:ext cx="2745155" cy="3230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36896" y="3310747"/>
            <a:ext cx="4062805" cy="57145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86400" y="4862891"/>
            <a:ext cx="2402147" cy="376270"/>
          </a:xfrm>
          <a:prstGeom prst="rect">
            <a:avLst/>
          </a:prstGeom>
        </p:spPr>
      </p:pic>
      <p:sp>
        <p:nvSpPr>
          <p:cNvPr id="18" name="文本框 15"/>
          <p:cNvSpPr txBox="1">
            <a:spLocks noChangeArrowheads="1"/>
          </p:cNvSpPr>
          <p:nvPr/>
        </p:nvSpPr>
        <p:spPr bwMode="auto">
          <a:xfrm>
            <a:off x="1688706" y="4919246"/>
            <a:ext cx="30517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600" u="sng" dirty="0" smtClean="0">
                <a:solidFill>
                  <a:srgbClr val="FF0000"/>
                </a:solidFill>
              </a:rPr>
              <a:t>n relative density fluctuation:</a:t>
            </a:r>
            <a:endParaRPr lang="zh-CN" altLang="en-US" sz="1600" u="sng" dirty="0">
              <a:solidFill>
                <a:srgbClr val="FF0000"/>
              </a:solidFill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00583" y="5334000"/>
            <a:ext cx="4713327" cy="638290"/>
          </a:xfrm>
          <a:prstGeom prst="rect">
            <a:avLst/>
          </a:prstGeom>
        </p:spPr>
      </p:pic>
      <p:sp>
        <p:nvSpPr>
          <p:cNvPr id="20" name="文本框 15"/>
          <p:cNvSpPr txBox="1">
            <a:spLocks noChangeArrowheads="1"/>
          </p:cNvSpPr>
          <p:nvPr/>
        </p:nvSpPr>
        <p:spPr bwMode="auto">
          <a:xfrm>
            <a:off x="1676400" y="5483984"/>
            <a:ext cx="37399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600" u="sng" dirty="0" err="1" smtClean="0">
                <a:solidFill>
                  <a:srgbClr val="FF0000"/>
                </a:solidFill>
              </a:rPr>
              <a:t>Isospin</a:t>
            </a:r>
            <a:r>
              <a:rPr lang="en-US" altLang="zh-CN" sz="1600" u="sng" dirty="0" smtClean="0">
                <a:solidFill>
                  <a:srgbClr val="FF0000"/>
                </a:solidFill>
              </a:rPr>
              <a:t> relative density fluctuation:</a:t>
            </a:r>
            <a:endParaRPr lang="zh-CN" altLang="en-US" sz="1600" u="sng" dirty="0">
              <a:solidFill>
                <a:srgbClr val="FF0000"/>
              </a:solidFill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95589" y="6084162"/>
            <a:ext cx="2438400" cy="328476"/>
          </a:xfrm>
          <a:prstGeom prst="rect">
            <a:avLst/>
          </a:prstGeom>
        </p:spPr>
      </p:pic>
      <p:sp>
        <p:nvSpPr>
          <p:cNvPr id="22" name="文本框 15"/>
          <p:cNvSpPr txBox="1">
            <a:spLocks noChangeArrowheads="1"/>
          </p:cNvSpPr>
          <p:nvPr/>
        </p:nvSpPr>
        <p:spPr bwMode="auto">
          <a:xfrm>
            <a:off x="2706976" y="3947061"/>
            <a:ext cx="167878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yield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en-US" altLang="zh-CN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Cnp</a:t>
            </a:r>
            <a:endParaRPr lang="zh-CN" alt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1"/>
          <p:cNvSpPr txBox="1">
            <a:spLocks noChangeArrowheads="1"/>
          </p:cNvSpPr>
          <p:nvPr/>
        </p:nvSpPr>
        <p:spPr bwMode="auto">
          <a:xfrm>
            <a:off x="1748830" y="5993476"/>
            <a:ext cx="39666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SzPct val="120000"/>
              <a:buBlip>
                <a:blip r:embed="rId15"/>
              </a:buBlip>
              <a:defRPr sz="28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rgbClr val="000066"/>
              </a:buClr>
              <a:buChar char="•"/>
              <a:defRPr sz="24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None/>
            </a:pP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 J. </a:t>
            </a:r>
            <a:r>
              <a:rPr lang="en-US" altLang="zh-CN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Sun, LWC, C.M. </a:t>
            </a: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Ko, </a:t>
            </a:r>
            <a:r>
              <a:rPr lang="en-US" altLang="zh-CN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zh-CN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altLang="zh-CN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Z. Xu,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None/>
            </a:pPr>
            <a:r>
              <a:rPr lang="en-US" altLang="zh-CN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PLB781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499(2018) [arXiv:1801.09382] </a:t>
            </a:r>
          </a:p>
        </p:txBody>
      </p:sp>
      <p:sp>
        <p:nvSpPr>
          <p:cNvPr id="24" name="文本框 15"/>
          <p:cNvSpPr txBox="1">
            <a:spLocks noChangeArrowheads="1"/>
          </p:cNvSpPr>
          <p:nvPr/>
        </p:nvSpPr>
        <p:spPr bwMode="auto">
          <a:xfrm>
            <a:off x="6172200" y="3945329"/>
            <a:ext cx="44598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000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yield </a:t>
            </a:r>
            <a:r>
              <a:rPr lang="en-US" altLang="zh-CN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the relative den. </a:t>
            </a:r>
            <a:r>
              <a:rPr lang="en-US" altLang="zh-CN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Fluc</a:t>
            </a:r>
            <a:r>
              <a:rPr lang="en-US" altLang="zh-CN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+</a:t>
            </a:r>
            <a:r>
              <a:rPr lang="en-US" altLang="zh-CN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Cnp</a:t>
            </a:r>
            <a:r>
              <a:rPr lang="en-US" altLang="zh-CN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zh-CN" alt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3"/>
          <p:cNvSpPr txBox="1"/>
          <p:nvPr/>
        </p:nvSpPr>
        <p:spPr>
          <a:xfrm>
            <a:off x="11277600" y="6427113"/>
            <a:ext cx="813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p. 11</a:t>
            </a:r>
            <a:endParaRPr kumimoji="0" lang="zh-CN" alt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5530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914400" y="3999232"/>
            <a:ext cx="106354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Assuming                                      is much less than 1 leads to very simple relation:</a:t>
            </a:r>
            <a:endParaRPr lang="zh-CN" altLang="en-US" dirty="0">
              <a:solidFill>
                <a:schemeClr val="accent2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71600" y="179388"/>
            <a:ext cx="9144000" cy="688975"/>
          </a:xfrm>
        </p:spPr>
        <p:txBody>
          <a:bodyPr/>
          <a:lstStyle/>
          <a:p>
            <a:r>
              <a:rPr lang="en-US" altLang="zh-CN" dirty="0" smtClean="0"/>
              <a:t>                  Cluster Yields </a:t>
            </a:r>
            <a:r>
              <a:rPr lang="en-US" altLang="zh-CN" dirty="0" smtClean="0">
                <a:solidFill>
                  <a:srgbClr val="FF0000"/>
                </a:solidFill>
              </a:rPr>
              <a:t>with</a:t>
            </a:r>
            <a:r>
              <a:rPr lang="en-US" altLang="zh-CN" dirty="0" smtClean="0"/>
              <a:t> density fluctuation</a:t>
            </a:r>
            <a:endParaRPr lang="zh-CN" altLang="en-US" dirty="0" smtClean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685583"/>
            <a:ext cx="4681662" cy="89728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1615633"/>
            <a:ext cx="1321537" cy="40575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2225545"/>
            <a:ext cx="2060873" cy="308466"/>
          </a:xfrm>
          <a:prstGeom prst="rect">
            <a:avLst/>
          </a:prstGeom>
        </p:spPr>
      </p:pic>
      <p:grpSp>
        <p:nvGrpSpPr>
          <p:cNvPr id="9" name="组合 8"/>
          <p:cNvGrpSpPr>
            <a:grpSpLocks noChangeAspect="1"/>
          </p:cNvGrpSpPr>
          <p:nvPr/>
        </p:nvGrpSpPr>
        <p:grpSpPr>
          <a:xfrm>
            <a:off x="3124200" y="3221753"/>
            <a:ext cx="1709530" cy="427532"/>
            <a:chOff x="6238469" y="5917166"/>
            <a:chExt cx="1165860" cy="291567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38469" y="5917166"/>
              <a:ext cx="623350" cy="291567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58000" y="5926421"/>
              <a:ext cx="546329" cy="282312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5015" y="3343107"/>
            <a:ext cx="2057400" cy="3511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3385" y="2817146"/>
            <a:ext cx="2701804" cy="3639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5015" y="2853146"/>
            <a:ext cx="2412919" cy="363959"/>
          </a:xfrm>
          <a:prstGeom prst="rect">
            <a:avLst/>
          </a:prstGeom>
        </p:spPr>
      </p:pic>
      <p:sp>
        <p:nvSpPr>
          <p:cNvPr id="19" name="文本框 1"/>
          <p:cNvSpPr txBox="1">
            <a:spLocks noChangeArrowheads="1"/>
          </p:cNvSpPr>
          <p:nvPr/>
        </p:nvSpPr>
        <p:spPr bwMode="auto">
          <a:xfrm>
            <a:off x="1500796" y="923590"/>
            <a:ext cx="76432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SzPct val="120000"/>
              <a:buBlip>
                <a:blip r:embed="rId11"/>
              </a:buBlip>
              <a:defRPr sz="28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rgbClr val="000066"/>
              </a:buClr>
              <a:buChar char="•"/>
              <a:defRPr sz="24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 J. </a:t>
            </a:r>
            <a:r>
              <a:rPr lang="en-US" altLang="zh-CN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Sun, LWC, C.M. 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Ko, </a:t>
            </a:r>
            <a:r>
              <a:rPr lang="en-US" altLang="zh-CN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zh-CN" sz="1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altLang="zh-CN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Z. Xu, PLB781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499(2018) [arXiv:1801.09382] 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58888" y="4117994"/>
            <a:ext cx="2776131" cy="32667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91393" y="4930979"/>
            <a:ext cx="4071730" cy="624090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22574" y="5279024"/>
            <a:ext cx="2936696" cy="35425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22574" y="4850063"/>
            <a:ext cx="2209801" cy="389076"/>
          </a:xfrm>
          <a:prstGeom prst="rect">
            <a:avLst/>
          </a:prstGeom>
        </p:spPr>
      </p:pic>
      <p:sp>
        <p:nvSpPr>
          <p:cNvPr id="25" name="TextBox 23"/>
          <p:cNvSpPr txBox="1"/>
          <p:nvPr/>
        </p:nvSpPr>
        <p:spPr>
          <a:xfrm>
            <a:off x="11277600" y="6427113"/>
            <a:ext cx="813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p. 12</a:t>
            </a:r>
            <a:endParaRPr kumimoji="0" lang="zh-CN" alt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4707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71600" y="179388"/>
            <a:ext cx="10820400" cy="688975"/>
          </a:xfrm>
        </p:spPr>
        <p:txBody>
          <a:bodyPr/>
          <a:lstStyle/>
          <a:p>
            <a:r>
              <a:rPr lang="en-US" altLang="zh-CN" dirty="0" smtClean="0"/>
              <a:t>                     Cluster Yields </a:t>
            </a:r>
            <a:r>
              <a:rPr lang="en-US" altLang="zh-CN" dirty="0" smtClean="0">
                <a:solidFill>
                  <a:srgbClr val="FF0000"/>
                </a:solidFill>
              </a:rPr>
              <a:t>with</a:t>
            </a:r>
            <a:r>
              <a:rPr lang="en-US" altLang="zh-CN" dirty="0" smtClean="0"/>
              <a:t> density fluctuation </a:t>
            </a:r>
            <a:r>
              <a:rPr lang="en-US" altLang="zh-CN" dirty="0" smtClean="0">
                <a:solidFill>
                  <a:srgbClr val="FF0000"/>
                </a:solidFill>
              </a:rPr>
              <a:t>correlation  </a:t>
            </a:r>
            <a:br>
              <a:rPr lang="en-US" altLang="zh-CN" dirty="0" smtClean="0">
                <a:solidFill>
                  <a:srgbClr val="FF0000"/>
                </a:solidFill>
              </a:rPr>
            </a:br>
            <a:r>
              <a:rPr lang="en-US" altLang="zh-CN" dirty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                                                                               length</a:t>
            </a:r>
            <a:endParaRPr lang="zh-CN" altLang="en-US" dirty="0" smtClean="0">
              <a:solidFill>
                <a:srgbClr val="FF0000"/>
              </a:solidFill>
            </a:endParaRPr>
          </a:p>
        </p:txBody>
      </p:sp>
      <p:sp>
        <p:nvSpPr>
          <p:cNvPr id="19" name="文本框 1"/>
          <p:cNvSpPr txBox="1">
            <a:spLocks noChangeArrowheads="1"/>
          </p:cNvSpPr>
          <p:nvPr/>
        </p:nvSpPr>
        <p:spPr bwMode="auto">
          <a:xfrm>
            <a:off x="1500796" y="923590"/>
            <a:ext cx="76432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SzPct val="120000"/>
              <a:buBlip>
                <a:blip r:embed="rId3"/>
              </a:buBlip>
              <a:defRPr sz="28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rgbClr val="000066"/>
              </a:buClr>
              <a:buChar char="•"/>
              <a:defRPr sz="24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 J. </a:t>
            </a:r>
            <a:r>
              <a:rPr lang="en-US" altLang="zh-CN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Sun, C.M. 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Ko, </a:t>
            </a:r>
            <a:r>
              <a:rPr lang="en-US" altLang="zh-CN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F. Li, PLB816, 136258(2021) 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arXiv:2008.0225] </a:t>
            </a:r>
            <a:endParaRPr lang="en-US" altLang="zh-CN" sz="1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8">
                <a:extLst>
                  <a:ext uri="{FF2B5EF4-FFF2-40B4-BE49-F238E27FC236}">
                    <a16:creationId xmlns="" xmlns:a16="http://schemas.microsoft.com/office/drawing/2014/main" id="{3115A2C7-C0D6-4215-B71C-0B864D060693}"/>
                  </a:ext>
                </a:extLst>
              </p:cNvPr>
              <p:cNvSpPr/>
              <p:nvPr/>
            </p:nvSpPr>
            <p:spPr>
              <a:xfrm>
                <a:off x="1470978" y="1371600"/>
                <a:ext cx="6606221" cy="6310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5B9BD5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5B9BD5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5B9BD5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2000" b="0" i="1">
                            <a:solidFill>
                              <a:srgbClr val="5B9BD5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b="0" i="1" smtClean="0">
                                <a:solidFill>
                                  <a:srgbClr val="5B9BD5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rgbClr val="5B9BD5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rgbClr val="5B9BD5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000" b="0" i="1" smtClean="0">
                            <a:solidFill>
                              <a:srgbClr val="5B9BD5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sz="2000" b="0" i="1">
                                <a:solidFill>
                                  <a:srgbClr val="5B9BD5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>
                                <a:solidFill>
                                  <a:srgbClr val="5B9BD5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rgbClr val="5B9BD5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altLang="zh-CN" sz="2000" b="0" i="1" smtClean="0">
                        <a:solidFill>
                          <a:srgbClr val="5B9BD5">
                            <a:lumMod val="50000"/>
                          </a:srgbClr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altLang="zh-CN" sz="20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d>
                      <m:dPr>
                        <m:begChr m:val="〈"/>
                        <m:endChr m:val="〉"/>
                        <m:ctrlPr>
                          <a:rPr lang="en-US" altLang="zh-CN" sz="2000" b="0" i="1">
                            <a:solidFill>
                              <a:srgbClr val="5B9BD5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b="0" i="1">
                                <a:solidFill>
                                  <a:srgbClr val="5B9BD5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>
                                <a:solidFill>
                                  <a:srgbClr val="5B9BD5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zh-CN" sz="2000" b="0" i="1">
                                <a:solidFill>
                                  <a:srgbClr val="5B9BD5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d>
                      <m:dPr>
                        <m:begChr m:val="〈"/>
                        <m:endChr m:val="〉"/>
                        <m:ctrlPr>
                          <a:rPr lang="en-US" altLang="zh-CN" sz="2000" b="0" i="1">
                            <a:solidFill>
                              <a:srgbClr val="5B9BD5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b="0" i="1">
                                <a:solidFill>
                                  <a:srgbClr val="5B9BD5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>
                                <a:solidFill>
                                  <a:srgbClr val="5B9BD5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zh-CN" sz="2000" b="0" i="1">
                                <a:solidFill>
                                  <a:srgbClr val="5B9BD5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e>
                    </m:d>
                    <m:f>
                      <m:fPr>
                        <m:ctrlPr>
                          <a:rPr lang="en-US" altLang="zh-CN" sz="2000" b="0" i="1" smtClean="0">
                            <a:solidFill>
                              <a:srgbClr val="5B9BD5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000" b="0" i="1" smtClean="0">
                                <a:solidFill>
                                  <a:srgbClr val="5B9BD5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solidFill>
                                  <a:srgbClr val="5B9BD5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solidFill>
                                  <a:srgbClr val="5B9BD5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zh-CN" sz="2000" b="0" i="1">
                                    <a:solidFill>
                                      <a:srgbClr val="5B9BD5">
                                        <a:lumMod val="50000"/>
                                      </a:srgb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sz="2000" b="0" i="1">
                                        <a:solidFill>
                                          <a:srgbClr val="5B9BD5">
                                            <a:lumMod val="50000"/>
                                          </a:srgb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>
                                        <a:solidFill>
                                          <a:srgbClr val="5B9BD5">
                                            <a:lumMod val="50000"/>
                                          </a:srgb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CN" sz="2000" b="0" i="1">
                                        <a:solidFill>
                                          <a:srgbClr val="5B9BD5">
                                            <a:lumMod val="50000"/>
                                          </a:srgb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zh-CN" sz="2000" b="0" i="1">
                                    <a:solidFill>
                                      <a:srgbClr val="5B9BD5">
                                        <a:lumMod val="50000"/>
                                      </a:srgbClr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>
                                        <a:solidFill>
                                          <a:srgbClr val="5B9BD5">
                                            <a:lumMod val="50000"/>
                                          </a:srgb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>
                                        <a:solidFill>
                                          <a:srgbClr val="5B9BD5">
                                            <a:lumMod val="50000"/>
                                          </a:srgb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CN" sz="2000" b="0" i="1">
                                        <a:solidFill>
                                          <a:srgbClr val="5B9BD5">
                                            <a:lumMod val="50000"/>
                                          </a:srgb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zh-CN" sz="2000" b="0" i="1" smtClean="0">
                                <a:solidFill>
                                  <a:srgbClr val="5B9BD5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altLang="zh-CN" sz="2000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sz="2000" b="0" i="1" smtClean="0">
                                <a:solidFill>
                                  <a:srgbClr val="5B9BD5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zh-CN" sz="2000" b="0" i="1">
                                    <a:solidFill>
                                      <a:srgbClr val="5B9BD5">
                                        <a:lumMod val="50000"/>
                                      </a:srgb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sz="2000" b="0" i="1">
                                        <a:solidFill>
                                          <a:srgbClr val="5B9BD5">
                                            <a:lumMod val="50000"/>
                                          </a:srgb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>
                                        <a:solidFill>
                                          <a:srgbClr val="5B9BD5">
                                            <a:lumMod val="50000"/>
                                          </a:srgb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CN" sz="2000" b="0" i="1">
                                        <a:solidFill>
                                          <a:srgbClr val="5B9BD5">
                                            <a:lumMod val="50000"/>
                                          </a:srgb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zh-CN" sz="2000" b="0" i="1">
                                    <a:solidFill>
                                      <a:srgbClr val="5B9BD5">
                                        <a:lumMod val="50000"/>
                                      </a:srgbClr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>
                                        <a:solidFill>
                                          <a:srgbClr val="5B9BD5">
                                            <a:lumMod val="50000"/>
                                          </a:srgb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>
                                        <a:solidFill>
                                          <a:srgbClr val="5B9BD5">
                                            <a:lumMod val="50000"/>
                                          </a:srgb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CN" sz="2000" b="0" i="1">
                                        <a:solidFill>
                                          <a:srgbClr val="5B9BD5">
                                            <a:lumMod val="50000"/>
                                          </a:srgb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altLang="zh-CN" sz="2000" b="0" i="1">
                                <a:solidFill>
                                  <a:srgbClr val="5B9BD5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sz="2000" b="0" i="1" smtClean="0">
                                <a:solidFill>
                                  <a:srgbClr val="5B9BD5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zh-CN" altLang="en-US" sz="2000" b="0" i="1" smtClean="0">
                                <a:solidFill>
                                  <a:srgbClr val="5B9BD5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p>
                        </m:sSup>
                      </m:den>
                    </m:f>
                    <m:r>
                      <a:rPr lang="en-US" altLang="zh-CN" sz="2000" b="0" i="1" smtClean="0">
                        <a:solidFill>
                          <a:srgbClr val="5B9BD5">
                            <a:lumMod val="50000"/>
                          </a:srgbClr>
                        </a:solidFill>
                        <a:latin typeface="Cambria Math" panose="02040503050406030204" pitchFamily="18" charset="0"/>
                      </a:rPr>
                      <m:t>  (</m:t>
                    </m:r>
                    <m:r>
                      <a:rPr lang="en-US" altLang="zh-CN" sz="2000" b="0" i="1" smtClean="0">
                        <a:solidFill>
                          <a:srgbClr val="5B9BD5">
                            <a:lumMod val="50000"/>
                          </a:srgbClr>
                        </a:solidFill>
                        <a:latin typeface="Cambria Math" panose="02040503050406030204" pitchFamily="18" charset="0"/>
                      </a:rPr>
                      <m:t>𝑠𝑖𝑛𝑔𝑢𝑙𝑎𝑟</m:t>
                    </m:r>
                    <m:r>
                      <a:rPr lang="en-US" altLang="zh-CN" sz="2000" b="0" i="1" smtClean="0">
                        <a:solidFill>
                          <a:srgbClr val="5B9BD5">
                            <a:lumMod val="50000"/>
                          </a:srgb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000" b="0" i="1" smtClean="0">
                        <a:solidFill>
                          <a:srgbClr val="5B9BD5">
                            <a:lumMod val="50000"/>
                          </a:srgbClr>
                        </a:solidFill>
                        <a:latin typeface="Cambria Math" panose="02040503050406030204" pitchFamily="18" charset="0"/>
                      </a:rPr>
                      <m:t>𝑝𝑎𝑟𝑡</m:t>
                    </m:r>
                    <m:r>
                      <a:rPr lang="en-US" altLang="zh-CN" sz="2000" b="0" i="1" smtClean="0">
                        <a:solidFill>
                          <a:srgbClr val="5B9BD5">
                            <a:lumMod val="50000"/>
                          </a:srgb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000" b="0" i="1" smtClean="0">
                        <a:solidFill>
                          <a:srgbClr val="5B9BD5">
                            <a:lumMod val="50000"/>
                          </a:srgbClr>
                        </a:solidFill>
                        <a:latin typeface="Cambria Math" panose="02040503050406030204" pitchFamily="18" charset="0"/>
                      </a:rPr>
                      <m:t>𝑜𝑛𝑙𝑦</m:t>
                    </m:r>
                    <m:r>
                      <a:rPr lang="en-US" altLang="zh-CN" sz="2000" b="0" i="1" smtClean="0">
                        <a:solidFill>
                          <a:srgbClr val="5B9BD5">
                            <a:lumMod val="50000"/>
                          </a:srgb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000" b="0" dirty="0">
                    <a:solidFill>
                      <a:srgbClr val="FF0000"/>
                    </a:solidFill>
                    <a:latin typeface="Calibri" panose="020F0502020204030204"/>
                    <a:ea typeface="宋体" panose="02010600030101010101" pitchFamily="2" charset="-122"/>
                  </a:rPr>
                  <a:t> </a:t>
                </a:r>
              </a:p>
            </p:txBody>
          </p:sp>
        </mc:Choice>
        <mc:Fallback xmlns="">
          <p:sp>
            <p:nvSpPr>
              <p:cNvPr id="25" name="Rectangle 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115A2C7-C0D6-4215-B71C-0B864D0606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0978" y="1371600"/>
                <a:ext cx="6606221" cy="63100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9">
                <a:extLst>
                  <a:ext uri="{FF2B5EF4-FFF2-40B4-BE49-F238E27FC236}">
                    <a16:creationId xmlns="" xmlns:a16="http://schemas.microsoft.com/office/drawing/2014/main" id="{FEE0101F-28C4-49FD-BD9D-2F5FA08AE91C}"/>
                  </a:ext>
                </a:extLst>
              </p:cNvPr>
              <p:cNvSpPr txBox="1"/>
              <p:nvPr/>
            </p:nvSpPr>
            <p:spPr>
              <a:xfrm>
                <a:off x="1600200" y="2482653"/>
                <a:ext cx="4085093" cy="3195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0&lt;</m:t>
                      </m:r>
                      <m:d>
                        <m:dPr>
                          <m:begChr m:val="〈"/>
                          <m:endChr m:val="〉"/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~∫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𝑑𝑥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𝜆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&gt;0 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6" name="TextBox 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EE0101F-28C4-49FD-BD9D-2F5FA08AE9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2482653"/>
                <a:ext cx="4085093" cy="319511"/>
              </a:xfrm>
              <a:prstGeom prst="rect">
                <a:avLst/>
              </a:prstGeom>
              <a:blipFill rotWithShape="0">
                <a:blip r:embed="rId5"/>
                <a:stretch>
                  <a:fillRect l="-1045" t="-13208" b="-415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>
                <a:extLst>
                  <a:ext uri="{FF2B5EF4-FFF2-40B4-BE49-F238E27FC236}">
                    <a16:creationId xmlns="" xmlns:a16="http://schemas.microsoft.com/office/drawing/2014/main" id="{6C73FBE5-237C-4EB4-866C-45D0F4D34F60}"/>
                  </a:ext>
                </a:extLst>
              </p:cNvPr>
              <p:cNvSpPr/>
              <p:nvPr/>
            </p:nvSpPr>
            <p:spPr>
              <a:xfrm>
                <a:off x="1500796" y="2002607"/>
                <a:ext cx="572496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𝑤𝑖𝑡h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𝑏𝑒𝑖𝑛𝑔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𝑑𝑒𝑛𝑠𝑖𝑡𝑦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𝑑𝑒𝑛𝑠𝑖𝑡𝑦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𝑐𝑜𝑟𝑟𝑒𝑙𝑎𝑡𝑖𝑜𝑛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𝑙𝑒𝑛𝑔𝑡h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C73FBE5-237C-4EB4-866C-45D0F4D34F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796" y="2002607"/>
                <a:ext cx="5724965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319" r="-31842" b="-5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F05B5FCF-ED72-4FFF-84F1-4E5F1D61F4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466259"/>
            <a:ext cx="3474008" cy="215751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818672" y="3048000"/>
            <a:ext cx="7314919" cy="1939098"/>
            <a:chOff x="818672" y="3048000"/>
            <a:chExt cx="7314919" cy="19390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文本框 50">
                  <a:extLst>
                    <a:ext uri="{FF2B5EF4-FFF2-40B4-BE49-F238E27FC236}">
                      <a16:creationId xmlns="" xmlns:a16="http://schemas.microsoft.com/office/drawing/2014/main" id="{89ABC1CB-F61E-45D6-9F31-1F581F5C3229}"/>
                    </a:ext>
                  </a:extLst>
                </p:cNvPr>
                <p:cNvSpPr txBox="1"/>
                <p:nvPr/>
              </p:nvSpPr>
              <p:spPr>
                <a:xfrm>
                  <a:off x="1674018" y="3653844"/>
                  <a:ext cx="6367705" cy="6391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altLang="zh-CN" sz="1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altLang="zh-CN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CN" sz="1800" b="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sup>
                                <m:r>
                                  <a:rPr lang="en-US" altLang="zh-CN" sz="1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3/2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CN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sSup>
                          <m:sSupPr>
                            <m:ctrlPr>
                              <a:rPr lang="en-US" altLang="zh-CN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f>
                              <m:fPr>
                                <m:ctrlPr>
                                  <a:rPr lang="en-US" altLang="zh-CN" sz="1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1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zh-CN" altLang="en-US" sz="1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altLang="zh-CN" sz="1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𝑚𝑇</m:t>
                                </m:r>
                              </m:den>
                            </m:f>
                            <m:r>
                              <a:rPr lang="en-US" altLang="zh-CN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b>
                          <m:sSubPr>
                            <m:ctrlPr>
                              <a:rPr lang="en-US" altLang="zh-CN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CN" sz="18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〈"/>
                                <m:endChr m:val="〉"/>
                                <m:ctrlPr>
                                  <a:rPr lang="en-US" altLang="zh-CN" sz="1800" b="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sz="1800" b="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US" altLang="zh-CN" sz="1800" b="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altLang="zh-CN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1800" b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[1+</m:t>
                        </m:r>
                        <m:sSub>
                          <m:sSubPr>
                            <m:ctrlPr>
                              <a:rPr lang="en-US" altLang="zh-CN" sz="18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zh-CN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𝑛𝑝</m:t>
                            </m:r>
                          </m:sub>
                        </m:sSub>
                        <m:r>
                          <a:rPr lang="en-US" altLang="zh-CN" sz="1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zh-CN" altLang="en-US" sz="1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altLang="zh-CN" sz="18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18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zh-CN" sz="18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altLang="zh-CN" sz="1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zh-CN" sz="18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l-GR" altLang="zh-CN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altLang="zh-CN" sz="1800" b="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800" b="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altLang="zh-CN" sz="1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den>
                        </m:f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d>
                          <m:dPr>
                            <m:ctrlPr>
                              <a:rPr lang="en-US" altLang="zh-CN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sz="1800" b="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1800" b="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𝜉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altLang="zh-CN" sz="1800" b="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800" b="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  <m:r>
                          <a:rPr lang="en-US" altLang="zh-CN" sz="1800" b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1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</m:t>
                        </m:r>
                        <m:r>
                          <a:rPr lang="en-US" altLang="zh-CN" sz="1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altLang="zh-CN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e>
                          <m:sup>
                            <m:r>
                              <a:rPr lang="en-US" altLang="zh-CN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1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>
                          <a:rPr lang="en-US" altLang="zh-CN" sz="1800" b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zh-CN" altLang="en-US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</mc:Choice>
          <mc:Fallback xmlns="">
            <p:sp>
              <p:nvSpPr>
                <p:cNvPr id="51" name="文本框 50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89ABC1CB-F61E-45D6-9F31-1F581F5C32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4018" y="3653844"/>
                  <a:ext cx="6367705" cy="63914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文本框 51">
                  <a:extLst>
                    <a:ext uri="{FF2B5EF4-FFF2-40B4-BE49-F238E27FC236}">
                      <a16:creationId xmlns="" xmlns:a16="http://schemas.microsoft.com/office/drawing/2014/main" id="{5074BC16-DE6C-4507-A279-D3F23BE12AFD}"/>
                    </a:ext>
                  </a:extLst>
                </p:cNvPr>
                <p:cNvSpPr txBox="1"/>
                <p:nvPr/>
              </p:nvSpPr>
              <p:spPr>
                <a:xfrm>
                  <a:off x="1652423" y="3048000"/>
                  <a:ext cx="4366452" cy="5961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altLang="zh-CN" sz="1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altLang="zh-CN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altLang="zh-CN" sz="1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1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  <m:sSup>
                          <m:sSupPr>
                            <m:ctrlPr>
                              <a:rPr lang="en-US" altLang="zh-CN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f>
                              <m:fPr>
                                <m:ctrlPr>
                                  <a:rPr lang="en-US" altLang="zh-CN" sz="1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1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zh-CN" altLang="en-US" sz="1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altLang="zh-CN" sz="1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𝑚𝑇</m:t>
                                </m:r>
                              </m:den>
                            </m:f>
                            <m:r>
                              <a:rPr lang="en-US" altLang="zh-CN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f>
                              <m:fPr>
                                <m:ctrlPr>
                                  <a:rPr lang="en-US" altLang="zh-CN" sz="1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1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altLang="zh-CN" sz="1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  <m:sSub>
                          <m:sSubPr>
                            <m:ctrlPr>
                              <a:rPr lang="en-US" altLang="zh-CN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d>
                          <m:dPr>
                            <m:begChr m:val="〈"/>
                            <m:endChr m:val="〉"/>
                            <m:ctrlPr>
                              <a:rPr lang="en-US" altLang="zh-CN" sz="18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800" b="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b="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altLang="zh-CN" sz="1800" b="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  <m:r>
                          <a:rPr lang="en-US" altLang="zh-CN" sz="1800" b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[1+</m:t>
                        </m:r>
                        <m:sSub>
                          <m:sSubPr>
                            <m:ctrlPr>
                              <a:rPr lang="en-US" altLang="zh-CN" sz="18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𝑛𝑝</m:t>
                            </m:r>
                          </m:sub>
                        </m:sSub>
                        <m:r>
                          <a:rPr lang="en-US" altLang="zh-CN" sz="1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zh-CN" sz="18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l-GR" altLang="zh-CN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altLang="zh-CN" sz="1800" b="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800" b="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altLang="zh-CN" sz="1800" b="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den>
                        </m:f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en-US" altLang="zh-CN" sz="1800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1800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altLang="zh-CN" sz="1800" b="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800" b="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altLang="zh-CN" sz="1800" b="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den>
                        </m:f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altLang="zh-CN" sz="1800" b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zh-CN" altLang="en-US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</mc:Choice>
          <mc:Fallback xmlns="">
            <p:sp>
              <p:nvSpPr>
                <p:cNvPr id="52" name="文本框 51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5074BC16-DE6C-4507-A279-D3F23BE12A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2423" y="3048000"/>
                  <a:ext cx="4366452" cy="59612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7" name="直线连接符 6">
              <a:extLst>
                <a:ext uri="{FF2B5EF4-FFF2-40B4-BE49-F238E27FC236}">
                  <a16:creationId xmlns="" xmlns:a16="http://schemas.microsoft.com/office/drawing/2014/main" id="{02A7E090-58F2-5341-A4FD-CF59DB32018F}"/>
                </a:ext>
              </a:extLst>
            </p:cNvPr>
            <p:cNvCxnSpPr/>
            <p:nvPr/>
          </p:nvCxnSpPr>
          <p:spPr>
            <a:xfrm>
              <a:off x="2370357" y="3644125"/>
              <a:ext cx="1465292" cy="0"/>
            </a:xfrm>
            <a:prstGeom prst="line">
              <a:avLst/>
            </a:prstGeom>
            <a:noFill/>
            <a:ln w="190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58" name="直线连接符 36">
              <a:extLst>
                <a:ext uri="{FF2B5EF4-FFF2-40B4-BE49-F238E27FC236}">
                  <a16:creationId xmlns="" xmlns:a16="http://schemas.microsoft.com/office/drawing/2014/main" id="{DA40CEB0-DBB3-8243-9D0B-5370818C5762}"/>
                </a:ext>
              </a:extLst>
            </p:cNvPr>
            <p:cNvCxnSpPr>
              <a:cxnSpLocks/>
            </p:cNvCxnSpPr>
            <p:nvPr/>
          </p:nvCxnSpPr>
          <p:spPr>
            <a:xfrm>
              <a:off x="2370357" y="4292993"/>
              <a:ext cx="1764782" cy="0"/>
            </a:xfrm>
            <a:prstGeom prst="line">
              <a:avLst/>
            </a:prstGeom>
            <a:noFill/>
            <a:ln w="190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sp>
          <p:nvSpPr>
            <p:cNvPr id="62" name="箭头: 右 6">
              <a:extLst>
                <a:ext uri="{FF2B5EF4-FFF2-40B4-BE49-F238E27FC236}">
                  <a16:creationId xmlns="" xmlns:a16="http://schemas.microsoft.com/office/drawing/2014/main" id="{48821216-44DF-4505-A5BB-630E6BD5F4D7}"/>
                </a:ext>
              </a:extLst>
            </p:cNvPr>
            <p:cNvSpPr/>
            <p:nvPr/>
          </p:nvSpPr>
          <p:spPr>
            <a:xfrm>
              <a:off x="818672" y="3207562"/>
              <a:ext cx="626741" cy="276999"/>
            </a:xfrm>
            <a:prstGeom prst="right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62584" y="4595598"/>
              <a:ext cx="2894625" cy="2610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29716" y="4465098"/>
              <a:ext cx="3103875" cy="522000"/>
            </a:xfrm>
            <a:prstGeom prst="rect">
              <a:avLst/>
            </a:prstGeom>
          </p:spPr>
        </p:pic>
      </p:grpSp>
      <p:grpSp>
        <p:nvGrpSpPr>
          <p:cNvPr id="64" name="组合 63"/>
          <p:cNvGrpSpPr/>
          <p:nvPr/>
        </p:nvGrpSpPr>
        <p:grpSpPr>
          <a:xfrm>
            <a:off x="381000" y="5177135"/>
            <a:ext cx="8545643" cy="1147465"/>
            <a:chOff x="381000" y="5177135"/>
            <a:chExt cx="8545643" cy="1147465"/>
          </a:xfrm>
        </p:grpSpPr>
        <p:grpSp>
          <p:nvGrpSpPr>
            <p:cNvPr id="17" name="组合 16"/>
            <p:cNvGrpSpPr/>
            <p:nvPr/>
          </p:nvGrpSpPr>
          <p:grpSpPr>
            <a:xfrm>
              <a:off x="381000" y="5177135"/>
              <a:ext cx="8545643" cy="1071265"/>
              <a:chOff x="381000" y="5177135"/>
              <a:chExt cx="8545643" cy="1071265"/>
            </a:xfrm>
          </p:grpSpPr>
          <p:sp>
            <p:nvSpPr>
              <p:cNvPr id="53" name="文本框 52">
                <a:extLst>
                  <a:ext uri="{FF2B5EF4-FFF2-40B4-BE49-F238E27FC236}">
                    <a16:creationId xmlns="" xmlns:a16="http://schemas.microsoft.com/office/drawing/2014/main" id="{E32A6EDF-69AC-D340-94C1-1319E6B686BB}"/>
                  </a:ext>
                </a:extLst>
              </p:cNvPr>
              <p:cNvSpPr txBox="1"/>
              <p:nvPr/>
            </p:nvSpPr>
            <p:spPr>
              <a:xfrm>
                <a:off x="1459127" y="5708452"/>
                <a:ext cx="9127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b="0" dirty="0">
                    <a:solidFill>
                      <a:srgbClr val="7030A0"/>
                    </a:solidFill>
                    <a:latin typeface="Calibri" panose="020F0502020204030204"/>
                    <a:ea typeface="宋体" panose="02010600030101010101" pitchFamily="2" charset="-122"/>
                  </a:rPr>
                  <a:t>Ratio:</a:t>
                </a:r>
                <a:endParaRPr lang="zh-CN" altLang="en-US" b="0" dirty="0">
                  <a:solidFill>
                    <a:srgbClr val="7030A0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grpSp>
            <p:nvGrpSpPr>
              <p:cNvPr id="54" name="组合 53">
                <a:extLst>
                  <a:ext uri="{FF2B5EF4-FFF2-40B4-BE49-F238E27FC236}">
                    <a16:creationId xmlns="" xmlns:a16="http://schemas.microsoft.com/office/drawing/2014/main" id="{11C33A8D-B1E9-1F45-9A9B-B66E22F6E0E6}"/>
                  </a:ext>
                </a:extLst>
              </p:cNvPr>
              <p:cNvGrpSpPr/>
              <p:nvPr/>
            </p:nvGrpSpPr>
            <p:grpSpPr>
              <a:xfrm>
                <a:off x="2552093" y="5734028"/>
                <a:ext cx="6374550" cy="514372"/>
                <a:chOff x="4510425" y="2562073"/>
                <a:chExt cx="6374550" cy="514372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5" name="文本框 54">
                      <a:extLst>
                        <a:ext uri="{FF2B5EF4-FFF2-40B4-BE49-F238E27FC236}">
                          <a16:creationId xmlns="" xmlns:a16="http://schemas.microsoft.com/office/drawing/2014/main" id="{CA252B09-2BC3-4A74-A365-7EC4166FB93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510425" y="2562073"/>
                      <a:ext cx="5367239" cy="514372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14:m>
                        <m:oMath xmlns:m="http://schemas.openxmlformats.org/officeDocument/2006/math">
                          <m:f>
                            <m:fPr>
                              <m:ctrlPr>
                                <a:rPr lang="en-US" altLang="zh-CN" sz="2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CN" sz="20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20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num>
                            <m:den>
                              <m:sSubSup>
                                <m:sSubSupPr>
                                  <m:ctrlPr>
                                    <a:rPr lang="en-US" altLang="zh-CN" sz="20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  <m:sup>
                                  <m:r>
                                    <a:rPr lang="en-US" altLang="zh-CN" sz="20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r>
                            <a:rPr lang="en-US" altLang="zh-CN" sz="20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  <m:f>
                            <m:fPr>
                              <m:ctrlPr>
                                <a:rPr lang="en-US" altLang="zh-CN" sz="2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sz="2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altLang="zh-CN" sz="20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rad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2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b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zh-CN" altLang="en-US" sz="20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CN" sz="2000" b="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2000" b="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altLang="zh-CN" sz="2000" b="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CN" sz="20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sz="20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l-GR" altLang="zh-CN" sz="2000" b="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num>
                                <m:den>
                                  <m:r>
                                    <a:rPr lang="zh-CN" altLang="en-US" sz="2000" b="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den>
                              </m:f>
                              <m:r>
                                <a:rPr lang="en-US" altLang="zh-CN" sz="20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d>
                                <m:dPr>
                                  <m:ctrlPr>
                                    <a:rPr lang="en-US" altLang="zh-CN" sz="2000" b="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CN" sz="2000" b="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000" b="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𝜉</m:t>
                                      </m:r>
                                    </m:num>
                                    <m:den>
                                      <m:r>
                                        <a:rPr lang="zh-CN" altLang="en-US" sz="2000" b="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den>
                                  </m:f>
                                </m:e>
                              </m:d>
                            </m:e>
                          </m:d>
                        </m:oMath>
                      </a14:m>
                      <a:r>
                        <a:rPr lang="en-US" altLang="zh-CN" sz="2000" b="0" dirty="0">
                          <a:solidFill>
                            <a:prstClr val="black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,     </a:t>
                      </a:r>
                      <a14:m>
                        <m:oMath xmlns:m="http://schemas.openxmlformats.org/officeDocument/2006/math">
                          <m:f>
                            <m:fPr>
                              <m:ctrlPr>
                                <a:rPr lang="en-US" altLang="zh-CN" sz="2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3 </m:t>
                              </m:r>
                              <m:r>
                                <a:rPr lang="en-US" altLang="zh-CN" sz="2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𝑝𝑎𝑖𝑟𝑠</m:t>
                              </m:r>
                            </m:num>
                            <m:den>
                              <m:r>
                                <a:rPr lang="en-US" altLang="zh-CN" sz="2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  <m:r>
                                <a:rPr lang="en-US" altLang="zh-CN" sz="2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𝑝𝑎𝑖𝑟𝑠</m:t>
                              </m:r>
                            </m:den>
                          </m:f>
                          <m:r>
                            <a:rPr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~1 </m:t>
                          </m:r>
                          <m:r>
                            <a:rPr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𝑝𝑎𝑖𝑟</m:t>
                          </m:r>
                          <m:r>
                            <a:rPr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</m:oMath>
                      </a14:m>
                      <a:endParaRPr lang="zh-CN" altLang="en-US" sz="2000" b="0" dirty="0">
                        <a:solidFill>
                          <a:prstClr val="black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p:txBody>
                </p:sp>
              </mc:Choice>
              <mc:Fallback xmlns="">
                <p:sp>
                  <p:nvSpPr>
                    <p:cNvPr id="8" name="文本框 7">
                      <a:extLst>
                        <a:ext uri="{FF2B5EF4-FFF2-40B4-BE49-F238E27FC236}">
                          <a16:creationId xmlns:a16="http://schemas.microsoft.com/office/drawing/2014/main" id="{CA252B09-2BC3-4A74-A365-7EC4166FB93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510425" y="2562073"/>
                      <a:ext cx="5367239" cy="514372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 l="-943" t="-2381" r="-1415" b="-1190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6" name="文本框 55">
                      <a:extLst>
                        <a:ext uri="{FF2B5EF4-FFF2-40B4-BE49-F238E27FC236}">
                          <a16:creationId xmlns="" xmlns:a16="http://schemas.microsoft.com/office/drawing/2014/main" id="{EF268378-C257-6441-929C-CFB084E173D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912273" y="2622397"/>
                      <a:ext cx="972702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14:m>
                        <m:oMath xmlns:m="http://schemas.openxmlformats.org/officeDocument/2006/math">
                          <m:r>
                            <a:rPr kumimoji="1" lang="zh-CN" altLang="en-US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kumimoji="1" lang="en-US" altLang="zh-CN" sz="20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  <m:r>
                            <a:rPr kumimoji="1"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oMath>
                      </a14:m>
                      <a:r>
                        <a:rPr kumimoji="1" lang="en-US" altLang="zh-CN" sz="2000" b="0" dirty="0">
                          <a:solidFill>
                            <a:prstClr val="black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 fm</a:t>
                      </a:r>
                      <a:endParaRPr kumimoji="1" lang="zh-CN" altLang="en-US" sz="2000" b="0" dirty="0">
                        <a:solidFill>
                          <a:prstClr val="black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p:txBody>
                </p:sp>
              </mc:Choice>
              <mc:Fallback xmlns="">
                <p:sp>
                  <p:nvSpPr>
                    <p:cNvPr id="2" name="文本框 1">
                      <a:extLst>
                        <a:ext uri="{FF2B5EF4-FFF2-40B4-BE49-F238E27FC236}">
                          <a16:creationId xmlns:a16="http://schemas.microsoft.com/office/drawing/2014/main" id="{EF268378-C257-6441-929C-CFB084E173D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912273" y="2622397"/>
                      <a:ext cx="972702" cy="307777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6494" t="-20000" r="-14286" b="-48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59" name="文本框 58">
                <a:extLst>
                  <a:ext uri="{FF2B5EF4-FFF2-40B4-BE49-F238E27FC236}">
                    <a16:creationId xmlns="" xmlns:a16="http://schemas.microsoft.com/office/drawing/2014/main" id="{A6535C6E-7FF3-694D-9DB1-BC1D1F4B7C4D}"/>
                  </a:ext>
                </a:extLst>
              </p:cNvPr>
              <p:cNvSpPr txBox="1"/>
              <p:nvPr/>
            </p:nvSpPr>
            <p:spPr>
              <a:xfrm>
                <a:off x="1445413" y="5177135"/>
                <a:ext cx="666830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b="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  <a:ea typeface="宋体" panose="02010600030101010101" pitchFamily="2" charset="-122"/>
                  </a:rPr>
                  <a:t>Pre-factors are thermal yields w/o density </a:t>
                </a:r>
                <a:r>
                  <a:rPr lang="en-US" altLang="zh-CN" b="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  <a:ea typeface="宋体" panose="02010600030101010101" pitchFamily="2" charset="-122"/>
                  </a:rPr>
                  <a:t>fluc</a:t>
                </a:r>
                <a:r>
                  <a:rPr lang="en-US" altLang="zh-CN" b="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  <a:ea typeface="宋体" panose="02010600030101010101" pitchFamily="2" charset="-122"/>
                  </a:rPr>
                  <a:t>./corr.</a:t>
                </a:r>
                <a:endParaRPr lang="zh-CN" altLang="en-US" b="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60" name="箭头: 右 17">
                <a:extLst>
                  <a:ext uri="{FF2B5EF4-FFF2-40B4-BE49-F238E27FC236}">
                    <a16:creationId xmlns="" xmlns:a16="http://schemas.microsoft.com/office/drawing/2014/main" id="{9C08FD78-AC77-47C5-A91B-2491E6659A18}"/>
                  </a:ext>
                </a:extLst>
              </p:cNvPr>
              <p:cNvSpPr/>
              <p:nvPr/>
            </p:nvSpPr>
            <p:spPr>
              <a:xfrm>
                <a:off x="381000" y="5819536"/>
                <a:ext cx="988019" cy="239496"/>
              </a:xfrm>
              <a:prstGeom prst="rightArrow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  <p:sp>
          <p:nvSpPr>
            <p:cNvPr id="15" name="矩形 14"/>
            <p:cNvSpPr/>
            <p:nvPr/>
          </p:nvSpPr>
          <p:spPr bwMode="auto">
            <a:xfrm>
              <a:off x="2438400" y="5638800"/>
              <a:ext cx="3429000" cy="6858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黑体" pitchFamily="2" charset="-122"/>
              </a:endParaRPr>
            </a:p>
          </p:txBody>
        </p:sp>
      </p:grpSp>
      <p:sp>
        <p:nvSpPr>
          <p:cNvPr id="63" name="TextBox 23"/>
          <p:cNvSpPr txBox="1"/>
          <p:nvPr/>
        </p:nvSpPr>
        <p:spPr>
          <a:xfrm>
            <a:off x="11277600" y="6427113"/>
            <a:ext cx="813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p. 13</a:t>
            </a:r>
            <a:endParaRPr kumimoji="0" lang="zh-CN" alt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1423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 txBox="1">
            <a:spLocks noChangeArrowheads="1"/>
          </p:cNvSpPr>
          <p:nvPr/>
        </p:nvSpPr>
        <p:spPr bwMode="auto">
          <a:xfrm>
            <a:off x="1524000" y="179388"/>
            <a:ext cx="914400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54000" rIns="91440" bIns="45720" numCol="1" anchor="t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133984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pPr eaLnBrk="1" hangingPunct="1"/>
            <a:r>
              <a:rPr kumimoji="1" lang="en-US" altLang="zh-CN" sz="3600" smtClean="0">
                <a:solidFill>
                  <a:srgbClr val="132584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Outline</a:t>
            </a:r>
            <a:endParaRPr kumimoji="1" lang="zh-CN" altLang="en-US" sz="3600" b="0" dirty="0" smtClean="0">
              <a:solidFill>
                <a:srgbClr val="132584"/>
              </a:solidFill>
              <a:ea typeface="黑体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7400" y="1981200"/>
            <a:ext cx="8382000" cy="267765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QCD Phase Diagram and Critical Endpoint (CEP)</a:t>
            </a: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Baryon density </a:t>
            </a:r>
            <a:r>
              <a:rPr lang="en-US" altLang="zh-C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fluctuation and 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oalescence production of light nuclei in HIC </a:t>
            </a:r>
            <a:endParaRPr lang="en-US" altLang="zh-CN" sz="2800" i="1" dirty="0" smtClean="0">
              <a:solidFill>
                <a:srgbClr val="0000FF"/>
              </a:solidFill>
              <a:latin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,d,t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yields as a probe of CEP and 1</a:t>
            </a:r>
            <a:r>
              <a:rPr lang="en-US" altLang="zh-CN" sz="28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Order Phase Transition</a:t>
            </a: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 and Outlook</a:t>
            </a:r>
            <a:endParaRPr lang="zh-CN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09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52600" y="179388"/>
            <a:ext cx="9144000" cy="688975"/>
          </a:xfrm>
        </p:spPr>
        <p:txBody>
          <a:bodyPr/>
          <a:lstStyle/>
          <a:p>
            <a:r>
              <a:rPr lang="en-US" altLang="zh-CN" dirty="0" smtClean="0"/>
              <a:t>       Peak structure and CEP</a:t>
            </a:r>
            <a:endParaRPr lang="zh-CN" altLang="en-US" dirty="0" smtClean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3592535"/>
            <a:ext cx="3962400" cy="25796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1" y="1006118"/>
            <a:ext cx="3859216" cy="2590800"/>
          </a:xfrm>
          <a:prstGeom prst="rect">
            <a:avLst/>
          </a:prstGeom>
        </p:spPr>
      </p:pic>
      <p:sp>
        <p:nvSpPr>
          <p:cNvPr id="5" name="文本框 1"/>
          <p:cNvSpPr txBox="1">
            <a:spLocks noChangeArrowheads="1"/>
          </p:cNvSpPr>
          <p:nvPr/>
        </p:nvSpPr>
        <p:spPr bwMode="auto">
          <a:xfrm>
            <a:off x="1777209" y="6116143"/>
            <a:ext cx="3505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SzPct val="120000"/>
              <a:buBlip>
                <a:blip r:embed="rId5"/>
              </a:buBlip>
              <a:defRPr sz="28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rgbClr val="000066"/>
              </a:buClr>
              <a:buChar char="•"/>
              <a:defRPr sz="24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None/>
            </a:pP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 J. </a:t>
            </a:r>
            <a:r>
              <a:rPr lang="en-US" altLang="zh-CN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Sun, LWC, C.M. </a:t>
            </a: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Ko, </a:t>
            </a:r>
            <a:r>
              <a:rPr lang="en-US" altLang="zh-CN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zh-CN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altLang="zh-CN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Z. Xu, 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None/>
            </a:pPr>
            <a:r>
              <a:rPr lang="en-US" altLang="zh-CN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PLB781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499(2018) [arXiv:1801.09382] 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0" y="875497"/>
            <a:ext cx="4114800" cy="328476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210300" y="5105400"/>
            <a:ext cx="5867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Critical point: </a:t>
            </a:r>
            <a:r>
              <a:rPr lang="en-US" altLang="zh-CN" sz="1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Largest density fluctuation (e.g., </a:t>
            </a:r>
            <a:r>
              <a:rPr lang="en-US" altLang="zh-CN" sz="16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critical </a:t>
            </a:r>
          </a:p>
          <a:p>
            <a:pPr algn="l"/>
            <a:r>
              <a:rPr lang="en-US" altLang="zh-CN" sz="1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opalescence,《</a:t>
            </a:r>
            <a:r>
              <a:rPr lang="zh-CN" altLang="en-US" sz="16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相变和临界现象</a:t>
            </a:r>
            <a:r>
              <a:rPr lang="en-US" altLang="zh-CN" sz="16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》-</a:t>
            </a:r>
            <a:r>
              <a:rPr lang="zh-CN" altLang="en-US" sz="16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于渌，郝柏林</a:t>
            </a:r>
            <a:endParaRPr lang="en-US" altLang="zh-CN" sz="16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First-order phase transition: </a:t>
            </a:r>
            <a:r>
              <a:rPr lang="en-US" altLang="zh-CN" sz="1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density </a:t>
            </a:r>
            <a:r>
              <a:rPr lang="en-US" altLang="zh-CN" sz="1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fluctuations due to </a:t>
            </a:r>
            <a:r>
              <a:rPr lang="en-US" altLang="zh-CN" sz="1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spinodal</a:t>
            </a:r>
            <a:r>
              <a:rPr lang="en-US" altLang="zh-CN" sz="1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instability (but take time to build)              </a:t>
            </a:r>
            <a:r>
              <a:rPr lang="en-US" altLang="zh-CN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Steinheimer</a:t>
            </a: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Randrup</a:t>
            </a: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/Koch(12,14); </a:t>
            </a:r>
            <a:r>
              <a:rPr lang="en-US" altLang="zh-CN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Herold</a:t>
            </a: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al.(14); 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Li/Ko (16</a:t>
            </a:r>
            <a:r>
              <a:rPr lang="en-US" altLang="zh-CN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1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629400" y="709856"/>
            <a:ext cx="3276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 Huang, Intro. Stat. Phys (p.58)</a:t>
            </a:r>
            <a:endParaRPr lang="en-US" altLang="zh-CN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496878" y="2557046"/>
            <a:ext cx="8183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Liquid</a:t>
            </a:r>
            <a:endParaRPr lang="en-US" altLang="zh-CN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621078" y="2557046"/>
            <a:ext cx="5897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6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  <a:endParaRPr lang="en-US" altLang="zh-CN" sz="16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6862" y="4188732"/>
            <a:ext cx="4032243" cy="52400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7843609" y="4658680"/>
            <a:ext cx="11993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Corr. </a:t>
            </a:r>
            <a:r>
              <a:rPr lang="en-US" altLang="zh-CN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</a:t>
            </a: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144000" y="4648200"/>
            <a:ext cx="1371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Corr. Length</a:t>
            </a:r>
            <a:endParaRPr lang="en-US" altLang="zh-CN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420678" y="4648200"/>
            <a:ext cx="6659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Fluc</a:t>
            </a: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23"/>
          <p:cNvSpPr txBox="1"/>
          <p:nvPr/>
        </p:nvSpPr>
        <p:spPr>
          <a:xfrm>
            <a:off x="11277600" y="6427113"/>
            <a:ext cx="813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p. 14</a:t>
            </a:r>
            <a:endParaRPr kumimoji="0" lang="zh-CN" alt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3982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742" y="914400"/>
            <a:ext cx="9046019" cy="187343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2895600"/>
            <a:ext cx="6019800" cy="320132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702542" y="4022714"/>
            <a:ext cx="25816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For </a:t>
            </a:r>
            <a:r>
              <a:rPr lang="el-GR" altLang="zh-CN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Δρ</a:t>
            </a:r>
            <a:r>
              <a:rPr lang="en-US" altLang="zh-CN" sz="2000" b="1" baseline="-25000" dirty="0" smtClean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en-US" altLang="zh-CN" sz="2000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</a:t>
            </a:r>
            <a:endParaRPr lang="en-US" altLang="zh-CN" sz="2000" b="1" baseline="-25000" dirty="0" smtClean="0">
              <a:solidFill>
                <a:schemeClr val="accent6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 peak is observed at 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8.8 </a:t>
            </a:r>
            <a:r>
              <a:rPr lang="en-US" altLang="zh-CN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GeV</a:t>
            </a:r>
            <a:r>
              <a:rPr lang="en-US" altLang="zh-CN" sz="2000" dirty="0" smtClean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dirty="0" smtClean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There is another possible peak 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below 6.3 </a:t>
            </a:r>
            <a:r>
              <a:rPr lang="en-US" altLang="zh-CN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GeV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zh-CN" altLang="en-US" sz="2000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1"/>
          <p:cNvSpPr txBox="1">
            <a:spLocks noChangeArrowheads="1"/>
          </p:cNvSpPr>
          <p:nvPr/>
        </p:nvSpPr>
        <p:spPr bwMode="auto">
          <a:xfrm>
            <a:off x="7683500" y="3270854"/>
            <a:ext cx="3136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SzPct val="120000"/>
              <a:buBlip>
                <a:blip r:embed="rId5"/>
              </a:buBlip>
              <a:defRPr sz="28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rgbClr val="000066"/>
              </a:buClr>
              <a:buChar char="•"/>
              <a:defRPr sz="24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fr-FR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Anticic et al. (NA49 Collaboration), 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fr-FR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Rev. C 94, 044906 (2016). </a:t>
            </a:r>
            <a:endParaRPr lang="zh-CN" altLang="en-US" sz="1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210309" y="2843813"/>
            <a:ext cx="359104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>
                <a:solidFill>
                  <a:srgbClr val="0070C0"/>
                </a:solidFill>
              </a:rPr>
              <a:t>From NA49 Collaboration</a:t>
            </a:r>
            <a:endParaRPr lang="zh-CN" altLang="en-US" sz="2200" dirty="0">
              <a:solidFill>
                <a:srgbClr val="0070C0"/>
              </a:solidFill>
            </a:endParaRPr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647708" y="174625"/>
            <a:ext cx="9401291" cy="688975"/>
          </a:xfrm>
        </p:spPr>
        <p:txBody>
          <a:bodyPr/>
          <a:lstStyle/>
          <a:p>
            <a:r>
              <a:rPr lang="en-US" altLang="zh-CN" sz="2600" dirty="0" smtClean="0">
                <a:solidFill>
                  <a:srgbClr val="12357C"/>
                </a:solidFill>
              </a:rPr>
              <a:t>                        Circumstantial evidence of peak structure?</a:t>
            </a:r>
            <a:endParaRPr lang="zh-CN" altLang="en-US" sz="2600" dirty="0" smtClean="0">
              <a:solidFill>
                <a:srgbClr val="12357C"/>
              </a:solidFill>
            </a:endParaRPr>
          </a:p>
        </p:txBody>
      </p:sp>
      <p:sp>
        <p:nvSpPr>
          <p:cNvPr id="8" name="文本框 1"/>
          <p:cNvSpPr txBox="1">
            <a:spLocks noChangeArrowheads="1"/>
          </p:cNvSpPr>
          <p:nvPr/>
        </p:nvSpPr>
        <p:spPr bwMode="auto">
          <a:xfrm>
            <a:off x="838200" y="6096927"/>
            <a:ext cx="6553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SzPct val="120000"/>
              <a:buBlip>
                <a:blip r:embed="rId5"/>
              </a:buBlip>
              <a:defRPr sz="28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rgbClr val="000066"/>
              </a:buClr>
              <a:buChar char="•"/>
              <a:defRPr sz="24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None/>
            </a:pP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 J. </a:t>
            </a:r>
            <a:r>
              <a:rPr lang="en-US" altLang="zh-CN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Sun, LWC, C.M. </a:t>
            </a: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Ko, </a:t>
            </a:r>
            <a:r>
              <a:rPr lang="en-US" altLang="zh-CN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zh-CN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altLang="zh-CN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Z. Xu,  </a:t>
            </a:r>
            <a:r>
              <a:rPr lang="en-US" altLang="zh-CN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PLB781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499(2018) [arXiv:1801.09382] </a:t>
            </a:r>
          </a:p>
        </p:txBody>
      </p:sp>
      <p:sp>
        <p:nvSpPr>
          <p:cNvPr id="9" name="TextBox 23"/>
          <p:cNvSpPr txBox="1"/>
          <p:nvPr/>
        </p:nvSpPr>
        <p:spPr>
          <a:xfrm>
            <a:off x="11277600" y="6427113"/>
            <a:ext cx="813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p. 15</a:t>
            </a:r>
            <a:endParaRPr kumimoji="0" lang="zh-CN" alt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3552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 txBox="1">
            <a:spLocks noChangeArrowheads="1"/>
          </p:cNvSpPr>
          <p:nvPr/>
        </p:nvSpPr>
        <p:spPr bwMode="auto">
          <a:xfrm>
            <a:off x="1524000" y="179388"/>
            <a:ext cx="914400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54000" rIns="91440" bIns="45720" numCol="1" anchor="t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133984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pPr eaLnBrk="1" hangingPunct="1"/>
            <a:r>
              <a:rPr kumimoji="1" lang="en-US" altLang="zh-CN" sz="3600" smtClean="0">
                <a:solidFill>
                  <a:srgbClr val="132584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Outline</a:t>
            </a:r>
            <a:endParaRPr kumimoji="1" lang="zh-CN" altLang="en-US" sz="3600" b="0" dirty="0" smtClean="0">
              <a:solidFill>
                <a:srgbClr val="132584"/>
              </a:solidFill>
              <a:ea typeface="黑体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7400" y="1981200"/>
            <a:ext cx="8382000" cy="267765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QCD Phase Diagram and Critical Endpoint (CEP)</a:t>
            </a: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Baryon density </a:t>
            </a:r>
            <a:r>
              <a:rPr lang="en-US" altLang="zh-C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fluctuation and 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oalescence production of light nuclei in HIC </a:t>
            </a:r>
            <a:endParaRPr lang="en-US" altLang="zh-CN" sz="2800" i="1" dirty="0" smtClean="0">
              <a:solidFill>
                <a:srgbClr val="0000FF"/>
              </a:solidFill>
              <a:latin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,d,t</a:t>
            </a:r>
            <a:r>
              <a:rPr lang="en-US" altLang="zh-C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yields as a probe of CEP and 1</a:t>
            </a:r>
            <a:r>
              <a:rPr lang="en-US" altLang="zh-CN" sz="2800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altLang="zh-C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Order Phase Transition</a:t>
            </a: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 and Outlook</a:t>
            </a:r>
            <a:endParaRPr lang="zh-CN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95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手机屏幕截图&#10;&#10;描述已自动生成">
            <a:extLst>
              <a:ext uri="{FF2B5EF4-FFF2-40B4-BE49-F238E27FC236}">
                <a16:creationId xmlns="" xmlns:a16="http://schemas.microsoft.com/office/drawing/2014/main" id="{18873BCD-F8EF-4CF3-81C9-D92F79D32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6" y="1219201"/>
            <a:ext cx="6020331" cy="388620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D4A0FAEB-231C-4E87-B020-3E85EA52F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5105401"/>
            <a:ext cx="423407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>
                <a:solidFill>
                  <a:srgbClr val="0000FF"/>
                </a:solidFill>
                <a:latin typeface="Calibri" panose="020F0502020204030204"/>
                <a:ea typeface="宋体" panose="02010600030101010101" pitchFamily="2" charset="-122"/>
              </a:rPr>
              <a:t>W. Zhao et al., arXiv:2009. 06959(2020)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>
                <a:solidFill>
                  <a:srgbClr val="0000FF"/>
                </a:solidFill>
                <a:latin typeface="Calibri" panose="020F0502020204030204"/>
                <a:ea typeface="宋体" panose="02010600030101010101" pitchFamily="2" charset="-122"/>
              </a:rPr>
              <a:t>D. Zhang (STAR), arXiv:2002.10677(2020)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>
                <a:solidFill>
                  <a:srgbClr val="0000FF"/>
                </a:solidFill>
                <a:latin typeface="Calibri" panose="020F0502020204030204"/>
                <a:ea typeface="宋体" panose="02010600030101010101" pitchFamily="2" charset="-122"/>
              </a:rPr>
              <a:t>H. Liu et al., Phys. Lett. B805, 135452 (2020)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 err="1">
                <a:solidFill>
                  <a:srgbClr val="0000FF"/>
                </a:solidFill>
                <a:latin typeface="Calibri" panose="020F0502020204030204"/>
                <a:ea typeface="宋体" panose="02010600030101010101" pitchFamily="2" charset="-122"/>
              </a:rPr>
              <a:t>V.Vovchenko</a:t>
            </a:r>
            <a:r>
              <a:rPr lang="en-US" altLang="zh-CN" sz="1600" dirty="0">
                <a:solidFill>
                  <a:srgbClr val="0000FF"/>
                </a:solidFill>
                <a:latin typeface="Calibri" panose="020F0502020204030204"/>
                <a:ea typeface="宋体" panose="02010600030101010101" pitchFamily="2" charset="-122"/>
              </a:rPr>
              <a:t> et al., arXiv:2004.04411(2020)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>
                <a:solidFill>
                  <a:srgbClr val="0000FF"/>
                </a:solidFill>
                <a:latin typeface="Calibri" panose="020F0502020204030204"/>
                <a:ea typeface="宋体" panose="02010600030101010101" pitchFamily="2" charset="-122"/>
              </a:rPr>
              <a:t>K. J. Sun and C. M. Ko, arXiv:2005.00182(2020)</a:t>
            </a:r>
            <a:endParaRPr lang="zh-CN" altLang="en-US" sz="1600" dirty="0">
              <a:solidFill>
                <a:srgbClr val="0000FF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C67278DF-5990-C746-BD1B-A0D42410452D}"/>
              </a:ext>
            </a:extLst>
          </p:cNvPr>
          <p:cNvSpPr txBox="1"/>
          <p:nvPr/>
        </p:nvSpPr>
        <p:spPr>
          <a:xfrm>
            <a:off x="697973" y="5181600"/>
            <a:ext cx="4804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 err="1">
                <a:solidFill>
                  <a:srgbClr val="0000FF"/>
                </a:solidFill>
                <a:latin typeface="Calibri" panose="020F0502020204030204"/>
                <a:ea typeface="宋体" panose="02010600030101010101" pitchFamily="2" charset="-122"/>
              </a:rPr>
              <a:t>Dingwei</a:t>
            </a:r>
            <a:r>
              <a:rPr lang="en-US" altLang="zh-CN" sz="1600" dirty="0">
                <a:solidFill>
                  <a:srgbClr val="0000FF"/>
                </a:solidFill>
                <a:latin typeface="Calibri" panose="020F0502020204030204"/>
                <a:ea typeface="宋体" panose="02010600030101010101" pitchFamily="2" charset="-122"/>
              </a:rPr>
              <a:t> Zhang(CCNU)for STAR Collaboration, QM2019</a:t>
            </a:r>
            <a:endParaRPr lang="zh-CN" altLang="en-US" sz="1600" dirty="0">
              <a:solidFill>
                <a:srgbClr val="0000FF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9A3CC112-52E8-4ACD-AEEC-DAA764A79343}"/>
              </a:ext>
            </a:extLst>
          </p:cNvPr>
          <p:cNvSpPr/>
          <p:nvPr/>
        </p:nvSpPr>
        <p:spPr>
          <a:xfrm>
            <a:off x="5638800" y="1713567"/>
            <a:ext cx="6477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Adobe Arabic" panose="02040503050201020203" pitchFamily="18" charset="-78"/>
                <a:ea typeface="宋体" panose="02010600030101010101" pitchFamily="2" charset="-122"/>
                <a:cs typeface="Adobe Arabic" panose="02040503050201020203" pitchFamily="18" charset="-78"/>
              </a:rPr>
              <a:t>Model calculations without the inclusion of a first-order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Adobe Arabic" panose="02040503050201020203" pitchFamily="18" charset="-78"/>
                <a:ea typeface="宋体" panose="02010600030101010101" pitchFamily="2" charset="-122"/>
                <a:cs typeface="Adobe Arabic" panose="02040503050201020203" pitchFamily="18" charset="-78"/>
              </a:rPr>
              <a:t>or second-order phase transition, e.g., JAM+COAL,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Adobe Arabic" panose="02040503050201020203" pitchFamily="18" charset="-78"/>
                <a:ea typeface="宋体" panose="02010600030101010101" pitchFamily="2" charset="-122"/>
                <a:cs typeface="Adobe Arabic" panose="02040503050201020203" pitchFamily="18" charset="-78"/>
              </a:rPr>
              <a:t>AMPT+COAL, MUSIC+COAL, </a:t>
            </a:r>
            <a:r>
              <a:rPr lang="en-US" altLang="zh-CN" sz="1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dobe Arabic" panose="02040503050201020203" pitchFamily="18" charset="-78"/>
                <a:ea typeface="宋体" panose="02010600030101010101" pitchFamily="2" charset="-122"/>
                <a:cs typeface="Adobe Arabic" panose="02040503050201020203" pitchFamily="18" charset="-78"/>
              </a:rPr>
              <a:t>UrQMD+COAL</a:t>
            </a:r>
            <a:r>
              <a:rPr lang="en-US" altLang="zh-CN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Adobe Arabic" panose="02040503050201020203" pitchFamily="18" charset="-78"/>
                <a:ea typeface="宋体" panose="02010600030101010101" pitchFamily="2" charset="-122"/>
                <a:cs typeface="Adobe Arabic" panose="02040503050201020203" pitchFamily="18" charset="-78"/>
              </a:rPr>
              <a:t>, and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Adobe Arabic" panose="02040503050201020203" pitchFamily="18" charset="-78"/>
                <a:ea typeface="宋体" panose="02010600030101010101" pitchFamily="2" charset="-122"/>
                <a:cs typeface="Adobe Arabic" panose="02040503050201020203" pitchFamily="18" charset="-78"/>
              </a:rPr>
              <a:t>SHM, all </a:t>
            </a:r>
            <a:r>
              <a:rPr lang="en-US" altLang="zh-CN" sz="1800" dirty="0">
                <a:solidFill>
                  <a:srgbClr val="FF0000"/>
                </a:solidFill>
                <a:latin typeface="Adobe Arabic" panose="02040503050201020203" pitchFamily="18" charset="-78"/>
                <a:ea typeface="宋体" panose="02010600030101010101" pitchFamily="2" charset="-122"/>
                <a:cs typeface="Adobe Arabic" panose="02040503050201020203" pitchFamily="18" charset="-78"/>
              </a:rPr>
              <a:t>give monotonic or flat energy dependence </a:t>
            </a:r>
            <a:endParaRPr lang="en-US" sz="1800" b="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F904D50C-8D3D-45C1-859B-DF586C382D90}"/>
              </a:ext>
            </a:extLst>
          </p:cNvPr>
          <p:cNvSpPr/>
          <p:nvPr/>
        </p:nvSpPr>
        <p:spPr>
          <a:xfrm>
            <a:off x="5638800" y="3424863"/>
            <a:ext cx="56557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Adobe Arabic" panose="02040503050201020203" pitchFamily="18" charset="-78"/>
                <a:ea typeface="宋体" panose="02010600030101010101" pitchFamily="2" charset="-122"/>
                <a:cs typeface="Adobe Arabic" panose="02040503050201020203" pitchFamily="18" charset="-78"/>
              </a:rPr>
              <a:t>Data is preliminary and </a:t>
            </a:r>
            <a:r>
              <a:rPr lang="en-US" altLang="zh-CN" sz="1800" dirty="0">
                <a:solidFill>
                  <a:srgbClr val="FF0000"/>
                </a:solidFill>
                <a:latin typeface="Adobe Arabic" panose="02040503050201020203" pitchFamily="18" charset="-78"/>
                <a:ea typeface="宋体" panose="02010600030101010101" pitchFamily="2" charset="-122"/>
                <a:cs typeface="Adobe Arabic" panose="02040503050201020203" pitchFamily="18" charset="-78"/>
              </a:rPr>
              <a:t>weak-decay</a:t>
            </a:r>
            <a:r>
              <a:rPr lang="en-US" altLang="zh-CN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Adobe Arabic" panose="02040503050201020203" pitchFamily="18" charset="-78"/>
                <a:ea typeface="宋体" panose="02010600030101010101" pitchFamily="2" charset="-122"/>
                <a:cs typeface="Adobe Arabic" panose="02040503050201020203" pitchFamily="18" charset="-78"/>
              </a:rPr>
              <a:t> correction </a:t>
            </a:r>
            <a:endParaRPr lang="en-US" altLang="zh-CN" sz="1800" dirty="0" smtClean="0">
              <a:solidFill>
                <a:prstClr val="black">
                  <a:lumMod val="75000"/>
                  <a:lumOff val="25000"/>
                </a:prstClr>
              </a:solidFill>
              <a:latin typeface="Adobe Arabic" panose="02040503050201020203" pitchFamily="18" charset="-78"/>
              <a:ea typeface="宋体" panose="02010600030101010101" pitchFamily="2" charset="-122"/>
              <a:cs typeface="Adobe Arabic" panose="02040503050201020203" pitchFamily="18" charset="-7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dobe Arabic" panose="02040503050201020203" pitchFamily="18" charset="-78"/>
                <a:ea typeface="宋体" panose="02010600030101010101" pitchFamily="2" charset="-122"/>
                <a:cs typeface="Adobe Arabic" panose="02040503050201020203" pitchFamily="18" charset="-78"/>
              </a:rPr>
              <a:t>is </a:t>
            </a:r>
            <a:r>
              <a:rPr lang="en-US" altLang="zh-CN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Adobe Arabic" panose="02040503050201020203" pitchFamily="18" charset="-78"/>
                <a:ea typeface="宋体" panose="02010600030101010101" pitchFamily="2" charset="-122"/>
                <a:cs typeface="Adobe Arabic" panose="02040503050201020203" pitchFamily="18" charset="-78"/>
              </a:rPr>
              <a:t>important</a:t>
            </a:r>
            <a:endParaRPr lang="en-US" sz="1800" b="0" dirty="0">
              <a:solidFill>
                <a:prstClr val="black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/>
              <p:cNvSpPr/>
              <p:nvPr/>
            </p:nvSpPr>
            <p:spPr>
              <a:xfrm>
                <a:off x="3200399" y="141712"/>
                <a:ext cx="7924801" cy="5376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600" dirty="0" smtClean="0">
                    <a:solidFill>
                      <a:srgbClr val="12357C"/>
                    </a:solidFill>
                    <a:latin typeface="+mj-lt"/>
                    <a:cs typeface="Adobe Arabic" panose="02040503050201020203" pitchFamily="18" charset="-78"/>
                  </a:rPr>
                  <a:t>Energy dependence of </a:t>
                </a:r>
                <a14:m>
                  <m:oMath xmlns:m="http://schemas.openxmlformats.org/officeDocument/2006/math">
                    <m:r>
                      <a:rPr lang="en-US" altLang="zh-CN" sz="2600" i="1">
                        <a:solidFill>
                          <a:srgbClr val="12357C"/>
                        </a:solidFill>
                        <a:latin typeface="Cambria Math" panose="02040503050406030204" pitchFamily="18" charset="0"/>
                        <a:cs typeface="Adobe Arabic" panose="02040503050201020203" pitchFamily="18" charset="-78"/>
                      </a:rPr>
                      <m:t>𝒕𝒑</m:t>
                    </m:r>
                    <m:r>
                      <a:rPr lang="en-US" altLang="zh-CN" sz="2600" i="1">
                        <a:solidFill>
                          <a:srgbClr val="12357C"/>
                        </a:solidFill>
                        <a:latin typeface="Cambria Math" panose="02040503050406030204" pitchFamily="18" charset="0"/>
                        <a:cs typeface="Adobe Arabic" panose="02040503050201020203" pitchFamily="18" charset="-78"/>
                      </a:rPr>
                      <m:t>/</m:t>
                    </m:r>
                    <m:sSup>
                      <m:sSupPr>
                        <m:ctrlPr>
                          <a:rPr lang="en-US" altLang="zh-CN" sz="2600" i="1">
                            <a:solidFill>
                              <a:srgbClr val="12357C"/>
                            </a:solidFill>
                            <a:latin typeface="Cambria Math" panose="02040503050406030204" pitchFamily="18" charset="0"/>
                            <a:cs typeface="Adobe Arabic" panose="02040503050201020203" pitchFamily="18" charset="-78"/>
                          </a:rPr>
                        </m:ctrlPr>
                      </m:sSupPr>
                      <m:e>
                        <m:r>
                          <a:rPr lang="en-US" altLang="zh-CN" sz="2600" i="1">
                            <a:solidFill>
                              <a:srgbClr val="12357C"/>
                            </a:solidFill>
                            <a:latin typeface="Cambria Math" panose="02040503050406030204" pitchFamily="18" charset="0"/>
                            <a:cs typeface="Adobe Arabic" panose="02040503050201020203" pitchFamily="18" charset="-78"/>
                          </a:rPr>
                          <m:t>𝒅</m:t>
                        </m:r>
                      </m:e>
                      <m:sup>
                        <m:r>
                          <a:rPr lang="en-US" altLang="zh-CN" sz="2600" i="1">
                            <a:solidFill>
                              <a:srgbClr val="12357C"/>
                            </a:solidFill>
                            <a:latin typeface="Cambria Math" panose="02040503050406030204" pitchFamily="18" charset="0"/>
                            <a:cs typeface="Adobe Arabic" panose="02040503050201020203" pitchFamily="18" charset="-78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dirty="0" smtClean="0">
                    <a:solidFill>
                      <a:srgbClr val="12357C"/>
                    </a:solidFill>
                    <a:latin typeface="+mj-lt"/>
                    <a:cs typeface="Adobe Arabic" panose="02040503050201020203" pitchFamily="18" charset="-78"/>
                  </a:rPr>
                  <a:t> </a:t>
                </a:r>
                <a:r>
                  <a:rPr lang="en-US" altLang="zh-CN" sz="2600" dirty="0" smtClean="0">
                    <a:solidFill>
                      <a:srgbClr val="FF0000"/>
                    </a:solidFill>
                    <a:latin typeface="+mj-lt"/>
                    <a:cs typeface="Adobe Arabic" panose="02040503050201020203" pitchFamily="18" charset="-78"/>
                  </a:rPr>
                  <a:t>w/o</a:t>
                </a:r>
                <a:r>
                  <a:rPr lang="en-US" altLang="zh-CN" sz="2600" dirty="0" smtClean="0">
                    <a:solidFill>
                      <a:srgbClr val="12357C"/>
                    </a:solidFill>
                    <a:latin typeface="+mj-lt"/>
                    <a:cs typeface="Adobe Arabic" panose="02040503050201020203" pitchFamily="18" charset="-78"/>
                  </a:rPr>
                  <a:t> </a:t>
                </a:r>
                <a:r>
                  <a:rPr lang="en-US" altLang="zh-CN" sz="2600" dirty="0">
                    <a:solidFill>
                      <a:srgbClr val="12357C"/>
                    </a:solidFill>
                    <a:latin typeface="+mj-lt"/>
                    <a:cs typeface="Adobe Arabic" panose="02040503050201020203" pitchFamily="18" charset="-78"/>
                  </a:rPr>
                  <a:t>1</a:t>
                </a:r>
                <a:r>
                  <a:rPr lang="en-US" altLang="zh-CN" sz="2600" baseline="30000" dirty="0">
                    <a:solidFill>
                      <a:srgbClr val="12357C"/>
                    </a:solidFill>
                    <a:latin typeface="+mj-lt"/>
                    <a:cs typeface="Adobe Arabic" panose="02040503050201020203" pitchFamily="18" charset="-78"/>
                  </a:rPr>
                  <a:t>st</a:t>
                </a:r>
                <a:r>
                  <a:rPr lang="en-US" altLang="zh-CN" sz="2600" dirty="0">
                    <a:solidFill>
                      <a:srgbClr val="12357C"/>
                    </a:solidFill>
                    <a:latin typeface="+mj-lt"/>
                    <a:cs typeface="Adobe Arabic" panose="02040503050201020203" pitchFamily="18" charset="-78"/>
                  </a:rPr>
                  <a:t>-order PT</a:t>
                </a:r>
                <a:endParaRPr lang="zh-CN" altLang="en-US" sz="2600" dirty="0">
                  <a:solidFill>
                    <a:srgbClr val="12357C"/>
                  </a:solidFill>
                  <a:latin typeface="+mj-lt"/>
                  <a:cs typeface="Adobe Arabic" panose="02040503050201020203" pitchFamily="18" charset="-78"/>
                </a:endParaRPr>
              </a:p>
            </p:txBody>
          </p:sp>
        </mc:Choice>
        <mc:Fallback xmlns="">
          <p:sp>
            <p:nvSpPr>
              <p:cNvPr id="19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399" y="141712"/>
                <a:ext cx="7924801" cy="537648"/>
              </a:xfrm>
              <a:prstGeom prst="rect">
                <a:avLst/>
              </a:prstGeom>
              <a:blipFill rotWithShape="0">
                <a:blip r:embed="rId4"/>
                <a:stretch>
                  <a:fillRect l="-1385" t="-2273" b="-284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23"/>
          <p:cNvSpPr txBox="1"/>
          <p:nvPr/>
        </p:nvSpPr>
        <p:spPr>
          <a:xfrm>
            <a:off x="11277600" y="6427113"/>
            <a:ext cx="813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p. 16</a:t>
            </a:r>
            <a:endParaRPr kumimoji="0" lang="zh-CN" alt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659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/>
              <p:cNvSpPr/>
              <p:nvPr/>
            </p:nvSpPr>
            <p:spPr>
              <a:xfrm>
                <a:off x="3200399" y="141712"/>
                <a:ext cx="7924801" cy="5376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600" dirty="0" smtClean="0">
                    <a:solidFill>
                      <a:srgbClr val="12357C"/>
                    </a:solidFill>
                    <a:latin typeface="Arial"/>
                    <a:cs typeface="Adobe Arabic" panose="02040503050201020203" pitchFamily="18" charset="-78"/>
                  </a:rPr>
                  <a:t>Centrality dependence of </a:t>
                </a:r>
                <a14:m>
                  <m:oMath xmlns:m="http://schemas.openxmlformats.org/officeDocument/2006/math">
                    <m:r>
                      <a:rPr lang="en-US" altLang="zh-CN" sz="2600" i="1">
                        <a:solidFill>
                          <a:srgbClr val="12357C"/>
                        </a:solidFill>
                        <a:latin typeface="Cambria Math" panose="02040503050406030204" pitchFamily="18" charset="0"/>
                        <a:cs typeface="Adobe Arabic" panose="02040503050201020203" pitchFamily="18" charset="-78"/>
                      </a:rPr>
                      <m:t>𝒕𝒑</m:t>
                    </m:r>
                    <m:r>
                      <a:rPr lang="en-US" altLang="zh-CN" sz="2600" i="1">
                        <a:solidFill>
                          <a:srgbClr val="12357C"/>
                        </a:solidFill>
                        <a:latin typeface="Cambria Math" panose="02040503050406030204" pitchFamily="18" charset="0"/>
                        <a:cs typeface="Adobe Arabic" panose="02040503050201020203" pitchFamily="18" charset="-78"/>
                      </a:rPr>
                      <m:t>/</m:t>
                    </m:r>
                    <m:sSup>
                      <m:sSupPr>
                        <m:ctrlPr>
                          <a:rPr lang="en-US" altLang="zh-CN" sz="2600" i="1">
                            <a:solidFill>
                              <a:srgbClr val="12357C"/>
                            </a:solidFill>
                            <a:latin typeface="Cambria Math" panose="02040503050406030204" pitchFamily="18" charset="0"/>
                            <a:cs typeface="Adobe Arabic" panose="02040503050201020203" pitchFamily="18" charset="-78"/>
                          </a:rPr>
                        </m:ctrlPr>
                      </m:sSupPr>
                      <m:e>
                        <m:r>
                          <a:rPr lang="en-US" altLang="zh-CN" sz="2600" i="1">
                            <a:solidFill>
                              <a:srgbClr val="12357C"/>
                            </a:solidFill>
                            <a:latin typeface="Cambria Math" panose="02040503050406030204" pitchFamily="18" charset="0"/>
                            <a:cs typeface="Adobe Arabic" panose="02040503050201020203" pitchFamily="18" charset="-78"/>
                          </a:rPr>
                          <m:t>𝒅</m:t>
                        </m:r>
                      </m:e>
                      <m:sup>
                        <m:r>
                          <a:rPr lang="en-US" altLang="zh-CN" sz="2600" i="1">
                            <a:solidFill>
                              <a:srgbClr val="12357C"/>
                            </a:solidFill>
                            <a:latin typeface="Cambria Math" panose="02040503050406030204" pitchFamily="18" charset="0"/>
                            <a:cs typeface="Adobe Arabic" panose="02040503050201020203" pitchFamily="18" charset="-78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dirty="0" smtClean="0">
                    <a:solidFill>
                      <a:srgbClr val="12357C"/>
                    </a:solidFill>
                    <a:latin typeface="Arial"/>
                    <a:cs typeface="Adobe Arabic" panose="02040503050201020203" pitchFamily="18" charset="-78"/>
                  </a:rPr>
                  <a:t> </a:t>
                </a:r>
                <a:r>
                  <a:rPr lang="en-US" altLang="zh-CN" sz="2600" dirty="0" smtClean="0">
                    <a:solidFill>
                      <a:srgbClr val="FF0000"/>
                    </a:solidFill>
                    <a:latin typeface="Arial"/>
                    <a:cs typeface="Adobe Arabic" panose="02040503050201020203" pitchFamily="18" charset="-78"/>
                  </a:rPr>
                  <a:t>w/o</a:t>
                </a:r>
                <a:r>
                  <a:rPr lang="en-US" altLang="zh-CN" sz="2600" dirty="0" smtClean="0">
                    <a:solidFill>
                      <a:srgbClr val="12357C"/>
                    </a:solidFill>
                    <a:latin typeface="Arial"/>
                    <a:cs typeface="Adobe Arabic" panose="02040503050201020203" pitchFamily="18" charset="-78"/>
                  </a:rPr>
                  <a:t> </a:t>
                </a:r>
                <a:r>
                  <a:rPr lang="en-US" altLang="zh-CN" sz="2600" dirty="0">
                    <a:solidFill>
                      <a:srgbClr val="12357C"/>
                    </a:solidFill>
                    <a:latin typeface="Arial"/>
                    <a:cs typeface="Adobe Arabic" panose="02040503050201020203" pitchFamily="18" charset="-78"/>
                  </a:rPr>
                  <a:t>1</a:t>
                </a:r>
                <a:r>
                  <a:rPr lang="en-US" altLang="zh-CN" sz="2600" baseline="30000" dirty="0">
                    <a:solidFill>
                      <a:srgbClr val="12357C"/>
                    </a:solidFill>
                    <a:latin typeface="Arial"/>
                    <a:cs typeface="Adobe Arabic" panose="02040503050201020203" pitchFamily="18" charset="-78"/>
                  </a:rPr>
                  <a:t>st</a:t>
                </a:r>
                <a:r>
                  <a:rPr lang="en-US" altLang="zh-CN" sz="2600" dirty="0">
                    <a:solidFill>
                      <a:srgbClr val="12357C"/>
                    </a:solidFill>
                    <a:latin typeface="Arial"/>
                    <a:cs typeface="Adobe Arabic" panose="02040503050201020203" pitchFamily="18" charset="-78"/>
                  </a:rPr>
                  <a:t>-order PT</a:t>
                </a:r>
                <a:endParaRPr lang="zh-CN" altLang="en-US" sz="2600" dirty="0">
                  <a:solidFill>
                    <a:srgbClr val="12357C"/>
                  </a:solidFill>
                  <a:latin typeface="Arial"/>
                  <a:cs typeface="Adobe Arabic" panose="02040503050201020203" pitchFamily="18" charset="-78"/>
                </a:endParaRPr>
              </a:p>
            </p:txBody>
          </p:sp>
        </mc:Choice>
        <mc:Fallback xmlns="">
          <p:sp>
            <p:nvSpPr>
              <p:cNvPr id="19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399" y="141712"/>
                <a:ext cx="7924801" cy="537648"/>
              </a:xfrm>
              <a:prstGeom prst="rect">
                <a:avLst/>
              </a:prstGeom>
              <a:blipFill rotWithShape="0">
                <a:blip r:embed="rId3"/>
                <a:stretch>
                  <a:fillRect l="-1385" t="-2273" b="-284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75F4472E-CF59-42F0-A8D7-E94AA9DC3F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37" y="2484687"/>
            <a:ext cx="5502863" cy="343403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CFD83E1B-C2F8-4D18-939D-9E73DBE661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872" y="3429000"/>
            <a:ext cx="3633814" cy="762006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="" xmlns:a16="http://schemas.microsoft.com/office/drawing/2014/main" id="{B21550C0-5459-4628-B290-D0800D6C8D1B}"/>
              </a:ext>
            </a:extLst>
          </p:cNvPr>
          <p:cNvSpPr/>
          <p:nvPr/>
        </p:nvSpPr>
        <p:spPr>
          <a:xfrm>
            <a:off x="1600200" y="974838"/>
            <a:ext cx="8099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8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This ratio increases in peripheral collisions due to the effects of finite nuclei sizes</a:t>
            </a:r>
            <a:endParaRPr lang="en-US" sz="1800" b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="" xmlns:a16="http://schemas.microsoft.com/office/drawing/2014/main" id="{8A77E2EE-5511-452C-A49B-FA9D94D4B4DC}"/>
              </a:ext>
            </a:extLst>
          </p:cNvPr>
          <p:cNvSpPr/>
          <p:nvPr/>
        </p:nvSpPr>
        <p:spPr>
          <a:xfrm>
            <a:off x="990600" y="5842338"/>
            <a:ext cx="63027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</a:t>
            </a:r>
            <a:r>
              <a:rPr lang="en-US" altLang="zh-CN" sz="1600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.B. </a:t>
            </a:r>
            <a:r>
              <a:rPr lang="en-US" altLang="zh-CN" sz="1600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Zhao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K. J. Sun, C. M. Ko, and X. F. Luo, </a:t>
            </a:r>
            <a:r>
              <a:rPr lang="en-US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PLB820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(2021) 136571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S. Wu, K. </a:t>
            </a:r>
            <a:r>
              <a:rPr lang="en-US" altLang="zh-CN" sz="1600" dirty="0" err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Murase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S. Tang, and H. Song, arXiv:2205. 14302(2022) </a:t>
            </a:r>
            <a:endParaRPr lang="zh-CN" altLang="en-US" sz="1600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="" xmlns:a16="http://schemas.microsoft.com/office/drawing/2014/main" id="{31744FF7-E707-4E05-867B-C103184D011D}"/>
              </a:ext>
            </a:extLst>
          </p:cNvPr>
          <p:cNvSpPr/>
          <p:nvPr/>
        </p:nvSpPr>
        <p:spPr>
          <a:xfrm>
            <a:off x="7946626" y="2695172"/>
            <a:ext cx="1866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Adobe Arabic" panose="02040503050201020203" pitchFamily="18" charset="-78"/>
                <a:ea typeface="宋体" panose="02010600030101010101" pitchFamily="2" charset="-122"/>
                <a:cs typeface="Adobe Arabic" panose="02040503050201020203" pitchFamily="18" charset="-78"/>
              </a:rPr>
              <a:t>Gaussian source:</a:t>
            </a:r>
            <a:endParaRPr lang="en-US" sz="1800" b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椭圆 27">
            <a:extLst>
              <a:ext uri="{FF2B5EF4-FFF2-40B4-BE49-F238E27FC236}">
                <a16:creationId xmlns="" xmlns:a16="http://schemas.microsoft.com/office/drawing/2014/main" id="{31628A5C-D927-40FD-B5CC-6F2E2291BB26}"/>
              </a:ext>
            </a:extLst>
          </p:cNvPr>
          <p:cNvSpPr/>
          <p:nvPr/>
        </p:nvSpPr>
        <p:spPr>
          <a:xfrm>
            <a:off x="5029200" y="1524000"/>
            <a:ext cx="1001486" cy="1013926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9" name="椭圆 28">
            <a:extLst>
              <a:ext uri="{FF2B5EF4-FFF2-40B4-BE49-F238E27FC236}">
                <a16:creationId xmlns="" xmlns:a16="http://schemas.microsoft.com/office/drawing/2014/main" id="{D0771A29-2644-42D6-A282-82E1643A734C}"/>
              </a:ext>
            </a:extLst>
          </p:cNvPr>
          <p:cNvSpPr/>
          <p:nvPr/>
        </p:nvSpPr>
        <p:spPr>
          <a:xfrm>
            <a:off x="5174853" y="1524000"/>
            <a:ext cx="1001486" cy="1013926"/>
          </a:xfrm>
          <a:prstGeom prst="ellipse">
            <a:avLst/>
          </a:prstGeom>
          <a:solidFill>
            <a:srgbClr val="5B9BD5">
              <a:alpha val="67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" name="椭圆 29">
            <a:extLst>
              <a:ext uri="{FF2B5EF4-FFF2-40B4-BE49-F238E27FC236}">
                <a16:creationId xmlns="" xmlns:a16="http://schemas.microsoft.com/office/drawing/2014/main" id="{9E7E5F06-9D3E-42E2-ACCF-CCB36EE0AFB7}"/>
              </a:ext>
            </a:extLst>
          </p:cNvPr>
          <p:cNvSpPr/>
          <p:nvPr/>
        </p:nvSpPr>
        <p:spPr>
          <a:xfrm>
            <a:off x="1524000" y="1540597"/>
            <a:ext cx="1001486" cy="1013926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" name="椭圆 30">
            <a:extLst>
              <a:ext uri="{FF2B5EF4-FFF2-40B4-BE49-F238E27FC236}">
                <a16:creationId xmlns="" xmlns:a16="http://schemas.microsoft.com/office/drawing/2014/main" id="{F39719D4-C3EC-4D99-9665-BF2F2209792D}"/>
              </a:ext>
            </a:extLst>
          </p:cNvPr>
          <p:cNvSpPr/>
          <p:nvPr/>
        </p:nvSpPr>
        <p:spPr>
          <a:xfrm>
            <a:off x="2129960" y="1540597"/>
            <a:ext cx="1001486" cy="1013926"/>
          </a:xfrm>
          <a:prstGeom prst="ellipse">
            <a:avLst/>
          </a:prstGeom>
          <a:solidFill>
            <a:srgbClr val="5B9BD5">
              <a:alpha val="63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2" name="TextBox 23"/>
          <p:cNvSpPr txBox="1"/>
          <p:nvPr/>
        </p:nvSpPr>
        <p:spPr>
          <a:xfrm>
            <a:off x="11277600" y="6427113"/>
            <a:ext cx="813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p. 17</a:t>
            </a:r>
            <a:endParaRPr kumimoji="0" lang="zh-CN" alt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9364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29" grpId="0" animBg="1"/>
      <p:bldP spid="30" grpId="0" animBg="1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/>
              <p:cNvSpPr/>
              <p:nvPr/>
            </p:nvSpPr>
            <p:spPr>
              <a:xfrm>
                <a:off x="3962399" y="141712"/>
                <a:ext cx="4953001" cy="5014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600" dirty="0" smtClean="0">
                    <a:solidFill>
                      <a:srgbClr val="FF0000"/>
                    </a:solidFill>
                    <a:latin typeface="Arial"/>
                    <a:cs typeface="Adobe Arabic" panose="02040503050201020203" pitchFamily="18" charset="-78"/>
                  </a:rPr>
                  <a:t>1</a:t>
                </a:r>
                <a:r>
                  <a:rPr lang="en-US" altLang="zh-CN" sz="2600" baseline="30000" dirty="0" smtClean="0">
                    <a:solidFill>
                      <a:srgbClr val="FF0000"/>
                    </a:solidFill>
                    <a:latin typeface="Arial"/>
                    <a:cs typeface="Adobe Arabic" panose="02040503050201020203" pitchFamily="18" charset="-78"/>
                  </a:rPr>
                  <a:t>st</a:t>
                </a:r>
                <a:r>
                  <a:rPr lang="en-US" altLang="zh-CN" sz="2600" dirty="0" smtClean="0">
                    <a:solidFill>
                      <a:srgbClr val="FF0000"/>
                    </a:solidFill>
                    <a:latin typeface="Arial"/>
                    <a:cs typeface="Adobe Arabic" panose="02040503050201020203" pitchFamily="18" charset="-78"/>
                  </a:rPr>
                  <a:t>-order PT </a:t>
                </a:r>
                <a:r>
                  <a:rPr lang="en-US" altLang="zh-CN" sz="2600" dirty="0" smtClean="0">
                    <a:solidFill>
                      <a:srgbClr val="12357C"/>
                    </a:solidFill>
                    <a:latin typeface="Arial"/>
                    <a:cs typeface="Adobe Arabic" panose="02040503050201020203" pitchFamily="18" charset="-78"/>
                  </a:rPr>
                  <a:t>effects on </a:t>
                </a:r>
                <a14:m>
                  <m:oMath xmlns:m="http://schemas.openxmlformats.org/officeDocument/2006/math">
                    <m:r>
                      <a:rPr lang="en-US" altLang="zh-CN" sz="2600" i="1">
                        <a:solidFill>
                          <a:srgbClr val="12357C"/>
                        </a:solidFill>
                        <a:latin typeface="Cambria Math" panose="02040503050406030204" pitchFamily="18" charset="0"/>
                        <a:cs typeface="Adobe Arabic" panose="02040503050201020203" pitchFamily="18" charset="-78"/>
                      </a:rPr>
                      <m:t>𝒕𝒑</m:t>
                    </m:r>
                    <m:r>
                      <a:rPr lang="en-US" altLang="zh-CN" sz="2600" i="1">
                        <a:solidFill>
                          <a:srgbClr val="12357C"/>
                        </a:solidFill>
                        <a:latin typeface="Cambria Math" panose="02040503050406030204" pitchFamily="18" charset="0"/>
                        <a:cs typeface="Adobe Arabic" panose="02040503050201020203" pitchFamily="18" charset="-78"/>
                      </a:rPr>
                      <m:t>/</m:t>
                    </m:r>
                    <m:sSup>
                      <m:sSupPr>
                        <m:ctrlPr>
                          <a:rPr lang="en-US" altLang="zh-CN" sz="2600" i="1">
                            <a:solidFill>
                              <a:srgbClr val="12357C"/>
                            </a:solidFill>
                            <a:latin typeface="Cambria Math" panose="02040503050406030204" pitchFamily="18" charset="0"/>
                            <a:cs typeface="Adobe Arabic" panose="02040503050201020203" pitchFamily="18" charset="-78"/>
                          </a:rPr>
                        </m:ctrlPr>
                      </m:sSupPr>
                      <m:e>
                        <m:r>
                          <a:rPr lang="en-US" altLang="zh-CN" sz="2600" i="1">
                            <a:solidFill>
                              <a:srgbClr val="12357C"/>
                            </a:solidFill>
                            <a:latin typeface="Cambria Math" panose="02040503050406030204" pitchFamily="18" charset="0"/>
                            <a:cs typeface="Adobe Arabic" panose="02040503050201020203" pitchFamily="18" charset="-78"/>
                          </a:rPr>
                          <m:t>𝒅</m:t>
                        </m:r>
                      </m:e>
                      <m:sup>
                        <m:r>
                          <a:rPr lang="en-US" altLang="zh-CN" sz="2600" i="1">
                            <a:solidFill>
                              <a:srgbClr val="12357C"/>
                            </a:solidFill>
                            <a:latin typeface="Cambria Math" panose="02040503050406030204" pitchFamily="18" charset="0"/>
                            <a:cs typeface="Adobe Arabic" panose="02040503050201020203" pitchFamily="18" charset="-78"/>
                          </a:rPr>
                          <m:t>𝟐</m:t>
                        </m:r>
                      </m:sup>
                    </m:sSup>
                  </m:oMath>
                </a14:m>
                <a:endParaRPr lang="zh-CN" altLang="en-US" sz="2600" dirty="0">
                  <a:solidFill>
                    <a:srgbClr val="12357C"/>
                  </a:solidFill>
                  <a:latin typeface="Arial"/>
                  <a:cs typeface="Adobe Arabic" panose="02040503050201020203" pitchFamily="18" charset="-78"/>
                </a:endParaRPr>
              </a:p>
            </p:txBody>
          </p:sp>
        </mc:Choice>
        <mc:Fallback xmlns="">
          <p:sp>
            <p:nvSpPr>
              <p:cNvPr id="19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399" y="141712"/>
                <a:ext cx="4953001" cy="501484"/>
              </a:xfrm>
              <a:prstGeom prst="rect">
                <a:avLst/>
              </a:prstGeom>
              <a:blipFill rotWithShape="0">
                <a:blip r:embed="rId3"/>
                <a:stretch>
                  <a:fillRect l="-2214" t="-9639" b="-289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7C56EDEE-53F9-BE4E-A61F-B232FF4312E3}"/>
              </a:ext>
            </a:extLst>
          </p:cNvPr>
          <p:cNvSpPr txBox="1"/>
          <p:nvPr/>
        </p:nvSpPr>
        <p:spPr>
          <a:xfrm>
            <a:off x="269805" y="2232464"/>
            <a:ext cx="43391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800" b="0" dirty="0" err="1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Lagrangian</a:t>
            </a:r>
            <a:r>
              <a:rPr lang="en-US" altLang="zh-CN" sz="2800" b="0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 density for </a:t>
            </a:r>
            <a:r>
              <a:rPr lang="en-US" altLang="zh-CN" sz="2800" b="0" dirty="0" err="1" smtClean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eNJL</a:t>
            </a:r>
            <a:r>
              <a:rPr lang="en-US" altLang="zh-CN" sz="2800" b="0" dirty="0" smtClean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: </a:t>
            </a:r>
            <a:endParaRPr lang="zh-CN" altLang="en-US" sz="2800" b="0" dirty="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F0E322C9-2063-477A-AFD9-9326FFA1FE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05" y="2802141"/>
            <a:ext cx="5423293" cy="2547373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2887A9E1-D901-4924-8FA5-6294ED663A10}"/>
              </a:ext>
            </a:extLst>
          </p:cNvPr>
          <p:cNvSpPr/>
          <p:nvPr/>
        </p:nvSpPr>
        <p:spPr>
          <a:xfrm>
            <a:off x="901959" y="3701143"/>
            <a:ext cx="3558120" cy="1517779"/>
          </a:xfrm>
          <a:prstGeom prst="rect">
            <a:avLst/>
          </a:prstGeom>
          <a:noFill/>
          <a:ln w="41275" cap="flat" cmpd="sng" algn="ctr">
            <a:solidFill>
              <a:srgbClr val="F83E1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="" xmlns:a16="http://schemas.microsoft.com/office/drawing/2014/main" id="{F5726901-0515-D840-B28E-A9DFA53A4C80}"/>
              </a:ext>
            </a:extLst>
          </p:cNvPr>
          <p:cNvSpPr txBox="1"/>
          <p:nvPr/>
        </p:nvSpPr>
        <p:spPr>
          <a:xfrm>
            <a:off x="269805" y="914400"/>
            <a:ext cx="120679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200" b="0" dirty="0">
                <a:solidFill>
                  <a:srgbClr val="C00000"/>
                </a:solidFill>
                <a:latin typeface="Calibri" panose="020F0502020204030204"/>
                <a:ea typeface="宋体" panose="02010600030101010101" pitchFamily="2" charset="-122"/>
              </a:rPr>
              <a:t>The </a:t>
            </a:r>
            <a:r>
              <a:rPr lang="en-US" altLang="zh-CN" sz="2200" b="0" dirty="0" err="1">
                <a:solidFill>
                  <a:srgbClr val="C00000"/>
                </a:solidFill>
                <a:latin typeface="Calibri" panose="020F0502020204030204"/>
                <a:ea typeface="宋体" panose="02010600030101010101" pitchFamily="2" charset="-122"/>
              </a:rPr>
              <a:t>eNJL</a:t>
            </a:r>
            <a:r>
              <a:rPr lang="en-US" altLang="zh-CN" sz="2200" b="0" dirty="0">
                <a:solidFill>
                  <a:srgbClr val="C00000"/>
                </a:solidFill>
                <a:latin typeface="Calibri" panose="020F0502020204030204"/>
                <a:ea typeface="宋体" panose="02010600030101010101" pitchFamily="2" charset="-122"/>
              </a:rPr>
              <a:t> provides a flexible equation of state (</a:t>
            </a:r>
            <a:r>
              <a:rPr lang="en-US" altLang="zh-CN" sz="2200" b="0" dirty="0" err="1">
                <a:solidFill>
                  <a:srgbClr val="C00000"/>
                </a:solidFill>
                <a:latin typeface="Calibri" panose="020F0502020204030204"/>
                <a:ea typeface="宋体" panose="02010600030101010101" pitchFamily="2" charset="-122"/>
              </a:rPr>
              <a:t>EoS</a:t>
            </a:r>
            <a:r>
              <a:rPr lang="en-US" altLang="zh-CN" sz="2200" b="0" dirty="0">
                <a:solidFill>
                  <a:srgbClr val="C00000"/>
                </a:solidFill>
                <a:latin typeface="Calibri" panose="020F0502020204030204"/>
                <a:ea typeface="宋体" panose="02010600030101010101" pitchFamily="2" charset="-122"/>
              </a:rPr>
              <a:t>) . The critical temperature can be easily changed by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200" b="0" dirty="0">
                <a:solidFill>
                  <a:srgbClr val="C00000"/>
                </a:solidFill>
                <a:latin typeface="Calibri" panose="020F0502020204030204"/>
                <a:ea typeface="宋体" panose="02010600030101010101" pitchFamily="2" charset="-122"/>
              </a:rPr>
              <a:t>varying the strength of the scalar-vector interaction without affecting the vacuum properties.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="" xmlns:a16="http://schemas.microsoft.com/office/drawing/2014/main" id="{6AB19A8C-D9EA-413E-8DB5-3C4DC9E7A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989" y="5715000"/>
            <a:ext cx="56609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>
                <a:solidFill>
                  <a:srgbClr val="0000FF"/>
                </a:solidFill>
                <a:latin typeface="Calibri" panose="020F0502020204030204"/>
                <a:ea typeface="宋体" panose="02010600030101010101" pitchFamily="2" charset="-122"/>
              </a:rPr>
              <a:t>K. J. Sun, C. M. Ko, S. Cao, and F. Li., Phys. Rev. D 103, 014006 (2021)</a:t>
            </a:r>
            <a:endParaRPr lang="zh-CN" altLang="en-US" sz="1400" dirty="0">
              <a:solidFill>
                <a:srgbClr val="0000FF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B2CC1C11-EFB0-4757-8DBD-16A23785FC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13" y="2196021"/>
            <a:ext cx="5867400" cy="3385678"/>
          </a:xfrm>
          <a:prstGeom prst="rect">
            <a:avLst/>
          </a:prstGeom>
        </p:spPr>
      </p:pic>
      <p:sp>
        <p:nvSpPr>
          <p:cNvPr id="33" name="TextBox 23"/>
          <p:cNvSpPr txBox="1"/>
          <p:nvPr/>
        </p:nvSpPr>
        <p:spPr>
          <a:xfrm>
            <a:off x="11277600" y="6427113"/>
            <a:ext cx="813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p. 18</a:t>
            </a:r>
            <a:endParaRPr kumimoji="0" lang="zh-CN" alt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2162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 descr="手机屏幕截图&#10;&#10;描述已自动生成">
            <a:extLst>
              <a:ext uri="{FF2B5EF4-FFF2-40B4-BE49-F238E27FC236}">
                <a16:creationId xmlns="" xmlns:a16="http://schemas.microsoft.com/office/drawing/2014/main" id="{B4AFD2F7-46F9-4CF5-8FC7-53D701577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29" y="2182001"/>
            <a:ext cx="4761267" cy="386015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AB7EB9D1-55F9-E141-B2AF-7EBC55B6BD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400" y="2364379"/>
            <a:ext cx="3758284" cy="327507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CCC45939-8459-0548-87B6-DEFD643E62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640" y="2422253"/>
            <a:ext cx="3648500" cy="3189707"/>
          </a:xfrm>
          <a:prstGeom prst="rect">
            <a:avLst/>
          </a:prstGeom>
        </p:spPr>
      </p:pic>
      <p:cxnSp>
        <p:nvCxnSpPr>
          <p:cNvPr id="28" name="直线连接符 34">
            <a:extLst>
              <a:ext uri="{FF2B5EF4-FFF2-40B4-BE49-F238E27FC236}">
                <a16:creationId xmlns="" xmlns:a16="http://schemas.microsoft.com/office/drawing/2014/main" id="{2844139E-F3D8-4B45-B35E-BB17D0A08ADE}"/>
              </a:ext>
            </a:extLst>
          </p:cNvPr>
          <p:cNvCxnSpPr/>
          <p:nvPr/>
        </p:nvCxnSpPr>
        <p:spPr>
          <a:xfrm>
            <a:off x="698271" y="4057100"/>
            <a:ext cx="3835400" cy="0"/>
          </a:xfrm>
          <a:prstGeom prst="line">
            <a:avLst/>
          </a:prstGeom>
          <a:noFill/>
          <a:ln w="1905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sp>
        <p:nvSpPr>
          <p:cNvPr id="29" name="矩形 28">
            <a:extLst>
              <a:ext uri="{FF2B5EF4-FFF2-40B4-BE49-F238E27FC236}">
                <a16:creationId xmlns="" xmlns:a16="http://schemas.microsoft.com/office/drawing/2014/main" id="{3745A80E-1470-486E-B631-471E3FF868EF}"/>
              </a:ext>
            </a:extLst>
          </p:cNvPr>
          <p:cNvSpPr/>
          <p:nvPr/>
        </p:nvSpPr>
        <p:spPr>
          <a:xfrm>
            <a:off x="3849241" y="2836283"/>
            <a:ext cx="372330" cy="16425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="" xmlns:a16="http://schemas.microsoft.com/office/drawing/2014/main" id="{03736A9F-B04A-4C38-9BE9-6A35152356D9}"/>
              </a:ext>
            </a:extLst>
          </p:cNvPr>
          <p:cNvSpPr/>
          <p:nvPr/>
        </p:nvSpPr>
        <p:spPr>
          <a:xfrm>
            <a:off x="7282899" y="2662163"/>
            <a:ext cx="372330" cy="16425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="" xmlns:a16="http://schemas.microsoft.com/office/drawing/2014/main" id="{F81D271F-37CE-47A0-AF5E-9A03BCED6E82}"/>
              </a:ext>
            </a:extLst>
          </p:cNvPr>
          <p:cNvSpPr/>
          <p:nvPr/>
        </p:nvSpPr>
        <p:spPr>
          <a:xfrm>
            <a:off x="10918047" y="2716915"/>
            <a:ext cx="372330" cy="16425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="" xmlns:a16="http://schemas.microsoft.com/office/drawing/2014/main" id="{33688B6C-5D3E-47C5-A805-07ADA911DFEC}"/>
                  </a:ext>
                </a:extLst>
              </p:cNvPr>
              <p:cNvSpPr txBox="1"/>
              <p:nvPr/>
            </p:nvSpPr>
            <p:spPr>
              <a:xfrm>
                <a:off x="821318" y="2439916"/>
                <a:ext cx="83330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𝑆𝑉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800" b="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3688B6C-5D3E-47C5-A805-07ADA911D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318" y="2439916"/>
                <a:ext cx="833305" cy="276999"/>
              </a:xfrm>
              <a:prstGeom prst="rect">
                <a:avLst/>
              </a:prstGeom>
              <a:blipFill>
                <a:blip r:embed="rId6"/>
                <a:stretch>
                  <a:fillRect l="-6618" r="-6618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矩形 33">
            <a:extLst>
              <a:ext uri="{FF2B5EF4-FFF2-40B4-BE49-F238E27FC236}">
                <a16:creationId xmlns="" xmlns:a16="http://schemas.microsoft.com/office/drawing/2014/main" id="{288FEC66-7DDC-43D4-8095-191FEA158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6063586"/>
            <a:ext cx="56609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>
                <a:solidFill>
                  <a:srgbClr val="0000FF"/>
                </a:solidFill>
                <a:latin typeface="Calibri" panose="020F0502020204030204"/>
                <a:ea typeface="宋体" panose="02010600030101010101" pitchFamily="2" charset="-122"/>
              </a:rPr>
              <a:t>K. J. Sun, C. M. Ko, S. Cao, and F. Li., Phys. Rev. D 103, 014006 (2021)</a:t>
            </a:r>
            <a:endParaRPr lang="zh-CN" altLang="en-US" sz="1400" dirty="0">
              <a:solidFill>
                <a:srgbClr val="0000FF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矩形 34">
                <a:extLst>
                  <a:ext uri="{FF2B5EF4-FFF2-40B4-BE49-F238E27FC236}">
                    <a16:creationId xmlns="" xmlns:a16="http://schemas.microsoft.com/office/drawing/2014/main" id="{4CC37E6F-F2EA-41E4-B8DB-D55701AC1CBD}"/>
                  </a:ext>
                </a:extLst>
              </p:cNvPr>
              <p:cNvSpPr/>
              <p:nvPr/>
            </p:nvSpPr>
            <p:spPr>
              <a:xfrm>
                <a:off x="5902748" y="1698491"/>
                <a:ext cx="1183337" cy="6658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altLang="zh-CN" sz="18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sz="18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CN" sz="18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zh-CN" altLang="en-US" sz="18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zh-CN" altLang="en-US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den>
                          </m:f>
                          <m:r>
                            <a:rPr lang="en-US" altLang="zh-CN" sz="1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US" altLang="zh-CN" sz="1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altLang="zh-CN" sz="1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US" sz="1800" b="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CC37E6F-F2EA-41E4-B8DB-D55701AC1C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2748" y="1698491"/>
                <a:ext cx="1183337" cy="66588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4273101" y="965164"/>
            <a:ext cx="30396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solidFill>
                  <a:srgbClr val="C0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Spinodal</a:t>
            </a:r>
            <a:r>
              <a:rPr lang="en-US" altLang="zh-CN" dirty="0">
                <a:solidFill>
                  <a:srgbClr val="C0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instability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36" name="TextBox 23"/>
          <p:cNvSpPr txBox="1"/>
          <p:nvPr/>
        </p:nvSpPr>
        <p:spPr>
          <a:xfrm>
            <a:off x="11277600" y="6427113"/>
            <a:ext cx="813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p. 19</a:t>
            </a:r>
            <a:endParaRPr kumimoji="0" lang="zh-CN" alt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矩形 36"/>
              <p:cNvSpPr/>
              <p:nvPr/>
            </p:nvSpPr>
            <p:spPr>
              <a:xfrm>
                <a:off x="3962399" y="141712"/>
                <a:ext cx="4953001" cy="5014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600" dirty="0" smtClean="0">
                    <a:solidFill>
                      <a:srgbClr val="FF0000"/>
                    </a:solidFill>
                    <a:latin typeface="Arial"/>
                    <a:cs typeface="Adobe Arabic" panose="02040503050201020203" pitchFamily="18" charset="-78"/>
                  </a:rPr>
                  <a:t>1</a:t>
                </a:r>
                <a:r>
                  <a:rPr lang="en-US" altLang="zh-CN" sz="2600" baseline="30000" dirty="0" smtClean="0">
                    <a:solidFill>
                      <a:srgbClr val="FF0000"/>
                    </a:solidFill>
                    <a:latin typeface="Arial"/>
                    <a:cs typeface="Adobe Arabic" panose="02040503050201020203" pitchFamily="18" charset="-78"/>
                  </a:rPr>
                  <a:t>st</a:t>
                </a:r>
                <a:r>
                  <a:rPr lang="en-US" altLang="zh-CN" sz="2600" dirty="0" smtClean="0">
                    <a:solidFill>
                      <a:srgbClr val="FF0000"/>
                    </a:solidFill>
                    <a:latin typeface="Arial"/>
                    <a:cs typeface="Adobe Arabic" panose="02040503050201020203" pitchFamily="18" charset="-78"/>
                  </a:rPr>
                  <a:t>-order PT </a:t>
                </a:r>
                <a:r>
                  <a:rPr lang="en-US" altLang="zh-CN" sz="2600" dirty="0" smtClean="0">
                    <a:solidFill>
                      <a:srgbClr val="12357C"/>
                    </a:solidFill>
                    <a:latin typeface="Arial"/>
                    <a:cs typeface="Adobe Arabic" panose="02040503050201020203" pitchFamily="18" charset="-78"/>
                  </a:rPr>
                  <a:t>effects on </a:t>
                </a:r>
                <a14:m>
                  <m:oMath xmlns:m="http://schemas.openxmlformats.org/officeDocument/2006/math">
                    <m:r>
                      <a:rPr lang="en-US" altLang="zh-CN" sz="2600" i="1">
                        <a:solidFill>
                          <a:srgbClr val="12357C"/>
                        </a:solidFill>
                        <a:latin typeface="Cambria Math" panose="02040503050406030204" pitchFamily="18" charset="0"/>
                        <a:cs typeface="Adobe Arabic" panose="02040503050201020203" pitchFamily="18" charset="-78"/>
                      </a:rPr>
                      <m:t>𝒕𝒑</m:t>
                    </m:r>
                    <m:r>
                      <a:rPr lang="en-US" altLang="zh-CN" sz="2600" i="1">
                        <a:solidFill>
                          <a:srgbClr val="12357C"/>
                        </a:solidFill>
                        <a:latin typeface="Cambria Math" panose="02040503050406030204" pitchFamily="18" charset="0"/>
                        <a:cs typeface="Adobe Arabic" panose="02040503050201020203" pitchFamily="18" charset="-78"/>
                      </a:rPr>
                      <m:t>/</m:t>
                    </m:r>
                    <m:sSup>
                      <m:sSupPr>
                        <m:ctrlPr>
                          <a:rPr lang="en-US" altLang="zh-CN" sz="2600" i="1">
                            <a:solidFill>
                              <a:srgbClr val="12357C"/>
                            </a:solidFill>
                            <a:latin typeface="Cambria Math" panose="02040503050406030204" pitchFamily="18" charset="0"/>
                            <a:cs typeface="Adobe Arabic" panose="02040503050201020203" pitchFamily="18" charset="-78"/>
                          </a:rPr>
                        </m:ctrlPr>
                      </m:sSupPr>
                      <m:e>
                        <m:r>
                          <a:rPr lang="en-US" altLang="zh-CN" sz="2600" i="1">
                            <a:solidFill>
                              <a:srgbClr val="12357C"/>
                            </a:solidFill>
                            <a:latin typeface="Cambria Math" panose="02040503050406030204" pitchFamily="18" charset="0"/>
                            <a:cs typeface="Adobe Arabic" panose="02040503050201020203" pitchFamily="18" charset="-78"/>
                          </a:rPr>
                          <m:t>𝒅</m:t>
                        </m:r>
                      </m:e>
                      <m:sup>
                        <m:r>
                          <a:rPr lang="en-US" altLang="zh-CN" sz="2600" i="1">
                            <a:solidFill>
                              <a:srgbClr val="12357C"/>
                            </a:solidFill>
                            <a:latin typeface="Cambria Math" panose="02040503050406030204" pitchFamily="18" charset="0"/>
                            <a:cs typeface="Adobe Arabic" panose="02040503050201020203" pitchFamily="18" charset="-78"/>
                          </a:rPr>
                          <m:t>𝟐</m:t>
                        </m:r>
                      </m:sup>
                    </m:sSup>
                  </m:oMath>
                </a14:m>
                <a:endParaRPr lang="zh-CN" altLang="en-US" sz="2600" dirty="0">
                  <a:solidFill>
                    <a:srgbClr val="12357C"/>
                  </a:solidFill>
                  <a:latin typeface="Arial"/>
                  <a:cs typeface="Adobe Arabic" panose="02040503050201020203" pitchFamily="18" charset="-78"/>
                </a:endParaRPr>
              </a:p>
            </p:txBody>
          </p:sp>
        </mc:Choice>
        <mc:Fallback xmlns="">
          <p:sp>
            <p:nvSpPr>
              <p:cNvPr id="37" name="矩形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399" y="141712"/>
                <a:ext cx="4953001" cy="501484"/>
              </a:xfrm>
              <a:prstGeom prst="rect">
                <a:avLst/>
              </a:prstGeom>
              <a:blipFill rotWithShape="0">
                <a:blip r:embed="rId8"/>
                <a:stretch>
                  <a:fillRect l="-2214" t="-9639" b="-289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文本框 12"/>
          <p:cNvSpPr txBox="1">
            <a:spLocks noChangeArrowheads="1"/>
          </p:cNvSpPr>
          <p:nvPr/>
        </p:nvSpPr>
        <p:spPr bwMode="auto">
          <a:xfrm>
            <a:off x="5442285" y="5573632"/>
            <a:ext cx="2514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000" kern="0" dirty="0" err="1" smtClean="0">
                <a:solidFill>
                  <a:srgbClr val="C00000"/>
                </a:solidFill>
              </a:rPr>
              <a:t>Spinodal</a:t>
            </a:r>
            <a:r>
              <a:rPr lang="en-US" altLang="zh-CN" sz="2000" kern="0" dirty="0" smtClean="0">
                <a:solidFill>
                  <a:srgbClr val="C00000"/>
                </a:solidFill>
              </a:rPr>
              <a:t> instability</a:t>
            </a:r>
          </a:p>
        </p:txBody>
      </p:sp>
      <p:sp>
        <p:nvSpPr>
          <p:cNvPr id="39" name="文本框 12"/>
          <p:cNvSpPr txBox="1">
            <a:spLocks noChangeArrowheads="1"/>
          </p:cNvSpPr>
          <p:nvPr/>
        </p:nvSpPr>
        <p:spPr bwMode="auto">
          <a:xfrm>
            <a:off x="9012978" y="5570584"/>
            <a:ext cx="27980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000" kern="0" dirty="0" smtClean="0">
                <a:solidFill>
                  <a:srgbClr val="C00000"/>
                </a:solidFill>
              </a:rPr>
              <a:t>First-Order Chiral PT</a:t>
            </a:r>
          </a:p>
        </p:txBody>
      </p:sp>
    </p:spTree>
    <p:extLst>
      <p:ext uri="{BB962C8B-B14F-4D97-AF65-F5344CB8AC3E}">
        <p14:creationId xmlns:p14="http://schemas.microsoft.com/office/powerpoint/2010/main" val="254567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033" y="1752600"/>
            <a:ext cx="3484563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558" y="1752600"/>
            <a:ext cx="3370263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标题 1"/>
          <p:cNvSpPr txBox="1">
            <a:spLocks/>
          </p:cNvSpPr>
          <p:nvPr/>
        </p:nvSpPr>
        <p:spPr bwMode="auto">
          <a:xfrm>
            <a:off x="2743200" y="225425"/>
            <a:ext cx="90678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54000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itchFamily="34" charset="0"/>
                <a:ea typeface="华文新魏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itchFamily="34" charset="0"/>
                <a:ea typeface="华文新魏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itchFamily="34" charset="0"/>
                <a:ea typeface="华文新魏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itchFamily="34" charset="0"/>
                <a:ea typeface="华文新魏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itchFamily="34" charset="0"/>
                <a:ea typeface="华文新魏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itchFamily="34" charset="0"/>
                <a:ea typeface="华文新魏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itchFamily="34" charset="0"/>
                <a:ea typeface="华文新魏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itchFamily="34" charset="0"/>
                <a:ea typeface="华文新魏" pitchFamily="2" charset="-122"/>
              </a:defRPr>
            </a:lvl9pPr>
          </a:lstStyle>
          <a:p>
            <a:pPr>
              <a:defRPr/>
            </a:pPr>
            <a:r>
              <a:rPr lang="en-US" altLang="zh-CN" sz="2400" kern="0" dirty="0" smtClean="0"/>
              <a:t>First-order </a:t>
            </a:r>
            <a:r>
              <a:rPr lang="en-US" altLang="zh-CN" sz="2400" kern="0" dirty="0"/>
              <a:t>p</a:t>
            </a:r>
            <a:r>
              <a:rPr lang="en-US" altLang="zh-CN" sz="2400" kern="0" dirty="0" smtClean="0"/>
              <a:t>hase </a:t>
            </a:r>
            <a:r>
              <a:rPr lang="en-US" altLang="zh-CN" sz="2400" kern="0" dirty="0"/>
              <a:t>t</a:t>
            </a:r>
            <a:r>
              <a:rPr lang="en-US" altLang="zh-CN" sz="2400" kern="0" dirty="0" smtClean="0"/>
              <a:t>ransition and baryon </a:t>
            </a:r>
            <a:r>
              <a:rPr lang="en-US" altLang="zh-CN" sz="2400" kern="0" dirty="0"/>
              <a:t>d</a:t>
            </a:r>
            <a:r>
              <a:rPr lang="en-US" altLang="zh-CN" sz="2400" kern="0" dirty="0" smtClean="0"/>
              <a:t>ensity </a:t>
            </a:r>
            <a:r>
              <a:rPr lang="en-US" altLang="zh-CN" sz="2400" kern="0" dirty="0"/>
              <a:t>f</a:t>
            </a:r>
            <a:r>
              <a:rPr lang="en-US" altLang="zh-CN" sz="2400" kern="0" dirty="0" smtClean="0"/>
              <a:t>luctuation</a:t>
            </a:r>
            <a:endParaRPr lang="zh-CN" altLang="en-US" sz="2400" kern="0" dirty="0" smtClean="0"/>
          </a:p>
        </p:txBody>
      </p:sp>
      <p:sp>
        <p:nvSpPr>
          <p:cNvPr id="30" name="文本框 1"/>
          <p:cNvSpPr txBox="1">
            <a:spLocks noChangeArrowheads="1"/>
          </p:cNvSpPr>
          <p:nvPr/>
        </p:nvSpPr>
        <p:spPr bwMode="auto">
          <a:xfrm>
            <a:off x="6833558" y="5864423"/>
            <a:ext cx="4038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SzPct val="120000"/>
              <a:buBlip>
                <a:blip r:embed="rId5"/>
              </a:buBlip>
              <a:defRPr sz="28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rgbClr val="000066"/>
              </a:buClr>
              <a:buChar char="•"/>
              <a:defRPr sz="24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 </a:t>
            </a:r>
            <a:r>
              <a:rPr lang="en-US" altLang="zh-CN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 and C.M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Ko, Phys. Rev. C 93, 035205 (2016).</a:t>
            </a:r>
            <a:endParaRPr lang="zh-CN" altLang="en-US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本框 10"/>
          <p:cNvSpPr txBox="1">
            <a:spLocks noChangeArrowheads="1"/>
          </p:cNvSpPr>
          <p:nvPr/>
        </p:nvSpPr>
        <p:spPr bwMode="auto">
          <a:xfrm>
            <a:off x="1905000" y="5864423"/>
            <a:ext cx="43189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Taken from </a:t>
            </a:r>
            <a:r>
              <a:rPr lang="en-US" altLang="zh-CN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Feng Li(</a:t>
            </a:r>
            <a:r>
              <a:rPr lang="zh-CN" alt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李峰</a:t>
            </a:r>
            <a:r>
              <a:rPr lang="en-US" altLang="zh-CN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)’s 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talk </a:t>
            </a:r>
            <a:r>
              <a:rPr lang="en-US" altLang="zh-CN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Shanghai, 01/2017</a:t>
            </a:r>
            <a:endParaRPr lang="en-US" altLang="zh-CN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本框 11"/>
          <p:cNvSpPr txBox="1">
            <a:spLocks noChangeArrowheads="1"/>
          </p:cNvSpPr>
          <p:nvPr/>
        </p:nvSpPr>
        <p:spPr bwMode="auto">
          <a:xfrm>
            <a:off x="2237746" y="1276350"/>
            <a:ext cx="4214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000" kern="0" dirty="0" smtClean="0">
                <a:solidFill>
                  <a:srgbClr val="C00000"/>
                </a:solidFill>
              </a:rPr>
              <a:t>With first-order phase transition</a:t>
            </a:r>
          </a:p>
        </p:txBody>
      </p:sp>
      <p:sp>
        <p:nvSpPr>
          <p:cNvPr id="33" name="文本框 12"/>
          <p:cNvSpPr txBox="1">
            <a:spLocks noChangeArrowheads="1"/>
          </p:cNvSpPr>
          <p:nvPr/>
        </p:nvSpPr>
        <p:spPr bwMode="auto">
          <a:xfrm>
            <a:off x="6885946" y="1276350"/>
            <a:ext cx="3897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000" kern="0" dirty="0" smtClean="0">
                <a:solidFill>
                  <a:srgbClr val="C00000"/>
                </a:solidFill>
              </a:rPr>
              <a:t>No first-order phase transition</a:t>
            </a:r>
          </a:p>
        </p:txBody>
      </p:sp>
      <p:sp>
        <p:nvSpPr>
          <p:cNvPr id="34" name="Text Box 16"/>
          <p:cNvSpPr txBox="1">
            <a:spLocks noChangeArrowheads="1"/>
          </p:cNvSpPr>
          <p:nvPr/>
        </p:nvSpPr>
        <p:spPr bwMode="auto">
          <a:xfrm>
            <a:off x="4267200" y="846199"/>
            <a:ext cx="3581400" cy="479235"/>
          </a:xfrm>
          <a:prstGeom prst="rect">
            <a:avLst/>
          </a:prstGeom>
          <a:solidFill>
            <a:srgbClr val="FFFFFF"/>
          </a:solidFill>
          <a:ln w="28575" algn="ctr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500" kern="0" dirty="0" smtClean="0">
                <a:solidFill>
                  <a:srgbClr val="3333FF"/>
                </a:solidFill>
                <a:latin typeface="Times New Roman" pitchFamily="18" charset="0"/>
              </a:rPr>
              <a:t>Transport</a:t>
            </a:r>
            <a:r>
              <a:rPr lang="zh-CN" altLang="en-US" sz="2500" kern="0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zh-CN" sz="2500" kern="0" dirty="0" smtClean="0">
                <a:solidFill>
                  <a:srgbClr val="3333FF"/>
                </a:solidFill>
                <a:latin typeface="Times New Roman" pitchFamily="18" charset="0"/>
              </a:rPr>
              <a:t>Model + NJL</a:t>
            </a:r>
          </a:p>
        </p:txBody>
      </p:sp>
      <p:sp>
        <p:nvSpPr>
          <p:cNvPr id="35" name="TextBox 23"/>
          <p:cNvSpPr txBox="1"/>
          <p:nvPr/>
        </p:nvSpPr>
        <p:spPr>
          <a:xfrm>
            <a:off x="11277600" y="6427113"/>
            <a:ext cx="813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200" b="0" kern="0" dirty="0" smtClean="0">
                <a:solidFill>
                  <a:srgbClr val="000000"/>
                </a:solidFill>
              </a:rPr>
              <a:t>p. 20</a:t>
            </a:r>
            <a:endParaRPr lang="zh-CN" altLang="en-US" sz="2200" b="0" kern="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40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4656482" y="1098842"/>
            <a:ext cx="2569266" cy="606287"/>
          </a:xfrm>
          <a:prstGeom prst="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rPr>
              <a:t>Initialization</a:t>
            </a: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cxnSp>
        <p:nvCxnSpPr>
          <p:cNvPr id="14" name="直接箭头连接符 13"/>
          <p:cNvCxnSpPr>
            <a:stCxn id="13" idx="2"/>
          </p:cNvCxnSpPr>
          <p:nvPr/>
        </p:nvCxnSpPr>
        <p:spPr>
          <a:xfrm>
            <a:off x="5941115" y="1705129"/>
            <a:ext cx="0" cy="740465"/>
          </a:xfrm>
          <a:prstGeom prst="straightConnector1">
            <a:avLst/>
          </a:prstGeom>
          <a:noFill/>
          <a:ln w="190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5" name="矩形 14"/>
          <p:cNvSpPr/>
          <p:nvPr/>
        </p:nvSpPr>
        <p:spPr>
          <a:xfrm>
            <a:off x="3887576" y="2445594"/>
            <a:ext cx="3997061" cy="995138"/>
          </a:xfrm>
          <a:prstGeom prst="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rPr>
              <a:t>Parton evolution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rPr>
              <a:t>Mean field (</a:t>
            </a:r>
            <a:r>
              <a:rPr kumimoji="0" lang="en-US" altLang="zh-CN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rPr>
              <a:t>eNJL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rPr>
              <a:t>) + scattering</a:t>
            </a: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cxnSp>
        <p:nvCxnSpPr>
          <p:cNvPr id="16" name="直接箭头连接符 15"/>
          <p:cNvCxnSpPr/>
          <p:nvPr/>
        </p:nvCxnSpPr>
        <p:spPr>
          <a:xfrm>
            <a:off x="5941113" y="3440732"/>
            <a:ext cx="0" cy="740465"/>
          </a:xfrm>
          <a:prstGeom prst="straightConnector1">
            <a:avLst/>
          </a:prstGeom>
          <a:noFill/>
          <a:ln w="190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7" name="矩形 16"/>
          <p:cNvSpPr/>
          <p:nvPr/>
        </p:nvSpPr>
        <p:spPr>
          <a:xfrm>
            <a:off x="3496087" y="4181197"/>
            <a:ext cx="4890052" cy="717497"/>
          </a:xfrm>
          <a:prstGeom prst="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rPr>
              <a:t>ART(A Relativistic Transport model for hadrons)</a:t>
            </a: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cxnSp>
        <p:nvCxnSpPr>
          <p:cNvPr id="18" name="直接箭头连接符 17"/>
          <p:cNvCxnSpPr/>
          <p:nvPr/>
        </p:nvCxnSpPr>
        <p:spPr>
          <a:xfrm>
            <a:off x="5941113" y="4898694"/>
            <a:ext cx="0" cy="740465"/>
          </a:xfrm>
          <a:prstGeom prst="straightConnector1">
            <a:avLst/>
          </a:prstGeom>
          <a:noFill/>
          <a:ln w="190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0" name="矩形 19"/>
          <p:cNvSpPr/>
          <p:nvPr/>
        </p:nvSpPr>
        <p:spPr>
          <a:xfrm>
            <a:off x="4234640" y="5678915"/>
            <a:ext cx="3411608" cy="717497"/>
          </a:xfrm>
          <a:prstGeom prst="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rPr>
              <a:t>Light nuclei</a:t>
            </a: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940444" y="3614814"/>
            <a:ext cx="3363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800" b="0" i="1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宋体" panose="02010600030101010101" pitchFamily="2" charset="-122"/>
              </a:rPr>
              <a:t>Hadronization: Quark coalescence</a:t>
            </a:r>
            <a:endParaRPr lang="zh-CN" altLang="en-US" sz="1800" b="0" i="1" dirty="0">
              <a:solidFill>
                <a:srgbClr val="ED7D31">
                  <a:lumMod val="50000"/>
                </a:srgb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065924" y="5075390"/>
            <a:ext cx="2116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800" b="0" i="1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宋体" panose="02010600030101010101" pitchFamily="2" charset="-122"/>
              </a:rPr>
              <a:t>Nucleon coalescence</a:t>
            </a:r>
            <a:endParaRPr lang="zh-CN" altLang="en-US" sz="1800" b="0" i="1" dirty="0">
              <a:solidFill>
                <a:srgbClr val="ED7D31">
                  <a:lumMod val="50000"/>
                </a:srgb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261279" y="2514788"/>
            <a:ext cx="27138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200" b="0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Exhibits dynamical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200" b="0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chiral phase transition</a:t>
            </a:r>
            <a:endParaRPr lang="zh-CN" altLang="en-US" sz="2200" b="0" dirty="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52400" y="1017264"/>
            <a:ext cx="4183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800" b="0" dirty="0" smtClean="0">
                <a:solidFill>
                  <a:srgbClr val="C00000"/>
                </a:solidFill>
                <a:latin typeface="Calibri" panose="020F0502020204030204"/>
                <a:ea typeface="宋体" panose="02010600030101010101" pitchFamily="2" charset="-122"/>
              </a:rPr>
              <a:t>Dynamical Transport model</a:t>
            </a:r>
            <a:endParaRPr lang="zh-CN" altLang="en-US" sz="2800" b="0" dirty="0">
              <a:solidFill>
                <a:srgbClr val="C00000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5" name="TextBox 23"/>
          <p:cNvSpPr txBox="1"/>
          <p:nvPr/>
        </p:nvSpPr>
        <p:spPr>
          <a:xfrm>
            <a:off x="11277600" y="6427113"/>
            <a:ext cx="813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p. 21</a:t>
            </a:r>
            <a:endParaRPr kumimoji="0" lang="zh-CN" alt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3962399" y="141712"/>
                <a:ext cx="4953001" cy="5014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600" dirty="0" smtClean="0">
                    <a:solidFill>
                      <a:srgbClr val="FF0000"/>
                    </a:solidFill>
                    <a:latin typeface="Arial"/>
                    <a:cs typeface="Adobe Arabic" panose="02040503050201020203" pitchFamily="18" charset="-78"/>
                  </a:rPr>
                  <a:t>1</a:t>
                </a:r>
                <a:r>
                  <a:rPr lang="en-US" altLang="zh-CN" sz="2600" baseline="30000" dirty="0" smtClean="0">
                    <a:solidFill>
                      <a:srgbClr val="FF0000"/>
                    </a:solidFill>
                    <a:latin typeface="Arial"/>
                    <a:cs typeface="Adobe Arabic" panose="02040503050201020203" pitchFamily="18" charset="-78"/>
                  </a:rPr>
                  <a:t>st</a:t>
                </a:r>
                <a:r>
                  <a:rPr lang="en-US" altLang="zh-CN" sz="2600" dirty="0" smtClean="0">
                    <a:solidFill>
                      <a:srgbClr val="FF0000"/>
                    </a:solidFill>
                    <a:latin typeface="Arial"/>
                    <a:cs typeface="Adobe Arabic" panose="02040503050201020203" pitchFamily="18" charset="-78"/>
                  </a:rPr>
                  <a:t>-order PT </a:t>
                </a:r>
                <a:r>
                  <a:rPr lang="en-US" altLang="zh-CN" sz="2600" dirty="0" smtClean="0">
                    <a:solidFill>
                      <a:srgbClr val="12357C"/>
                    </a:solidFill>
                    <a:latin typeface="Arial"/>
                    <a:cs typeface="Adobe Arabic" panose="02040503050201020203" pitchFamily="18" charset="-78"/>
                  </a:rPr>
                  <a:t>effects on </a:t>
                </a:r>
                <a14:m>
                  <m:oMath xmlns:m="http://schemas.openxmlformats.org/officeDocument/2006/math">
                    <m:r>
                      <a:rPr lang="en-US" altLang="zh-CN" sz="2600" i="1">
                        <a:solidFill>
                          <a:srgbClr val="12357C"/>
                        </a:solidFill>
                        <a:latin typeface="Cambria Math" panose="02040503050406030204" pitchFamily="18" charset="0"/>
                        <a:cs typeface="Adobe Arabic" panose="02040503050201020203" pitchFamily="18" charset="-78"/>
                      </a:rPr>
                      <m:t>𝒕𝒑</m:t>
                    </m:r>
                    <m:r>
                      <a:rPr lang="en-US" altLang="zh-CN" sz="2600" i="1">
                        <a:solidFill>
                          <a:srgbClr val="12357C"/>
                        </a:solidFill>
                        <a:latin typeface="Cambria Math" panose="02040503050406030204" pitchFamily="18" charset="0"/>
                        <a:cs typeface="Adobe Arabic" panose="02040503050201020203" pitchFamily="18" charset="-78"/>
                      </a:rPr>
                      <m:t>/</m:t>
                    </m:r>
                    <m:sSup>
                      <m:sSupPr>
                        <m:ctrlPr>
                          <a:rPr lang="en-US" altLang="zh-CN" sz="2600" i="1">
                            <a:solidFill>
                              <a:srgbClr val="12357C"/>
                            </a:solidFill>
                            <a:latin typeface="Cambria Math" panose="02040503050406030204" pitchFamily="18" charset="0"/>
                            <a:cs typeface="Adobe Arabic" panose="02040503050201020203" pitchFamily="18" charset="-78"/>
                          </a:rPr>
                        </m:ctrlPr>
                      </m:sSupPr>
                      <m:e>
                        <m:r>
                          <a:rPr lang="en-US" altLang="zh-CN" sz="2600" i="1">
                            <a:solidFill>
                              <a:srgbClr val="12357C"/>
                            </a:solidFill>
                            <a:latin typeface="Cambria Math" panose="02040503050406030204" pitchFamily="18" charset="0"/>
                            <a:cs typeface="Adobe Arabic" panose="02040503050201020203" pitchFamily="18" charset="-78"/>
                          </a:rPr>
                          <m:t>𝒅</m:t>
                        </m:r>
                      </m:e>
                      <m:sup>
                        <m:r>
                          <a:rPr lang="en-US" altLang="zh-CN" sz="2600" i="1">
                            <a:solidFill>
                              <a:srgbClr val="12357C"/>
                            </a:solidFill>
                            <a:latin typeface="Cambria Math" panose="02040503050406030204" pitchFamily="18" charset="0"/>
                            <a:cs typeface="Adobe Arabic" panose="02040503050201020203" pitchFamily="18" charset="-78"/>
                          </a:rPr>
                          <m:t>𝟐</m:t>
                        </m:r>
                      </m:sup>
                    </m:sSup>
                  </m:oMath>
                </a14:m>
                <a:endParaRPr lang="zh-CN" altLang="en-US" sz="2600" dirty="0">
                  <a:solidFill>
                    <a:srgbClr val="12357C"/>
                  </a:solidFill>
                  <a:latin typeface="Arial"/>
                  <a:cs typeface="Adobe Arabic" panose="02040503050201020203" pitchFamily="18" charset="-78"/>
                </a:endParaRPr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399" y="141712"/>
                <a:ext cx="4953001" cy="501484"/>
              </a:xfrm>
              <a:prstGeom prst="rect">
                <a:avLst/>
              </a:prstGeom>
              <a:blipFill rotWithShape="0">
                <a:blip r:embed="rId3"/>
                <a:stretch>
                  <a:fillRect l="-2214" t="-9639" b="-289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矩形 26"/>
          <p:cNvSpPr/>
          <p:nvPr/>
        </p:nvSpPr>
        <p:spPr>
          <a:xfrm>
            <a:off x="132522" y="1490586"/>
            <a:ext cx="44278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i="0" u="none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K. J. Sun,  W. H. Zhou, LWC, C. M. Ko, F. Li, and R. Wang, and J. Xu, arXiv:2205.11010(2022</a:t>
            </a:r>
            <a:endParaRPr kumimoji="0" lang="zh-CN" altLang="en-US" sz="16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88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20" grpId="0" animBg="1"/>
      <p:bldP spid="21" grpId="0"/>
      <p:bldP spid="22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E273FF17-1B10-40BE-8179-5932ACE4B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5" y="1755561"/>
            <a:ext cx="12095645" cy="35130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08336B92-3B62-452B-97FE-7B8A980DD3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5235073"/>
            <a:ext cx="2224301" cy="6978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6A641EE8-6AA0-4C01-9716-A87B3ECFCB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442" y="5186998"/>
            <a:ext cx="2851496" cy="82749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434321" y="1152291"/>
            <a:ext cx="53896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Trajectories in the phase diagram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0" name="TextBox 23"/>
          <p:cNvSpPr txBox="1"/>
          <p:nvPr/>
        </p:nvSpPr>
        <p:spPr>
          <a:xfrm>
            <a:off x="11277600" y="6427113"/>
            <a:ext cx="813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p. 22</a:t>
            </a:r>
            <a:endParaRPr kumimoji="0" lang="zh-CN" alt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3962399" y="141712"/>
                <a:ext cx="4953001" cy="5014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600" dirty="0" smtClean="0">
                    <a:solidFill>
                      <a:srgbClr val="FF0000"/>
                    </a:solidFill>
                    <a:latin typeface="Arial"/>
                    <a:cs typeface="Adobe Arabic" panose="02040503050201020203" pitchFamily="18" charset="-78"/>
                  </a:rPr>
                  <a:t>1</a:t>
                </a:r>
                <a:r>
                  <a:rPr lang="en-US" altLang="zh-CN" sz="2600" baseline="30000" dirty="0" smtClean="0">
                    <a:solidFill>
                      <a:srgbClr val="FF0000"/>
                    </a:solidFill>
                    <a:latin typeface="Arial"/>
                    <a:cs typeface="Adobe Arabic" panose="02040503050201020203" pitchFamily="18" charset="-78"/>
                  </a:rPr>
                  <a:t>st</a:t>
                </a:r>
                <a:r>
                  <a:rPr lang="en-US" altLang="zh-CN" sz="2600" dirty="0" smtClean="0">
                    <a:solidFill>
                      <a:srgbClr val="FF0000"/>
                    </a:solidFill>
                    <a:latin typeface="Arial"/>
                    <a:cs typeface="Adobe Arabic" panose="02040503050201020203" pitchFamily="18" charset="-78"/>
                  </a:rPr>
                  <a:t>-order PT </a:t>
                </a:r>
                <a:r>
                  <a:rPr lang="en-US" altLang="zh-CN" sz="2600" dirty="0" smtClean="0">
                    <a:solidFill>
                      <a:srgbClr val="12357C"/>
                    </a:solidFill>
                    <a:latin typeface="Arial"/>
                    <a:cs typeface="Adobe Arabic" panose="02040503050201020203" pitchFamily="18" charset="-78"/>
                  </a:rPr>
                  <a:t>effects on </a:t>
                </a:r>
                <a14:m>
                  <m:oMath xmlns:m="http://schemas.openxmlformats.org/officeDocument/2006/math">
                    <m:r>
                      <a:rPr lang="en-US" altLang="zh-CN" sz="2600" i="1">
                        <a:solidFill>
                          <a:srgbClr val="12357C"/>
                        </a:solidFill>
                        <a:latin typeface="Cambria Math" panose="02040503050406030204" pitchFamily="18" charset="0"/>
                        <a:cs typeface="Adobe Arabic" panose="02040503050201020203" pitchFamily="18" charset="-78"/>
                      </a:rPr>
                      <m:t>𝒕𝒑</m:t>
                    </m:r>
                    <m:r>
                      <a:rPr lang="en-US" altLang="zh-CN" sz="2600" i="1">
                        <a:solidFill>
                          <a:srgbClr val="12357C"/>
                        </a:solidFill>
                        <a:latin typeface="Cambria Math" panose="02040503050406030204" pitchFamily="18" charset="0"/>
                        <a:cs typeface="Adobe Arabic" panose="02040503050201020203" pitchFamily="18" charset="-78"/>
                      </a:rPr>
                      <m:t>/</m:t>
                    </m:r>
                    <m:sSup>
                      <m:sSupPr>
                        <m:ctrlPr>
                          <a:rPr lang="en-US" altLang="zh-CN" sz="2600" i="1">
                            <a:solidFill>
                              <a:srgbClr val="12357C"/>
                            </a:solidFill>
                            <a:latin typeface="Cambria Math" panose="02040503050406030204" pitchFamily="18" charset="0"/>
                            <a:cs typeface="Adobe Arabic" panose="02040503050201020203" pitchFamily="18" charset="-78"/>
                          </a:rPr>
                        </m:ctrlPr>
                      </m:sSupPr>
                      <m:e>
                        <m:r>
                          <a:rPr lang="en-US" altLang="zh-CN" sz="2600" i="1">
                            <a:solidFill>
                              <a:srgbClr val="12357C"/>
                            </a:solidFill>
                            <a:latin typeface="Cambria Math" panose="02040503050406030204" pitchFamily="18" charset="0"/>
                            <a:cs typeface="Adobe Arabic" panose="02040503050201020203" pitchFamily="18" charset="-78"/>
                          </a:rPr>
                          <m:t>𝒅</m:t>
                        </m:r>
                      </m:e>
                      <m:sup>
                        <m:r>
                          <a:rPr lang="en-US" altLang="zh-CN" sz="2600" i="1">
                            <a:solidFill>
                              <a:srgbClr val="12357C"/>
                            </a:solidFill>
                            <a:latin typeface="Cambria Math" panose="02040503050406030204" pitchFamily="18" charset="0"/>
                            <a:cs typeface="Adobe Arabic" panose="02040503050201020203" pitchFamily="18" charset="-78"/>
                          </a:rPr>
                          <m:t>𝟐</m:t>
                        </m:r>
                      </m:sup>
                    </m:sSup>
                  </m:oMath>
                </a14:m>
                <a:endParaRPr lang="zh-CN" altLang="en-US" sz="2600" dirty="0">
                  <a:solidFill>
                    <a:srgbClr val="12357C"/>
                  </a:solidFill>
                  <a:latin typeface="Arial"/>
                  <a:cs typeface="Adobe Arabic" panose="02040503050201020203" pitchFamily="18" charset="-78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399" y="141712"/>
                <a:ext cx="4953001" cy="501484"/>
              </a:xfrm>
              <a:prstGeom prst="rect">
                <a:avLst/>
              </a:prstGeom>
              <a:blipFill rotWithShape="0">
                <a:blip r:embed="rId6"/>
                <a:stretch>
                  <a:fillRect l="-2214" t="-9639" b="-289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/>
        </p:nvSpPr>
        <p:spPr>
          <a:xfrm>
            <a:off x="1690901" y="6080348"/>
            <a:ext cx="8534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i="0" u="none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K. J. Sun,  W. H. Zhou, LWC, C. M. Ko, F. Li, and R. Wang, and J. Xu, arXiv:2205.11010(2022</a:t>
            </a:r>
            <a:endParaRPr kumimoji="0" lang="zh-CN" altLang="en-US" sz="16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55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0D7C3DA5-4522-41DA-BE36-378C46EE6B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7" y="1295400"/>
            <a:ext cx="4517884" cy="4953465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="" xmlns:a16="http://schemas.microsoft.com/office/drawing/2014/main" id="{FD7BC07F-9AD9-4734-BCA1-6C5BFEBAEF87}"/>
              </a:ext>
            </a:extLst>
          </p:cNvPr>
          <p:cNvSpPr txBox="1"/>
          <p:nvPr/>
        </p:nvSpPr>
        <p:spPr>
          <a:xfrm>
            <a:off x="6705600" y="5329244"/>
            <a:ext cx="3706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000" b="0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‘Memory effects’: Large density inhomogeneity survives to kinetic freezeout </a:t>
            </a:r>
          </a:p>
        </p:txBody>
      </p:sp>
      <p:cxnSp>
        <p:nvCxnSpPr>
          <p:cNvPr id="21" name="直线箭头连接符 2">
            <a:extLst>
              <a:ext uri="{FF2B5EF4-FFF2-40B4-BE49-F238E27FC236}">
                <a16:creationId xmlns="" xmlns:a16="http://schemas.microsoft.com/office/drawing/2014/main" id="{21EFD7BA-5B69-49E0-BFEC-1762098012C8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3305358" y="2209800"/>
            <a:ext cx="3400242" cy="3627276"/>
          </a:xfrm>
          <a:prstGeom prst="straightConnector1">
            <a:avLst/>
          </a:prstGeom>
          <a:noFill/>
          <a:ln w="1905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2" name="文本框 21">
            <a:extLst>
              <a:ext uri="{FF2B5EF4-FFF2-40B4-BE49-F238E27FC236}">
                <a16:creationId xmlns="" xmlns:a16="http://schemas.microsoft.com/office/drawing/2014/main" id="{2068FE4F-6BAC-41D1-9E43-EC64E8C23418}"/>
              </a:ext>
            </a:extLst>
          </p:cNvPr>
          <p:cNvSpPr txBox="1"/>
          <p:nvPr/>
        </p:nvSpPr>
        <p:spPr>
          <a:xfrm>
            <a:off x="6569557" y="3764340"/>
            <a:ext cx="4613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800" b="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If the expansion is self-similar or scale invariant</a:t>
            </a:r>
            <a:endParaRPr kumimoji="1" lang="zh-CN" altLang="en-US" sz="1800" b="0" dirty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87BA0B88-AE43-46FA-A49A-81FA0027E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557" y="2018112"/>
            <a:ext cx="2224301" cy="69782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52275F04-83C8-43AD-B2D9-AAB998CEA4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525" y="2766286"/>
            <a:ext cx="2851496" cy="827493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C036D31E-BFB9-4E9E-8E99-78F540FD96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957" y="4246047"/>
            <a:ext cx="2832100" cy="342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="" xmlns:a16="http://schemas.microsoft.com/office/drawing/2014/main" id="{2F39177B-859B-498B-B2C0-BDF452844C5E}"/>
                  </a:ext>
                </a:extLst>
              </p:cNvPr>
              <p:cNvSpPr txBox="1"/>
              <p:nvPr/>
            </p:nvSpPr>
            <p:spPr>
              <a:xfrm>
                <a:off x="6599798" y="4759507"/>
                <a:ext cx="44030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1" lang="en-US" altLang="zh-CN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kumimoji="1" lang="en-US" altLang="zh-CN" sz="1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kumimoji="1" lang="en-US" altLang="zh-CN" sz="1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1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kumimoji="1" lang="en-US" altLang="zh-CN" sz="1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zh-CN" sz="1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kumimoji="1" lang="en-US" altLang="zh-CN" sz="1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kumimoji="1" lang="en-US" altLang="zh-CN" sz="1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e>
                    </m:d>
                  </m:oMath>
                </a14:m>
                <a:r>
                  <a:rPr kumimoji="1" lang="en-US" altLang="zh-CN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, i.e., remains a constant</a:t>
                </a:r>
                <a:endParaRPr kumimoji="1" lang="zh-CN" altLang="en-US" sz="1800" b="0" dirty="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2F39177B-859B-498B-B2C0-BDF452844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9798" y="4759507"/>
                <a:ext cx="4403000" cy="369332"/>
              </a:xfrm>
              <a:prstGeom prst="rect">
                <a:avLst/>
              </a:prstGeom>
              <a:blipFill>
                <a:blip r:embed="rId7"/>
                <a:stretch>
                  <a:fillRect l="-1247" t="-10000" r="-554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文本框 26">
            <a:extLst>
              <a:ext uri="{FF2B5EF4-FFF2-40B4-BE49-F238E27FC236}">
                <a16:creationId xmlns="" xmlns:a16="http://schemas.microsoft.com/office/drawing/2014/main" id="{BB992AF8-B699-4103-A277-7CC04B250F76}"/>
              </a:ext>
            </a:extLst>
          </p:cNvPr>
          <p:cNvSpPr txBox="1"/>
          <p:nvPr/>
        </p:nvSpPr>
        <p:spPr>
          <a:xfrm>
            <a:off x="6626332" y="1523464"/>
            <a:ext cx="1806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800" b="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Density moment:</a:t>
            </a:r>
            <a:endParaRPr kumimoji="1" lang="zh-CN" altLang="en-US" sz="1800" b="0" dirty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160166" y="909935"/>
            <a:ext cx="80506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Survival of density fluctuation in expanding fireball</a:t>
            </a:r>
            <a:endParaRPr lang="zh-CN" altLang="en-US" dirty="0">
              <a:solidFill>
                <a:srgbClr val="C00000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28" name="TextBox 23"/>
          <p:cNvSpPr txBox="1"/>
          <p:nvPr/>
        </p:nvSpPr>
        <p:spPr>
          <a:xfrm>
            <a:off x="11277600" y="6427113"/>
            <a:ext cx="813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p. 23</a:t>
            </a:r>
            <a:endParaRPr kumimoji="0" lang="zh-CN" alt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/>
              <p:cNvSpPr/>
              <p:nvPr/>
            </p:nvSpPr>
            <p:spPr>
              <a:xfrm>
                <a:off x="3962399" y="141712"/>
                <a:ext cx="4953001" cy="5014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600" dirty="0" smtClean="0">
                    <a:solidFill>
                      <a:srgbClr val="FF0000"/>
                    </a:solidFill>
                    <a:latin typeface="Arial"/>
                    <a:cs typeface="Adobe Arabic" panose="02040503050201020203" pitchFamily="18" charset="-78"/>
                  </a:rPr>
                  <a:t>1</a:t>
                </a:r>
                <a:r>
                  <a:rPr lang="en-US" altLang="zh-CN" sz="2600" baseline="30000" dirty="0" smtClean="0">
                    <a:solidFill>
                      <a:srgbClr val="FF0000"/>
                    </a:solidFill>
                    <a:latin typeface="Arial"/>
                    <a:cs typeface="Adobe Arabic" panose="02040503050201020203" pitchFamily="18" charset="-78"/>
                  </a:rPr>
                  <a:t>st</a:t>
                </a:r>
                <a:r>
                  <a:rPr lang="en-US" altLang="zh-CN" sz="2600" dirty="0" smtClean="0">
                    <a:solidFill>
                      <a:srgbClr val="FF0000"/>
                    </a:solidFill>
                    <a:latin typeface="Arial"/>
                    <a:cs typeface="Adobe Arabic" panose="02040503050201020203" pitchFamily="18" charset="-78"/>
                  </a:rPr>
                  <a:t>-order PT </a:t>
                </a:r>
                <a:r>
                  <a:rPr lang="en-US" altLang="zh-CN" sz="2600" dirty="0" smtClean="0">
                    <a:solidFill>
                      <a:srgbClr val="12357C"/>
                    </a:solidFill>
                    <a:latin typeface="Arial"/>
                    <a:cs typeface="Adobe Arabic" panose="02040503050201020203" pitchFamily="18" charset="-78"/>
                  </a:rPr>
                  <a:t>effects on </a:t>
                </a:r>
                <a14:m>
                  <m:oMath xmlns:m="http://schemas.openxmlformats.org/officeDocument/2006/math">
                    <m:r>
                      <a:rPr lang="en-US" altLang="zh-CN" sz="2600" i="1">
                        <a:solidFill>
                          <a:srgbClr val="12357C"/>
                        </a:solidFill>
                        <a:latin typeface="Cambria Math" panose="02040503050406030204" pitchFamily="18" charset="0"/>
                        <a:cs typeface="Adobe Arabic" panose="02040503050201020203" pitchFamily="18" charset="-78"/>
                      </a:rPr>
                      <m:t>𝒕𝒑</m:t>
                    </m:r>
                    <m:r>
                      <a:rPr lang="en-US" altLang="zh-CN" sz="2600" i="1">
                        <a:solidFill>
                          <a:srgbClr val="12357C"/>
                        </a:solidFill>
                        <a:latin typeface="Cambria Math" panose="02040503050406030204" pitchFamily="18" charset="0"/>
                        <a:cs typeface="Adobe Arabic" panose="02040503050201020203" pitchFamily="18" charset="-78"/>
                      </a:rPr>
                      <m:t>/</m:t>
                    </m:r>
                    <m:sSup>
                      <m:sSupPr>
                        <m:ctrlPr>
                          <a:rPr lang="en-US" altLang="zh-CN" sz="2600" i="1">
                            <a:solidFill>
                              <a:srgbClr val="12357C"/>
                            </a:solidFill>
                            <a:latin typeface="Cambria Math" panose="02040503050406030204" pitchFamily="18" charset="0"/>
                            <a:cs typeface="Adobe Arabic" panose="02040503050201020203" pitchFamily="18" charset="-78"/>
                          </a:rPr>
                        </m:ctrlPr>
                      </m:sSupPr>
                      <m:e>
                        <m:r>
                          <a:rPr lang="en-US" altLang="zh-CN" sz="2600" i="1">
                            <a:solidFill>
                              <a:srgbClr val="12357C"/>
                            </a:solidFill>
                            <a:latin typeface="Cambria Math" panose="02040503050406030204" pitchFamily="18" charset="0"/>
                            <a:cs typeface="Adobe Arabic" panose="02040503050201020203" pitchFamily="18" charset="-78"/>
                          </a:rPr>
                          <m:t>𝒅</m:t>
                        </m:r>
                      </m:e>
                      <m:sup>
                        <m:r>
                          <a:rPr lang="en-US" altLang="zh-CN" sz="2600" i="1">
                            <a:solidFill>
                              <a:srgbClr val="12357C"/>
                            </a:solidFill>
                            <a:latin typeface="Cambria Math" panose="02040503050406030204" pitchFamily="18" charset="0"/>
                            <a:cs typeface="Adobe Arabic" panose="02040503050201020203" pitchFamily="18" charset="-78"/>
                          </a:rPr>
                          <m:t>𝟐</m:t>
                        </m:r>
                      </m:sup>
                    </m:sSup>
                  </m:oMath>
                </a14:m>
                <a:endParaRPr lang="zh-CN" altLang="en-US" sz="2600" dirty="0">
                  <a:solidFill>
                    <a:srgbClr val="12357C"/>
                  </a:solidFill>
                  <a:latin typeface="Arial"/>
                  <a:cs typeface="Adobe Arabic" panose="02040503050201020203" pitchFamily="18" charset="-78"/>
                </a:endParaRPr>
              </a:p>
            </p:txBody>
          </p:sp>
        </mc:Choice>
        <mc:Fallback xmlns="">
          <p:sp>
            <p:nvSpPr>
              <p:cNvPr id="29" name="矩形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399" y="141712"/>
                <a:ext cx="4953001" cy="501484"/>
              </a:xfrm>
              <a:prstGeom prst="rect">
                <a:avLst/>
              </a:prstGeom>
              <a:blipFill rotWithShape="0">
                <a:blip r:embed="rId8"/>
                <a:stretch>
                  <a:fillRect l="-2214" t="-9639" b="-289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44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6" grpId="0"/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3200399" y="141712"/>
                <a:ext cx="7924801" cy="5376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600" dirty="0" smtClean="0">
                    <a:solidFill>
                      <a:srgbClr val="12357C"/>
                    </a:solidFill>
                    <a:latin typeface="+mj-lt"/>
                    <a:cs typeface="Adobe Arabic" panose="02040503050201020203" pitchFamily="18" charset="-78"/>
                  </a:rPr>
                  <a:t>Energy dependence of </a:t>
                </a:r>
                <a14:m>
                  <m:oMath xmlns:m="http://schemas.openxmlformats.org/officeDocument/2006/math">
                    <m:r>
                      <a:rPr lang="en-US" altLang="zh-CN" sz="2600" i="1">
                        <a:solidFill>
                          <a:srgbClr val="12357C"/>
                        </a:solidFill>
                        <a:latin typeface="Cambria Math" panose="02040503050406030204" pitchFamily="18" charset="0"/>
                        <a:cs typeface="Adobe Arabic" panose="02040503050201020203" pitchFamily="18" charset="-78"/>
                      </a:rPr>
                      <m:t>𝒕𝒑</m:t>
                    </m:r>
                    <m:r>
                      <a:rPr lang="en-US" altLang="zh-CN" sz="2600" i="1">
                        <a:solidFill>
                          <a:srgbClr val="12357C"/>
                        </a:solidFill>
                        <a:latin typeface="Cambria Math" panose="02040503050406030204" pitchFamily="18" charset="0"/>
                        <a:cs typeface="Adobe Arabic" panose="02040503050201020203" pitchFamily="18" charset="-78"/>
                      </a:rPr>
                      <m:t>/</m:t>
                    </m:r>
                    <m:sSup>
                      <m:sSupPr>
                        <m:ctrlPr>
                          <a:rPr lang="en-US" altLang="zh-CN" sz="2600" i="1">
                            <a:solidFill>
                              <a:srgbClr val="12357C"/>
                            </a:solidFill>
                            <a:latin typeface="Cambria Math" panose="02040503050406030204" pitchFamily="18" charset="0"/>
                            <a:cs typeface="Adobe Arabic" panose="02040503050201020203" pitchFamily="18" charset="-78"/>
                          </a:rPr>
                        </m:ctrlPr>
                      </m:sSupPr>
                      <m:e>
                        <m:r>
                          <a:rPr lang="en-US" altLang="zh-CN" sz="2600" i="1">
                            <a:solidFill>
                              <a:srgbClr val="12357C"/>
                            </a:solidFill>
                            <a:latin typeface="Cambria Math" panose="02040503050406030204" pitchFamily="18" charset="0"/>
                            <a:cs typeface="Adobe Arabic" panose="02040503050201020203" pitchFamily="18" charset="-78"/>
                          </a:rPr>
                          <m:t>𝒅</m:t>
                        </m:r>
                      </m:e>
                      <m:sup>
                        <m:r>
                          <a:rPr lang="en-US" altLang="zh-CN" sz="2600" i="1">
                            <a:solidFill>
                              <a:srgbClr val="12357C"/>
                            </a:solidFill>
                            <a:latin typeface="Cambria Math" panose="02040503050406030204" pitchFamily="18" charset="0"/>
                            <a:cs typeface="Adobe Arabic" panose="02040503050201020203" pitchFamily="18" charset="-78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dirty="0" smtClean="0">
                    <a:solidFill>
                      <a:srgbClr val="12357C"/>
                    </a:solidFill>
                    <a:latin typeface="+mj-lt"/>
                    <a:cs typeface="Adobe Arabic" panose="02040503050201020203" pitchFamily="18" charset="-78"/>
                  </a:rPr>
                  <a:t> </a:t>
                </a:r>
                <a:r>
                  <a:rPr lang="en-US" altLang="zh-CN" sz="2600" dirty="0" smtClean="0">
                    <a:solidFill>
                      <a:srgbClr val="FF0000"/>
                    </a:solidFill>
                    <a:latin typeface="+mj-lt"/>
                    <a:cs typeface="Adobe Arabic" panose="02040503050201020203" pitchFamily="18" charset="-78"/>
                  </a:rPr>
                  <a:t>with</a:t>
                </a:r>
                <a:r>
                  <a:rPr lang="en-US" altLang="zh-CN" sz="2600" dirty="0" smtClean="0">
                    <a:solidFill>
                      <a:srgbClr val="12357C"/>
                    </a:solidFill>
                    <a:latin typeface="+mj-lt"/>
                    <a:cs typeface="Adobe Arabic" panose="02040503050201020203" pitchFamily="18" charset="-78"/>
                  </a:rPr>
                  <a:t> </a:t>
                </a:r>
                <a:r>
                  <a:rPr lang="en-US" altLang="zh-CN" sz="2600" dirty="0">
                    <a:solidFill>
                      <a:srgbClr val="12357C"/>
                    </a:solidFill>
                    <a:latin typeface="+mj-lt"/>
                    <a:cs typeface="Adobe Arabic" panose="02040503050201020203" pitchFamily="18" charset="-78"/>
                  </a:rPr>
                  <a:t>1</a:t>
                </a:r>
                <a:r>
                  <a:rPr lang="en-US" altLang="zh-CN" sz="2600" baseline="30000" dirty="0">
                    <a:solidFill>
                      <a:srgbClr val="12357C"/>
                    </a:solidFill>
                    <a:latin typeface="+mj-lt"/>
                    <a:cs typeface="Adobe Arabic" panose="02040503050201020203" pitchFamily="18" charset="-78"/>
                  </a:rPr>
                  <a:t>st</a:t>
                </a:r>
                <a:r>
                  <a:rPr lang="en-US" altLang="zh-CN" sz="2600" dirty="0">
                    <a:solidFill>
                      <a:srgbClr val="12357C"/>
                    </a:solidFill>
                    <a:latin typeface="+mj-lt"/>
                    <a:cs typeface="Adobe Arabic" panose="02040503050201020203" pitchFamily="18" charset="-78"/>
                  </a:rPr>
                  <a:t>-order PT</a:t>
                </a:r>
                <a:endParaRPr lang="zh-CN" altLang="en-US" sz="2600" dirty="0">
                  <a:solidFill>
                    <a:srgbClr val="12357C"/>
                  </a:solidFill>
                  <a:latin typeface="+mj-lt"/>
                  <a:cs typeface="Adobe Arabic" panose="02040503050201020203" pitchFamily="18" charset="-78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399" y="141712"/>
                <a:ext cx="7924801" cy="537648"/>
              </a:xfrm>
              <a:prstGeom prst="rect">
                <a:avLst/>
              </a:prstGeom>
              <a:blipFill rotWithShape="0">
                <a:blip r:embed="rId3"/>
                <a:stretch>
                  <a:fillRect l="-1385" t="-2273" b="-284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690E6A60-91B3-4FF9-AB55-77233F8612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5" y="1467976"/>
            <a:ext cx="6241328" cy="447475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矩形 8">
                <a:extLst>
                  <a:ext uri="{FF2B5EF4-FFF2-40B4-BE49-F238E27FC236}">
                    <a16:creationId xmlns="" xmlns:a16="http://schemas.microsoft.com/office/drawing/2014/main" id="{FBE80782-7034-47AA-A404-BD418F698D2E}"/>
                  </a:ext>
                </a:extLst>
              </p:cNvPr>
              <p:cNvSpPr/>
              <p:nvPr/>
            </p:nvSpPr>
            <p:spPr>
              <a:xfrm>
                <a:off x="6546574" y="2504402"/>
                <a:ext cx="5114247" cy="2123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1" lang="en-US" altLang="zh-CN" sz="22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2. </a:t>
                </a:r>
                <a:r>
                  <a:rPr kumimoji="1" lang="en-US" altLang="zh-CN" sz="2200" b="0" dirty="0">
                    <a:solidFill>
                      <a:srgbClr val="FF0000"/>
                    </a:solidFill>
                    <a:latin typeface="Calibri" panose="020F0502020204030204"/>
                    <a:ea typeface="宋体" panose="02010600030101010101" pitchFamily="2" charset="-122"/>
                  </a:rPr>
                  <a:t>With</a:t>
                </a:r>
                <a:r>
                  <a:rPr kumimoji="1" lang="en-US" altLang="zh-CN" sz="22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 a first-order phase transition: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1" lang="en-US" altLang="zh-CN" sz="22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    The spinodal instability induced 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1" lang="en-US" altLang="zh-CN" sz="22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    enhancement of </a:t>
                </a:r>
                <a14:m>
                  <m:oMath xmlns:m="http://schemas.openxmlformats.org/officeDocument/2006/math">
                    <m:r>
                      <a:rPr kumimoji="1" lang="en-US" altLang="zh-CN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𝑡𝑝</m:t>
                    </m:r>
                    <m:r>
                      <a:rPr kumimoji="1" lang="en-US" altLang="zh-CN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kumimoji="1" lang="en-US" altLang="zh-CN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kumimoji="1" lang="en-US" altLang="zh-CN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zh-CN" sz="22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 during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1" lang="en-US" altLang="zh-CN" sz="22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    the first-order phase transition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1" lang="en-US" altLang="zh-CN" sz="22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    increases as increasing the critical 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1" lang="en-US" altLang="zh-CN" sz="22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    temperature.</a:t>
                </a:r>
              </a:p>
            </p:txBody>
          </p:sp>
        </mc:Choice>
        <mc:Fallback>
          <p:sp>
            <p:nvSpPr>
              <p:cNvPr id="9" name="矩形 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BE80782-7034-47AA-A404-BD418F698D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574" y="2504402"/>
                <a:ext cx="5114247" cy="2123658"/>
              </a:xfrm>
              <a:prstGeom prst="rect">
                <a:avLst/>
              </a:prstGeom>
              <a:blipFill rotWithShape="0">
                <a:blip r:embed="rId5"/>
                <a:stretch>
                  <a:fillRect l="-1549" t="-2011" b="-48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矩形 9">
                <a:extLst>
                  <a:ext uri="{FF2B5EF4-FFF2-40B4-BE49-F238E27FC236}">
                    <a16:creationId xmlns="" xmlns:a16="http://schemas.microsoft.com/office/drawing/2014/main" id="{F7F8158D-FD4A-4D9B-AB13-C6FD490C67F5}"/>
                  </a:ext>
                </a:extLst>
              </p:cNvPr>
              <p:cNvSpPr/>
              <p:nvPr/>
            </p:nvSpPr>
            <p:spPr>
              <a:xfrm>
                <a:off x="6553200" y="1396406"/>
                <a:ext cx="5473770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1" lang="en-US" altLang="zh-CN" sz="22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1.</a:t>
                </a:r>
                <a:r>
                  <a:rPr kumimoji="1" lang="en-US" altLang="zh-CN" sz="2200" b="0" dirty="0">
                    <a:solidFill>
                      <a:srgbClr val="FF0000"/>
                    </a:solidFill>
                    <a:latin typeface="Calibri" panose="020F0502020204030204"/>
                    <a:ea typeface="宋体" panose="02010600030101010101" pitchFamily="2" charset="-122"/>
                  </a:rPr>
                  <a:t> Without </a:t>
                </a:r>
                <a:r>
                  <a:rPr kumimoji="1" lang="en-US" altLang="zh-CN" sz="22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a first-order phase transition :</a:t>
                </a:r>
                <a:endParaRPr kumimoji="1" lang="en-US" altLang="zh-CN" sz="2200" b="0" dirty="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1" lang="en-US" altLang="zh-CN" sz="22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    The energy dependence of </a:t>
                </a:r>
                <a14:m>
                  <m:oMath xmlns:m="http://schemas.openxmlformats.org/officeDocument/2006/math">
                    <m:r>
                      <a:rPr kumimoji="1" lang="en-US" altLang="zh-CN" sz="22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𝑡𝑝</m:t>
                    </m:r>
                    <m:r>
                      <a:rPr kumimoji="1" lang="en-US" altLang="zh-CN" sz="22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kumimoji="1" lang="en-US" altLang="zh-CN" sz="22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2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kumimoji="1" lang="en-US" altLang="zh-CN" sz="22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zh-CN" sz="22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 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1" lang="en-US" altLang="zh-CN" sz="22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    is almost flat</a:t>
                </a:r>
                <a:r>
                  <a:rPr kumimoji="1" lang="en-US" altLang="zh-CN" sz="2200" b="0" dirty="0" smtClean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.</a:t>
                </a:r>
                <a:endParaRPr kumimoji="1" lang="en-US" altLang="zh-CN" sz="2200" b="0" dirty="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mc:Choice>
        <mc:Fallback>
          <p:sp>
            <p:nvSpPr>
              <p:cNvPr id="10" name="矩形 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7F8158D-FD4A-4D9B-AB13-C6FD490C67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1396406"/>
                <a:ext cx="5473770" cy="1107996"/>
              </a:xfrm>
              <a:prstGeom prst="rect">
                <a:avLst/>
              </a:prstGeom>
              <a:blipFill rotWithShape="0">
                <a:blip r:embed="rId6"/>
                <a:stretch>
                  <a:fillRect l="-1448" t="-3846" b="-104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822C612B-C9CC-4976-914A-D13D29EC7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5527234"/>
            <a:ext cx="46914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 smtClean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Data: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 smtClean="0">
                <a:solidFill>
                  <a:srgbClr val="0000FF"/>
                </a:solidFill>
                <a:latin typeface="Calibri" panose="020F0502020204030204"/>
                <a:ea typeface="宋体" panose="02010600030101010101" pitchFamily="2" charset="-122"/>
              </a:rPr>
              <a:t>Hui </a:t>
            </a:r>
            <a:r>
              <a:rPr lang="en-US" altLang="zh-CN" sz="1600" dirty="0">
                <a:solidFill>
                  <a:srgbClr val="0000FF"/>
                </a:solidFill>
                <a:latin typeface="Calibri" panose="020F0502020204030204"/>
                <a:ea typeface="宋体" panose="02010600030101010101" pitchFamily="2" charset="-122"/>
              </a:rPr>
              <a:t>Liu (STAR),  QM2022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FF"/>
                </a:solidFill>
                <a:latin typeface="Calibri" panose="020F0502020204030204"/>
              </a:rPr>
              <a:t>T. A. Armstrong et al. (E864), </a:t>
            </a:r>
            <a:r>
              <a:rPr lang="en-US" sz="1600" dirty="0" smtClean="0">
                <a:solidFill>
                  <a:srgbClr val="0000FF"/>
                </a:solidFill>
                <a:latin typeface="Calibri" panose="020F0502020204030204"/>
              </a:rPr>
              <a:t>PRC </a:t>
            </a:r>
            <a:r>
              <a:rPr lang="en-US" sz="1600" dirty="0">
                <a:solidFill>
                  <a:srgbClr val="0000FF"/>
                </a:solidFill>
                <a:latin typeface="Calibri" panose="020F0502020204030204"/>
              </a:rPr>
              <a:t>61, 064908 (2000).</a:t>
            </a:r>
            <a:endParaRPr lang="zh-CN" altLang="en-US" sz="1600" dirty="0">
              <a:solidFill>
                <a:srgbClr val="0000FF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2" name="TextBox 23"/>
          <p:cNvSpPr txBox="1"/>
          <p:nvPr/>
        </p:nvSpPr>
        <p:spPr>
          <a:xfrm>
            <a:off x="11277600" y="6427113"/>
            <a:ext cx="813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p. 24</a:t>
            </a:r>
            <a:endParaRPr kumimoji="0" lang="zh-CN" alt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219200" y="1007105"/>
            <a:ext cx="44278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i="0" u="none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K. J. Sun,  W. H. Zhou, LWC, C. M. Ko, F. Li, and R. Wang, and J. Xu, arXiv:2205.11010(2022</a:t>
            </a:r>
            <a:endParaRPr kumimoji="0" lang="zh-CN" altLang="en-US" sz="16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40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3200399" y="141712"/>
                <a:ext cx="7924801" cy="5376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600" dirty="0" smtClean="0">
                    <a:solidFill>
                      <a:srgbClr val="12357C"/>
                    </a:solidFill>
                    <a:latin typeface="Arial"/>
                    <a:cs typeface="Adobe Arabic" panose="02040503050201020203" pitchFamily="18" charset="-78"/>
                  </a:rPr>
                  <a:t>Centrality dependence of </a:t>
                </a:r>
                <a14:m>
                  <m:oMath xmlns:m="http://schemas.openxmlformats.org/officeDocument/2006/math">
                    <m:r>
                      <a:rPr lang="en-US" altLang="zh-CN" sz="2600" i="1">
                        <a:solidFill>
                          <a:srgbClr val="12357C"/>
                        </a:solidFill>
                        <a:latin typeface="Cambria Math" panose="02040503050406030204" pitchFamily="18" charset="0"/>
                        <a:cs typeface="Adobe Arabic" panose="02040503050201020203" pitchFamily="18" charset="-78"/>
                      </a:rPr>
                      <m:t>𝒕𝒑</m:t>
                    </m:r>
                    <m:r>
                      <a:rPr lang="en-US" altLang="zh-CN" sz="2600" i="1">
                        <a:solidFill>
                          <a:srgbClr val="12357C"/>
                        </a:solidFill>
                        <a:latin typeface="Cambria Math" panose="02040503050406030204" pitchFamily="18" charset="0"/>
                        <a:cs typeface="Adobe Arabic" panose="02040503050201020203" pitchFamily="18" charset="-78"/>
                      </a:rPr>
                      <m:t>/</m:t>
                    </m:r>
                    <m:sSup>
                      <m:sSupPr>
                        <m:ctrlPr>
                          <a:rPr lang="en-US" altLang="zh-CN" sz="2600" i="1">
                            <a:solidFill>
                              <a:srgbClr val="12357C"/>
                            </a:solidFill>
                            <a:latin typeface="Cambria Math" panose="02040503050406030204" pitchFamily="18" charset="0"/>
                            <a:cs typeface="Adobe Arabic" panose="02040503050201020203" pitchFamily="18" charset="-78"/>
                          </a:rPr>
                        </m:ctrlPr>
                      </m:sSupPr>
                      <m:e>
                        <m:r>
                          <a:rPr lang="en-US" altLang="zh-CN" sz="2600" i="1">
                            <a:solidFill>
                              <a:srgbClr val="12357C"/>
                            </a:solidFill>
                            <a:latin typeface="Cambria Math" panose="02040503050406030204" pitchFamily="18" charset="0"/>
                            <a:cs typeface="Adobe Arabic" panose="02040503050201020203" pitchFamily="18" charset="-78"/>
                          </a:rPr>
                          <m:t>𝒅</m:t>
                        </m:r>
                      </m:e>
                      <m:sup>
                        <m:r>
                          <a:rPr lang="en-US" altLang="zh-CN" sz="2600" i="1">
                            <a:solidFill>
                              <a:srgbClr val="12357C"/>
                            </a:solidFill>
                            <a:latin typeface="Cambria Math" panose="02040503050406030204" pitchFamily="18" charset="0"/>
                            <a:cs typeface="Adobe Arabic" panose="02040503050201020203" pitchFamily="18" charset="-78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dirty="0" smtClean="0">
                    <a:solidFill>
                      <a:srgbClr val="12357C"/>
                    </a:solidFill>
                    <a:latin typeface="Arial"/>
                    <a:cs typeface="Adobe Arabic" panose="02040503050201020203" pitchFamily="18" charset="-78"/>
                  </a:rPr>
                  <a:t> </a:t>
                </a:r>
                <a:r>
                  <a:rPr lang="en-US" altLang="zh-CN" sz="2600" dirty="0" smtClean="0">
                    <a:solidFill>
                      <a:srgbClr val="FF0000"/>
                    </a:solidFill>
                    <a:latin typeface="Arial"/>
                    <a:cs typeface="Adobe Arabic" panose="02040503050201020203" pitchFamily="18" charset="-78"/>
                  </a:rPr>
                  <a:t>with</a:t>
                </a:r>
                <a:r>
                  <a:rPr lang="en-US" altLang="zh-CN" sz="2600" dirty="0" smtClean="0">
                    <a:solidFill>
                      <a:srgbClr val="12357C"/>
                    </a:solidFill>
                    <a:latin typeface="Arial"/>
                    <a:cs typeface="Adobe Arabic" panose="02040503050201020203" pitchFamily="18" charset="-78"/>
                  </a:rPr>
                  <a:t> </a:t>
                </a:r>
                <a:r>
                  <a:rPr lang="en-US" altLang="zh-CN" sz="2600" dirty="0">
                    <a:solidFill>
                      <a:srgbClr val="12357C"/>
                    </a:solidFill>
                    <a:latin typeface="Arial"/>
                    <a:cs typeface="Adobe Arabic" panose="02040503050201020203" pitchFamily="18" charset="-78"/>
                  </a:rPr>
                  <a:t>1</a:t>
                </a:r>
                <a:r>
                  <a:rPr lang="en-US" altLang="zh-CN" sz="2600" baseline="30000" dirty="0">
                    <a:solidFill>
                      <a:srgbClr val="12357C"/>
                    </a:solidFill>
                    <a:latin typeface="Arial"/>
                    <a:cs typeface="Adobe Arabic" panose="02040503050201020203" pitchFamily="18" charset="-78"/>
                  </a:rPr>
                  <a:t>st</a:t>
                </a:r>
                <a:r>
                  <a:rPr lang="en-US" altLang="zh-CN" sz="2600" dirty="0">
                    <a:solidFill>
                      <a:srgbClr val="12357C"/>
                    </a:solidFill>
                    <a:latin typeface="Arial"/>
                    <a:cs typeface="Adobe Arabic" panose="02040503050201020203" pitchFamily="18" charset="-78"/>
                  </a:rPr>
                  <a:t>-order PT</a:t>
                </a:r>
                <a:endParaRPr lang="zh-CN" altLang="en-US" sz="2600" dirty="0">
                  <a:solidFill>
                    <a:srgbClr val="12357C"/>
                  </a:solidFill>
                  <a:latin typeface="Arial"/>
                  <a:cs typeface="Adobe Arabic" panose="02040503050201020203" pitchFamily="18" charset="-78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399" y="141712"/>
                <a:ext cx="7924801" cy="537648"/>
              </a:xfrm>
              <a:prstGeom prst="rect">
                <a:avLst/>
              </a:prstGeom>
              <a:blipFill rotWithShape="0">
                <a:blip r:embed="rId3"/>
                <a:stretch>
                  <a:fillRect l="-1385" t="-2273" b="-284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01FE78C0-F123-47DF-AFBC-52A48E08B3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55379"/>
            <a:ext cx="5825672" cy="42755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="" xmlns:a16="http://schemas.microsoft.com/office/drawing/2014/main" id="{1F1B4664-4856-4542-9052-E375D4E57C4F}"/>
                  </a:ext>
                </a:extLst>
              </p:cNvPr>
              <p:cNvSpPr/>
              <p:nvPr/>
            </p:nvSpPr>
            <p:spPr>
              <a:xfrm>
                <a:off x="6019800" y="1696856"/>
                <a:ext cx="5334000" cy="1446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1" lang="en-US" altLang="zh-CN" sz="2200" b="0" dirty="0" smtClean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The spinodal</a:t>
                </a:r>
                <a:r>
                  <a:rPr kumimoji="1" lang="en-US" altLang="zh-CN" sz="22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 enhancement </a:t>
                </a:r>
                <a:r>
                  <a:rPr kumimoji="1" lang="en-US" altLang="zh-CN" sz="2200" b="0" dirty="0" smtClean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of </a:t>
                </a:r>
                <a14:m>
                  <m:oMath xmlns:m="http://schemas.openxmlformats.org/officeDocument/2006/math">
                    <m:r>
                      <a:rPr kumimoji="1" lang="en-US" altLang="zh-CN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𝑡𝑝</m:t>
                    </m:r>
                    <m:r>
                      <a:rPr kumimoji="1" lang="en-US" altLang="zh-CN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kumimoji="1" lang="en-US" altLang="zh-CN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kumimoji="1" lang="en-US" altLang="zh-CN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zh-CN" sz="2200" b="0" dirty="0" smtClean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subsides </a:t>
                </a:r>
                <a:r>
                  <a:rPr kumimoji="1" lang="en-US" altLang="zh-CN" sz="22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with </a:t>
                </a:r>
                <a:r>
                  <a:rPr kumimoji="1" lang="en-US" altLang="zh-CN" sz="2200" b="0" dirty="0" smtClean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increasing collision </a:t>
                </a:r>
                <a:r>
                  <a:rPr kumimoji="1" lang="en-US" altLang="zh-CN" sz="22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centrality because of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1" lang="en-US" altLang="zh-CN" sz="2200" b="0" dirty="0">
                    <a:solidFill>
                      <a:srgbClr val="C00000"/>
                    </a:solidFill>
                    <a:latin typeface="Calibri" panose="020F0502020204030204"/>
                    <a:ea typeface="宋体" panose="02010600030101010101" pitchFamily="2" charset="-122"/>
                  </a:rPr>
                  <a:t>smaller fireball lifetime in more </a:t>
                </a:r>
                <a:r>
                  <a:rPr kumimoji="1" lang="en-US" altLang="zh-CN" sz="2200" b="0" dirty="0" smtClean="0">
                    <a:solidFill>
                      <a:srgbClr val="C00000"/>
                    </a:solidFill>
                    <a:latin typeface="Calibri" panose="020F0502020204030204"/>
                    <a:ea typeface="宋体" panose="02010600030101010101" pitchFamily="2" charset="-122"/>
                  </a:rPr>
                  <a:t>peripheral </a:t>
                </a:r>
                <a:r>
                  <a:rPr kumimoji="1" lang="en-US" altLang="zh-CN" sz="2200" b="0" dirty="0">
                    <a:solidFill>
                      <a:srgbClr val="C00000"/>
                    </a:solidFill>
                    <a:latin typeface="Calibri" panose="020F0502020204030204"/>
                    <a:ea typeface="宋体" panose="02010600030101010101" pitchFamily="2" charset="-122"/>
                  </a:rPr>
                  <a:t>collisions</a:t>
                </a:r>
                <a:r>
                  <a:rPr kumimoji="1" lang="en-US" altLang="zh-CN" sz="22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.</a:t>
                </a: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F1B4664-4856-4542-9052-E375D4E57C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1696856"/>
                <a:ext cx="5334000" cy="1446550"/>
              </a:xfrm>
              <a:prstGeom prst="rect">
                <a:avLst/>
              </a:prstGeom>
              <a:blipFill rotWithShape="0">
                <a:blip r:embed="rId5"/>
                <a:stretch>
                  <a:fillRect l="-1486" t="-2521" r="-1829" b="-75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>
            <a:extLst>
              <a:ext uri="{FF2B5EF4-FFF2-40B4-BE49-F238E27FC236}">
                <a16:creationId xmlns="" xmlns:a16="http://schemas.microsoft.com/office/drawing/2014/main" id="{8608A76A-9970-4A20-83CD-DE376105A84E}"/>
              </a:ext>
            </a:extLst>
          </p:cNvPr>
          <p:cNvSpPr/>
          <p:nvPr/>
        </p:nvSpPr>
        <p:spPr>
          <a:xfrm>
            <a:off x="6023110" y="3693168"/>
            <a:ext cx="454137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2200" b="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The slope with </a:t>
            </a:r>
            <a:r>
              <a:rPr kumimoji="1" lang="en-US" altLang="zh-CN" sz="2200" b="0" dirty="0" err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EoS</a:t>
            </a:r>
            <a:r>
              <a:rPr kumimoji="1" lang="en-US" altLang="zh-CN" sz="2200" b="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-I is 5 times smaller</a:t>
            </a:r>
          </a:p>
        </p:txBody>
      </p:sp>
      <p:sp>
        <p:nvSpPr>
          <p:cNvPr id="10" name="TextBox 23"/>
          <p:cNvSpPr txBox="1"/>
          <p:nvPr/>
        </p:nvSpPr>
        <p:spPr>
          <a:xfrm>
            <a:off x="11277600" y="6427113"/>
            <a:ext cx="813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p. 25</a:t>
            </a:r>
            <a:endParaRPr kumimoji="0" lang="zh-CN" alt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86458" y="912154"/>
            <a:ext cx="44278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i="0" u="none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K. J. Sun,  W. H. Zhou, LWC, C. M. Ko, F. Li, and R. Wang, and J. Xu, arXiv:2205.11010(2022</a:t>
            </a:r>
            <a:endParaRPr kumimoji="0" lang="zh-CN" altLang="en-US" sz="16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4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 txBox="1">
            <a:spLocks/>
          </p:cNvSpPr>
          <p:nvPr/>
        </p:nvSpPr>
        <p:spPr bwMode="auto">
          <a:xfrm>
            <a:off x="3276600" y="112092"/>
            <a:ext cx="609600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54000" rIns="91440" bIns="45720" numCol="1" anchor="t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133984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3984"/>
                </a:solidFill>
                <a:effectLst/>
                <a:uLnTx/>
                <a:uFillTx/>
                <a:latin typeface="Arial"/>
                <a:ea typeface="华文新魏"/>
              </a:rPr>
              <a:t>QCD Phase Diagram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133984"/>
              </a:solidFill>
              <a:effectLst/>
              <a:uLnTx/>
              <a:uFillTx/>
              <a:latin typeface="Arial"/>
              <a:ea typeface="华文新魏"/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587322" y="6120876"/>
            <a:ext cx="8958470" cy="356124"/>
          </a:xfrm>
          <a:prstGeom prst="rect">
            <a:avLst/>
          </a:prstGeom>
          <a:solidFill>
            <a:srgbClr val="FFFFFF"/>
          </a:solidFill>
          <a:ln w="28575" algn="ctr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00" i="0" u="none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</a:rPr>
              <a:t>“The Way Forward – Closing Remarks at Quark Matter 2017”, W.A. </a:t>
            </a:r>
            <a:r>
              <a:rPr kumimoji="0" lang="en-US" altLang="zh-CN" sz="170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</a:rPr>
              <a:t>Zajc</a:t>
            </a:r>
            <a:r>
              <a:rPr kumimoji="0" lang="en-US" altLang="zh-CN" sz="1700" i="0" u="none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</a:rPr>
              <a:t>, [arXiv:1707.01993]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818" y="899414"/>
            <a:ext cx="8950896" cy="32235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2735" y="1320299"/>
            <a:ext cx="6795743" cy="448038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2316192" y="5800687"/>
            <a:ext cx="7391400" cy="371513"/>
          </a:xfrm>
          <a:prstGeom prst="rect">
            <a:avLst/>
          </a:prstGeom>
          <a:solidFill>
            <a:srgbClr val="FFFFFF"/>
          </a:solidFill>
          <a:ln w="28575" algn="ctr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i="0" u="none" strike="noStrike" kern="0" cap="none" spc="0" normalizeH="0" baseline="0" noProof="0" dirty="0" smtClean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</a:rPr>
              <a:t>“All science is either physics or stamp collecting.” --- Ernest Rutherford</a:t>
            </a:r>
          </a:p>
        </p:txBody>
      </p:sp>
      <p:sp>
        <p:nvSpPr>
          <p:cNvPr id="19" name="TextBox 23"/>
          <p:cNvSpPr txBox="1"/>
          <p:nvPr/>
        </p:nvSpPr>
        <p:spPr>
          <a:xfrm>
            <a:off x="11277600" y="6427113"/>
            <a:ext cx="6559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p. 1</a:t>
            </a:r>
            <a:endParaRPr kumimoji="0" lang="zh-CN" alt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20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978" y="3319033"/>
            <a:ext cx="1176767" cy="117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9601200" y="1977688"/>
            <a:ext cx="1258325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92270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/>
            <a:r>
              <a:rPr lang="en-US" altLang="zh-CN" sz="1800" dirty="0">
                <a:solidFill>
                  <a:srgbClr val="FF00FF"/>
                </a:solidFill>
                <a:latin typeface="Times New Roman" panose="02020603050405020304" pitchFamily="18" charset="0"/>
              </a:rPr>
              <a:t>Holy Grail </a:t>
            </a:r>
            <a:endParaRPr lang="en-US" altLang="zh-CN" sz="1800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zh-CN" sz="1800" dirty="0" smtClean="0">
                <a:solidFill>
                  <a:srgbClr val="FF00FF"/>
                </a:solidFill>
                <a:latin typeface="Times New Roman" panose="02020603050405020304" pitchFamily="18" charset="0"/>
              </a:rPr>
              <a:t>of </a:t>
            </a:r>
            <a:endParaRPr lang="en-US" altLang="zh-CN" sz="1800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zh-CN" sz="1800" dirty="0">
                <a:solidFill>
                  <a:srgbClr val="FF00FF"/>
                </a:solidFill>
                <a:latin typeface="Times New Roman" panose="02020603050405020304" pitchFamily="18" charset="0"/>
              </a:rPr>
              <a:t>Nuclear </a:t>
            </a:r>
            <a:endParaRPr lang="en-US" altLang="zh-CN" sz="1800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zh-CN" sz="1800" dirty="0" smtClean="0">
                <a:solidFill>
                  <a:srgbClr val="FF00FF"/>
                </a:solidFill>
                <a:latin typeface="Times New Roman" panose="02020603050405020304" pitchFamily="18" charset="0"/>
              </a:rPr>
              <a:t>Physics</a:t>
            </a:r>
            <a:endParaRPr lang="en-US" altLang="zh-CN" sz="1800" dirty="0">
              <a:solidFill>
                <a:srgbClr val="FF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62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 txBox="1">
            <a:spLocks noChangeArrowheads="1"/>
          </p:cNvSpPr>
          <p:nvPr/>
        </p:nvSpPr>
        <p:spPr bwMode="auto">
          <a:xfrm>
            <a:off x="1524000" y="179388"/>
            <a:ext cx="914400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54000" rIns="91440" bIns="45720" numCol="1" anchor="t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133984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pPr eaLnBrk="1" hangingPunct="1"/>
            <a:r>
              <a:rPr kumimoji="1" lang="en-US" altLang="zh-CN" sz="3600" smtClean="0">
                <a:solidFill>
                  <a:srgbClr val="132584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Outline</a:t>
            </a:r>
            <a:endParaRPr kumimoji="1" lang="zh-CN" altLang="en-US" sz="3600" b="0" dirty="0" smtClean="0">
              <a:solidFill>
                <a:srgbClr val="132584"/>
              </a:solidFill>
              <a:ea typeface="黑体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7400" y="1981200"/>
            <a:ext cx="8382000" cy="267765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QCD Phase Diagram and Critical Endpoint (CEP)</a:t>
            </a: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Baryon density </a:t>
            </a:r>
            <a:r>
              <a:rPr lang="en-US" altLang="zh-C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fluctuation and 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oalescence production of light nuclei in HIC </a:t>
            </a:r>
            <a:endParaRPr lang="en-US" altLang="zh-CN" sz="2800" i="1" dirty="0" smtClean="0">
              <a:solidFill>
                <a:srgbClr val="0000FF"/>
              </a:solidFill>
              <a:latin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,d,t</a:t>
            </a:r>
            <a:r>
              <a:rPr lang="en-US" altLang="zh-C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yields as a probe of CEP and 1</a:t>
            </a:r>
            <a:r>
              <a:rPr lang="en-US" altLang="zh-CN" sz="2800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altLang="zh-C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Order Phase Transition</a:t>
            </a: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 and Outlook</a:t>
            </a:r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78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338959" y="242888"/>
            <a:ext cx="4800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SzPct val="120000"/>
              <a:buBlip>
                <a:blip r:embed="rId3"/>
              </a:buBlip>
              <a:defRPr sz="28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rgbClr val="000066"/>
              </a:buClr>
              <a:buChar char="•"/>
              <a:defRPr sz="24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kumimoji="1" lang="en-US" altLang="zh-CN" dirty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Summary and Outlook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AutoShape 3"/>
              <p:cNvSpPr>
                <a:spLocks noChangeArrowheads="1"/>
              </p:cNvSpPr>
              <p:nvPr/>
            </p:nvSpPr>
            <p:spPr bwMode="auto">
              <a:xfrm>
                <a:off x="685800" y="920262"/>
                <a:ext cx="11049000" cy="5486400"/>
              </a:xfrm>
              <a:prstGeom prst="roundRect">
                <a:avLst>
                  <a:gd name="adj" fmla="val 16667"/>
                </a:avLst>
              </a:prstGeom>
              <a:noFill/>
              <a:ln w="76200">
                <a:solidFill>
                  <a:srgbClr val="FFCC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>
                <a:lvl1pPr>
                  <a:lnSpc>
                    <a:spcPct val="110000"/>
                  </a:lnSpc>
                  <a:spcBef>
                    <a:spcPct val="20000"/>
                  </a:spcBef>
                  <a:buSzPct val="120000"/>
                  <a:buBlip>
                    <a:blip r:embed="rId3"/>
                  </a:buBlip>
                  <a:defRPr sz="2800">
                    <a:solidFill>
                      <a:srgbClr val="133984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>
                  <a:lnSpc>
                    <a:spcPct val="110000"/>
                  </a:lnSpc>
                  <a:spcBef>
                    <a:spcPct val="20000"/>
                  </a:spcBef>
                  <a:buClr>
                    <a:srgbClr val="000066"/>
                  </a:buClr>
                  <a:buChar char="•"/>
                  <a:defRPr sz="2400">
                    <a:solidFill>
                      <a:srgbClr val="133984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342900" indent="-342900">
                  <a:buFont typeface="Wingdings" panose="05000000000000000000" pitchFamily="2" charset="2"/>
                  <a:buChar char="l"/>
                  <a:defRPr/>
                </a:pPr>
                <a:r>
                  <a:rPr lang="en-US" altLang="zh-CN" sz="20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p,d,t production </a:t>
                </a:r>
                <a:r>
                  <a:rPr lang="en-US" altLang="zh-CN" sz="2000" dirty="0" smtClean="0">
                    <a:solidFill>
                      <a:srgbClr val="13258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provides a potentially useful probe for QCD first-order phase transition </a:t>
                </a:r>
              </a:p>
              <a:p>
                <a:pPr>
                  <a:buNone/>
                  <a:defRPr/>
                </a:pPr>
                <a:r>
                  <a:rPr lang="en-US" altLang="zh-CN" sz="2000" dirty="0">
                    <a:solidFill>
                      <a:srgbClr val="13258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 smtClean="0">
                    <a:solidFill>
                      <a:srgbClr val="13258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and critical fluctuations and </a:t>
                </a:r>
                <a:r>
                  <a:rPr lang="en-US" altLang="zh-CN" sz="2000" dirty="0">
                    <a:solidFill>
                      <a:srgbClr val="13258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</a:t>
                </a:r>
                <a:r>
                  <a:rPr lang="en-US" altLang="zh-CN" sz="2000" dirty="0" smtClean="0">
                    <a:solidFill>
                      <a:srgbClr val="13258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locate </a:t>
                </a:r>
                <a:r>
                  <a:rPr lang="en-US" altLang="zh-CN" sz="2000" dirty="0">
                    <a:solidFill>
                      <a:srgbClr val="13258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position of CEP in QCD phase </a:t>
                </a:r>
                <a:r>
                  <a:rPr lang="en-US" altLang="zh-CN" sz="2000" dirty="0" smtClean="0">
                    <a:solidFill>
                      <a:srgbClr val="13258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diagram.</a:t>
                </a:r>
                <a:endParaRPr lang="en-US" altLang="zh-CN" sz="600" dirty="0">
                  <a:solidFill>
                    <a:srgbClr val="13258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  <a:defRPr/>
                </a:pP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scans of 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collision energy and centrality as well as the </a:t>
                </a:r>
                <a:r>
                  <a:rPr lang="en-US" altLang="zh-CN" sz="20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EOS</a:t>
                </a:r>
                <a:r>
                  <a:rPr lang="en-US" altLang="zh-CN" sz="2000" dirty="0" smtClean="0">
                    <a:solidFill>
                      <a:srgbClr val="E33B1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using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novel </a:t>
                </a:r>
                <a:endParaRPr lang="en-US" altLang="zh-CN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  <a:defRPr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transport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model, we find that large density </a:t>
                </a:r>
                <a:r>
                  <a:rPr lang="en-US" altLang="zh-CN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inhomogeneities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generated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 the </a:t>
                </a:r>
                <a:endParaRPr lang="en-US" altLang="zh-CN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  <a:defRPr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altLang="zh-CN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spinodal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instability during the first-order QCD phase transition 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survive the fast </a:t>
                </a:r>
                <a:endParaRPr lang="en-US" altLang="zh-CN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  <a:defRPr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expansion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the subsequent hadronic matter and lead to </a:t>
                </a:r>
                <a:r>
                  <a:rPr lang="en-US" altLang="zh-CN" sz="20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 enhanced </a:t>
                </a:r>
                <a14:m>
                  <m:oMath xmlns:m="http://schemas.openxmlformats.org/officeDocument/2006/math">
                    <m:r>
                      <a:rPr lang="en-US" altLang="zh-CN" sz="2000" b="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𝑡𝑝</m:t>
                    </m:r>
                    <m:r>
                      <a:rPr lang="en-US" altLang="zh-CN" sz="2000" b="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altLang="zh-CN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</a:t>
                </a:r>
                <a:endParaRPr lang="en-US" altLang="zh-CN" sz="20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  <a:defRPr/>
                </a:pPr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central </a:t>
                </a:r>
                <a:r>
                  <a:rPr lang="en-US" altLang="zh-CN" sz="20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Au+Au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collisions at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sz="20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altLang="zh-CN" sz="2000" b="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3 − 5 GeV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altLang="zh-CN" sz="2000" b="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80</m:t>
                    </m:r>
                  </m:oMath>
                </a14:m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Me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V, 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which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in accordance </a:t>
                </a:r>
                <a:endParaRPr lang="en-US" altLang="zh-CN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  <a:defRPr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with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experimental measurements.</a:t>
                </a:r>
              </a:p>
              <a:p>
                <a:pPr marL="342900" indent="-342900">
                  <a:buFont typeface="Wingdings" panose="05000000000000000000" pitchFamily="2" charset="2"/>
                  <a:buChar char="l"/>
                  <a:defRPr/>
                </a:pP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altLang="zh-CN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spinodal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enhancement of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𝑡𝑝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2000" b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subsides 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increasing collision centrality </a:t>
                </a:r>
                <a:endParaRPr lang="en-US" altLang="zh-CN" sz="20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  <a:defRPr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because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shortening of fireball lifetime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and this effect results an </a:t>
                </a:r>
                <a:r>
                  <a:rPr lang="en-US" altLang="zh-CN" sz="20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almost flat </a:t>
                </a:r>
              </a:p>
              <a:p>
                <a:pPr>
                  <a:buNone/>
                  <a:defRPr/>
                </a:pPr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centrality 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dependence of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𝑡𝑝</m:t>
                    </m:r>
                    <m:r>
                      <a:rPr lang="en-US" altLang="zh-C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altLang="zh-C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GeV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which can also be used as a signal </a:t>
                </a:r>
                <a:endParaRPr lang="en-US" altLang="zh-CN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  <a:defRPr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for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occurrence of a first-order phase transition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altLang="zh-CN" sz="2000" dirty="0" smtClean="0">
                  <a:solidFill>
                    <a:srgbClr val="13258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zh-CN" sz="2000" dirty="0" smtClean="0">
                    <a:solidFill>
                      <a:srgbClr val="13258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Effects of </a:t>
                </a:r>
                <a:r>
                  <a:rPr lang="en-US" altLang="zh-CN" sz="2000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Polyakov</a:t>
                </a:r>
                <a:r>
                  <a:rPr lang="en-US" altLang="zh-CN" sz="20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loop 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:r>
                  <a:rPr lang="en-US" altLang="zh-CN" sz="20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long-range correlation 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need further investigation </a:t>
                </a: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AutoShap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00" y="920262"/>
                <a:ext cx="11049000" cy="5486400"/>
              </a:xfrm>
              <a:prstGeom prst="roundRect">
                <a:avLst>
                  <a:gd name="adj" fmla="val 16667"/>
                </a:avLst>
              </a:prstGeom>
              <a:blipFill rotWithShape="0">
                <a:blip r:embed="rId4"/>
                <a:stretch>
                  <a:fillRect/>
                </a:stretch>
              </a:blipFill>
              <a:ln w="76200">
                <a:solidFill>
                  <a:srgbClr val="FFCC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23"/>
          <p:cNvSpPr txBox="1"/>
          <p:nvPr/>
        </p:nvSpPr>
        <p:spPr>
          <a:xfrm>
            <a:off x="11277600" y="6427113"/>
            <a:ext cx="813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p. 26</a:t>
            </a:r>
            <a:endParaRPr kumimoji="0" lang="zh-CN" alt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1802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209801"/>
            <a:ext cx="7772400" cy="1470025"/>
          </a:xfrm>
        </p:spPr>
        <p:txBody>
          <a:bodyPr/>
          <a:lstStyle/>
          <a:p>
            <a:pPr algn="l" eaLnBrk="1" hangingPunct="1"/>
            <a:r>
              <a:rPr lang="zh-CN" altLang="en-US" sz="4400">
                <a:latin typeface="黑体" pitchFamily="49" charset="-122"/>
                <a:ea typeface="黑体" pitchFamily="49" charset="-122"/>
              </a:rPr>
              <a:t>谢 谢！</a:t>
            </a:r>
            <a:br>
              <a:rPr lang="zh-CN" altLang="en-US" sz="4400">
                <a:latin typeface="黑体" pitchFamily="49" charset="-122"/>
                <a:ea typeface="黑体" pitchFamily="49" charset="-122"/>
              </a:rPr>
            </a:br>
            <a:r>
              <a:rPr lang="en-US" altLang="zh-CN" sz="4400">
                <a:latin typeface="黑体" pitchFamily="49" charset="-122"/>
                <a:ea typeface="黑体" pitchFamily="49" charset="-122"/>
              </a:rPr>
              <a:t>Thanks!</a:t>
            </a:r>
          </a:p>
        </p:txBody>
      </p:sp>
      <p:pic>
        <p:nvPicPr>
          <p:cNvPr id="4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863" y="109539"/>
            <a:ext cx="2500312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629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5930483" y="4887972"/>
            <a:ext cx="5572745" cy="923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NS Mergers/</a:t>
            </a:r>
            <a:r>
              <a:rPr lang="en-US" altLang="zh-CN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NStar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/</a:t>
            </a:r>
            <a:r>
              <a:rPr lang="en-US" altLang="zh-CN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CCSNe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</a:t>
            </a:r>
            <a:endParaRPr lang="en-US" altLang="zh-CN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zh-CN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Ideal and unique site to probe QCD phase diagram at </a:t>
            </a:r>
            <a:r>
              <a:rPr lang="en-US" altLang="zh-CN" sz="18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T and high densities</a:t>
            </a:r>
            <a:r>
              <a:rPr lang="en-US" altLang="zh-CN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(and large </a:t>
            </a:r>
            <a:r>
              <a:rPr lang="en-US" altLang="zh-CN" sz="1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isospin</a:t>
            </a:r>
            <a:r>
              <a:rPr lang="en-US" altLang="zh-CN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)! 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5943600" y="1323880"/>
            <a:ext cx="5769576" cy="3376030"/>
            <a:chOff x="5943600" y="1323880"/>
            <a:chExt cx="5769576" cy="3376030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43600" y="3208558"/>
              <a:ext cx="1132192" cy="1091242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25" name="矩形 24"/>
            <p:cNvSpPr/>
            <p:nvPr/>
          </p:nvSpPr>
          <p:spPr>
            <a:xfrm>
              <a:off x="6048868" y="1323880"/>
              <a:ext cx="566430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zh-CN" sz="2000" dirty="0">
                  <a:solidFill>
                    <a:srgbClr val="2D2D8A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Probing QCD phase diagram in </a:t>
              </a:r>
              <a:r>
                <a:rPr lang="en-US" altLang="zh-CN" sz="2000" dirty="0">
                  <a:solidFill>
                    <a:srgbClr val="FF00FF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Nuclei and  Heavy Ion Collisions </a:t>
              </a:r>
              <a:r>
                <a:rPr lang="en-US" altLang="zh-CN" sz="2000" dirty="0">
                  <a:solidFill>
                    <a:srgbClr val="2D2D8A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in terrestrial labs</a:t>
              </a:r>
              <a:endParaRPr lang="zh-CN" altLang="en-US" sz="2000" b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42667" y="3200608"/>
              <a:ext cx="1121590" cy="1099192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7253273" y="4299800"/>
              <a:ext cx="6270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1" hangingPunct="1"/>
              <a:r>
                <a:rPr lang="en-US" altLang="zh-CN" sz="2000" b="0" dirty="0">
                  <a:solidFill>
                    <a:srgbClr val="C00000"/>
                  </a:solidFill>
                  <a:latin typeface="Arial" charset="0"/>
                </a:rPr>
                <a:t>HIC</a:t>
              </a:r>
              <a:endParaRPr lang="zh-CN" altLang="en-US" sz="2000" b="0" dirty="0">
                <a:solidFill>
                  <a:srgbClr val="C00000"/>
                </a:solidFill>
                <a:latin typeface="Arial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048867" y="4299800"/>
              <a:ext cx="8996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1" hangingPunct="1"/>
              <a:r>
                <a:rPr lang="en-US" altLang="zh-CN" sz="2000" b="0" dirty="0">
                  <a:solidFill>
                    <a:srgbClr val="C00000"/>
                  </a:solidFill>
                  <a:latin typeface="Arial" charset="0"/>
                </a:rPr>
                <a:t>Nuclei</a:t>
              </a:r>
              <a:endParaRPr lang="zh-CN" altLang="en-US" sz="2000" b="0" dirty="0">
                <a:solidFill>
                  <a:srgbClr val="C00000"/>
                </a:solidFill>
                <a:latin typeface="Arial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096001" y="2209800"/>
            <a:ext cx="5939342" cy="2489314"/>
            <a:chOff x="6096001" y="2209800"/>
            <a:chExt cx="5939342" cy="2489314"/>
          </a:xfrm>
        </p:grpSpPr>
        <p:sp>
          <p:nvSpPr>
            <p:cNvPr id="30" name="矩形 29"/>
            <p:cNvSpPr/>
            <p:nvPr/>
          </p:nvSpPr>
          <p:spPr>
            <a:xfrm>
              <a:off x="6096001" y="2209800"/>
              <a:ext cx="582246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zh-CN" sz="2000" dirty="0">
                  <a:solidFill>
                    <a:srgbClr val="2D2D8A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and in </a:t>
              </a:r>
              <a:r>
                <a:rPr lang="en-US" altLang="zh-CN" sz="2000" dirty="0">
                  <a:solidFill>
                    <a:srgbClr val="FF00FF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NS Merger, SN, and</a:t>
              </a:r>
              <a:r>
                <a:rPr lang="en-US" altLang="zh-CN" sz="2000" dirty="0">
                  <a:solidFill>
                    <a:srgbClr val="2D2D8A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rgbClr val="FF00FF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Nstar</a:t>
              </a:r>
              <a:r>
                <a:rPr lang="en-US" altLang="zh-CN" sz="2000" dirty="0">
                  <a:solidFill>
                    <a:srgbClr val="FF00FF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solidFill>
                    <a:srgbClr val="2D2D8A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in heaven? </a:t>
              </a:r>
              <a:endParaRPr lang="zh-CN" altLang="en-US" sz="2000" b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0611556" y="4299004"/>
              <a:ext cx="14237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1" hangingPunct="1"/>
              <a:r>
                <a:rPr lang="en-US" altLang="zh-CN" sz="2000" b="0" dirty="0">
                  <a:solidFill>
                    <a:srgbClr val="C00000"/>
                  </a:solidFill>
                  <a:latin typeface="Arial" charset="0"/>
                </a:rPr>
                <a:t>NS Merger</a:t>
              </a:r>
              <a:endParaRPr lang="zh-CN" altLang="en-US" sz="2000" b="0" dirty="0">
                <a:solidFill>
                  <a:srgbClr val="C00000"/>
                </a:solidFill>
                <a:latin typeface="Arial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9823335" y="4294562"/>
              <a:ext cx="8402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1" hangingPunct="1"/>
              <a:r>
                <a:rPr lang="en-US" altLang="zh-CN" sz="2000" b="0" dirty="0" err="1">
                  <a:solidFill>
                    <a:srgbClr val="C00000"/>
                  </a:solidFill>
                  <a:latin typeface="Arial" charset="0"/>
                </a:rPr>
                <a:t>NStar</a:t>
              </a:r>
              <a:endParaRPr lang="zh-CN" altLang="en-US" sz="2000" b="0" dirty="0">
                <a:solidFill>
                  <a:srgbClr val="C00000"/>
                </a:solidFill>
                <a:latin typeface="Arial" charset="0"/>
              </a:endParaRPr>
            </a:p>
          </p:txBody>
        </p:sp>
        <p:pic>
          <p:nvPicPr>
            <p:cNvPr id="33" name="Picture 2" descr="超新星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2239" y="3203320"/>
              <a:ext cx="1311876" cy="1091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文本框 33"/>
            <p:cNvSpPr txBox="1"/>
            <p:nvPr/>
          </p:nvSpPr>
          <p:spPr>
            <a:xfrm>
              <a:off x="8716856" y="4294561"/>
              <a:ext cx="5421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1" hangingPunct="1"/>
              <a:r>
                <a:rPr lang="en-US" altLang="zh-CN" sz="2000" b="0" dirty="0">
                  <a:solidFill>
                    <a:srgbClr val="C00000"/>
                  </a:solidFill>
                  <a:latin typeface="Arial" charset="0"/>
                </a:rPr>
                <a:t>SN</a:t>
              </a:r>
              <a:endParaRPr lang="zh-CN" altLang="en-US" sz="2000" b="0" dirty="0">
                <a:solidFill>
                  <a:srgbClr val="C00000"/>
                </a:solidFill>
                <a:latin typeface="Arial" charset="0"/>
              </a:endParaRPr>
            </a:p>
          </p:txBody>
        </p:sp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14115" y="3207246"/>
              <a:ext cx="1068568" cy="1087315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82683" y="3203320"/>
              <a:ext cx="1081532" cy="1099191"/>
            </a:xfrm>
            <a:prstGeom prst="rect">
              <a:avLst/>
            </a:prstGeom>
          </p:spPr>
        </p:pic>
      </p:grpSp>
      <p:sp>
        <p:nvSpPr>
          <p:cNvPr id="40" name="Text Box 16"/>
          <p:cNvSpPr txBox="1">
            <a:spLocks noChangeArrowheads="1"/>
          </p:cNvSpPr>
          <p:nvPr/>
        </p:nvSpPr>
        <p:spPr bwMode="auto">
          <a:xfrm>
            <a:off x="1560444" y="923888"/>
            <a:ext cx="9070492" cy="371513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1" hangingPunct="1"/>
            <a:r>
              <a:rPr lang="en-US" altLang="zh-CN" sz="1800" dirty="0">
                <a:solidFill>
                  <a:srgbClr val="3333FF"/>
                </a:solidFill>
                <a:latin typeface="Times New Roman" pitchFamily="18" charset="0"/>
              </a:rPr>
              <a:t>V.E. </a:t>
            </a:r>
            <a:r>
              <a:rPr lang="en-US" altLang="zh-CN" sz="1800" dirty="0" err="1">
                <a:solidFill>
                  <a:srgbClr val="3333FF"/>
                </a:solidFill>
                <a:latin typeface="Times New Roman" pitchFamily="18" charset="0"/>
              </a:rPr>
              <a:t>Fortov</a:t>
            </a:r>
            <a:r>
              <a:rPr lang="en-US" altLang="zh-CN" sz="1800" dirty="0">
                <a:solidFill>
                  <a:srgbClr val="3333FF"/>
                </a:solidFill>
                <a:latin typeface="Times New Roman" pitchFamily="18" charset="0"/>
              </a:rPr>
              <a:t>, Extreme States of Matter – on Earth and in the Cosmos, Springer-</a:t>
            </a:r>
            <a:r>
              <a:rPr lang="en-US" altLang="zh-CN" sz="1800" dirty="0" err="1">
                <a:solidFill>
                  <a:srgbClr val="3333FF"/>
                </a:solidFill>
                <a:latin typeface="Times New Roman" pitchFamily="18" charset="0"/>
              </a:rPr>
              <a:t>Verlag</a:t>
            </a:r>
            <a:r>
              <a:rPr lang="en-US" altLang="zh-CN" sz="1800" dirty="0">
                <a:solidFill>
                  <a:srgbClr val="3333FF"/>
                </a:solidFill>
                <a:latin typeface="Times New Roman" pitchFamily="18" charset="0"/>
              </a:rPr>
              <a:t>,</a:t>
            </a:r>
            <a:r>
              <a:rPr lang="en-US" altLang="zh-CN" sz="1800" b="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3333FF"/>
                </a:solidFill>
                <a:latin typeface="Times New Roman" pitchFamily="18" charset="0"/>
              </a:rPr>
              <a:t>2011</a:t>
            </a:r>
          </a:p>
        </p:txBody>
      </p:sp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923728" y="4800600"/>
            <a:ext cx="467943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SzPct val="120000"/>
              <a:buBlip>
                <a:blip r:embed="rId7"/>
              </a:buBlip>
              <a:defRPr sz="28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rgbClr val="000066"/>
              </a:buClr>
              <a:buChar char="•"/>
              <a:defRPr sz="24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SzTx/>
              <a:buFont typeface="Wingdings" panose="05000000000000000000" pitchFamily="2" charset="2"/>
              <a:buChar char="n"/>
            </a:pPr>
            <a:r>
              <a:rPr lang="en-US" altLang="zh-CN" sz="1800" dirty="0">
                <a:solidFill>
                  <a:srgbClr val="0033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Small baryon chemical potential: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zh-CN" sz="1800" dirty="0">
                <a:solidFill>
                  <a:srgbClr val="0033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Smooth Crossover Transition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SzTx/>
              <a:buFont typeface="Wingdings" panose="05000000000000000000" pitchFamily="2" charset="2"/>
              <a:buChar char="n"/>
            </a:pPr>
            <a:r>
              <a:rPr lang="en-US" altLang="zh-CN" sz="1800" dirty="0">
                <a:solidFill>
                  <a:srgbClr val="0033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Large baryon chemical potential: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zh-CN" sz="1800" dirty="0">
                <a:solidFill>
                  <a:srgbClr val="0033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First-order Phase Transition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SzTx/>
              <a:buFont typeface="Wingdings" panose="05000000000000000000" pitchFamily="2" charset="2"/>
              <a:buChar char="n"/>
            </a:pPr>
            <a:r>
              <a:rPr lang="en-US" altLang="zh-CN" sz="1800" dirty="0">
                <a:solidFill>
                  <a:srgbClr val="0033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QCD 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Critical Endpoint (</a:t>
            </a:r>
            <a:r>
              <a:rPr lang="en-US" altLang="zh-CN" sz="1800" dirty="0">
                <a:solidFill>
                  <a:srgbClr val="FF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CEP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)</a:t>
            </a:r>
            <a:r>
              <a:rPr lang="en-US" altLang="zh-CN" sz="1800" dirty="0">
                <a:solidFill>
                  <a:srgbClr val="0033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: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zh-CN" sz="1800" dirty="0">
                <a:solidFill>
                  <a:srgbClr val="0033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where the first-order phase transition ends</a:t>
            </a: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85" y="1391806"/>
            <a:ext cx="4968248" cy="348690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43" name="标题 1"/>
          <p:cNvSpPr txBox="1">
            <a:spLocks/>
          </p:cNvSpPr>
          <p:nvPr/>
        </p:nvSpPr>
        <p:spPr bwMode="auto">
          <a:xfrm>
            <a:off x="3276600" y="112092"/>
            <a:ext cx="609600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54000" rIns="91440" bIns="45720" numCol="1" anchor="t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133984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3984"/>
                </a:solidFill>
                <a:effectLst/>
                <a:uLnTx/>
                <a:uFillTx/>
                <a:latin typeface="Arial"/>
                <a:ea typeface="华文新魏"/>
              </a:rPr>
              <a:t>QCD Phase Diagram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133984"/>
              </a:solidFill>
              <a:effectLst/>
              <a:uLnTx/>
              <a:uFillTx/>
              <a:latin typeface="Arial"/>
              <a:ea typeface="华文新魏"/>
            </a:endParaRPr>
          </a:p>
        </p:txBody>
      </p:sp>
      <p:sp>
        <p:nvSpPr>
          <p:cNvPr id="44" name="TextBox 23"/>
          <p:cNvSpPr txBox="1"/>
          <p:nvPr/>
        </p:nvSpPr>
        <p:spPr>
          <a:xfrm>
            <a:off x="11277600" y="6427113"/>
            <a:ext cx="6559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p. 2</a:t>
            </a:r>
            <a:endParaRPr kumimoji="0" lang="zh-CN" alt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031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 txBox="1">
            <a:spLocks/>
          </p:cNvSpPr>
          <p:nvPr/>
        </p:nvSpPr>
        <p:spPr bwMode="auto">
          <a:xfrm>
            <a:off x="3699294" y="149225"/>
            <a:ext cx="701040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54000" rIns="91440" bIns="45720" numCol="1" anchor="t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133984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r>
              <a:rPr lang="en-US" altLang="zh-CN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T in binary neutron star merger</a:t>
            </a:r>
            <a:endParaRPr lang="zh-CN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76470" y="5019349"/>
            <a:ext cx="8491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smtClean="0">
                <a:solidFill>
                  <a:srgbClr val="2D2D8A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baryon density in binary neutron star merger could reach more than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~15</a:t>
            </a:r>
            <a:r>
              <a:rPr lang="el-GR" altLang="zh-CN" sz="1800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ρ</a:t>
            </a:r>
            <a:r>
              <a:rPr lang="en-US" altLang="zh-CN" sz="180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 </a:t>
            </a:r>
            <a:r>
              <a:rPr lang="en-US" altLang="zh-CN" sz="1800" dirty="0" smtClean="0">
                <a:solidFill>
                  <a:srgbClr val="2D2D8A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and the temperature </a:t>
            </a:r>
            <a:r>
              <a:rPr lang="en-US" altLang="zh-CN" sz="1800" dirty="0">
                <a:solidFill>
                  <a:srgbClr val="2D2D8A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could reach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~50 MeV </a:t>
            </a:r>
            <a:r>
              <a:rPr lang="en-US" altLang="zh-CN" sz="1800" dirty="0" smtClean="0">
                <a:solidFill>
                  <a:srgbClr val="2D2D8A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but </a:t>
            </a:r>
            <a:r>
              <a:rPr lang="en-US" altLang="zh-CN" sz="1800" dirty="0">
                <a:solidFill>
                  <a:srgbClr val="2D2D8A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with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large </a:t>
            </a:r>
            <a:r>
              <a:rPr lang="en-US" altLang="zh-CN" sz="1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isospin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density</a:t>
            </a:r>
            <a:r>
              <a:rPr lang="en-US" altLang="zh-CN" sz="1800" dirty="0" smtClean="0">
                <a:solidFill>
                  <a:srgbClr val="2D2D8A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! </a:t>
            </a:r>
          </a:p>
        </p:txBody>
      </p:sp>
      <p:sp>
        <p:nvSpPr>
          <p:cNvPr id="16" name="矩形 15"/>
          <p:cNvSpPr/>
          <p:nvPr/>
        </p:nvSpPr>
        <p:spPr>
          <a:xfrm>
            <a:off x="609600" y="5679297"/>
            <a:ext cx="8305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Elias R. Most et 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al., PRL122, </a:t>
            </a:r>
            <a:r>
              <a:rPr lang="en-US" altLang="zh-CN" sz="1600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061101 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2019); Andreas </a:t>
            </a:r>
            <a:r>
              <a:rPr lang="en-US" altLang="zh-CN" sz="16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Bauswein</a:t>
            </a:r>
            <a:r>
              <a:rPr lang="en-US" altLang="zh-CN" sz="1600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et al., PRL122, 061102 (2019)</a:t>
            </a:r>
          </a:p>
        </p:txBody>
      </p:sp>
      <p:sp>
        <p:nvSpPr>
          <p:cNvPr id="17" name="矩形 16"/>
          <p:cNvSpPr/>
          <p:nvPr/>
        </p:nvSpPr>
        <p:spPr>
          <a:xfrm>
            <a:off x="381000" y="6031468"/>
            <a:ext cx="906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</a:t>
            </a:r>
            <a:r>
              <a:rPr lang="en-US" altLang="zh-CN" sz="1800" dirty="0" smtClean="0">
                <a:solidFill>
                  <a:srgbClr val="FF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high density </a:t>
            </a:r>
            <a:r>
              <a:rPr lang="en-US" altLang="zh-CN" sz="1800" dirty="0" err="1" smtClean="0">
                <a:solidFill>
                  <a:srgbClr val="FF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Esym</a:t>
            </a:r>
            <a:r>
              <a:rPr lang="en-US" altLang="zh-CN" sz="1800" dirty="0" smtClean="0">
                <a:solidFill>
                  <a:srgbClr val="FF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of nuclear/quark matter is particularly important for NS mergers!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53" y="1066800"/>
            <a:ext cx="7326162" cy="2189504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457200" y="2774659"/>
            <a:ext cx="3657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</a:t>
            </a:r>
            <a:r>
              <a:rPr lang="en-US" altLang="zh-CN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inspiralling</a:t>
            </a:r>
            <a:r>
              <a:rPr lang="en-US" altLang="zh-C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neutron stars</a:t>
            </a:r>
            <a:endParaRPr lang="zh-CN" alt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799522" y="1140912"/>
            <a:ext cx="32964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Merging neutron </a:t>
            </a:r>
            <a:r>
              <a:rPr lang="en-US" altLang="zh-C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stars</a:t>
            </a:r>
            <a:endParaRPr lang="zh-CN" alt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486400" y="2857928"/>
            <a:ext cx="17724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mass</a:t>
            </a:r>
            <a:endParaRPr lang="zh-CN" alt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52" y="3287304"/>
            <a:ext cx="7326163" cy="135303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457200" y="4259335"/>
            <a:ext cx="2514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Inspiral</a:t>
            </a:r>
            <a:r>
              <a:rPr lang="en-US" altLang="zh-CN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Chirp signal</a:t>
            </a:r>
            <a:endParaRPr lang="zh-CN" alt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676400" y="3192535"/>
            <a:ext cx="2209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Tidal deformation</a:t>
            </a:r>
            <a:endParaRPr lang="zh-CN" alt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648200" y="4259335"/>
            <a:ext cx="3276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 oscillation/BH formation</a:t>
            </a:r>
            <a:endParaRPr lang="zh-CN" alt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336" y="713392"/>
            <a:ext cx="4156511" cy="3325208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8338108" y="3941121"/>
            <a:ext cx="32169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Matter density evolution of BNS mergers with equal mass 1.364M</a:t>
            </a:r>
            <a:r>
              <a:rPr lang="en-US" altLang="zh-CN" sz="1600" b="1" baseline="-250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⊙</a:t>
            </a:r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altLang="zh-CN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Bai</a:t>
            </a: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-Min </a:t>
            </a:r>
            <a:r>
              <a:rPr lang="en-US" altLang="zh-CN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Bai</a:t>
            </a: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zh-CN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白济民</a:t>
            </a: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1600" dirty="0"/>
          </a:p>
        </p:txBody>
      </p:sp>
      <p:sp>
        <p:nvSpPr>
          <p:cNvPr id="28" name="矩形 27">
            <a:extLst>
              <a:ext uri="{FF2B5EF4-FFF2-40B4-BE49-F238E27FC236}">
                <a16:creationId xmlns="" xmlns:a16="http://schemas.microsoft.com/office/drawing/2014/main" id="{7320BE50-3BE8-401E-8860-E6E89F990537}"/>
              </a:ext>
            </a:extLst>
          </p:cNvPr>
          <p:cNvSpPr/>
          <p:nvPr/>
        </p:nvSpPr>
        <p:spPr>
          <a:xfrm>
            <a:off x="9354248" y="5055704"/>
            <a:ext cx="27108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b="1" dirty="0">
                <a:solidFill>
                  <a:srgbClr val="1235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LIGO/Virgo/KAGRA: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2023</a:t>
            </a:r>
            <a:r>
              <a:rPr lang="zh-CN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O4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GW event/1~2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r>
              <a:rPr lang="zh-CN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3"/>
          <p:cNvSpPr txBox="1"/>
          <p:nvPr/>
        </p:nvSpPr>
        <p:spPr>
          <a:xfrm>
            <a:off x="11277600" y="6427113"/>
            <a:ext cx="6559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p. 3</a:t>
            </a:r>
            <a:endParaRPr kumimoji="0" lang="zh-CN" alt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8300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 bwMode="auto">
          <a:xfrm>
            <a:off x="3810000" y="228600"/>
            <a:ext cx="701040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54000" rIns="91440" bIns="45720" numCol="1" anchor="t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133984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smtClean="0">
                <a:ln>
                  <a:noFill/>
                </a:ln>
                <a:solidFill>
                  <a:srgbClr val="133984"/>
                </a:solidFill>
                <a:effectLst/>
                <a:uLnTx/>
                <a:uFillTx/>
                <a:latin typeface="Arial"/>
                <a:ea typeface="华文新魏"/>
              </a:rPr>
              <a:t>CEP from Lattice and effective field theories</a:t>
            </a:r>
            <a:endParaRPr kumimoji="0" lang="zh-CN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133984"/>
              </a:solidFill>
              <a:effectLst/>
              <a:uLnTx/>
              <a:uFillTx/>
              <a:latin typeface="Arial"/>
              <a:ea typeface="华文新魏"/>
            </a:endParaRPr>
          </a:p>
        </p:txBody>
      </p:sp>
      <p:pic>
        <p:nvPicPr>
          <p:cNvPr id="8" name="内容占位符 3" descr="屏幕剪辑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62494"/>
            <a:ext cx="4191000" cy="279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文本框 1"/>
          <p:cNvSpPr txBox="1">
            <a:spLocks noChangeArrowheads="1"/>
          </p:cNvSpPr>
          <p:nvPr/>
        </p:nvSpPr>
        <p:spPr bwMode="auto">
          <a:xfrm>
            <a:off x="4223228" y="951304"/>
            <a:ext cx="183994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SzPct val="120000"/>
              <a:buBlip>
                <a:blip r:embed="rId4"/>
              </a:buBlip>
              <a:defRPr sz="28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rgbClr val="000066"/>
              </a:buClr>
              <a:buChar char="•"/>
              <a:defRPr sz="24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M.A. </a:t>
            </a:r>
            <a:r>
              <a:rPr lang="en-US" altLang="zh-CN" sz="1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Stephanov</a:t>
            </a:r>
            <a:r>
              <a:rPr lang="en-US" altLang="zh-CN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None/>
            </a:pPr>
            <a:r>
              <a:rPr lang="en-US" altLang="zh-CN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IJMPA20, </a:t>
            </a: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4387 </a:t>
            </a:r>
            <a:r>
              <a:rPr lang="en-US" altLang="zh-CN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(2005)</a:t>
            </a: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1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SzTx/>
              <a:buNone/>
            </a:pPr>
            <a:r>
              <a:rPr lang="en-US" altLang="zh-CN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Theory </a:t>
            </a:r>
            <a:r>
              <a:rPr lang="en-US" altLang="zh-CN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Review</a:t>
            </a:r>
            <a:r>
              <a:rPr lang="en-US" altLang="zh-CN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1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"/>
          <p:cNvSpPr txBox="1">
            <a:spLocks noChangeArrowheads="1"/>
          </p:cNvSpPr>
          <p:nvPr/>
        </p:nvSpPr>
        <p:spPr bwMode="auto">
          <a:xfrm>
            <a:off x="9896061" y="951304"/>
            <a:ext cx="21817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SzPct val="120000"/>
              <a:buBlip>
                <a:blip r:embed="rId4"/>
              </a:buBlip>
              <a:defRPr sz="28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rgbClr val="000066"/>
              </a:buClr>
              <a:buChar char="•"/>
              <a:defRPr sz="24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X.F. Luo </a:t>
            </a:r>
            <a:r>
              <a:rPr lang="en-US" altLang="zh-CN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N. Xu, NST28</a:t>
            </a: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112 (2017</a:t>
            </a:r>
            <a:r>
              <a:rPr lang="en-US" altLang="zh-CN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(</a:t>
            </a:r>
            <a:r>
              <a:rPr lang="en-US" altLang="zh-CN" sz="1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Exp. Review</a:t>
            </a:r>
            <a:r>
              <a:rPr lang="en-US" altLang="zh-CN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1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51" y="3665243"/>
            <a:ext cx="4113868" cy="2753819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272770" y="3691329"/>
            <a:ext cx="159463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sv-SE" altLang="zh-CN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Pandav</a:t>
            </a:r>
            <a:r>
              <a:rPr lang="sv-SE" altLang="zh-CN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D. Mallick, B. Mohanty, </a:t>
            </a:r>
            <a:endParaRPr lang="sv-SE" altLang="zh-CN" sz="1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altLang="zh-CN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2203.07817 (PPNP, 2022)</a:t>
            </a:r>
          </a:p>
          <a:p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Exp. Review</a:t>
            </a: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1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1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1484" y="3615594"/>
            <a:ext cx="3943116" cy="2825694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0027988" y="3666898"/>
            <a:ext cx="18325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W. J. Fu</a:t>
            </a:r>
            <a:r>
              <a:rPr lang="sv-SE" altLang="zh-CN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sv-SE" altLang="zh-CN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2205.00468</a:t>
            </a:r>
          </a:p>
          <a:p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Theory Review</a:t>
            </a:r>
            <a:r>
              <a:rPr lang="en-US" altLang="zh-CN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1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0" y="931429"/>
            <a:ext cx="3505200" cy="2617745"/>
          </a:xfrm>
          <a:prstGeom prst="rect">
            <a:avLst/>
          </a:prstGeom>
        </p:spPr>
      </p:pic>
      <p:sp>
        <p:nvSpPr>
          <p:cNvPr id="17" name="TextBox 23"/>
          <p:cNvSpPr txBox="1"/>
          <p:nvPr/>
        </p:nvSpPr>
        <p:spPr>
          <a:xfrm>
            <a:off x="11277600" y="6427113"/>
            <a:ext cx="6559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p. 4</a:t>
            </a:r>
            <a:endParaRPr kumimoji="0" lang="zh-CN" alt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4994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 txBox="1">
            <a:spLocks noChangeArrowheads="1"/>
          </p:cNvSpPr>
          <p:nvPr/>
        </p:nvSpPr>
        <p:spPr bwMode="auto">
          <a:xfrm>
            <a:off x="1524000" y="179388"/>
            <a:ext cx="914400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54000" rIns="91440" bIns="45720" numCol="1" anchor="t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133984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pPr eaLnBrk="1" hangingPunct="1"/>
            <a:r>
              <a:rPr kumimoji="1" lang="en-US" altLang="zh-CN" sz="3600" smtClean="0">
                <a:solidFill>
                  <a:srgbClr val="132584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Outline</a:t>
            </a:r>
            <a:endParaRPr kumimoji="1" lang="zh-CN" altLang="en-US" sz="3600" b="0" dirty="0" smtClean="0">
              <a:solidFill>
                <a:srgbClr val="132584"/>
              </a:solidFill>
              <a:ea typeface="黑体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7400" y="1981200"/>
            <a:ext cx="8382000" cy="267765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QCD Phase Diagram and Critical Endpoint (CEP)</a:t>
            </a: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Baryon density 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fluctuation and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oalescence production of light nuclei in HIC </a:t>
            </a:r>
            <a:endParaRPr lang="en-US" altLang="zh-CN" sz="2800" i="1" dirty="0" smtClean="0">
              <a:solidFill>
                <a:srgbClr val="FF0000"/>
              </a:solidFill>
              <a:latin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,d,t</a:t>
            </a:r>
            <a:r>
              <a:rPr lang="en-US" altLang="zh-C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yields as a probe of CEP and 1</a:t>
            </a:r>
            <a:r>
              <a:rPr lang="en-US" altLang="zh-CN" sz="2800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altLang="zh-C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Order Phase Transition</a:t>
            </a: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 and Outlook</a:t>
            </a:r>
            <a:endParaRPr lang="zh-CN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38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676400" y="179388"/>
            <a:ext cx="9144000" cy="688975"/>
          </a:xfrm>
        </p:spPr>
        <p:txBody>
          <a:bodyPr/>
          <a:lstStyle/>
          <a:p>
            <a:r>
              <a:rPr lang="en-US" altLang="zh-CN" dirty="0" smtClean="0"/>
              <a:t>Basic idea</a:t>
            </a:r>
            <a:endParaRPr lang="zh-CN" altLang="en-US" dirty="0" smtClean="0"/>
          </a:p>
        </p:txBody>
      </p:sp>
      <p:sp>
        <p:nvSpPr>
          <p:cNvPr id="15" name="文本框 15"/>
          <p:cNvSpPr txBox="1">
            <a:spLocks noChangeArrowheads="1"/>
          </p:cNvSpPr>
          <p:nvPr/>
        </p:nvSpPr>
        <p:spPr bwMode="auto">
          <a:xfrm>
            <a:off x="3810000" y="1371600"/>
            <a:ext cx="5181600" cy="1200329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C00000"/>
                </a:solidFill>
              </a:rPr>
              <a:t>Baryon density fluctuation </a:t>
            </a:r>
            <a:endParaRPr lang="en-US" altLang="zh-CN" dirty="0" smtClean="0">
              <a:solidFill>
                <a:srgbClr val="C00000"/>
              </a:solidFill>
            </a:endParaRPr>
          </a:p>
          <a:p>
            <a:pPr algn="ctr"/>
            <a:r>
              <a:rPr lang="en-US" altLang="zh-CN" dirty="0" smtClean="0">
                <a:solidFill>
                  <a:schemeClr val="accent6"/>
                </a:solidFill>
              </a:rPr>
              <a:t>is </a:t>
            </a:r>
            <a:r>
              <a:rPr lang="en-US" altLang="zh-CN" dirty="0">
                <a:solidFill>
                  <a:schemeClr val="accent6"/>
                </a:solidFill>
              </a:rPr>
              <a:t>closely related to </a:t>
            </a:r>
            <a:endParaRPr lang="en-US" altLang="zh-CN" dirty="0" smtClean="0">
              <a:solidFill>
                <a:schemeClr val="accent6"/>
              </a:solidFill>
            </a:endParaRPr>
          </a:p>
          <a:p>
            <a:pPr algn="ctr"/>
            <a:r>
              <a:rPr lang="en-US" altLang="zh-CN" dirty="0" smtClean="0">
                <a:solidFill>
                  <a:srgbClr val="C00000"/>
                </a:solidFill>
              </a:rPr>
              <a:t>the </a:t>
            </a:r>
            <a:r>
              <a:rPr lang="en-US" altLang="zh-CN" dirty="0">
                <a:solidFill>
                  <a:srgbClr val="C00000"/>
                </a:solidFill>
              </a:rPr>
              <a:t>correlation between nucleons</a:t>
            </a:r>
            <a:r>
              <a:rPr lang="en-US" altLang="zh-CN" dirty="0" smtClean="0">
                <a:solidFill>
                  <a:srgbClr val="C00000"/>
                </a:solidFill>
              </a:rPr>
              <a:t>.</a:t>
            </a:r>
            <a:endParaRPr lang="en-US" altLang="zh-CN" dirty="0">
              <a:solidFill>
                <a:srgbClr val="C00000"/>
              </a:solidFill>
            </a:endParaRPr>
          </a:p>
        </p:txBody>
      </p:sp>
      <p:sp>
        <p:nvSpPr>
          <p:cNvPr id="16" name="矩形 4"/>
          <p:cNvSpPr>
            <a:spLocks noChangeArrowheads="1"/>
          </p:cNvSpPr>
          <p:nvPr/>
        </p:nvSpPr>
        <p:spPr bwMode="auto">
          <a:xfrm>
            <a:off x="3800061" y="3143071"/>
            <a:ext cx="5191539" cy="1200329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C00000"/>
                </a:solidFill>
              </a:rPr>
              <a:t>The correlation between nucleons </a:t>
            </a:r>
            <a:r>
              <a:rPr lang="en-US" altLang="zh-CN" dirty="0">
                <a:solidFill>
                  <a:schemeClr val="accent6"/>
                </a:solidFill>
              </a:rPr>
              <a:t>determines </a:t>
            </a:r>
            <a:endParaRPr lang="en-US" altLang="zh-CN" dirty="0" smtClean="0">
              <a:solidFill>
                <a:schemeClr val="accent6"/>
              </a:solidFill>
            </a:endParaRPr>
          </a:p>
          <a:p>
            <a:pPr algn="ctr"/>
            <a:r>
              <a:rPr lang="en-US" altLang="zh-CN" dirty="0" smtClean="0">
                <a:solidFill>
                  <a:srgbClr val="C00000"/>
                </a:solidFill>
              </a:rPr>
              <a:t>the production </a:t>
            </a:r>
            <a:r>
              <a:rPr lang="en-US" altLang="zh-CN" dirty="0">
                <a:solidFill>
                  <a:srgbClr val="C00000"/>
                </a:solidFill>
              </a:rPr>
              <a:t>of light nuclei</a:t>
            </a:r>
            <a:endParaRPr lang="zh-CN" altLang="en-US" dirty="0">
              <a:solidFill>
                <a:srgbClr val="C00000"/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2286000" y="4756150"/>
            <a:ext cx="6901070" cy="1568450"/>
            <a:chOff x="2286000" y="4756150"/>
            <a:chExt cx="6901070" cy="1568450"/>
          </a:xfrm>
        </p:grpSpPr>
        <p:sp>
          <p:nvSpPr>
            <p:cNvPr id="17" name="矩形 5"/>
            <p:cNvSpPr>
              <a:spLocks noChangeArrowheads="1"/>
            </p:cNvSpPr>
            <p:nvPr/>
          </p:nvSpPr>
          <p:spPr bwMode="auto">
            <a:xfrm>
              <a:off x="3624470" y="4756150"/>
              <a:ext cx="5562600" cy="156845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FF0000"/>
                  </a:solidFill>
                </a:rPr>
                <a:t>Baryon density fluctuation in vicinity of first-order phase </a:t>
              </a:r>
              <a:r>
                <a:rPr lang="en-US" altLang="zh-CN" dirty="0" smtClean="0">
                  <a:solidFill>
                    <a:srgbClr val="FF0000"/>
                  </a:solidFill>
                </a:rPr>
                <a:t>transition/CEP </a:t>
              </a:r>
            </a:p>
            <a:p>
              <a:pPr algn="ctr"/>
              <a:r>
                <a:rPr lang="en-US" altLang="zh-CN" dirty="0" smtClean="0">
                  <a:solidFill>
                    <a:schemeClr val="accent6"/>
                  </a:solidFill>
                </a:rPr>
                <a:t>could </a:t>
              </a:r>
              <a:r>
                <a:rPr lang="en-US" altLang="zh-CN" dirty="0">
                  <a:solidFill>
                    <a:schemeClr val="accent6"/>
                  </a:solidFill>
                </a:rPr>
                <a:t>be deciphered from </a:t>
              </a:r>
              <a:endParaRPr lang="en-US" altLang="zh-CN" dirty="0" smtClean="0">
                <a:solidFill>
                  <a:schemeClr val="accent6"/>
                </a:solidFill>
              </a:endParaRPr>
            </a:p>
            <a:p>
              <a:pPr algn="ctr"/>
              <a:r>
                <a:rPr lang="en-US" altLang="zh-CN" dirty="0" smtClean="0">
                  <a:solidFill>
                    <a:srgbClr val="FF0000"/>
                  </a:solidFill>
                </a:rPr>
                <a:t>the </a:t>
              </a:r>
              <a:r>
                <a:rPr lang="en-US" altLang="zh-CN" dirty="0">
                  <a:solidFill>
                    <a:srgbClr val="FF0000"/>
                  </a:solidFill>
                </a:rPr>
                <a:t>production of light nuclei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8" name="右箭头 10"/>
            <p:cNvSpPr>
              <a:spLocks noChangeArrowheads="1"/>
            </p:cNvSpPr>
            <p:nvPr/>
          </p:nvSpPr>
          <p:spPr bwMode="auto">
            <a:xfrm>
              <a:off x="2286000" y="5108713"/>
              <a:ext cx="1143000" cy="6858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DDDDDD"/>
            </a:solidFill>
            <a:ln w="28575" algn="ctr">
              <a:solidFill>
                <a:srgbClr val="922706"/>
              </a:solidFill>
              <a:round/>
              <a:headEnd/>
              <a:tailEnd/>
            </a:ln>
          </p:spPr>
          <p:txBody>
            <a:bodyPr wrap="square" lIns="90000" tIns="46800" rIns="90000" bIns="46800" anchor="ctr">
              <a:spAutoFit/>
            </a:bodyPr>
            <a:lstStyle/>
            <a:p>
              <a:pPr algn="ctr" eaLnBrk="1" hangingPunct="1"/>
              <a:endParaRPr lang="zh-CN" altLang="en-US">
                <a:ea typeface="黑体" panose="02010609060101010101" pitchFamily="49" charset="-122"/>
              </a:endParaRPr>
            </a:p>
          </p:txBody>
        </p:sp>
      </p:grpSp>
      <p:sp>
        <p:nvSpPr>
          <p:cNvPr id="19" name="文本框 15"/>
          <p:cNvSpPr txBox="1">
            <a:spLocks noChangeArrowheads="1"/>
          </p:cNvSpPr>
          <p:nvPr/>
        </p:nvSpPr>
        <p:spPr bwMode="auto">
          <a:xfrm>
            <a:off x="2438400" y="838200"/>
            <a:ext cx="7848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Baryon density fluctuation </a:t>
            </a:r>
            <a:r>
              <a:rPr lang="en-US" altLang="zh-CN" dirty="0" err="1" smtClean="0">
                <a:solidFill>
                  <a:srgbClr val="0000FF"/>
                </a:solidFill>
              </a:rPr>
              <a:t>vs</a:t>
            </a:r>
            <a:r>
              <a:rPr lang="en-US" altLang="zh-CN" dirty="0" smtClean="0">
                <a:solidFill>
                  <a:srgbClr val="0000FF"/>
                </a:solidFill>
              </a:rPr>
              <a:t> light nuclei production</a:t>
            </a:r>
            <a:endParaRPr lang="en-US" altLang="zh-CN" dirty="0">
              <a:solidFill>
                <a:srgbClr val="0000FF"/>
              </a:solidFill>
            </a:endParaRPr>
          </a:p>
        </p:txBody>
      </p:sp>
      <p:sp>
        <p:nvSpPr>
          <p:cNvPr id="21" name="TextBox 23"/>
          <p:cNvSpPr txBox="1"/>
          <p:nvPr/>
        </p:nvSpPr>
        <p:spPr>
          <a:xfrm>
            <a:off x="11277600" y="6427113"/>
            <a:ext cx="6559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p. 5</a:t>
            </a:r>
            <a:endParaRPr kumimoji="0" lang="zh-CN" alt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3752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981200" y="4572000"/>
            <a:ext cx="8839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SzPct val="120000"/>
              <a:buBlip>
                <a:blip r:embed="rId3"/>
              </a:buBlip>
              <a:defRPr sz="28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rgbClr val="000066"/>
              </a:buClr>
              <a:buChar char="•"/>
              <a:defRPr sz="24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kumimoji="1" lang="en-US" altLang="zh-CN" sz="1800" b="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Butler, Pearson, Sato, </a:t>
            </a:r>
            <a:r>
              <a:rPr kumimoji="1" lang="en-US" altLang="zh-CN" sz="1800" b="0" dirty="0" err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Yazaki</a:t>
            </a:r>
            <a:r>
              <a:rPr kumimoji="1" lang="en-US" altLang="zh-CN" sz="1800" b="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 </a:t>
            </a:r>
            <a:r>
              <a:rPr kumimoji="1" lang="en-US" altLang="zh-CN" sz="1800" b="0" dirty="0" err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Gyulassy</a:t>
            </a:r>
            <a:r>
              <a:rPr kumimoji="1" lang="en-US" altLang="zh-CN" sz="1800" b="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 Frankel, </a:t>
            </a:r>
            <a:r>
              <a:rPr kumimoji="1" lang="en-US" altLang="zh-CN" sz="1800" b="0" dirty="0" err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Remler</a:t>
            </a:r>
            <a:r>
              <a:rPr kumimoji="1" lang="en-US" altLang="zh-CN" sz="1800" b="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 Dove, </a:t>
            </a:r>
            <a:r>
              <a:rPr kumimoji="1" lang="en-US" altLang="zh-CN" sz="1800" b="0" dirty="0" err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Scheibl</a:t>
            </a:r>
            <a:r>
              <a:rPr kumimoji="1" lang="en-US" altLang="zh-CN" sz="1800" b="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 Heinz, </a:t>
            </a:r>
            <a:r>
              <a:rPr kumimoji="1" lang="en-US" altLang="zh-CN" sz="1800" b="0" dirty="0" err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Schnedermann</a:t>
            </a:r>
            <a:r>
              <a:rPr kumimoji="1" lang="en-US" altLang="zh-CN" sz="1800" b="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 </a:t>
            </a:r>
            <a:r>
              <a:rPr kumimoji="1" lang="en-US" altLang="zh-CN" sz="1800" b="0" dirty="0" err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Mattiello</a:t>
            </a:r>
            <a:r>
              <a:rPr kumimoji="1" lang="en-US" altLang="zh-CN" sz="1800" b="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 Nagle, </a:t>
            </a:r>
            <a:r>
              <a:rPr kumimoji="1" lang="en-US" altLang="zh-CN" sz="1800" b="0" dirty="0" err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Polleri</a:t>
            </a:r>
            <a:r>
              <a:rPr kumimoji="1" lang="en-US" altLang="zh-CN" sz="1800" b="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 …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kumimoji="1" lang="en-US" altLang="zh-CN" sz="1800" b="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Biro, </a:t>
            </a:r>
            <a:r>
              <a:rPr kumimoji="1" lang="en-US" altLang="zh-CN" sz="1800" b="0" dirty="0" err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Zimanyi</a:t>
            </a:r>
            <a:r>
              <a:rPr kumimoji="1" lang="en-US" altLang="zh-CN" sz="1800" b="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 Levai, </a:t>
            </a:r>
            <a:r>
              <a:rPr kumimoji="1" lang="en-US" altLang="zh-CN" sz="1800" b="0" dirty="0" err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Csizmadia</a:t>
            </a:r>
            <a:r>
              <a:rPr kumimoji="1" lang="en-US" altLang="zh-CN" sz="1800" b="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 </a:t>
            </a:r>
            <a:r>
              <a:rPr kumimoji="1" lang="en-US" altLang="zh-CN" sz="1800" b="0" dirty="0" err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Hwa</a:t>
            </a:r>
            <a:r>
              <a:rPr kumimoji="1" lang="en-US" altLang="zh-CN" sz="1800" b="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 Yang, Ko, Lin , Greco, </a:t>
            </a:r>
            <a:r>
              <a:rPr kumimoji="1" lang="en-US" altLang="zh-CN" sz="1800" b="0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Chen</a:t>
            </a:r>
            <a:r>
              <a:rPr kumimoji="1" lang="en-US" altLang="zh-CN" sz="1800" b="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 Fries, Muller, </a:t>
            </a:r>
            <a:r>
              <a:rPr kumimoji="1" lang="en-US" altLang="zh-CN" sz="1800" b="0" dirty="0" err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Nonaka</a:t>
            </a:r>
            <a:r>
              <a:rPr kumimoji="1" lang="en-US" altLang="zh-CN" sz="1800" b="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 Bass, </a:t>
            </a:r>
            <a:r>
              <a:rPr kumimoji="1" lang="en-US" altLang="zh-CN" sz="1800" b="0" dirty="0" err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Voloshin</a:t>
            </a:r>
            <a:r>
              <a:rPr kumimoji="1" lang="en-US" altLang="zh-CN" sz="1800" b="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 Molnar, Xie, Shao, …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828800" y="179388"/>
            <a:ext cx="914400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54000" anchorCtr="1"/>
          <a:lstStyle>
            <a:lvl1pPr>
              <a:lnSpc>
                <a:spcPct val="110000"/>
              </a:lnSpc>
              <a:spcBef>
                <a:spcPct val="20000"/>
              </a:spcBef>
              <a:buSzPct val="120000"/>
              <a:buBlip>
                <a:blip r:embed="rId3"/>
              </a:buBlip>
              <a:defRPr sz="28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rgbClr val="000066"/>
              </a:buClr>
              <a:buChar char="•"/>
              <a:defRPr sz="24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kumimoji="1" lang="en-US" altLang="zh-CN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      Cluster Production: Coalescence</a:t>
            </a:r>
            <a:r>
              <a:rPr kumimoji="1" lang="en-US" altLang="zh-CN" dirty="0">
                <a:solidFill>
                  <a:schemeClr val="accent2"/>
                </a:solidFill>
                <a:latin typeface="Times New Roman" panose="02020603050405020304" pitchFamily="18" charset="0"/>
              </a:rPr>
              <a:t>?</a:t>
            </a:r>
            <a:endParaRPr lang="en-US" altLang="zh-CN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007704" y="1905000"/>
            <a:ext cx="88392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SzPct val="120000"/>
              <a:buBlip>
                <a:blip r:embed="rId3"/>
              </a:buBlip>
              <a:defRPr sz="28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rgbClr val="000066"/>
              </a:buClr>
              <a:buChar char="•"/>
              <a:defRPr sz="2400">
                <a:solidFill>
                  <a:srgbClr val="133984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Wingdings" panose="05000000000000000000" pitchFamily="2" charset="2"/>
              <a:buChar char="l"/>
            </a:pPr>
            <a:r>
              <a:rPr kumimoji="1" lang="en-US" altLang="zh-CN" sz="2400" dirty="0" smtClean="0">
                <a:solidFill>
                  <a:schemeClr val="tx1"/>
                </a:solidFill>
              </a:rPr>
              <a:t> Coalescence </a:t>
            </a:r>
            <a:r>
              <a:rPr kumimoji="1" lang="en-US" altLang="zh-CN" sz="2400" dirty="0">
                <a:solidFill>
                  <a:schemeClr val="tx1"/>
                </a:solidFill>
              </a:rPr>
              <a:t>model</a:t>
            </a:r>
            <a:r>
              <a:rPr kumimoji="1" lang="en-US" altLang="zh-CN" sz="2400" b="0" dirty="0">
                <a:solidFill>
                  <a:schemeClr val="tx1"/>
                </a:solidFill>
              </a:rPr>
              <a:t> provides a useful tool to describe </a:t>
            </a:r>
            <a:r>
              <a:rPr kumimoji="1" lang="en-US" altLang="zh-CN" sz="2400" b="0" dirty="0">
                <a:solidFill>
                  <a:srgbClr val="FF3300"/>
                </a:solidFill>
              </a:rPr>
              <a:t>light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Wingdings" panose="05000000000000000000" pitchFamily="2" charset="2"/>
              <a:buNone/>
            </a:pPr>
            <a:r>
              <a:rPr kumimoji="1" lang="en-US" altLang="zh-CN" sz="2400" b="0" dirty="0">
                <a:solidFill>
                  <a:srgbClr val="FF3300"/>
                </a:solidFill>
              </a:rPr>
              <a:t>    </a:t>
            </a:r>
            <a:r>
              <a:rPr kumimoji="1" lang="en-US" altLang="zh-CN" sz="2400" b="0" dirty="0" smtClean="0">
                <a:solidFill>
                  <a:srgbClr val="FF0000"/>
                </a:solidFill>
              </a:rPr>
              <a:t>nuclei </a:t>
            </a:r>
            <a:r>
              <a:rPr kumimoji="1" lang="en-US" altLang="zh-CN" sz="2400" b="0" dirty="0">
                <a:solidFill>
                  <a:srgbClr val="FF0000"/>
                </a:solidFill>
              </a:rPr>
              <a:t>production </a:t>
            </a:r>
            <a:r>
              <a:rPr kumimoji="1" lang="en-US" altLang="zh-CN" sz="2400" b="0" dirty="0">
                <a:solidFill>
                  <a:schemeClr val="tx1"/>
                </a:solidFill>
              </a:rPr>
              <a:t>in </a:t>
            </a:r>
            <a:r>
              <a:rPr kumimoji="1" lang="en-US" altLang="zh-CN" sz="2400" b="0" dirty="0" smtClean="0">
                <a:solidFill>
                  <a:schemeClr val="tx1"/>
                </a:solidFill>
              </a:rPr>
              <a:t>HIC</a:t>
            </a:r>
            <a:endParaRPr kumimoji="1" lang="en-US" altLang="zh-CN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Wingdings" panose="05000000000000000000" pitchFamily="2" charset="2"/>
              <a:buChar char="l"/>
            </a:pPr>
            <a:r>
              <a:rPr kumimoji="1" lang="en-US" altLang="zh-CN" sz="2400" dirty="0" smtClean="0">
                <a:solidFill>
                  <a:schemeClr val="tx1"/>
                </a:solidFill>
              </a:rPr>
              <a:t> Coalescence </a:t>
            </a:r>
            <a:r>
              <a:rPr kumimoji="1" lang="en-US" altLang="zh-CN" sz="2400" dirty="0">
                <a:solidFill>
                  <a:schemeClr val="tx1"/>
                </a:solidFill>
              </a:rPr>
              <a:t>model</a:t>
            </a:r>
            <a:r>
              <a:rPr kumimoji="1" lang="en-US" altLang="zh-CN" sz="2400" b="0" dirty="0">
                <a:solidFill>
                  <a:schemeClr val="tx1"/>
                </a:solidFill>
              </a:rPr>
              <a:t> also provides a useful tool to describe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Wingdings" panose="05000000000000000000" pitchFamily="2" charset="2"/>
              <a:buNone/>
            </a:pPr>
            <a:r>
              <a:rPr kumimoji="1" lang="en-US" altLang="zh-CN" sz="2400" b="0" dirty="0">
                <a:solidFill>
                  <a:srgbClr val="FF0000"/>
                </a:solidFill>
              </a:rPr>
              <a:t>    hadron production </a:t>
            </a:r>
            <a:r>
              <a:rPr kumimoji="1" lang="en-US" altLang="zh-CN" sz="2400" b="0" dirty="0">
                <a:solidFill>
                  <a:schemeClr val="tx1"/>
                </a:solidFill>
              </a:rPr>
              <a:t>from </a:t>
            </a:r>
            <a:r>
              <a:rPr kumimoji="1" lang="en-US" altLang="zh-CN" sz="2400" b="0" dirty="0" err="1">
                <a:solidFill>
                  <a:schemeClr val="tx1"/>
                </a:solidFill>
              </a:rPr>
              <a:t>partonic</a:t>
            </a:r>
            <a:r>
              <a:rPr kumimoji="1" lang="en-US" altLang="zh-CN" sz="2400" b="0" dirty="0">
                <a:solidFill>
                  <a:schemeClr val="tx1"/>
                </a:solidFill>
              </a:rPr>
              <a:t> matter (</a:t>
            </a:r>
            <a:r>
              <a:rPr kumimoji="1" lang="en-US" altLang="zh-CN" sz="2400" b="0" dirty="0" err="1">
                <a:solidFill>
                  <a:srgbClr val="FF3300"/>
                </a:solidFill>
              </a:rPr>
              <a:t>hadronization</a:t>
            </a:r>
            <a:r>
              <a:rPr kumimoji="1" lang="en-US" altLang="zh-CN" sz="2400" b="0" dirty="0">
                <a:solidFill>
                  <a:schemeClr val="tx1"/>
                </a:solidFill>
              </a:rPr>
              <a:t>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Wingdings" panose="05000000000000000000" pitchFamily="2" charset="2"/>
              <a:buChar char="l"/>
            </a:pPr>
            <a:r>
              <a:rPr kumimoji="1" lang="en-US" altLang="zh-CN" sz="2400" dirty="0">
                <a:solidFill>
                  <a:schemeClr val="tx1"/>
                </a:solidFill>
              </a:rPr>
              <a:t> ……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Wingdings" panose="05000000000000000000" pitchFamily="2" charset="2"/>
              <a:buChar char="l"/>
            </a:pPr>
            <a:endParaRPr kumimoji="1" lang="en-US" altLang="zh-CN" sz="2400" dirty="0">
              <a:solidFill>
                <a:schemeClr val="tx1"/>
              </a:solidFill>
            </a:endParaRPr>
          </a:p>
        </p:txBody>
      </p:sp>
      <p:sp>
        <p:nvSpPr>
          <p:cNvPr id="5" name="文本框 15"/>
          <p:cNvSpPr txBox="1">
            <a:spLocks noChangeArrowheads="1"/>
          </p:cNvSpPr>
          <p:nvPr/>
        </p:nvSpPr>
        <p:spPr bwMode="auto">
          <a:xfrm>
            <a:off x="2590800" y="914400"/>
            <a:ext cx="7848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Coalescence model provides a useful approach to describe light cluster production in HIC </a:t>
            </a:r>
            <a:endParaRPr lang="en-US" altLang="zh-CN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23"/>
          <p:cNvSpPr txBox="1"/>
          <p:nvPr/>
        </p:nvSpPr>
        <p:spPr>
          <a:xfrm>
            <a:off x="11277600" y="6427113"/>
            <a:ext cx="6559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p. 6</a:t>
            </a:r>
            <a:endParaRPr kumimoji="0" lang="zh-CN" alt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4290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自定义设计方案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自定义设计方案">
  <a:themeElements>
    <a:clrScheme name="1_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自定义设计方案">
      <a:majorFont>
        <a:latin typeface="Arial"/>
        <a:ea typeface="华文新魏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28575" cap="flat" cmpd="sng" algn="ctr">
          <a:solidFill>
            <a:srgbClr val="92270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黑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28575" cap="flat" cmpd="sng" algn="ctr">
          <a:solidFill>
            <a:srgbClr val="92270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黑体" pitchFamily="2" charset="-122"/>
          </a:defRPr>
        </a:defPPr>
      </a:lstStyle>
    </a:lnDef>
  </a:objectDefaults>
  <a:extraClrSchemeLst>
    <a:extraClrScheme>
      <a:clrScheme name="1_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43249</TotalTime>
  <Words>2348</Words>
  <Application>Microsoft Office PowerPoint</Application>
  <PresentationFormat>宽屏</PresentationFormat>
  <Paragraphs>347</Paragraphs>
  <Slides>32</Slides>
  <Notes>30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32</vt:i4>
      </vt:variant>
    </vt:vector>
  </HeadingPairs>
  <TitlesOfParts>
    <vt:vector size="49" baseType="lpstr">
      <vt:lpstr>Adobe Arabic</vt:lpstr>
      <vt:lpstr>Arial Unicode MS</vt:lpstr>
      <vt:lpstr>黑体</vt:lpstr>
      <vt:lpstr>华文新魏</vt:lpstr>
      <vt:lpstr>宋体</vt:lpstr>
      <vt:lpstr>微软雅黑</vt:lpstr>
      <vt:lpstr>Arial</vt:lpstr>
      <vt:lpstr>Calibri</vt:lpstr>
      <vt:lpstr>Calibri Light</vt:lpstr>
      <vt:lpstr>Cambria Math</vt:lpstr>
      <vt:lpstr>Tahoma</vt:lpstr>
      <vt:lpstr>Times New Roman</vt:lpstr>
      <vt:lpstr>Wingdings</vt:lpstr>
      <vt:lpstr>1_自定义设计方案</vt:lpstr>
      <vt:lpstr>2_自定义设计方案</vt:lpstr>
      <vt:lpstr>Equation</vt:lpstr>
      <vt:lpstr>Formula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Basic idea</vt:lpstr>
      <vt:lpstr>PowerPoint 演示文稿</vt:lpstr>
      <vt:lpstr>PowerPoint 演示文稿</vt:lpstr>
      <vt:lpstr>PowerPoint 演示文稿</vt:lpstr>
      <vt:lpstr>         Analytical Coalescence Formula</vt:lpstr>
      <vt:lpstr>                 Cluster Yields w/o density fluctuation</vt:lpstr>
      <vt:lpstr>                  Cluster Yields with density fluctuation</vt:lpstr>
      <vt:lpstr>                  Cluster Yields with density fluctuation</vt:lpstr>
      <vt:lpstr>                     Cluster Yields with density fluctuation correlation                                                                                   length</vt:lpstr>
      <vt:lpstr>PowerPoint 演示文稿</vt:lpstr>
      <vt:lpstr>       Peak structure and CEP</vt:lpstr>
      <vt:lpstr>                        Circumstantial evidence of peak structure?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 谢！ Thanks!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lwchenchina</dc:creator>
  <cp:lastModifiedBy>Microsoft 帐户</cp:lastModifiedBy>
  <cp:revision>5182</cp:revision>
  <cp:lastPrinted>1601-01-01T00:00:00Z</cp:lastPrinted>
  <dcterms:created xsi:type="dcterms:W3CDTF">1601-01-01T00:00:00Z</dcterms:created>
  <dcterms:modified xsi:type="dcterms:W3CDTF">2022-07-28T17:25:55Z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