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3"/>
  </p:normalViewPr>
  <p:slideViewPr>
    <p:cSldViewPr snapToGrid="0">
      <p:cViewPr varScale="1">
        <p:scale>
          <a:sx n="60" d="100"/>
          <a:sy n="60" d="100"/>
        </p:scale>
        <p:origin x="5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/18"/>
          <p:cNvSpPr txBox="1"/>
          <p:nvPr/>
        </p:nvSpPr>
        <p:spPr>
          <a:xfrm>
            <a:off x="23372838" y="13000270"/>
            <a:ext cx="643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/18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5301" y="13000270"/>
            <a:ext cx="537973" cy="55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452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21"/>
          </p:nvPr>
        </p:nvSpPr>
        <p:spPr>
          <a:xfrm>
            <a:off x="0" y="-1257300"/>
            <a:ext cx="24384000" cy="162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22564" y="13117710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1" name="/45"/>
          <p:cNvSpPr txBox="1"/>
          <p:nvPr/>
        </p:nvSpPr>
        <p:spPr>
          <a:xfrm>
            <a:off x="20599892" y="13130014"/>
            <a:ext cx="579248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/45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22564" y="13117710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0" name="/42"/>
          <p:cNvSpPr txBox="1"/>
          <p:nvPr/>
        </p:nvSpPr>
        <p:spPr>
          <a:xfrm>
            <a:off x="20599892" y="13130014"/>
            <a:ext cx="579248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/42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/45"/>
          <p:cNvSpPr txBox="1"/>
          <p:nvPr/>
        </p:nvSpPr>
        <p:spPr>
          <a:xfrm>
            <a:off x="23372838" y="12746270"/>
            <a:ext cx="643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/45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5301" y="12746270"/>
            <a:ext cx="537973" cy="55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/25"/>
          <p:cNvSpPr txBox="1"/>
          <p:nvPr/>
        </p:nvSpPr>
        <p:spPr>
          <a:xfrm>
            <a:off x="23700987" y="13049177"/>
            <a:ext cx="643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/25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63450" y="13049177"/>
            <a:ext cx="537973" cy="55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3309982" y="33171"/>
            <a:ext cx="17747597" cy="11813244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473200" y="10109200"/>
            <a:ext cx="21437600" cy="1790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823700"/>
            <a:ext cx="214376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7206" y="12839700"/>
            <a:ext cx="485776" cy="558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21"/>
          </p:nvPr>
        </p:nvSpPr>
        <p:spPr>
          <a:xfrm>
            <a:off x="11992004" y="595564"/>
            <a:ext cx="10083801" cy="12461138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473200" y="1752600"/>
            <a:ext cx="9880600" cy="4876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58000"/>
            <a:ext cx="9880600" cy="510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21"/>
          </p:nvPr>
        </p:nvSpPr>
        <p:spPr>
          <a:xfrm>
            <a:off x="13984264" y="2560108"/>
            <a:ext cx="7900832" cy="9763516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473200" y="571500"/>
            <a:ext cx="21437600" cy="2997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4000500"/>
            <a:ext cx="102616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  <a:defRPr sz="4200"/>
            </a:lvl1pPr>
            <a:lvl2pPr>
              <a:spcBef>
                <a:spcPts val="3900"/>
              </a:spcBef>
              <a:buBlip>
                <a:blip r:embed="rId2"/>
              </a:buBlip>
              <a:defRPr sz="4200"/>
            </a:lvl2pPr>
            <a:lvl3pPr>
              <a:spcBef>
                <a:spcPts val="3900"/>
              </a:spcBef>
              <a:buBlip>
                <a:blip r:embed="rId2"/>
              </a:buBlip>
              <a:defRPr sz="4200"/>
            </a:lvl3pPr>
            <a:lvl4pPr>
              <a:spcBef>
                <a:spcPts val="3900"/>
              </a:spcBef>
              <a:buBlip>
                <a:blip r:embed="rId2"/>
              </a:buBlip>
              <a:defRPr sz="4200"/>
            </a:lvl4pPr>
            <a:lvl5pPr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idx="21"/>
          </p:nvPr>
        </p:nvSpPr>
        <p:spPr>
          <a:xfrm>
            <a:off x="2184400" y="-997137"/>
            <a:ext cx="12649202" cy="15631354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2"/>
          </p:nvPr>
        </p:nvSpPr>
        <p:spPr>
          <a:xfrm>
            <a:off x="15786100" y="957174"/>
            <a:ext cx="6429375" cy="4284029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23"/>
          </p:nvPr>
        </p:nvSpPr>
        <p:spPr>
          <a:xfrm>
            <a:off x="15786100" y="4597400"/>
            <a:ext cx="6426200" cy="96393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765300"/>
            <a:ext cx="21437600" cy="1018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0"/>
              </a:buBlip>
            </a:lvl1pPr>
            <a:lvl2pPr>
              <a:buBlip>
                <a:blip r:embed="rId20"/>
              </a:buBlip>
            </a:lvl2pPr>
            <a:lvl3pPr>
              <a:buBlip>
                <a:blip r:embed="rId20"/>
              </a:buBlip>
            </a:lvl3pPr>
            <a:lvl4pPr>
              <a:buBlip>
                <a:blip r:embed="rId20"/>
              </a:buBlip>
            </a:lvl4pPr>
            <a:lvl5pPr>
              <a:buBlip>
                <a:blip r:embed="rId20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7206" y="12865100"/>
            <a:ext cx="485776" cy="558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1143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714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2286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857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3429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4000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4572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5143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20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arxiv.org/abs/2011.0487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70" name="Charge fluctuations in strong magnetic fields:…"/>
          <p:cNvSpPr txBox="1">
            <a:spLocks noGrp="1"/>
          </p:cNvSpPr>
          <p:nvPr>
            <p:ph type="ctrTitle"/>
          </p:nvPr>
        </p:nvSpPr>
        <p:spPr>
          <a:xfrm>
            <a:off x="1009062" y="2729042"/>
            <a:ext cx="22365876" cy="2757085"/>
          </a:xfrm>
          <a:prstGeom prst="rect">
            <a:avLst/>
          </a:prstGeom>
        </p:spPr>
        <p:txBody>
          <a:bodyPr/>
          <a:lstStyle/>
          <a:p>
            <a:pPr defTabSz="693419">
              <a:defRPr sz="9071">
                <a:solidFill>
                  <a:srgbClr val="000000"/>
                </a:solidFill>
                <a:effectLst>
                  <a:outerShdw blurRad="53339" dist="10668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Charge fluctuations in strong magnetic fields:</a:t>
            </a:r>
          </a:p>
          <a:p>
            <a:pPr defTabSz="693419">
              <a:defRPr sz="9071">
                <a:solidFill>
                  <a:srgbClr val="000000"/>
                </a:solidFill>
                <a:effectLst>
                  <a:outerShdw blurRad="53339" dist="10668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New opportunities</a:t>
            </a:r>
          </a:p>
        </p:txBody>
      </p:sp>
      <p:sp>
        <p:nvSpPr>
          <p:cNvPr id="171" name="Heng-Tong Ding (丁亨通)…"/>
          <p:cNvSpPr txBox="1">
            <a:spLocks noGrp="1"/>
          </p:cNvSpPr>
          <p:nvPr>
            <p:ph type="subTitle" sz="quarter" idx="1"/>
          </p:nvPr>
        </p:nvSpPr>
        <p:spPr>
          <a:xfrm>
            <a:off x="1473200" y="6261908"/>
            <a:ext cx="21437600" cy="2032001"/>
          </a:xfrm>
          <a:prstGeom prst="rect">
            <a:avLst/>
          </a:prstGeom>
        </p:spPr>
        <p:txBody>
          <a:bodyPr/>
          <a:lstStyle/>
          <a:p>
            <a:pPr>
              <a:defRPr sz="5200"/>
            </a:pPr>
            <a:r>
              <a:t>Heng-Tong Ding (丁亨通)</a:t>
            </a:r>
          </a:p>
          <a:p>
            <a:pPr>
              <a:defRPr sz="5200"/>
            </a:pPr>
            <a:r>
              <a:t>Central China Normal University (华中师大)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519655" y="428352"/>
            <a:ext cx="23344690" cy="2247529"/>
            <a:chOff x="0" y="0"/>
            <a:chExt cx="23344689" cy="2247528"/>
          </a:xfrm>
        </p:grpSpPr>
        <p:sp>
          <p:nvSpPr>
            <p:cNvPr id="172" name="Rectangle"/>
            <p:cNvSpPr/>
            <p:nvPr/>
          </p:nvSpPr>
          <p:spPr>
            <a:xfrm>
              <a:off x="0" y="4381"/>
              <a:ext cx="23344690" cy="22387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3" name="CCNU-logo.jpg" descr="CCNU-lo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46670" y="0"/>
              <a:ext cx="2149370" cy="2247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10logo_NSC3.png" descr="10logo_NSC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43" y="183964"/>
              <a:ext cx="10425313" cy="187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" name="QCD物理研讨会暨基金委重大项目…"/>
          <p:cNvSpPr txBox="1"/>
          <p:nvPr/>
        </p:nvSpPr>
        <p:spPr>
          <a:xfrm>
            <a:off x="2398580" y="10570301"/>
            <a:ext cx="19586841" cy="162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7916"/>
              </a:lnSpc>
              <a:spcBef>
                <a:spcPts val="800"/>
              </a:spcBef>
              <a:defRPr sz="3900">
                <a:solidFill>
                  <a:srgbClr val="5D5E5E"/>
                </a:solidFill>
              </a:defRPr>
            </a:pPr>
            <a:r>
              <a:t>QCD物理研讨会暨基金委重大项目</a:t>
            </a:r>
          </a:p>
          <a:p>
            <a:pPr defTabSz="584200">
              <a:lnSpc>
                <a:spcPct val="107916"/>
              </a:lnSpc>
              <a:spcBef>
                <a:spcPts val="800"/>
              </a:spcBef>
              <a:defRPr sz="3900">
                <a:solidFill>
                  <a:srgbClr val="5D5E5E"/>
                </a:solidFill>
              </a:defRPr>
            </a:pPr>
            <a:r>
              <a:t>“量子色动力学的相结构和新颖拓扑效应研究”年度学术交流会</a:t>
            </a:r>
          </a:p>
        </p:txBody>
      </p:sp>
      <p:sp>
        <p:nvSpPr>
          <p:cNvPr id="177" name="29-31 July, 2022@即墨"/>
          <p:cNvSpPr txBox="1"/>
          <p:nvPr/>
        </p:nvSpPr>
        <p:spPr>
          <a:xfrm>
            <a:off x="9569672" y="12504946"/>
            <a:ext cx="524465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4500">
                <a:solidFill>
                  <a:srgbClr val="5D5E5E"/>
                </a:solidFill>
              </a:defRPr>
            </a:lvl1pPr>
          </a:lstStyle>
          <a:p>
            <a:r>
              <a:t>29-31 July, 2022@即墨</a:t>
            </a:r>
          </a:p>
        </p:txBody>
      </p:sp>
      <p:sp>
        <p:nvSpPr>
          <p:cNvPr id="178" name="HTD, S.-T. Li, Q. Shi, X.-D. Wang, arXiv: 2104.06843, Eur.Phys.J.A 57 (2021) 6…"/>
          <p:cNvSpPr txBox="1"/>
          <p:nvPr/>
        </p:nvSpPr>
        <p:spPr>
          <a:xfrm>
            <a:off x="3571953" y="8472868"/>
            <a:ext cx="1724009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600"/>
              </a:spcBef>
              <a:defRPr sz="3600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HTD, S.-T. Li, Q. Shi, X.-D. Wang, </a:t>
            </a:r>
            <a:r>
              <a:rPr dirty="0" err="1"/>
              <a:t>arXiv</a:t>
            </a:r>
            <a:r>
              <a:rPr dirty="0"/>
              <a:t>:</a:t>
            </a:r>
            <a:r>
              <a:rPr sz="3600" dirty="0">
                <a:solidFill>
                  <a:srgbClr val="424242"/>
                </a:solidFill>
                <a:latin typeface="Helvetica"/>
              </a:rPr>
              <a:t> 2104.06843, </a:t>
            </a:r>
            <a:r>
              <a:rPr dirty="0" err="1"/>
              <a:t>Eur.Phys.J.A</a:t>
            </a:r>
            <a:r>
              <a:rPr dirty="0"/>
              <a:t> 57 (2021) 6</a:t>
            </a:r>
          </a:p>
          <a:p>
            <a:pPr defTabSz="457200">
              <a:spcBef>
                <a:spcPts val="600"/>
              </a:spcBef>
              <a:defRPr sz="3600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HTD, S.-T. Li, A. </a:t>
            </a:r>
            <a:r>
              <a:rPr dirty="0" err="1"/>
              <a:t>Tomiya</a:t>
            </a:r>
            <a:r>
              <a:rPr dirty="0"/>
              <a:t>, X.-D. Wang and Y. Zhang, </a:t>
            </a:r>
            <a:r>
              <a:rPr dirty="0" err="1"/>
              <a:t>Phys.Rev.D</a:t>
            </a:r>
            <a:r>
              <a:rPr dirty="0"/>
              <a:t> 126 (2021) 082001</a:t>
            </a:r>
          </a:p>
          <a:p>
            <a:pPr defTabSz="457200">
              <a:spcBef>
                <a:spcPts val="600"/>
              </a:spcBef>
              <a:defRPr sz="36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HTD, S.-T. Li, J.-H. Liu, X.-D. Wang, </a:t>
            </a:r>
            <a:r>
              <a:rPr dirty="0" err="1"/>
              <a:t>Phys.Rev.D</a:t>
            </a:r>
            <a:r>
              <a:rPr dirty="0"/>
              <a:t> 105 (2022) 3, 034514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ounded Rectangle"/>
          <p:cNvSpPr/>
          <p:nvPr/>
        </p:nvSpPr>
        <p:spPr>
          <a:xfrm>
            <a:off x="18161000" y="3332008"/>
            <a:ext cx="5603612" cy="4041077"/>
          </a:xfrm>
          <a:prstGeom prst="roundRect">
            <a:avLst>
              <a:gd name="adj" fmla="val 18078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A rough estimate of a CEP in T-eB plane"/>
          <p:cNvSpPr txBox="1">
            <a:spLocks noGrp="1"/>
          </p:cNvSpPr>
          <p:nvPr>
            <p:ph type="ctrTitle"/>
          </p:nvPr>
        </p:nvSpPr>
        <p:spPr>
          <a:xfrm>
            <a:off x="3215767" y="557241"/>
            <a:ext cx="17952466" cy="1317674"/>
          </a:xfrm>
          <a:prstGeom prst="rect">
            <a:avLst/>
          </a:prstGeom>
        </p:spPr>
        <p:txBody>
          <a:bodyPr/>
          <a:lstStyle/>
          <a:p>
            <a:pPr defTabSz="635634">
              <a:defRPr sz="8316">
                <a:effectLst>
                  <a:outerShdw blurRad="48895" dist="9779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A rough estimate of a CEP in T-</a:t>
            </a:r>
            <a:r>
              <a:rPr i="1"/>
              <a:t>eB</a:t>
            </a:r>
            <a:r>
              <a:t> plane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84" name="Screen Shot 2021-04-14 at 20.35.17.png" descr="Screen Shot 2021-04-14 at 20.35.17.png"/>
          <p:cNvPicPr>
            <a:picLocks noChangeAspect="1"/>
          </p:cNvPicPr>
          <p:nvPr/>
        </p:nvPicPr>
        <p:blipFill>
          <a:blip r:embed="rId2"/>
          <a:srcRect r="65916"/>
          <a:stretch>
            <a:fillRect/>
          </a:stretch>
        </p:blipFill>
        <p:spPr>
          <a:xfrm>
            <a:off x="207355" y="2296106"/>
            <a:ext cx="8063923" cy="622618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Text"/>
              <p:cNvSpPr txBox="1"/>
              <p:nvPr/>
            </p:nvSpPr>
            <p:spPr>
              <a:xfrm>
                <a:off x="406861" y="9897271"/>
                <a:ext cx="9215324" cy="104354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9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bSup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∝(−2</m:t>
                      </m:r>
                      <m:sSub>
                        <m:sSubPr>
                          <m:ctrl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p>
                        <m:sSupPr>
                          <m:ctrl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sz="4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4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sz="4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(2−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/2)/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𝛽𝛿</m:t>
                          </m:r>
                        </m:sup>
                      </m:sSup>
                      <m:sSubSup>
                        <m:sSubSupPr>
                          <m:ctrl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/2)</m:t>
                          </m:r>
                        </m:sup>
                      </m:sSubSup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8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61" y="9897271"/>
                <a:ext cx="9215324" cy="1043543"/>
              </a:xfrm>
              <a:prstGeom prst="rect">
                <a:avLst/>
              </a:prstGeom>
              <a:blipFill>
                <a:blip r:embed="rId3"/>
                <a:stretch>
                  <a:fillRect l="-3994" t="-45783" r="-3581" b="-1337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" name="Friman et al., Eur. Phys. J. C 71(2011)1694"/>
          <p:cNvSpPr txBox="1"/>
          <p:nvPr/>
        </p:nvSpPr>
        <p:spPr>
          <a:xfrm>
            <a:off x="1115918" y="11704663"/>
            <a:ext cx="62469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000000">
                    <a:alpha val="80000"/>
                  </a:srgbClr>
                </a:solidFill>
              </a:defRPr>
            </a:lvl1pPr>
          </a:lstStyle>
          <a:p>
            <a:r>
              <a:t>Friman et al., Eur. Phys. J. C 71(2011)1694</a:t>
            </a:r>
          </a:p>
        </p:txBody>
      </p:sp>
      <p:pic>
        <p:nvPicPr>
          <p:cNvPr id="287" name="chi2Bfree.pdf" descr="chi2Bfre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417" y="2331286"/>
            <a:ext cx="9564331" cy="572794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Text"/>
              <p:cNvSpPr txBox="1"/>
              <p:nvPr/>
            </p:nvSpPr>
            <p:spPr>
              <a:xfrm>
                <a:off x="9634501" y="8830178"/>
                <a:ext cx="9215324" cy="9437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9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bSup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𝑒𝐵</m:t>
                      </m:r>
                      <m:sSup>
                        <m:sSupPr>
                          <m:ctrlP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)/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𝛽𝛿</m:t>
                          </m:r>
                        </m:sup>
                      </m:sSup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8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501" y="8830178"/>
                <a:ext cx="9215324" cy="943740"/>
              </a:xfrm>
              <a:prstGeom prst="rect">
                <a:avLst/>
              </a:prstGeom>
              <a:blipFill>
                <a:blip r:embed="rId5"/>
                <a:stretch>
                  <a:fillRect l="-2338" r="-550" b="-18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Screen Shot 2021-08-17 at 17.58.35.png" descr="Screen Shot 2021-08-17 at 17.58.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3346" y="10086098"/>
            <a:ext cx="7100433" cy="265082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0" name="Text"/>
              <p:cNvSpPr txBox="1"/>
              <p:nvPr/>
            </p:nvSpPr>
            <p:spPr>
              <a:xfrm>
                <a:off x="13113883" y="6101201"/>
                <a:ext cx="3677950" cy="863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≈7</m:t>
                      </m:r>
                      <m:sSup>
                        <m:s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9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883" y="6101201"/>
                <a:ext cx="3677950" cy="863601"/>
              </a:xfrm>
              <a:prstGeom prst="rect">
                <a:avLst/>
              </a:prstGeom>
              <a:blipFill>
                <a:blip r:embed="rId7"/>
                <a:stretch>
                  <a:fillRect l="-41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1" name="Preliminary"/>
          <p:cNvSpPr txBox="1"/>
          <p:nvPr/>
        </p:nvSpPr>
        <p:spPr>
          <a:xfrm>
            <a:off x="13734115" y="5250211"/>
            <a:ext cx="243748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Preliminary</a:t>
            </a:r>
          </a:p>
        </p:txBody>
      </p:sp>
      <p:sp>
        <p:nvSpPr>
          <p:cNvPr id="292" name="At eB=0:"/>
          <p:cNvSpPr txBox="1"/>
          <p:nvPr/>
        </p:nvSpPr>
        <p:spPr>
          <a:xfrm>
            <a:off x="3052591" y="8777976"/>
            <a:ext cx="237363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At </a:t>
            </a:r>
            <a:r>
              <a:rPr i="1"/>
              <a:t>eB</a:t>
            </a:r>
            <a:r>
              <a:t>=0: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3" name="Text"/>
              <p:cNvSpPr txBox="1"/>
              <p:nvPr/>
            </p:nvSpPr>
            <p:spPr>
              <a:xfrm>
                <a:off x="18356516" y="4704618"/>
                <a:ext cx="5117571" cy="167447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l" defTabSz="457200">
                  <a:defRPr sz="3200">
                    <a:solidFill>
                      <a:srgbClr val="000000">
                        <a:alpha val="80000"/>
                      </a:srgb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 </a:t>
                </a:r>
                <a14:m>
                  <m:oMath xmlns:m="http://schemas.openxmlformats.org/officeDocument/2006/math">
                    <m:r>
                      <a:rPr sz="5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5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∈(4−9)</m:t>
                    </m:r>
                    <m:sSup>
                      <m:sSupPr>
                        <m:ctrlP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>
          <p:sp>
            <p:nvSpPr>
              <p:cNvPr id="29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516" y="4704618"/>
                <a:ext cx="5117571" cy="1674470"/>
              </a:xfrm>
              <a:prstGeom prst="rect">
                <a:avLst/>
              </a:prstGeom>
              <a:blipFill>
                <a:blip r:embed="rId8"/>
                <a:stretch>
                  <a:fillRect l="-3218" b="-112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4" name="D’ Elia et al., Phys.Rev.D 105 (2022) 034511"/>
          <p:cNvSpPr txBox="1"/>
          <p:nvPr/>
        </p:nvSpPr>
        <p:spPr>
          <a:xfrm>
            <a:off x="18917274" y="6208647"/>
            <a:ext cx="44024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4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D’ Elia et al., </a:t>
            </a:r>
            <a:r>
              <a:rPr i="1"/>
              <a:t>Phys.Rev.D</a:t>
            </a:r>
            <a:r>
              <a:t> 105 (2022) 034511</a:t>
            </a:r>
          </a:p>
        </p:txBody>
      </p:sp>
      <p:sp>
        <p:nvSpPr>
          <p:cNvPr id="295" name="Consistent with"/>
          <p:cNvSpPr txBox="1"/>
          <p:nvPr/>
        </p:nvSpPr>
        <p:spPr>
          <a:xfrm>
            <a:off x="18917274" y="4022479"/>
            <a:ext cx="44024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Consistent with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bqbsb_full.png" descr="bqbsb_full.png"/>
          <p:cNvPicPr>
            <a:picLocks noChangeAspect="1"/>
          </p:cNvPicPr>
          <p:nvPr/>
        </p:nvPicPr>
        <p:blipFill>
          <a:blip r:embed="rId2"/>
          <a:srcRect l="7370" r="2874"/>
          <a:stretch>
            <a:fillRect/>
          </a:stretch>
        </p:blipFill>
        <p:spPr>
          <a:xfrm>
            <a:off x="8367165" y="3267259"/>
            <a:ext cx="7730067" cy="551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uod_full.png" descr="uod_fu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100" y="3058729"/>
            <a:ext cx="9264464" cy="592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qsbss_full.png" descr="qsbss_full.png"/>
          <p:cNvPicPr>
            <a:picLocks noChangeAspect="1"/>
          </p:cNvPicPr>
          <p:nvPr/>
        </p:nvPicPr>
        <p:blipFill>
          <a:blip r:embed="rId4"/>
          <a:srcRect l="5120" r="3118"/>
          <a:stretch>
            <a:fillRect/>
          </a:stretch>
        </p:blipFill>
        <p:spPr>
          <a:xfrm>
            <a:off x="16092329" y="3209440"/>
            <a:ext cx="8200633" cy="571964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01" name="Isospin symmetry breaking at nonzero eB with physical pion mass"/>
          <p:cNvSpPr txBox="1">
            <a:spLocks noGrp="1"/>
          </p:cNvSpPr>
          <p:nvPr>
            <p:ph type="ctrTitle"/>
          </p:nvPr>
        </p:nvSpPr>
        <p:spPr>
          <a:xfrm>
            <a:off x="619633" y="318563"/>
            <a:ext cx="23144734" cy="1275298"/>
          </a:xfrm>
          <a:prstGeom prst="rect">
            <a:avLst/>
          </a:prstGeom>
        </p:spPr>
        <p:txBody>
          <a:bodyPr/>
          <a:lstStyle/>
          <a:p>
            <a:pPr defTabSz="528319">
              <a:defRPr sz="6911">
                <a:effectLst>
                  <a:outerShdw blurRad="40639" dist="8128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Isospin symmetry breaking at nonzero </a:t>
            </a:r>
            <a:r>
              <a:rPr i="1"/>
              <a:t>eB</a:t>
            </a:r>
            <a:r>
              <a:t> with physical pion mass</a:t>
            </a:r>
          </a:p>
        </p:txBody>
      </p:sp>
      <p:sp>
        <p:nvSpPr>
          <p:cNvPr id="302" name="Jun-Hong Liu, QM2022, HTD, Sheng-Tai Li,  Jun-Hong Liu, Xiao-Dan Wang, work in progress"/>
          <p:cNvSpPr txBox="1"/>
          <p:nvPr/>
        </p:nvSpPr>
        <p:spPr>
          <a:xfrm>
            <a:off x="4395959" y="9295207"/>
            <a:ext cx="1711608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400"/>
              </a:spcBef>
              <a:defRPr sz="3200"/>
            </a:lvl1pPr>
          </a:lstStyle>
          <a:p>
            <a:r>
              <a:t>Jun-Hong Liu, QM2022, HTD, Sheng-Tai Li,  Jun-Hong Liu, Xiao-Dan Wang, work in progress</a:t>
            </a:r>
          </a:p>
        </p:txBody>
      </p:sp>
      <p:sp>
        <p:nvSpPr>
          <p:cNvPr id="303" name="At eB=0:"/>
          <p:cNvSpPr txBox="1"/>
          <p:nvPr/>
        </p:nvSpPr>
        <p:spPr>
          <a:xfrm>
            <a:off x="3597393" y="11299921"/>
            <a:ext cx="237363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At </a:t>
            </a:r>
            <a:r>
              <a:rPr i="1"/>
              <a:t>eB</a:t>
            </a:r>
            <a:r>
              <a:t>=0: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4" name="Equation"/>
              <p:cNvSpPr txBox="1"/>
              <p:nvPr/>
            </p:nvSpPr>
            <p:spPr>
              <a:xfrm>
                <a:off x="16006653" y="11324181"/>
                <a:ext cx="4124023" cy="8150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QS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BS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p>
                      </m:sSubSup>
                    </m:oMath>
                  </m:oMathPara>
                </a14:m>
                <a:endParaRPr sz="5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30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6653" y="11324181"/>
                <a:ext cx="4124023" cy="815081"/>
              </a:xfrm>
              <a:prstGeom prst="rect">
                <a:avLst/>
              </a:prstGeom>
              <a:blipFill>
                <a:blip r:embed="rId5"/>
                <a:stretch>
                  <a:fillRect l="-5231" t="-1538" r="-15692" b="-2923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5" name="Equation"/>
              <p:cNvSpPr txBox="1"/>
              <p:nvPr/>
            </p:nvSpPr>
            <p:spPr>
              <a:xfrm>
                <a:off x="10695000" y="11324181"/>
                <a:ext cx="4518000" cy="8150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BQ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BS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5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3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5000" y="11324181"/>
                <a:ext cx="4518000" cy="815081"/>
              </a:xfrm>
              <a:prstGeom prst="rect">
                <a:avLst/>
              </a:prstGeom>
              <a:blipFill>
                <a:blip r:embed="rId6"/>
                <a:stretch>
                  <a:fillRect l="-4469" t="-1538" r="-9497" b="-2923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6" name="Equation"/>
              <p:cNvSpPr txBox="1"/>
              <p:nvPr/>
            </p:nvSpPr>
            <p:spPr>
              <a:xfrm>
                <a:off x="7252179" y="11359573"/>
                <a:ext cx="2649168" cy="7442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50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</m:oMath>
                  </m:oMathPara>
                </a14:m>
                <a:endParaRPr sz="5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30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179" y="11359573"/>
                <a:ext cx="2649168" cy="744297"/>
              </a:xfrm>
              <a:prstGeom prst="rect">
                <a:avLst/>
              </a:prstGeom>
              <a:blipFill>
                <a:blip r:embed="rId7"/>
                <a:stretch>
                  <a:fillRect l="-8612" t="-5000" r="-19617" b="-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" name="Isospin symmetric case"/>
          <p:cNvSpPr txBox="1"/>
          <p:nvPr/>
        </p:nvSpPr>
        <p:spPr>
          <a:xfrm>
            <a:off x="2260109" y="7347642"/>
            <a:ext cx="3094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Isospin symmetric case</a:t>
            </a:r>
          </a:p>
        </p:txBody>
      </p:sp>
      <p:sp>
        <p:nvSpPr>
          <p:cNvPr id="308" name="free case"/>
          <p:cNvSpPr txBox="1"/>
          <p:nvPr/>
        </p:nvSpPr>
        <p:spPr>
          <a:xfrm>
            <a:off x="5978497" y="3436042"/>
            <a:ext cx="12347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free case</a:t>
            </a:r>
          </a:p>
        </p:txBody>
      </p:sp>
      <p:sp>
        <p:nvSpPr>
          <p:cNvPr id="309" name="Isospin symmetric case"/>
          <p:cNvSpPr txBox="1"/>
          <p:nvPr/>
        </p:nvSpPr>
        <p:spPr>
          <a:xfrm>
            <a:off x="10235709" y="6992042"/>
            <a:ext cx="3094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Isospin symmetric case</a:t>
            </a:r>
          </a:p>
        </p:txBody>
      </p:sp>
      <p:sp>
        <p:nvSpPr>
          <p:cNvPr id="310" name="Isospin symmetric…"/>
          <p:cNvSpPr txBox="1"/>
          <p:nvPr/>
        </p:nvSpPr>
        <p:spPr>
          <a:xfrm>
            <a:off x="19109216" y="4240530"/>
            <a:ext cx="2556053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t>Isospin symmetric </a:t>
            </a:r>
          </a:p>
          <a:p>
            <a:pPr>
              <a:lnSpc>
                <a:spcPct val="80000"/>
              </a:lnSpc>
              <a:defRPr sz="2400"/>
            </a:pPr>
            <a:r>
              <a:t>&amp; free case</a:t>
            </a:r>
          </a:p>
        </p:txBody>
      </p:sp>
      <p:sp>
        <p:nvSpPr>
          <p:cNvPr id="311" name="free case"/>
          <p:cNvSpPr txBox="1"/>
          <p:nvPr/>
        </p:nvSpPr>
        <p:spPr>
          <a:xfrm>
            <a:off x="11614760" y="3715442"/>
            <a:ext cx="12347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free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2" name="Nf=2+1 QCD,  ,  ,   lattices with HISQ action"/>
              <p:cNvSpPr txBox="1"/>
              <p:nvPr/>
            </p:nvSpPr>
            <p:spPr>
              <a:xfrm>
                <a:off x="2849701" y="2051792"/>
                <a:ext cx="18684598" cy="6997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=0)≈135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=0)≈157</m:t>
                    </m:r>
                    <m:r>
                      <m:rPr>
                        <m:sty m:val="p"/>
                      </m:rP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×8</m:t>
                    </m:r>
                  </m:oMath>
                </a14:m>
                <a:r>
                  <a:t> lattices with HISQ action</a:t>
                </a:r>
              </a:p>
            </p:txBody>
          </p:sp>
        </mc:Choice>
        <mc:Fallback>
          <p:sp>
            <p:nvSpPr>
              <p:cNvPr id="312" name="Nf=2+1 QCD,  ,  ,   lattices with HISQ ac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701" y="2051792"/>
                <a:ext cx="18684598" cy="699717"/>
              </a:xfrm>
              <a:prstGeom prst="rect">
                <a:avLst/>
              </a:prstGeom>
              <a:blipFill>
                <a:blip r:embed="rId8"/>
                <a:stretch>
                  <a:fillRect t="-42857" b="-696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15" name="Ratio X(eB)/X(eB=0) for 2nd order diagonal fluctuations"/>
          <p:cNvSpPr txBox="1">
            <a:spLocks noGrp="1"/>
          </p:cNvSpPr>
          <p:nvPr>
            <p:ph type="ctrTitle"/>
          </p:nvPr>
        </p:nvSpPr>
        <p:spPr>
          <a:xfrm>
            <a:off x="619633" y="318563"/>
            <a:ext cx="23144734" cy="1275298"/>
          </a:xfrm>
          <a:prstGeom prst="rect">
            <a:avLst/>
          </a:prstGeom>
        </p:spPr>
        <p:txBody>
          <a:bodyPr/>
          <a:lstStyle/>
          <a:p>
            <a:pPr defTabSz="602615">
              <a:defRPr sz="7884">
                <a:effectLst>
                  <a:outerShdw blurRad="46355" dist="9271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Ratio X(</a:t>
            </a:r>
            <a:r>
              <a:rPr i="1"/>
              <a:t>eB)</a:t>
            </a:r>
            <a:r>
              <a:t>/X(</a:t>
            </a:r>
            <a:r>
              <a:rPr i="1"/>
              <a:t>eB</a:t>
            </a:r>
            <a:r>
              <a:t>=0) for 2nd order diagonal fluctuations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6" name="At  :  deviation from unity is mild"/>
              <p:cNvSpPr txBox="1"/>
              <p:nvPr/>
            </p:nvSpPr>
            <p:spPr>
              <a:xfrm>
                <a:off x="12356322" y="6023485"/>
                <a:ext cx="10491756" cy="8786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At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5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Sup>
                      <m:sSubSupPr>
                        <m:ctrlP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:  deviation from unity is mild</a:t>
                </a:r>
              </a:p>
            </p:txBody>
          </p:sp>
        </mc:Choice>
        <mc:Fallback>
          <p:sp>
            <p:nvSpPr>
              <p:cNvPr id="316" name="At  :  deviation from unity is mil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6322" y="6023485"/>
                <a:ext cx="10491756" cy="878609"/>
              </a:xfrm>
              <a:prstGeom prst="rect">
                <a:avLst/>
              </a:prstGeom>
              <a:blipFill>
                <a:blip r:embed="rId2"/>
                <a:stretch>
                  <a:fillRect l="-3502" t="-1429" r="-3502" b="-35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7" name="At  :  ~1.3"/>
              <p:cNvSpPr txBox="1"/>
              <p:nvPr/>
            </p:nvSpPr>
            <p:spPr>
              <a:xfrm>
                <a:off x="12221882" y="7441347"/>
                <a:ext cx="5989240" cy="8786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5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At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≃8</m:t>
                    </m:r>
                    <m:sSubSup>
                      <m:sSubSupPr>
                        <m:ctrlP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:  ~1.3</a:t>
                </a:r>
              </a:p>
            </p:txBody>
          </p:sp>
        </mc:Choice>
        <mc:Fallback>
          <p:sp>
            <p:nvSpPr>
              <p:cNvPr id="317" name="At  :  ~1.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882" y="7441347"/>
                <a:ext cx="5989240" cy="878609"/>
              </a:xfrm>
              <a:prstGeom prst="rect">
                <a:avLst/>
              </a:prstGeom>
              <a:blipFill>
                <a:blip r:embed="rId3"/>
                <a:stretch>
                  <a:fillRect l="-424" t="-1429" r="-424" b="-35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8" name="Double Arrow"/>
          <p:cNvSpPr/>
          <p:nvPr/>
        </p:nvSpPr>
        <p:spPr>
          <a:xfrm>
            <a:off x="850957" y="11396183"/>
            <a:ext cx="10221022" cy="776832"/>
          </a:xfrm>
          <a:prstGeom prst="leftRightArrow">
            <a:avLst>
              <a:gd name="adj1" fmla="val 32000"/>
              <a:gd name="adj2" fmla="val 69939"/>
            </a:avLst>
          </a:prstGeom>
          <a:gradFill>
            <a:gsLst>
              <a:gs pos="0">
                <a:srgbClr val="FF2600"/>
              </a:gs>
              <a:gs pos="100000">
                <a:srgbClr val="9437FF"/>
              </a:gs>
            </a:gsLst>
            <a:path>
              <a:fillToRect l="95003" t="-50387" r="4996" b="150387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" name="Central Collisions"/>
          <p:cNvSpPr txBox="1"/>
          <p:nvPr/>
        </p:nvSpPr>
        <p:spPr>
          <a:xfrm>
            <a:off x="473595" y="12380188"/>
            <a:ext cx="322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Central Collisions</a:t>
            </a:r>
          </a:p>
        </p:txBody>
      </p:sp>
      <p:sp>
        <p:nvSpPr>
          <p:cNvPr id="320" name="Peripheral Collisions"/>
          <p:cNvSpPr txBox="1"/>
          <p:nvPr/>
        </p:nvSpPr>
        <p:spPr>
          <a:xfrm>
            <a:off x="7547751" y="12380188"/>
            <a:ext cx="36914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Peripheral Collisions</a:t>
            </a:r>
          </a:p>
        </p:txBody>
      </p:sp>
      <p:sp>
        <p:nvSpPr>
          <p:cNvPr id="321" name="X(eB)/X(eB=0) : Rcp like observable"/>
          <p:cNvSpPr txBox="1"/>
          <p:nvPr/>
        </p:nvSpPr>
        <p:spPr>
          <a:xfrm>
            <a:off x="12166677" y="4305300"/>
            <a:ext cx="1163304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rgbClr val="FF2600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X(eB)/X(eB=0) : Rcp like observable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2" name="Note:"/>
              <p:cNvSpPr txBox="1"/>
              <p:nvPr/>
            </p:nvSpPr>
            <p:spPr>
              <a:xfrm>
                <a:off x="12203099" y="9895277"/>
                <a:ext cx="10798202" cy="9358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≃8</m:t>
                    </m:r>
                    <m:sSubSup>
                      <m:sSubSupPr>
                        <m:ctrlP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=0)∼99%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322" name="Note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099" y="9895277"/>
                <a:ext cx="10798202" cy="935846"/>
              </a:xfrm>
              <a:prstGeom prst="rect">
                <a:avLst/>
              </a:prstGeom>
              <a:blipFill>
                <a:blip r:embed="rId4"/>
                <a:stretch>
                  <a:fillRect l="-6690" t="-8108" r="-5282" b="-351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3" name="Nf=2+1 QCD,  ,  ,   and   lattices with HISQ action"/>
              <p:cNvSpPr txBox="1"/>
              <p:nvPr/>
            </p:nvSpPr>
            <p:spPr>
              <a:xfrm>
                <a:off x="1473294" y="1991070"/>
                <a:ext cx="21437411" cy="6997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=0)≈135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=0)≈157</m:t>
                    </m:r>
                    <m:r>
                      <m:rPr>
                        <m:sty m:val="p"/>
                      </m:rP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×8</m:t>
                    </m:r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e>
                      <m:sup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×12</m:t>
                    </m:r>
                  </m:oMath>
                </a14:m>
                <a:r>
                  <a:t> lattices with HISQ action</a:t>
                </a:r>
              </a:p>
            </p:txBody>
          </p:sp>
        </mc:Choice>
        <mc:Fallback>
          <p:sp>
            <p:nvSpPr>
              <p:cNvPr id="323" name="Nf=2+1 QCD,  ,  ,   and   lattices with HISQ ac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94" y="1991070"/>
                <a:ext cx="21437411" cy="699717"/>
              </a:xfrm>
              <a:prstGeom prst="rect">
                <a:avLst/>
              </a:prstGeom>
              <a:blipFill>
                <a:blip r:embed="rId5"/>
                <a:stretch>
                  <a:fillRect l="-829" t="-3571" r="-829" b="-321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4" name="chi2B_ratio.png" descr="chi2B_ratio.png"/>
          <p:cNvPicPr>
            <a:picLocks noChangeAspect="1"/>
          </p:cNvPicPr>
          <p:nvPr/>
        </p:nvPicPr>
        <p:blipFill>
          <a:blip r:embed="rId6"/>
          <a:srcRect l="7776" r="714"/>
          <a:stretch>
            <a:fillRect/>
          </a:stretch>
        </p:blipFill>
        <p:spPr>
          <a:xfrm>
            <a:off x="404283" y="3087997"/>
            <a:ext cx="11583140" cy="8101129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HTD, Sheng-Tai Li,  Jun-Hong Liu, Xiao-Dan Wang,…"/>
          <p:cNvSpPr txBox="1"/>
          <p:nvPr/>
        </p:nvSpPr>
        <p:spPr>
          <a:xfrm>
            <a:off x="11565244" y="12406444"/>
            <a:ext cx="1410591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00"/>
              </a:spcBef>
              <a:defRPr sz="3200"/>
            </a:pPr>
            <a:r>
              <a:t>HTD, Sheng-Tai Li,  Jun-Hong Liu, Xiao-Dan Wang, </a:t>
            </a:r>
          </a:p>
          <a:p>
            <a:pPr>
              <a:spcBef>
                <a:spcPts val="400"/>
              </a:spcBef>
              <a:defRPr sz="3200"/>
            </a:pPr>
            <a:r>
              <a:t>work in progress</a:t>
            </a:r>
          </a:p>
        </p:txBody>
      </p:sp>
      <p:sp>
        <p:nvSpPr>
          <p:cNvPr id="326" name="Jun-Hong Liu, QM2022"/>
          <p:cNvSpPr txBox="1"/>
          <p:nvPr/>
        </p:nvSpPr>
        <p:spPr>
          <a:xfrm>
            <a:off x="16526611" y="11797299"/>
            <a:ext cx="41831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Jun-Hong Liu, QM2022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29" name="Ratio X(eB)/X(eB=0) for 2nd order off-diagonal fluctuations"/>
          <p:cNvSpPr txBox="1">
            <a:spLocks noGrp="1"/>
          </p:cNvSpPr>
          <p:nvPr>
            <p:ph type="ctrTitle"/>
          </p:nvPr>
        </p:nvSpPr>
        <p:spPr>
          <a:xfrm>
            <a:off x="619633" y="318563"/>
            <a:ext cx="23144734" cy="1275298"/>
          </a:xfrm>
          <a:prstGeom prst="rect">
            <a:avLst/>
          </a:prstGeom>
        </p:spPr>
        <p:txBody>
          <a:bodyPr/>
          <a:lstStyle/>
          <a:p>
            <a:pPr defTabSz="569594">
              <a:defRPr sz="7451">
                <a:effectLst>
                  <a:outerShdw blurRad="43815" dist="8763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Ratio X(</a:t>
            </a:r>
            <a:r>
              <a:rPr i="1"/>
              <a:t>eB)</a:t>
            </a:r>
            <a:r>
              <a:t>/X(</a:t>
            </a:r>
            <a:r>
              <a:rPr i="1"/>
              <a:t>eB</a:t>
            </a:r>
            <a:r>
              <a:t>=0) for 2nd order off-diagonal fluctuations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0" name="At  :  deviation from unity is mild"/>
              <p:cNvSpPr txBox="1"/>
              <p:nvPr/>
            </p:nvSpPr>
            <p:spPr>
              <a:xfrm>
                <a:off x="12356322" y="6023485"/>
                <a:ext cx="10491756" cy="8786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At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5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Sup>
                      <m:sSubSupPr>
                        <m:ctrlP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5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:  deviation from unity is mild</a:t>
                </a:r>
              </a:p>
            </p:txBody>
          </p:sp>
        </mc:Choice>
        <mc:Fallback>
          <p:sp>
            <p:nvSpPr>
              <p:cNvPr id="330" name="At  :  deviation from unity is mil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6322" y="6023485"/>
                <a:ext cx="10491756" cy="878609"/>
              </a:xfrm>
              <a:prstGeom prst="rect">
                <a:avLst/>
              </a:prstGeom>
              <a:blipFill>
                <a:blip r:embed="rId2"/>
                <a:stretch>
                  <a:fillRect l="-3502" t="-1429" r="-3502" b="-35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1" name="At  :  ~2 !"/>
              <p:cNvSpPr txBox="1"/>
              <p:nvPr/>
            </p:nvSpPr>
            <p:spPr>
              <a:xfrm>
                <a:off x="12323483" y="7441347"/>
                <a:ext cx="5753196" cy="8786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5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At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≃8</m:t>
                    </m:r>
                    <m:sSubSup>
                      <m:sSubSupPr>
                        <m:ctrlP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:  ~2 !</a:t>
                </a:r>
              </a:p>
            </p:txBody>
          </p:sp>
        </mc:Choice>
        <mc:Fallback>
          <p:sp>
            <p:nvSpPr>
              <p:cNvPr id="331" name="At  :  ~2 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3483" y="7441347"/>
                <a:ext cx="5753196" cy="878609"/>
              </a:xfrm>
              <a:prstGeom prst="rect">
                <a:avLst/>
              </a:prstGeom>
              <a:blipFill>
                <a:blip r:embed="rId3"/>
                <a:stretch>
                  <a:fillRect l="-881" t="-1429" r="-881" b="-35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Double Arrow"/>
          <p:cNvSpPr/>
          <p:nvPr/>
        </p:nvSpPr>
        <p:spPr>
          <a:xfrm>
            <a:off x="732709" y="11248548"/>
            <a:ext cx="10221022" cy="776832"/>
          </a:xfrm>
          <a:prstGeom prst="leftRightArrow">
            <a:avLst>
              <a:gd name="adj1" fmla="val 32000"/>
              <a:gd name="adj2" fmla="val 69939"/>
            </a:avLst>
          </a:prstGeom>
          <a:gradFill>
            <a:gsLst>
              <a:gs pos="0">
                <a:srgbClr val="FF2600"/>
              </a:gs>
              <a:gs pos="100000">
                <a:srgbClr val="9437FF"/>
              </a:gs>
            </a:gsLst>
            <a:path>
              <a:fillToRect l="95003" t="-50387" r="4996" b="150387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Central Collisions…"/>
          <p:cNvSpPr txBox="1"/>
          <p:nvPr/>
        </p:nvSpPr>
        <p:spPr>
          <a:xfrm>
            <a:off x="473595" y="12138888"/>
            <a:ext cx="32240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Central Collisions</a:t>
            </a:r>
          </a:p>
          <a:p>
            <a:pPr>
              <a:defRPr sz="3200"/>
            </a:pPr>
            <a:r>
              <a:t>Smaller eB</a:t>
            </a:r>
          </a:p>
        </p:txBody>
      </p:sp>
      <p:sp>
        <p:nvSpPr>
          <p:cNvPr id="334" name="Peripheral Collisions…"/>
          <p:cNvSpPr txBox="1"/>
          <p:nvPr/>
        </p:nvSpPr>
        <p:spPr>
          <a:xfrm>
            <a:off x="7547751" y="12138888"/>
            <a:ext cx="369143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Peripheral Collisions</a:t>
            </a:r>
          </a:p>
          <a:p>
            <a:pPr>
              <a:defRPr sz="3200"/>
            </a:pPr>
            <a:r>
              <a:t>Larger eB</a:t>
            </a:r>
          </a:p>
        </p:txBody>
      </p:sp>
      <p:sp>
        <p:nvSpPr>
          <p:cNvPr id="335" name="X(eB)/X(eB=0) : Rcp like observable"/>
          <p:cNvSpPr txBox="1"/>
          <p:nvPr/>
        </p:nvSpPr>
        <p:spPr>
          <a:xfrm>
            <a:off x="12166677" y="4305300"/>
            <a:ext cx="1163304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rgbClr val="FF2600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X(eB)/X(eB=0) : Rcp like observable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6" name="Note:"/>
              <p:cNvSpPr txBox="1"/>
              <p:nvPr/>
            </p:nvSpPr>
            <p:spPr>
              <a:xfrm>
                <a:off x="12426462" y="9920677"/>
                <a:ext cx="11113476" cy="9358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≃10</m:t>
                    </m:r>
                    <m:sSubSup>
                      <m:sSubSupPr>
                        <m:ctrlP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49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9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=0)∼99%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336" name="Note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6462" y="9920677"/>
                <a:ext cx="11113476" cy="935846"/>
              </a:xfrm>
              <a:prstGeom prst="rect">
                <a:avLst/>
              </a:prstGeom>
              <a:blipFill>
                <a:blip r:embed="rId4"/>
                <a:stretch>
                  <a:fillRect l="-6735" t="-6667" r="-5365" b="-34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" name="chi11BQ_ratio.png" descr="chi11BQ_ratio.png"/>
          <p:cNvPicPr>
            <a:picLocks noChangeAspect="1"/>
          </p:cNvPicPr>
          <p:nvPr/>
        </p:nvPicPr>
        <p:blipFill>
          <a:blip r:embed="rId5"/>
          <a:srcRect l="8126" r="2353"/>
          <a:stretch>
            <a:fillRect/>
          </a:stretch>
        </p:blipFill>
        <p:spPr>
          <a:xfrm>
            <a:off x="381425" y="3209440"/>
            <a:ext cx="11085918" cy="79256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8" name="Nf=2+1 QCD,  ,  ,   and   lattices with HISQ action"/>
              <p:cNvSpPr txBox="1"/>
              <p:nvPr/>
            </p:nvSpPr>
            <p:spPr>
              <a:xfrm>
                <a:off x="1473294" y="1991070"/>
                <a:ext cx="21437411" cy="6997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=0)≈135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=0)≈157</m:t>
                    </m:r>
                    <m:r>
                      <m:rPr>
                        <m:sty m:val="p"/>
                      </m:rP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×8</m:t>
                    </m:r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e>
                      <m:sup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×12</m:t>
                    </m:r>
                  </m:oMath>
                </a14:m>
                <a:r>
                  <a:t> lattices with HISQ action</a:t>
                </a:r>
              </a:p>
            </p:txBody>
          </p:sp>
        </mc:Choice>
        <mc:Fallback>
          <p:sp>
            <p:nvSpPr>
              <p:cNvPr id="338" name="Nf=2+1 QCD,  ,  ,   and   lattices with HISQ ac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94" y="1991070"/>
                <a:ext cx="21437411" cy="699717"/>
              </a:xfrm>
              <a:prstGeom prst="rect">
                <a:avLst/>
              </a:prstGeom>
              <a:blipFill>
                <a:blip r:embed="rId6"/>
                <a:stretch>
                  <a:fillRect l="-829" t="-3571" r="-829" b="-321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chi11QS_ratio.png" descr="chi11QS_ratio.png"/>
          <p:cNvPicPr>
            <a:picLocks noChangeAspect="1"/>
          </p:cNvPicPr>
          <p:nvPr/>
        </p:nvPicPr>
        <p:blipFill>
          <a:blip r:embed="rId2"/>
          <a:srcRect l="8226" r="4306" b="1273"/>
          <a:stretch>
            <a:fillRect/>
          </a:stretch>
        </p:blipFill>
        <p:spPr>
          <a:xfrm>
            <a:off x="9587565" y="6926291"/>
            <a:ext cx="8934406" cy="6454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chi2S_ratio.png" descr="chi2S_ratio.png"/>
          <p:cNvPicPr>
            <a:picLocks noChangeAspect="1"/>
          </p:cNvPicPr>
          <p:nvPr/>
        </p:nvPicPr>
        <p:blipFill>
          <a:blip r:embed="rId3"/>
          <a:srcRect l="8423" r="2582"/>
          <a:stretch>
            <a:fillRect/>
          </a:stretch>
        </p:blipFill>
        <p:spPr>
          <a:xfrm>
            <a:off x="9556701" y="13636"/>
            <a:ext cx="9230595" cy="663819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3" name="At  :"/>
              <p:cNvSpPr txBox="1"/>
              <p:nvPr/>
            </p:nvSpPr>
            <p:spPr>
              <a:xfrm>
                <a:off x="19186414" y="1726347"/>
                <a:ext cx="4807172" cy="8786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5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At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≃8</m:t>
                    </m:r>
                    <m:sSubSup>
                      <m:sSubSupPr>
                        <m:ctrlP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:</a:t>
                </a:r>
              </a:p>
            </p:txBody>
          </p:sp>
        </mc:Choice>
        <mc:Fallback>
          <p:sp>
            <p:nvSpPr>
              <p:cNvPr id="343" name="At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6414" y="1726347"/>
                <a:ext cx="4807172" cy="878609"/>
              </a:xfrm>
              <a:prstGeom prst="rect">
                <a:avLst/>
              </a:prstGeom>
              <a:blipFill>
                <a:blip r:embed="rId4"/>
                <a:stretch>
                  <a:fillRect b="-35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4" name="~ 1.15…"/>
              <p:cNvSpPr txBox="1"/>
              <p:nvPr/>
            </p:nvSpPr>
            <p:spPr>
              <a:xfrm>
                <a:off x="18801488" y="3055550"/>
                <a:ext cx="5221425" cy="20169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110000"/>
                  </a:lnSpc>
                  <a:spcBef>
                    <a:spcPts val="2900"/>
                  </a:spcBef>
                  <a:defRPr sz="39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47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t> ~ 1.15</a:t>
                </a:r>
              </a:p>
              <a:p>
                <a:pPr algn="l">
                  <a:lnSpc>
                    <a:spcPct val="110000"/>
                  </a:lnSpc>
                  <a:spcBef>
                    <a:spcPts val="2900"/>
                  </a:spcBef>
                  <a:defRPr sz="39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47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t>  ~ 1.15</a:t>
                </a:r>
              </a:p>
            </p:txBody>
          </p:sp>
        </mc:Choice>
        <mc:Fallback>
          <p:sp>
            <p:nvSpPr>
              <p:cNvPr id="344" name="~ 1.15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1488" y="3055550"/>
                <a:ext cx="5221425" cy="2016901"/>
              </a:xfrm>
              <a:prstGeom prst="rect">
                <a:avLst/>
              </a:prstGeom>
              <a:blipFill>
                <a:blip r:embed="rId5"/>
                <a:stretch>
                  <a:fillRect l="-2913" r="-13107" b="-162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5" name="~ 1.2…"/>
              <p:cNvSpPr txBox="1"/>
              <p:nvPr/>
            </p:nvSpPr>
            <p:spPr>
              <a:xfrm>
                <a:off x="18567148" y="9147860"/>
                <a:ext cx="5690103" cy="20108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110000"/>
                  </a:lnSpc>
                  <a:spcBef>
                    <a:spcPts val="2900"/>
                  </a:spcBef>
                  <a:defRPr sz="39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47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BS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BS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t> ~ 1.2</a:t>
                </a:r>
              </a:p>
              <a:p>
                <a:pPr algn="l">
                  <a:lnSpc>
                    <a:spcPct val="110000"/>
                  </a:lnSpc>
                  <a:spcBef>
                    <a:spcPts val="2900"/>
                  </a:spcBef>
                  <a:defRPr sz="39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47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QS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QS</m:t>
                        </m:r>
                      </m:sup>
                    </m:sSubSup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7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t> ~ 1.06</a:t>
                </a:r>
              </a:p>
            </p:txBody>
          </p:sp>
        </mc:Choice>
        <mc:Fallback>
          <p:sp>
            <p:nvSpPr>
              <p:cNvPr id="345" name="~ 1.2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7148" y="9147860"/>
                <a:ext cx="5690103" cy="2010845"/>
              </a:xfrm>
              <a:prstGeom prst="rect">
                <a:avLst/>
              </a:prstGeom>
              <a:blipFill>
                <a:blip r:embed="rId6"/>
                <a:stretch>
                  <a:fillRect l="-2679" t="-629" r="-12723" b="-150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6" name="chi11BS_ratio.png" descr="chi11BS_ratio.png"/>
          <p:cNvPicPr>
            <a:picLocks noChangeAspect="1"/>
          </p:cNvPicPr>
          <p:nvPr/>
        </p:nvPicPr>
        <p:blipFill>
          <a:blip r:embed="rId7"/>
          <a:srcRect l="9010" r="2615"/>
          <a:stretch>
            <a:fillRect/>
          </a:stretch>
        </p:blipFill>
        <p:spPr>
          <a:xfrm>
            <a:off x="135304" y="6746921"/>
            <a:ext cx="9407233" cy="6812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chi2Q_ratio.png" descr="chi2Q_ratio.png"/>
          <p:cNvPicPr>
            <a:picLocks noChangeAspect="1"/>
          </p:cNvPicPr>
          <p:nvPr/>
        </p:nvPicPr>
        <p:blipFill>
          <a:blip r:embed="rId8"/>
          <a:srcRect l="7697"/>
          <a:stretch>
            <a:fillRect/>
          </a:stretch>
        </p:blipFill>
        <p:spPr>
          <a:xfrm>
            <a:off x="135304" y="71381"/>
            <a:ext cx="9407019" cy="6522559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Jun-Hong Liu, QM2022"/>
          <p:cNvSpPr txBox="1"/>
          <p:nvPr/>
        </p:nvSpPr>
        <p:spPr>
          <a:xfrm>
            <a:off x="19498411" y="12230099"/>
            <a:ext cx="41831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Jun-Hong Liu, QM2022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chi2B_ratio.png" descr="chi2B_ratio.png"/>
          <p:cNvPicPr>
            <a:picLocks noChangeAspect="1"/>
          </p:cNvPicPr>
          <p:nvPr/>
        </p:nvPicPr>
        <p:blipFill>
          <a:blip r:embed="rId2"/>
          <a:srcRect l="7776" r="714"/>
          <a:stretch>
            <a:fillRect/>
          </a:stretch>
        </p:blipFill>
        <p:spPr>
          <a:xfrm>
            <a:off x="240439" y="3062089"/>
            <a:ext cx="10855070" cy="7591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creen Shot 2021-11-04 at 14.19.02.png" descr="Screen Shot 2021-11-04 at 14.19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827" y="2992474"/>
            <a:ext cx="10008844" cy="8322863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53" name="Lattice QCD"/>
          <p:cNvSpPr txBox="1"/>
          <p:nvPr/>
        </p:nvSpPr>
        <p:spPr>
          <a:xfrm>
            <a:off x="3043689" y="2077267"/>
            <a:ext cx="524842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Lattice QCD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4" name="Text"/>
              <p:cNvSpPr txBox="1"/>
              <p:nvPr/>
            </p:nvSpPr>
            <p:spPr>
              <a:xfrm>
                <a:off x="17376198" y="2068760"/>
                <a:ext cx="733860" cy="8806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65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6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6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6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b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5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6198" y="2068760"/>
                <a:ext cx="733860" cy="880615"/>
              </a:xfrm>
              <a:prstGeom prst="rect">
                <a:avLst/>
              </a:prstGeom>
              <a:blipFill>
                <a:blip r:embed="rId4"/>
                <a:stretch>
                  <a:fillRect l="-33898" r="-1695" b="-56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Proxy of"/>
          <p:cNvSpPr txBox="1"/>
          <p:nvPr/>
        </p:nvSpPr>
        <p:spPr>
          <a:xfrm>
            <a:off x="14515368" y="2085774"/>
            <a:ext cx="25304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Proxy of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6" name="on Nt=8 lattices"/>
              <p:cNvSpPr txBox="1"/>
              <p:nvPr/>
            </p:nvSpPr>
            <p:spPr>
              <a:xfrm>
                <a:off x="-19070" y="12068618"/>
                <a:ext cx="10854930" cy="8524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5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5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5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45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=0)≈157</m:t>
                    </m:r>
                    <m:r>
                      <m:rPr>
                        <m:sty m:val="p"/>
                      </m:rP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  on Nt=8 lattices</a:t>
                </a:r>
              </a:p>
            </p:txBody>
          </p:sp>
        </mc:Choice>
        <mc:Fallback>
          <p:sp>
            <p:nvSpPr>
              <p:cNvPr id="356" name="on Nt=8 lattic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70" y="12068618"/>
                <a:ext cx="10854930" cy="852421"/>
              </a:xfrm>
              <a:prstGeom prst="rect">
                <a:avLst/>
              </a:prstGeom>
              <a:blipFill>
                <a:blip r:embed="rId5"/>
                <a:stretch>
                  <a:fillRect t="-7353" b="-338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7" name="Equation"/>
              <p:cNvSpPr txBox="1"/>
              <p:nvPr/>
            </p:nvSpPr>
            <p:spPr>
              <a:xfrm>
                <a:off x="2905802" y="11387646"/>
                <a:ext cx="5813100" cy="5675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4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𝑒𝐵</m:t>
                      </m:r>
                      <m: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=0)≈135</m:t>
                      </m:r>
                      <m:r>
                        <m:rPr>
                          <m:sty m:val="p"/>
                        </m:rP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47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35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802" y="11387646"/>
                <a:ext cx="5813100" cy="567522"/>
              </a:xfrm>
              <a:prstGeom prst="rect">
                <a:avLst/>
              </a:prstGeom>
              <a:blipFill>
                <a:blip r:embed="rId6"/>
                <a:stretch>
                  <a:fillRect l="-3268" t="-4348" r="-6972" b="-630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" name="Lattice QCD meets experiment"/>
          <p:cNvSpPr txBox="1">
            <a:spLocks noGrp="1"/>
          </p:cNvSpPr>
          <p:nvPr>
            <p:ph type="ctrTitle"/>
          </p:nvPr>
        </p:nvSpPr>
        <p:spPr>
          <a:xfrm>
            <a:off x="619633" y="318563"/>
            <a:ext cx="23144734" cy="1275298"/>
          </a:xfrm>
          <a:prstGeom prst="rect">
            <a:avLst/>
          </a:prstGeom>
        </p:spPr>
        <p:txBody>
          <a:bodyPr/>
          <a:lstStyle>
            <a:lvl1pPr defTabSz="610870">
              <a:defRPr sz="7992">
                <a:effectLst>
                  <a:outerShdw blurRad="46990" dist="9398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Lattice QCD meets experiment</a:t>
            </a:r>
          </a:p>
        </p:txBody>
      </p:sp>
      <p:sp>
        <p:nvSpPr>
          <p:cNvPr id="359" name="Double Arrow"/>
          <p:cNvSpPr/>
          <p:nvPr/>
        </p:nvSpPr>
        <p:spPr>
          <a:xfrm>
            <a:off x="12252733" y="10891756"/>
            <a:ext cx="8331364" cy="776833"/>
          </a:xfrm>
          <a:prstGeom prst="leftRightArrow">
            <a:avLst>
              <a:gd name="adj1" fmla="val 32000"/>
              <a:gd name="adj2" fmla="val 69939"/>
            </a:avLst>
          </a:prstGeom>
          <a:gradFill>
            <a:gsLst>
              <a:gs pos="0">
                <a:srgbClr val="9437FF"/>
              </a:gs>
              <a:gs pos="100000">
                <a:srgbClr val="FF2600"/>
              </a:gs>
            </a:gsLst>
            <a:path>
              <a:fillToRect l="95003" t="-50387" r="4996" b="150387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Larger eB"/>
          <p:cNvSpPr txBox="1"/>
          <p:nvPr/>
        </p:nvSpPr>
        <p:spPr>
          <a:xfrm>
            <a:off x="18783015" y="11798743"/>
            <a:ext cx="22047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Larger eB</a:t>
            </a:r>
          </a:p>
        </p:txBody>
      </p:sp>
      <p:sp>
        <p:nvSpPr>
          <p:cNvPr id="361" name="Smaller eB"/>
          <p:cNvSpPr txBox="1"/>
          <p:nvPr/>
        </p:nvSpPr>
        <p:spPr>
          <a:xfrm>
            <a:off x="12407615" y="11798743"/>
            <a:ext cx="24079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Smaller eB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2" name="Volume!"/>
              <p:cNvSpPr txBox="1"/>
              <p:nvPr/>
            </p:nvSpPr>
            <p:spPr>
              <a:xfrm>
                <a:off x="20793398" y="5288151"/>
                <a:ext cx="3149351" cy="18585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1700"/>
                  </a:spcBef>
                  <a:defRPr>
                    <a:solidFill>
                      <a:srgbClr val="FF26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95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495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95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Sup>
                        <m:sSubSupPr>
                          <m:ctrlP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9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bSup>
                    </m:oMath>
                  </m:oMathPara>
                </a14:m>
                <a:endParaRPr/>
              </a:p>
              <a:p>
                <a:pPr>
                  <a:lnSpc>
                    <a:spcPct val="140000"/>
                  </a:lnSpc>
                  <a:spcBef>
                    <a:spcPts val="1700"/>
                  </a:spcBef>
                  <a:defRPr>
                    <a:solidFill>
                      <a:srgbClr val="FF2600"/>
                    </a:solidFill>
                  </a:defRPr>
                </a:pPr>
                <a:r>
                  <a:t>Volume!</a:t>
                </a:r>
              </a:p>
            </p:txBody>
          </p:sp>
        </mc:Choice>
        <mc:Fallback>
          <p:sp>
            <p:nvSpPr>
              <p:cNvPr id="362" name="Volume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98" y="5288151"/>
                <a:ext cx="3149351" cy="1858515"/>
              </a:xfrm>
              <a:prstGeom prst="rect">
                <a:avLst/>
              </a:prstGeom>
              <a:blipFill>
                <a:blip r:embed="rId7"/>
                <a:stretch>
                  <a:fillRect l="-5221" t="-5442" r="-10040" b="-244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3" name="ALICE: Nucl.Phys.A 982 (2019) 851"/>
          <p:cNvSpPr txBox="1"/>
          <p:nvPr/>
        </p:nvSpPr>
        <p:spPr>
          <a:xfrm>
            <a:off x="13119589" y="12713949"/>
            <a:ext cx="659765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ALICE: </a:t>
            </a:r>
            <a:r>
              <a:rPr i="1"/>
              <a:t>Nucl.Phys.A</a:t>
            </a:r>
            <a:r>
              <a:t> 982 (2019) 851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"/>
          <p:cNvGrpSpPr/>
          <p:nvPr/>
        </p:nvGrpSpPr>
        <p:grpSpPr>
          <a:xfrm>
            <a:off x="14075561" y="2574080"/>
            <a:ext cx="7846119" cy="6810110"/>
            <a:chOff x="249525" y="748575"/>
            <a:chExt cx="7846117" cy="6810109"/>
          </a:xfrm>
        </p:grpSpPr>
        <p:pic>
          <p:nvPicPr>
            <p:cNvPr id="365" name="Screen Shot 2021-11-04 at 14.13.40.png" descr="Screen Shot 2021-11-04 at 14.13.40.png"/>
            <p:cNvPicPr>
              <a:picLocks noChangeAspect="1"/>
            </p:cNvPicPr>
            <p:nvPr/>
          </p:nvPicPr>
          <p:blipFill>
            <a:blip r:embed="rId2"/>
            <a:srcRect r="95395" b="11155"/>
            <a:stretch>
              <a:fillRect/>
            </a:stretch>
          </p:blipFill>
          <p:spPr>
            <a:xfrm>
              <a:off x="249525" y="748575"/>
              <a:ext cx="1925983" cy="5961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Screen Shot 2021-11-04 at 14.13.40.png" descr="Screen Shot 2021-11-04 at 14.13.40.png"/>
            <p:cNvPicPr>
              <a:picLocks noChangeAspect="1"/>
            </p:cNvPicPr>
            <p:nvPr/>
          </p:nvPicPr>
          <p:blipFill>
            <a:blip r:embed="rId2"/>
            <a:srcRect l="86466"/>
            <a:stretch>
              <a:fillRect/>
            </a:stretch>
          </p:blipFill>
          <p:spPr>
            <a:xfrm>
              <a:off x="2434561" y="848385"/>
              <a:ext cx="5661082" cy="6710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8" name="Screen Shot 2021-08-17 at 20.46.38.png" descr="Screen Shot 2021-08-17 at 20.46.38.png"/>
          <p:cNvPicPr>
            <a:picLocks noChangeAspect="1"/>
          </p:cNvPicPr>
          <p:nvPr/>
        </p:nvPicPr>
        <p:blipFill>
          <a:blip r:embed="rId3"/>
          <a:srcRect t="16621" r="89846" b="35997"/>
          <a:stretch>
            <a:fillRect/>
          </a:stretch>
        </p:blipFill>
        <p:spPr>
          <a:xfrm rot="5400000">
            <a:off x="17551946" y="3455996"/>
            <a:ext cx="1158010" cy="3282562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70" name="Lattice QCD"/>
          <p:cNvSpPr txBox="1"/>
          <p:nvPr/>
        </p:nvSpPr>
        <p:spPr>
          <a:xfrm>
            <a:off x="4059689" y="2248475"/>
            <a:ext cx="524842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Lattice QCD</a:t>
            </a:r>
          </a:p>
        </p:txBody>
      </p:sp>
      <p:sp>
        <p:nvSpPr>
          <p:cNvPr id="371" name="STAR, Phys.Rev.C 100 (2019) 1, 014902"/>
          <p:cNvSpPr txBox="1"/>
          <p:nvPr/>
        </p:nvSpPr>
        <p:spPr>
          <a:xfrm>
            <a:off x="15756235" y="12258297"/>
            <a:ext cx="679073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000000">
                    <a:alpha val="80000"/>
                  </a:srgb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STAR, </a:t>
            </a:r>
            <a:r>
              <a:rPr i="1"/>
              <a:t>Phys.Rev.C</a:t>
            </a:r>
            <a:r>
              <a:t> 100 (2019) 1, 014902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2" name="Text"/>
              <p:cNvSpPr txBox="1"/>
              <p:nvPr/>
            </p:nvSpPr>
            <p:spPr>
              <a:xfrm>
                <a:off x="19479358" y="2065626"/>
                <a:ext cx="1797994" cy="8868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48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BS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sz="485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7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9358" y="2065626"/>
                <a:ext cx="1797994" cy="886883"/>
              </a:xfrm>
              <a:prstGeom prst="rect">
                <a:avLst/>
              </a:prstGeom>
              <a:blipFill>
                <a:blip r:embed="rId4"/>
                <a:stretch>
                  <a:fillRect l="-20280" t="-135211" r="-7692" b="-20140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3" name="Proxy of"/>
          <p:cNvSpPr txBox="1"/>
          <p:nvPr/>
        </p:nvSpPr>
        <p:spPr>
          <a:xfrm>
            <a:off x="16608620" y="2077267"/>
            <a:ext cx="25304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Proxy of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4" name="Text"/>
              <p:cNvSpPr txBox="1"/>
              <p:nvPr/>
            </p:nvSpPr>
            <p:spPr>
              <a:xfrm>
                <a:off x="666730" y="11862968"/>
                <a:ext cx="10854930" cy="8524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5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5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5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45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=0)≈157</m:t>
                    </m:r>
                    <m:r>
                      <m:rPr>
                        <m:sty m:val="p"/>
                      </m:rPr>
                      <a:rPr sz="4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 </a:t>
                </a:r>
              </a:p>
            </p:txBody>
          </p:sp>
        </mc:Choice>
        <mc:Fallback>
          <p:sp>
            <p:nvSpPr>
              <p:cNvPr id="37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30" y="11862968"/>
                <a:ext cx="10854930" cy="852421"/>
              </a:xfrm>
              <a:prstGeom prst="rect">
                <a:avLst/>
              </a:prstGeom>
              <a:blipFill>
                <a:blip r:embed="rId5"/>
                <a:stretch>
                  <a:fillRect b="-161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5" name="Equation"/>
              <p:cNvSpPr txBox="1"/>
              <p:nvPr/>
            </p:nvSpPr>
            <p:spPr>
              <a:xfrm>
                <a:off x="3413802" y="11171049"/>
                <a:ext cx="5813100" cy="5675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4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𝑒𝐵</m:t>
                      </m:r>
                      <m: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=0)≈135</m:t>
                      </m:r>
                      <m:r>
                        <m:rPr>
                          <m:sty m:val="p"/>
                        </m:rPr>
                        <a:rPr sz="4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47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37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802" y="11171049"/>
                <a:ext cx="5813100" cy="567521"/>
              </a:xfrm>
              <a:prstGeom prst="rect">
                <a:avLst/>
              </a:prstGeom>
              <a:blipFill>
                <a:blip r:embed="rId6"/>
                <a:stretch>
                  <a:fillRect l="-3486" t="-4348" r="-6972" b="-630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6" name="Lattice QCD meets experiment"/>
          <p:cNvSpPr txBox="1">
            <a:spLocks noGrp="1"/>
          </p:cNvSpPr>
          <p:nvPr>
            <p:ph type="ctrTitle"/>
          </p:nvPr>
        </p:nvSpPr>
        <p:spPr>
          <a:xfrm>
            <a:off x="619633" y="318563"/>
            <a:ext cx="23144734" cy="1275298"/>
          </a:xfrm>
          <a:prstGeom prst="rect">
            <a:avLst/>
          </a:prstGeom>
        </p:spPr>
        <p:txBody>
          <a:bodyPr/>
          <a:lstStyle>
            <a:lvl1pPr defTabSz="610870">
              <a:defRPr sz="7992">
                <a:effectLst>
                  <a:outerShdw blurRad="46990" dist="9398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Lattice QCD meets experiment</a:t>
            </a:r>
          </a:p>
        </p:txBody>
      </p:sp>
      <p:pic>
        <p:nvPicPr>
          <p:cNvPr id="377" name="Screen Shot 2021-11-04 at 14.16.00.png" descr="Screen Shot 2021-11-04 at 14.16.0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6611" y="4645911"/>
            <a:ext cx="1979596" cy="59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reen Shot 2021-11-04 at 14.16.08.png" descr="Screen Shot 2021-11-04 at 14.16.0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5799" y="5475795"/>
            <a:ext cx="1881221" cy="652669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0"/>
          <p:cNvSpPr txBox="1"/>
          <p:nvPr/>
        </p:nvSpPr>
        <p:spPr>
          <a:xfrm>
            <a:off x="16479471" y="9220199"/>
            <a:ext cx="46745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</a:t>
            </a:r>
          </a:p>
        </p:txBody>
      </p:sp>
      <p:sp>
        <p:nvSpPr>
          <p:cNvPr id="380" name="200"/>
          <p:cNvSpPr txBox="1"/>
          <p:nvPr/>
        </p:nvSpPr>
        <p:spPr>
          <a:xfrm>
            <a:off x="18564714" y="9220199"/>
            <a:ext cx="117377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1" name="Text"/>
              <p:cNvSpPr txBox="1"/>
              <p:nvPr/>
            </p:nvSpPr>
            <p:spPr>
              <a:xfrm>
                <a:off x="20608586" y="9322359"/>
                <a:ext cx="1302428" cy="6592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0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part</m:t>
                          </m:r>
                        </m:sub>
                      </m:sSub>
                      <m:r>
                        <a:rPr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8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8586" y="9322359"/>
                <a:ext cx="1302428" cy="659282"/>
              </a:xfrm>
              <a:prstGeom prst="rect">
                <a:avLst/>
              </a:prstGeom>
              <a:blipFill>
                <a:blip r:embed="rId9"/>
                <a:stretch>
                  <a:fillRect l="-25962" r="-16346" b="-226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Double Arrow"/>
          <p:cNvSpPr/>
          <p:nvPr/>
        </p:nvSpPr>
        <p:spPr>
          <a:xfrm>
            <a:off x="16372423" y="10176129"/>
            <a:ext cx="5052060" cy="776832"/>
          </a:xfrm>
          <a:prstGeom prst="leftRightArrow">
            <a:avLst>
              <a:gd name="adj1" fmla="val 32000"/>
              <a:gd name="adj2" fmla="val 69939"/>
            </a:avLst>
          </a:prstGeom>
          <a:gradFill>
            <a:gsLst>
              <a:gs pos="0">
                <a:srgbClr val="9437FF"/>
              </a:gs>
              <a:gs pos="100000">
                <a:srgbClr val="FF2600"/>
              </a:gs>
            </a:gsLst>
            <a:path>
              <a:fillToRect l="95003" t="-50387" r="4996" b="150387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Larger eB"/>
          <p:cNvSpPr txBox="1"/>
          <p:nvPr/>
        </p:nvSpPr>
        <p:spPr>
          <a:xfrm>
            <a:off x="16003495" y="10868048"/>
            <a:ext cx="213309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Larger </a:t>
            </a:r>
            <a:r>
              <a:rPr i="1"/>
              <a:t>eB</a:t>
            </a:r>
          </a:p>
        </p:txBody>
      </p:sp>
      <p:sp>
        <p:nvSpPr>
          <p:cNvPr id="384" name="Smaller eB"/>
          <p:cNvSpPr txBox="1"/>
          <p:nvPr/>
        </p:nvSpPr>
        <p:spPr>
          <a:xfrm>
            <a:off x="19736054" y="10868048"/>
            <a:ext cx="233629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Smaller </a:t>
            </a:r>
            <a:r>
              <a:rPr i="1"/>
              <a:t>eB</a:t>
            </a:r>
          </a:p>
        </p:txBody>
      </p:sp>
      <p:pic>
        <p:nvPicPr>
          <p:cNvPr id="385" name="BSS_ratio.png" descr="BSS_ratio.png"/>
          <p:cNvPicPr>
            <a:picLocks noChangeAspect="1"/>
          </p:cNvPicPr>
          <p:nvPr/>
        </p:nvPicPr>
        <p:blipFill>
          <a:blip r:embed="rId10"/>
          <a:srcRect l="6815"/>
          <a:stretch>
            <a:fillRect/>
          </a:stretch>
        </p:blipFill>
        <p:spPr>
          <a:xfrm>
            <a:off x="817679" y="3367595"/>
            <a:ext cx="11005504" cy="7558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87" name="Breakdown the contributions to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473200" y="495300"/>
                <a:ext cx="21437600" cy="1705397"/>
              </a:xfrm>
              <a:prstGeom prst="rect">
                <a:avLst/>
              </a:prstGeom>
            </p:spPr>
            <p:txBody>
              <a:bodyPr/>
              <a:lstStyle/>
              <a:p>
                <a:pPr defTabSz="734694">
                  <a:defRPr sz="9612">
                    <a:effectLst>
                      <a:outerShdw blurRad="56514" dist="11303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:r>
                  <a:t>Breakdown the contributions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8400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840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sz="840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𝐵𝑄</m:t>
                        </m:r>
                      </m:sub>
                      <m:sup>
                        <m:r>
                          <a:rPr sz="840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bSup>
                  </m:oMath>
                </a14:m>
                <a:endParaRPr sz="10800"/>
              </a:p>
            </p:txBody>
          </p:sp>
        </mc:Choice>
        <mc:Fallback>
          <p:sp>
            <p:nvSpPr>
              <p:cNvPr id="387" name="Breakdown the contributions to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473200" y="495300"/>
                <a:ext cx="21437600" cy="1705397"/>
              </a:xfrm>
              <a:prstGeom prst="rect">
                <a:avLst/>
              </a:prstGeom>
              <a:blipFill>
                <a:blip r:embed="rId2"/>
                <a:stretch>
                  <a:fillRect t="-16176" b="-4117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89" name="HTD, Sheng-Tai Li,  Jun-Hong Liu, Xiao-Dan Wang, work in progress"/>
          <p:cNvSpPr txBox="1"/>
          <p:nvPr/>
        </p:nvSpPr>
        <p:spPr>
          <a:xfrm>
            <a:off x="5139044" y="12571807"/>
            <a:ext cx="1410591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400"/>
              </a:spcBef>
              <a:defRPr sz="3200"/>
            </a:lvl1pPr>
          </a:lstStyle>
          <a:p>
            <a:r>
              <a:t>HTD, Sheng-Tai Li,  Jun-Hong Liu, Xiao-Dan Wang, work in progress</a:t>
            </a:r>
          </a:p>
        </p:txBody>
      </p:sp>
      <p:pic>
        <p:nvPicPr>
          <p:cNvPr id="390" name="18221658676476_.pic.jpg" descr="18221658676476_.p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233" y="2528566"/>
            <a:ext cx="14545266" cy="930897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Most of the eB-dependences comes from…"/>
          <p:cNvSpPr txBox="1"/>
          <p:nvPr/>
        </p:nvSpPr>
        <p:spPr>
          <a:xfrm>
            <a:off x="14920594" y="3091674"/>
            <a:ext cx="702552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Most of the eB-dependences comes from </a:t>
            </a:r>
          </a:p>
          <a:p>
            <a:r>
              <a:t>Delta baryons</a:t>
            </a:r>
          </a:p>
        </p:txBody>
      </p:sp>
      <p:sp>
        <p:nvSpPr>
          <p:cNvPr id="392" name="Delta baryons: not-measurable in HIC experiments"/>
          <p:cNvSpPr txBox="1"/>
          <p:nvPr/>
        </p:nvSpPr>
        <p:spPr>
          <a:xfrm>
            <a:off x="13625194" y="6045200"/>
            <a:ext cx="1016352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Delta baryons: not-measurable in HIC experiments</a:t>
            </a:r>
          </a:p>
        </p:txBody>
      </p:sp>
      <p:sp>
        <p:nvSpPr>
          <p:cNvPr id="393" name="Breakdown the contribution of Delta baryons through their decays!…"/>
          <p:cNvSpPr txBox="1"/>
          <p:nvPr/>
        </p:nvSpPr>
        <p:spPr>
          <a:xfrm>
            <a:off x="13625194" y="8610600"/>
            <a:ext cx="1016352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Breakdown the contribution of Delta baryons through their decays! </a:t>
            </a:r>
          </a:p>
          <a:p>
            <a:r>
              <a:t>Work in progress…</a:t>
            </a:r>
          </a:p>
        </p:txBody>
      </p:sp>
      <p:sp>
        <p:nvSpPr>
          <p:cNvPr id="394" name="T=145 MeV"/>
          <p:cNvSpPr txBox="1"/>
          <p:nvPr/>
        </p:nvSpPr>
        <p:spPr>
          <a:xfrm>
            <a:off x="5016500" y="5613399"/>
            <a:ext cx="3225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T=145 MeV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ummary &amp; Outlook"/>
          <p:cNvSpPr txBox="1">
            <a:spLocks noGrp="1"/>
          </p:cNvSpPr>
          <p:nvPr>
            <p:ph type="ctrTitle"/>
          </p:nvPr>
        </p:nvSpPr>
        <p:spPr>
          <a:xfrm>
            <a:off x="1775138" y="-235918"/>
            <a:ext cx="21437601" cy="2032001"/>
          </a:xfrm>
          <a:prstGeom prst="rect">
            <a:avLst/>
          </a:prstGeom>
        </p:spPr>
        <p:txBody>
          <a:bodyPr/>
          <a:lstStyle/>
          <a:p>
            <a:r>
              <a:t>Summary &amp; Outlook</a:t>
            </a:r>
          </a:p>
        </p:txBody>
      </p:sp>
      <p:sp>
        <p:nvSpPr>
          <p:cNvPr id="397" name="The 2nd order fluctuations and correlations of B,Q &amp; S are strongly affected by eB"/>
          <p:cNvSpPr txBox="1">
            <a:spLocks noGrp="1"/>
          </p:cNvSpPr>
          <p:nvPr>
            <p:ph type="subTitle" sz="quarter" idx="1"/>
          </p:nvPr>
        </p:nvSpPr>
        <p:spPr>
          <a:xfrm>
            <a:off x="341936" y="1745046"/>
            <a:ext cx="23989305" cy="2446814"/>
          </a:xfrm>
          <a:prstGeom prst="rect">
            <a:avLst/>
          </a:prstGeom>
        </p:spPr>
        <p:txBody>
          <a:bodyPr/>
          <a:lstStyle/>
          <a:p>
            <a:pPr marL="228600" indent="-228600" algn="l">
              <a:buSzPct val="100000"/>
              <a:buBlip>
                <a:blip r:embed="rId2"/>
              </a:buBlip>
            </a:pPr>
            <a:r>
              <a:t> The 2nd order fluctuations and correlations of B,Q &amp; S are strongly affected by </a:t>
            </a:r>
            <a:r>
              <a:rPr i="1"/>
              <a:t>eB</a:t>
            </a:r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99" name="Construct suitable proxies for the fluctuations via HRG"/>
          <p:cNvSpPr txBox="1"/>
          <p:nvPr/>
        </p:nvSpPr>
        <p:spPr>
          <a:xfrm>
            <a:off x="414331" y="11133322"/>
            <a:ext cx="2298299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228600" indent="-228600" algn="l">
              <a:buSzPct val="100000"/>
              <a:buBlip>
                <a:blip r:embed="rId3"/>
              </a:buBlip>
              <a:defRPr sz="5600"/>
            </a:lvl1pPr>
          </a:lstStyle>
          <a:p>
            <a:r>
              <a:t>Construct suitable proxies for the fluctuations via HRG</a:t>
            </a:r>
          </a:p>
        </p:txBody>
      </p:sp>
      <p:pic>
        <p:nvPicPr>
          <p:cNvPr id="400" name="Screen Shot 2021-04-16 at 11.39.06.png" descr="Screen Shot 2021-04-16 at 11.39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2096" y="5858002"/>
            <a:ext cx="7025439" cy="5241778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HTD, S.-T. Li,  J.-H. Liu, X.-D. Wang in preparation"/>
          <p:cNvSpPr txBox="1"/>
          <p:nvPr/>
        </p:nvSpPr>
        <p:spPr>
          <a:xfrm>
            <a:off x="14830439" y="12132657"/>
            <a:ext cx="910915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HTD, S.-T. Li,  J.-H. Liu, X.-D. Wang in preparation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Could be useful to 1) detect the existence of a magnetic field in HIC; 2) analogy to study the QCD critical end point in the   plane"/>
              <p:cNvSpPr txBox="1"/>
              <p:nvPr/>
            </p:nvSpPr>
            <p:spPr>
              <a:xfrm>
                <a:off x="373875" y="3622743"/>
                <a:ext cx="22370837" cy="180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228600" indent="-228600" algn="l">
                  <a:buSzPct val="100000"/>
                  <a:buBlip>
                    <a:blip r:embed="rId2"/>
                  </a:buBlip>
                  <a:defRPr sz="5600"/>
                </a:pPr>
                <a:r>
                  <a:t> Could be useful to 1) detect the existence of a magnetic field in HIC; 2) analogy to study the QCD critical end point in the </a:t>
                </a:r>
                <a14:m>
                  <m:oMath xmlns:m="http://schemas.openxmlformats.org/officeDocument/2006/math">
                    <m:r>
                      <a:rPr sz="5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5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sz="58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8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58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t> plane</a:t>
                </a:r>
              </a:p>
            </p:txBody>
          </p:sp>
        </mc:Choice>
        <mc:Fallback>
          <p:sp>
            <p:nvSpPr>
              <p:cNvPr id="402" name="Could be useful to 1) detect the existence of a magnetic field in HIC; 2) analogy to study the QCD critical end point in the   pla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75" y="3622743"/>
                <a:ext cx="22370837" cy="1803401"/>
              </a:xfrm>
              <a:prstGeom prst="rect">
                <a:avLst/>
              </a:prstGeom>
              <a:blipFill>
                <a:blip r:embed="rId5"/>
                <a:stretch>
                  <a:fillRect l="-681" t="-9790" r="-1022" b="-223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3" name="chi2B_ratio.png" descr="chi2B_ratio.png"/>
          <p:cNvPicPr>
            <a:picLocks noChangeAspect="1"/>
          </p:cNvPicPr>
          <p:nvPr/>
        </p:nvPicPr>
        <p:blipFill>
          <a:blip r:embed="rId6"/>
          <a:srcRect l="7776" r="714"/>
          <a:stretch>
            <a:fillRect/>
          </a:stretch>
        </p:blipFill>
        <p:spPr>
          <a:xfrm>
            <a:off x="8772044" y="5715847"/>
            <a:ext cx="7901037" cy="552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uod_full.png" descr="uod_fu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80" y="5747179"/>
            <a:ext cx="8536601" cy="5463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Backu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81" name="Screen Shot 2022-07-24 at 15.45.51.png" descr="Screen Shot 2022-07-24 at 15.45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44" y="1989098"/>
            <a:ext cx="21633854" cy="973780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earch for the Chiral Magnetic Effect with Isobar Collisions"/>
          <p:cNvSpPr txBox="1"/>
          <p:nvPr/>
        </p:nvSpPr>
        <p:spPr>
          <a:xfrm>
            <a:off x="690233" y="552449"/>
            <a:ext cx="23003535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5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Search for the Chiral Magnetic Effect with Isobar Collisions</a:t>
            </a:r>
          </a:p>
        </p:txBody>
      </p:sp>
      <p:sp>
        <p:nvSpPr>
          <p:cNvPr id="183" name="STAR collaboration, Phys.Rev.C 105 (2022) 1, 014901"/>
          <p:cNvSpPr txBox="1"/>
          <p:nvPr/>
        </p:nvSpPr>
        <p:spPr>
          <a:xfrm>
            <a:off x="7228780" y="12306299"/>
            <a:ext cx="992644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STAR collaboration, </a:t>
            </a:r>
            <a:r>
              <a:rPr i="1"/>
              <a:t>Phys.Rev.C</a:t>
            </a:r>
            <a:r>
              <a:t> 105 (2022) 1, 014901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0" name="Neutral pion mass &amp; Gell-Mann-Oakes-Renner relation…"/>
              <p:cNvSpPr txBox="1"/>
              <p:nvPr/>
            </p:nvSpPr>
            <p:spPr>
              <a:xfrm>
                <a:off x="357066" y="333024"/>
                <a:ext cx="23401599" cy="22815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/>
              <a:p>
                <a:pPr defTabSz="821531">
                  <a:lnSpc>
                    <a:spcPct val="70000"/>
                  </a:lnSpc>
                  <a:spcBef>
                    <a:spcPts val="1200"/>
                  </a:spcBef>
                  <a:defRPr sz="8000">
                    <a:solidFill>
                      <a:srgbClr val="3C6C6D"/>
                    </a:solidFill>
                    <a:latin typeface="+mn-lt"/>
                    <a:ea typeface="+mn-ea"/>
                    <a:cs typeface="+mn-cs"/>
                    <a:sym typeface="Baskerville"/>
                  </a:defRPr>
                </a:pPr>
                <a:r>
                  <a:t>Neutral pion mass &amp; Gell-Mann-Oakes-Renner relation </a:t>
                </a:r>
              </a:p>
              <a:p>
                <a:pPr defTabSz="821531">
                  <a:lnSpc>
                    <a:spcPct val="70000"/>
                  </a:lnSpc>
                  <a:spcBef>
                    <a:spcPts val="1200"/>
                  </a:spcBef>
                  <a:defRPr sz="8000">
                    <a:solidFill>
                      <a:srgbClr val="3C6C6D"/>
                    </a:solidFill>
                    <a:latin typeface="+mn-lt"/>
                    <a:ea typeface="+mn-ea"/>
                    <a:cs typeface="+mn-cs"/>
                    <a:sym typeface="Baskerville"/>
                  </a:defRPr>
                </a:pPr>
                <a:r>
                  <a:t>with </a:t>
                </a:r>
                <a14:m>
                  <m:oMath xmlns:m="http://schemas.openxmlformats.org/officeDocument/2006/math">
                    <m:r>
                      <a:rPr sz="7600" i="1">
                        <a:solidFill>
                          <a:srgbClr val="3C6B6D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7600" i="1">
                        <a:solidFill>
                          <a:srgbClr val="3C6B6D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410" name="Neutral pion mass &amp; Gell-Mann-Oakes-Renner rel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66" y="333024"/>
                <a:ext cx="23401599" cy="2281556"/>
              </a:xfrm>
              <a:prstGeom prst="rect">
                <a:avLst/>
              </a:prstGeom>
              <a:blipFill>
                <a:blip r:embed="rId2"/>
                <a:stretch>
                  <a:fillRect l="-1411" t="-19444" r="-2496" b="-194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" name="neutral pion remains as a Goldstone boson with eB up to ~3.5 GeV2"/>
          <p:cNvSpPr txBox="1"/>
          <p:nvPr/>
        </p:nvSpPr>
        <p:spPr>
          <a:xfrm>
            <a:off x="1729919" y="11321369"/>
            <a:ext cx="2092416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neutral pion remains as a Goldstone boson with eB up to ~3.5 GeV</a:t>
            </a:r>
            <a:r>
              <a:rPr baseline="31999"/>
              <a:t>2</a:t>
            </a:r>
          </a:p>
        </p:txBody>
      </p:sp>
      <p:pic>
        <p:nvPicPr>
          <p:cNvPr id="412" name="su2_GMOR-eps-converted-to.pdf" descr="su2_GMOR-eps-converted-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557" y="3512581"/>
            <a:ext cx="10347633" cy="7243342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Tpc decreases with eB regardless of (inverse) magnetic catalysis"/>
          <p:cNvSpPr txBox="1"/>
          <p:nvPr/>
        </p:nvSpPr>
        <p:spPr>
          <a:xfrm>
            <a:off x="2091491" y="12402811"/>
            <a:ext cx="20201018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520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</a:t>
            </a:r>
            <a:r>
              <a:rPr baseline="-5999"/>
              <a:t>pc</a:t>
            </a:r>
            <a:r>
              <a:t> decreases with eB regardless of (inverse) magnetic catalysis </a:t>
            </a:r>
          </a:p>
        </p:txBody>
      </p:sp>
      <p:sp>
        <p:nvSpPr>
          <p:cNvPr id="414" name="HTD, S.-T. Li, A. Tomiya, X.-D. Wang, Y. Zhang,  PRD 126 (2021) 082001"/>
          <p:cNvSpPr txBox="1"/>
          <p:nvPr/>
        </p:nvSpPr>
        <p:spPr>
          <a:xfrm>
            <a:off x="6163262" y="10741895"/>
            <a:ext cx="1279165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400"/>
              </a:spcBef>
              <a:defRPr sz="3200">
                <a:solidFill>
                  <a:srgbClr val="5E5E5F"/>
                </a:solidFill>
              </a:defRPr>
            </a:lvl1pPr>
          </a:lstStyle>
          <a:p>
            <a:r>
              <a:t>HTD, S.-T. Li, A. Tomiya, X.-D. Wang, Y. Zhang,  PRD 126 (2021) 082001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5" name="Nf=2+1 QCD,  , on    lattices with   and HISQ action at T=0"/>
              <p:cNvSpPr txBox="1"/>
              <p:nvPr/>
            </p:nvSpPr>
            <p:spPr>
              <a:xfrm>
                <a:off x="1163125" y="2649083"/>
                <a:ext cx="21789481" cy="647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=0)≈220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×96</m:t>
                    </m:r>
                  </m:oMath>
                </a14:m>
                <a:r>
                  <a:t>  lattices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sz="36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≈1.7</m:t>
                    </m:r>
                    <m:sSup>
                      <m:sSupPr>
                        <m:ctrlP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 and HISQ action at T=0</a:t>
                </a:r>
              </a:p>
            </p:txBody>
          </p:sp>
        </mc:Choice>
        <mc:Fallback>
          <p:sp>
            <p:nvSpPr>
              <p:cNvPr id="415" name="Nf=2+1 QCD,  , on    lattices with   and HISQ action at T=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125" y="2649083"/>
                <a:ext cx="21789481" cy="647701"/>
              </a:xfrm>
              <a:prstGeom prst="rect">
                <a:avLst/>
              </a:prstGeom>
              <a:blipFill>
                <a:blip r:embed="rId4"/>
                <a:stretch>
                  <a:fillRect t="-9615" b="-3653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6" name="Group" descr="Gro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357" y="3512581"/>
            <a:ext cx="10347633" cy="7243342"/>
          </a:xfrm>
          <a:prstGeom prst="rect">
            <a:avLst/>
          </a:prstGeom>
          <a:ln w="25400">
            <a:miter lim="400000"/>
          </a:ln>
        </p:spPr>
      </p:pic>
      <p:sp>
        <p:nvSpPr>
          <p:cNvPr id="417" name="correction to the GMOR relation"/>
          <p:cNvSpPr txBox="1"/>
          <p:nvPr/>
        </p:nvSpPr>
        <p:spPr>
          <a:xfrm>
            <a:off x="13982403" y="4349868"/>
            <a:ext cx="638727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correction to the GMOR relation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omparison to HRG and idea gas limit"/>
          <p:cNvSpPr txBox="1">
            <a:spLocks noGrp="1"/>
          </p:cNvSpPr>
          <p:nvPr>
            <p:ph type="ctrTitle"/>
          </p:nvPr>
        </p:nvSpPr>
        <p:spPr>
          <a:xfrm>
            <a:off x="1473200" y="216088"/>
            <a:ext cx="21437600" cy="2032001"/>
          </a:xfrm>
          <a:prstGeom prst="rect">
            <a:avLst/>
          </a:prstGeom>
        </p:spPr>
        <p:txBody>
          <a:bodyPr/>
          <a:lstStyle>
            <a:lvl1pPr defTabSz="808990">
              <a:defRPr sz="10584">
                <a:effectLst>
                  <a:outerShdw blurRad="62230" dist="12446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Comparison to HRG and idea gas limit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421" name="Screen Shot 2021-08-14 at 17.26.42.png" descr="Screen Shot 2021-08-14 at 17.26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0" y="3806709"/>
            <a:ext cx="24025300" cy="610258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Low T: Kaons dominated"/>
          <p:cNvSpPr txBox="1"/>
          <p:nvPr/>
        </p:nvSpPr>
        <p:spPr>
          <a:xfrm>
            <a:off x="444801" y="10043103"/>
            <a:ext cx="684276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Low T: Kaons dominated</a:t>
            </a:r>
          </a:p>
        </p:txBody>
      </p:sp>
      <p:sp>
        <p:nvSpPr>
          <p:cNvPr id="423" name="Pions dominated"/>
          <p:cNvSpPr txBox="1"/>
          <p:nvPr/>
        </p:nvSpPr>
        <p:spPr>
          <a:xfrm>
            <a:off x="10031984" y="10043103"/>
            <a:ext cx="46520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Pions dominated</a:t>
            </a:r>
          </a:p>
        </p:txBody>
      </p:sp>
      <p:sp>
        <p:nvSpPr>
          <p:cNvPr id="424" name="Baryons dominated"/>
          <p:cNvSpPr txBox="1"/>
          <p:nvPr/>
        </p:nvSpPr>
        <p:spPr>
          <a:xfrm>
            <a:off x="17609712" y="10043103"/>
            <a:ext cx="533654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Baryons dominated</a:t>
            </a:r>
          </a:p>
        </p:txBody>
      </p:sp>
      <p:sp>
        <p:nvSpPr>
          <p:cNvPr id="425" name="HTD, S.-T. Li, Q. Shi and X.-D. Wang, 2104.06843"/>
          <p:cNvSpPr txBox="1"/>
          <p:nvPr/>
        </p:nvSpPr>
        <p:spPr>
          <a:xfrm>
            <a:off x="8071294" y="11040516"/>
            <a:ext cx="824141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HTD, S.-T. Li, Q. Shi and X.-D. Wang, 2104.06843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6" name="Nf=2+1 QCD,  , with   and HISQ action, fixed   approach ( / )"/>
              <p:cNvSpPr txBox="1"/>
              <p:nvPr/>
            </p:nvSpPr>
            <p:spPr>
              <a:xfrm>
                <a:off x="1120729" y="2811857"/>
                <a:ext cx="22142542" cy="647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=0)≈220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≈1.7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t> and HISQ action, fixed </a:t>
                </a:r>
                <a14:m>
                  <m:oMath xmlns:m="http://schemas.openxmlformats.org/officeDocument/2006/math">
                    <m:r>
                      <a:rPr sz="39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t> approach (</a:t>
                </a:r>
                <a14:m>
                  <m:oMath xmlns:m="http://schemas.openxmlformats.org/officeDocument/2006/math"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t>)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26" name="Nf=2+1 QCD,  , with   and HISQ action, fixed   approach ( / 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729" y="2811857"/>
                <a:ext cx="22142542" cy="647701"/>
              </a:xfrm>
              <a:prstGeom prst="rect">
                <a:avLst/>
              </a:prstGeom>
              <a:blipFill>
                <a:blip r:embed="rId3"/>
                <a:stretch>
                  <a:fillRect t="-9615" b="-384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29" name="2nd order correlations of net baryon number, electric charge and strangeness"/>
          <p:cNvSpPr txBox="1"/>
          <p:nvPr/>
        </p:nvSpPr>
        <p:spPr>
          <a:xfrm>
            <a:off x="3088560" y="305694"/>
            <a:ext cx="18206880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3C6C6D"/>
                </a:solidFill>
              </a:defRPr>
            </a:lvl1pPr>
          </a:lstStyle>
          <a:p>
            <a:r>
              <a:t>2nd order correlations of net baryon number, electric charge and strangeness</a:t>
            </a:r>
          </a:p>
        </p:txBody>
      </p:sp>
      <p:sp>
        <p:nvSpPr>
          <p:cNvPr id="430" name="Signal for a critical end point in the T-eB plane of QCD phase diagram?"/>
          <p:cNvSpPr txBox="1"/>
          <p:nvPr/>
        </p:nvSpPr>
        <p:spPr>
          <a:xfrm>
            <a:off x="2061531" y="11725199"/>
            <a:ext cx="2098225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/>
            </a:pPr>
            <a:r>
              <a:t>Signal for a critical end point in the T-</a:t>
            </a:r>
            <a:r>
              <a:rPr i="1"/>
              <a:t>eB</a:t>
            </a:r>
            <a:r>
              <a:t> plane of QCD phase diagram?</a:t>
            </a:r>
          </a:p>
        </p:txBody>
      </p:sp>
      <p:sp>
        <p:nvSpPr>
          <p:cNvPr id="431" name="HTD, S.-T. Li, Q. Shi and X.-D. Wang, 2104.06843"/>
          <p:cNvSpPr txBox="1"/>
          <p:nvPr/>
        </p:nvSpPr>
        <p:spPr>
          <a:xfrm>
            <a:off x="8552104" y="9689726"/>
            <a:ext cx="824141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HTD, S.-T. Li, Q. Shi and X.-D. Wang, 2104.06843 </a:t>
            </a:r>
          </a:p>
        </p:txBody>
      </p:sp>
      <p:sp>
        <p:nvSpPr>
          <p:cNvPr id="432" name="Similar to the 2nd order diagonal fluctuations"/>
          <p:cNvSpPr txBox="1"/>
          <p:nvPr/>
        </p:nvSpPr>
        <p:spPr>
          <a:xfrm>
            <a:off x="2301840" y="10651128"/>
            <a:ext cx="209822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/>
            </a:lvl1pPr>
          </a:lstStyle>
          <a:p>
            <a:r>
              <a:t>Similar to the 2nd order diagonal fluctuations</a:t>
            </a:r>
          </a:p>
        </p:txBody>
      </p:sp>
      <p:pic>
        <p:nvPicPr>
          <p:cNvPr id="433" name="T_chi11BQ.pdf" descr="T_chi11BQ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72" y="3294629"/>
            <a:ext cx="7557232" cy="552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T_chi11BS.pdf" descr="T_chi11B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48" y="3406995"/>
            <a:ext cx="7539806" cy="5666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T_chi11QS.pdf" descr="T_chi11Q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0898" y="3477138"/>
            <a:ext cx="7391858" cy="55265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6" name="Equation"/>
              <p:cNvSpPr txBox="1"/>
              <p:nvPr/>
            </p:nvSpPr>
            <p:spPr>
              <a:xfrm>
                <a:off x="173134" y="8807350"/>
                <a:ext cx="3083658" cy="1113589"/>
              </a:xfrm>
              <a:prstGeom prst="rect">
                <a:avLst/>
              </a:prstGeom>
              <a:ln>
                <a:solidFill>
                  <a:srgbClr val="000000"/>
                </a:solidFill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𝑒𝐵</m:t>
                      </m:r>
                      <m:r>
                        <a:rPr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p>
                        <m:sSupPr>
                          <m:ctrl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sz="35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43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34" y="8807350"/>
                <a:ext cx="3083658" cy="1113589"/>
              </a:xfrm>
              <a:prstGeom prst="rect">
                <a:avLst/>
              </a:prstGeom>
              <a:blipFill>
                <a:blip r:embed="rId5"/>
                <a:stretch>
                  <a:fillRect l="-4490" t="-1124" r="-13878" b="-12360"/>
                </a:stretch>
              </a:blipFill>
              <a:ln>
                <a:solidFill>
                  <a:srgbClr val="000000"/>
                </a:solidFill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7" name="Nf=2+1 QCD,  , with   and HISQ action, fixed   approach ( / )"/>
              <p:cNvSpPr txBox="1"/>
              <p:nvPr/>
            </p:nvSpPr>
            <p:spPr>
              <a:xfrm>
                <a:off x="1120729" y="2811857"/>
                <a:ext cx="22142542" cy="647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=0)≈220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≈1.7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t> and HISQ action, fixed </a:t>
                </a:r>
                <a14:m>
                  <m:oMath xmlns:m="http://schemas.openxmlformats.org/officeDocument/2006/math">
                    <m:r>
                      <a:rPr sz="39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t> approach (</a:t>
                </a:r>
                <a14:m>
                  <m:oMath xmlns:m="http://schemas.openxmlformats.org/officeDocument/2006/math"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t>)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37" name="Nf=2+1 QCD,  , with   and HISQ action, fixed   approach ( / 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729" y="2811857"/>
                <a:ext cx="22142542" cy="647701"/>
              </a:xfrm>
              <a:prstGeom prst="rect">
                <a:avLst/>
              </a:prstGeom>
              <a:blipFill>
                <a:blip r:embed="rId6"/>
                <a:stretch>
                  <a:fillRect t="-9615" b="-384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40" name="Screen Shot 2021-08-14 at 17.23.23.png" descr="Screen Shot 2021-08-14 at 17.23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86" y="2255536"/>
            <a:ext cx="23861228" cy="10764792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Comparison to the ideal gas limit"/>
          <p:cNvSpPr txBox="1">
            <a:spLocks noGrp="1"/>
          </p:cNvSpPr>
          <p:nvPr>
            <p:ph type="ctrTitle"/>
          </p:nvPr>
        </p:nvSpPr>
        <p:spPr>
          <a:xfrm>
            <a:off x="1745140" y="149331"/>
            <a:ext cx="21437601" cy="1749021"/>
          </a:xfrm>
          <a:prstGeom prst="rect">
            <a:avLst/>
          </a:prstGeom>
        </p:spPr>
        <p:txBody>
          <a:bodyPr/>
          <a:lstStyle/>
          <a:p>
            <a:r>
              <a:t>Comparison to the ideal gas limit</a:t>
            </a:r>
          </a:p>
        </p:txBody>
      </p:sp>
      <p:sp>
        <p:nvSpPr>
          <p:cNvPr id="442" name="HTD, S.-T. Li, Q. Shi and X.-D. Wang, 2104.06843"/>
          <p:cNvSpPr txBox="1"/>
          <p:nvPr/>
        </p:nvSpPr>
        <p:spPr>
          <a:xfrm>
            <a:off x="8343235" y="13000270"/>
            <a:ext cx="824141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HTD, S.-T. Li, Q. Shi and X.-D. Wang, 2104.06843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3" name="Nf=2+1 QCD,  , with   and HISQ action, fixed   approach ( / )"/>
              <p:cNvSpPr txBox="1"/>
              <p:nvPr/>
            </p:nvSpPr>
            <p:spPr>
              <a:xfrm>
                <a:off x="1120729" y="1922857"/>
                <a:ext cx="22142542" cy="647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=0)≈220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≈1.7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t> and HISQ action, fixed </a:t>
                </a:r>
                <a14:m>
                  <m:oMath xmlns:m="http://schemas.openxmlformats.org/officeDocument/2006/math">
                    <m:r>
                      <a:rPr sz="39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t> approach (</a:t>
                </a:r>
                <a14:m>
                  <m:oMath xmlns:m="http://schemas.openxmlformats.org/officeDocument/2006/math"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t>)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43" name="Nf=2+1 QCD,  , with   and HISQ action, fixed   approach ( / 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729" y="1922857"/>
                <a:ext cx="22142542" cy="647701"/>
              </a:xfrm>
              <a:prstGeom prst="rect">
                <a:avLst/>
              </a:prstGeom>
              <a:blipFill>
                <a:blip r:embed="rId3"/>
                <a:stretch>
                  <a:fillRect t="-9615" b="-384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446" name="High T: Ideal gas limit"/>
          <p:cNvSpPr txBox="1">
            <a:spLocks noGrp="1"/>
          </p:cNvSpPr>
          <p:nvPr>
            <p:ph type="ctrTitle"/>
          </p:nvPr>
        </p:nvSpPr>
        <p:spPr>
          <a:xfrm>
            <a:off x="1660578" y="247114"/>
            <a:ext cx="21437601" cy="2032001"/>
          </a:xfrm>
          <a:prstGeom prst="rect">
            <a:avLst/>
          </a:prstGeom>
        </p:spPr>
        <p:txBody>
          <a:bodyPr/>
          <a:lstStyle/>
          <a:p>
            <a:r>
              <a:t>High T: Ideal gas limit</a:t>
            </a:r>
          </a:p>
        </p:txBody>
      </p:sp>
      <p:sp>
        <p:nvSpPr>
          <p:cNvPr id="447" name="At eB=0:"/>
          <p:cNvSpPr txBox="1"/>
          <p:nvPr/>
        </p:nvSpPr>
        <p:spPr>
          <a:xfrm>
            <a:off x="427442" y="2892748"/>
            <a:ext cx="30641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Blip>
                <a:blip r:embed="rId2"/>
              </a:buBlip>
              <a:defRPr>
                <a:solidFill>
                  <a:srgbClr val="0433FF"/>
                </a:solidFill>
              </a:defRPr>
            </a:lvl1pPr>
          </a:lstStyle>
          <a:p>
            <a:r>
              <a:t>At eB=0: 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82" y="9582648"/>
            <a:ext cx="23110193" cy="161167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At eB=/=0:"/>
          <p:cNvSpPr txBox="1"/>
          <p:nvPr/>
        </p:nvSpPr>
        <p:spPr>
          <a:xfrm>
            <a:off x="420275" y="7175713"/>
            <a:ext cx="352071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Blip>
                <a:blip r:embed="rId2"/>
              </a:buBlip>
              <a:defRPr>
                <a:solidFill>
                  <a:srgbClr val="0433FF"/>
                </a:solidFill>
              </a:defRPr>
            </a:lvl1pPr>
          </a:lstStyle>
          <a:p>
            <a:r>
              <a:t>At eB=/=0: 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393" y="4458879"/>
            <a:ext cx="12610834" cy="1962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5" y="2928901"/>
            <a:ext cx="4303870" cy="791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Screen Shot 2021-04-14 at 21.53.28.png" descr="Screen Shot 2021-04-14 at 21.53.2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428" y="6861014"/>
            <a:ext cx="10098104" cy="14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HTD, S.-T. Li, Q. Shi and X.-D. Wang, 2104.06843"/>
          <p:cNvSpPr txBox="1"/>
          <p:nvPr/>
        </p:nvSpPr>
        <p:spPr>
          <a:xfrm>
            <a:off x="14705019" y="7429713"/>
            <a:ext cx="905412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HTD, S.-T. Li, Q. Shi and X.-D. Wang, 2104.06843 </a:t>
            </a:r>
          </a:p>
        </p:txBody>
      </p:sp>
      <p:sp>
        <p:nvSpPr>
          <p:cNvPr id="454" name="Kapusta &amp; Gale, Finite-temperature field theory: Principles and applications"/>
          <p:cNvSpPr txBox="1"/>
          <p:nvPr/>
        </p:nvSpPr>
        <p:spPr>
          <a:xfrm>
            <a:off x="9160870" y="3118530"/>
            <a:ext cx="142980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39700" algn="l" defTabSz="457200">
              <a:spcBef>
                <a:spcPts val="1200"/>
              </a:spcBef>
              <a:buClr>
                <a:srgbClr val="000000"/>
              </a:buClr>
              <a:buFont typeface="Times Roman"/>
              <a:defRPr sz="3300">
                <a:solidFill>
                  <a:srgbClr val="797979"/>
                </a:solidFill>
              </a:defRPr>
            </a:lvl1pPr>
          </a:lstStyle>
          <a:p>
            <a:r>
              <a:t>Kapusta &amp; Gale, Finite-temperature field theory: Principles and applications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5" name=": first-order modified Bessel function of the second kind"/>
              <p:cNvSpPr txBox="1"/>
              <p:nvPr/>
            </p:nvSpPr>
            <p:spPr>
              <a:xfrm>
                <a:off x="12168362" y="11773444"/>
                <a:ext cx="12126804" cy="647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36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8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8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sz="38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t>: first-order modified Bessel function of the second kind</a:t>
                </a:r>
              </a:p>
            </p:txBody>
          </p:sp>
        </mc:Choice>
        <mc:Fallback>
          <p:sp>
            <p:nvSpPr>
              <p:cNvPr id="455" name=": first-order modified Bessel function of the second kin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8362" y="11773444"/>
                <a:ext cx="12126804" cy="647701"/>
              </a:xfrm>
              <a:prstGeom prst="rect">
                <a:avLst/>
              </a:prstGeom>
              <a:blipFill>
                <a:blip r:embed="rId7"/>
                <a:stretch>
                  <a:fillRect t="-7547" b="-358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458" name="High T: Ideal gas limit"/>
          <p:cNvSpPr txBox="1">
            <a:spLocks noGrp="1"/>
          </p:cNvSpPr>
          <p:nvPr>
            <p:ph type="ctrTitle"/>
          </p:nvPr>
        </p:nvSpPr>
        <p:spPr>
          <a:xfrm>
            <a:off x="1473200" y="380956"/>
            <a:ext cx="21437600" cy="1704218"/>
          </a:xfrm>
          <a:prstGeom prst="rect">
            <a:avLst/>
          </a:prstGeom>
        </p:spPr>
        <p:txBody>
          <a:bodyPr/>
          <a:lstStyle/>
          <a:p>
            <a:r>
              <a:t>High T: Ideal gas limit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05" y="2378369"/>
            <a:ext cx="18136625" cy="1704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8" y="4519355"/>
            <a:ext cx="17993358" cy="162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Screen Shot 2021-04-15 at 20.35.42.png" descr="Screen Shot 2021-04-15 at 20.35.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0312" y="11328756"/>
            <a:ext cx="7826263" cy="1862112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Holds at both eB=0 and eB=/=0 with T→∞"/>
          <p:cNvSpPr txBox="1"/>
          <p:nvPr/>
        </p:nvSpPr>
        <p:spPr>
          <a:xfrm>
            <a:off x="11347765" y="10569003"/>
            <a:ext cx="11546724" cy="87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Holds at both eB=0 and eB=/=0 with T→∞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7257" y="3762880"/>
            <a:ext cx="3849488" cy="702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Group"/>
          <p:cNvGrpSpPr/>
          <p:nvPr/>
        </p:nvGrpSpPr>
        <p:grpSpPr>
          <a:xfrm>
            <a:off x="1062216" y="6968125"/>
            <a:ext cx="9709369" cy="6000509"/>
            <a:chOff x="0" y="0"/>
            <a:chExt cx="9709368" cy="6000507"/>
          </a:xfrm>
        </p:grpSpPr>
        <p:sp>
          <p:nvSpPr>
            <p:cNvPr id="464" name="Rounded Rectangle"/>
            <p:cNvSpPr/>
            <p:nvPr/>
          </p:nvSpPr>
          <p:spPr>
            <a:xfrm>
              <a:off x="0" y="0"/>
              <a:ext cx="9709369" cy="6000508"/>
            </a:xfrm>
            <a:prstGeom prst="roundRect">
              <a:avLst>
                <a:gd name="adj" fmla="val 14886"/>
              </a:avLst>
            </a:prstGeom>
            <a:noFill/>
            <a:ln w="381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67" name="Group"/>
            <p:cNvGrpSpPr/>
            <p:nvPr/>
          </p:nvGrpSpPr>
          <p:grpSpPr>
            <a:xfrm>
              <a:off x="368319" y="223911"/>
              <a:ext cx="9179779" cy="5343464"/>
              <a:chOff x="0" y="0"/>
              <a:chExt cx="9179777" cy="5343463"/>
            </a:xfrm>
          </p:grpSpPr>
          <p:pic>
            <p:nvPicPr>
              <p:cNvPr id="465" name="Screen Shot 2021-04-15 at 20.35.52.png" descr="Screen Shot 2021-04-15 at 20.35.52.png"/>
              <p:cNvPicPr>
                <a:picLocks noChangeAspect="1"/>
              </p:cNvPicPr>
              <p:nvPr/>
            </p:nvPicPr>
            <p:blipFill>
              <a:blip r:embed="rId6"/>
              <a:srcRect b="3491"/>
              <a:stretch>
                <a:fillRect/>
              </a:stretch>
            </p:blipFill>
            <p:spPr>
              <a:xfrm>
                <a:off x="0" y="607358"/>
                <a:ext cx="9179778" cy="47361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6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6468" y="0"/>
                <a:ext cx="3306781" cy="68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72" name="Group"/>
          <p:cNvGrpSpPr/>
          <p:nvPr/>
        </p:nvGrpSpPr>
        <p:grpSpPr>
          <a:xfrm>
            <a:off x="12527172" y="6747220"/>
            <a:ext cx="9286263" cy="3261711"/>
            <a:chOff x="0" y="0"/>
            <a:chExt cx="9286261" cy="3261709"/>
          </a:xfrm>
        </p:grpSpPr>
        <p:pic>
          <p:nvPicPr>
            <p:cNvPr id="469" name="Screen Shot 2021-04-16 at 10.55.47.png" descr="Screen Shot 2021-04-16 at 10.55.47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097502"/>
              <a:ext cx="9286262" cy="1931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0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0981" y="213235"/>
              <a:ext cx="13843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Rounded Rectangle"/>
            <p:cNvSpPr/>
            <p:nvPr/>
          </p:nvSpPr>
          <p:spPr>
            <a:xfrm>
              <a:off x="0" y="0"/>
              <a:ext cx="9286262" cy="3261710"/>
            </a:xfrm>
            <a:prstGeom prst="roundRect">
              <a:avLst>
                <a:gd name="adj" fmla="val 22395"/>
              </a:avLst>
            </a:prstGeom>
            <a:noFill/>
            <a:ln w="381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73" name="Rounded Rectangle"/>
          <p:cNvSpPr/>
          <p:nvPr/>
        </p:nvSpPr>
        <p:spPr>
          <a:xfrm>
            <a:off x="11178519" y="10347714"/>
            <a:ext cx="11983569" cy="2640147"/>
          </a:xfrm>
          <a:prstGeom prst="roundRect">
            <a:avLst>
              <a:gd name="adj" fmla="val 27939"/>
            </a:avLst>
          </a:prstGeom>
          <a:ln w="38100">
            <a:solidFill>
              <a:schemeClr val="accent5">
                <a:hueOff val="85969"/>
                <a:satOff val="-7811"/>
                <a:lumOff val="-3895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4" name="Oval"/>
          <p:cNvSpPr/>
          <p:nvPr/>
        </p:nvSpPr>
        <p:spPr>
          <a:xfrm>
            <a:off x="4871795" y="2681139"/>
            <a:ext cx="643891" cy="1098679"/>
          </a:xfrm>
          <a:prstGeom prst="ellipse">
            <a:avLst/>
          </a:prstGeom>
          <a:solidFill>
            <a:srgbClr val="FFFC79">
              <a:alpha val="582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Oval"/>
          <p:cNvSpPr/>
          <p:nvPr/>
        </p:nvSpPr>
        <p:spPr>
          <a:xfrm>
            <a:off x="13202335" y="2595478"/>
            <a:ext cx="643891" cy="1098680"/>
          </a:xfrm>
          <a:prstGeom prst="ellipse">
            <a:avLst/>
          </a:prstGeom>
          <a:solidFill>
            <a:srgbClr val="FFFC79">
              <a:alpha val="582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Oval"/>
          <p:cNvSpPr/>
          <p:nvPr/>
        </p:nvSpPr>
        <p:spPr>
          <a:xfrm>
            <a:off x="16848359" y="2595478"/>
            <a:ext cx="643891" cy="1098680"/>
          </a:xfrm>
          <a:prstGeom prst="ellipse">
            <a:avLst/>
          </a:prstGeom>
          <a:solidFill>
            <a:srgbClr val="FFFC79">
              <a:alpha val="582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Oval"/>
          <p:cNvSpPr/>
          <p:nvPr/>
        </p:nvSpPr>
        <p:spPr>
          <a:xfrm>
            <a:off x="4871795" y="4781802"/>
            <a:ext cx="643891" cy="1098679"/>
          </a:xfrm>
          <a:prstGeom prst="ellipse">
            <a:avLst/>
          </a:prstGeom>
          <a:solidFill>
            <a:srgbClr val="FFFC79">
              <a:alpha val="582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8" name="Oval"/>
          <p:cNvSpPr/>
          <p:nvPr/>
        </p:nvSpPr>
        <p:spPr>
          <a:xfrm>
            <a:off x="13383628" y="4671349"/>
            <a:ext cx="643891" cy="1098680"/>
          </a:xfrm>
          <a:prstGeom prst="ellipse">
            <a:avLst/>
          </a:prstGeom>
          <a:solidFill>
            <a:srgbClr val="FFFC79">
              <a:alpha val="582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Oval"/>
          <p:cNvSpPr/>
          <p:nvPr/>
        </p:nvSpPr>
        <p:spPr>
          <a:xfrm>
            <a:off x="17023193" y="4671349"/>
            <a:ext cx="643891" cy="1098680"/>
          </a:xfrm>
          <a:prstGeom prst="ellipse">
            <a:avLst/>
          </a:prstGeom>
          <a:solidFill>
            <a:srgbClr val="FFFC79">
              <a:alpha val="582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82" name="Chiral condensates v.s. screening masses of neutral PS mesons"/>
          <p:cNvSpPr txBox="1">
            <a:spLocks noGrp="1"/>
          </p:cNvSpPr>
          <p:nvPr>
            <p:ph type="title"/>
          </p:nvPr>
        </p:nvSpPr>
        <p:spPr>
          <a:xfrm>
            <a:off x="562502" y="261901"/>
            <a:ext cx="23258996" cy="1313583"/>
          </a:xfrm>
          <a:prstGeom prst="rect">
            <a:avLst/>
          </a:prstGeom>
        </p:spPr>
        <p:txBody>
          <a:bodyPr/>
          <a:lstStyle>
            <a:lvl1pPr defTabSz="561340">
              <a:defRPr sz="7344">
                <a:effectLst>
                  <a:outerShdw blurRad="43180" dist="8636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Chiral condensates v.s. screening masses of neutral PS mesons</a:t>
            </a:r>
          </a:p>
        </p:txBody>
      </p:sp>
      <p:pic>
        <p:nvPicPr>
          <p:cNvPr id="483" name="Screen Shot 2022-05-25 at 09.24.24.png" descr="Screen Shot 2022-05-25 at 09.24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426" y="1708783"/>
            <a:ext cx="6666462" cy="2412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Screen Shot 2022-05-25 at 09.25.20.png" descr="Screen Shot 2022-05-25 at 09.25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18" y="3954711"/>
            <a:ext cx="8846616" cy="1690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Screen Shot 2022-05-25 at 09.26.09.png" descr="Screen Shot 2022-05-25 at 09.26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16" y="4078878"/>
            <a:ext cx="5790324" cy="1442573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Ward Identity:"/>
          <p:cNvSpPr txBox="1"/>
          <p:nvPr/>
        </p:nvSpPr>
        <p:spPr>
          <a:xfrm>
            <a:off x="785240" y="2483024"/>
            <a:ext cx="418475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Ward Identity: </a:t>
            </a:r>
          </a:p>
        </p:txBody>
      </p:sp>
      <p:sp>
        <p:nvSpPr>
          <p:cNvPr id="487" name="At nonzero magnetic field:"/>
          <p:cNvSpPr txBox="1"/>
          <p:nvPr/>
        </p:nvSpPr>
        <p:spPr>
          <a:xfrm>
            <a:off x="758361" y="4368799"/>
            <a:ext cx="72675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At nonzero magnetic field: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8" name="Consider   as a pseudoscalar operator,…"/>
              <p:cNvSpPr txBox="1"/>
              <p:nvPr/>
            </p:nvSpPr>
            <p:spPr>
              <a:xfrm>
                <a:off x="623103" y="6755493"/>
                <a:ext cx="10595706" cy="1625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t>Consider </a:t>
                </a:r>
                <a14:m>
                  <m:oMath xmlns:m="http://schemas.openxmlformats.org/officeDocument/2006/math">
                    <m:r>
                      <a:rPr sz="5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</m:oMath>
                </a14:m>
                <a:r>
                  <a:t> as a pseudoscalar operator, </a:t>
                </a:r>
              </a:p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t>and integrate the WI over space-time:</a:t>
                </a:r>
              </a:p>
            </p:txBody>
          </p:sp>
        </mc:Choice>
        <mc:Fallback>
          <p:sp>
            <p:nvSpPr>
              <p:cNvPr id="488" name="Consider   as a pseudoscalar operator,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3" y="6755493"/>
                <a:ext cx="10595706" cy="1625601"/>
              </a:xfrm>
              <a:prstGeom prst="rect">
                <a:avLst/>
              </a:prstGeom>
              <a:blipFill>
                <a:blip r:embed="rId5"/>
                <a:stretch>
                  <a:fillRect l="-3589" t="-3876" r="-3708" b="-2403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5680" y="6087700"/>
            <a:ext cx="8551510" cy="6942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3" name="Group"/>
          <p:cNvGrpSpPr/>
          <p:nvPr/>
        </p:nvGrpSpPr>
        <p:grpSpPr>
          <a:xfrm>
            <a:off x="11784179" y="5707189"/>
            <a:ext cx="9158965" cy="3722210"/>
            <a:chOff x="0" y="0"/>
            <a:chExt cx="9158963" cy="3722208"/>
          </a:xfrm>
        </p:grpSpPr>
        <p:sp>
          <p:nvSpPr>
            <p:cNvPr id="490" name="Rounded Rectangle"/>
            <p:cNvSpPr/>
            <p:nvPr/>
          </p:nvSpPr>
          <p:spPr>
            <a:xfrm>
              <a:off x="0" y="0"/>
              <a:ext cx="9158964" cy="3722209"/>
            </a:xfrm>
            <a:prstGeom prst="roundRect">
              <a:avLst>
                <a:gd name="adj" fmla="val 17434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91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1221" y="2707212"/>
              <a:ext cx="3998425" cy="750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541" y="1541851"/>
              <a:ext cx="8719429" cy="705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4" name="Hadron susceptibility:…"/>
          <p:cNvSpPr txBox="1"/>
          <p:nvPr/>
        </p:nvSpPr>
        <p:spPr>
          <a:xfrm>
            <a:off x="127192" y="9904187"/>
            <a:ext cx="103759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Hadron susceptibility: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Integral of spatial correlation function</a:t>
            </a:r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2471" y="12269712"/>
            <a:ext cx="6029499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28382" y="10022781"/>
            <a:ext cx="4876801" cy="138841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7" name="Screening mass  :"/>
              <p:cNvSpPr txBox="1"/>
              <p:nvPr/>
            </p:nvSpPr>
            <p:spPr>
              <a:xfrm>
                <a:off x="2876016" y="12170963"/>
                <a:ext cx="5334191" cy="863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t>Screening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t>:</a:t>
                </a:r>
              </a:p>
            </p:txBody>
          </p:sp>
        </mc:Choice>
        <mc:Fallback>
          <p:sp>
            <p:nvSpPr>
              <p:cNvPr id="497" name="Screening mass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016" y="12170963"/>
                <a:ext cx="5334191" cy="863601"/>
              </a:xfrm>
              <a:prstGeom prst="rect">
                <a:avLst/>
              </a:prstGeom>
              <a:blipFill>
                <a:blip r:embed="rId11"/>
                <a:stretch>
                  <a:fillRect l="-6176" t="-14493" r="-6176" b="-391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8" name="HTD et al.,…"/>
          <p:cNvSpPr txBox="1"/>
          <p:nvPr/>
        </p:nvSpPr>
        <p:spPr>
          <a:xfrm>
            <a:off x="21322467" y="6902648"/>
            <a:ext cx="255445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500"/>
              </a:spcBef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HTD et al., </a:t>
            </a:r>
          </a:p>
          <a:p>
            <a:pPr>
              <a:spcBef>
                <a:spcPts val="500"/>
              </a:spcBef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PRD 2022,2021</a:t>
            </a:r>
          </a:p>
        </p:txBody>
      </p:sp>
      <p:sp>
        <p:nvSpPr>
          <p:cNvPr id="499" name="See also cases at eB=0,…"/>
          <p:cNvSpPr txBox="1"/>
          <p:nvPr/>
        </p:nvSpPr>
        <p:spPr>
          <a:xfrm>
            <a:off x="20930568" y="7967695"/>
            <a:ext cx="333824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See also cases at eB=0,</a:t>
            </a:r>
          </a:p>
          <a:p>
            <a:pPr>
              <a:defRPr sz="2700"/>
            </a:pPr>
            <a:r>
              <a:t>Kilcup and Sharpe, </a:t>
            </a:r>
          </a:p>
          <a:p>
            <a:pPr>
              <a:defRPr sz="2700"/>
            </a:pPr>
            <a:r>
              <a:t>NPB 1987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502" name="Numerical demonstration of the integrated Ward Identities"/>
          <p:cNvSpPr txBox="1">
            <a:spLocks noGrp="1"/>
          </p:cNvSpPr>
          <p:nvPr>
            <p:ph type="title"/>
          </p:nvPr>
        </p:nvSpPr>
        <p:spPr>
          <a:xfrm>
            <a:off x="1473200" y="893646"/>
            <a:ext cx="21437600" cy="1264134"/>
          </a:xfrm>
          <a:prstGeom prst="rect">
            <a:avLst/>
          </a:prstGeom>
        </p:spPr>
        <p:txBody>
          <a:bodyPr/>
          <a:lstStyle>
            <a:lvl1pPr defTabSz="536575">
              <a:defRPr sz="7019">
                <a:effectLst>
                  <a:outerShdw blurRad="41275" dist="8255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Numerical demonstration of the integrated Ward Identities</a:t>
            </a:r>
          </a:p>
        </p:txBody>
      </p:sp>
      <p:pic>
        <p:nvPicPr>
          <p:cNvPr id="503" name="wi.pdf" descr="wi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600" y="2758467"/>
            <a:ext cx="12246728" cy="7334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Screen Shot 2021-04-13 at 15.27.25.png" descr="Screen Shot 2021-04-13 at 15.27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9" y="2899501"/>
            <a:ext cx="10912213" cy="791699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HTD, S.-T. Li, A. Tomiya, X.-D. Wang, Y. Zhang, Phys.Rev.D 104 (2021) 1, 014505…"/>
          <p:cNvSpPr txBox="1"/>
          <p:nvPr/>
        </p:nvSpPr>
        <p:spPr>
          <a:xfrm>
            <a:off x="3492742" y="11558220"/>
            <a:ext cx="1739851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HTD, S.-T. Li, A. Tomiya, X.-D. Wang, Y. Zhang, Phys.Rev.D 104 (2021) 1, 014505</a:t>
            </a:r>
          </a:p>
          <a:p>
            <a:pPr>
              <a:spcBef>
                <a:spcPts val="700"/>
              </a:spcBef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HTD, S.-T. Li, J.-H. Liu, X.-D. Wang, Phys.Rev.D 105 (2022) 3, 034514 </a:t>
            </a:r>
          </a:p>
        </p:txBody>
      </p:sp>
      <p:sp>
        <p:nvSpPr>
          <p:cNvPr id="506" name="T=17 MeV"/>
          <p:cNvSpPr txBox="1"/>
          <p:nvPr/>
        </p:nvSpPr>
        <p:spPr>
          <a:xfrm>
            <a:off x="5226545" y="3794973"/>
            <a:ext cx="2571904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T=17 MeV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Lattice QCD in strong magnetic fields"/>
          <p:cNvSpPr txBox="1">
            <a:spLocks noGrp="1"/>
          </p:cNvSpPr>
          <p:nvPr>
            <p:ph type="ctrTitle"/>
          </p:nvPr>
        </p:nvSpPr>
        <p:spPr>
          <a:xfrm>
            <a:off x="2376064" y="438629"/>
            <a:ext cx="19631872" cy="1493331"/>
          </a:xfrm>
          <a:prstGeom prst="rect">
            <a:avLst/>
          </a:prstGeom>
        </p:spPr>
        <p:txBody>
          <a:bodyPr/>
          <a:lstStyle>
            <a:lvl1pPr defTabSz="734694">
              <a:defRPr sz="9612">
                <a:effectLst>
                  <a:outerShdw blurRad="56514" dist="11303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Lattice QCD in strong magnetic fields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510" name="No sign problem"/>
          <p:cNvSpPr txBox="1"/>
          <p:nvPr/>
        </p:nvSpPr>
        <p:spPr>
          <a:xfrm>
            <a:off x="9805987" y="2083873"/>
            <a:ext cx="47720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 sign problem </a:t>
            </a:r>
          </a:p>
        </p:txBody>
      </p:sp>
      <p:pic>
        <p:nvPicPr>
          <p:cNvPr id="511" name="Screen Shot 2021-04-15 at 11.25.30.png" descr="Screen Shot 2021-04-15 at 11.25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59" y="4630959"/>
            <a:ext cx="13776682" cy="3519748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B pointing to the z direction &amp; Gauge link multiplied by a U(1) factor"/>
          <p:cNvSpPr txBox="1"/>
          <p:nvPr/>
        </p:nvSpPr>
        <p:spPr>
          <a:xfrm>
            <a:off x="799179" y="3593960"/>
            <a:ext cx="1919868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 </a:t>
            </a:r>
            <a:r>
              <a:rPr i="1"/>
              <a:t>B</a:t>
            </a:r>
            <a:r>
              <a:t> pointing to the z direction &amp; Gauge link multiplied by a U(1) factor</a:t>
            </a:r>
          </a:p>
        </p:txBody>
      </p:sp>
      <p:pic>
        <p:nvPicPr>
          <p:cNvPr id="513" name="Screen Shot 2021-04-15 at 11.27.10.png" descr="Screen Shot 2021-04-15 at 11.27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572" y="10362024"/>
            <a:ext cx="4580070" cy="1821619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Quantization of the magnetic field"/>
          <p:cNvSpPr txBox="1"/>
          <p:nvPr/>
        </p:nvSpPr>
        <p:spPr>
          <a:xfrm>
            <a:off x="505671" y="8708330"/>
            <a:ext cx="99238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t> Quantization of the magnetic field</a:t>
            </a:r>
          </a:p>
        </p:txBody>
      </p:sp>
      <p:pic>
        <p:nvPicPr>
          <p:cNvPr id="515" name="Screen Shot 2021-04-15 at 11.28.51.png" descr="Screen Shot 2021-04-15 at 11.28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6581" y="10444998"/>
            <a:ext cx="4341540" cy="1655672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qu=2/3e, qd=-1/3e, qs=-1/3e"/>
          <p:cNvSpPr txBox="1"/>
          <p:nvPr/>
        </p:nvSpPr>
        <p:spPr>
          <a:xfrm>
            <a:off x="8569563" y="10085368"/>
            <a:ext cx="780509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q</a:t>
            </a:r>
            <a:r>
              <a:rPr baseline="-5999"/>
              <a:t>u</a:t>
            </a:r>
            <a:r>
              <a:t>=2/3e, q</a:t>
            </a:r>
            <a:r>
              <a:rPr baseline="-5999"/>
              <a:t>d</a:t>
            </a:r>
            <a:r>
              <a:t>=-1/3e, q</a:t>
            </a:r>
            <a:r>
              <a:rPr baseline="-5999"/>
              <a:t>s</a:t>
            </a:r>
            <a:r>
              <a:t>=-1/3e</a:t>
            </a:r>
          </a:p>
        </p:txBody>
      </p:sp>
      <p:sp>
        <p:nvSpPr>
          <p:cNvPr id="517" name="Arrow"/>
          <p:cNvSpPr/>
          <p:nvPr/>
        </p:nvSpPr>
        <p:spPr>
          <a:xfrm>
            <a:off x="8542794" y="10849706"/>
            <a:ext cx="8634024" cy="846255"/>
          </a:xfrm>
          <a:prstGeom prst="rightArrow">
            <a:avLst>
              <a:gd name="adj1" fmla="val 32000"/>
              <a:gd name="adj2" fmla="val 96047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M. D’Elia, S. Mukherjee, F. Sanfilippo,…"/>
          <p:cNvSpPr txBox="1"/>
          <p:nvPr/>
        </p:nvSpPr>
        <p:spPr>
          <a:xfrm>
            <a:off x="17267408" y="4630959"/>
            <a:ext cx="6912968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D’Elia, S. Mukherjee, F. Sanfilippo,</a:t>
            </a:r>
          </a:p>
          <a:p>
            <a:pPr algn="l" defTabSz="457200">
              <a:defRPr sz="32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Phys.Rev.D 82 (2010) 051501, </a:t>
            </a:r>
          </a:p>
          <a:p>
            <a:pPr algn="l" defTabSz="457200">
              <a:defRPr sz="32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G. Bali et al., JHEP02(2012)044,</a:t>
            </a:r>
          </a:p>
          <a:p>
            <a:pPr algn="l" defTabSz="457200">
              <a:defRPr sz="32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…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9" name=": inverse lattice spacing…"/>
              <p:cNvSpPr txBox="1"/>
              <p:nvPr/>
            </p:nvSpPr>
            <p:spPr>
              <a:xfrm>
                <a:off x="8077875" y="11818034"/>
                <a:ext cx="9563862" cy="171313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34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: inverse lattice spacing</a:t>
                </a:r>
              </a:p>
              <a:p>
                <a:pPr algn="l">
                  <a:defRPr sz="34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3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t>: magnetic flux</a:t>
                </a:r>
              </a:p>
              <a:p>
                <a:pPr algn="l">
                  <a:defRPr sz="34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3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sz="33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sz="33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t>: number of lattice points in x,y,z directions</a:t>
                </a:r>
              </a:p>
            </p:txBody>
          </p:sp>
        </mc:Choice>
        <mc:Fallback>
          <p:sp>
            <p:nvSpPr>
              <p:cNvPr id="519" name=": inverse lattice spacing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875" y="11818034"/>
                <a:ext cx="9563862" cy="1713132"/>
              </a:xfrm>
              <a:prstGeom prst="rect">
                <a:avLst/>
              </a:prstGeom>
              <a:blipFill>
                <a:blip r:embed="rId7"/>
                <a:stretch>
                  <a:fillRect l="-1061" t="-2941" r="-4775" b="-1176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eB induced effects:…"/>
          <p:cNvSpPr txBox="1">
            <a:spLocks noGrp="1"/>
          </p:cNvSpPr>
          <p:nvPr>
            <p:ph type="ctrTitle"/>
          </p:nvPr>
        </p:nvSpPr>
        <p:spPr>
          <a:xfrm>
            <a:off x="3383416" y="78022"/>
            <a:ext cx="18474357" cy="2401344"/>
          </a:xfrm>
          <a:prstGeom prst="rect">
            <a:avLst/>
          </a:prstGeom>
        </p:spPr>
        <p:txBody>
          <a:bodyPr/>
          <a:lstStyle/>
          <a:p>
            <a:pPr defTabSz="544830">
              <a:defRPr sz="7128">
                <a:effectLst>
                  <a:outerShdw blurRad="41910" dist="8382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i="1"/>
              <a:t>eB</a:t>
            </a:r>
            <a:r>
              <a:t> induced effects:  </a:t>
            </a:r>
          </a:p>
          <a:p>
            <a:pPr defTabSz="544830">
              <a:defRPr sz="7128">
                <a:effectLst>
                  <a:outerShdw blurRad="41910" dist="8382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Chiral magnetic effects, QCD critical end point…</a:t>
            </a:r>
          </a:p>
        </p:txBody>
      </p:sp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523" name="Screen Shot 2021-04-13 at 17.26.51.png" descr="Screen Shot 2021-04-13 at 17.26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61" y="3623075"/>
            <a:ext cx="10673654" cy="833138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G. Endrodi, JHEP 1507(2015) 173"/>
          <p:cNvSpPr txBox="1"/>
          <p:nvPr/>
        </p:nvSpPr>
        <p:spPr>
          <a:xfrm>
            <a:off x="2882708" y="12127007"/>
            <a:ext cx="593340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62890" indent="-226695" algn="l" defTabSz="457200">
              <a:buFont typeface="Times New Roman"/>
              <a:defRPr sz="3200">
                <a:solidFill>
                  <a:srgbClr val="000000"/>
                </a:solidFill>
              </a:defRPr>
            </a:lvl1pPr>
          </a:lstStyle>
          <a:p>
            <a:r>
              <a:t>G. Endrodi, JHEP 1507(2015) 173</a:t>
            </a:r>
          </a:p>
        </p:txBody>
      </p:sp>
      <p:sp>
        <p:nvSpPr>
          <p:cNvPr id="525" name="T-eB plane"/>
          <p:cNvSpPr txBox="1"/>
          <p:nvPr/>
        </p:nvSpPr>
        <p:spPr>
          <a:xfrm>
            <a:off x="4487633" y="3019880"/>
            <a:ext cx="272355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pPr>
            <a:r>
              <a:t>T-</a:t>
            </a:r>
            <a:r>
              <a:rPr i="1"/>
              <a:t>eB</a:t>
            </a:r>
            <a:r>
              <a:t> plane</a:t>
            </a:r>
          </a:p>
        </p:txBody>
      </p:sp>
      <p:pic>
        <p:nvPicPr>
          <p:cNvPr id="526" name="Screen Shot 2021-11-03 at 14.50.07.png" descr="Screen Shot 2021-11-03 at 14.50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742" y="3879597"/>
            <a:ext cx="13093769" cy="7291526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V. Braguta et al.,  Phys.Rev.D 100 (2019) 114503"/>
          <p:cNvSpPr txBox="1"/>
          <p:nvPr/>
        </p:nvSpPr>
        <p:spPr>
          <a:xfrm>
            <a:off x="14478000" y="11923807"/>
            <a:ext cx="816630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3200">
                <a:solidFill>
                  <a:srgbClr val="231F20"/>
                </a:solidFill>
              </a:defRPr>
            </a:lvl1pPr>
          </a:lstStyle>
          <a:p>
            <a:r>
              <a:t>V. Braguta et al.,  Phys.Rev.D 100 (2019) 114503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8" name="Transition at nonzero eB and"/>
              <p:cNvSpPr txBox="1"/>
              <p:nvPr/>
            </p:nvSpPr>
            <p:spPr>
              <a:xfrm>
                <a:off x="14625021" y="3019880"/>
                <a:ext cx="7872263" cy="8001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800">
                    <a:solidFill>
                      <a:srgbClr val="000000"/>
                    </a:solidFill>
                    <a:effectLst>
                      <a:outerShdw blurRad="63500" dist="12700" dir="5400000" rotWithShape="0">
                        <a:srgbClr val="000000">
                          <a:alpha val="3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Baskerville"/>
                  </a:defRPr>
                </a:pPr>
                <a:r>
                  <a:t>Transition at nonzero </a:t>
                </a:r>
                <a:r>
                  <a:rPr i="1"/>
                  <a:t>eB</a:t>
                </a:r>
                <a: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5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528" name="Transition at nonzero eB an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021" y="3019880"/>
                <a:ext cx="7872263" cy="800101"/>
              </a:xfrm>
              <a:prstGeom prst="rect">
                <a:avLst/>
              </a:prstGeom>
              <a:blipFill>
                <a:blip r:embed="rId4"/>
                <a:stretch>
                  <a:fillRect l="-5475" t="-23438" r="-2254" b="-5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9" name="3"/>
          <p:cNvSpPr txBox="1"/>
          <p:nvPr/>
        </p:nvSpPr>
        <p:spPr>
          <a:xfrm>
            <a:off x="3314699" y="10439399"/>
            <a:ext cx="3810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0" name="165"/>
              <p:cNvSpPr txBox="1"/>
              <p:nvPr/>
            </p:nvSpPr>
            <p:spPr>
              <a:xfrm>
                <a:off x="2879636" y="11137899"/>
                <a:ext cx="1251128" cy="584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:r>
                  <a:t>165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32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3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/>
              </a:p>
            </p:txBody>
          </p:sp>
        </mc:Choice>
        <mc:Fallback>
          <p:sp>
            <p:nvSpPr>
              <p:cNvPr id="530" name="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36" y="11137899"/>
                <a:ext cx="1251128" cy="584201"/>
              </a:xfrm>
              <a:prstGeom prst="rect">
                <a:avLst/>
              </a:prstGeom>
              <a:blipFill>
                <a:blip r:embed="rId5"/>
                <a:stretch>
                  <a:fillRect l="-16000" t="-8333" r="-3000" b="-33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1" name="549"/>
              <p:cNvSpPr txBox="1"/>
              <p:nvPr/>
            </p:nvSpPr>
            <p:spPr>
              <a:xfrm>
                <a:off x="7343534" y="11137899"/>
                <a:ext cx="1314932" cy="584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:r>
                  <a:t>549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32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3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/>
              </a:p>
            </p:txBody>
          </p:sp>
        </mc:Choice>
        <mc:Fallback>
          <p:sp>
            <p:nvSpPr>
              <p:cNvPr id="531" name="5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534" y="11137899"/>
                <a:ext cx="1314932" cy="584201"/>
              </a:xfrm>
              <a:prstGeom prst="rect">
                <a:avLst/>
              </a:prstGeom>
              <a:blipFill>
                <a:blip r:embed="rId6"/>
                <a:stretch>
                  <a:fillRect l="-16346" t="-8333" r="-3846" b="-33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86" name="Skokov, Illarionov and  Toneev, IJMPA 24 (2009) 5925"/>
          <p:cNvSpPr txBox="1"/>
          <p:nvPr/>
        </p:nvSpPr>
        <p:spPr>
          <a:xfrm>
            <a:off x="881063" y="9810362"/>
            <a:ext cx="7038874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400">
                <a:solidFill>
                  <a:srgbClr val="000000">
                    <a:alpha val="80000"/>
                  </a:srgbClr>
                </a:solidFill>
              </a:defRPr>
            </a:lvl1pPr>
          </a:lstStyle>
          <a:p>
            <a:r>
              <a:t>Skokov, Illarionov and  Toneev, IJMPA 24 (2009) 5925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785" y="12155742"/>
            <a:ext cx="2821036" cy="653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17" y="11148477"/>
            <a:ext cx="2518173" cy="73223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=0:"/>
          <p:cNvSpPr txBox="1"/>
          <p:nvPr/>
        </p:nvSpPr>
        <p:spPr>
          <a:xfrm>
            <a:off x="636117" y="11466216"/>
            <a:ext cx="15982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t=0:</a:t>
            </a:r>
          </a:p>
        </p:txBody>
      </p:sp>
      <p:sp>
        <p:nvSpPr>
          <p:cNvPr id="190" name="LHC:"/>
          <p:cNvSpPr txBox="1"/>
          <p:nvPr/>
        </p:nvSpPr>
        <p:spPr>
          <a:xfrm>
            <a:off x="2484674" y="12036564"/>
            <a:ext cx="160210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LHC:</a:t>
            </a:r>
          </a:p>
        </p:txBody>
      </p:sp>
      <p:sp>
        <p:nvSpPr>
          <p:cNvPr id="191" name="RHIC:"/>
          <p:cNvSpPr txBox="1"/>
          <p:nvPr/>
        </p:nvSpPr>
        <p:spPr>
          <a:xfrm>
            <a:off x="2202416" y="11062157"/>
            <a:ext cx="216662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RHIC:</a:t>
            </a:r>
          </a:p>
        </p:txBody>
      </p:sp>
      <p:pic>
        <p:nvPicPr>
          <p:cNvPr id="192" name="Screen Shot 2020-07-31 at 18.18.46.png" descr="Screen Shot 2020-07-31 at 18.18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1" y="3089942"/>
            <a:ext cx="7988356" cy="647073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Magnetic field created in the early stage of HIC"/>
          <p:cNvSpPr txBox="1"/>
          <p:nvPr/>
        </p:nvSpPr>
        <p:spPr>
          <a:xfrm>
            <a:off x="1802932" y="303264"/>
            <a:ext cx="2077813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8400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Magnetic field created in the early stage of HIC</a:t>
            </a:r>
          </a:p>
        </p:txBody>
      </p:sp>
      <p:pic>
        <p:nvPicPr>
          <p:cNvPr id="194" name="Screen Shot 2021-08-17 at 16.02.55.png" descr="Screen Shot 2021-08-17 at 16.02.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893" y="3955089"/>
            <a:ext cx="7683814" cy="580582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QCD results on…"/>
          <p:cNvSpPr txBox="1"/>
          <p:nvPr/>
        </p:nvSpPr>
        <p:spPr>
          <a:xfrm>
            <a:off x="9633457" y="2456478"/>
            <a:ext cx="511708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LQCD results on</a:t>
            </a:r>
          </a:p>
          <a:p>
            <a:pPr>
              <a:defRPr sz="4000"/>
            </a:pPr>
            <a:r>
              <a:t>Magnetic susceptibility</a:t>
            </a:r>
          </a:p>
        </p:txBody>
      </p:sp>
      <p:sp>
        <p:nvSpPr>
          <p:cNvPr id="196" name="Bali, Endrodi, Piemonte, JHEP 07 (2020) 183"/>
          <p:cNvSpPr txBox="1"/>
          <p:nvPr/>
        </p:nvSpPr>
        <p:spPr>
          <a:xfrm>
            <a:off x="9515770" y="9938722"/>
            <a:ext cx="588142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323232"/>
                </a:solidFill>
              </a:defRPr>
            </a:lvl1pPr>
          </a:lstStyle>
          <a:p>
            <a:r>
              <a:t>Bali, Endrodi, Piemonte, JHEP 07 (2020) 183</a:t>
            </a:r>
          </a:p>
        </p:txBody>
      </p:sp>
      <p:sp>
        <p:nvSpPr>
          <p:cNvPr id="197" name="T&gt; 155 MeV: Paramagnetic…"/>
          <p:cNvSpPr txBox="1"/>
          <p:nvPr/>
        </p:nvSpPr>
        <p:spPr>
          <a:xfrm>
            <a:off x="8999855" y="11105853"/>
            <a:ext cx="724789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424242"/>
                </a:solidFill>
              </a:defRPr>
            </a:pPr>
            <a:r>
              <a:t>T&gt; 155 MeV: Paramagnetic</a:t>
            </a:r>
          </a:p>
          <a:p>
            <a:pPr>
              <a:defRPr>
                <a:solidFill>
                  <a:srgbClr val="424242"/>
                </a:solidFill>
              </a:defRPr>
            </a:pPr>
            <a:r>
              <a:t>T&lt;155 MeV: Diamagnetic</a:t>
            </a:r>
          </a:p>
        </p:txBody>
      </p:sp>
      <p:pic>
        <p:nvPicPr>
          <p:cNvPr id="198" name="Screen Shot 2021-08-17 at 16.09.19.png" descr="Screen Shot 2021-08-17 at 16.09.1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3357" y="4020101"/>
            <a:ext cx="8216901" cy="63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QCD results on…"/>
          <p:cNvSpPr txBox="1"/>
          <p:nvPr/>
        </p:nvSpPr>
        <p:spPr>
          <a:xfrm>
            <a:off x="16316354" y="2151678"/>
            <a:ext cx="781887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/>
            </a:pPr>
            <a:r>
              <a:t>LQCD results on </a:t>
            </a:r>
          </a:p>
          <a:p>
            <a:pPr>
              <a:defRPr sz="4000"/>
            </a:pPr>
            <a:r>
              <a:t>difference to electromagnetic conductivity at eB=0</a:t>
            </a:r>
          </a:p>
        </p:txBody>
      </p:sp>
      <p:sp>
        <p:nvSpPr>
          <p:cNvPr id="200" name="Astrakhantsev et al., PRD 102 (2020) 054516"/>
          <p:cNvSpPr txBox="1"/>
          <p:nvPr/>
        </p:nvSpPr>
        <p:spPr>
          <a:xfrm>
            <a:off x="17998910" y="10161199"/>
            <a:ext cx="58317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323232"/>
                </a:solidFill>
              </a:defRPr>
            </a:lvl1pPr>
          </a:lstStyle>
          <a:p>
            <a:r>
              <a:t>Astrakhantsev et al., PRD 102 (2020) 054516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1" name="Parallel:…"/>
              <p:cNvSpPr txBox="1"/>
              <p:nvPr/>
            </p:nvSpPr>
            <p:spPr>
              <a:xfrm>
                <a:off x="19703818" y="10940753"/>
                <a:ext cx="3641123" cy="1955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424242"/>
                    </a:solidFill>
                  </a:defRPr>
                </a:pPr>
                <a:r>
                  <a:t>Parallel: </a:t>
                </a:r>
                <a14:m>
                  <m:oMath xmlns:m="http://schemas.openxmlformats.org/officeDocument/2006/math">
                    <m:r>
                      <a:rPr sz="7400" i="1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endParaRPr/>
              </a:p>
              <a:p>
                <a:pPr>
                  <a:defRPr>
                    <a:solidFill>
                      <a:srgbClr val="424242"/>
                    </a:solidFill>
                  </a:defRPr>
                </a:pPr>
                <a:r>
                  <a:t>Transverse: </a:t>
                </a:r>
                <a14:m>
                  <m:oMath xmlns:m="http://schemas.openxmlformats.org/officeDocument/2006/math">
                    <m:r>
                      <a:rPr sz="7400" i="1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endParaRPr sz="6100"/>
              </a:p>
            </p:txBody>
          </p:sp>
        </mc:Choice>
        <mc:Fallback>
          <p:sp>
            <p:nvSpPr>
              <p:cNvPr id="201" name="Parallel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3818" y="10940753"/>
                <a:ext cx="3641123" cy="1955801"/>
              </a:xfrm>
              <a:prstGeom prst="rect">
                <a:avLst/>
              </a:prstGeom>
              <a:blipFill>
                <a:blip r:embed="rId7"/>
                <a:stretch>
                  <a:fillRect l="-11111" t="-9032" r="-10069" b="-225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2" name="eB"/>
              <p:cNvSpPr txBox="1"/>
              <p:nvPr/>
            </p:nvSpPr>
            <p:spPr>
              <a:xfrm>
                <a:off x="17888210" y="11372850"/>
                <a:ext cx="1375443" cy="1790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424242"/>
                    </a:solidFill>
                  </a:defRPr>
                </a:pPr>
                <a:r>
                  <a:t>eB </a:t>
                </a:r>
                <a14:m>
                  <m:oMath xmlns:m="http://schemas.openxmlformats.org/officeDocument/2006/math">
                    <m:r>
                      <a:rPr sz="7400" i="1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202" name="eB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8210" y="11372850"/>
                <a:ext cx="1375443" cy="1790701"/>
              </a:xfrm>
              <a:prstGeom prst="rect">
                <a:avLst/>
              </a:prstGeom>
              <a:blipFill>
                <a:blip r:embed="rId8"/>
                <a:stretch>
                  <a:fillRect l="-25688" r="-2293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verse magnetic catalyses and Tpc"/>
          <p:cNvSpPr txBox="1">
            <a:spLocks noGrp="1"/>
          </p:cNvSpPr>
          <p:nvPr>
            <p:ph type="ctrTitle"/>
          </p:nvPr>
        </p:nvSpPr>
        <p:spPr>
          <a:xfrm>
            <a:off x="1473200" y="-403563"/>
            <a:ext cx="21437600" cy="2032001"/>
          </a:xfrm>
          <a:prstGeom prst="rect">
            <a:avLst/>
          </a:prstGeom>
        </p:spPr>
        <p:txBody>
          <a:bodyPr/>
          <a:lstStyle/>
          <a:p>
            <a:r>
              <a:t>Inverse magnetic catalyses and Tpc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06" name="Screen Shot 2019-04-10 at 21.39.08.png" descr="Screen Shot 2019-04-10 at 21.39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550" y="4317908"/>
            <a:ext cx="8568863" cy="672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19-04-10 at 21.50.21.png" descr="Screen Shot 2019-04-10 at 21.50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05" y="4596789"/>
            <a:ext cx="7531138" cy="587967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Bali et al., JHEP02(2012)044"/>
          <p:cNvSpPr txBox="1"/>
          <p:nvPr/>
        </p:nvSpPr>
        <p:spPr>
          <a:xfrm>
            <a:off x="18671488" y="2362430"/>
            <a:ext cx="5350587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lnSpc>
                <a:spcPts val="5800"/>
              </a:lnSpc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Bali et al., JHEP02(2012)044</a:t>
            </a:r>
          </a:p>
        </p:txBody>
      </p:sp>
      <p:sp>
        <p:nvSpPr>
          <p:cNvPr id="209" name="Inverse magnetic catalysis (IMC)"/>
          <p:cNvSpPr txBox="1"/>
          <p:nvPr/>
        </p:nvSpPr>
        <p:spPr>
          <a:xfrm>
            <a:off x="234964" y="3441989"/>
            <a:ext cx="8280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</a:defRPr>
            </a:lvl1pPr>
          </a:lstStyle>
          <a:p>
            <a:r>
              <a:t>Inverse magnetic catalysis (IMC)</a:t>
            </a:r>
          </a:p>
        </p:txBody>
      </p:sp>
      <p:sp>
        <p:nvSpPr>
          <p:cNvPr id="210" name="eB↑ Tpc↓"/>
          <p:cNvSpPr txBox="1"/>
          <p:nvPr/>
        </p:nvSpPr>
        <p:spPr>
          <a:xfrm>
            <a:off x="11330490" y="3371692"/>
            <a:ext cx="2697290" cy="940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>
                <a:solidFill>
                  <a:srgbClr val="000000"/>
                </a:solidFill>
              </a:defRPr>
            </a:pPr>
            <a:r>
              <a:rPr i="1"/>
              <a:t>eB</a:t>
            </a:r>
            <a:r>
              <a:t>↑ T</a:t>
            </a:r>
            <a:r>
              <a:rPr baseline="-5999"/>
              <a:t>pc</a:t>
            </a:r>
            <a:r>
              <a:t>↓</a:t>
            </a:r>
          </a:p>
        </p:txBody>
      </p:sp>
      <p:sp>
        <p:nvSpPr>
          <p:cNvPr id="211" name="Continuum extrapolated lattice QCD results with physical pion mass"/>
          <p:cNvSpPr txBox="1"/>
          <p:nvPr/>
        </p:nvSpPr>
        <p:spPr>
          <a:xfrm>
            <a:off x="2859722" y="1594943"/>
            <a:ext cx="186645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Continuum extrapolated lattice QCD results with physical pion mass</a:t>
            </a:r>
          </a:p>
        </p:txBody>
      </p:sp>
      <p:sp>
        <p:nvSpPr>
          <p:cNvPr id="212" name="Reduction of Tpc always associated with IMC?…"/>
          <p:cNvSpPr txBox="1"/>
          <p:nvPr/>
        </p:nvSpPr>
        <p:spPr>
          <a:xfrm>
            <a:off x="614842" y="11198398"/>
            <a:ext cx="14076256" cy="18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20000"/>
              </a:lnSpc>
              <a:defRPr>
                <a:solidFill>
                  <a:srgbClr val="FF26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Reduction of T</a:t>
            </a:r>
            <a:r>
              <a:rPr baseline="-5999"/>
              <a:t>pc</a:t>
            </a:r>
            <a:r>
              <a:t> always associated with IMC? </a:t>
            </a:r>
            <a:endParaRPr>
              <a:solidFill>
                <a:srgbClr val="0433FF"/>
              </a:solidFill>
            </a:endParaRPr>
          </a:p>
          <a:p>
            <a:pPr defTabSz="821531">
              <a:lnSpc>
                <a:spcPct val="120000"/>
              </a:lnSpc>
              <a:defRPr>
                <a:solidFill>
                  <a:srgbClr val="FF26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Role of hadrons?</a:t>
            </a:r>
          </a:p>
        </p:txBody>
      </p:sp>
      <p:sp>
        <p:nvSpPr>
          <p:cNvPr id="213" name="See recent reviews e.g.…"/>
          <p:cNvSpPr txBox="1"/>
          <p:nvPr/>
        </p:nvSpPr>
        <p:spPr>
          <a:xfrm>
            <a:off x="17877052" y="5441949"/>
            <a:ext cx="5938162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See recent reviews e.g.</a:t>
            </a:r>
          </a:p>
          <a:p>
            <a:pPr>
              <a:defRPr sz="3600"/>
            </a:pPr>
            <a:r>
              <a:t>Gaoqing Cao, arXiv:2103.00456</a:t>
            </a:r>
          </a:p>
          <a:p>
            <a:pPr>
              <a:defRPr sz="3600"/>
            </a:pPr>
            <a:r>
              <a:t>Andersen et al., Rev. Mod. Phys. 88(2016)02001</a:t>
            </a:r>
          </a:p>
        </p:txBody>
      </p:sp>
      <p:grpSp>
        <p:nvGrpSpPr>
          <p:cNvPr id="218" name="Group"/>
          <p:cNvGrpSpPr/>
          <p:nvPr/>
        </p:nvGrpSpPr>
        <p:grpSpPr>
          <a:xfrm>
            <a:off x="16091317" y="3688193"/>
            <a:ext cx="8511281" cy="8562443"/>
            <a:chOff x="0" y="382587"/>
            <a:chExt cx="8511280" cy="8562441"/>
          </a:xfrm>
        </p:grpSpPr>
        <p:sp>
          <p:nvSpPr>
            <p:cNvPr id="214" name="HTD, P. Hegde, O. Kaczmarek et al.[HotQCD],…"/>
            <p:cNvSpPr/>
            <p:nvPr/>
          </p:nvSpPr>
          <p:spPr>
            <a:xfrm>
              <a:off x="4255640" y="70872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821531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HTD, P. Hegde, O. Kaczmarek et al.[HotQCD], </a:t>
              </a:r>
            </a:p>
            <a:p>
              <a:pPr defTabSz="821531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Phys. Rev. Lett. 123 (2019) 062002</a:t>
              </a:r>
            </a:p>
          </p:txBody>
        </p:sp>
        <p:sp>
          <p:nvSpPr>
            <p:cNvPr id="215" name="HTD,  arXiv:2002.11957"/>
            <p:cNvSpPr/>
            <p:nvPr/>
          </p:nvSpPr>
          <p:spPr>
            <a:xfrm>
              <a:off x="4255640" y="76750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HTD,  arXiv:2002.11957</a:t>
              </a:r>
            </a:p>
          </p:txBody>
        </p:sp>
        <p:sp>
          <p:nvSpPr>
            <p:cNvPr id="216" name="eB=0, Nf=2+1 QCD"/>
            <p:cNvSpPr/>
            <p:nvPr/>
          </p:nvSpPr>
          <p:spPr>
            <a:xfrm>
              <a:off x="4255640" y="38258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821531">
                <a:defRPr sz="41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i="1">
                  <a:latin typeface="Helvetica"/>
                  <a:ea typeface="Helvetica"/>
                  <a:cs typeface="Helvetica"/>
                  <a:sym typeface="Helvetica"/>
                </a:rPr>
                <a:t>eB</a:t>
              </a:r>
              <a:r>
                <a:t>=0, N</a:t>
              </a:r>
              <a:r>
                <a:rPr baseline="-5999"/>
                <a:t>f</a:t>
              </a:r>
              <a:r>
                <a:t>=2+1 QCD</a:t>
              </a:r>
            </a:p>
          </p:txBody>
        </p:sp>
        <p:pic>
          <p:nvPicPr>
            <p:cNvPr id="217" name="Tpc_Tdelta_vs_H.pdf" descr="Tpc_Tdelta_vs_H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5948"/>
              <a:ext cx="8511281" cy="5957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8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1" name="Nf=2+1 QCD,  ,…"/>
              <p:cNvSpPr txBox="1"/>
              <p:nvPr/>
            </p:nvSpPr>
            <p:spPr>
              <a:xfrm>
                <a:off x="541885" y="2081607"/>
                <a:ext cx="11322161" cy="1244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=0)≈220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</a:t>
                </a:r>
              </a:p>
              <a:p>
                <a:pPr>
                  <a:spcBef>
                    <a:spcPts val="400"/>
                  </a:spcBef>
                  <a:defRPr sz="3600"/>
                </a:pPr>
                <a: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6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sz="36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sz="3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×96</m:t>
                    </m:r>
                  </m:oMath>
                </a14:m>
                <a:r>
                  <a:t>  lattices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≈1.7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t> and HISQ action</a:t>
                </a:r>
              </a:p>
            </p:txBody>
          </p:sp>
        </mc:Choice>
        <mc:Fallback>
          <p:sp>
            <p:nvSpPr>
              <p:cNvPr id="221" name="Nf=2+1 QCD,  ,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85" y="2081607"/>
                <a:ext cx="11322161" cy="1244601"/>
              </a:xfrm>
              <a:prstGeom prst="rect">
                <a:avLst/>
              </a:prstGeom>
              <a:blipFill>
                <a:blip r:embed="rId2"/>
                <a:stretch>
                  <a:fillRect t="-6000" b="-19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2" name="T=0"/>
          <p:cNvSpPr txBox="1"/>
          <p:nvPr/>
        </p:nvSpPr>
        <p:spPr>
          <a:xfrm>
            <a:off x="5592413" y="4572755"/>
            <a:ext cx="12211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T=0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3" name="Masses of   and   and energy density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4429615" y="242583"/>
                <a:ext cx="15524770" cy="1418976"/>
              </a:xfrm>
              <a:prstGeom prst="rect">
                <a:avLst/>
              </a:prstGeom>
            </p:spPr>
            <p:txBody>
              <a:bodyPr/>
              <a:lstStyle/>
              <a:p>
                <a:pPr defTabSz="503555">
                  <a:defRPr sz="7015">
                    <a:effectLst>
                      <a:outerShdw blurRad="38735" dist="7747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:r>
                  <a:t>Masses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6750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675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sz="675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0,±</m:t>
                        </m:r>
                      </m:sup>
                    </m:sSup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6700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670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670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0,±</m:t>
                        </m:r>
                      </m:sup>
                    </m:sSup>
                  </m:oMath>
                </a14:m>
                <a:r>
                  <a:t> and energy density</a:t>
                </a:r>
                <a:endParaRPr sz="11500"/>
              </a:p>
            </p:txBody>
          </p:sp>
        </mc:Choice>
        <mc:Fallback>
          <p:sp>
            <p:nvSpPr>
              <p:cNvPr id="223" name="Masses of   and   and energy density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429615" y="242583"/>
                <a:ext cx="15524770" cy="1418976"/>
              </a:xfrm>
              <a:prstGeom prst="rect">
                <a:avLst/>
              </a:prstGeom>
              <a:blipFill>
                <a:blip r:embed="rId3"/>
                <a:stretch>
                  <a:fillRect t="-75221" b="-362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Energy density in Hadron resonance gas model"/>
          <p:cNvSpPr txBox="1"/>
          <p:nvPr/>
        </p:nvSpPr>
        <p:spPr>
          <a:xfrm>
            <a:off x="13044571" y="2802178"/>
            <a:ext cx="1066815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r>
              <a:t>Energy density in Hadron resonance gas model</a:t>
            </a:r>
          </a:p>
        </p:txBody>
      </p:sp>
      <p:sp>
        <p:nvSpPr>
          <p:cNvPr id="225" name="HTD, S.-T. Li, A. Tomiya, X.-D. Wang, Y. Zhang,  PRD 126 (2021) 082001"/>
          <p:cNvSpPr txBox="1"/>
          <p:nvPr/>
        </p:nvSpPr>
        <p:spPr>
          <a:xfrm>
            <a:off x="427866" y="11600495"/>
            <a:ext cx="1109299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400"/>
              </a:spcBef>
              <a:defRPr sz="2700">
                <a:solidFill>
                  <a:srgbClr val="5E5E5F"/>
                </a:solidFill>
              </a:defRPr>
            </a:lvl1pPr>
          </a:lstStyle>
          <a:p>
            <a:r>
              <a:t>HTD, S.-T. Li, A. Tomiya, X.-D. Wang, Y. Zhang,  PRD 126 (2021) 082001</a:t>
            </a:r>
          </a:p>
        </p:txBody>
      </p:sp>
      <p:sp>
        <p:nvSpPr>
          <p:cNvPr id="226" name="HTD, S.-T. Li, Q. Shi, A. Tomiya, X.-D. Wang, Y. Zhang, arXiv: 2011.04870"/>
          <p:cNvSpPr txBox="1"/>
          <p:nvPr/>
        </p:nvSpPr>
        <p:spPr>
          <a:xfrm>
            <a:off x="12878172" y="12096229"/>
            <a:ext cx="1100094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5E5E5F"/>
                </a:solidFill>
              </a:defRPr>
            </a:pPr>
            <a:r>
              <a:t>HTD, S.-T. Li, Q. Shi, A. Tomiya, X.-D. Wang, Y. Zhang, arXiv: </a:t>
            </a:r>
            <a:r>
              <a:rPr>
                <a:hlinkClick r:id="rId4"/>
              </a:rPr>
              <a:t>2011.04870</a:t>
            </a:r>
          </a:p>
        </p:txBody>
      </p:sp>
      <p:pic>
        <p:nvPicPr>
          <p:cNvPr id="227" name="neutral_charged_ps_particle.pdf" descr="neutral_charged_ps_particle.pdf"/>
          <p:cNvPicPr>
            <a:picLocks noChangeAspect="1"/>
          </p:cNvPicPr>
          <p:nvPr/>
        </p:nvPicPr>
        <p:blipFill>
          <a:blip r:embed="rId5"/>
          <a:srcRect l="4938" b="2698"/>
          <a:stretch>
            <a:fillRect/>
          </a:stretch>
        </p:blipFill>
        <p:spPr>
          <a:xfrm>
            <a:off x="466931" y="3353511"/>
            <a:ext cx="11472118" cy="821976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ee quenched LQCD results in Bali et al., PRD 97 (2018) 034505, Luschevskaya et al., NPB 898 (2015) 627"/>
          <p:cNvSpPr txBox="1"/>
          <p:nvPr/>
        </p:nvSpPr>
        <p:spPr>
          <a:xfrm>
            <a:off x="1038882" y="12135799"/>
            <a:ext cx="987096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5E5E5F"/>
                </a:solidFill>
              </a:defRPr>
            </a:lvl1pPr>
          </a:lstStyle>
          <a:p>
            <a:r>
              <a:t>See quenched LQCD results in Bali et al., PRD 97 (2018) 034505, Luschevskaya et al., NPB 898 (2015) 627</a:t>
            </a:r>
          </a:p>
        </p:txBody>
      </p:sp>
      <p:pic>
        <p:nvPicPr>
          <p:cNvPr id="229" name="Screen Shot 2021-04-16 at 12.16.18.png" descr="Screen Shot 2021-04-16 at 12.16.18.png"/>
          <p:cNvPicPr>
            <a:picLocks noChangeAspect="1"/>
          </p:cNvPicPr>
          <p:nvPr/>
        </p:nvPicPr>
        <p:blipFill>
          <a:blip r:embed="rId6"/>
          <a:srcRect l="50091" b="3662"/>
          <a:stretch>
            <a:fillRect/>
          </a:stretch>
        </p:blipFill>
        <p:spPr>
          <a:xfrm>
            <a:off x="12717622" y="3885324"/>
            <a:ext cx="11322097" cy="7814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2" name="(inverse) magnetic catalysis   hadron screening masses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498245" y="421317"/>
                <a:ext cx="21387510" cy="1276267"/>
              </a:xfrm>
              <a:prstGeom prst="rect">
                <a:avLst/>
              </a:prstGeom>
            </p:spPr>
            <p:txBody>
              <a:bodyPr/>
              <a:lstStyle/>
              <a:p>
                <a:pPr defTabSz="759459">
                  <a:defRPr sz="7360">
                    <a:solidFill>
                      <a:srgbClr val="0433FF"/>
                    </a:solidFill>
                    <a:effectLst>
                      <a:outerShdw blurRad="58420" dist="11684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:r>
                  <a:t>(inverse) magnetic catalysis </a:t>
                </a:r>
                <a14:m>
                  <m:oMath xmlns:m="http://schemas.openxmlformats.org/officeDocument/2006/math">
                    <m:r>
                      <a:rPr sz="73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t> hadron screening masses  </a:t>
                </a:r>
                <a:endParaRPr sz="8000"/>
              </a:p>
            </p:txBody>
          </p:sp>
        </mc:Choice>
        <mc:Fallback>
          <p:sp>
            <p:nvSpPr>
              <p:cNvPr id="232" name="(inverse) magnetic catalysis   hadron screening masse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498245" y="421317"/>
                <a:ext cx="21387510" cy="1276267"/>
              </a:xfrm>
              <a:prstGeom prst="rect">
                <a:avLst/>
              </a:prstGeom>
              <a:blipFill>
                <a:blip r:embed="rId2"/>
                <a:stretch>
                  <a:fillRect l="-1722" t="-17822" r="-3919" b="-4554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3" name="mscr_pi0_ful.pdf" descr="mscr_pi0_fu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8066" y="5185317"/>
            <a:ext cx="10081436" cy="603762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Complex non-monotonous behavior consistent with chiral condensates"/>
          <p:cNvSpPr txBox="1"/>
          <p:nvPr/>
        </p:nvSpPr>
        <p:spPr>
          <a:xfrm>
            <a:off x="650321" y="12053765"/>
            <a:ext cx="2186415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Complex non-monotonous behavior consistent with chiral condensates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799" y="3714422"/>
            <a:ext cx="6343535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527" y="2378707"/>
            <a:ext cx="8551509" cy="69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671" y="3561919"/>
            <a:ext cx="4280020" cy="116860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,"/>
          <p:cNvSpPr txBox="1"/>
          <p:nvPr/>
        </p:nvSpPr>
        <p:spPr>
          <a:xfrm>
            <a:off x="7782775" y="3561919"/>
            <a:ext cx="27114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,</a:t>
            </a:r>
          </a:p>
        </p:txBody>
      </p:sp>
      <p:sp>
        <p:nvSpPr>
          <p:cNvPr id="239" name="Double Arrow"/>
          <p:cNvSpPr/>
          <p:nvPr/>
        </p:nvSpPr>
        <p:spPr>
          <a:xfrm>
            <a:off x="11178051" y="7370487"/>
            <a:ext cx="2027899" cy="1270001"/>
          </a:xfrm>
          <a:prstGeom prst="leftRightArrow">
            <a:avLst>
              <a:gd name="adj1" fmla="val 32000"/>
              <a:gd name="adj2" fmla="val 44000"/>
            </a:avLst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Ward Identity:"/>
          <p:cNvSpPr txBox="1"/>
          <p:nvPr/>
        </p:nvSpPr>
        <p:spPr>
          <a:xfrm>
            <a:off x="1345423" y="2234788"/>
            <a:ext cx="385256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Ward Identity:</a:t>
            </a:r>
          </a:p>
        </p:txBody>
      </p:sp>
      <p:sp>
        <p:nvSpPr>
          <p:cNvPr id="241" name="HTD, S.-T. Li, J.-H. Liu, X.-D. Wang,…"/>
          <p:cNvSpPr txBox="1"/>
          <p:nvPr/>
        </p:nvSpPr>
        <p:spPr>
          <a:xfrm>
            <a:off x="15245759" y="2209615"/>
            <a:ext cx="662604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000000">
                    <a:alpha val="80000"/>
                  </a:srgb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HTD, S.-T. Li, J.-H. Liu, X.-D. Wang, </a:t>
            </a:r>
          </a:p>
          <a:p>
            <a:pPr defTabSz="457200">
              <a:defRPr sz="3200">
                <a:solidFill>
                  <a:srgbClr val="000000">
                    <a:alpha val="80000"/>
                  </a:srgb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Phys.Rev.D 105 (2022) 3, 034514</a:t>
            </a:r>
          </a:p>
        </p:txBody>
      </p:sp>
      <p:pic>
        <p:nvPicPr>
          <p:cNvPr id="242" name="sigma_ud.pdf" descr="sigma_ud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89" y="5117855"/>
            <a:ext cx="10746236" cy="643576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3" name=": Screening mass of"/>
              <p:cNvSpPr txBox="1"/>
              <p:nvPr/>
            </p:nvSpPr>
            <p:spPr>
              <a:xfrm>
                <a:off x="15812757" y="3636631"/>
                <a:ext cx="6588811" cy="838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8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7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sz="4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4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r>
                  <a:t>: Screening mass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9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>
          <p:sp>
            <p:nvSpPr>
              <p:cNvPr id="243" name=": Screening mass o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757" y="3636631"/>
                <a:ext cx="6588811" cy="838201"/>
              </a:xfrm>
              <a:prstGeom prst="rect">
                <a:avLst/>
              </a:prstGeom>
              <a:blipFill>
                <a:blip r:embed="rId10"/>
                <a:stretch>
                  <a:fillRect l="-4808" t="-14925" r="-3462" b="-3880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4" name="Oval"/>
          <p:cNvSpPr/>
          <p:nvPr/>
        </p:nvSpPr>
        <p:spPr>
          <a:xfrm>
            <a:off x="13970000" y="3460319"/>
            <a:ext cx="983438" cy="1066801"/>
          </a:xfrm>
          <a:prstGeom prst="ellipse">
            <a:avLst/>
          </a:prstGeom>
          <a:solidFill>
            <a:srgbClr val="FFFB00">
              <a:alpha val="410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Isospin symmetry breaking at eB≠0 manifested…"/>
          <p:cNvSpPr txBox="1">
            <a:spLocks noGrp="1"/>
          </p:cNvSpPr>
          <p:nvPr>
            <p:ph type="ctrTitle"/>
          </p:nvPr>
        </p:nvSpPr>
        <p:spPr>
          <a:xfrm>
            <a:off x="598673" y="152541"/>
            <a:ext cx="23186654" cy="2251226"/>
          </a:xfrm>
          <a:prstGeom prst="rect">
            <a:avLst/>
          </a:prstGeom>
        </p:spPr>
        <p:txBody>
          <a:bodyPr/>
          <a:lstStyle/>
          <a:p>
            <a:pPr defTabSz="561340">
              <a:defRPr sz="7344">
                <a:effectLst>
                  <a:outerShdw blurRad="43180" dist="8636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Isospin symmetry breaking at </a:t>
            </a:r>
            <a:r>
              <a:rPr i="1"/>
              <a:t>eB</a:t>
            </a:r>
            <a:r>
              <a:t>≠0 manifested </a:t>
            </a:r>
          </a:p>
          <a:p>
            <a:pPr defTabSz="561340">
              <a:defRPr sz="7344">
                <a:effectLst>
                  <a:outerShdw blurRad="43180" dist="8636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in chiral condensates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48" name="sigma_small_eB.pdf" descr="sigma_small_e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159" y="2759901"/>
            <a:ext cx="12879922" cy="901594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HTD, S.-T. Li, A. Tomiya, X.-D. Wang and Y. Zhang, PRD 126 (2021) 082001"/>
          <p:cNvSpPr txBox="1"/>
          <p:nvPr/>
        </p:nvSpPr>
        <p:spPr>
          <a:xfrm>
            <a:off x="306038" y="11656086"/>
            <a:ext cx="1316624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500"/>
              </a:spcBef>
              <a:defRPr sz="3200"/>
            </a:lvl1pPr>
          </a:lstStyle>
          <a:p>
            <a:r>
              <a:t>HTD, S.-T. Li, A. Tomiya, X.-D. Wang and Y. Zhang, PRD 126 (2021) 082001</a:t>
            </a:r>
          </a:p>
        </p:txBody>
      </p:sp>
      <p:sp>
        <p:nvSpPr>
          <p:cNvPr id="250" name="Not accessible in HIC experiments"/>
          <p:cNvSpPr txBox="1"/>
          <p:nvPr/>
        </p:nvSpPr>
        <p:spPr>
          <a:xfrm>
            <a:off x="12955597" y="7705061"/>
            <a:ext cx="107417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FF2600"/>
                </a:solidFill>
              </a:defRPr>
            </a:lvl1pPr>
          </a:lstStyle>
          <a:p>
            <a:r>
              <a:t>Not accessible in HIC experiments</a:t>
            </a:r>
          </a:p>
        </p:txBody>
      </p:sp>
      <p:sp>
        <p:nvSpPr>
          <p:cNvPr id="251" name="See also in reviews e.g.  M. D’Elia, Lect.NotesPhys.871(2013)181"/>
          <p:cNvSpPr txBox="1"/>
          <p:nvPr/>
        </p:nvSpPr>
        <p:spPr>
          <a:xfrm>
            <a:off x="615985" y="12519332"/>
            <a:ext cx="1131792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500"/>
              </a:spcBef>
              <a:defRPr sz="3200"/>
            </a:lvl1pPr>
          </a:lstStyle>
          <a:p>
            <a:r>
              <a:t>See also in reviews e.g.  M. D’Elia, Lect.NotesPhys.871(2013)181</a:t>
            </a:r>
          </a:p>
        </p:txBody>
      </p:sp>
      <p:pic>
        <p:nvPicPr>
          <p:cNvPr id="252" name="Screen Shot 2021-08-17 at 15.49.51.png" descr="Screen Shot 2021-08-17 at 15.49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1983" y="5058438"/>
            <a:ext cx="2528990" cy="2383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55" name="Fluctuations of net baryon number, electric charge and strangeness"/>
          <p:cNvSpPr txBox="1"/>
          <p:nvPr/>
        </p:nvSpPr>
        <p:spPr>
          <a:xfrm>
            <a:off x="-1" y="326625"/>
            <a:ext cx="243840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Fluctuations of net baryon number, electric charge and strangeness</a:t>
            </a:r>
          </a:p>
        </p:txBody>
      </p:sp>
      <p:grpSp>
        <p:nvGrpSpPr>
          <p:cNvPr id="258" name="Group"/>
          <p:cNvGrpSpPr/>
          <p:nvPr/>
        </p:nvGrpSpPr>
        <p:grpSpPr>
          <a:xfrm>
            <a:off x="2671001" y="3072223"/>
            <a:ext cx="17702119" cy="1973118"/>
            <a:chOff x="0" y="0"/>
            <a:chExt cx="17702117" cy="1973117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0313"/>
              <a:ext cx="17702118" cy="185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Rounded Rectangle"/>
            <p:cNvSpPr/>
            <p:nvPr/>
          </p:nvSpPr>
          <p:spPr>
            <a:xfrm>
              <a:off x="10370974" y="0"/>
              <a:ext cx="1767637" cy="1973118"/>
            </a:xfrm>
            <a:prstGeom prst="roundRect">
              <a:avLst>
                <a:gd name="adj" fmla="val 16744"/>
              </a:avLst>
            </a:prstGeom>
            <a:solidFill>
              <a:srgbClr val="F5D328">
                <a:alpha val="25453"/>
              </a:srgb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59" name="Taylor expansion of the QCD pressure:"/>
          <p:cNvSpPr txBox="1"/>
          <p:nvPr/>
        </p:nvSpPr>
        <p:spPr>
          <a:xfrm>
            <a:off x="667220" y="1794674"/>
            <a:ext cx="1113778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defTabSz="584200">
              <a:buSzPct val="80000"/>
              <a:buBlip>
                <a:blip r:embed="rId3"/>
              </a:buBlip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 Taylor expansion of the </a:t>
            </a:r>
            <a:r>
              <a:rPr>
                <a:solidFill>
                  <a:srgbClr val="FF2600"/>
                </a:solidFill>
              </a:rPr>
              <a:t>QCD</a:t>
            </a:r>
            <a:r>
              <a:t> pressure:</a:t>
            </a:r>
          </a:p>
        </p:txBody>
      </p:sp>
      <p:sp>
        <p:nvSpPr>
          <p:cNvPr id="260" name="Allton et al., Phys.Rev. D66 (2002) 074507"/>
          <p:cNvSpPr txBox="1"/>
          <p:nvPr/>
        </p:nvSpPr>
        <p:spPr>
          <a:xfrm>
            <a:off x="12560705" y="1997874"/>
            <a:ext cx="535836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Allton et al., Phys.Rev. D66 (2002) 074507</a:t>
            </a:r>
          </a:p>
        </p:txBody>
      </p:sp>
      <p:sp>
        <p:nvSpPr>
          <p:cNvPr id="261" name="Gavai &amp; Gupta et al., Phys.Rev. D68 (2003) 034506"/>
          <p:cNvSpPr txBox="1"/>
          <p:nvPr/>
        </p:nvSpPr>
        <p:spPr>
          <a:xfrm>
            <a:off x="12281875" y="2278988"/>
            <a:ext cx="658520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Gavai &amp; Gupta et al., Phys.Rev. D68 (2003) 034506 </a:t>
            </a:r>
          </a:p>
        </p:txBody>
      </p:sp>
      <p:sp>
        <p:nvSpPr>
          <p:cNvPr id="262" name="Taylor expansion coefficients at μ=0 are computable in LQCD"/>
          <p:cNvSpPr txBox="1"/>
          <p:nvPr/>
        </p:nvSpPr>
        <p:spPr>
          <a:xfrm>
            <a:off x="548221" y="5255948"/>
            <a:ext cx="1792551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584200">
              <a:buSzPct val="100000"/>
              <a:buBlip>
                <a:blip r:embed="rId3"/>
              </a:buBlip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Taylor expansion coefficients at μ=0 are computable in LQCD</a:t>
            </a:r>
          </a:p>
        </p:txBody>
      </p:sp>
      <p:pic>
        <p:nvPicPr>
          <p:cNvPr id="263" name="Screen Shot 2021-04-15 at 11.51.29.png" descr="Screen Shot 2021-04-15 at 11.51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163" y="7291538"/>
            <a:ext cx="5197867" cy="3302812"/>
          </a:xfrm>
          <a:prstGeom prst="rect">
            <a:avLst/>
          </a:prstGeom>
          <a:ln w="38100">
            <a:solidFill>
              <a:schemeClr val="accent5">
                <a:hueOff val="85969"/>
                <a:satOff val="-7811"/>
                <a:lumOff val="-38955"/>
              </a:schemeClr>
            </a:solidFill>
            <a:miter lim="400000"/>
          </a:ln>
        </p:spPr>
      </p:pic>
      <p:pic>
        <p:nvPicPr>
          <p:cNvPr id="264" name="Screen Shot 2021-04-13 at 16.00.06.png" descr="Screen Shot 2021-04-13 at 16.00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01" y="6606411"/>
            <a:ext cx="11917866" cy="205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creen Shot 2021-04-13 at 16.00.51.png" descr="Screen Shot 2021-04-13 at 16.00.5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714" y="8639309"/>
            <a:ext cx="12227040" cy="210981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t eB=/=0 a lot more need to be explored"/>
          <p:cNvSpPr txBox="1"/>
          <p:nvPr/>
        </p:nvSpPr>
        <p:spPr>
          <a:xfrm>
            <a:off x="422798" y="10820218"/>
            <a:ext cx="122270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584200">
              <a:buSzPct val="100000"/>
              <a:buBlip>
                <a:blip r:embed="rId3"/>
              </a:buBlip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At eB=/=0 a lot more need to be explored</a:t>
            </a:r>
          </a:p>
        </p:txBody>
      </p:sp>
      <p:sp>
        <p:nvSpPr>
          <p:cNvPr id="267" name="PNJL: W.-J. Fu, Phys. Rev. D 88 (2013) 014009"/>
          <p:cNvSpPr txBox="1"/>
          <p:nvPr/>
        </p:nvSpPr>
        <p:spPr>
          <a:xfrm>
            <a:off x="663180" y="12840548"/>
            <a:ext cx="86954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39700" algn="l" defTabSz="457200">
              <a:spcBef>
                <a:spcPts val="1200"/>
              </a:spcBef>
              <a:buClr>
                <a:srgbClr val="000000"/>
              </a:buClr>
              <a:buFont typeface="Times Roman"/>
              <a:defRPr sz="3200"/>
            </a:pPr>
            <a:r>
              <a:rPr b="1"/>
              <a:t>PNJL:</a:t>
            </a:r>
            <a:r>
              <a:t> W.-J. Fu, Phys. Rev. D 88 (2013) 014009</a:t>
            </a:r>
          </a:p>
        </p:txBody>
      </p:sp>
      <p:sp>
        <p:nvSpPr>
          <p:cNvPr id="268" name="HRG: G. Kadam et al., JPG 47 (2020) 125106, Ferreira et al.,  PRD 98(2018)034003,"/>
          <p:cNvSpPr txBox="1"/>
          <p:nvPr/>
        </p:nvSpPr>
        <p:spPr>
          <a:xfrm>
            <a:off x="742941" y="11781475"/>
            <a:ext cx="2055064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139700" algn="l" defTabSz="457200">
              <a:spcBef>
                <a:spcPts val="1200"/>
              </a:spcBef>
              <a:buClr>
                <a:srgbClr val="000000"/>
              </a:buClr>
              <a:buFont typeface="Times Roman"/>
              <a:defRPr sz="3200"/>
            </a:pPr>
            <a:r>
              <a:rPr b="1"/>
              <a:t>HRG: </a:t>
            </a:r>
            <a:r>
              <a:t>G. Kadam et al., JPG 47 (2020) 125106, Ferreira et al.,  PRD 98(2018)034003, </a:t>
            </a:r>
          </a:p>
        </p:txBody>
      </p:sp>
      <p:sp>
        <p:nvSpPr>
          <p:cNvPr id="269" name="Fukushima and Hidaka, PRL117 (2016)102301"/>
          <p:cNvSpPr txBox="1"/>
          <p:nvPr/>
        </p:nvSpPr>
        <p:spPr>
          <a:xfrm>
            <a:off x="15229290" y="11781475"/>
            <a:ext cx="84117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39700" algn="l" defTabSz="457200">
              <a:spcBef>
                <a:spcPts val="1200"/>
              </a:spcBef>
              <a:buClr>
                <a:srgbClr val="000000"/>
              </a:buClr>
              <a:buFont typeface="Times Roman"/>
              <a:defRPr sz="3200"/>
            </a:lvl1pPr>
          </a:lstStyle>
          <a:p>
            <a:r>
              <a:t> Fukushima and Hidaka, PRL117 (2016)102301</a:t>
            </a:r>
          </a:p>
        </p:txBody>
      </p:sp>
      <p:sp>
        <p:nvSpPr>
          <p:cNvPr id="270" name="Bhattacharyya et al., EPL115(2016)62003"/>
          <p:cNvSpPr txBox="1"/>
          <p:nvPr/>
        </p:nvSpPr>
        <p:spPr>
          <a:xfrm>
            <a:off x="2095409" y="12309987"/>
            <a:ext cx="749127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39700" algn="l" defTabSz="457200">
              <a:spcBef>
                <a:spcPts val="1200"/>
              </a:spcBef>
              <a:buClr>
                <a:srgbClr val="000000"/>
              </a:buClr>
              <a:buFont typeface="Times Roman"/>
              <a:defRPr sz="3200"/>
            </a:lvl1pPr>
          </a:lstStyle>
          <a:p>
            <a:r>
              <a:t>Bhattacharyya et al., EPL115(2016)62003</a:t>
            </a:r>
          </a:p>
        </p:txBody>
      </p:sp>
      <p:sp>
        <p:nvSpPr>
          <p:cNvPr id="271" name="See recent reviews:…"/>
          <p:cNvSpPr txBox="1"/>
          <p:nvPr/>
        </p:nvSpPr>
        <p:spPr>
          <a:xfrm>
            <a:off x="13947326" y="5986243"/>
            <a:ext cx="1020693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t>See recent reviews:</a:t>
            </a:r>
          </a:p>
          <a:p>
            <a:pPr algn="l">
              <a:defRPr sz="2200"/>
            </a:pPr>
            <a:r>
              <a:t>LQCD:  HTD, F. Karsch, S. Mukherjee, Int. J. Mod. Phys. E 24 (2015) no.10, 1530007</a:t>
            </a:r>
          </a:p>
          <a:p>
            <a:pPr algn="l">
              <a:defRPr sz="2200"/>
            </a:pPr>
            <a:r>
              <a:t>Exp.: X.-F. Luo &amp; N. Xu, Nucl. Sci. Tech. 28 (2017)  112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74" name="Screen Shot 2021-04-14 at 20.35.17.png" descr="Screen Shot 2021-04-14 at 20.35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9" y="3063209"/>
            <a:ext cx="23763042" cy="625343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2nd order fluctuations of net baryon number, electric charge and strangeness"/>
          <p:cNvSpPr txBox="1"/>
          <p:nvPr/>
        </p:nvSpPr>
        <p:spPr>
          <a:xfrm>
            <a:off x="3088560" y="150124"/>
            <a:ext cx="18206880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3C6C6D"/>
                </a:solidFill>
              </a:defRPr>
            </a:lvl1pPr>
          </a:lstStyle>
          <a:p>
            <a:r>
              <a:t>2nd order fluctuations of net baryon number, electric charge and strangeness</a:t>
            </a:r>
          </a:p>
        </p:txBody>
      </p:sp>
      <p:sp>
        <p:nvSpPr>
          <p:cNvPr id="276" name="Peak locations shift to lower T in stronger eB…"/>
          <p:cNvSpPr txBox="1"/>
          <p:nvPr/>
        </p:nvSpPr>
        <p:spPr>
          <a:xfrm>
            <a:off x="2181685" y="10461903"/>
            <a:ext cx="20982251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sz="5400"/>
            </a:pPr>
            <a:r>
              <a:t>Peak locations shift to lower T in stronger </a:t>
            </a:r>
            <a:r>
              <a:rPr i="1"/>
              <a:t>eB</a:t>
            </a:r>
          </a:p>
          <a:p>
            <a:pPr>
              <a:spcBef>
                <a:spcPts val="700"/>
              </a:spcBef>
              <a:defRPr sz="5400"/>
            </a:pPr>
            <a:r>
              <a:t>Consistent with the reduction of T</a:t>
            </a:r>
            <a:r>
              <a:rPr baseline="-5999"/>
              <a:t>pc</a:t>
            </a:r>
            <a:r>
              <a:t> in a stronger magnetic field</a:t>
            </a:r>
          </a:p>
          <a:p>
            <a:pPr>
              <a:spcBef>
                <a:spcPts val="700"/>
              </a:spcBef>
              <a:defRPr sz="5400"/>
            </a:pPr>
            <a:r>
              <a:t>Signal for a critical end point in the T-</a:t>
            </a:r>
            <a:r>
              <a:rPr i="1"/>
              <a:t>eB</a:t>
            </a:r>
            <a:r>
              <a:t> plane of QCD phase diagram?</a:t>
            </a:r>
          </a:p>
        </p:txBody>
      </p:sp>
      <p:sp>
        <p:nvSpPr>
          <p:cNvPr id="277" name="HTD, S.-T. Li, Q. Shi and X.-D. Wang, 2104.06843"/>
          <p:cNvSpPr txBox="1"/>
          <p:nvPr/>
        </p:nvSpPr>
        <p:spPr>
          <a:xfrm>
            <a:off x="8552104" y="9689726"/>
            <a:ext cx="824141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HTD, S.-T. Li, Q. Shi and X.-D. Wang, 2104.06843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8" name="Equation"/>
              <p:cNvSpPr txBox="1"/>
              <p:nvPr/>
            </p:nvSpPr>
            <p:spPr>
              <a:xfrm>
                <a:off x="173134" y="8807350"/>
                <a:ext cx="3083658" cy="1113589"/>
              </a:xfrm>
              <a:prstGeom prst="rect">
                <a:avLst/>
              </a:prstGeom>
              <a:ln>
                <a:solidFill>
                  <a:srgbClr val="000000"/>
                </a:solidFill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𝑒𝐵</m:t>
                      </m:r>
                      <m:r>
                        <a:rPr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p>
                        <m:sSupPr>
                          <m:ctrlP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sz="35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2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34" y="8807350"/>
                <a:ext cx="3083658" cy="1113589"/>
              </a:xfrm>
              <a:prstGeom prst="rect">
                <a:avLst/>
              </a:prstGeom>
              <a:blipFill>
                <a:blip r:embed="rId3"/>
                <a:stretch>
                  <a:fillRect l="-4490" t="-1124" r="-13878" b="-12360"/>
                </a:stretch>
              </a:blipFill>
              <a:ln>
                <a:solidFill>
                  <a:srgbClr val="000000"/>
                </a:solidFill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9" name="Nf=2+1 QCD,  , with   and HISQ action, fixed   approach ( / )"/>
              <p:cNvSpPr txBox="1"/>
              <p:nvPr/>
            </p:nvSpPr>
            <p:spPr>
              <a:xfrm>
                <a:off x="1120729" y="2811857"/>
                <a:ext cx="22142542" cy="647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400"/>
                  </a:spcBef>
                  <a:defRPr sz="3600"/>
                </a:pPr>
                <a:r>
                  <a:t>N</a:t>
                </a:r>
                <a:r>
                  <a:rPr baseline="-5999"/>
                  <a:t>f</a:t>
                </a:r>
                <a:r>
                  <a:t>=2+1 QCD,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𝑒𝐵</m:t>
                    </m:r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=0)≈220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≈1.7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t> and HISQ action, fixed </a:t>
                </a:r>
                <a14:m>
                  <m:oMath xmlns:m="http://schemas.openxmlformats.org/officeDocument/2006/math">
                    <m:r>
                      <a:rPr sz="39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t> approach (</a:t>
                </a:r>
                <a14:m>
                  <m:oMath xmlns:m="http://schemas.openxmlformats.org/officeDocument/2006/math"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t>)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79" name="Nf=2+1 QCD,  , with   and HISQ action, fixed   approach ( / 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729" y="2811857"/>
                <a:ext cx="22142542" cy="647701"/>
              </a:xfrm>
              <a:prstGeom prst="rect">
                <a:avLst/>
              </a:prstGeom>
              <a:blipFill>
                <a:blip r:embed="rId4"/>
                <a:stretch>
                  <a:fillRect t="-9615" b="-384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2287</Words>
  <Application>Microsoft Macintosh PowerPoint</Application>
  <PresentationFormat>Custom</PresentationFormat>
  <Paragraphs>266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Baskerville</vt:lpstr>
      <vt:lpstr>Cambria Math</vt:lpstr>
      <vt:lpstr>Helvetica</vt:lpstr>
      <vt:lpstr>Helvetica Light</vt:lpstr>
      <vt:lpstr>Helvetica Neue</vt:lpstr>
      <vt:lpstr>Hoefler Text</vt:lpstr>
      <vt:lpstr>Times New Roman</vt:lpstr>
      <vt:lpstr>Times Roman</vt:lpstr>
      <vt:lpstr>Harmony</vt:lpstr>
      <vt:lpstr>Charge fluctuations in strong magnetic fields: New opportunities</vt:lpstr>
      <vt:lpstr>PowerPoint Presentation</vt:lpstr>
      <vt:lpstr>PowerPoint Presentation</vt:lpstr>
      <vt:lpstr>Inverse magnetic catalyses and Tpc</vt:lpstr>
      <vt:lpstr>Masses of π^(0,±) and K^(0,±) and energy density</vt:lpstr>
      <vt:lpstr>(inverse) magnetic catalysis ⟺ hadron screening masses  </vt:lpstr>
      <vt:lpstr>Isospin symmetry breaking at eB≠0 manifested  in chiral condensates</vt:lpstr>
      <vt:lpstr>PowerPoint Presentation</vt:lpstr>
      <vt:lpstr>PowerPoint Presentation</vt:lpstr>
      <vt:lpstr>A rough estimate of a CEP in T-eB plane</vt:lpstr>
      <vt:lpstr>Isospin symmetry breaking at nonzero eB with physical pion mass</vt:lpstr>
      <vt:lpstr>Ratio X(eB)/X(eB=0) for 2nd order diagonal fluctuations</vt:lpstr>
      <vt:lpstr>Ratio X(eB)/X(eB=0) for 2nd order off-diagonal fluctuations</vt:lpstr>
      <vt:lpstr>PowerPoint Presentation</vt:lpstr>
      <vt:lpstr>Lattice QCD meets experiment</vt:lpstr>
      <vt:lpstr>Lattice QCD meets experiment</vt:lpstr>
      <vt:lpstr>Breakdown the contributions to χ_BQ^11</vt:lpstr>
      <vt:lpstr>Summary &amp; Outlook</vt:lpstr>
      <vt:lpstr>Backup</vt:lpstr>
      <vt:lpstr>PowerPoint Presentation</vt:lpstr>
      <vt:lpstr>Comparison to HRG and idea gas limit</vt:lpstr>
      <vt:lpstr>PowerPoint Presentation</vt:lpstr>
      <vt:lpstr>Comparison to the ideal gas limit</vt:lpstr>
      <vt:lpstr>High T: Ideal gas limit</vt:lpstr>
      <vt:lpstr>High T: Ideal gas limit</vt:lpstr>
      <vt:lpstr>Chiral condensates v.s. screening masses of neutral PS mesons</vt:lpstr>
      <vt:lpstr>Numerical demonstration of the integrated Ward Identities</vt:lpstr>
      <vt:lpstr>Lattice QCD in strong magnetic fields</vt:lpstr>
      <vt:lpstr>eB induced effects:   Chiral magnetic effects, QCD critical end point…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Charge fluctuations in strong magnetic fields: New opportunities</dc:title>
  <cp:lastModifiedBy>office user</cp:lastModifiedBy>
  <cp:revision>1</cp:revision>
  <dcterms:modified xsi:type="dcterms:W3CDTF">2022-07-29T00:37:11Z</dcterms:modified>
</cp:coreProperties>
</file>