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577" r:id="rId2"/>
    <p:sldId id="497" r:id="rId3"/>
    <p:sldId id="568" r:id="rId4"/>
    <p:sldId id="567" r:id="rId5"/>
    <p:sldId id="629" r:id="rId6"/>
    <p:sldId id="1926" r:id="rId7"/>
    <p:sldId id="628" r:id="rId8"/>
    <p:sldId id="1931" r:id="rId9"/>
    <p:sldId id="685" r:id="rId10"/>
    <p:sldId id="1914" r:id="rId11"/>
    <p:sldId id="1880" r:id="rId12"/>
    <p:sldId id="1937" r:id="rId13"/>
    <p:sldId id="1913" r:id="rId14"/>
    <p:sldId id="469" r:id="rId15"/>
    <p:sldId id="496" r:id="rId16"/>
    <p:sldId id="1881" r:id="rId17"/>
    <p:sldId id="1938" r:id="rId18"/>
    <p:sldId id="1943" r:id="rId19"/>
    <p:sldId id="1940" r:id="rId20"/>
    <p:sldId id="1927" r:id="rId21"/>
    <p:sldId id="1928" r:id="rId22"/>
    <p:sldId id="1929" r:id="rId23"/>
    <p:sldId id="1934" r:id="rId24"/>
    <p:sldId id="1935" r:id="rId25"/>
    <p:sldId id="630" r:id="rId26"/>
    <p:sldId id="632" r:id="rId27"/>
    <p:sldId id="1941" r:id="rId28"/>
    <p:sldId id="631" r:id="rId29"/>
    <p:sldId id="1942" r:id="rId30"/>
    <p:sldId id="1916" r:id="rId31"/>
    <p:sldId id="1932" r:id="rId32"/>
    <p:sldId id="1933" r:id="rId33"/>
    <p:sldId id="1892" r:id="rId34"/>
    <p:sldId id="1893" r:id="rId35"/>
    <p:sldId id="1911" r:id="rId36"/>
    <p:sldId id="1894" r:id="rId37"/>
    <p:sldId id="1936" r:id="rId38"/>
    <p:sldId id="1895" r:id="rId39"/>
    <p:sldId id="505" r:id="rId40"/>
  </p:sldIdLst>
  <p:sldSz cx="9144000" cy="6858000" type="screen4x3"/>
  <p:notesSz cx="7099300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FF0066"/>
    <a:srgbClr val="C92B2F"/>
    <a:srgbClr val="FF00FF"/>
    <a:srgbClr val="9999FF"/>
    <a:srgbClr val="FF9966"/>
    <a:srgbClr val="66CCFF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3900" autoAdjust="0"/>
  </p:normalViewPr>
  <p:slideViewPr>
    <p:cSldViewPr>
      <p:cViewPr varScale="1">
        <p:scale>
          <a:sx n="62" d="100"/>
          <a:sy n="62" d="100"/>
        </p:scale>
        <p:origin x="1432" y="52"/>
      </p:cViewPr>
      <p:guideLst>
        <p:guide orient="horz" pos="2160"/>
        <p:guide pos="3840"/>
        <p:guide pos="2880"/>
      </p:guideLst>
    </p:cSldViewPr>
  </p:slideViewPr>
  <p:outlineViewPr>
    <p:cViewPr>
      <p:scale>
        <a:sx n="33" d="100"/>
        <a:sy n="33" d="100"/>
      </p:scale>
      <p:origin x="0" y="334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CDDDF7B-33CD-4A21-A702-DAB473623EE8}" type="datetimeFigureOut">
              <a:rPr lang="zh-CN" altLang="en-US" smtClean="0"/>
              <a:pPr/>
              <a:t>2022/7/29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86F92DB-4F0C-4CC6-8086-6F5688900A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817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251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74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78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883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916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690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631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163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865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981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435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251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251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132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987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278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253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357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58365-D645-4294-9AFA-C84C695EFEC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47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  <a:pPr/>
              <a:t>2022/7/29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  <a:pPr/>
              <a:t>2022/7/29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  <a:pPr/>
              <a:t>2022/7/29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  <a:pPr/>
              <a:t>2022/7/29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  <a:pPr/>
              <a:t>2022/7/29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  <a:pPr/>
              <a:t>2022/7/29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  <a:pPr/>
              <a:t>2022/7/29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  <a:pPr/>
              <a:t>2022/7/29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  <a:pPr/>
              <a:t>2022/7/29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  <a:pPr/>
              <a:t>2022/7/29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2E53-6C57-461D-A2E1-0998C886BCD2}" type="datetimeFigureOut">
              <a:rPr lang="zh-CN" altLang="en-US" smtClean="0"/>
              <a:pPr/>
              <a:t>2022/7/29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0DC7-4477-4DE3-B55A-DEC06AF5A0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A2E53-6C57-461D-A2E1-0998C886BCD2}" type="datetimeFigureOut">
              <a:rPr lang="zh-CN" altLang="en-US" smtClean="0"/>
              <a:pPr/>
              <a:t>2022/7/29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30DC7-4477-4DE3-B55A-DEC06AF5A05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12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5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250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1.png"/><Relationship Id="rId11" Type="http://schemas.openxmlformats.org/officeDocument/2006/relationships/image" Target="../media/image660.png"/><Relationship Id="rId5" Type="http://schemas.openxmlformats.org/officeDocument/2006/relationships/image" Target="../media/image48.png"/><Relationship Id="rId10" Type="http://schemas.openxmlformats.org/officeDocument/2006/relationships/image" Target="../media/image640.png"/><Relationship Id="rId4" Type="http://schemas.openxmlformats.org/officeDocument/2006/relationships/image" Target="../media/image610.png"/><Relationship Id="rId9" Type="http://schemas.openxmlformats.org/officeDocument/2006/relationships/image" Target="../media/image6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3.png"/><Relationship Id="rId4" Type="http://schemas.openxmlformats.org/officeDocument/2006/relationships/image" Target="../media/image4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0.png"/><Relationship Id="rId4" Type="http://schemas.openxmlformats.org/officeDocument/2006/relationships/image" Target="../media/image5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6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2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3.png"/><Relationship Id="rId4" Type="http://schemas.openxmlformats.org/officeDocument/2006/relationships/image" Target="../media/image22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990.png"/><Relationship Id="rId5" Type="http://schemas.openxmlformats.org/officeDocument/2006/relationships/image" Target="../media/image101.png"/><Relationship Id="rId10" Type="http://schemas.openxmlformats.org/officeDocument/2006/relationships/image" Target="../media/image980.png"/><Relationship Id="rId4" Type="http://schemas.openxmlformats.org/officeDocument/2006/relationships/image" Target="../media/image100.png"/><Relationship Id="rId9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20.png"/><Relationship Id="rId5" Type="http://schemas.openxmlformats.org/officeDocument/2006/relationships/image" Target="../media/image9.png"/><Relationship Id="rId10" Type="http://schemas.openxmlformats.org/officeDocument/2006/relationships/image" Target="../media/image2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4" y="4465740"/>
            <a:ext cx="9127738" cy="239226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AC00F5A-8047-4312-86D3-7A7046DFD8D3}"/>
              </a:ext>
            </a:extLst>
          </p:cNvPr>
          <p:cNvSpPr txBox="1"/>
          <p:nvPr/>
        </p:nvSpPr>
        <p:spPr>
          <a:xfrm>
            <a:off x="1536" y="2254687"/>
            <a:ext cx="9114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高密区状态方程新探针</a:t>
            </a:r>
            <a:endParaRPr lang="en-US" altLang="zh-CN" sz="32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36504" y="2979570"/>
            <a:ext cx="9072000" cy="3600"/>
          </a:xfrm>
          <a:prstGeom prst="rect">
            <a:avLst/>
          </a:prstGeom>
          <a:solidFill>
            <a:srgbClr val="FF0000"/>
          </a:solidFill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2" descr="C:\Users\luojie\Desktop\物理系形象设计\物理系透明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262" y="6194418"/>
            <a:ext cx="2789218" cy="66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43C735D-FA9C-FB3B-8FC4-99F3E1104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352" y="96530"/>
            <a:ext cx="6634260" cy="65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楷体" panose="02010609060101010101" pitchFamily="49" charset="-122"/>
              </a:rPr>
              <a:t>“量子色动力学的相结构和新颖拓扑效应研究”年度学术交流会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ea typeface="楷体" panose="02010609060101010101" pitchFamily="49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楷体" panose="02010609060101010101" pitchFamily="49" charset="-122"/>
              </a:rPr>
              <a:t>山东大学，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楷体" panose="02010609060101010101" pitchFamily="49" charset="-122"/>
              </a:rPr>
              <a:t>2022.7.29-31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楷体" panose="02010609060101010101" pitchFamily="49" charset="-122"/>
              </a:rPr>
              <a:t>，青岛，中国</a:t>
            </a:r>
            <a:endParaRPr kumimoji="0" lang="zh-CN" altLang="zh-CN" sz="14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ea typeface="楷体" panose="020106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2E330F3-10A9-C15A-22DA-3A8CBD103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2" y="67553"/>
            <a:ext cx="1229870" cy="697715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C2B9842-4891-CB9F-3C14-25BB0B40554F}"/>
              </a:ext>
            </a:extLst>
          </p:cNvPr>
          <p:cNvCxnSpPr/>
          <p:nvPr/>
        </p:nvCxnSpPr>
        <p:spPr>
          <a:xfrm>
            <a:off x="2627784" y="422357"/>
            <a:ext cx="6480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4C81A096-B0FB-4521-D51C-8D3D40888C40}"/>
              </a:ext>
            </a:extLst>
          </p:cNvPr>
          <p:cNvSpPr txBox="1"/>
          <p:nvPr/>
        </p:nvSpPr>
        <p:spPr>
          <a:xfrm>
            <a:off x="3563888" y="3262789"/>
            <a:ext cx="16561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楷体" panose="02010609060101010101" pitchFamily="49" charset="-122"/>
              </a:rPr>
              <a:t>肖志刚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02195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AD773773-D21A-BD6E-2A21-AD5EB9960DD8}"/>
              </a:ext>
            </a:extLst>
          </p:cNvPr>
          <p:cNvGrpSpPr/>
          <p:nvPr/>
        </p:nvGrpSpPr>
        <p:grpSpPr>
          <a:xfrm>
            <a:off x="539552" y="620688"/>
            <a:ext cx="8508302" cy="2232247"/>
            <a:chOff x="251520" y="693987"/>
            <a:chExt cx="8796334" cy="2232248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41009C4-F458-A328-842A-BA79C693DA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38"/>
            <a:stretch/>
          </p:blipFill>
          <p:spPr bwMode="auto">
            <a:xfrm>
              <a:off x="4991525" y="693987"/>
              <a:ext cx="4056329" cy="2232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5D1F7631-5088-BFA4-1527-DCDD42978C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070836"/>
              <a:ext cx="3528391" cy="1773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标题 1"/>
              <p:cNvSpPr txBox="1">
                <a:spLocks/>
              </p:cNvSpPr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eaLnBrk="1" latinLnBrk="0" hangingPunct="1">
                  <a:buNone/>
                  <a:defRPr sz="3200" b="1">
                    <a:solidFill>
                      <a:srgbClr val="FFFF00"/>
                    </a:solidFill>
                    <a:latin typeface="+mj-lt"/>
                    <a:ea typeface="黑体" pitchFamily="2" charset="-122"/>
                    <a:cs typeface="+mj-cs"/>
                  </a:defRPr>
                </a:lvl1pPr>
              </a:lstStyle>
              <a:p>
                <a:r>
                  <a:rPr lang="zh-CN" altLang="en-US" b="0" dirty="0">
                    <a:solidFill>
                      <a:schemeClr val="tx1"/>
                    </a:solidFill>
                  </a:rPr>
                  <a:t>从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CN" alt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den>
                    </m:f>
                  </m:oMath>
                </a14:m>
                <a:r>
                  <a:rPr lang="zh-CN" altLang="en-US" b="0" dirty="0">
                    <a:solidFill>
                      <a:schemeClr val="tx1"/>
                    </a:solidFill>
                  </a:rPr>
                  <a:t> 微分流提取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endParaRPr lang="zh-CN" altLang="en-US" b="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blipFill>
                <a:blip r:embed="rId4"/>
                <a:stretch>
                  <a:fillRect t="-12963" b="-175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C33640A-A98B-5FFB-B1AB-5922541ED099}"/>
              </a:ext>
            </a:extLst>
          </p:cNvPr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1D5060BC-52B1-94FA-F55B-263D19759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46159"/>
            <a:ext cx="7069345" cy="356553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A54D701-561F-F14E-19DB-6CAF66C19F25}"/>
              </a:ext>
            </a:extLst>
          </p:cNvPr>
          <p:cNvSpPr txBox="1"/>
          <p:nvPr/>
        </p:nvSpPr>
        <p:spPr>
          <a:xfrm>
            <a:off x="1043608" y="665908"/>
            <a:ext cx="2520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AnSYS</a:t>
            </a:r>
            <a:r>
              <a:rPr lang="en-US" altLang="zh-CN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-EOS </a:t>
            </a:r>
            <a:r>
              <a:rPr lang="zh-CN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合作组</a:t>
            </a:r>
            <a:endParaRPr lang="zh-CN" altLang="en-US" dirty="0">
              <a:solidFill>
                <a:srgbClr val="FF0066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A0A7A52-7047-E53E-2D51-B61AEE3E8C15}"/>
              </a:ext>
            </a:extLst>
          </p:cNvPr>
          <p:cNvSpPr txBox="1"/>
          <p:nvPr/>
        </p:nvSpPr>
        <p:spPr>
          <a:xfrm>
            <a:off x="225827" y="6464982"/>
            <a:ext cx="8822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rgbClr val="FF0066"/>
                </a:solidFill>
              </a:rPr>
              <a:t>     王永佳等，</a:t>
            </a:r>
            <a:r>
              <a:rPr lang="en-US" altLang="zh-CN" sz="1800" b="1" i="0" u="none" strike="noStrike" baseline="0" dirty="0">
                <a:solidFill>
                  <a:srgbClr val="FF0066"/>
                </a:solidFill>
              </a:rPr>
              <a:t>Frontiers of Physics</a:t>
            </a:r>
            <a:r>
              <a:rPr lang="en-US" altLang="zh-CN" sz="1800" b="0" i="0" u="none" strike="noStrike" baseline="0" dirty="0">
                <a:solidFill>
                  <a:srgbClr val="FF0066"/>
                </a:solidFill>
              </a:rPr>
              <a:t>, 15(4):1–19, 2020.</a:t>
            </a:r>
            <a:endParaRPr lang="zh-CN" altLang="en-US" dirty="0">
              <a:solidFill>
                <a:srgbClr val="FF0066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F8295A4-7D2B-5F1C-DD77-567F080DC0A9}"/>
              </a:ext>
            </a:extLst>
          </p:cNvPr>
          <p:cNvSpPr txBox="1"/>
          <p:nvPr/>
        </p:nvSpPr>
        <p:spPr>
          <a:xfrm>
            <a:off x="7164288" y="3072250"/>
            <a:ext cx="19442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Y.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Leifels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6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PRL71</a:t>
            </a:r>
            <a:r>
              <a:rPr lang="en-US" altLang="zh-CN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,963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altLang="zh-CN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1993)</a:t>
            </a:r>
          </a:p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Russotto et al., </a:t>
            </a:r>
          </a:p>
          <a:p>
            <a:pPr algn="l"/>
            <a:r>
              <a:rPr lang="en-US" altLang="zh-CN" sz="16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PLB 697</a:t>
            </a:r>
            <a:r>
              <a:rPr lang="en-US" altLang="zh-CN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,471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altLang="zh-CN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2011); </a:t>
            </a:r>
          </a:p>
          <a:p>
            <a:pPr algn="l"/>
            <a:r>
              <a:rPr lang="en-US" altLang="zh-CN" sz="16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PRC 94</a:t>
            </a:r>
            <a:r>
              <a:rPr lang="en-US" altLang="zh-CN" sz="160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034608 (2016)</a:t>
            </a:r>
          </a:p>
          <a:p>
            <a:pPr algn="l"/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cs typeface="Times New Roman" panose="02020603050405020304" pitchFamily="18" charset="0"/>
            </a:endParaRPr>
          </a:p>
          <a:p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58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AC00F5A-8047-4312-86D3-7A7046DFD8D3}"/>
                  </a:ext>
                </a:extLst>
              </p:cNvPr>
              <p:cNvSpPr txBox="1"/>
              <p:nvPr/>
            </p:nvSpPr>
            <p:spPr>
              <a:xfrm>
                <a:off x="0" y="59542"/>
                <a:ext cx="92525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黑体" panose="02010609060101010101" pitchFamily="49" charset="-122"/>
                    <a:ea typeface="黑体" panose="02010609060101010101" pitchFamily="49" charset="-122"/>
                  </a:defRPr>
                </a:lvl1pPr>
              </a:lstStyle>
              <a:p>
                <a:pPr algn="ctr"/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GW170817 /PSRJ0740+6620 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HIC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提取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ea typeface="黑体" pitchFamily="2" charset="-122"/>
                    <a:cs typeface="Times New Roman" panose="02020603050405020304" pitchFamily="18" charset="0"/>
                  </a:rPr>
                  <a:t> 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AC00F5A-8047-4312-86D3-7A7046DFD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9542"/>
                <a:ext cx="9252519" cy="584775"/>
              </a:xfrm>
              <a:prstGeom prst="rect">
                <a:avLst/>
              </a:prstGeom>
              <a:blipFill>
                <a:blip r:embed="rId3"/>
                <a:stretch>
                  <a:fillRect t="-14583"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76551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624C8D1-8100-4442-89C2-9E8EC0621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094183"/>
            <a:ext cx="3476954" cy="36921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E4AA90DD-9E2C-439F-8CED-2E0BC67F8072}"/>
                  </a:ext>
                </a:extLst>
              </p:cNvPr>
              <p:cNvSpPr/>
              <p:nvPr/>
            </p:nvSpPr>
            <p:spPr>
              <a:xfrm>
                <a:off x="576990" y="765516"/>
                <a:ext cx="7984470" cy="356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altLang="zh-CN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en-US" altLang="zh-CN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bSup>
                    <m:r>
                      <a:rPr lang="en-US" altLang="zh-CN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𝒌𝒎</m:t>
                    </m:r>
                  </m:oMath>
                </a14:m>
                <a:r>
                  <a:rPr lang="zh-CN" altLang="en-US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PRL, 121, 161101,2018;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16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𝟖</m:t>
                        </m:r>
                      </m:e>
                      <m:sub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  <m:sup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bSup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𝒌𝒎</m:t>
                    </m:r>
                  </m:oMath>
                </a14:m>
                <a:r>
                  <a: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PRL, 121, 091102,2018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E4AA90DD-9E2C-439F-8CED-2E0BC67F80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90" y="765516"/>
                <a:ext cx="7984470" cy="356829"/>
              </a:xfrm>
              <a:prstGeom prst="rect">
                <a:avLst/>
              </a:prstGeom>
              <a:blipFill>
                <a:blip r:embed="rId6"/>
                <a:stretch>
                  <a:fillRect r="-382" b="-224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4399" y="1130940"/>
            <a:ext cx="3216109" cy="3336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83075" y="1228745"/>
                <a:ext cx="5292954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QMF18: </a:t>
                </a: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  </m:t>
                    </m:r>
                    <m:r>
                      <a:rPr lang="en-US" altLang="zh-CN" sz="20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𝐿</m:t>
                    </m:r>
                    <m:r>
                      <a:rPr lang="en-US" altLang="zh-CN" sz="2000" b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=40</m:t>
                    </m:r>
                    <m:r>
                      <a:rPr lang="en-US" altLang="zh-CN" sz="200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MeV</m:t>
                    </m:r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it-IT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Z. Y. Zhu et al.,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APJ 862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,98 (2018)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075" y="1228745"/>
                <a:ext cx="5292954" cy="677108"/>
              </a:xfrm>
              <a:prstGeom prst="rect">
                <a:avLst/>
              </a:prstGeom>
              <a:blipFill>
                <a:blip r:embed="rId8"/>
                <a:stretch>
                  <a:fillRect l="-922" t="-5405" b="-13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AB65A580-5101-4536-A407-E7DDBFED91BD}"/>
              </a:ext>
            </a:extLst>
          </p:cNvPr>
          <p:cNvCxnSpPr/>
          <p:nvPr/>
        </p:nvCxnSpPr>
        <p:spPr>
          <a:xfrm>
            <a:off x="4211960" y="1700808"/>
            <a:ext cx="1692000" cy="0"/>
          </a:xfrm>
          <a:prstGeom prst="straightConnector1">
            <a:avLst/>
          </a:prstGeom>
          <a:ln w="28575">
            <a:solidFill>
              <a:srgbClr val="9900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BD1CA4A4-A82A-43C6-BCAA-9D3766713FD8}"/>
              </a:ext>
            </a:extLst>
          </p:cNvPr>
          <p:cNvCxnSpPr>
            <a:cxnSpLocks/>
          </p:cNvCxnSpPr>
          <p:nvPr/>
        </p:nvCxnSpPr>
        <p:spPr>
          <a:xfrm flipH="1">
            <a:off x="3982834" y="5749351"/>
            <a:ext cx="1848767" cy="0"/>
          </a:xfrm>
          <a:prstGeom prst="straightConnector1">
            <a:avLst/>
          </a:prstGeom>
          <a:ln w="28575">
            <a:solidFill>
              <a:srgbClr val="9900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98A43BB-F0A0-4338-872E-8A21A6F2D74C}"/>
                  </a:ext>
                </a:extLst>
              </p:cNvPr>
              <p:cNvSpPr txBox="1"/>
              <p:nvPr/>
            </p:nvSpPr>
            <p:spPr>
              <a:xfrm>
                <a:off x="3872490" y="4467146"/>
                <a:ext cx="4678016" cy="12469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zh-CN" alt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贝叶斯分析</a:t>
                </a:r>
                <a:r>
                  <a:rPr lang="en-US" altLang="zh-CN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𝑬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𝒔𝒚𝒎</m:t>
                          </m:r>
                        </m:sub>
                      </m:sSub>
                      <m:d>
                        <m:dPr>
                          <m:ctrlP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zh-CN" altLang="en-US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𝝆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lang="en-US" altLang="zh-CN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𝟑𝟗</m:t>
                          </m:r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𝟖</m:t>
                          </m:r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</m:sub>
                        <m:sup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𝟏𝟐</m:t>
                          </m:r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</m:sup>
                      </m:sSubSup>
                      <m:r>
                        <a:rPr lang="en-US" altLang="zh-CN" b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altLang="zh-CN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𝐌𝐞𝐕</m:t>
                      </m:r>
                      <m:r>
                        <a:rPr lang="en-US" altLang="zh-CN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(</m:t>
                      </m:r>
                      <m:r>
                        <a:rPr lang="en-US" altLang="zh-CN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𝟏</m:t>
                      </m:r>
                      <m:r>
                        <a:rPr lang="el-GR" altLang="zh-CN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𝝈</m:t>
                      </m:r>
                      <m:r>
                        <a:rPr lang="en-US" altLang="zh-CN" b="1" i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altLang="zh-CN" dirty="0"/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W. J.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Xie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al.,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APJ 883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,174 (2019)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98A43BB-F0A0-4338-872E-8A21A6F2D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490" y="4467146"/>
                <a:ext cx="4678016" cy="1246944"/>
              </a:xfrm>
              <a:prstGeom prst="rect">
                <a:avLst/>
              </a:prstGeom>
              <a:blipFill>
                <a:blip r:embed="rId9"/>
                <a:stretch>
                  <a:fillRect l="-1042" t="-39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51E117BB-4B52-9D01-0824-0D2185A1E1A9}"/>
              </a:ext>
            </a:extLst>
          </p:cNvPr>
          <p:cNvSpPr txBox="1"/>
          <p:nvPr/>
        </p:nvSpPr>
        <p:spPr>
          <a:xfrm>
            <a:off x="3982834" y="5828223"/>
            <a:ext cx="4578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B. Zhang et al., 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879</a:t>
            </a:r>
            <a:r>
              <a:rPr lang="fr-F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99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(2019)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8315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AC00F5A-8047-4312-86D3-7A7046DFD8D3}"/>
                  </a:ext>
                </a:extLst>
              </p:cNvPr>
              <p:cNvSpPr txBox="1"/>
              <p:nvPr/>
            </p:nvSpPr>
            <p:spPr>
              <a:xfrm>
                <a:off x="0" y="59542"/>
                <a:ext cx="92525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黑体" panose="02010609060101010101" pitchFamily="49" charset="-122"/>
                    <a:ea typeface="黑体" panose="02010609060101010101" pitchFamily="49" charset="-122"/>
                  </a:defRPr>
                </a:lvl1pPr>
              </a:lstStyle>
              <a:p>
                <a:pPr algn="ctr"/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GW170817 /PSRJ0740+6620 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HIC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提取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ea typeface="黑体" pitchFamily="2" charset="-122"/>
                    <a:cs typeface="Times New Roman" panose="02020603050405020304" pitchFamily="18" charset="0"/>
                  </a:rPr>
                  <a:t> 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AC00F5A-8047-4312-86D3-7A7046DFD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9542"/>
                <a:ext cx="9252519" cy="584775"/>
              </a:xfrm>
              <a:prstGeom prst="rect">
                <a:avLst/>
              </a:prstGeom>
              <a:blipFill>
                <a:blip r:embed="rId3"/>
                <a:stretch>
                  <a:fillRect t="-14583"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76551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42F25C7-4A4B-4A61-86AF-372598320439}"/>
              </a:ext>
            </a:extLst>
          </p:cNvPr>
          <p:cNvSpPr txBox="1"/>
          <p:nvPr/>
        </p:nvSpPr>
        <p:spPr>
          <a:xfrm>
            <a:off x="24611" y="1042025"/>
            <a:ext cx="62239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联合中子星与核物理的数据</a:t>
            </a:r>
            <a:endParaRPr lang="en-US" altLang="zh-C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Zhou et al.,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PRD99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121301(R) (2019)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0C567FED-8488-4BC6-AE4F-283E84742C28}"/>
                  </a:ext>
                </a:extLst>
              </p:cNvPr>
              <p:cNvSpPr txBox="1"/>
              <p:nvPr/>
            </p:nvSpPr>
            <p:spPr>
              <a:xfrm>
                <a:off x="2843808" y="1965355"/>
                <a:ext cx="4680520" cy="7541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=47.3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±7.8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MeV</m:t>
                    </m:r>
                  </m:oMath>
                </a14:m>
                <a:r>
                  <a:rPr lang="en-US" altLang="zh-CN" sz="2000" b="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𝑠𝑦𝑚</m:t>
                        </m:r>
                      </m:sub>
                    </m:sSub>
                    <m:d>
                      <m:dPr>
                        <m:ctrlP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zh-CN" altLang="en-US" sz="20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0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39.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4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+7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.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5</m:t>
                            </m:r>
                          </m:sub>
                          <m:sup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−6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.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4</m:t>
                            </m:r>
                          </m:sup>
                        </m:sSubSup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 54</m:t>
                            </m:r>
                            <m:r>
                              <a:rPr lang="en-US" altLang="zh-CN" sz="2000" b="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.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5</m:t>
                            </m:r>
                          </m:e>
                          <m:sub>
                            <m:r>
                              <a:rPr lang="en-US" altLang="zh-CN" sz="20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+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3</m:t>
                            </m:r>
                            <m:r>
                              <a:rPr lang="en-US" altLang="zh-CN" sz="2000" b="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.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CN" sz="20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−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3</m:t>
                            </m:r>
                            <m:r>
                              <a:rPr lang="en-US" altLang="zh-CN" sz="2000" b="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  <m:t>.</m:t>
                            </m:r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0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,</m:t>
                        </m:r>
                      </m:e>
                    </m:d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MeV</m:t>
                    </m:r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0C567FED-8488-4BC6-AE4F-283E84742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1965355"/>
                <a:ext cx="4680520" cy="754181"/>
              </a:xfrm>
              <a:prstGeom prst="rect">
                <a:avLst/>
              </a:prstGeom>
              <a:blipFill>
                <a:blip r:embed="rId4"/>
                <a:stretch>
                  <a:fillRect b="-24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82CAEC4A-4FF1-49D2-BC6E-D4D45C2BE963}"/>
              </a:ext>
            </a:extLst>
          </p:cNvPr>
          <p:cNvCxnSpPr/>
          <p:nvPr/>
        </p:nvCxnSpPr>
        <p:spPr>
          <a:xfrm>
            <a:off x="827583" y="2132856"/>
            <a:ext cx="1887146" cy="0"/>
          </a:xfrm>
          <a:prstGeom prst="straightConnector1">
            <a:avLst/>
          </a:prstGeom>
          <a:ln w="28575">
            <a:solidFill>
              <a:srgbClr val="9900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F04C3AEC-99B8-1E09-6D6A-B9349D25E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380" y="3595308"/>
            <a:ext cx="4226323" cy="32626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898F053-758D-280D-5EF6-1A97E19A4811}"/>
                  </a:ext>
                </a:extLst>
              </p:cNvPr>
              <p:cNvSpPr txBox="1"/>
              <p:nvPr/>
            </p:nvSpPr>
            <p:spPr>
              <a:xfrm>
                <a:off x="28256" y="3055939"/>
                <a:ext cx="753869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考虑</a:t>
                </a:r>
                <a14:m>
                  <m:oMath xmlns:m="http://schemas.openxmlformats.org/officeDocument/2006/math">
                    <m:r>
                      <a:rPr lang="zh-CN" alt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𝜹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zh-CN" alt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𝝈</m:t>
                    </m:r>
                  </m:oMath>
                </a14:m>
                <a:r>
                  <a:rPr lang="zh-CN" alt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耦合，提出两组新的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RMF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参数 </a:t>
                </a:r>
                <a:r>
                  <a:rPr lang="en-US" altLang="zh-CN" sz="2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FSU-</a:t>
                </a:r>
                <a:r>
                  <a:rPr lang="en-US" altLang="zh-CN" sz="200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6.7, FSU-6.2</a:t>
                </a:r>
                <a:endParaRPr lang="en-US" altLang="zh-CN" sz="20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F. Li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 al.,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ApJ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929, 183 (2022)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898F053-758D-280D-5EF6-1A97E19A4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6" y="3055939"/>
                <a:ext cx="7538691" cy="707886"/>
              </a:xfrm>
              <a:prstGeom prst="rect">
                <a:avLst/>
              </a:prstGeom>
              <a:blipFill>
                <a:blip r:embed="rId6"/>
                <a:stretch>
                  <a:fillRect l="-890" t="-6034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D1C254F-69FF-547F-651F-2C4D694A1A2F}"/>
                  </a:ext>
                </a:extLst>
              </p:cNvPr>
              <p:cNvSpPr txBox="1"/>
              <p:nvPr/>
            </p:nvSpPr>
            <p:spPr>
              <a:xfrm>
                <a:off x="362890" y="4956969"/>
                <a:ext cx="4703677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2000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饱和点</a:t>
                </a:r>
                <a:r>
                  <a:rPr lang="zh-CN" altLang="en-US" sz="2000" b="0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斜率</a:t>
                </a:r>
                <a14:m>
                  <m:oMath xmlns:m="http://schemas.openxmlformats.org/officeDocument/2006/math">
                    <m:r>
                      <a:rPr lang="zh-CN" altLang="en-US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分别</m:t>
                    </m:r>
                    <m:r>
                      <a:rPr lang="zh-CN" altLang="en-US" sz="20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为</m:t>
                    </m:r>
                    <m:r>
                      <a:rPr lang="zh-CN" altLang="en-US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：</m:t>
                    </m:r>
                  </m:oMath>
                </a14:m>
                <a:endParaRPr lang="en-US" altLang="zh-CN" sz="2000" i="1" dirty="0">
                  <a:solidFill>
                    <a:srgbClr val="0000FF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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=53.5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MeV</m:t>
                    </m:r>
                  </m:oMath>
                </a14:m>
                <a:r>
                  <a:rPr lang="zh-CN" altLang="en-US" sz="2000" b="0" dirty="0">
                    <a:solidFill>
                      <a:srgbClr val="0000FF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， </a:t>
                </a:r>
                <a:r>
                  <a:rPr lang="en-US" altLang="zh-CN" sz="2000" b="0" dirty="0">
                    <a:solidFill>
                      <a:srgbClr val="0000FF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48.2 MeV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D1C254F-69FF-547F-651F-2C4D694A1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90" y="4956969"/>
                <a:ext cx="4703677" cy="707886"/>
              </a:xfrm>
              <a:prstGeom prst="rect">
                <a:avLst/>
              </a:prstGeom>
              <a:blipFill>
                <a:blip r:embed="rId7"/>
                <a:stretch>
                  <a:fillRect l="-1427" t="-6034" b="-146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9263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标题 1"/>
              <p:cNvSpPr txBox="1">
                <a:spLocks/>
              </p:cNvSpPr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eaLnBrk="1" latinLnBrk="0" hangingPunct="1">
                  <a:buNone/>
                  <a:defRPr sz="3200" b="1">
                    <a:solidFill>
                      <a:srgbClr val="FFFF00"/>
                    </a:solidFill>
                    <a:latin typeface="+mj-lt"/>
                    <a:ea typeface="黑体" pitchFamily="2" charset="-122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zh-CN" alt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重离子</m:t>
                    </m:r>
                  </m:oMath>
                </a14:m>
                <a:r>
                  <a:rPr lang="zh-CN" altLang="en-US" b="0" dirty="0">
                    <a:solidFill>
                      <a:schemeClr val="tx1"/>
                    </a:solidFill>
                  </a:rPr>
                  <a:t>反应和天体观测的结合</a:t>
                </a:r>
                <a:endParaRPr lang="zh-CN" altLang="en-US" b="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blipFill>
                <a:blip r:embed="rId2"/>
                <a:stretch>
                  <a:fillRect t="-9259" b="-212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C33640A-A98B-5FFB-B1AB-5922541ED099}"/>
              </a:ext>
            </a:extLst>
          </p:cNvPr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2A9C2DFE-EFB8-8E11-1665-A5653B50A3D8}"/>
                  </a:ext>
                </a:extLst>
              </p:cNvPr>
              <p:cNvSpPr/>
              <p:nvPr/>
            </p:nvSpPr>
            <p:spPr>
              <a:xfrm>
                <a:off x="35496" y="6305791"/>
                <a:ext cx="895755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zh-CN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联合分析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GW170817/HIC: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chemeClr val="tx1"/>
                        </a:solidFill>
                        <a:latin typeface="Cambria Math"/>
                      </a:rPr>
                      <m:t>𝟓𝟒</m:t>
                    </m:r>
                    <m:r>
                      <a:rPr lang="en-US" altLang="zh-CN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&lt;</m:t>
                    </m:r>
                    <m:r>
                      <a:rPr lang="en-US" altLang="zh-CN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𝑳</m:t>
                    </m:r>
                    <m:r>
                      <a:rPr lang="en-US" altLang="zh-CN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&lt;</m:t>
                    </m:r>
                    <m:r>
                      <a:rPr lang="en-US" altLang="zh-CN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𝟗𝟏</m:t>
                    </m:r>
                    <m:r>
                      <a:rPr lang="en-US" altLang="zh-CN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altLang="zh-CN" b="1" i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𝐌𝐞𝐕</m:t>
                    </m:r>
                  </m:oMath>
                </a14:m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【Y.Y. Liu et al.,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PRC 103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014616 (2021)】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2A9C2DFE-EFB8-8E11-1665-A5653B50A3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6305791"/>
                <a:ext cx="8957559" cy="369332"/>
              </a:xfrm>
              <a:prstGeom prst="rect">
                <a:avLst/>
              </a:prstGeom>
              <a:blipFill>
                <a:blip r:embed="rId3"/>
                <a:stretch>
                  <a:fillRect l="-613" t="-11475" r="-3063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>
            <a:extLst>
              <a:ext uri="{FF2B5EF4-FFF2-40B4-BE49-F238E27FC236}">
                <a16:creationId xmlns:a16="http://schemas.microsoft.com/office/drawing/2014/main" id="{587255CB-7D0B-D2C6-DD80-E7AA6768A306}"/>
              </a:ext>
            </a:extLst>
          </p:cNvPr>
          <p:cNvGrpSpPr/>
          <p:nvPr/>
        </p:nvGrpSpPr>
        <p:grpSpPr>
          <a:xfrm>
            <a:off x="35496" y="2492896"/>
            <a:ext cx="9073009" cy="3384376"/>
            <a:chOff x="-5023" y="1716582"/>
            <a:chExt cx="9234174" cy="331500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54AF867-DE73-65B3-6491-3DEE3CF9E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023" y="1716582"/>
              <a:ext cx="5652120" cy="3223394"/>
            </a:xfrm>
            <a:prstGeom prst="rect">
              <a:avLst/>
            </a:prstGeom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02D846E-8390-4F67-1600-E512180DB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353" y="1743271"/>
              <a:ext cx="3747798" cy="3288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7380C37F-0A2E-98A9-4424-3E7BC1336AEF}"/>
                  </a:ext>
                </a:extLst>
              </p:cNvPr>
              <p:cNvSpPr/>
              <p:nvPr/>
            </p:nvSpPr>
            <p:spPr>
              <a:xfrm>
                <a:off x="108197" y="836712"/>
                <a:ext cx="8927605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CN" alt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的复杂性，引发了大量对重离子反应中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介子产生和输运的研究，包括阈能效应、介质效应，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介子光学势，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 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循环等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：徐骏，张英逊，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C-M Ko, Dan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Cozma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等等。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7380C37F-0A2E-98A9-4424-3E7BC1336A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97" y="836712"/>
                <a:ext cx="8927605" cy="646331"/>
              </a:xfrm>
              <a:prstGeom prst="rect">
                <a:avLst/>
              </a:prstGeom>
              <a:blipFill>
                <a:blip r:embed="rId6"/>
                <a:stretch>
                  <a:fillRect l="-615" t="-65094" r="-3074" b="-60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9087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AC00F5A-8047-4312-86D3-7A7046DFD8D3}"/>
              </a:ext>
            </a:extLst>
          </p:cNvPr>
          <p:cNvSpPr txBox="1"/>
          <p:nvPr/>
        </p:nvSpPr>
        <p:spPr>
          <a:xfrm>
            <a:off x="322867" y="97641"/>
            <a:ext cx="849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RIT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合作组最近进展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76551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" y="785207"/>
            <a:ext cx="3967915" cy="599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05" y="3472905"/>
            <a:ext cx="3970661" cy="302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5460249" y="5194175"/>
            <a:ext cx="3002360" cy="762576"/>
            <a:chOff x="4442904" y="4953000"/>
            <a:chExt cx="3002360" cy="7625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4442904" y="4953000"/>
                  <a:ext cx="300236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𝟑𝟐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&lt;</m:t>
                        </m:r>
                        <m:sSub>
                          <m:sSubPr>
                            <m:ctrlPr>
                              <a:rPr lang="en-US" altLang="zh-CN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𝟎</m:t>
                            </m:r>
                          </m:sub>
                        </m:sSub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&lt;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𝟑𝟖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   </m:t>
                        </m:r>
                        <m:r>
                          <a:rPr lang="en-US" altLang="zh-CN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𝐌𝐞𝐕</m:t>
                        </m:r>
                      </m:oMath>
                    </m:oMathPara>
                  </a14:m>
                  <a:endPara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2904" y="4953000"/>
                  <a:ext cx="2788519" cy="40011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456327" y="5315466"/>
                  <a:ext cx="242207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𝟒𝟐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&lt;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𝑳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&lt;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𝟏𝟏𝟕</m:t>
                        </m:r>
                        <m: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altLang="zh-CN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𝐌𝐞𝐕</m:t>
                        </m:r>
                      </m:oMath>
                    </m:oMathPara>
                  </a14:m>
                  <a:endPara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6327" y="5315466"/>
                  <a:ext cx="2422073" cy="40011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" name="直接连接符 8"/>
          <p:cNvCxnSpPr/>
          <p:nvPr/>
        </p:nvCxnSpPr>
        <p:spPr>
          <a:xfrm flipV="1">
            <a:off x="2263332" y="1744516"/>
            <a:ext cx="0" cy="4644000"/>
          </a:xfrm>
          <a:prstGeom prst="line">
            <a:avLst/>
          </a:prstGeom>
          <a:ln>
            <a:solidFill>
              <a:srgbClr val="FF33CC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259474" y="3165128"/>
                <a:ext cx="1547218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sub>
                      </m:sSub>
                      <m:r>
                        <a:rPr lang="en-US" altLang="zh-CN" sz="1400" b="0" i="1" smtClean="0">
                          <a:latin typeface="Cambria Math"/>
                          <a:ea typeface="Cambria Math"/>
                        </a:rPr>
                        <m:t>&gt;200</m:t>
                      </m:r>
                      <m:r>
                        <a:rPr lang="en-US" altLang="zh-CN" sz="1400" b="0" i="1" smtClean="0">
                          <a:latin typeface="Cambria Math"/>
                        </a:rPr>
                        <m:t> </m:t>
                      </m:r>
                      <m:f>
                        <m:fPr>
                          <m:type m:val="lin"/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latin typeface="Cambria Math"/>
                            </a:rPr>
                            <m:t>MeV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latin typeface="Cambria Math"/>
                            </a:rPr>
                            <m:t>c</m:t>
                          </m:r>
                        </m:den>
                      </m:f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474" y="3165128"/>
                <a:ext cx="1547218" cy="307777"/>
              </a:xfrm>
              <a:prstGeom prst="rect">
                <a:avLst/>
              </a:prstGeom>
              <a:blipFill>
                <a:blip r:embed="rId7"/>
                <a:stretch>
                  <a:fillRect t="-94118" r="-22925" b="-1509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4355976" y="6418166"/>
            <a:ext cx="3845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Estee et al.,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126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162701 (2021)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6E9A413-2EBC-47BF-9D1F-E382ED34F8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1194" y="6338231"/>
            <a:ext cx="492806" cy="519769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32E311F7-64C7-4073-A6BB-7A94787C4E23}"/>
              </a:ext>
            </a:extLst>
          </p:cNvPr>
          <p:cNvSpPr txBox="1"/>
          <p:nvPr/>
        </p:nvSpPr>
        <p:spPr>
          <a:xfrm>
            <a:off x="681390" y="5903516"/>
            <a:ext cx="154721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potential, non-resonant production and absorption </a:t>
            </a:r>
            <a:r>
              <a:rPr lang="en-US" altLang="zh-CN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altLang="zh-CN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…</a:t>
            </a:r>
            <a:endParaRPr lang="zh-CN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CA453C27-5BD4-5FCB-504F-522BE6D08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92" y="924781"/>
            <a:ext cx="3516317" cy="231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440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AC00F5A-8047-4312-86D3-7A7046DFD8D3}"/>
              </a:ext>
            </a:extLst>
          </p:cNvPr>
          <p:cNvSpPr txBox="1"/>
          <p:nvPr/>
        </p:nvSpPr>
        <p:spPr>
          <a:xfrm>
            <a:off x="322867" y="97641"/>
            <a:ext cx="849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PREX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实验的最新进展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76551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4" y="2421044"/>
            <a:ext cx="4917984" cy="352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4362858" y="6049393"/>
            <a:ext cx="445827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PREX collaboration., PRL 126, 172502 (2021)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T. Reed et al,          PRL 126, 172503 (2021)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51208" y="5989836"/>
                <a:ext cx="3017942" cy="67120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/>
                          </a:rPr>
                          <m:t>𝑹</m:t>
                        </m:r>
                      </m:e>
                      <m:sub>
                        <m:r>
                          <a:rPr lang="en-US" altLang="zh-CN" b="1" i="1" smtClean="0">
                            <a:latin typeface="Cambria Math"/>
                          </a:rPr>
                          <m:t>𝒏</m:t>
                        </m:r>
                        <m:r>
                          <a:rPr lang="en-US" altLang="zh-CN" b="1" i="1" smtClean="0">
                            <a:latin typeface="Cambria Math"/>
                          </a:rPr>
                          <m:t>−</m:t>
                        </m:r>
                        <m:r>
                          <a:rPr lang="en-US" altLang="zh-CN" b="1" i="1" smtClean="0">
                            <a:latin typeface="Cambria Math"/>
                          </a:rPr>
                          <m:t>𝒑</m:t>
                        </m:r>
                      </m:sub>
                    </m:sSub>
                    <m:r>
                      <a:rPr lang="en-US" altLang="zh-CN" b="1" i="1" smtClean="0">
                        <a:latin typeface="Cambria Math"/>
                      </a:rPr>
                      <m:t>=</m:t>
                    </m:r>
                    <m:r>
                      <a:rPr lang="en-US" altLang="zh-CN" b="1" i="1" smtClean="0">
                        <a:latin typeface="Cambria Math"/>
                      </a:rPr>
                      <m:t>𝟎</m:t>
                    </m:r>
                    <m:r>
                      <a:rPr lang="en-US" altLang="zh-CN" b="1" i="1" smtClean="0">
                        <a:latin typeface="Cambria Math"/>
                      </a:rPr>
                      <m:t>.</m:t>
                    </m:r>
                    <m:r>
                      <a:rPr lang="en-US" altLang="zh-CN" b="1" i="1" smtClean="0">
                        <a:latin typeface="Cambria Math"/>
                      </a:rPr>
                      <m:t>𝟐𝟖𝟑</m:t>
                    </m:r>
                    <m:r>
                      <a:rPr lang="en-US" altLang="zh-CN" b="1" i="1" smtClean="0">
                        <a:latin typeface="Cambria Math"/>
                        <a:ea typeface="Cambria Math"/>
                      </a:rPr>
                      <m:t>±</m:t>
                    </m:r>
                    <m:r>
                      <a:rPr lang="en-US" altLang="zh-CN" b="1" i="1" smtClean="0">
                        <a:latin typeface="Cambria Math"/>
                        <a:ea typeface="Cambria Math"/>
                      </a:rPr>
                      <m:t>𝟎</m:t>
                    </m:r>
                    <m:r>
                      <a:rPr lang="en-US" altLang="zh-CN" b="1" i="1" smtClean="0">
                        <a:latin typeface="Cambria Math"/>
                        <a:ea typeface="Cambria Math"/>
                      </a:rPr>
                      <m:t>.</m:t>
                    </m:r>
                    <m:r>
                      <a:rPr lang="en-US" altLang="zh-CN" b="1" i="1" smtClean="0">
                        <a:latin typeface="Cambria Math"/>
                        <a:ea typeface="Cambria Math"/>
                      </a:rPr>
                      <m:t>𝟎𝟕𝟏</m:t>
                    </m:r>
                    <m:r>
                      <a:rPr lang="en-US" altLang="zh-CN" b="1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altLang="zh-CN" b="1" i="0" smtClean="0">
                        <a:latin typeface="Cambria Math"/>
                        <a:ea typeface="Cambria Math"/>
                      </a:rPr>
                      <m:t>𝐟𝐦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latin typeface="Cambria Math"/>
                        </a:rPr>
                        <m:t>𝑳</m:t>
                      </m:r>
                      <m:r>
                        <a:rPr lang="en-US" altLang="zh-CN" b="1" i="1">
                          <a:latin typeface="Cambria Math"/>
                        </a:rPr>
                        <m:t>=</m:t>
                      </m:r>
                      <m:r>
                        <a:rPr lang="en-US" altLang="zh-CN" b="1" i="1" smtClean="0">
                          <a:latin typeface="Cambria Math"/>
                        </a:rPr>
                        <m:t>𝟏𝟎𝟔</m:t>
                      </m:r>
                      <m:r>
                        <a:rPr lang="en-US" altLang="zh-CN" b="1" i="1">
                          <a:latin typeface="Cambria Math"/>
                          <a:ea typeface="Cambria Math"/>
                        </a:rPr>
                        <m:t>±</m:t>
                      </m:r>
                      <m:r>
                        <a:rPr lang="en-US" altLang="zh-CN" b="1" i="1" smtClean="0">
                          <a:latin typeface="Cambria Math"/>
                          <a:ea typeface="Cambria Math"/>
                        </a:rPr>
                        <m:t>𝟑</m:t>
                      </m:r>
                      <m:r>
                        <a:rPr lang="en-US" altLang="zh-CN" b="1" i="1">
                          <a:latin typeface="Cambria Math"/>
                          <a:ea typeface="Cambria Math"/>
                        </a:rPr>
                        <m:t>𝟕</m:t>
                      </m:r>
                      <m:r>
                        <a:rPr lang="en-US" altLang="zh-CN" b="1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altLang="zh-CN" b="1" i="0" smtClean="0">
                          <a:latin typeface="Cambria Math"/>
                          <a:ea typeface="Cambria Math"/>
                        </a:rPr>
                        <m:t>𝐌𝐞𝐕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08" y="5989836"/>
                <a:ext cx="3017942" cy="6712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">
            <a:extLst>
              <a:ext uri="{FF2B5EF4-FFF2-40B4-BE49-F238E27FC236}">
                <a16:creationId xmlns:a16="http://schemas.microsoft.com/office/drawing/2014/main" id="{DDD9C483-DEDE-4E30-BA18-421E734835BB}"/>
              </a:ext>
            </a:extLst>
          </p:cNvPr>
          <p:cNvGrpSpPr/>
          <p:nvPr/>
        </p:nvGrpSpPr>
        <p:grpSpPr>
          <a:xfrm>
            <a:off x="5055887" y="1867473"/>
            <a:ext cx="3908601" cy="4153815"/>
            <a:chOff x="5065488" y="841686"/>
            <a:chExt cx="4040818" cy="3933514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5488" y="841686"/>
              <a:ext cx="4040818" cy="3933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D4E12C6D-75BD-48C2-8EBE-968541637F1F}"/>
                    </a:ext>
                  </a:extLst>
                </p:cNvPr>
                <p:cNvSpPr txBox="1"/>
                <p:nvPr/>
              </p:nvSpPr>
              <p:spPr>
                <a:xfrm>
                  <a:off x="6276023" y="4501104"/>
                  <a:ext cx="2051611" cy="2590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13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1400" b="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MeV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D4E12C6D-75BD-48C2-8EBE-968541637F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6023" y="4501104"/>
                  <a:ext cx="2051611" cy="259045"/>
                </a:xfrm>
                <a:prstGeom prst="rect">
                  <a:avLst/>
                </a:prstGeom>
                <a:blipFill>
                  <a:blip r:embed="rId6"/>
                  <a:stretch>
                    <a:fillRect b="-175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17D14BBD-E279-4F3D-B4A7-5DEB44F7A423}"/>
              </a:ext>
            </a:extLst>
          </p:cNvPr>
          <p:cNvGrpSpPr/>
          <p:nvPr/>
        </p:nvGrpSpPr>
        <p:grpSpPr>
          <a:xfrm>
            <a:off x="818773" y="908720"/>
            <a:ext cx="1448971" cy="1351445"/>
            <a:chOff x="1705335" y="875674"/>
            <a:chExt cx="1223298" cy="1157175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C3B5656-A5A7-4B58-BD2F-192FF1DD8A72}"/>
                </a:ext>
              </a:extLst>
            </p:cNvPr>
            <p:cNvGrpSpPr/>
            <p:nvPr/>
          </p:nvGrpSpPr>
          <p:grpSpPr>
            <a:xfrm>
              <a:off x="1705625" y="1176515"/>
              <a:ext cx="1223008" cy="856334"/>
              <a:chOff x="702486" y="4788253"/>
              <a:chExt cx="1223008" cy="856334"/>
            </a:xfrm>
          </p:grpSpPr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3460E7EA-424D-4679-9052-0994045F1FB8}"/>
                  </a:ext>
                </a:extLst>
              </p:cNvPr>
              <p:cNvSpPr/>
              <p:nvPr/>
            </p:nvSpPr>
            <p:spPr>
              <a:xfrm>
                <a:off x="702486" y="4788253"/>
                <a:ext cx="576000" cy="5760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8B6AC69-98F6-4D93-A44A-D037EC105675}"/>
                  </a:ext>
                </a:extLst>
              </p:cNvPr>
              <p:cNvSpPr/>
              <p:nvPr/>
            </p:nvSpPr>
            <p:spPr>
              <a:xfrm>
                <a:off x="797346" y="4876442"/>
                <a:ext cx="396000" cy="39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7" name="直接连接符 6">
                <a:extLst>
                  <a:ext uri="{FF2B5EF4-FFF2-40B4-BE49-F238E27FC236}">
                    <a16:creationId xmlns:a16="http://schemas.microsoft.com/office/drawing/2014/main" id="{231DAA4B-99EE-4358-BA86-B213A98D5859}"/>
                  </a:ext>
                </a:extLst>
              </p:cNvPr>
              <p:cNvCxnSpPr>
                <a:stCxn id="14" idx="6"/>
              </p:cNvCxnSpPr>
              <p:nvPr/>
            </p:nvCxnSpPr>
            <p:spPr>
              <a:xfrm>
                <a:off x="1193346" y="5074442"/>
                <a:ext cx="0" cy="57014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7B849A28-0056-4962-8784-451FADE96701}"/>
                  </a:ext>
                </a:extLst>
              </p:cNvPr>
              <p:cNvCxnSpPr/>
              <p:nvPr/>
            </p:nvCxnSpPr>
            <p:spPr>
              <a:xfrm>
                <a:off x="1265346" y="5074442"/>
                <a:ext cx="0" cy="57014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箭头连接符 8">
                <a:extLst>
                  <a:ext uri="{FF2B5EF4-FFF2-40B4-BE49-F238E27FC236}">
                    <a16:creationId xmlns:a16="http://schemas.microsoft.com/office/drawing/2014/main" id="{C39CD500-EC7B-430E-82FD-CB8A6374DCDB}"/>
                  </a:ext>
                </a:extLst>
              </p:cNvPr>
              <p:cNvCxnSpPr/>
              <p:nvPr/>
            </p:nvCxnSpPr>
            <p:spPr>
              <a:xfrm>
                <a:off x="995346" y="5455534"/>
                <a:ext cx="198000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5BCE143C-AC13-4CAB-8B54-54892E414C7A}"/>
                  </a:ext>
                </a:extLst>
              </p:cNvPr>
              <p:cNvCxnSpPr/>
              <p:nvPr/>
            </p:nvCxnSpPr>
            <p:spPr>
              <a:xfrm flipH="1">
                <a:off x="1265346" y="5455534"/>
                <a:ext cx="509439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文本框 19">
                    <a:extLst>
                      <a:ext uri="{FF2B5EF4-FFF2-40B4-BE49-F238E27FC236}">
                        <a16:creationId xmlns:a16="http://schemas.microsoft.com/office/drawing/2014/main" id="{8768E049-98CF-4EBC-B910-AA08330DD5F5}"/>
                      </a:ext>
                    </a:extLst>
                  </p:cNvPr>
                  <p:cNvSpPr txBox="1"/>
                  <p:nvPr/>
                </p:nvSpPr>
                <p:spPr>
                  <a:xfrm>
                    <a:off x="1253198" y="5166963"/>
                    <a:ext cx="672296" cy="3270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1" i="1" smtClean="0">
                                  <a:latin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altLang="zh-CN" sz="1400" b="1" i="1" smtClean="0">
                                  <a:latin typeface="Cambria Math"/>
                                </a:rPr>
                                <m:t>𝒏</m:t>
                              </m:r>
                              <m:r>
                                <a:rPr lang="en-US" altLang="zh-CN" sz="1400" b="1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CN" sz="1400" b="1" i="1" smtClean="0">
                                  <a:latin typeface="Cambria Math"/>
                                </a:rPr>
                                <m:t>𝒑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400" dirty="0"/>
                  </a:p>
                </p:txBody>
              </p:sp>
            </mc:Choice>
            <mc:Fallback xmlns="">
              <p:sp>
                <p:nvSpPr>
                  <p:cNvPr id="20" name="文本框 19">
                    <a:extLst>
                      <a:ext uri="{FF2B5EF4-FFF2-40B4-BE49-F238E27FC236}">
                        <a16:creationId xmlns:a16="http://schemas.microsoft.com/office/drawing/2014/main" id="{8768E049-98CF-4EBC-B910-AA08330DD5F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53198" y="5166963"/>
                    <a:ext cx="672296" cy="3270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C40E7371-0C8C-4289-B6C7-FBFBDCA41C12}"/>
                    </a:ext>
                  </a:extLst>
                </p:cNvPr>
                <p:cNvSpPr txBox="1"/>
                <p:nvPr/>
              </p:nvSpPr>
              <p:spPr>
                <a:xfrm>
                  <a:off x="1705335" y="875674"/>
                  <a:ext cx="623504" cy="3070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208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Pb</m:t>
                            </m:r>
                          </m:e>
                        </m:sPre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C40E7371-0C8C-4289-B6C7-FBFBDCA41C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5335" y="875674"/>
                  <a:ext cx="623504" cy="307072"/>
                </a:xfrm>
                <a:prstGeom prst="rect">
                  <a:avLst/>
                </a:prstGeom>
                <a:blipFill>
                  <a:blip r:embed="rId10"/>
                  <a:stretch>
                    <a:fillRect l="-1942" r="-8738" b="-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7045DD7-D4A0-4A42-95F8-3CC2F500076F}"/>
                  </a:ext>
                </a:extLst>
              </p:cNvPr>
              <p:cNvSpPr txBox="1"/>
              <p:nvPr/>
            </p:nvSpPr>
            <p:spPr>
              <a:xfrm>
                <a:off x="2287930" y="1132661"/>
                <a:ext cx="6756980" cy="3994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PREX </a:t>
                </a:r>
                <a:r>
                  <a:rPr lang="zh-CN" altLang="en-US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实验利用宇称破坏的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99FF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altLang="zh-CN" b="0" i="0" smtClean="0">
                        <a:solidFill>
                          <a:srgbClr val="0099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en-US" altLang="zh-CN" i="1">
                            <a:solidFill>
                              <a:srgbClr val="0099FF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i="1">
                            <a:solidFill>
                              <a:srgbClr val="0099FF"/>
                            </a:solidFill>
                            <a:latin typeface="Cambria Math" panose="02040503050406030204" pitchFamily="18" charset="0"/>
                          </a:rPr>
                          <m:t>208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srgbClr val="0099FF"/>
                            </a:solidFill>
                            <a:latin typeface="Cambria Math" panose="02040503050406030204" pitchFamily="18" charset="0"/>
                          </a:rPr>
                          <m:t>Pb</m:t>
                        </m:r>
                      </m:e>
                    </m:sPre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散射，测量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208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Pb</m:t>
                        </m:r>
                      </m:e>
                    </m:sPre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中子皮。</a:t>
                </a: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7045DD7-D4A0-4A42-95F8-3CC2F5000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930" y="1132661"/>
                <a:ext cx="6756980" cy="399405"/>
              </a:xfrm>
              <a:prstGeom prst="rect">
                <a:avLst/>
              </a:prstGeom>
              <a:blipFill>
                <a:blip r:embed="rId11"/>
                <a:stretch>
                  <a:fillRect l="-721" t="-9231" b="-2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6605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AC00F5A-8047-4312-86D3-7A7046DFD8D3}"/>
                  </a:ext>
                </a:extLst>
              </p:cNvPr>
              <p:cNvSpPr txBox="1"/>
              <p:nvPr/>
            </p:nvSpPr>
            <p:spPr>
              <a:xfrm>
                <a:off x="322867" y="59534"/>
                <a:ext cx="8498264" cy="629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黑体" panose="02010609060101010101" pitchFamily="49" charset="-122"/>
                    <a:ea typeface="黑体" panose="02010609060101010101" pitchFamily="49" charset="-122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>
                            <a:solidFill>
                              <a:schemeClr val="tx1"/>
                            </a:solidFill>
                            <a:latin typeface="Cambria Math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𝜌</m:t>
                        </m:r>
                      </m:e>
                    </m:d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的置信结果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AC00F5A-8047-4312-86D3-7A7046DFD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67" y="59534"/>
                <a:ext cx="8498264" cy="629852"/>
              </a:xfrm>
              <a:prstGeom prst="rect">
                <a:avLst/>
              </a:prstGeom>
              <a:blipFill>
                <a:blip r:embed="rId3"/>
                <a:stretch>
                  <a:fillRect t="-16505" b="-203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76551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398"/>
            <a:ext cx="4572000" cy="312714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8391"/>
            <a:ext cx="4572000" cy="312714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1348191" y="1007592"/>
                <a:ext cx="232486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Recent results on </a:t>
                </a:r>
                <a14:m>
                  <m:oMath xmlns:m="http://schemas.openxmlformats.org/officeDocument/2006/math">
                    <m:r>
                      <a:rPr lang="en-US" altLang="zh-CN" sz="2000" b="1" i="0" smtClean="0">
                        <a:latin typeface="Cambria Math"/>
                      </a:rPr>
                      <m:t> </m:t>
                    </m:r>
                    <m:r>
                      <a:rPr lang="en-US" altLang="zh-CN" sz="2000" b="1" i="1">
                        <a:latin typeface="Cambria Math"/>
                      </a:rPr>
                      <m:t>𝑳</m:t>
                    </m:r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187" y="1007592"/>
                <a:ext cx="2324867" cy="400110"/>
              </a:xfrm>
              <a:prstGeom prst="rect">
                <a:avLst/>
              </a:prstGeom>
              <a:blipFill rotWithShape="1">
                <a:blip r:embed="rId6"/>
                <a:stretch>
                  <a:fillRect l="-2618"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5818587" y="984454"/>
                <a:ext cx="2758704" cy="4283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Recent results on </a:t>
                </a:r>
                <a14:m>
                  <m:oMath xmlns:m="http://schemas.openxmlformats.org/officeDocument/2006/math">
                    <m:r>
                      <a:rPr lang="en-US" altLang="zh-CN" sz="2000" b="1" i="0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/>
                          </a:rPr>
                          <m:t>𝑲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1" i="1">
                            <a:latin typeface="Cambria Math"/>
                          </a:rPr>
                          <m:t>sym</m:t>
                        </m:r>
                      </m:sub>
                    </m:sSub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587" y="984454"/>
                <a:ext cx="2758704" cy="428322"/>
              </a:xfrm>
              <a:prstGeom prst="rect">
                <a:avLst/>
              </a:prstGeom>
              <a:blipFill>
                <a:blip r:embed="rId7"/>
                <a:stretch>
                  <a:fillRect l="-2208" t="-7042" b="-169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142754" y="4910422"/>
            <a:ext cx="4398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Bao-An Li et al.,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Universe 7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182 (2021)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60548" y="4760806"/>
            <a:ext cx="41104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new analysis from the NS observables</a:t>
            </a:r>
          </a:p>
          <a:p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comparison to 2013 and 2016 survey.</a:t>
            </a:r>
          </a:p>
          <a:p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tention with the most recent PREX II results.</a:t>
            </a:r>
          </a:p>
        </p:txBody>
      </p:sp>
      <p:cxnSp>
        <p:nvCxnSpPr>
          <p:cNvPr id="4" name="直接箭头连接符 3"/>
          <p:cNvCxnSpPr/>
          <p:nvPr/>
        </p:nvCxnSpPr>
        <p:spPr>
          <a:xfrm>
            <a:off x="3882648" y="4550274"/>
            <a:ext cx="977900" cy="391781"/>
          </a:xfrm>
          <a:prstGeom prst="straightConnector1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028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A18ACC2-FBA8-4033-993C-12587E8D6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764704"/>
            <a:ext cx="5148064" cy="3217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AC00F5A-8047-4312-86D3-7A7046DFD8D3}"/>
                  </a:ext>
                </a:extLst>
              </p:cNvPr>
              <p:cNvSpPr txBox="1"/>
              <p:nvPr/>
            </p:nvSpPr>
            <p:spPr>
              <a:xfrm>
                <a:off x="322867" y="97642"/>
                <a:ext cx="8498264" cy="562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黑体" panose="02010609060101010101" pitchFamily="49" charset="-122"/>
                    <a:ea typeface="黑体" panose="02010609060101010101" pitchFamily="49" charset="-122"/>
                  </a:defRPr>
                </a:lvl1pPr>
              </a:lstStyle>
              <a:p>
                <a:pPr algn="ctr"/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CSHINE 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实验在饱和密度附近的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约束结果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AC00F5A-8047-4312-86D3-7A7046DFD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67" y="97642"/>
                <a:ext cx="8498264" cy="562846"/>
              </a:xfrm>
              <a:prstGeom prst="rect">
                <a:avLst/>
              </a:prstGeom>
              <a:blipFill>
                <a:blip r:embed="rId4"/>
                <a:stretch>
                  <a:fillRect t="-14130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69269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1289073"/>
                <a:ext cx="4419580" cy="1726456"/>
              </a:xfrm>
              <a:noFill/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CN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𝟑𝟎</m:t>
                    </m:r>
                    <m:r>
                      <a:rPr lang="en-US" altLang="zh-CN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𝐌𝐞𝐕</m:t>
                    </m:r>
                    <m:r>
                      <a:rPr lang="en-US" altLang="zh-CN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𝐮</m:t>
                    </m:r>
                    <m:r>
                      <a:rPr lang="en-US" altLang="zh-CN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Pre>
                      <m:sPrePr>
                        <m:ctrlPr>
                          <a:rPr lang="en-US" altLang="zh-CN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en-US" altLang="zh-CN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zh-CN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sup>
                      <m:e>
                        <m:r>
                          <a:rPr lang="en-US" altLang="zh-CN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𝐀𝐫</m:t>
                        </m:r>
                        <m:r>
                          <a:rPr lang="en-US" altLang="zh-CN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Pre>
                          <m:sPrePr>
                            <m:ctrlPr>
                              <a:rPr lang="en-US" altLang="zh-CN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altLang="zh-CN" sz="20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altLang="zh-CN" sz="20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𝟏𝟗𝟕</m:t>
                            </m:r>
                          </m:sup>
                          <m:e>
                            <m:r>
                              <a:rPr lang="en-US" altLang="zh-CN" sz="20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𝐀𝐮</m:t>
                            </m:r>
                          </m:e>
                        </m:sPre>
                      </m:e>
                    </m:sPre>
                  </m:oMath>
                </a14:m>
                <a:r>
                  <a:rPr lang="en-US" altLang="zh-CN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𝑠𝑦𝑚</m:t>
                        </m:r>
                      </m:sub>
                    </m:sSub>
                    <m:d>
                      <m:dPr>
                        <m:ctrlPr>
                          <a:rPr lang="en-US" altLang="zh-CN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en-US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约束结果</a:t>
                </a: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endParaRPr lang="en-US" altLang="zh-CN" sz="20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𝑳</m:t>
                    </m:r>
                    <m:r>
                      <a:rPr lang="en-US" altLang="zh-CN" sz="24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4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𝟒𝟕</m:t>
                    </m:r>
                    <m:r>
                      <a:rPr lang="en-US" altLang="zh-CN" sz="24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sz="24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𝟏𝟒</m:t>
                    </m:r>
                    <m:r>
                      <a:rPr lang="en-US" altLang="zh-CN" sz="24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4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𝐌𝐞𝐕</m:t>
                    </m:r>
                    <m:r>
                      <a:rPr lang="en-US" altLang="zh-CN" sz="24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sz="24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𝟗𝟓</m:t>
                        </m:r>
                        <m:r>
                          <a:rPr lang="en-US" altLang="zh-CN" sz="24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%</m:t>
                        </m:r>
                        <m:r>
                          <a:rPr lang="en-US" altLang="zh-CN" sz="24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𝐂𝐋</m:t>
                        </m:r>
                      </m:e>
                    </m:d>
                  </m:oMath>
                </a14:m>
                <a:r>
                  <a:rPr lang="en-US" altLang="zh-CN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=28.3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MeV</m:t>
                    </m:r>
                    <m:r>
                      <a:rPr lang="en-US" altLang="zh-CN" sz="20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indent="0">
                  <a:buNone/>
                </a:pPr>
                <a:endPara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289073"/>
                <a:ext cx="4419580" cy="1726456"/>
              </a:xfrm>
              <a:blipFill>
                <a:blip r:embed="rId5"/>
                <a:stretch>
                  <a:fillRect l="-13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/>
          <p:cNvSpPr/>
          <p:nvPr/>
        </p:nvSpPr>
        <p:spPr>
          <a:xfrm>
            <a:off x="-35476" y="3406333"/>
            <a:ext cx="4716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Zhang ,</a:t>
            </a:r>
            <a:r>
              <a:rPr lang="zh-CN" alt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zh-CN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ZGX</a:t>
            </a:r>
            <a:r>
              <a:rPr lang="en-US" altLang="zh-CN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zh-CN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PRC </a:t>
            </a:r>
            <a:r>
              <a:rPr lang="en-US" altLang="zh-CN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95,041602(R) (2017)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46879F48-B3DB-44F3-8026-C09935C7A599}"/>
              </a:ext>
            </a:extLst>
          </p:cNvPr>
          <p:cNvGrpSpPr/>
          <p:nvPr/>
        </p:nvGrpSpPr>
        <p:grpSpPr>
          <a:xfrm>
            <a:off x="4932040" y="4085453"/>
            <a:ext cx="4211960" cy="2682211"/>
            <a:chOff x="5478682" y="4406762"/>
            <a:chExt cx="3393227" cy="2320892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53D84E2-A7FE-4D8B-815F-2A8A69A894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682" y="4406762"/>
              <a:ext cx="3393227" cy="2320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85CF67EB-EB00-4705-933D-2A571321BC3C}"/>
                </a:ext>
              </a:extLst>
            </p:cNvPr>
            <p:cNvGrpSpPr/>
            <p:nvPr/>
          </p:nvGrpSpPr>
          <p:grpSpPr>
            <a:xfrm>
              <a:off x="8384750" y="5618781"/>
              <a:ext cx="180000" cy="551180"/>
              <a:chOff x="2558867" y="5939436"/>
              <a:chExt cx="180000" cy="55118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0E58003E-C77C-43E8-8B40-BC1E3DEE6083}"/>
                  </a:ext>
                </a:extLst>
              </p:cNvPr>
              <p:cNvSpPr/>
              <p:nvPr/>
            </p:nvSpPr>
            <p:spPr>
              <a:xfrm>
                <a:off x="2558867" y="6126866"/>
                <a:ext cx="180000" cy="1800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A1457863-0B68-40DD-BDC2-550A8E3D9B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7612" y="5939436"/>
                <a:ext cx="0" cy="55118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图片 15" descr="13541079336IMG_2603.JPG">
            <a:extLst>
              <a:ext uri="{FF2B5EF4-FFF2-40B4-BE49-F238E27FC236}">
                <a16:creationId xmlns:a16="http://schemas.microsoft.com/office/drawing/2014/main" id="{77E333D2-AD5C-78ED-3383-A55087945FB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085453"/>
            <a:ext cx="3685529" cy="2624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535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7E51BA-59D5-43AC-BD5C-E4CC39077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346" y="3691018"/>
            <a:ext cx="5030799" cy="317669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AC00F5A-8047-4312-86D3-7A7046DFD8D3}"/>
              </a:ext>
            </a:extLst>
          </p:cNvPr>
          <p:cNvSpPr txBox="1"/>
          <p:nvPr/>
        </p:nvSpPr>
        <p:spPr>
          <a:xfrm>
            <a:off x="86844" y="457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CSHINE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Compact Spectrometer for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66472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25E60FF-42D8-6DDE-8C9F-805A23CBDCC8}"/>
              </a:ext>
            </a:extLst>
          </p:cNvPr>
          <p:cNvGrpSpPr/>
          <p:nvPr/>
        </p:nvGrpSpPr>
        <p:grpSpPr>
          <a:xfrm>
            <a:off x="118783" y="836712"/>
            <a:ext cx="4525225" cy="3308769"/>
            <a:chOff x="0" y="3311410"/>
            <a:chExt cx="4840369" cy="353710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FEDC119-E005-5105-F469-C79C583A2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645024"/>
              <a:ext cx="4840369" cy="3203495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3C8AB4-951D-FE3A-4AE5-711D254A7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0926" y="3311410"/>
              <a:ext cx="2103002" cy="601165"/>
            </a:xfrm>
            <a:prstGeom prst="rect">
              <a:avLst/>
            </a:prstGeom>
          </p:spPr>
        </p:pic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84ADA796-9389-FD71-6260-E4CFB7C31F73}"/>
              </a:ext>
            </a:extLst>
          </p:cNvPr>
          <p:cNvSpPr txBox="1"/>
          <p:nvPr/>
        </p:nvSpPr>
        <p:spPr>
          <a:xfrm>
            <a:off x="193565" y="5359568"/>
            <a:ext cx="3810999" cy="132343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6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NST </a:t>
            </a:r>
            <a:r>
              <a:rPr lang="en-US" altLang="zh-CN" sz="1600" b="0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32</a:t>
            </a:r>
            <a:r>
              <a:rPr lang="en-US" altLang="zh-CN" sz="16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sz="1600" b="0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0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 (2021)</a:t>
            </a:r>
            <a:r>
              <a:rPr lang="zh-CN" altLang="en-US" sz="1600" b="0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  </a:t>
            </a:r>
            <a:r>
              <a:rPr lang="en-US" altLang="zh-CN" sz="16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NST  </a:t>
            </a:r>
            <a:r>
              <a:rPr lang="en-US" altLang="zh-CN" sz="1600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33</a:t>
            </a:r>
            <a:r>
              <a:rPr lang="en-US" altLang="zh-CN" sz="16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en-US" altLang="zh-CN" sz="1600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40</a:t>
            </a:r>
            <a:r>
              <a:rPr lang="zh-CN" altLang="en-US" sz="1600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1600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2022</a:t>
            </a:r>
            <a:r>
              <a:rPr lang="zh-CN" altLang="en-US" sz="1600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1600" i="0" dirty="0">
              <a:solidFill>
                <a:srgbClr val="FF0066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1600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NIMA</a:t>
            </a:r>
            <a:r>
              <a:rPr lang="en-US" altLang="zh-CN" sz="16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0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1011, 165592(2021)</a:t>
            </a:r>
            <a:endParaRPr lang="zh-CN" altLang="en-US" sz="1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NIMA</a:t>
            </a:r>
            <a:r>
              <a:rPr lang="en-US" altLang="zh-CN" sz="1600" b="1" i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0" i="0" u="none" strike="noStrike" baseline="0" dirty="0">
                <a:solidFill>
                  <a:srgbClr val="FF0066"/>
                </a:solidFill>
                <a:latin typeface="Times New Roman" panose="02020603050405020304" pitchFamily="18" charset="0"/>
              </a:rPr>
              <a:t>1029, 166461</a:t>
            </a:r>
            <a:r>
              <a:rPr lang="en-US" altLang="zh-CN" sz="1600" dirty="0">
                <a:solidFill>
                  <a:srgbClr val="FF0066"/>
                </a:solidFill>
                <a:latin typeface="Times New Roman" panose="02020603050405020304" pitchFamily="18" charset="0"/>
              </a:rPr>
              <a:t>(2022)</a:t>
            </a:r>
          </a:p>
          <a:p>
            <a:r>
              <a:rPr lang="en-US" altLang="zh-CN" sz="1600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NIMA</a:t>
            </a:r>
            <a:r>
              <a:rPr lang="en-US" altLang="zh-CN" sz="16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submitted </a:t>
            </a:r>
          </a:p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PLB 825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125856 (2022)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6B150B3-F680-3897-15BD-98F4CA50B3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874" y="751037"/>
            <a:ext cx="4283343" cy="2939981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C46D2EA7-B139-7DC2-BD29-FDFF13E4AFCF}"/>
              </a:ext>
            </a:extLst>
          </p:cNvPr>
          <p:cNvSpPr txBox="1"/>
          <p:nvPr/>
        </p:nvSpPr>
        <p:spPr>
          <a:xfrm>
            <a:off x="193565" y="4526426"/>
            <a:ext cx="381099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t/</a:t>
            </a:r>
            <a:r>
              <a:rPr lang="en-US" altLang="zh-CN" sz="2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He,  Direct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 in HIC…</a:t>
            </a:r>
          </a:p>
        </p:txBody>
      </p:sp>
    </p:spTree>
    <p:extLst>
      <p:ext uri="{BB962C8B-B14F-4D97-AF65-F5344CB8AC3E}">
        <p14:creationId xmlns:p14="http://schemas.microsoft.com/office/powerpoint/2010/main" val="4152809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AC00F5A-8047-4312-86D3-7A7046DFD8D3}"/>
              </a:ext>
            </a:extLst>
          </p:cNvPr>
          <p:cNvSpPr txBox="1"/>
          <p:nvPr/>
        </p:nvSpPr>
        <p:spPr>
          <a:xfrm>
            <a:off x="322867" y="59534"/>
            <a:ext cx="849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zh-CN" altLang="en-US" sz="3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二、高密区核物质状态方程的新探针</a:t>
            </a:r>
            <a:endParaRPr lang="en-US" altLang="zh-CN" sz="32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76551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99260" y="2459504"/>
                <a:ext cx="7345477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800" dirty="0">
                    <a:solidFill>
                      <a:srgbClr val="FF33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我们的研究动机：</a:t>
                </a:r>
              </a:p>
              <a:p>
                <a:endParaRPr lang="en-US" altLang="zh-CN" sz="2000" dirty="0">
                  <a:cs typeface="Times New Roman" panose="02020603050405020304" pitchFamily="18" charset="0"/>
                </a:endParaRPr>
              </a:p>
              <a:p>
                <a:r>
                  <a:rPr lang="zh-CN" altLang="en-US" sz="2000" dirty="0">
                    <a:cs typeface="Times New Roman" panose="02020603050405020304" pitchFamily="18" charset="0"/>
                  </a:rPr>
                  <a:t>        在饱和密度附近或者中等密度区，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≤2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zh-CN" alt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，</m:t>
                    </m:r>
                  </m:oMath>
                </a14:m>
                <a:r>
                  <a:rPr lang="zh-CN" altLang="en-US" sz="2000" dirty="0">
                    <a:cs typeface="Times New Roman" panose="02020603050405020304" pitchFamily="18" charset="0"/>
                  </a:rPr>
                  <a:t> 已经有很多的研究结果；</a:t>
                </a:r>
                <a:endParaRPr lang="en-US" altLang="zh-CN" sz="2000" dirty="0">
                  <a:cs typeface="Times New Roman" panose="02020603050405020304" pitchFamily="18" charset="0"/>
                </a:endParaRPr>
              </a:p>
              <a:p>
                <a:endParaRPr lang="en-US" altLang="zh-CN" sz="2000" dirty="0">
                  <a:cs typeface="Times New Roman" panose="02020603050405020304" pitchFamily="18" charset="0"/>
                </a:endParaRPr>
              </a:p>
              <a:p>
                <a:r>
                  <a:rPr lang="zh-CN" altLang="en-US" sz="2000" dirty="0">
                    <a:cs typeface="Times New Roman" panose="02020603050405020304" pitchFamily="18" charset="0"/>
                  </a:rPr>
                  <a:t>        那么更高密度区，有哪些探针可以约束核物质状态方程呢？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60" y="2459504"/>
                <a:ext cx="7345477" cy="2062103"/>
              </a:xfrm>
              <a:prstGeom prst="rect">
                <a:avLst/>
              </a:prstGeom>
              <a:blipFill>
                <a:blip r:embed="rId3"/>
                <a:stretch>
                  <a:fillRect l="-1744" t="-3835" r="-498" b="-35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499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9138103" cy="692696"/>
          </a:xfrm>
          <a:noFill/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zh-CN" altLang="en-US" dirty="0"/>
              <a:t>目录</a:t>
            </a: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1259632" y="1385392"/>
            <a:ext cx="6840760" cy="4464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20000"/>
              </a:lnSpc>
              <a:buNone/>
            </a:pPr>
            <a:r>
              <a:rPr lang="zh-CN" altLang="en-US" sz="2400" dirty="0"/>
              <a:t>一、引言</a:t>
            </a:r>
            <a:endParaRPr lang="en-US" altLang="zh-CN" sz="2400" dirty="0"/>
          </a:p>
          <a:p>
            <a:pPr>
              <a:lnSpc>
                <a:spcPct val="120000"/>
              </a:lnSpc>
              <a:buNone/>
            </a:pPr>
            <a:r>
              <a:rPr lang="zh-CN" altLang="en-US" sz="2000" dirty="0"/>
              <a:t>     核物质状态方程及其研究进展</a:t>
            </a:r>
            <a:endParaRPr lang="en-US" altLang="zh-CN" sz="2000" dirty="0"/>
          </a:p>
          <a:p>
            <a:pPr>
              <a:lnSpc>
                <a:spcPct val="120000"/>
              </a:lnSpc>
              <a:buNone/>
            </a:pPr>
            <a:endParaRPr lang="en-US" altLang="zh-CN" sz="2400" dirty="0"/>
          </a:p>
          <a:p>
            <a:pPr>
              <a:lnSpc>
                <a:spcPct val="120000"/>
              </a:lnSpc>
              <a:buNone/>
            </a:pPr>
            <a:r>
              <a:rPr lang="zh-CN" altLang="en-US" sz="2400" dirty="0"/>
              <a:t>二、高密区核物质状态方程的新探针</a:t>
            </a:r>
            <a:endParaRPr lang="en-US" altLang="zh-CN" sz="2400" dirty="0"/>
          </a:p>
          <a:p>
            <a:pPr>
              <a:lnSpc>
                <a:spcPct val="120000"/>
              </a:lnSpc>
              <a:buNone/>
            </a:pPr>
            <a:r>
              <a:rPr lang="zh-CN" altLang="en-US" sz="2000" dirty="0"/>
              <a:t>     </a:t>
            </a:r>
            <a:r>
              <a:rPr lang="en-US" altLang="zh-CN" sz="2000" dirty="0"/>
              <a:t>1. </a:t>
            </a:r>
            <a:r>
              <a:rPr lang="zh-CN" altLang="en-US" sz="2000" dirty="0"/>
              <a:t>模型简介</a:t>
            </a:r>
            <a:endParaRPr lang="en-US" altLang="zh-CN" sz="2000" dirty="0"/>
          </a:p>
          <a:p>
            <a:pPr>
              <a:lnSpc>
                <a:spcPct val="120000"/>
              </a:lnSpc>
              <a:buNone/>
            </a:pPr>
            <a:r>
              <a:rPr lang="en-US" altLang="zh-CN" sz="2000" dirty="0"/>
              <a:t>     2. </a:t>
            </a:r>
            <a:r>
              <a:rPr lang="zh-CN" altLang="en-US" sz="2000" dirty="0"/>
              <a:t>对称核物质状态方程</a:t>
            </a:r>
            <a:endParaRPr lang="en-US" altLang="zh-CN" sz="2000" dirty="0"/>
          </a:p>
          <a:p>
            <a:pPr>
              <a:lnSpc>
                <a:spcPct val="120000"/>
              </a:lnSpc>
              <a:buNone/>
            </a:pPr>
            <a:r>
              <a:rPr lang="en-US" altLang="zh-CN" sz="2000" dirty="0"/>
              <a:t>     3. </a:t>
            </a:r>
            <a:r>
              <a:rPr lang="zh-CN" altLang="en-US" sz="2000" dirty="0"/>
              <a:t>非对称核物质状态方程</a:t>
            </a:r>
            <a:endParaRPr lang="en-US" altLang="zh-CN" sz="2000" dirty="0"/>
          </a:p>
          <a:p>
            <a:pPr>
              <a:lnSpc>
                <a:spcPct val="120000"/>
              </a:lnSpc>
              <a:buNone/>
            </a:pPr>
            <a:endParaRPr lang="en-US" altLang="zh-CN" sz="2000" dirty="0"/>
          </a:p>
          <a:p>
            <a:pPr lvl="0">
              <a:lnSpc>
                <a:spcPct val="120000"/>
              </a:lnSpc>
            </a:pPr>
            <a:r>
              <a:rPr lang="zh-CN" altLang="en-US" sz="2400" dirty="0">
                <a:solidFill>
                  <a:prstClr val="black"/>
                </a:solidFill>
              </a:rPr>
              <a:t>三、兰州低温高密核物质测量谱仪（</a:t>
            </a:r>
            <a:r>
              <a:rPr lang="en-US" altLang="zh-CN" sz="2400" dirty="0">
                <a:solidFill>
                  <a:prstClr val="black"/>
                </a:solidFill>
              </a:rPr>
              <a:t>CEE</a:t>
            </a:r>
            <a:r>
              <a:rPr lang="zh-CN" altLang="en-US" sz="2400" dirty="0">
                <a:solidFill>
                  <a:prstClr val="black"/>
                </a:solidFill>
              </a:rPr>
              <a:t>）进展</a:t>
            </a:r>
            <a:endParaRPr lang="en-US" altLang="zh-CN" sz="2000" dirty="0"/>
          </a:p>
          <a:p>
            <a:pPr>
              <a:lnSpc>
                <a:spcPct val="120000"/>
              </a:lnSpc>
              <a:buNone/>
            </a:pPr>
            <a:endParaRPr lang="en-US" altLang="zh-CN" sz="2400" dirty="0"/>
          </a:p>
          <a:p>
            <a:pPr>
              <a:lnSpc>
                <a:spcPct val="120000"/>
              </a:lnSpc>
              <a:buNone/>
            </a:pPr>
            <a:r>
              <a:rPr lang="zh-CN" altLang="en-US" sz="2400" dirty="0"/>
              <a:t>四、小结</a:t>
            </a:r>
            <a:endParaRPr lang="en-US" altLang="zh-CN" sz="2400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8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23528" y="4797152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STAR Collaboration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，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PLB827,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137503 (2022)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C33640A-A98B-5FFB-B1AB-5922541ED099}"/>
              </a:ext>
            </a:extLst>
          </p:cNvPr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B114A385-5104-21FA-4B15-676BABF7F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" y="1203762"/>
            <a:ext cx="5331950" cy="2673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97D7469-089C-BC47-019A-A8BE3CC97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657" y="792088"/>
            <a:ext cx="3792086" cy="4797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4DE07C4B-D8E0-CC41-1AE2-616D9B732846}"/>
                  </a:ext>
                </a:extLst>
              </p:cNvPr>
              <p:cNvSpPr/>
              <p:nvPr/>
            </p:nvSpPr>
            <p:spPr>
              <a:xfrm>
                <a:off x="94997" y="5943024"/>
                <a:ext cx="9108504" cy="8829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1600" dirty="0"/>
                  <a:t>At higher energy midcentral collisions the NCQ scaling holds, while at 3 GeV the v</a:t>
                </a:r>
                <a:r>
                  <a:rPr lang="en-US" altLang="zh-CN" sz="1600" baseline="-25000" dirty="0"/>
                  <a:t>2</a:t>
                </a:r>
                <a:r>
                  <a:rPr lang="en-US" altLang="zh-CN" sz="1600" dirty="0"/>
                  <a:t> at midrapidity is negative and the NCQ scaling is absent, </a:t>
                </a:r>
                <a:r>
                  <a:rPr lang="en-US" altLang="zh-CN" sz="1600" dirty="0">
                    <a:solidFill>
                      <a:srgbClr val="FF3399"/>
                    </a:solidFill>
                  </a:rPr>
                  <a:t>indicating the dense medium formed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160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160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600" i="1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  <m:r>
                      <a:rPr lang="en-US" altLang="zh-CN" sz="16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=3 </m:t>
                    </m:r>
                    <m:r>
                      <m:rPr>
                        <m:sty m:val="p"/>
                      </m:rPr>
                      <a:rPr lang="en-US" altLang="zh-CN" sz="1600" i="1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sz="1600" dirty="0">
                    <a:solidFill>
                      <a:srgbClr val="FF3399"/>
                    </a:solidFill>
                  </a:rPr>
                  <a:t> is likely hadronic matter.</a:t>
                </a:r>
                <a:endPara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4DE07C4B-D8E0-CC41-1AE2-616D9B7328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7" y="5943024"/>
                <a:ext cx="9108504" cy="882934"/>
              </a:xfrm>
              <a:prstGeom prst="rect">
                <a:avLst/>
              </a:prstGeom>
              <a:blipFill>
                <a:blip r:embed="rId4"/>
                <a:stretch>
                  <a:fillRect l="-402" t="-2069" r="-335" b="-82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标题 1">
                <a:extLst>
                  <a:ext uri="{FF2B5EF4-FFF2-40B4-BE49-F238E27FC236}">
                    <a16:creationId xmlns:a16="http://schemas.microsoft.com/office/drawing/2014/main" id="{384770CD-2681-F49C-5B45-AF2162FFE8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eaLnBrk="1" latinLnBrk="0" hangingPunct="1">
                  <a:buNone/>
                  <a:defRPr sz="3200" b="1">
                    <a:solidFill>
                      <a:srgbClr val="FFFF00"/>
                    </a:solidFill>
                    <a:latin typeface="+mj-lt"/>
                    <a:ea typeface="黑体" pitchFamily="2" charset="-122"/>
                    <a:cs typeface="+mj-cs"/>
                  </a:defRPr>
                </a:lvl1pPr>
              </a:lstStyle>
              <a:p>
                <a:pPr algn="just"/>
                <a:r>
                  <a:rPr lang="en-US" altLang="zh-CN" sz="28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Recent results of  STAR experiment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8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2800" b="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2800" b="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zh-CN" sz="2800" b="0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=3 </m:t>
                    </m:r>
                    <m:r>
                      <m:rPr>
                        <m:sty m:val="p"/>
                      </m:rPr>
                      <a:rPr lang="en-US" altLang="zh-CN" sz="2800" b="0" i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altLang="zh-CN" sz="28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6" name="标题 1">
                <a:extLst>
                  <a:ext uri="{FF2B5EF4-FFF2-40B4-BE49-F238E27FC236}">
                    <a16:creationId xmlns:a16="http://schemas.microsoft.com/office/drawing/2014/main" id="{384770CD-2681-F49C-5B45-AF2162FFE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blipFill>
                <a:blip r:embed="rId5"/>
                <a:stretch>
                  <a:fillRect l="-1421" b="-175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1006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标题 1"/>
              <p:cNvSpPr txBox="1">
                <a:spLocks/>
              </p:cNvSpPr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eaLnBrk="1" latinLnBrk="0" hangingPunct="1">
                  <a:buNone/>
                  <a:defRPr sz="3200" b="1">
                    <a:solidFill>
                      <a:srgbClr val="FFFF00"/>
                    </a:solidFill>
                    <a:latin typeface="+mj-lt"/>
                    <a:ea typeface="黑体" pitchFamily="2" charset="-122"/>
                    <a:cs typeface="+mj-cs"/>
                  </a:defRPr>
                </a:lvl1pPr>
              </a:lstStyle>
              <a:p>
                <a:pPr algn="just"/>
                <a:r>
                  <a:rPr lang="en-US" altLang="zh-CN" sz="28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Recent results of  STAR experiment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8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2800" b="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2800" b="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zh-CN" sz="2800" b="0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=3 </m:t>
                    </m:r>
                    <m:r>
                      <m:rPr>
                        <m:sty m:val="p"/>
                      </m:rPr>
                      <a:rPr lang="en-US" altLang="zh-CN" sz="2800" b="0" i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altLang="zh-CN" sz="28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blipFill>
                <a:blip r:embed="rId2"/>
                <a:stretch>
                  <a:fillRect l="-1421" b="-175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2015716" y="6381328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STAR Collaboration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，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PRL128,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202303 (2022)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C33640A-A98B-5FFB-B1AB-5922541ED099}"/>
              </a:ext>
            </a:extLst>
          </p:cNvPr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4DE07C4B-D8E0-CC41-1AE2-616D9B732846}"/>
                  </a:ext>
                </a:extLst>
              </p:cNvPr>
              <p:cNvSpPr/>
              <p:nvPr/>
            </p:nvSpPr>
            <p:spPr>
              <a:xfrm>
                <a:off x="26622" y="1772816"/>
                <a:ext cx="3978188" cy="37517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dirty="0"/>
                  <a:t>A suppression with respect to the Poisson baseline is observed in proton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=−0.85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±0.09±0.82</m:t>
                    </m:r>
                  </m:oMath>
                </a14:m>
                <a:r>
                  <a:rPr lang="en-US" altLang="zh-CN" baseline="-25000" dirty="0"/>
                  <a:t> </a:t>
                </a:r>
                <a:r>
                  <a:rPr lang="en-US" altLang="zh-CN" dirty="0"/>
                  <a:t>in the most central 0%–5%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  <m:r>
                      <a:rPr lang="en-US" altLang="zh-CN" i="1">
                        <a:latin typeface="Cambria Math" panose="02040503050406030204" pitchFamily="18" charset="0"/>
                      </a:rPr>
                      <m:t>=3 </m:t>
                    </m:r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CN" dirty="0"/>
              </a:p>
              <a:p>
                <a:pPr algn="just"/>
                <a:endParaRPr lang="en-US" altLang="zh-CN" dirty="0"/>
              </a:p>
              <a:p>
                <a:pPr algn="just"/>
                <a:r>
                  <a:rPr lang="en-US" altLang="zh-CN" dirty="0" err="1"/>
                  <a:t>UrQMD</a:t>
                </a:r>
                <a:r>
                  <a:rPr lang="en-US" altLang="zh-CN" dirty="0"/>
                  <a:t> model reproduces the observed trend in the centrality dependence of the cumulant ratios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/>
                  <a:t>. The new result is consistent with fluctuations driven by baryon number conservation at the high baryon density region.</a:t>
                </a:r>
                <a:endParaRPr lang="en-US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4DE07C4B-D8E0-CC41-1AE2-616D9B7328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2" y="1772816"/>
                <a:ext cx="3978188" cy="3751733"/>
              </a:xfrm>
              <a:prstGeom prst="rect">
                <a:avLst/>
              </a:prstGeom>
              <a:blipFill>
                <a:blip r:embed="rId3"/>
                <a:stretch>
                  <a:fillRect l="-2297" t="-976" r="-10260" b="-1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AA0EC4E3-0FA9-ACA3-8CBA-DF4D97860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1678918"/>
            <a:ext cx="4803075" cy="370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73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标题 1"/>
              <p:cNvSpPr txBox="1">
                <a:spLocks/>
              </p:cNvSpPr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eaLnBrk="1" latinLnBrk="0" hangingPunct="1">
                  <a:buNone/>
                  <a:defRPr sz="3200" b="1">
                    <a:solidFill>
                      <a:srgbClr val="FFFF00"/>
                    </a:solidFill>
                    <a:latin typeface="+mj-lt"/>
                    <a:ea typeface="黑体" pitchFamily="2" charset="-122"/>
                    <a:cs typeface="+mj-cs"/>
                  </a:defRPr>
                </a:lvl1pPr>
              </a:lstStyle>
              <a:p>
                <a:pPr algn="just"/>
                <a:r>
                  <a:rPr lang="en-US" altLang="zh-CN" sz="28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Recent results of  STAR experiment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8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2800" b="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2800" b="0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zh-CN" sz="2800" b="0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=3 </m:t>
                    </m:r>
                    <m:r>
                      <m:rPr>
                        <m:sty m:val="p"/>
                      </m:rPr>
                      <a:rPr lang="en-US" altLang="zh-CN" sz="2800" b="0" i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altLang="zh-CN" sz="28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blipFill>
                <a:blip r:embed="rId2"/>
                <a:stretch>
                  <a:fillRect l="-1421" b="-175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338102" y="987076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STAR Collaboration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， 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PLB827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137003 (2022)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C33640A-A98B-5FFB-B1AB-5922541ED099}"/>
              </a:ext>
            </a:extLst>
          </p:cNvPr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4DE07C4B-D8E0-CC41-1AE2-616D9B732846}"/>
                  </a:ext>
                </a:extLst>
              </p:cNvPr>
              <p:cNvSpPr/>
              <p:nvPr/>
            </p:nvSpPr>
            <p:spPr>
              <a:xfrm>
                <a:off x="-36512" y="5071632"/>
                <a:ext cx="9081882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US" altLang="zh-CN" dirty="0"/>
              </a:p>
              <a:p>
                <a:pPr algn="just"/>
                <a:r>
                  <a:rPr lang="en-US" altLang="zh-CN" dirty="0"/>
                  <a:t>The production yields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𝛯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i="1" dirty="0"/>
                  <a:t> </a:t>
                </a:r>
                <a:r>
                  <a:rPr lang="en-US" altLang="zh-CN" dirty="0"/>
                  <a:t>production demonstrates the necessity of the Canonical Ensemble for strangeness at low energy heavy-ion collisions. Hadronic transport model calculations (</a:t>
                </a:r>
                <a:r>
                  <a:rPr lang="en-US" altLang="zh-CN" dirty="0" err="1"/>
                  <a:t>UrQMD</a:t>
                </a:r>
                <a:r>
                  <a:rPr lang="en-US" altLang="zh-CN" dirty="0"/>
                  <a:t> and SMASH) including resonance contributions reproduce the data, </a:t>
                </a:r>
                <a:r>
                  <a:rPr lang="en-US" altLang="zh-CN" dirty="0">
                    <a:solidFill>
                      <a:srgbClr val="FF3399"/>
                    </a:solidFill>
                  </a:rPr>
                  <a:t>suggesting a change of the medium properties at 3 GeV compared to those from higher energy collisions. </a:t>
                </a:r>
                <a:endParaRPr lang="en-US" altLang="zh-CN" sz="1600" dirty="0">
                  <a:solidFill>
                    <a:srgbClr val="FF3399"/>
                  </a:solidFill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4DE07C4B-D8E0-CC41-1AE2-616D9B7328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5071632"/>
                <a:ext cx="9081882" cy="1754326"/>
              </a:xfrm>
              <a:prstGeom prst="rect">
                <a:avLst/>
              </a:prstGeom>
              <a:blipFill>
                <a:blip r:embed="rId3"/>
                <a:stretch>
                  <a:fillRect l="-537" r="-604" b="-4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9E0FCCC0-48AF-5771-8E99-643C22B58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779" y="764704"/>
            <a:ext cx="3390725" cy="443711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1932EE7-B0F7-5501-F156-AEC6C84B0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7" y="1819333"/>
            <a:ext cx="5276806" cy="258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02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94997" y="32042"/>
            <a:ext cx="9013507" cy="6559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3200" b="1">
                <a:solidFill>
                  <a:srgbClr val="FFFF00"/>
                </a:solidFill>
                <a:latin typeface="+mj-lt"/>
                <a:ea typeface="黑体" pitchFamily="2" charset="-122"/>
                <a:cs typeface="+mj-cs"/>
              </a:defRPr>
            </a:lvl1pPr>
          </a:lstStyle>
          <a:p>
            <a:r>
              <a:rPr lang="en-US" altLang="zh-CN" sz="2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2.1  </a:t>
            </a:r>
            <a:r>
              <a:rPr lang="zh-CN" altLang="en-US" sz="2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模型介绍</a:t>
            </a:r>
            <a:endParaRPr lang="en-US" altLang="zh-CN" sz="28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C33640A-A98B-5FFB-B1AB-5922541ED099}"/>
              </a:ext>
            </a:extLst>
          </p:cNvPr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4DE07C4B-D8E0-CC41-1AE2-616D9B732846}"/>
              </a:ext>
            </a:extLst>
          </p:cNvPr>
          <p:cNvSpPr/>
          <p:nvPr/>
        </p:nvSpPr>
        <p:spPr>
          <a:xfrm>
            <a:off x="737828" y="936117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400" dirty="0"/>
              <a:t>采用</a:t>
            </a:r>
            <a:r>
              <a:rPr lang="en-US" altLang="zh-CN" sz="2400" dirty="0"/>
              <a:t>AMPT</a:t>
            </a:r>
            <a:r>
              <a:rPr lang="zh-CN" altLang="en-US" sz="2400" dirty="0"/>
              <a:t>模型完成模拟，程序框架如下图所示。</a:t>
            </a:r>
            <a:endParaRPr lang="en-US" altLang="zh-CN" sz="24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70EB26E-8D85-221B-8EEA-34A880ED5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50" y="1556792"/>
            <a:ext cx="8538300" cy="50454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7967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94997" y="32042"/>
            <a:ext cx="9013507" cy="6559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3200" b="1">
                <a:solidFill>
                  <a:srgbClr val="FFFF00"/>
                </a:solidFill>
                <a:latin typeface="+mj-lt"/>
                <a:ea typeface="黑体" pitchFamily="2" charset="-122"/>
                <a:cs typeface="+mj-cs"/>
              </a:defRPr>
            </a:lvl1pPr>
          </a:lstStyle>
          <a:p>
            <a:r>
              <a:rPr lang="en-US" altLang="zh-CN" sz="2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2.1  </a:t>
            </a:r>
            <a:r>
              <a:rPr lang="zh-CN" altLang="en-US" sz="2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模型结构模块</a:t>
            </a:r>
            <a:endParaRPr lang="en-US" altLang="zh-CN" sz="28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C33640A-A98B-5FFB-B1AB-5922541ED099}"/>
              </a:ext>
            </a:extLst>
          </p:cNvPr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4DE07C4B-D8E0-CC41-1AE2-616D9B732846}"/>
              </a:ext>
            </a:extLst>
          </p:cNvPr>
          <p:cNvSpPr/>
          <p:nvPr/>
        </p:nvSpPr>
        <p:spPr>
          <a:xfrm>
            <a:off x="65247" y="952048"/>
            <a:ext cx="9013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000" dirty="0">
                <a:solidFill>
                  <a:srgbClr val="FF3399"/>
                </a:solidFill>
              </a:rPr>
              <a:t>在我们的计算中，相当于是做了</a:t>
            </a:r>
            <a:r>
              <a:rPr lang="en-US" altLang="zh-CN" sz="2000" dirty="0">
                <a:solidFill>
                  <a:srgbClr val="FF3399"/>
                </a:solidFill>
              </a:rPr>
              <a:t>ART</a:t>
            </a:r>
            <a:r>
              <a:rPr lang="zh-CN" altLang="en-US" sz="2000" dirty="0">
                <a:solidFill>
                  <a:srgbClr val="FF3399"/>
                </a:solidFill>
              </a:rPr>
              <a:t>这部分的计算，没有考虑</a:t>
            </a:r>
            <a:r>
              <a:rPr lang="en-US" altLang="zh-CN" sz="2000" dirty="0">
                <a:solidFill>
                  <a:srgbClr val="FF3399"/>
                </a:solidFill>
              </a:rPr>
              <a:t>Parton</a:t>
            </a:r>
            <a:r>
              <a:rPr lang="zh-CN" altLang="en-US" sz="2000" dirty="0">
                <a:solidFill>
                  <a:srgbClr val="FF3399"/>
                </a:solidFill>
              </a:rPr>
              <a:t> </a:t>
            </a:r>
            <a:r>
              <a:rPr lang="en-US" altLang="zh-CN" sz="2000" dirty="0">
                <a:solidFill>
                  <a:srgbClr val="FF3399"/>
                </a:solidFill>
              </a:rPr>
              <a:t>interactions</a:t>
            </a:r>
            <a:r>
              <a:rPr lang="zh-CN" altLang="en-US" sz="2000" dirty="0">
                <a:solidFill>
                  <a:srgbClr val="FF3399"/>
                </a:solidFill>
              </a:rPr>
              <a:t> </a:t>
            </a:r>
            <a:r>
              <a:rPr lang="en-US" altLang="zh-CN" sz="2000" dirty="0">
                <a:solidFill>
                  <a:srgbClr val="FF3399"/>
                </a:solidFill>
              </a:rPr>
              <a:t>and</a:t>
            </a:r>
            <a:r>
              <a:rPr lang="zh-CN" altLang="en-US" sz="2000" dirty="0">
                <a:solidFill>
                  <a:srgbClr val="FF3399"/>
                </a:solidFill>
              </a:rPr>
              <a:t> </a:t>
            </a:r>
            <a:r>
              <a:rPr lang="en-US" altLang="zh-CN" sz="2000" dirty="0">
                <a:solidFill>
                  <a:srgbClr val="FF3399"/>
                </a:solidFill>
              </a:rPr>
              <a:t>hadronization</a:t>
            </a:r>
            <a:r>
              <a:rPr lang="zh-CN" altLang="en-US" sz="2000" dirty="0">
                <a:solidFill>
                  <a:srgbClr val="FF3399"/>
                </a:solidFill>
              </a:rPr>
              <a:t> 过程 的贡献。</a:t>
            </a:r>
            <a:endParaRPr lang="en-US" altLang="zh-CN" sz="2000" dirty="0">
              <a:solidFill>
                <a:srgbClr val="FF3399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F7806EB-2956-8014-4A2E-B078E9B54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96" y="1988840"/>
            <a:ext cx="8155507" cy="455536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09772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-35495" y="32042"/>
            <a:ext cx="9143999" cy="6559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3200" b="1">
                <a:solidFill>
                  <a:srgbClr val="FFFF00"/>
                </a:solidFill>
                <a:latin typeface="+mj-lt"/>
                <a:ea typeface="黑体" pitchFamily="2" charset="-122"/>
                <a:cs typeface="+mj-cs"/>
              </a:defRPr>
            </a:lvl1pPr>
          </a:lstStyle>
          <a:p>
            <a:r>
              <a:rPr lang="en-US" altLang="zh-CN" b="0" dirty="0">
                <a:solidFill>
                  <a:schemeClr val="tx1"/>
                </a:solidFill>
                <a:latin typeface="+mn-lt"/>
              </a:rPr>
              <a:t>2.2 </a:t>
            </a:r>
            <a:r>
              <a:rPr lang="zh-CN" altLang="en-US" b="0" dirty="0">
                <a:solidFill>
                  <a:schemeClr val="tx1"/>
                </a:solidFill>
                <a:latin typeface="+mn-lt"/>
              </a:rPr>
              <a:t>对称核物质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EOS</a:t>
            </a:r>
            <a:r>
              <a:rPr lang="zh-CN" altLang="en-US" b="0" dirty="0">
                <a:solidFill>
                  <a:schemeClr val="tx1"/>
                </a:solidFill>
                <a:latin typeface="+mn-lt"/>
              </a:rPr>
              <a:t>的新探针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C33640A-A98B-5FFB-B1AB-5922541ED099}"/>
              </a:ext>
            </a:extLst>
          </p:cNvPr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348EB4B-1062-4F91-6AF2-8AB69EE27AC7}"/>
                  </a:ext>
                </a:extLst>
              </p:cNvPr>
              <p:cNvSpPr txBox="1"/>
              <p:nvPr/>
            </p:nvSpPr>
            <p:spPr>
              <a:xfrm>
                <a:off x="292715" y="1196752"/>
                <a:ext cx="8558569" cy="4401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zh-CN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b="1" dirty="0"/>
                  <a:t> </a:t>
                </a:r>
                <a:r>
                  <a:rPr lang="zh-CN" altLang="en-US" sz="2000" dirty="0"/>
                  <a:t>通过次级反应、在更高的密度区域中才能产生，因此对高密区的核物质状态方程敏感。</a:t>
                </a:r>
                <a:endParaRPr lang="en-US" altLang="zh-CN" sz="2000" dirty="0"/>
              </a:p>
              <a:p>
                <a:endParaRPr lang="en-US" altLang="zh-CN" sz="2000" dirty="0"/>
              </a:p>
              <a:p>
                <a:endParaRPr lang="en-US" altLang="zh-CN" sz="2000" dirty="0"/>
              </a:p>
              <a:p>
                <a:r>
                  <a:rPr lang="zh-CN" altLang="en-US" sz="2000" dirty="0"/>
                  <a:t>为了研究中心密度</a:t>
                </a:r>
                <a14:m>
                  <m:oMath xmlns:m="http://schemas.openxmlformats.org/officeDocument/2006/math">
                    <m:r>
                      <a:rPr lang="el-GR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&gt;3</m:t>
                    </m:r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sz="2000" dirty="0"/>
                  <a:t>的状态方程，考虑</a:t>
                </a:r>
                <a:r>
                  <a:rPr lang="en-US" altLang="zh-CN" sz="2000" dirty="0"/>
                  <a:t>2 GeV/u </a:t>
                </a:r>
                <a:r>
                  <a:rPr lang="zh-CN" altLang="en-US" sz="2000" dirty="0"/>
                  <a:t>以上的重离子碰撞，并考虑如下反应道；</a:t>
                </a:r>
                <a:endParaRPr lang="en-US" altLang="zh-CN" sz="2000" dirty="0"/>
              </a:p>
              <a:p>
                <a:endParaRPr lang="en-US" altLang="zh-CN" sz="2000" dirty="0"/>
              </a:p>
              <a:p>
                <a:endParaRPr lang="en-US" altLang="zh-CN" sz="2000" dirty="0"/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00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   (</m:t>
                    </m:r>
                    <m:r>
                      <a:rPr lang="en-US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𝑜𝑟</m:t>
                    </m:r>
                    <m:r>
                      <a:rPr lang="en-US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n-US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solidFill>
                      <a:srgbClr val="FF0066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CN" sz="2000" i="1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i="1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2000" i="1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000" i="1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altLang="zh-CN" sz="2000" i="1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CN" sz="2000" dirty="0">
                    <a:solidFill>
                      <a:srgbClr val="FF0066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0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i="1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altLang="zh-CN" sz="2000" dirty="0">
                  <a:solidFill>
                    <a:srgbClr val="FF0066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altLang="zh-CN" sz="2000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CN" sz="2000" dirty="0">
                    <a:solidFill>
                      <a:srgbClr val="FF0066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0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000" dirty="0">
                  <a:solidFill>
                    <a:srgbClr val="FF0066"/>
                  </a:solidFill>
                </a:endParaRPr>
              </a:p>
              <a:p>
                <a:endParaRPr lang="en-US" altLang="zh-CN" sz="2000" dirty="0"/>
              </a:p>
              <a:p>
                <a:endParaRPr lang="en-US" altLang="zh-CN" sz="2000" dirty="0"/>
              </a:p>
              <a:p>
                <a:r>
                  <a:rPr lang="zh-CN" altLang="en-US" sz="2000" dirty="0"/>
                  <a:t>比较了两种不可压缩系数</a:t>
                </a:r>
                <a:r>
                  <a:rPr lang="en-US" altLang="zh-CN" sz="2000" dirty="0"/>
                  <a:t>EOS</a:t>
                </a:r>
                <a:r>
                  <a:rPr lang="zh-CN" altLang="en-US" sz="2000" dirty="0"/>
                  <a:t>的结果：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𝟐𝟎𝟎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b="1" i="0" smtClean="0">
                        <a:latin typeface="Cambria Math" panose="02040503050406030204" pitchFamily="18" charset="0"/>
                      </a:rPr>
                      <m:t>𝐌𝐞𝐕</m:t>
                    </m:r>
                  </m:oMath>
                </a14:m>
                <a:r>
                  <a:rPr lang="en-US" altLang="zh-CN" sz="2000" b="1" dirty="0"/>
                  <a:t> </a:t>
                </a:r>
                <a:r>
                  <a:rPr lang="zh-CN" altLang="en-US" sz="2000" dirty="0"/>
                  <a:t>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𝟎𝟎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</a:rPr>
                      <m:t>𝐌𝐞𝐕</m:t>
                    </m:r>
                  </m:oMath>
                </a14:m>
                <a:endParaRPr lang="en-US" altLang="zh-CN" sz="20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348EB4B-1062-4F91-6AF2-8AB69EE27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15" y="1196752"/>
                <a:ext cx="8558569" cy="4401205"/>
              </a:xfrm>
              <a:prstGeom prst="rect">
                <a:avLst/>
              </a:prstGeom>
              <a:blipFill>
                <a:blip r:embed="rId2"/>
                <a:stretch>
                  <a:fillRect l="-712" t="-970" b="-16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0910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830D2187-1D32-DED0-AA5E-319DF745FF32}"/>
              </a:ext>
            </a:extLst>
          </p:cNvPr>
          <p:cNvGrpSpPr/>
          <p:nvPr/>
        </p:nvGrpSpPr>
        <p:grpSpPr>
          <a:xfrm>
            <a:off x="148765" y="3645024"/>
            <a:ext cx="4122214" cy="2878527"/>
            <a:chOff x="251520" y="3645024"/>
            <a:chExt cx="4122214" cy="287852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AA97F94-F23F-0461-B999-16FE2A70A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71"/>
            <a:stretch/>
          </p:blipFill>
          <p:spPr>
            <a:xfrm>
              <a:off x="251520" y="3717032"/>
              <a:ext cx="4122214" cy="2806519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17D121B-A708-586E-9B79-9E17C42B4876}"/>
                </a:ext>
              </a:extLst>
            </p:cNvPr>
            <p:cNvSpPr/>
            <p:nvPr/>
          </p:nvSpPr>
          <p:spPr>
            <a:xfrm>
              <a:off x="3347864" y="3645024"/>
              <a:ext cx="593822" cy="2448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>
            <a:spLocks/>
          </p:cNvSpPr>
          <p:nvPr/>
        </p:nvSpPr>
        <p:spPr>
          <a:xfrm>
            <a:off x="94997" y="32042"/>
            <a:ext cx="9013507" cy="6559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3200" b="1">
                <a:solidFill>
                  <a:srgbClr val="FFFF00"/>
                </a:solidFill>
                <a:latin typeface="+mj-lt"/>
                <a:ea typeface="黑体" pitchFamily="2" charset="-122"/>
                <a:cs typeface="+mj-cs"/>
              </a:defRPr>
            </a:lvl1pPr>
          </a:lstStyle>
          <a:p>
            <a:r>
              <a:rPr lang="en-US" altLang="zh-CN" b="0" dirty="0">
                <a:solidFill>
                  <a:schemeClr val="tx1"/>
                </a:solidFill>
                <a:latin typeface="+mn-lt"/>
              </a:rPr>
              <a:t>2.2 </a:t>
            </a:r>
            <a:r>
              <a:rPr lang="zh-CN" altLang="en-US" b="0" dirty="0">
                <a:solidFill>
                  <a:schemeClr val="tx1"/>
                </a:solidFill>
                <a:latin typeface="+mn-lt"/>
              </a:rPr>
              <a:t>对称核物质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EOS</a:t>
            </a:r>
            <a:r>
              <a:rPr lang="zh-CN" altLang="en-US" b="0" dirty="0">
                <a:solidFill>
                  <a:schemeClr val="tx1"/>
                </a:solidFill>
                <a:latin typeface="+mn-lt"/>
              </a:rPr>
              <a:t>的新探针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C33640A-A98B-5FFB-B1AB-5922541ED099}"/>
              </a:ext>
            </a:extLst>
          </p:cNvPr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348EB4B-1062-4F91-6AF2-8AB69EE27AC7}"/>
                  </a:ext>
                </a:extLst>
              </p:cNvPr>
              <p:cNvSpPr txBox="1"/>
              <p:nvPr/>
            </p:nvSpPr>
            <p:spPr>
              <a:xfrm>
                <a:off x="228187" y="1538485"/>
                <a:ext cx="2256633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zh-CN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𝜩</m:t>
                        </m:r>
                      </m:e>
                      <m: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b="1" dirty="0"/>
                  <a:t> </a:t>
                </a:r>
                <a:r>
                  <a:rPr lang="zh-CN" altLang="en-US" sz="2000" dirty="0"/>
                  <a:t>通过次级反应产生，模拟发现其主要产生在压缩阶段。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348EB4B-1062-4F91-6AF2-8AB69EE27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87" y="1538485"/>
                <a:ext cx="2256633" cy="1323439"/>
              </a:xfrm>
              <a:prstGeom prst="rect">
                <a:avLst/>
              </a:prstGeom>
              <a:blipFill>
                <a:blip r:embed="rId3"/>
                <a:stretch>
                  <a:fillRect l="-2695" t="-3226" r="-809" b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D673D398-5CB5-755E-FCF7-63C731086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772940"/>
            <a:ext cx="6295443" cy="3479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4CE2486-2DE5-22CE-1E62-0DC698E2C9C9}"/>
                  </a:ext>
                </a:extLst>
              </p:cNvPr>
              <p:cNvSpPr txBox="1"/>
              <p:nvPr/>
            </p:nvSpPr>
            <p:spPr>
              <a:xfrm>
                <a:off x="4504115" y="5384778"/>
                <a:ext cx="4639885" cy="1138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i="0" u="none" strike="noStrike" baseline="0" dirty="0">
                    <a:solidFill>
                      <a:srgbClr val="FF0066"/>
                    </a:solidFill>
                  </a:rPr>
                  <a:t>Double strangeness </a:t>
                </a:r>
                <a:r>
                  <a:rPr lang="en-US" altLang="zh-CN" dirty="0">
                    <a:solidFill>
                      <a:srgbClr val="FF0066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0" i="0" u="none" strike="noStrike" baseline="0" dirty="0">
                    <a:solidFill>
                      <a:srgbClr val="FF0066"/>
                    </a:solidFill>
                  </a:rPr>
                  <a:t>production as a probe of nuclear equation of state at high densities</a:t>
                </a:r>
              </a:p>
              <a:p>
                <a:r>
                  <a:rPr lang="en-US" altLang="zh-CN" sz="1600" dirty="0">
                    <a:solidFill>
                      <a:srgbClr val="FF0066"/>
                    </a:solidFill>
                  </a:rPr>
                  <a:t>G. C. Yong, ZGX,</a:t>
                </a:r>
                <a:r>
                  <a:rPr lang="zh-CN" altLang="en-US" sz="1600" dirty="0">
                    <a:solidFill>
                      <a:srgbClr val="FF0066"/>
                    </a:solidFill>
                  </a:rPr>
                  <a:t> </a:t>
                </a:r>
                <a:r>
                  <a:rPr lang="en-US" altLang="zh-CN" sz="1600" dirty="0">
                    <a:solidFill>
                      <a:srgbClr val="FF0066"/>
                    </a:solidFill>
                  </a:rPr>
                  <a:t>Y.</a:t>
                </a:r>
                <a:r>
                  <a:rPr lang="zh-CN" altLang="en-US" sz="1600" dirty="0">
                    <a:solidFill>
                      <a:srgbClr val="FF0066"/>
                    </a:solidFill>
                  </a:rPr>
                  <a:t> </a:t>
                </a:r>
                <a:r>
                  <a:rPr lang="en-US" altLang="zh-CN" sz="1600" dirty="0">
                    <a:solidFill>
                      <a:srgbClr val="FF0066"/>
                    </a:solidFill>
                  </a:rPr>
                  <a:t>Gao,</a:t>
                </a:r>
                <a:r>
                  <a:rPr lang="zh-CN" altLang="en-US" sz="1600" dirty="0">
                    <a:solidFill>
                      <a:srgbClr val="FF0066"/>
                    </a:solidFill>
                  </a:rPr>
                  <a:t> </a:t>
                </a:r>
                <a:r>
                  <a:rPr lang="en-US" altLang="zh-CN" sz="1600" dirty="0">
                    <a:solidFill>
                      <a:srgbClr val="FF0066"/>
                    </a:solidFill>
                  </a:rPr>
                  <a:t>Z.</a:t>
                </a:r>
                <a:r>
                  <a:rPr lang="zh-CN" altLang="en-US" sz="1600" dirty="0">
                    <a:solidFill>
                      <a:srgbClr val="FF0066"/>
                    </a:solidFill>
                  </a:rPr>
                  <a:t> </a:t>
                </a:r>
                <a:r>
                  <a:rPr lang="en-US" altLang="zh-CN" sz="1600" dirty="0">
                    <a:solidFill>
                      <a:srgbClr val="FF0066"/>
                    </a:solidFill>
                  </a:rPr>
                  <a:t>W.</a:t>
                </a:r>
                <a:r>
                  <a:rPr lang="zh-CN" altLang="en-US" sz="1600" dirty="0">
                    <a:solidFill>
                      <a:srgbClr val="FF0066"/>
                    </a:solidFill>
                  </a:rPr>
                  <a:t> </a:t>
                </a:r>
                <a:r>
                  <a:rPr lang="en-US" altLang="zh-CN" sz="1600" dirty="0">
                    <a:solidFill>
                      <a:srgbClr val="FF0066"/>
                    </a:solidFill>
                  </a:rPr>
                  <a:t>Lin., PLB 820 (2021) 136521</a:t>
                </a:r>
                <a:endParaRPr lang="zh-CN" altLang="en-US" sz="1600" dirty="0">
                  <a:solidFill>
                    <a:srgbClr val="FF0066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4CE2486-2DE5-22CE-1E62-0DC698E2C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115" y="5384778"/>
                <a:ext cx="4639885" cy="1138773"/>
              </a:xfrm>
              <a:prstGeom prst="rect">
                <a:avLst/>
              </a:prstGeom>
              <a:blipFill>
                <a:blip r:embed="rId5"/>
                <a:stretch>
                  <a:fillRect l="-1183" t="-2674" r="-1840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7119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BC6DCC4-B412-25A7-A98A-31B87DAB3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68"/>
          <a:stretch/>
        </p:blipFill>
        <p:spPr>
          <a:xfrm>
            <a:off x="4499992" y="1475795"/>
            <a:ext cx="4587746" cy="5200354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-35495" y="32042"/>
            <a:ext cx="9143999" cy="6559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3200" b="1">
                <a:solidFill>
                  <a:srgbClr val="FFFF00"/>
                </a:solidFill>
                <a:latin typeface="+mj-lt"/>
                <a:ea typeface="黑体" pitchFamily="2" charset="-122"/>
                <a:cs typeface="+mj-cs"/>
              </a:defRPr>
            </a:lvl1pPr>
          </a:lstStyle>
          <a:p>
            <a:r>
              <a:rPr lang="en-US" altLang="zh-CN" b="0" dirty="0">
                <a:solidFill>
                  <a:schemeClr val="tx1"/>
                </a:solidFill>
                <a:latin typeface="+mn-lt"/>
              </a:rPr>
              <a:t>2.2 </a:t>
            </a:r>
            <a:r>
              <a:rPr lang="zh-CN" altLang="en-US" b="0" dirty="0">
                <a:solidFill>
                  <a:schemeClr val="tx1"/>
                </a:solidFill>
                <a:latin typeface="+mn-lt"/>
              </a:rPr>
              <a:t>对称核物质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EOS</a:t>
            </a:r>
            <a:r>
              <a:rPr lang="zh-CN" altLang="en-US" b="0" dirty="0">
                <a:solidFill>
                  <a:schemeClr val="tx1"/>
                </a:solidFill>
                <a:latin typeface="+mn-lt"/>
              </a:rPr>
              <a:t>的新探针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C33640A-A98B-5FFB-B1AB-5922541ED099}"/>
              </a:ext>
            </a:extLst>
          </p:cNvPr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B3D12FE5-90AE-62E9-2F89-4133A5E1F20D}"/>
              </a:ext>
            </a:extLst>
          </p:cNvPr>
          <p:cNvSpPr txBox="1"/>
          <p:nvPr/>
        </p:nvSpPr>
        <p:spPr>
          <a:xfrm>
            <a:off x="56262" y="1439186"/>
            <a:ext cx="46001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/>
              <a:t>结果：在</a:t>
            </a:r>
            <a:r>
              <a:rPr lang="en-US" altLang="zh-CN" sz="1800" dirty="0" err="1"/>
              <a:t>Au+Au</a:t>
            </a:r>
            <a:r>
              <a:rPr lang="zh-CN" altLang="en-US" sz="1800" dirty="0"/>
              <a:t>系统中，对状态方程依赖更为敏感！</a:t>
            </a:r>
            <a:endParaRPr lang="en-US" altLang="zh-CN" sz="1800" dirty="0"/>
          </a:p>
          <a:p>
            <a:endParaRPr lang="en-US" altLang="zh-CN" dirty="0"/>
          </a:p>
          <a:p>
            <a:r>
              <a:rPr lang="zh-CN" altLang="en-US" sz="1800" dirty="0"/>
              <a:t>与</a:t>
            </a:r>
            <a:r>
              <a:rPr lang="en-US" altLang="zh-CN" sz="1800" dirty="0"/>
              <a:t>KAOS </a:t>
            </a:r>
            <a:r>
              <a:rPr lang="zh-CN" altLang="en-US" sz="1800" dirty="0"/>
              <a:t>对 </a:t>
            </a:r>
            <a:r>
              <a:rPr lang="en-US" altLang="zh-CN" sz="1800" dirty="0"/>
              <a:t>K</a:t>
            </a:r>
            <a:r>
              <a:rPr lang="en-US" altLang="zh-CN" sz="1800" baseline="30000" dirty="0"/>
              <a:t>+</a:t>
            </a:r>
            <a:r>
              <a:rPr lang="en-US" altLang="zh-CN" sz="1800" dirty="0"/>
              <a:t> </a:t>
            </a:r>
            <a:r>
              <a:rPr lang="zh-CN" altLang="en-US" sz="1800" dirty="0"/>
              <a:t>的结果</a:t>
            </a:r>
            <a:r>
              <a:rPr lang="zh-CN" altLang="en-US" dirty="0"/>
              <a:t>相符</a:t>
            </a:r>
            <a:r>
              <a:rPr lang="zh-CN" altLang="en-US" sz="1800" dirty="0"/>
              <a:t>。</a:t>
            </a:r>
            <a:endParaRPr lang="en-US" altLang="zh-CN" sz="1800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3F3027-FB05-1FD3-5096-7C9B49780EEE}"/>
              </a:ext>
            </a:extLst>
          </p:cNvPr>
          <p:cNvGrpSpPr/>
          <p:nvPr/>
        </p:nvGrpSpPr>
        <p:grpSpPr>
          <a:xfrm>
            <a:off x="251520" y="3645024"/>
            <a:ext cx="4122214" cy="2878527"/>
            <a:chOff x="251520" y="3645024"/>
            <a:chExt cx="4122214" cy="287852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1379E97-C0FC-0B00-EC4F-5B832EA9D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71"/>
            <a:stretch/>
          </p:blipFill>
          <p:spPr>
            <a:xfrm>
              <a:off x="251520" y="3717032"/>
              <a:ext cx="4122214" cy="2806519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F720F2B-0133-BB77-FF38-CD35F675B239}"/>
                </a:ext>
              </a:extLst>
            </p:cNvPr>
            <p:cNvSpPr/>
            <p:nvPr/>
          </p:nvSpPr>
          <p:spPr>
            <a:xfrm>
              <a:off x="3347864" y="3645024"/>
              <a:ext cx="593822" cy="2448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6E24EFC9-B593-212D-264E-B92CA8A8537B}"/>
              </a:ext>
            </a:extLst>
          </p:cNvPr>
          <p:cNvCxnSpPr>
            <a:cxnSpLocks/>
          </p:cNvCxnSpPr>
          <p:nvPr/>
        </p:nvCxnSpPr>
        <p:spPr>
          <a:xfrm flipH="1">
            <a:off x="3968811" y="3717032"/>
            <a:ext cx="1467285" cy="861623"/>
          </a:xfrm>
          <a:prstGeom prst="straightConnector1">
            <a:avLst/>
          </a:prstGeom>
          <a:ln w="19050">
            <a:solidFill>
              <a:srgbClr val="FF0066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943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530E273-1895-F306-6CAF-5FC344B28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351" y="1018721"/>
            <a:ext cx="6048672" cy="3986391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94997" y="32042"/>
            <a:ext cx="9013507" cy="6559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3200" b="1">
                <a:solidFill>
                  <a:srgbClr val="FFFF00"/>
                </a:solidFill>
                <a:latin typeface="+mj-lt"/>
                <a:ea typeface="黑体" pitchFamily="2" charset="-122"/>
                <a:cs typeface="+mj-cs"/>
              </a:defRPr>
            </a:lvl1pPr>
          </a:lstStyle>
          <a:p>
            <a:r>
              <a:rPr lang="en-US" altLang="zh-CN" b="0" dirty="0">
                <a:solidFill>
                  <a:schemeClr val="tx1"/>
                </a:solidFill>
                <a:latin typeface="+mn-lt"/>
              </a:rPr>
              <a:t>2.2 </a:t>
            </a:r>
            <a:r>
              <a:rPr lang="zh-CN" altLang="en-US" b="0" dirty="0">
                <a:solidFill>
                  <a:schemeClr val="tx1"/>
                </a:solidFill>
                <a:latin typeface="+mn-lt"/>
              </a:rPr>
              <a:t>对称核物质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EOS</a:t>
            </a:r>
            <a:r>
              <a:rPr lang="zh-CN" altLang="en-US" b="0" dirty="0">
                <a:solidFill>
                  <a:schemeClr val="tx1"/>
                </a:solidFill>
                <a:latin typeface="+mn-lt"/>
              </a:rPr>
              <a:t>的新探针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C33640A-A98B-5FFB-B1AB-5922541ED099}"/>
              </a:ext>
            </a:extLst>
          </p:cNvPr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348EB4B-1062-4F91-6AF2-8AB69EE27AC7}"/>
                  </a:ext>
                </a:extLst>
              </p:cNvPr>
              <p:cNvSpPr txBox="1"/>
              <p:nvPr/>
            </p:nvSpPr>
            <p:spPr>
              <a:xfrm>
                <a:off x="120721" y="5340457"/>
                <a:ext cx="8928281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zh-CN" altLang="en-US" sz="2000" dirty="0">
                    <a:ea typeface="黑体" panose="02010609060101010101" pitchFamily="49" charset="-122"/>
                  </a:rPr>
                  <a:t>       从右图比较可以看出，随着入射能量升高，</a:t>
                </a:r>
                <a:r>
                  <a:rPr kumimoji="1" lang="en-US" altLang="zh-CN" sz="2000" dirty="0">
                    <a:ea typeface="黑体" panose="02010609060101010101" pitchFamily="49" charset="-122"/>
                  </a:rPr>
                  <a:t>single strangeness </a:t>
                </a:r>
                <a:r>
                  <a:rPr kumimoji="1" lang="zh-CN" altLang="en-US" sz="2000" dirty="0">
                    <a:ea typeface="黑体" panose="02010609060101010101" pitchFamily="49" charset="-122"/>
                  </a:rPr>
                  <a:t>的敏感度减小了 </a:t>
                </a:r>
                <a:r>
                  <a:rPr kumimoji="1" lang="en-US" altLang="zh-CN" sz="2000" dirty="0">
                    <a:ea typeface="黑体" panose="02010609060101010101" pitchFamily="49" charset="-122"/>
                  </a:rPr>
                  <a:t>【</a:t>
                </a:r>
                <a:r>
                  <a:rPr kumimoji="1" lang="zh-CN" altLang="en-US" sz="2000" dirty="0">
                    <a:ea typeface="黑体" panose="02010609060101010101" pitchFamily="49" charset="-122"/>
                  </a:rPr>
                  <a:t>与</a:t>
                </a:r>
                <a:r>
                  <a:rPr lang="nb-NO" altLang="zh-CN" sz="2000" dirty="0"/>
                  <a:t>G. Ferini et al., </a:t>
                </a:r>
                <a:r>
                  <a:rPr lang="en-US" altLang="zh-CN" sz="2000" dirty="0"/>
                  <a:t>PRL</a:t>
                </a:r>
                <a:r>
                  <a:rPr lang="nb-NO" altLang="zh-CN" sz="2000" dirty="0"/>
                  <a:t>97, 202301 (2006) </a:t>
                </a:r>
                <a:r>
                  <a:rPr lang="zh-CN" altLang="en-US" sz="2000" dirty="0"/>
                  <a:t>的结论一致</a:t>
                </a:r>
                <a:r>
                  <a:rPr lang="en-US" altLang="zh-CN" sz="2000" dirty="0"/>
                  <a:t>】</a:t>
                </a:r>
                <a:r>
                  <a:rPr kumimoji="1" lang="zh-CN" altLang="en-US" sz="2000" dirty="0">
                    <a:ea typeface="黑体" panose="02010609060101010101" pitchFamily="49" charset="-122"/>
                  </a:rPr>
                  <a:t>，但是 </a:t>
                </a:r>
                <a:r>
                  <a:rPr kumimoji="1" lang="en-US" altLang="zh-CN" sz="2000" dirty="0">
                    <a:ea typeface="黑体" panose="02010609060101010101" pitchFamily="49" charset="-122"/>
                  </a:rPr>
                  <a:t>double strangeness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的</m:t>
                    </m:r>
                  </m:oMath>
                </a14:m>
                <a:r>
                  <a:rPr lang="zh-CN" altLang="en-US" sz="2000" dirty="0"/>
                  <a:t>产额，对</a:t>
                </a:r>
                <a:r>
                  <a:rPr lang="en-US" altLang="zh-CN" sz="2000" dirty="0"/>
                  <a:t>EOS</a:t>
                </a:r>
                <a:r>
                  <a:rPr lang="zh-CN" altLang="en-US" sz="2000" dirty="0"/>
                  <a:t>的依赖非常敏感。</a:t>
                </a:r>
                <a:endParaRPr lang="en-US" altLang="zh-CN" sz="20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348EB4B-1062-4F91-6AF2-8AB69EE27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21" y="5340457"/>
                <a:ext cx="8928281" cy="1015663"/>
              </a:xfrm>
              <a:prstGeom prst="rect">
                <a:avLst/>
              </a:prstGeom>
              <a:blipFill>
                <a:blip r:embed="rId3"/>
                <a:stretch>
                  <a:fillRect l="-751" t="-4192" r="-273" b="-101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4805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94997" y="32042"/>
            <a:ext cx="9013507" cy="6559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3200" b="1">
                <a:solidFill>
                  <a:srgbClr val="FFFF00"/>
                </a:solidFill>
                <a:latin typeface="+mj-lt"/>
                <a:ea typeface="黑体" pitchFamily="2" charset="-122"/>
                <a:cs typeface="+mj-cs"/>
              </a:defRPr>
            </a:lvl1pPr>
          </a:lstStyle>
          <a:p>
            <a:r>
              <a:rPr lang="en-US" altLang="zh-CN" b="0" dirty="0">
                <a:solidFill>
                  <a:schemeClr val="tx1"/>
                </a:solidFill>
                <a:latin typeface="+mn-lt"/>
              </a:rPr>
              <a:t>2.2 </a:t>
            </a:r>
            <a:r>
              <a:rPr lang="zh-CN" altLang="en-US" b="0" dirty="0">
                <a:solidFill>
                  <a:schemeClr val="tx1"/>
                </a:solidFill>
                <a:latin typeface="+mn-lt"/>
              </a:rPr>
              <a:t>对称核物质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EOS</a:t>
            </a:r>
            <a:r>
              <a:rPr lang="zh-CN" altLang="en-US" b="0" dirty="0">
                <a:solidFill>
                  <a:schemeClr val="tx1"/>
                </a:solidFill>
                <a:latin typeface="+mn-lt"/>
              </a:rPr>
              <a:t>的新探针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C33640A-A98B-5FFB-B1AB-5922541ED099}"/>
              </a:ext>
            </a:extLst>
          </p:cNvPr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348EB4B-1062-4F91-6AF2-8AB69EE27AC7}"/>
                  </a:ext>
                </a:extLst>
              </p:cNvPr>
              <p:cNvSpPr txBox="1"/>
              <p:nvPr/>
            </p:nvSpPr>
            <p:spPr>
              <a:xfrm>
                <a:off x="1006604" y="5680865"/>
                <a:ext cx="813739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对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EOS</a:t>
                </a:r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的依赖敏感度最大的范围，在</a:t>
                </a:r>
                <a:r>
                  <a:rPr lang="en-US" altLang="zh-CN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</a:t>
                </a:r>
                <a:r>
                  <a:rPr lang="en-US" altLang="zh-CN" baseline="-25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</a:t>
                </a:r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分布的峰值处。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平均场和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Strange hadrons</a:t>
                </a:r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的耦合，对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altLang="zh-CN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和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结果影响不大。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质量改变不是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产额对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EOS</a:t>
                </a:r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的敏感依赖的原因。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348EB4B-1062-4F91-6AF2-8AB69EE27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04" y="5680865"/>
                <a:ext cx="8137396" cy="923330"/>
              </a:xfrm>
              <a:prstGeom prst="rect">
                <a:avLst/>
              </a:prstGeom>
              <a:blipFill>
                <a:blip r:embed="rId2"/>
                <a:stretch>
                  <a:fillRect l="-599" t="-5298" b="-105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DF5427C1-B5DD-84A1-35B2-CAAFC78C8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789401"/>
            <a:ext cx="7009271" cy="493001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4D342E7-AEE6-A145-6066-171F61932D0F}"/>
              </a:ext>
            </a:extLst>
          </p:cNvPr>
          <p:cNvSpPr txBox="1"/>
          <p:nvPr/>
        </p:nvSpPr>
        <p:spPr>
          <a:xfrm>
            <a:off x="0" y="6516052"/>
            <a:ext cx="9049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0066"/>
                </a:solidFill>
              </a:rPr>
              <a:t>G. C. Yong, ZGX,</a:t>
            </a:r>
            <a:r>
              <a:rPr lang="zh-CN" altLang="en-US" dirty="0">
                <a:solidFill>
                  <a:srgbClr val="FF0066"/>
                </a:solidFill>
              </a:rPr>
              <a:t> </a:t>
            </a:r>
            <a:r>
              <a:rPr lang="en-US" altLang="zh-CN" dirty="0">
                <a:solidFill>
                  <a:srgbClr val="FF0066"/>
                </a:solidFill>
              </a:rPr>
              <a:t>Y Gao and Z. W. Lin, PLB 820 (2021) 136521</a:t>
            </a:r>
            <a:endParaRPr lang="zh-CN" altLang="en-US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8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AC00F5A-8047-4312-86D3-7A7046DFD8D3}"/>
              </a:ext>
            </a:extLst>
          </p:cNvPr>
          <p:cNvSpPr txBox="1"/>
          <p:nvPr/>
        </p:nvSpPr>
        <p:spPr>
          <a:xfrm>
            <a:off x="322866" y="59534"/>
            <a:ext cx="849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zh-CN" altLang="en-US" dirty="0"/>
              <a:t>一、引言：核物质状态方程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68909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7598" y="692696"/>
                <a:ext cx="9006402" cy="3512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</a:pPr>
                <a:r>
                  <a:rPr lang="zh-CN" altLang="en-US" sz="2000" i="0" u="none" strike="noStrike" baseline="0" dirty="0"/>
                  <a:t>        为描述</a:t>
                </a:r>
                <a:r>
                  <a:rPr lang="en-US" altLang="zh-CN" sz="2000" i="0" u="none" strike="noStrike" baseline="0" dirty="0"/>
                  <a:t>HIC</a:t>
                </a:r>
                <a:r>
                  <a:rPr lang="zh-CN" altLang="en-US" sz="2000" i="0" u="none" strike="noStrike" baseline="0" dirty="0"/>
                  <a:t>中形成的、或者在中子星中存在的致密核物质，最为基础的一个量就是 </a:t>
                </a:r>
                <a:r>
                  <a:rPr lang="en-US" altLang="zh-CN" sz="2000" i="0" u="none" strike="noStrike" baseline="0" dirty="0"/>
                  <a:t>nucleon specific energy:</a:t>
                </a:r>
                <a:r>
                  <a:rPr lang="zh-CN" altLang="en-US" sz="2000" i="0" u="none" strike="noStrike" baseline="0" dirty="0"/>
                  <a:t> </a:t>
                </a:r>
                <a:endParaRPr lang="en-US" altLang="zh-CN" sz="2000" i="1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altLang="zh-CN" sz="2000" i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     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𝑠𝑦𝑚</m:t>
                        </m:r>
                      </m:sub>
                    </m:sSub>
                    <m:d>
                      <m:d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zh-CN" altLang="en-US" sz="2000" i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zh-CN" altLang="en-US" sz="20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endParaRPr lang="en-US" altLang="zh-CN" sz="2000" dirty="0"/>
              </a:p>
              <a:p>
                <a:pPr>
                  <a:spcBef>
                    <a:spcPts val="600"/>
                  </a:spcBef>
                </a:pPr>
                <a:r>
                  <a:rPr lang="en-US" altLang="zh-CN" sz="2000" dirty="0">
                    <a:solidFill>
                      <a:schemeClr val="tx1"/>
                    </a:solidFill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0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0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b>
                            <m:r>
                              <a:rPr lang="en-US" altLang="zh-CN" sz="2000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0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0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lang="en-US" altLang="zh-CN" sz="2000" dirty="0"/>
                  <a:t> 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altLang="zh-CN" sz="2000" dirty="0">
                    <a:solidFill>
                      <a:schemeClr val="tx1"/>
                    </a:solidFill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000" b="1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𝑳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zh-CN" sz="2000" b="1" i="0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𝐬𝐲𝐦</m:t>
                            </m:r>
                          </m:sub>
                        </m:sSub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0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0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1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b>
                            <m:r>
                              <a:rPr lang="en-US" altLang="zh-CN" sz="2000" b="1" i="0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𝐬𝐲𝐦</m:t>
                            </m:r>
                          </m:sub>
                        </m:sSub>
                      </m:num>
                      <m:den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sz="20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0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0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lang="en-US" altLang="zh-CN" sz="2000" dirty="0"/>
                  <a:t> </a:t>
                </a:r>
              </a:p>
              <a:p>
                <a:pPr>
                  <a:spcBef>
                    <a:spcPts val="600"/>
                  </a:spcBef>
                </a:pPr>
                <a:r>
                  <a:rPr lang="zh-CN" altLang="en-US" sz="2000" dirty="0"/>
                  <a:t>对于</a:t>
                </a:r>
                <a:r>
                  <a:rPr lang="en-US" altLang="zh-CN" sz="2000" dirty="0" err="1"/>
                  <a:t>npe</a:t>
                </a:r>
                <a:r>
                  <a:rPr lang="zh-CN" altLang="en-US" sz="2000" dirty="0"/>
                  <a:t>物质：</a:t>
                </a:r>
                <a:endParaRPr lang="en-US" altLang="zh-CN" sz="2000" dirty="0"/>
              </a:p>
              <a:p>
                <a:pPr>
                  <a:spcBef>
                    <a:spcPts val="600"/>
                  </a:spcBef>
                </a:pPr>
                <a:r>
                  <a:rPr lang="en-US" altLang="zh-CN" sz="2000" b="0" dirty="0">
                    <a:solidFill>
                      <a:schemeClr val="tx1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</m:num>
                      <m:den>
                        <m:r>
                          <a:rPr lang="zh-CN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𝜕𝜌</m:t>
                        </m:r>
                      </m:den>
                    </m:f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altLang="zh-CN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𝜕𝜌</m:t>
                            </m:r>
                          </m:den>
                        </m:f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>
                          <m:f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latin typeface="Cambria Math" panose="02040503050406030204" pitchFamily="18" charset="0"/>
                                  </a:rPr>
                                  <m:t>sym</m:t>
                                </m:r>
                              </m:sub>
                            </m:sSub>
                          </m:num>
                          <m:den>
                            <m:r>
                              <a:rPr lang="zh-CN" altLang="en-US" sz="2000" b="0" i="1" smtClean="0">
                                <a:latin typeface="Cambria Math" panose="02040503050406030204" pitchFamily="18" charset="0"/>
                              </a:rPr>
                              <m:t>𝜕𝜌</m:t>
                            </m:r>
                          </m:den>
                        </m:f>
                      </m:e>
                    </m:d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zh-CN" alt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zh-CN" alt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zh-CN" alt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</a:rPr>
                  <a:t> </a:t>
                </a:r>
                <a:endParaRPr lang="en-US" altLang="zh-CN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98" y="692696"/>
                <a:ext cx="9006402" cy="3512308"/>
              </a:xfrm>
              <a:prstGeom prst="rect">
                <a:avLst/>
              </a:prstGeom>
              <a:blipFill>
                <a:blip r:embed="rId3"/>
                <a:stretch>
                  <a:fillRect l="-745" t="-1389" r="-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5076056" cy="119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4DDA18-5357-9064-3C9E-3F0AD700BE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3"/>
          <a:stretch/>
        </p:blipFill>
        <p:spPr>
          <a:xfrm>
            <a:off x="5076056" y="4127321"/>
            <a:ext cx="4088225" cy="275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33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AC00F5A-8047-4312-86D3-7A7046DFD8D3}"/>
                  </a:ext>
                </a:extLst>
              </p:cNvPr>
              <p:cNvSpPr txBox="1"/>
              <p:nvPr/>
            </p:nvSpPr>
            <p:spPr>
              <a:xfrm>
                <a:off x="322867" y="59542"/>
                <a:ext cx="8498264" cy="562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黑体" panose="02010609060101010101" pitchFamily="49" charset="-122"/>
                    <a:ea typeface="黑体" panose="02010609060101010101" pitchFamily="49" charset="-122"/>
                  </a:defRPr>
                </a:lvl1pPr>
              </a:lstStyle>
              <a:p>
                <a:pPr algn="ctr"/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2.3 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高密度区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的探针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AC00F5A-8047-4312-86D3-7A7046DFD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67" y="59542"/>
                <a:ext cx="8498264" cy="562846"/>
              </a:xfrm>
              <a:prstGeom prst="rect">
                <a:avLst/>
              </a:prstGeom>
              <a:blipFill>
                <a:blip r:embed="rId3"/>
                <a:stretch>
                  <a:fillRect t="-1521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72054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10">
                <a:extLst>
                  <a:ext uri="{FF2B5EF4-FFF2-40B4-BE49-F238E27FC236}">
                    <a16:creationId xmlns:a16="http://schemas.microsoft.com/office/drawing/2014/main" id="{39B7D569-B1DC-2599-CB07-8999C0F9D21F}"/>
                  </a:ext>
                </a:extLst>
              </p:cNvPr>
              <p:cNvSpPr txBox="1"/>
              <p:nvPr/>
            </p:nvSpPr>
            <p:spPr>
              <a:xfrm>
                <a:off x="755576" y="813373"/>
                <a:ext cx="7165386" cy="70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同位旋探针：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𝑝</m:t>
                        </m:r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e>
                            </m:acc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e>
                            </m:acc>
                          </m:e>
                        </m:d>
                      </m:den>
                    </m:f>
                  </m:oMath>
                </a14:m>
                <a:endParaRPr lang="en-US" altLang="zh-CN" sz="2400" baseline="30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本框 10">
                <a:extLst>
                  <a:ext uri="{FF2B5EF4-FFF2-40B4-BE49-F238E27FC236}">
                    <a16:creationId xmlns:a16="http://schemas.microsoft.com/office/drawing/2014/main" id="{39B7D569-B1DC-2599-CB07-8999C0F9D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813373"/>
                <a:ext cx="7165386" cy="708977"/>
              </a:xfrm>
              <a:prstGeom prst="rect">
                <a:avLst/>
              </a:prstGeom>
              <a:blipFill>
                <a:blip r:embed="rId4"/>
                <a:stretch>
                  <a:fillRect l="-13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54D2B8AC-E402-1092-DFAD-68BA20E63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9" y="1788651"/>
            <a:ext cx="5472608" cy="49119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1FF647DC-FD39-B0A1-EC1C-610B7029A288}"/>
                  </a:ext>
                </a:extLst>
              </p:cNvPr>
              <p:cNvSpPr txBox="1"/>
              <p:nvPr/>
            </p:nvSpPr>
            <p:spPr>
              <a:xfrm>
                <a:off x="5633138" y="1788651"/>
                <a:ext cx="3510861" cy="2890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2000" b="0" i="0" u="none" strike="noStrike" baseline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Wingdings" panose="05000000000000000000" pitchFamily="2" charset="2"/>
                  </a:rPr>
                  <a:t></a:t>
                </a:r>
                <a:r>
                  <a:rPr lang="en-US" altLang="zh-CN" sz="2000" b="0" i="0" u="none" strike="noStrike" baseline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NewRomanPSMT"/>
                  </a:rPr>
                  <a:t>Collision dynamic effect reduces the sensitivity</a:t>
                </a:r>
              </a:p>
              <a:p>
                <a:pPr algn="l"/>
                <a:endParaRPr lang="en-US" altLang="zh-CN" sz="2000" b="0" i="0" u="none" strike="noStrike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NewRomanPSMT"/>
                </a:endParaRPr>
              </a:p>
              <a:p>
                <a:pPr algn="l"/>
                <a:r>
                  <a:rPr lang="en-US" altLang="zh-CN" sz="2000" b="0" i="0" u="none" strike="noStrike" baseline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Wingdings" panose="05000000000000000000" pitchFamily="2" charset="2"/>
                  </a:rPr>
                  <a:t></a:t>
                </a:r>
                <a:r>
                  <a:rPr lang="en-US" altLang="zh-CN" sz="2000" b="0" i="0" u="none" strike="noStrike" baseline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NewRomanPSMT"/>
                  </a:rPr>
                  <a:t>Experimental precision not high enough to pin down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</m:d>
                  </m:oMath>
                </a14:m>
                <a:endParaRPr lang="en-US" altLang="zh-CN" sz="2000" b="0" i="0" u="none" strike="noStrike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NewRomanPSMT"/>
                </a:endParaRPr>
              </a:p>
              <a:p>
                <a:pPr algn="l"/>
                <a:endParaRPr lang="en-US" altLang="zh-CN" sz="2000" b="0" i="0" u="none" strike="noStrike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NewRomanPSMT"/>
                </a:endParaRPr>
              </a:p>
              <a:p>
                <a:pPr algn="l"/>
                <a:r>
                  <a:rPr lang="en-US" altLang="zh-CN" sz="2000" b="0" i="0" u="none" strike="noStrike" baseline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𝑁𝑁</m:t>
                    </m:r>
                    <m:r>
                      <a:rPr lang="en-US" altLang="zh-CN" sz="200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sz="2000" b="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p>
                        <m:r>
                          <a:rPr lang="en-US" altLang="zh-CN" sz="20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b="0" i="0" u="none" strike="noStrike" baseline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NewRomanPSMT"/>
                  </a:rPr>
                  <a:t> cancels out part of the </a:t>
                </a:r>
                <a:r>
                  <a:rPr lang="en-US" altLang="zh-CN" sz="2000" b="0" i="1" u="none" strike="noStrike" baseline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NewRomanPSMT"/>
                  </a:rPr>
                  <a:t>N/Z </a:t>
                </a:r>
                <a:r>
                  <a:rPr lang="en-US" altLang="zh-CN" sz="2000" b="0" i="0" u="none" strike="noStrike" baseline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NewRomanPSMT"/>
                  </a:rPr>
                  <a:t>asymmetry</a:t>
                </a:r>
                <a:r>
                  <a:rPr lang="zh-CN" altLang="en-US" sz="2000" b="0" i="0" u="none" strike="noStrike" baseline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；</a:t>
                </a:r>
                <a:endPara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1FF647DC-FD39-B0A1-EC1C-610B7029A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138" y="1788651"/>
                <a:ext cx="3510861" cy="2890535"/>
              </a:xfrm>
              <a:prstGeom prst="rect">
                <a:avLst/>
              </a:prstGeom>
              <a:blipFill>
                <a:blip r:embed="rId6"/>
                <a:stretch>
                  <a:fillRect l="-1736" t="-1053" b="-2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文本框 31">
            <a:extLst>
              <a:ext uri="{FF2B5EF4-FFF2-40B4-BE49-F238E27FC236}">
                <a16:creationId xmlns:a16="http://schemas.microsoft.com/office/drawing/2014/main" id="{15735777-9146-7DC4-B201-E392309E5F67}"/>
              </a:ext>
            </a:extLst>
          </p:cNvPr>
          <p:cNvSpPr txBox="1"/>
          <p:nvPr/>
        </p:nvSpPr>
        <p:spPr>
          <a:xfrm>
            <a:off x="5633138" y="4936556"/>
            <a:ext cx="3457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NewRomanPS-BoldMT"/>
              </a:rPr>
              <a:t>FOPI collaboration, PRC 75, 011901 (2007)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C1AEF4D-09E0-AA3B-094F-78DE7F4B4DF2}"/>
              </a:ext>
            </a:extLst>
          </p:cNvPr>
          <p:cNvSpPr txBox="1"/>
          <p:nvPr/>
        </p:nvSpPr>
        <p:spPr>
          <a:xfrm>
            <a:off x="5608189" y="5616424"/>
            <a:ext cx="3457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66"/>
                </a:solidFill>
                <a:latin typeface="TimesNewRomanPS-BoldMT"/>
              </a:rPr>
              <a:t>更重的系统，更大的</a:t>
            </a:r>
            <a:r>
              <a:rPr lang="en-US" altLang="zh-CN" dirty="0">
                <a:solidFill>
                  <a:srgbClr val="FF0066"/>
                </a:solidFill>
                <a:latin typeface="TimesNewRomanPS-BoldMT"/>
              </a:rPr>
              <a:t>N/Z</a:t>
            </a:r>
            <a:r>
              <a:rPr lang="zh-CN" altLang="en-US" dirty="0">
                <a:solidFill>
                  <a:srgbClr val="FF0066"/>
                </a:solidFill>
                <a:latin typeface="TimesNewRomanPS-BoldMT"/>
              </a:rPr>
              <a:t>跨度</a:t>
            </a:r>
            <a:endParaRPr lang="en-US" altLang="zh-CN" dirty="0">
              <a:solidFill>
                <a:srgbClr val="FF0066"/>
              </a:solidFill>
              <a:latin typeface="TimesNewRomanPS-BoldMT"/>
            </a:endParaRPr>
          </a:p>
          <a:p>
            <a:r>
              <a:rPr lang="zh-CN" altLang="en-US" dirty="0">
                <a:solidFill>
                  <a:srgbClr val="FF0066"/>
                </a:solidFill>
                <a:latin typeface="TimesNewRomanPS-BoldMT"/>
              </a:rPr>
              <a:t>优化的束流能量</a:t>
            </a:r>
            <a:endParaRPr lang="zh-CN" altLang="en-US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74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AC00F5A-8047-4312-86D3-7A7046DFD8D3}"/>
                  </a:ext>
                </a:extLst>
              </p:cNvPr>
              <p:cNvSpPr txBox="1"/>
              <p:nvPr/>
            </p:nvSpPr>
            <p:spPr>
              <a:xfrm>
                <a:off x="322867" y="59542"/>
                <a:ext cx="8498264" cy="562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黑体" panose="02010609060101010101" pitchFamily="49" charset="-122"/>
                    <a:ea typeface="黑体" panose="02010609060101010101" pitchFamily="49" charset="-122"/>
                  </a:defRPr>
                </a:lvl1pPr>
              </a:lstStyle>
              <a:p>
                <a:pPr algn="ctr"/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2.3 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更高密度区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的探针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AC00F5A-8047-4312-86D3-7A7046DFD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67" y="59542"/>
                <a:ext cx="8498264" cy="562846"/>
              </a:xfrm>
              <a:prstGeom prst="rect">
                <a:avLst/>
              </a:prstGeom>
              <a:blipFill>
                <a:blip r:embed="rId3"/>
                <a:stretch>
                  <a:fillRect t="-1521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72054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E5B614E-4A89-1A39-8432-0646D387C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8" y="1457001"/>
            <a:ext cx="3411182" cy="53293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6B7E7A-EC07-334F-0AB9-55BF66485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294" y="2924943"/>
            <a:ext cx="5249008" cy="36724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10">
                <a:extLst>
                  <a:ext uri="{FF2B5EF4-FFF2-40B4-BE49-F238E27FC236}">
                    <a16:creationId xmlns:a16="http://schemas.microsoft.com/office/drawing/2014/main" id="{39B7D569-B1DC-2599-CB07-8999C0F9D21F}"/>
                  </a:ext>
                </a:extLst>
              </p:cNvPr>
              <p:cNvSpPr txBox="1"/>
              <p:nvPr/>
            </p:nvSpPr>
            <p:spPr>
              <a:xfrm>
                <a:off x="97637" y="764704"/>
                <a:ext cx="8965665" cy="70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4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同位旋探针：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𝑝</m:t>
                        </m:r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e>
                            </m:acc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e>
                            </m:acc>
                          </m:e>
                        </m:d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𝑑𝑑𝑠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</m:d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𝑑𝑠𝑠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𝑢𝑠𝑠</m:t>
                            </m:r>
                          </m:e>
                        </m:d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zh-CN" sz="2400" baseline="30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本框 10">
                <a:extLst>
                  <a:ext uri="{FF2B5EF4-FFF2-40B4-BE49-F238E27FC236}">
                    <a16:creationId xmlns:a16="http://schemas.microsoft.com/office/drawing/2014/main" id="{39B7D569-B1DC-2599-CB07-8999C0F9D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37" y="764704"/>
                <a:ext cx="8965665" cy="7089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BDD5410C-C4EC-8983-D524-C2FB299B568F}"/>
              </a:ext>
            </a:extLst>
          </p:cNvPr>
          <p:cNvCxnSpPr/>
          <p:nvPr/>
        </p:nvCxnSpPr>
        <p:spPr>
          <a:xfrm>
            <a:off x="4571999" y="1988840"/>
            <a:ext cx="2520280" cy="0"/>
          </a:xfrm>
          <a:prstGeom prst="straightConnector1">
            <a:avLst/>
          </a:prstGeom>
          <a:ln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68D247CE-3DEF-E910-142E-CEF463BABA7D}"/>
              </a:ext>
            </a:extLst>
          </p:cNvPr>
          <p:cNvSpPr txBox="1"/>
          <p:nvPr/>
        </p:nvSpPr>
        <p:spPr>
          <a:xfrm>
            <a:off x="4968043" y="1619508"/>
            <a:ext cx="172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束流能量增加</a:t>
            </a:r>
            <a:endParaRPr lang="zh-CN" altLang="en-US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381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AC00F5A-8047-4312-86D3-7A7046DFD8D3}"/>
                  </a:ext>
                </a:extLst>
              </p:cNvPr>
              <p:cNvSpPr txBox="1"/>
              <p:nvPr/>
            </p:nvSpPr>
            <p:spPr>
              <a:xfrm>
                <a:off x="322867" y="59542"/>
                <a:ext cx="8498264" cy="562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 spc="-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黑体" panose="02010609060101010101" pitchFamily="49" charset="-122"/>
                    <a:ea typeface="黑体" panose="02010609060101010101" pitchFamily="49" charset="-122"/>
                  </a:defRPr>
                </a:lvl1pPr>
              </a:lstStyle>
              <a:p>
                <a:pPr algn="ctr"/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2.3 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更高密度区的对称能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的约束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AC00F5A-8047-4312-86D3-7A7046DFD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67" y="59542"/>
                <a:ext cx="8498264" cy="562846"/>
              </a:xfrm>
              <a:prstGeom prst="rect">
                <a:avLst/>
              </a:prstGeom>
              <a:blipFill>
                <a:blip r:embed="rId3"/>
                <a:stretch>
                  <a:fillRect t="-15217" b="-239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72054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10">
                <a:extLst>
                  <a:ext uri="{FF2B5EF4-FFF2-40B4-BE49-F238E27FC236}">
                    <a16:creationId xmlns:a16="http://schemas.microsoft.com/office/drawing/2014/main" id="{39B7D569-B1DC-2599-CB07-8999C0F9D21F}"/>
                  </a:ext>
                </a:extLst>
              </p:cNvPr>
              <p:cNvSpPr txBox="1"/>
              <p:nvPr/>
            </p:nvSpPr>
            <p:spPr>
              <a:xfrm>
                <a:off x="178335" y="802087"/>
                <a:ext cx="7850049" cy="70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同位旋探针：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𝑝</m:t>
                        </m:r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e>
                            </m:acc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e>
                            </m:acc>
                          </m:e>
                        </m:d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𝑑𝑑𝑠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𝑢𝑢𝑠</m:t>
                            </m:r>
                          </m:e>
                        </m:d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𝑑𝑠𝑠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𝑢𝑠𝑠</m:t>
                            </m:r>
                          </m:e>
                        </m:d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zh-CN" sz="2400" baseline="30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本框 10">
                <a:extLst>
                  <a:ext uri="{FF2B5EF4-FFF2-40B4-BE49-F238E27FC236}">
                    <a16:creationId xmlns:a16="http://schemas.microsoft.com/office/drawing/2014/main" id="{39B7D569-B1DC-2599-CB07-8999C0F9D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35" y="802087"/>
                <a:ext cx="7850049" cy="708977"/>
              </a:xfrm>
              <a:prstGeom prst="rect">
                <a:avLst/>
              </a:prstGeom>
              <a:blipFill>
                <a:blip r:embed="rId4"/>
                <a:stretch>
                  <a:fillRect l="-11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606D0A96-F517-1804-A1FB-BD1A603B9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37" y="1658996"/>
            <a:ext cx="8833324" cy="273270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2DD99F4-CF35-27B5-9DA8-4AED5A53A26D}"/>
              </a:ext>
            </a:extLst>
          </p:cNvPr>
          <p:cNvSpPr txBox="1"/>
          <p:nvPr/>
        </p:nvSpPr>
        <p:spPr>
          <a:xfrm>
            <a:off x="155337" y="6487933"/>
            <a:ext cx="8833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Gao-Chan Yong, Bao-An Li,  ZGX, Zi-Wei Lin 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arXiv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2206.10766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zh-CN" altLang="en-US" dirty="0"/>
              <a:t> </a:t>
            </a:r>
            <a:r>
              <a:rPr lang="en-US" altLang="zh-CN" dirty="0"/>
              <a:t>PRC  accepted.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09C20F2-4A04-FD5C-2B6A-2641BDAFB8E1}"/>
                  </a:ext>
                </a:extLst>
              </p:cNvPr>
              <p:cNvSpPr txBox="1"/>
              <p:nvPr/>
            </p:nvSpPr>
            <p:spPr>
              <a:xfrm>
                <a:off x="683568" y="5098152"/>
                <a:ext cx="7200462" cy="1138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rgbClr val="FF0066"/>
                    </a:solidFill>
                  </a:rPr>
                  <a:t>实验难点：需要对末态中性粒子的重建和鉴别   </a:t>
                </a:r>
                <a:r>
                  <a:rPr lang="en-US" altLang="zh-CN" sz="2000" b="1" dirty="0">
                    <a:solidFill>
                      <a:srgbClr val="FF0066"/>
                    </a:solidFill>
                  </a:rPr>
                  <a:t> </a:t>
                </a:r>
                <a:endParaRPr lang="en-US" altLang="zh-CN" sz="2000" dirty="0"/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4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40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𝑜𝑟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40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400" dirty="0"/>
                  <a:t> 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40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09C20F2-4A04-FD5C-2B6A-2641BDAFB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098152"/>
                <a:ext cx="7200462" cy="1138773"/>
              </a:xfrm>
              <a:prstGeom prst="rect">
                <a:avLst/>
              </a:prstGeom>
              <a:blipFill>
                <a:blip r:embed="rId6"/>
                <a:stretch>
                  <a:fillRect t="-3743" b="-11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2D57113-3DF9-E7B7-9B6C-214139CEE737}"/>
                  </a:ext>
                </a:extLst>
              </p:cNvPr>
              <p:cNvSpPr txBox="1"/>
              <p:nvPr/>
            </p:nvSpPr>
            <p:spPr>
              <a:xfrm>
                <a:off x="322867" y="4391700"/>
                <a:ext cx="88333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via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</a:rPr>
                      <m:t>N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secondly process</a:t>
                </a:r>
                <a:r>
                  <a:rPr lang="zh-CN" altLang="en-US" dirty="0"/>
                  <a:t>， </a:t>
                </a:r>
                <a:r>
                  <a:rPr lang="en-US" altLang="zh-CN" dirty="0"/>
                  <a:t>isospin effect carried by </a:t>
                </a:r>
                <a:r>
                  <a:rPr lang="en-US" altLang="zh-CN" dirty="0" err="1"/>
                  <a:t>pions</a:t>
                </a:r>
                <a:r>
                  <a:rPr lang="en-US" altLang="zh-CN" dirty="0"/>
                  <a:t> are passed to strangeness.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2D57113-3DF9-E7B7-9B6C-214139CEE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67" y="4391700"/>
                <a:ext cx="8833324" cy="369332"/>
              </a:xfrm>
              <a:prstGeom prst="rect">
                <a:avLst/>
              </a:prstGeom>
              <a:blipFill>
                <a:blip r:embed="rId7"/>
                <a:stretch>
                  <a:fillRect l="-621" t="-11475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580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AC00F5A-8047-4312-86D3-7A7046DFD8D3}"/>
              </a:ext>
            </a:extLst>
          </p:cNvPr>
          <p:cNvSpPr txBox="1"/>
          <p:nvPr/>
        </p:nvSpPr>
        <p:spPr>
          <a:xfrm>
            <a:off x="322867" y="97642"/>
            <a:ext cx="8498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zh-CN" altLang="en-US" sz="2800" dirty="0">
                <a:latin typeface="+mn-lt"/>
                <a:ea typeface="+mn-ea"/>
                <a:cs typeface="Times New Roman" panose="02020603050405020304" pitchFamily="18" charset="0"/>
              </a:rPr>
              <a:t>三、兰州低温高密核物质测量谱仪（</a:t>
            </a:r>
            <a:r>
              <a:rPr lang="en-US" altLang="zh-CN" sz="2800" dirty="0">
                <a:latin typeface="+mn-lt"/>
                <a:ea typeface="+mn-ea"/>
                <a:cs typeface="Times New Roman" panose="02020603050405020304" pitchFamily="18" charset="0"/>
              </a:rPr>
              <a:t>CEE</a:t>
            </a:r>
            <a:r>
              <a:rPr lang="zh-CN" altLang="en-US" sz="2800" dirty="0">
                <a:latin typeface="+mn-lt"/>
                <a:ea typeface="+mn-ea"/>
                <a:cs typeface="Times New Roman" panose="02020603050405020304" pitchFamily="18" charset="0"/>
              </a:rPr>
              <a:t>）进展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76551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4514" y="838025"/>
            <a:ext cx="9115428" cy="3666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HIRFL-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CSR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加速器群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" descr="加速器系统1.jpg">
            <a:extLst>
              <a:ext uri="{FF2B5EF4-FFF2-40B4-BE49-F238E27FC236}">
                <a16:creationId xmlns:a16="http://schemas.microsoft.com/office/drawing/2014/main" id="{136CF29E-A925-4BBA-8452-66C2B038F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9" y="1417893"/>
            <a:ext cx="5957104" cy="3174243"/>
          </a:xfrm>
          <a:prstGeom prst="roundRect">
            <a:avLst>
              <a:gd name="adj" fmla="val 69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329B90D-A534-4958-B852-7AE8A11CF113}"/>
              </a:ext>
            </a:extLst>
          </p:cNvPr>
          <p:cNvGrpSpPr/>
          <p:nvPr/>
        </p:nvGrpSpPr>
        <p:grpSpPr>
          <a:xfrm>
            <a:off x="64608" y="4012541"/>
            <a:ext cx="9021519" cy="2366600"/>
            <a:chOff x="64608" y="4012541"/>
            <a:chExt cx="9021519" cy="2366600"/>
          </a:xfrm>
        </p:grpSpPr>
        <p:sp>
          <p:nvSpPr>
            <p:cNvPr id="27" name="矩形: 圆角 7">
              <a:extLst>
                <a:ext uri="{FF2B5EF4-FFF2-40B4-BE49-F238E27FC236}">
                  <a16:creationId xmlns:a16="http://schemas.microsoft.com/office/drawing/2014/main" id="{1E809AB0-6FCA-4BD9-98D2-E81C14A2BF99}"/>
                </a:ext>
              </a:extLst>
            </p:cNvPr>
            <p:cNvSpPr/>
            <p:nvPr/>
          </p:nvSpPr>
          <p:spPr>
            <a:xfrm>
              <a:off x="64608" y="5289634"/>
              <a:ext cx="3207025" cy="10895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寻找</a:t>
              </a: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QCD</a:t>
              </a: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相边界</a:t>
              </a: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/</a:t>
              </a: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高重子密度区</a:t>
              </a: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EOS/</a:t>
              </a: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相变临界点</a:t>
              </a:r>
              <a:endPara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矩形: 圆角 25">
              <a:extLst>
                <a:ext uri="{FF2B5EF4-FFF2-40B4-BE49-F238E27FC236}">
                  <a16:creationId xmlns:a16="http://schemas.microsoft.com/office/drawing/2014/main" id="{A3640B72-EC7D-4F2C-99E9-16CDA6B17352}"/>
                </a:ext>
              </a:extLst>
            </p:cNvPr>
            <p:cNvSpPr/>
            <p:nvPr/>
          </p:nvSpPr>
          <p:spPr>
            <a:xfrm>
              <a:off x="3344603" y="5314258"/>
              <a:ext cx="3034749" cy="106488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</a:t>
              </a:r>
              <a:r>
                <a:rPr lang="en-US" altLang="zh-CN" sz="20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密度附近的</a:t>
              </a: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EOS</a:t>
              </a:r>
            </a:p>
          </p:txBody>
        </p:sp>
        <p:sp>
          <p:nvSpPr>
            <p:cNvPr id="29" name="矩形: 圆角 26">
              <a:extLst>
                <a:ext uri="{FF2B5EF4-FFF2-40B4-BE49-F238E27FC236}">
                  <a16:creationId xmlns:a16="http://schemas.microsoft.com/office/drawing/2014/main" id="{4D53F4A0-6501-482E-B382-04FAEF77108C}"/>
                </a:ext>
              </a:extLst>
            </p:cNvPr>
            <p:cNvSpPr/>
            <p:nvPr/>
          </p:nvSpPr>
          <p:spPr>
            <a:xfrm>
              <a:off x="6460518" y="5314256"/>
              <a:ext cx="2585148" cy="106488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zh-CN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超核产生与作用势</a:t>
              </a:r>
              <a:endPara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8154C28A-208B-4AFC-A841-7E6BCA18040F}"/>
                </a:ext>
              </a:extLst>
            </p:cNvPr>
            <p:cNvSpPr/>
            <p:nvPr/>
          </p:nvSpPr>
          <p:spPr>
            <a:xfrm>
              <a:off x="6490542" y="4012541"/>
              <a:ext cx="2595585" cy="46166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如果配备一个先进谱仪</a:t>
              </a:r>
            </a:p>
          </p:txBody>
        </p: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5CF93BE9-FC57-490B-A7CE-B48C97C37C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90754" y="4474206"/>
              <a:ext cx="4456254" cy="81542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C675AF33-041A-46C9-8D61-4DE694AA9A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38754" y="4498828"/>
              <a:ext cx="1408254" cy="79080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ADF8036E-4390-41B4-9C25-559393A41F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84162" y="4503144"/>
              <a:ext cx="1" cy="75755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矩形 22"/>
          <p:cNvSpPr/>
          <p:nvPr/>
        </p:nvSpPr>
        <p:spPr>
          <a:xfrm>
            <a:off x="6490547" y="789762"/>
            <a:ext cx="2595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Cool Storage Ring</a:t>
            </a:r>
          </a:p>
        </p:txBody>
      </p:sp>
      <p:sp>
        <p:nvSpPr>
          <p:cNvPr id="2057" name="七角星 2056"/>
          <p:cNvSpPr/>
          <p:nvPr/>
        </p:nvSpPr>
        <p:spPr>
          <a:xfrm>
            <a:off x="4780000" y="2316844"/>
            <a:ext cx="342463" cy="343944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七角星 2056">
            <a:extLst>
              <a:ext uri="{FF2B5EF4-FFF2-40B4-BE49-F238E27FC236}">
                <a16:creationId xmlns:a16="http://schemas.microsoft.com/office/drawing/2014/main" id="{67C4980D-BFE8-45B4-9645-D100146A5364}"/>
              </a:ext>
            </a:extLst>
          </p:cNvPr>
          <p:cNvSpPr/>
          <p:nvPr/>
        </p:nvSpPr>
        <p:spPr>
          <a:xfrm>
            <a:off x="322868" y="2562430"/>
            <a:ext cx="291282" cy="292911"/>
          </a:xfrm>
          <a:prstGeom prst="star7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277AABF-B187-425A-8435-B3E2E270F9B6}"/>
              </a:ext>
            </a:extLst>
          </p:cNvPr>
          <p:cNvSpPr txBox="1"/>
          <p:nvPr/>
        </p:nvSpPr>
        <p:spPr>
          <a:xfrm>
            <a:off x="-13074" y="2787030"/>
            <a:ext cx="1163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CSHINE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0E36636-9ECC-46F2-B44F-C8DEB1D372D1}"/>
              </a:ext>
            </a:extLst>
          </p:cNvPr>
          <p:cNvSpPr txBox="1"/>
          <p:nvPr/>
        </p:nvSpPr>
        <p:spPr>
          <a:xfrm>
            <a:off x="5104500" y="2316844"/>
            <a:ext cx="677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CEE</a:t>
            </a:r>
            <a:endParaRPr lang="zh-CN" alt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7399DB8-2A5D-83B9-FF7E-773783CC54FA}"/>
              </a:ext>
            </a:extLst>
          </p:cNvPr>
          <p:cNvGrpSpPr/>
          <p:nvPr/>
        </p:nvGrpSpPr>
        <p:grpSpPr>
          <a:xfrm>
            <a:off x="6508359" y="1489880"/>
            <a:ext cx="2595585" cy="2339085"/>
            <a:chOff x="27007" y="782159"/>
            <a:chExt cx="2799195" cy="2934457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0A0748F0-8A84-EF66-2C10-33262CB8BCB1}"/>
                </a:ext>
              </a:extLst>
            </p:cNvPr>
            <p:cNvGrpSpPr/>
            <p:nvPr/>
          </p:nvGrpSpPr>
          <p:grpSpPr>
            <a:xfrm>
              <a:off x="27007" y="782159"/>
              <a:ext cx="2797721" cy="1428606"/>
              <a:chOff x="27007" y="782159"/>
              <a:chExt cx="2797721" cy="1428606"/>
            </a:xfrm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632F0287-4AF6-E5C2-9F66-3E5FE392B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07" y="782159"/>
                <a:ext cx="2797719" cy="537356"/>
              </a:xfrm>
              <a:prstGeom prst="rect">
                <a:avLst/>
              </a:prstGeom>
            </p:spPr>
          </p:pic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B510A138-694E-E829-A832-2D8C42B9C2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008" y="1319515"/>
                <a:ext cx="2797720" cy="891250"/>
              </a:xfrm>
              <a:prstGeom prst="rect">
                <a:avLst/>
              </a:prstGeom>
            </p:spPr>
          </p:pic>
        </p:grp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C53BD72-DE7B-AA9E-6095-3F4CE4845E00}"/>
                </a:ext>
              </a:extLst>
            </p:cNvPr>
            <p:cNvSpPr txBox="1"/>
            <p:nvPr/>
          </p:nvSpPr>
          <p:spPr>
            <a:xfrm>
              <a:off x="28482" y="2210765"/>
              <a:ext cx="2797720" cy="150585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HIRFL-CSR:</a:t>
              </a:r>
            </a:p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800" b="0" dirty="0">
                  <a:solidFill>
                    <a:schemeClr val="tx1"/>
                  </a:solidFill>
                  <a:ea typeface="楷体_GB2312" pitchFamily="49" charset="-122"/>
                  <a:cs typeface="Times New Roman" panose="02020603050405020304" pitchFamily="18" charset="0"/>
                </a:rPr>
                <a:t>   P     2.8 GeV</a:t>
              </a:r>
            </a:p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800" b="0" dirty="0">
                  <a:solidFill>
                    <a:schemeClr val="tx1"/>
                  </a:solidFill>
                  <a:ea typeface="楷体_GB2312" pitchFamily="49" charset="-122"/>
                  <a:cs typeface="Times New Roman" panose="02020603050405020304" pitchFamily="18" charset="0"/>
                </a:rPr>
                <a:t>   C    1100 MeV/u</a:t>
              </a:r>
            </a:p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800" b="0" dirty="0">
                  <a:solidFill>
                    <a:schemeClr val="tx1"/>
                  </a:solidFill>
                  <a:ea typeface="楷体_GB2312" pitchFamily="49" charset="-122"/>
                  <a:cs typeface="Times New Roman" panose="02020603050405020304" pitchFamily="18" charset="0"/>
                </a:rPr>
                <a:t>   U    0.5 GeV/u</a:t>
              </a:r>
              <a:endParaRPr lang="zh-CN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060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221" y="1268634"/>
            <a:ext cx="4809999" cy="329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AC00F5A-8047-4312-86D3-7A7046DFD8D3}"/>
              </a:ext>
            </a:extLst>
          </p:cNvPr>
          <p:cNvSpPr txBox="1"/>
          <p:nvPr/>
        </p:nvSpPr>
        <p:spPr>
          <a:xfrm>
            <a:off x="322867" y="97642"/>
            <a:ext cx="849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的计划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713005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0" y="793756"/>
            <a:ext cx="6732240" cy="6282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CEE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HIRFL-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SR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xternal-target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xperiment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70932" y="1717654"/>
            <a:ext cx="4391615" cy="2842868"/>
            <a:chOff x="5715664" y="3043597"/>
            <a:chExt cx="3415185" cy="2059850"/>
          </a:xfrm>
        </p:grpSpPr>
        <p:pic>
          <p:nvPicPr>
            <p:cNvPr id="19" name="Content Placeholder 4">
              <a:extLst>
                <a:ext uri="{FF2B5EF4-FFF2-40B4-BE49-F238E27FC236}">
                  <a16:creationId xmlns:a16="http://schemas.microsoft.com/office/drawing/2014/main" id="{1BF64B94-B8A2-44ED-8098-A95201D07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266" r="1957" b="4767"/>
            <a:stretch/>
          </p:blipFill>
          <p:spPr>
            <a:xfrm>
              <a:off x="5715664" y="3043597"/>
              <a:ext cx="3415185" cy="1979399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54A2189-249A-42DE-86FF-E2C983CC0B5F}"/>
                </a:ext>
              </a:extLst>
            </p:cNvPr>
            <p:cNvSpPr/>
            <p:nvPr/>
          </p:nvSpPr>
          <p:spPr>
            <a:xfrm>
              <a:off x="5715664" y="4802637"/>
              <a:ext cx="3415185" cy="30081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2019.8.15, 1</a:t>
              </a:r>
              <a:r>
                <a:rPr lang="en-US" altLang="zh-CN" sz="18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  </a:t>
              </a:r>
              <a:r>
                <a:rPr lang="en-US" altLang="zh-CN" sz="1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CEE collaboration meeting </a:t>
              </a:r>
              <a:endPara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EC82C079-96F9-47C1-9D45-EDAAC87CB9DB}"/>
              </a:ext>
            </a:extLst>
          </p:cNvPr>
          <p:cNvSpPr txBox="1"/>
          <p:nvPr/>
        </p:nvSpPr>
        <p:spPr>
          <a:xfrm>
            <a:off x="846991" y="5595757"/>
            <a:ext cx="420624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  <a:r>
              <a:rPr lang="zh-CN" alt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Lyu</a:t>
            </a:r>
            <a:r>
              <a:rPr lang="en-US" altLang="zh-CN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altLang="zh-CN" sz="1400" b="1" i="0" u="none" strike="noStrike" baseline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1400" b="1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Sci. Tech. </a:t>
            </a:r>
            <a:r>
              <a:rPr lang="en-US" altLang="zh-CN" sz="14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31,11 (2020) </a:t>
            </a:r>
          </a:p>
          <a:p>
            <a:r>
              <a:rPr lang="en-US" altLang="zh-CN" sz="14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  <a:r>
              <a:rPr lang="zh-CN" alt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Lyu</a:t>
            </a:r>
            <a:r>
              <a:rPr lang="en-US" altLang="zh-CN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altLang="zh-CN" sz="1400" b="1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SCPMA</a:t>
            </a:r>
            <a:r>
              <a:rPr lang="en-US" altLang="zh-CN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 012021 (2017)</a:t>
            </a:r>
          </a:p>
          <a:p>
            <a:pPr algn="l"/>
            <a:r>
              <a:rPr lang="en-US" altLang="zh-CN" sz="14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Yi et al., </a:t>
            </a:r>
            <a:r>
              <a:rPr lang="en-US" altLang="zh-CN" sz="1400" b="1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</a:t>
            </a:r>
            <a:r>
              <a:rPr lang="en-US" altLang="zh-CN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1400" b="1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Phys. C </a:t>
            </a:r>
            <a:r>
              <a:rPr lang="en-US" altLang="zh-CN" sz="14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 116102 (2016)</a:t>
            </a:r>
          </a:p>
          <a:p>
            <a:r>
              <a:rPr lang="en-US" altLang="zh-CN" sz="14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Yi et al., </a:t>
            </a:r>
            <a:r>
              <a:rPr lang="en-US" altLang="zh-CN" sz="1400" b="1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Chin. Phys. C </a:t>
            </a:r>
            <a:r>
              <a:rPr lang="en-US" altLang="zh-CN" sz="1400" b="0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 126002 (2014)</a:t>
            </a:r>
          </a:p>
          <a:p>
            <a:r>
              <a:rPr lang="en-US" altLang="zh-CN" sz="1400" dirty="0">
                <a:solidFill>
                  <a:srgbClr val="0070C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  <a:sym typeface="Symbol"/>
              </a:rPr>
              <a:t>R. S. Wang et al., </a:t>
            </a:r>
            <a:r>
              <a:rPr lang="en-US" altLang="zh-CN" sz="1400" b="1" dirty="0" err="1">
                <a:solidFill>
                  <a:srgbClr val="0070C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  <a:sym typeface="Symbol"/>
              </a:rPr>
              <a:t>Nucl</a:t>
            </a:r>
            <a:r>
              <a:rPr lang="en-US" altLang="zh-CN" sz="1400" b="1" dirty="0">
                <a:solidFill>
                  <a:srgbClr val="0070C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  <a:sym typeface="Symbol"/>
              </a:rPr>
              <a:t>. Inst. Meth. A </a:t>
            </a:r>
            <a:r>
              <a:rPr lang="en-US" altLang="zh-CN" sz="1400" dirty="0">
                <a:solidFill>
                  <a:srgbClr val="0070C0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  <a:sym typeface="Symbol"/>
              </a:rPr>
              <a:t>701, 54 (2013)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6C2F697-E989-4BF9-BB19-BD25C4D88B20}"/>
              </a:ext>
            </a:extLst>
          </p:cNvPr>
          <p:cNvGrpSpPr/>
          <p:nvPr/>
        </p:nvGrpSpPr>
        <p:grpSpPr>
          <a:xfrm>
            <a:off x="5258752" y="5774964"/>
            <a:ext cx="2769632" cy="738664"/>
            <a:chOff x="5920827" y="5087981"/>
            <a:chExt cx="3180674" cy="738664"/>
          </a:xfrm>
        </p:grpSpPr>
        <p:sp>
          <p:nvSpPr>
            <p:cNvPr id="9" name="左大括号 8">
              <a:extLst>
                <a:ext uri="{FF2B5EF4-FFF2-40B4-BE49-F238E27FC236}">
                  <a16:creationId xmlns:a16="http://schemas.microsoft.com/office/drawing/2014/main" id="{7C8AD2E1-A6D2-431C-B346-9A64620A3183}"/>
                </a:ext>
              </a:extLst>
            </p:cNvPr>
            <p:cNvSpPr/>
            <p:nvPr/>
          </p:nvSpPr>
          <p:spPr>
            <a:xfrm>
              <a:off x="5920827" y="5187161"/>
              <a:ext cx="132917" cy="600591"/>
            </a:xfrm>
            <a:prstGeom prst="leftBrace">
              <a:avLst>
                <a:gd name="adj1" fmla="val 25533"/>
                <a:gd name="adj2" fmla="val 50000"/>
              </a:avLst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rgbClr val="0000FF"/>
                </a:solidFill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E3CA26C-C2C3-4356-9A73-985DA301FA24}"/>
                </a:ext>
              </a:extLst>
            </p:cNvPr>
            <p:cNvSpPr txBox="1"/>
            <p:nvPr/>
          </p:nvSpPr>
          <p:spPr>
            <a:xfrm>
              <a:off x="6189290" y="5087981"/>
              <a:ext cx="291221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科学应用系统</a:t>
              </a:r>
              <a:endPara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MWDC </a:t>
              </a: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分系统</a:t>
              </a:r>
              <a:endPara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触发分系统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865729AD-53B0-4760-A2C2-C2CEB4D2537B}"/>
              </a:ext>
            </a:extLst>
          </p:cNvPr>
          <p:cNvSpPr txBox="1"/>
          <p:nvPr/>
        </p:nvSpPr>
        <p:spPr>
          <a:xfrm>
            <a:off x="0" y="4856148"/>
            <a:ext cx="4462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THU-ENPG </a:t>
            </a:r>
            <a:r>
              <a:rPr lang="zh-CN" altLang="en-US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参与</a:t>
            </a:r>
            <a:r>
              <a:rPr lang="en-US" altLang="zh-CN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CEE</a:t>
            </a:r>
            <a:r>
              <a:rPr lang="zh-CN" altLang="en-US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的前期研发</a:t>
            </a:r>
            <a:endParaRPr lang="en-US" altLang="zh-CN" b="1" i="0" u="none" strike="noStrike" baseline="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10 years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E11C209-217D-4DC0-A560-9BF539618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90" y="6247840"/>
            <a:ext cx="509948" cy="571293"/>
          </a:xfrm>
          <a:prstGeom prst="rect">
            <a:avLst/>
          </a:prstGeom>
          <a:ln>
            <a:noFill/>
          </a:ln>
          <a:effectLst>
            <a:softEdge rad="88900"/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F79F4F-8114-4546-AC37-ED230B62D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57" y="5700318"/>
            <a:ext cx="527013" cy="587860"/>
          </a:xfrm>
          <a:prstGeom prst="rect">
            <a:avLst/>
          </a:prstGeom>
          <a:ln>
            <a:noFill/>
          </a:ln>
          <a:effectLst>
            <a:softEdge rad="88900"/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CBCA46C-BA70-46DB-96A7-D1D988229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6171" y="6092484"/>
            <a:ext cx="727829" cy="751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3D4A202-5180-4CD9-B9C9-B535A38224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9426" y="5565962"/>
            <a:ext cx="580029" cy="652003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762524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5355" y="5"/>
            <a:ext cx="7902615" cy="672747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CEE 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的相空间覆盖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649404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94BB2E0-425B-1C1B-B55B-82501BA5988F}"/>
              </a:ext>
            </a:extLst>
          </p:cNvPr>
          <p:cNvGrpSpPr/>
          <p:nvPr/>
        </p:nvGrpSpPr>
        <p:grpSpPr>
          <a:xfrm>
            <a:off x="442783" y="1052736"/>
            <a:ext cx="8215408" cy="5491225"/>
            <a:chOff x="94777" y="744944"/>
            <a:chExt cx="8876207" cy="606843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CB59087-427E-BAB0-00FF-9DCABCEE5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016" y="844223"/>
              <a:ext cx="4225969" cy="313203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309B29-6B80-1BBB-4988-F11266537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1999" y="744944"/>
              <a:ext cx="4398985" cy="331281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F6E05B2-7A4D-C175-7206-999F78499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8145" y="3744421"/>
              <a:ext cx="4320503" cy="3068955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6362E82-6B41-77A6-4E5C-6CF208D13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777" y="3744422"/>
              <a:ext cx="4320503" cy="3041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7788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AC00F5A-8047-4312-86D3-7A7046DFD8D3}"/>
              </a:ext>
            </a:extLst>
          </p:cNvPr>
          <p:cNvSpPr txBox="1"/>
          <p:nvPr/>
        </p:nvSpPr>
        <p:spPr>
          <a:xfrm>
            <a:off x="322867" y="113565"/>
            <a:ext cx="8498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CEE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研制进展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72054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10">
            <a:extLst>
              <a:ext uri="{FF2B5EF4-FFF2-40B4-BE49-F238E27FC236}">
                <a16:creationId xmlns:a16="http://schemas.microsoft.com/office/drawing/2014/main" id="{F021BB7B-A07D-4037-9039-DD76E9EDACAA}"/>
              </a:ext>
            </a:extLst>
          </p:cNvPr>
          <p:cNvSpPr txBox="1"/>
          <p:nvPr/>
        </p:nvSpPr>
        <p:spPr>
          <a:xfrm>
            <a:off x="185082" y="1473045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TPC</a:t>
            </a:r>
            <a:endParaRPr lang="en-US" altLang="zh-CN" sz="2800" b="1" baseline="30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0">
            <a:extLst>
              <a:ext uri="{FF2B5EF4-FFF2-40B4-BE49-F238E27FC236}">
                <a16:creationId xmlns:a16="http://schemas.microsoft.com/office/drawing/2014/main" id="{E3368F75-ACDD-34E0-0D58-020E669538C3}"/>
              </a:ext>
            </a:extLst>
          </p:cNvPr>
          <p:cNvSpPr txBox="1"/>
          <p:nvPr/>
        </p:nvSpPr>
        <p:spPr>
          <a:xfrm>
            <a:off x="7505" y="70400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各个子系统原理样机性能达到设计要求，均进入工程样机研制阶段，预计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2024-2025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年运行。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D2A62773-3069-DA50-4439-EBF89C28C98E}"/>
              </a:ext>
            </a:extLst>
          </p:cNvPr>
          <p:cNvSpPr txBox="1"/>
          <p:nvPr/>
        </p:nvSpPr>
        <p:spPr>
          <a:xfrm>
            <a:off x="4499992" y="1465620"/>
            <a:ext cx="16964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MWDC</a:t>
            </a:r>
            <a:endParaRPr lang="en-US" altLang="zh-CN" sz="2800" b="1" baseline="30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2F3D1F1-EA8A-DCF6-16C8-A8D16AA99F79}"/>
              </a:ext>
            </a:extLst>
          </p:cNvPr>
          <p:cNvGrpSpPr/>
          <p:nvPr/>
        </p:nvGrpSpPr>
        <p:grpSpPr>
          <a:xfrm>
            <a:off x="120419" y="1385553"/>
            <a:ext cx="8944809" cy="5501302"/>
            <a:chOff x="120419" y="1385553"/>
            <a:chExt cx="8944809" cy="5501302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843484AF-7829-05F1-9848-D4FCC503D896}"/>
                </a:ext>
              </a:extLst>
            </p:cNvPr>
            <p:cNvGrpSpPr/>
            <p:nvPr/>
          </p:nvGrpSpPr>
          <p:grpSpPr>
            <a:xfrm>
              <a:off x="120419" y="1385553"/>
              <a:ext cx="8838499" cy="5501302"/>
              <a:chOff x="120419" y="1334432"/>
              <a:chExt cx="8968496" cy="5552423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602F104-549E-19B1-7B8B-35D4401A4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63541" y="3802979"/>
                <a:ext cx="4534131" cy="3083876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AC0786AE-6878-AC46-8685-0E86E19994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344" y="2238405"/>
                <a:ext cx="2064143" cy="2034034"/>
              </a:xfrm>
              <a:prstGeom prst="rect">
                <a:avLst/>
              </a:prstGeom>
            </p:spPr>
          </p:pic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498CCB8E-4664-C7E6-2162-5563C7B5F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7768" y="1703931"/>
                <a:ext cx="2592949" cy="2784397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5234D83D-3BE7-16F0-A5EC-6FC079CB7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6029" y="4322568"/>
                <a:ext cx="4234687" cy="1022349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FF71323F-698B-621B-75A9-2FAC795E7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07299" y="1334432"/>
                <a:ext cx="3437858" cy="270413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6F34E4AD-1CA1-A962-98E9-BC8606DEAC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0419" y="5382227"/>
                <a:ext cx="4234687" cy="1475773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BDF04CEF-F02D-1A0D-08B1-ECBDA5325A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9831" y="3744475"/>
                <a:ext cx="2049084" cy="133684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D703560C-C53C-5771-8BA3-931AA04AF072}"/>
                    </a:ext>
                  </a:extLst>
                </p:cNvPr>
                <p:cNvSpPr txBox="1"/>
                <p:nvPr/>
              </p:nvSpPr>
              <p:spPr>
                <a:xfrm>
                  <a:off x="1216453" y="1557325"/>
                  <a:ext cx="177234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400" b="1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en-US" altLang="zh-CN" sz="2400" b="1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400" b="1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𝟑𝟒𝟓</m:t>
                        </m:r>
                        <m:r>
                          <a:rPr lang="en-US" altLang="zh-CN" sz="2400" b="1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zh-CN" altLang="en-US" sz="2400" b="1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  <m:r>
                          <a:rPr lang="en-US" altLang="zh-CN" sz="2400" b="1" i="1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oMath>
                    </m:oMathPara>
                  </a14:m>
                  <a:endParaRPr lang="zh-CN" altLang="en-US" sz="2400" b="1" dirty="0">
                    <a:solidFill>
                      <a:srgbClr val="FF3399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D703560C-C53C-5771-8BA3-931AA04AF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6453" y="1557325"/>
                  <a:ext cx="1772345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724" r="-2069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9C51BC7C-8635-4FA3-1911-BA54AD573D2B}"/>
                    </a:ext>
                  </a:extLst>
                </p:cNvPr>
                <p:cNvSpPr txBox="1"/>
                <p:nvPr/>
              </p:nvSpPr>
              <p:spPr>
                <a:xfrm>
                  <a:off x="7292883" y="1486931"/>
                  <a:ext cx="177234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400" b="1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en-US" altLang="zh-CN" sz="2400" b="1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400" b="1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𝟏𝟗𝟗</m:t>
                        </m:r>
                        <m:r>
                          <a:rPr lang="en-US" altLang="zh-CN" sz="2400" b="1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zh-CN" altLang="en-US" sz="2400" b="1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  <m:r>
                          <a:rPr lang="en-US" altLang="zh-CN" sz="2400" b="1" i="1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oMath>
                    </m:oMathPara>
                  </a14:m>
                  <a:endParaRPr lang="zh-CN" altLang="en-US" sz="2400" b="1" dirty="0">
                    <a:solidFill>
                      <a:srgbClr val="FF3399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9C51BC7C-8635-4FA3-1911-BA54AD573D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2883" y="1486931"/>
                  <a:ext cx="1772345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718" r="-1718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66743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AC00F5A-8047-4312-86D3-7A7046DFD8D3}"/>
              </a:ext>
            </a:extLst>
          </p:cNvPr>
          <p:cNvSpPr txBox="1"/>
          <p:nvPr/>
        </p:nvSpPr>
        <p:spPr>
          <a:xfrm>
            <a:off x="322867" y="59542"/>
            <a:ext cx="8498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将来计划和机遇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HIAF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72054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10">
            <a:extLst>
              <a:ext uri="{FF2B5EF4-FFF2-40B4-BE49-F238E27FC236}">
                <a16:creationId xmlns:a16="http://schemas.microsoft.com/office/drawing/2014/main" id="{F021BB7B-A07D-4037-9039-DD76E9EDACAA}"/>
              </a:ext>
            </a:extLst>
          </p:cNvPr>
          <p:cNvSpPr txBox="1"/>
          <p:nvPr/>
        </p:nvSpPr>
        <p:spPr>
          <a:xfrm>
            <a:off x="97637" y="827051"/>
            <a:ext cx="8932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重离子束流能量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(A/Z=2) ~ 4.5 GeV/u 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&lt;&lt;&gt;&gt;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束流强度 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HIAF/HIRFL: 10</a:t>
            </a:r>
            <a:r>
              <a:rPr lang="en-US" altLang="zh-CN" sz="2000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– 10</a:t>
            </a:r>
            <a:r>
              <a:rPr lang="en-US" altLang="zh-CN" sz="2000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5147223-D009-4883-B2CC-6E93C892D68B}"/>
              </a:ext>
            </a:extLst>
          </p:cNvPr>
          <p:cNvGrpSpPr/>
          <p:nvPr/>
        </p:nvGrpSpPr>
        <p:grpSpPr>
          <a:xfrm>
            <a:off x="3480122" y="5921674"/>
            <a:ext cx="5683886" cy="868565"/>
            <a:chOff x="3390856" y="5843131"/>
            <a:chExt cx="5773152" cy="94703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C70CF4C-978D-46F3-9FAC-EA23C3B70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0856" y="6081336"/>
              <a:ext cx="5773152" cy="70882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94F5FBF-53BD-416D-9DA2-7C08F929CB16}"/>
                </a:ext>
              </a:extLst>
            </p:cNvPr>
            <p:cNvSpPr txBox="1"/>
            <p:nvPr/>
          </p:nvSpPr>
          <p:spPr>
            <a:xfrm>
              <a:off x="3955166" y="5843131"/>
              <a:ext cx="4706505" cy="2684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>
              <a:spAutoFit/>
            </a:bodyPr>
            <a:lstStyle/>
            <a:p>
              <a:pPr algn="ctr"/>
              <a:r>
                <a:rPr lang="en-US" altLang="zh-CN" sz="1600" b="0" i="0" u="none" strike="noStrike" baseline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zh-CN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.C.</a:t>
              </a:r>
              <a:r>
                <a:rPr lang="zh-CN" alt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Yong,</a:t>
              </a:r>
              <a:r>
                <a:rPr lang="zh-CN" alt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i="1" u="sng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ZGX</a:t>
              </a:r>
              <a:r>
                <a:rPr lang="zh-CN" alt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</a:t>
              </a:r>
              <a:r>
                <a:rPr lang="zh-CN" altLang="en-US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al., </a:t>
              </a:r>
              <a:r>
                <a:rPr lang="en-US" altLang="zh-CN" sz="1600" b="1" i="0" u="none" strike="noStrike" baseline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PLB </a:t>
              </a:r>
              <a:r>
                <a:rPr lang="en-US" altLang="zh-CN" sz="1600" b="0" i="0" u="none" strike="noStrike" baseline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820, 136521 </a:t>
              </a:r>
              <a:r>
                <a:rPr lang="en-US" altLang="zh-CN" sz="16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(2021)</a:t>
              </a:r>
              <a:r>
                <a:rPr lang="en-US" altLang="zh-CN" sz="1600" b="0" i="0" u="none" strike="noStrike" baseline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CBFFD68-CDB2-476B-B8B1-90CC8F0B7000}"/>
              </a:ext>
            </a:extLst>
          </p:cNvPr>
          <p:cNvGrpSpPr/>
          <p:nvPr/>
        </p:nvGrpSpPr>
        <p:grpSpPr>
          <a:xfrm>
            <a:off x="224541" y="1417144"/>
            <a:ext cx="8596590" cy="4613805"/>
            <a:chOff x="-25477" y="1285979"/>
            <a:chExt cx="9055177" cy="4995029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94EAE0D-4CCF-44D1-BF7B-69A02FB4E90B}"/>
                </a:ext>
              </a:extLst>
            </p:cNvPr>
            <p:cNvGrpSpPr/>
            <p:nvPr/>
          </p:nvGrpSpPr>
          <p:grpSpPr>
            <a:xfrm>
              <a:off x="-25477" y="1285979"/>
              <a:ext cx="9055177" cy="4995029"/>
              <a:chOff x="-25477" y="1498011"/>
              <a:chExt cx="9055177" cy="4995029"/>
            </a:xfrm>
          </p:grpSpPr>
          <p:pic>
            <p:nvPicPr>
              <p:cNvPr id="21" name="图片 1">
                <a:extLst>
                  <a:ext uri="{FF2B5EF4-FFF2-40B4-BE49-F238E27FC236}">
                    <a16:creationId xmlns:a16="http://schemas.microsoft.com/office/drawing/2014/main" id="{5B5571DA-DAD0-4C58-9540-2BC00E106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76" r="14563"/>
              <a:stretch>
                <a:fillRect/>
              </a:stretch>
            </p:blipFill>
            <p:spPr bwMode="auto">
              <a:xfrm>
                <a:off x="0" y="1498011"/>
                <a:ext cx="8948725" cy="4995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 Box 211">
                <a:extLst>
                  <a:ext uri="{FF2B5EF4-FFF2-40B4-BE49-F238E27FC236}">
                    <a16:creationId xmlns:a16="http://schemas.microsoft.com/office/drawing/2014/main" id="{DCD456A7-A1AC-4A7D-8415-91C5276F93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5477" y="5357377"/>
                <a:ext cx="2413023" cy="791797"/>
              </a:xfrm>
              <a:prstGeom prst="rect">
                <a:avLst/>
              </a:prstGeom>
              <a:noFill/>
              <a:ln w="3175">
                <a:noFill/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CN" sz="1600" b="1" dirty="0">
                    <a:latin typeface="Times New Roman" panose="02020603050405020304" pitchFamily="18" charset="0"/>
                    <a:ea typeface="仿宋_GB2312" charset="0"/>
                    <a:cs typeface="Times New Roman" panose="02020603050405020304" pitchFamily="18" charset="0"/>
                  </a:rPr>
                  <a:t>BRing1: Booster ring 1</a:t>
                </a:r>
                <a:endParaRPr lang="zh-CN" altLang="en-US" sz="1600" b="1" dirty="0">
                  <a:latin typeface="Times New Roman" panose="02020603050405020304" pitchFamily="18" charset="0"/>
                  <a:ea typeface="仿宋_GB2312" charset="0"/>
                  <a:cs typeface="Times New Roman" panose="02020603050405020304" pitchFamily="18" charset="0"/>
                </a:endParaRPr>
              </a:p>
              <a:p>
                <a:pPr eaLnBrk="1" hangingPunct="1">
                  <a:defRPr/>
                </a:pPr>
                <a:r>
                  <a:rPr lang="en-US" altLang="zh-CN" sz="1400" b="1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Length: 600 m</a:t>
                </a:r>
              </a:p>
              <a:p>
                <a:pPr eaLnBrk="1" hangingPunct="1">
                  <a:defRPr/>
                </a:pPr>
                <a:r>
                  <a:rPr lang="en-US" altLang="zh-CN" sz="1400" b="1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Rigidity: 34 Tm</a:t>
                </a:r>
              </a:p>
            </p:txBody>
          </p:sp>
          <p:sp>
            <p:nvSpPr>
              <p:cNvPr id="24" name="矩形 4">
                <a:extLst>
                  <a:ext uri="{FF2B5EF4-FFF2-40B4-BE49-F238E27FC236}">
                    <a16:creationId xmlns:a16="http://schemas.microsoft.com/office/drawing/2014/main" id="{A9440524-4E5D-45F9-9411-D1217FD80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137" y="1942355"/>
                <a:ext cx="108234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HFRS </a:t>
                </a:r>
                <a:endParaRPr lang="zh-CN" altLang="en-US" sz="2400" b="1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 Box 211">
                <a:extLst>
                  <a:ext uri="{FF2B5EF4-FFF2-40B4-BE49-F238E27FC236}">
                    <a16:creationId xmlns:a16="http://schemas.microsoft.com/office/drawing/2014/main" id="{B863DD49-7DFB-4FD4-90E9-7603EC6F63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80467" y="2372246"/>
                <a:ext cx="2049233" cy="861774"/>
              </a:xfrm>
              <a:prstGeom prst="rect">
                <a:avLst/>
              </a:prstGeom>
              <a:noFill/>
              <a:ln w="3175">
                <a:noFill/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CN" sz="18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MRing</a:t>
                </a:r>
                <a:r>
                  <a:rPr lang="en-US" altLang="zh-CN" sz="1800" b="1" dirty="0">
                    <a:latin typeface="Times New Roman" panose="02020603050405020304" pitchFamily="18" charset="0"/>
                    <a:ea typeface="仿宋_GB2312" charset="0"/>
                    <a:cs typeface="Times New Roman" panose="02020603050405020304" pitchFamily="18" charset="0"/>
                  </a:rPr>
                  <a:t>: </a:t>
                </a:r>
              </a:p>
              <a:p>
                <a:pPr eaLnBrk="1" hangingPunct="1">
                  <a:defRPr/>
                </a:pPr>
                <a:r>
                  <a:rPr lang="en-US" altLang="zh-CN" sz="1600" b="1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Length: 273m</a:t>
                </a:r>
              </a:p>
              <a:p>
                <a:pPr eaLnBrk="1" hangingPunct="1">
                  <a:defRPr/>
                </a:pPr>
                <a:r>
                  <a:rPr lang="en-US" altLang="zh-CN" sz="1600" b="1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Rigidity: 15 Tm</a:t>
                </a:r>
              </a:p>
            </p:txBody>
          </p:sp>
          <p:sp>
            <p:nvSpPr>
              <p:cNvPr id="27" name="Text Box 211">
                <a:extLst>
                  <a:ext uri="{FF2B5EF4-FFF2-40B4-BE49-F238E27FC236}">
                    <a16:creationId xmlns:a16="http://schemas.microsoft.com/office/drawing/2014/main" id="{2EBB7B23-7E16-47F8-AE28-412F506A01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5850" y="1520396"/>
                <a:ext cx="1836272" cy="800219"/>
              </a:xfrm>
              <a:prstGeom prst="rect">
                <a:avLst/>
              </a:prstGeom>
              <a:noFill/>
              <a:ln w="3175">
                <a:noFill/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/>
              <a:p>
                <a:pPr eaLnBrk="1" hangingPunct="1">
                  <a:defRPr/>
                </a:pPr>
                <a:r>
                  <a:rPr lang="en-US" altLang="zh-CN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仿宋_GB2312" pitchFamily="49" charset="-122"/>
                    <a:cs typeface="Times New Roman" panose="02020603050405020304" pitchFamily="18" charset="0"/>
                  </a:rPr>
                  <a:t>SRing:      </a:t>
                </a:r>
                <a:r>
                  <a:rPr lang="en-US" altLang="zh-CN" b="1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ea typeface="仿宋_GB2312" pitchFamily="49" charset="-122"/>
                    <a:cs typeface="Times New Roman" panose="02020603050405020304" pitchFamily="18" charset="0"/>
                  </a:rPr>
                  <a:t> </a:t>
                </a:r>
              </a:p>
              <a:p>
                <a:pPr eaLnBrk="1" hangingPunct="1">
                  <a:defRPr/>
                </a:pPr>
                <a:r>
                  <a:rPr lang="en-US" altLang="zh-CN" sz="1400" b="1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Length: 273m</a:t>
                </a:r>
              </a:p>
              <a:p>
                <a:pPr eaLnBrk="1" hangingPunct="1">
                  <a:defRPr/>
                </a:pPr>
                <a:r>
                  <a:rPr lang="en-US" altLang="zh-CN" sz="1400" b="1" dirty="0">
                    <a:solidFill>
                      <a:schemeClr val="bg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Rigidity: 13-15 Tm</a:t>
                </a:r>
              </a:p>
            </p:txBody>
          </p:sp>
          <p:sp>
            <p:nvSpPr>
              <p:cNvPr id="29" name="矩形 24">
                <a:extLst>
                  <a:ext uri="{FF2B5EF4-FFF2-40B4-BE49-F238E27FC236}">
                    <a16:creationId xmlns:a16="http://schemas.microsoft.com/office/drawing/2014/main" id="{C2296731-8C97-49B3-A561-3D638DB7E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141" y="1834397"/>
                <a:ext cx="1113497" cy="337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lnSpc>
                    <a:spcPts val="18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仿宋_GB2312" charset="0"/>
                    <a:cs typeface="Times New Roman" panose="02020603050405020304" pitchFamily="18" charset="0"/>
                  </a:rPr>
                  <a:t>CEE</a:t>
                </a:r>
                <a:r>
                  <a:rPr lang="en-US" altLang="zh-CN" sz="2400" b="1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仿宋_GB231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0" name="矩形 17">
                <a:extLst>
                  <a:ext uri="{FF2B5EF4-FFF2-40B4-BE49-F238E27FC236}">
                    <a16:creationId xmlns:a16="http://schemas.microsoft.com/office/drawing/2014/main" id="{7DAA178B-ED1E-437D-9B74-5607D6576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9753" y="4953093"/>
                <a:ext cx="2711419" cy="411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000" b="1" dirty="0">
                    <a:latin typeface="Times New Roman" panose="02020603050405020304" pitchFamily="18" charset="0"/>
                    <a:ea typeface="仿宋_GB2312" charset="0"/>
                    <a:cs typeface="Times New Roman" panose="02020603050405020304" pitchFamily="18" charset="0"/>
                  </a:rPr>
                  <a:t>Low energy terminal </a:t>
                </a:r>
                <a:endParaRPr lang="zh-CN" altLang="en-US" sz="2000" b="1" dirty="0">
                  <a:latin typeface="Times New Roman" panose="02020603050405020304" pitchFamily="18" charset="0"/>
                  <a:ea typeface="仿宋_GB231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D4204323-2461-4063-8047-2036123BF2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141" y="1889318"/>
              <a:ext cx="824219" cy="657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0423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084AEFA-C8E7-490B-AAEB-88FE81482473}"/>
              </a:ext>
            </a:extLst>
          </p:cNvPr>
          <p:cNvSpPr txBox="1">
            <a:spLocks/>
          </p:cNvSpPr>
          <p:nvPr/>
        </p:nvSpPr>
        <p:spPr>
          <a:xfrm>
            <a:off x="1771650" y="0"/>
            <a:ext cx="6238422" cy="727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HIAF </a:t>
            </a:r>
            <a:r>
              <a:rPr lang="zh-CN" altLang="en-US" sz="3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建造现状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72054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id="{7DAA178B-ED1E-437D-9B74-5607D6576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5960882"/>
            <a:ext cx="89408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仿宋_GB2312" charset="0"/>
                <a:cs typeface="Times New Roman" panose="02020603050405020304" pitchFamily="18" charset="0"/>
              </a:rPr>
              <a:t>Construction of HIAF completed  in  2025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仿宋_GB2312" charset="0"/>
                <a:cs typeface="Times New Roman" panose="02020603050405020304" pitchFamily="18" charset="0"/>
              </a:rPr>
              <a:t>Schedule for CEE</a:t>
            </a:r>
            <a:r>
              <a:rPr lang="en-US" altLang="zh-CN" sz="2400" b="1" baseline="30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仿宋_GB2312" charset="0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仿宋_GB2312" charset="0"/>
                <a:cs typeface="Times New Roman" panose="02020603050405020304" pitchFamily="18" charset="0"/>
              </a:rPr>
              <a:t>: N/A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仿宋_GB2312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094C2AF-982B-404E-BF49-C4E05A3965E2}"/>
              </a:ext>
            </a:extLst>
          </p:cNvPr>
          <p:cNvGrpSpPr/>
          <p:nvPr/>
        </p:nvGrpSpPr>
        <p:grpSpPr>
          <a:xfrm>
            <a:off x="1043608" y="1124744"/>
            <a:ext cx="7286453" cy="4133748"/>
            <a:chOff x="1029963" y="1444692"/>
            <a:chExt cx="6613003" cy="3719815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B72937A6-2945-42C2-85C9-6EC4AC965B88}"/>
                </a:ext>
              </a:extLst>
            </p:cNvPr>
            <p:cNvGrpSpPr/>
            <p:nvPr/>
          </p:nvGrpSpPr>
          <p:grpSpPr>
            <a:xfrm>
              <a:off x="1029963" y="1444692"/>
              <a:ext cx="6613003" cy="3719815"/>
              <a:chOff x="1161143" y="2124918"/>
              <a:chExt cx="6613003" cy="3719815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BEABD7FE-7440-431A-847D-23AA99A86D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1143" y="2124918"/>
                <a:ext cx="6613003" cy="37198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文本框 6"/>
              <p:cNvSpPr txBox="1"/>
              <p:nvPr/>
            </p:nvSpPr>
            <p:spPr>
              <a:xfrm>
                <a:off x="1176578" y="2128323"/>
                <a:ext cx="1956304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Site for CEE</a:t>
                </a:r>
                <a:r>
                  <a:rPr lang="en-US" altLang="zh-CN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" name="直接箭头连接符 7"/>
              <p:cNvCxnSpPr>
                <a:cxnSpLocks/>
              </p:cNvCxnSpPr>
              <p:nvPr/>
            </p:nvCxnSpPr>
            <p:spPr>
              <a:xfrm>
                <a:off x="2188580" y="2589988"/>
                <a:ext cx="1282148" cy="2052638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75670D4-8A37-4FCB-B9A8-D3EDF6A21D2A}"/>
                </a:ext>
              </a:extLst>
            </p:cNvPr>
            <p:cNvSpPr txBox="1"/>
            <p:nvPr/>
          </p:nvSpPr>
          <p:spPr>
            <a:xfrm>
              <a:off x="1156505" y="4795175"/>
              <a:ext cx="270558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solidFill>
                    <a:srgbClr val="CCECFF"/>
                  </a:solidFill>
                  <a:latin typeface="Times New Roman" panose="02020603050405020304" pitchFamily="18" charset="0"/>
                  <a:ea typeface="仿宋_GB2312" charset="0"/>
                  <a:cs typeface="Times New Roman" panose="02020603050405020304" pitchFamily="18" charset="0"/>
                </a:rPr>
                <a:t>Status in December 2021</a:t>
              </a:r>
              <a:endParaRPr lang="zh-CN" altLang="en-US" dirty="0">
                <a:solidFill>
                  <a:srgbClr val="CCEC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304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AC00F5A-8047-4312-86D3-7A7046DFD8D3}"/>
              </a:ext>
            </a:extLst>
          </p:cNvPr>
          <p:cNvSpPr txBox="1"/>
          <p:nvPr/>
        </p:nvSpPr>
        <p:spPr>
          <a:xfrm>
            <a:off x="322867" y="59542"/>
            <a:ext cx="849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四、小结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76551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9DAD13D-3841-40FA-A180-36823B93A91F}"/>
                  </a:ext>
                </a:extLst>
              </p:cNvPr>
              <p:cNvSpPr/>
              <p:nvPr/>
            </p:nvSpPr>
            <p:spPr>
              <a:xfrm>
                <a:off x="322867" y="1124523"/>
                <a:ext cx="8712968" cy="4608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为了探测更高密度区</a:t>
                </a:r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  <m:r>
                      <a:rPr lang="zh-CN" altLang="en-US" sz="24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≳3</m:t>
                    </m:r>
                    <m:sSub>
                      <m:sSubPr>
                        <m:ctrlPr>
                          <a:rPr lang="en-US" altLang="zh-CN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)</a:t>
                </a:r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的状态方程， 我们提出：</a:t>
                </a:r>
                <a:endPara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        </a:t>
                </a:r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可以用重系统中的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l-GR" altLang="zh-CN" sz="24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𝜩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产额探测对称核物质不可压缩系数</a:t>
                </a:r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        </a:t>
                </a:r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可以用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CN" alt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l-GR" altLang="zh-CN" sz="24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𝜩</m:t>
                            </m:r>
                          </m:e>
                          <m:sup>
                            <m:r>
                              <a:rPr lang="en-US" altLang="zh-CN" sz="24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l-GR" altLang="zh-CN" sz="24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𝜩</m:t>
                            </m:r>
                          </m:e>
                          <m:sup>
                            <m:r>
                              <a:rPr lang="en-US" altLang="zh-CN" sz="2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，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CN" alt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𝚺</m:t>
                            </m:r>
                          </m:e>
                          <m:sup>
                            <m:r>
                              <a:rPr lang="en-US" altLang="zh-CN" sz="24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𝚺</m:t>
                            </m:r>
                          </m:e>
                          <m:sup>
                            <m:r>
                              <a:rPr lang="en-US" altLang="zh-CN" sz="2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  <m:r>
                      <a:rPr lang="en-US" altLang="zh-CN" sz="24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等奇异探针约束对称能。</a:t>
                </a:r>
                <a:endPara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参考文献：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endParaRPr>
              </a:p>
              <a:p>
                <a:pPr>
                  <a:defRPr/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[1] Gao-Chan Yong, ZGX,</a:t>
                </a:r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Yuan Gao, Zi-Wei Lin, PLB 820 (2021) 136521</a:t>
                </a:r>
                <a:endPara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Times New Roman"/>
                  <a:ea typeface="黑体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Times New Roman"/>
                    <a:ea typeface="黑体"/>
                    <a:cs typeface="+mn-cs"/>
                  </a:rPr>
                  <a:t>    [2] Gao-Chan Yong, Bao-An Li,  ZGX, Zi-Wei Lin  </a:t>
                </a:r>
                <a:r>
                  <a:rPr kumimoji="0" lang="en-US" altLang="zh-CN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Times New Roman"/>
                    <a:ea typeface="黑体"/>
                    <a:cs typeface="+mn-cs"/>
                  </a:rPr>
                  <a:t>arXiv</a:t>
                </a: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Times New Roman"/>
                    <a:ea typeface="黑体"/>
                    <a:cs typeface="+mn-cs"/>
                  </a:rPr>
                  <a:t>:</a:t>
                </a:r>
                <a:r>
                  <a:rPr kumimoji="0" lang="zh-CN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Times New Roman"/>
                    <a:ea typeface="黑体"/>
                    <a:cs typeface="+mn-cs"/>
                  </a:rPr>
                  <a:t> </a:t>
                </a: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Times New Roman"/>
                    <a:ea typeface="黑体"/>
                    <a:cs typeface="+mn-cs"/>
                  </a:rPr>
                  <a:t>2206.10766</a:t>
                </a:r>
                <a:r>
                  <a:rPr kumimoji="0" lang="zh-CN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Times New Roman"/>
                    <a:ea typeface="黑体"/>
                    <a:cs typeface="+mn-cs"/>
                  </a:rPr>
                  <a:t>， </a:t>
                </a: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Times New Roman"/>
                    <a:ea typeface="黑体"/>
                    <a:cs typeface="+mn-cs"/>
                  </a:rPr>
                  <a:t>PRC  accepted.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/>
                  <a:ea typeface="黑体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Times New Roman"/>
                  <a:ea typeface="黑体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sz="2000" dirty="0">
                    <a:solidFill>
                      <a:srgbClr val="C92B2F"/>
                    </a:solidFill>
                    <a:latin typeface="+mn-ea"/>
                  </a:rPr>
                  <a:t>感谢基金委重大项目的支持。 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92B2F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9DAD13D-3841-40FA-A180-36823B93A9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67" y="1124523"/>
                <a:ext cx="8712968" cy="4608954"/>
              </a:xfrm>
              <a:prstGeom prst="rect">
                <a:avLst/>
              </a:prstGeom>
              <a:blipFill>
                <a:blip r:embed="rId3"/>
                <a:stretch>
                  <a:fillRect l="-11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74EE621F-E79A-6618-D663-A422BD53F9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3" t="20240" r="15388" b="8754"/>
          <a:stretch/>
        </p:blipFill>
        <p:spPr>
          <a:xfrm>
            <a:off x="7538430" y="4876227"/>
            <a:ext cx="1282701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00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AC00F5A-8047-4312-86D3-7A7046DFD8D3}"/>
              </a:ext>
            </a:extLst>
          </p:cNvPr>
          <p:cNvSpPr txBox="1"/>
          <p:nvPr/>
        </p:nvSpPr>
        <p:spPr>
          <a:xfrm>
            <a:off x="322866" y="59534"/>
            <a:ext cx="849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algn="ctr"/>
            <a:r>
              <a:rPr lang="zh-CN" altLang="en-US" dirty="0"/>
              <a:t>双中子星并合事件及其核物理相关性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0A5E216-D8E3-4F33-8CB4-1EC9E416656B}"/>
              </a:ext>
            </a:extLst>
          </p:cNvPr>
          <p:cNvSpPr/>
          <p:nvPr/>
        </p:nvSpPr>
        <p:spPr>
          <a:xfrm>
            <a:off x="0" y="765516"/>
            <a:ext cx="9144000" cy="3600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22831" y="736940"/>
            <a:ext cx="8161364" cy="5762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GW170817 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及其与核物质状态方程的关联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17">
                <a:extLst>
                  <a:ext uri="{FF2B5EF4-FFF2-40B4-BE49-F238E27FC236}">
                    <a16:creationId xmlns:a16="http://schemas.microsoft.com/office/drawing/2014/main" id="{FC32FBC9-1860-4083-AB38-AC979978FC85}"/>
                  </a:ext>
                </a:extLst>
              </p:cNvPr>
              <p:cNvSpPr txBox="1"/>
              <p:nvPr/>
            </p:nvSpPr>
            <p:spPr>
              <a:xfrm>
                <a:off x="122831" y="6032389"/>
                <a:ext cx="9144001" cy="6351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𝓜</m:t>
                        </m:r>
                        <m:d>
                          <m:dPr>
                            <m:ctrlPr>
                              <a:rPr lang="en-US" altLang="zh-CN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</m:num>
                      <m:den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𝒅𝒓</m:t>
                        </m:r>
                      </m:den>
                    </m:f>
                    <m:r>
                      <a:rPr lang="en-US" altLang="zh-CN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zh-CN" altLang="en-US" sz="2400" b="1" i="1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zh-CN" altLang="en-US" sz="2400" b="1" i="1">
                        <a:latin typeface="Cambria Math" panose="02040503050406030204" pitchFamily="18" charset="0"/>
                      </a:rPr>
                      <m:t>𝜺</m:t>
                    </m:r>
                    <m:d>
                      <m:dPr>
                        <m:ctrlPr>
                          <a:rPr lang="en-US" altLang="zh-CN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r>
                  <a:rPr lang="en-US" altLang="zh-CN" sz="2400" b="1" dirty="0"/>
                  <a:t>, </a:t>
                </a:r>
                <a:r>
                  <a:rPr lang="zh-CN" altLang="en-US" sz="2400" b="1" dirty="0"/>
                  <a:t> 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altLang="zh-CN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𝓟</m:t>
                        </m:r>
                        <m:d>
                          <m:d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</m:num>
                      <m:den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𝒅𝒓</m:t>
                        </m:r>
                      </m:den>
                    </m:f>
                    <m:r>
                      <a:rPr lang="en-US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𝑮𝒆</m:t>
                        </m:r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𝓜</m:t>
                        </m:r>
                      </m:num>
                      <m:den>
                        <m:sSup>
                          <m:sSup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zh-CN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zh-CN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𝑮</m:t>
                                </m:r>
                                <m:r>
                                  <a:rPr lang="en-US" altLang="zh-CN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𝓜</m:t>
                                </m:r>
                              </m:num>
                              <m:den>
                                <m:r>
                                  <a:rPr lang="en-US" altLang="zh-CN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d>
                      <m:dPr>
                        <m:ctrlP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𝓟</m:t>
                            </m:r>
                          </m:num>
                          <m:den>
                            <m:r>
                              <a:rPr lang="zh-CN" alt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𝜺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zh-CN" alt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  <m:sSup>
                              <m:sSupPr>
                                <m:ctrlPr>
                                  <a:rPr lang="en-US" altLang="zh-CN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p>
                                <m:r>
                                  <a:rPr lang="en-US" altLang="zh-CN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sup>
                            </m:sSup>
                            <m:r>
                              <a:rPr lang="zh-CN" alt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𝓟</m:t>
                            </m:r>
                          </m:num>
                          <m:den>
                            <m:r>
                              <a:rPr lang="en-US" altLang="zh-CN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𝓜</m:t>
                            </m:r>
                          </m:den>
                        </m:f>
                      </m:e>
                    </m:d>
                  </m:oMath>
                </a14:m>
                <a:endParaRPr lang="zh-CN" alt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文本框 17">
                <a:extLst>
                  <a:ext uri="{FF2B5EF4-FFF2-40B4-BE49-F238E27FC236}">
                    <a16:creationId xmlns:a16="http://schemas.microsoft.com/office/drawing/2014/main" id="{FC32FBC9-1860-4083-AB38-AC979978F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31" y="6032389"/>
                <a:ext cx="9144001" cy="635110"/>
              </a:xfrm>
              <a:prstGeom prst="rect">
                <a:avLst/>
              </a:prstGeom>
              <a:blipFill>
                <a:blip r:embed="rId3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3">
            <a:extLst>
              <a:ext uri="{FF2B5EF4-FFF2-40B4-BE49-F238E27FC236}">
                <a16:creationId xmlns:a16="http://schemas.microsoft.com/office/drawing/2014/main" id="{962217EE-F1FD-44E3-8B43-045191337533}"/>
              </a:ext>
            </a:extLst>
          </p:cNvPr>
          <p:cNvSpPr txBox="1">
            <a:spLocks noChangeArrowheads="1"/>
          </p:cNvSpPr>
          <p:nvPr/>
        </p:nvSpPr>
        <p:spPr>
          <a:xfrm>
            <a:off x="21151" y="5497659"/>
            <a:ext cx="1849104" cy="39407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tx1"/>
                </a:solidFill>
              </a:rPr>
              <a:t>TOV </a:t>
            </a:r>
            <a:r>
              <a:rPr lang="zh-CN" altLang="en-US" sz="2000" b="1" dirty="0">
                <a:solidFill>
                  <a:schemeClr val="tx1"/>
                </a:solidFill>
              </a:rPr>
              <a:t>方程</a:t>
            </a:r>
            <a:endParaRPr lang="en-US" altLang="zh-CN" sz="2000" dirty="0">
              <a:solidFill>
                <a:schemeClr val="tx1"/>
              </a:solidFill>
              <a:sym typeface="Symbol" pitchFamily="1" charset="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919BEF0A-65A2-FBCE-6857-6ED794D177C7}"/>
              </a:ext>
            </a:extLst>
          </p:cNvPr>
          <p:cNvGrpSpPr/>
          <p:nvPr/>
        </p:nvGrpSpPr>
        <p:grpSpPr>
          <a:xfrm>
            <a:off x="1885051" y="4027987"/>
            <a:ext cx="5927534" cy="1047282"/>
            <a:chOff x="3236856" y="4469585"/>
            <a:chExt cx="5927534" cy="1047282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7DAF941E-E2CB-46B8-97A1-8B4A1251D99B}"/>
                </a:ext>
              </a:extLst>
            </p:cNvPr>
            <p:cNvGrpSpPr/>
            <p:nvPr/>
          </p:nvGrpSpPr>
          <p:grpSpPr>
            <a:xfrm>
              <a:off x="3236856" y="4469585"/>
              <a:ext cx="5927534" cy="1047282"/>
              <a:chOff x="-893722" y="4436182"/>
              <a:chExt cx="7382646" cy="1047282"/>
            </a:xfrm>
          </p:grpSpPr>
          <p:sp>
            <p:nvSpPr>
              <p:cNvPr id="9" name="Rectangle 3">
                <a:extLst>
                  <a:ext uri="{FF2B5EF4-FFF2-40B4-BE49-F238E27FC236}">
                    <a16:creationId xmlns:a16="http://schemas.microsoft.com/office/drawing/2014/main" id="{E5A61884-0722-4CDF-8C11-9C2D10D660D0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-893722" y="4491488"/>
                <a:ext cx="1662897" cy="54891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80000"/>
                  </a:lnSpc>
                  <a:buFont typeface="Arial" panose="020B0604020202020204" pitchFamily="34" charset="0"/>
                  <a:buNone/>
                </a:pPr>
                <a:r>
                  <a:rPr lang="en-US" altLang="zh-CN" b="1" i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</a:t>
                </a:r>
                <a:r>
                  <a:rPr lang="en-US" altLang="zh-CN" b="1" baseline="-250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sym</a:t>
                </a:r>
                <a:r>
                  <a:rPr lang="en-US" altLang="zh-CN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(</a:t>
                </a:r>
                <a:r>
                  <a:rPr lang="en-US" altLang="zh-CN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sym typeface="Symbol" panose="05050102010706020507" pitchFamily="18" charset="2"/>
                  </a:rPr>
                  <a:t></a:t>
                </a:r>
                <a:r>
                  <a:rPr lang="en-US" altLang="zh-CN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)  </a:t>
                </a:r>
                <a:endPara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Symbol" pitchFamily="1" charset="2"/>
                </a:endParaRPr>
              </a:p>
            </p:txBody>
          </p:sp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37F5D888-45D4-4D51-B5AB-0E610EA5A622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3870375" y="5005556"/>
                <a:ext cx="2279065" cy="4779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80000"/>
                  </a:lnSpc>
                  <a:buFont typeface="Arial" panose="020B0604020202020204" pitchFamily="34" charset="0"/>
                  <a:buNone/>
                </a:pPr>
                <a:r>
                  <a:rPr lang="en-US" altLang="zh-CN" sz="2400" dirty="0">
                    <a:solidFill>
                      <a:srgbClr val="FF3399"/>
                    </a:solidFill>
                    <a:sym typeface="Symbol" panose="05050102010706020507" pitchFamily="18" charset="2"/>
                  </a:rPr>
                  <a:t>(R/M)</a:t>
                </a:r>
                <a:r>
                  <a:rPr lang="en-US" altLang="zh-CN" sz="2400" baseline="30000" dirty="0">
                    <a:solidFill>
                      <a:srgbClr val="FF3399"/>
                    </a:solidFill>
                    <a:sym typeface="Symbol" panose="05050102010706020507" pitchFamily="18" charset="2"/>
                  </a:rPr>
                  <a:t>5</a:t>
                </a:r>
                <a:endParaRPr lang="en-US" altLang="zh-CN" sz="2400" baseline="30000" dirty="0">
                  <a:solidFill>
                    <a:srgbClr val="FF3399"/>
                  </a:solidFill>
                  <a:sym typeface="Symbol" pitchFamily="1" charset="2"/>
                </a:endParaRPr>
              </a:p>
            </p:txBody>
          </p:sp>
          <p:sp>
            <p:nvSpPr>
              <p:cNvPr id="12" name="Rectangle 3">
                <a:extLst>
                  <a:ext uri="{FF2B5EF4-FFF2-40B4-BE49-F238E27FC236}">
                    <a16:creationId xmlns:a16="http://schemas.microsoft.com/office/drawing/2014/main" id="{3CDB2BD4-D0E2-490B-BBE1-C7B05B2724FE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5285533" y="4436182"/>
                <a:ext cx="1203391" cy="48649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80000"/>
                  </a:lnSpc>
                  <a:buFont typeface="Arial" panose="020B0604020202020204" pitchFamily="34" charset="0"/>
                  <a:buNone/>
                </a:pPr>
                <a:r>
                  <a:rPr lang="en-US" altLang="zh-CN" sz="3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GW</a:t>
                </a:r>
                <a:endPara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Symbol" pitchFamily="1" charset="2"/>
                </a:endParaRPr>
              </a:p>
            </p:txBody>
          </p:sp>
          <p:sp>
            <p:nvSpPr>
              <p:cNvPr id="14" name="Rectangle 3">
                <a:extLst>
                  <a:ext uri="{FF2B5EF4-FFF2-40B4-BE49-F238E27FC236}">
                    <a16:creationId xmlns:a16="http://schemas.microsoft.com/office/drawing/2014/main" id="{962217EE-F1FD-44E3-8B43-045191337533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813196" y="5071569"/>
                <a:ext cx="1426442" cy="394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80000"/>
                  </a:lnSpc>
                  <a:buFont typeface="Arial" panose="020B0604020202020204" pitchFamily="34" charset="0"/>
                  <a:buNone/>
                </a:pPr>
                <a:r>
                  <a:rPr lang="en-US" altLang="zh-CN" sz="2000" b="1" dirty="0">
                    <a:solidFill>
                      <a:srgbClr val="FF3399"/>
                    </a:solidFill>
                  </a:rPr>
                  <a:t>TOV Eq.</a:t>
                </a:r>
                <a:endParaRPr lang="en-US" altLang="zh-CN" sz="2000" dirty="0">
                  <a:solidFill>
                    <a:srgbClr val="FF3399"/>
                  </a:solidFill>
                  <a:sym typeface="Symbol" pitchFamily="1" charset="2"/>
                </a:endParaRPr>
              </a:p>
            </p:txBody>
          </p:sp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EAE3366B-5178-488A-9BBF-D1FD31933F52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875840" y="4491488"/>
                <a:ext cx="2303029" cy="4779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72000" rIns="91440" bIns="7200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80000"/>
                  </a:lnSpc>
                  <a:buFont typeface="Arial" panose="020B0604020202020204" pitchFamily="34" charset="0"/>
                  <a:buNone/>
                </a:pPr>
                <a:r>
                  <a:rPr lang="en-US" altLang="zh-CN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R-M  </a:t>
                </a:r>
                <a:r>
                  <a:rPr lang="zh-CN" alt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关系</a:t>
                </a:r>
                <a:endPara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sym typeface="Symbol" pitchFamily="1" charset="2"/>
                </a:endParaRPr>
              </a:p>
            </p:txBody>
          </p:sp>
        </p:grpSp>
        <p:sp>
          <p:nvSpPr>
            <p:cNvPr id="18" name="箭头: 左右 17">
              <a:extLst>
                <a:ext uri="{FF2B5EF4-FFF2-40B4-BE49-F238E27FC236}">
                  <a16:creationId xmlns:a16="http://schemas.microsoft.com/office/drawing/2014/main" id="{78CB6986-A91D-0C28-807C-07E76309BA67}"/>
                </a:ext>
              </a:extLst>
            </p:cNvPr>
            <p:cNvSpPr/>
            <p:nvPr/>
          </p:nvSpPr>
          <p:spPr>
            <a:xfrm>
              <a:off x="4607342" y="4540619"/>
              <a:ext cx="936104" cy="413983"/>
            </a:xfrm>
            <a:prstGeom prst="leftRightArrow">
              <a:avLst>
                <a:gd name="adj1" fmla="val 36408"/>
                <a:gd name="adj2" fmla="val 36408"/>
              </a:avLst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箭头: 左右 24">
              <a:extLst>
                <a:ext uri="{FF2B5EF4-FFF2-40B4-BE49-F238E27FC236}">
                  <a16:creationId xmlns:a16="http://schemas.microsoft.com/office/drawing/2014/main" id="{2D636B98-03F7-B1F6-5FBE-1B2DBD492D6E}"/>
                </a:ext>
              </a:extLst>
            </p:cNvPr>
            <p:cNvSpPr/>
            <p:nvPr/>
          </p:nvSpPr>
          <p:spPr>
            <a:xfrm>
              <a:off x="7285863" y="4482048"/>
              <a:ext cx="936104" cy="413983"/>
            </a:xfrm>
            <a:prstGeom prst="leftRightArrow">
              <a:avLst>
                <a:gd name="adj1" fmla="val 29612"/>
                <a:gd name="adj2" fmla="val 39806"/>
              </a:avLst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Picture 5">
            <a:extLst>
              <a:ext uri="{FF2B5EF4-FFF2-40B4-BE49-F238E27FC236}">
                <a16:creationId xmlns:a16="http://schemas.microsoft.com/office/drawing/2014/main" id="{B561AF48-120B-0454-81E6-557220D8A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818" y="1905329"/>
            <a:ext cx="4278976" cy="19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1DFDE53C-0743-C68E-8BFB-FB4DE2452A29}"/>
              </a:ext>
            </a:extLst>
          </p:cNvPr>
          <p:cNvGrpSpPr/>
          <p:nvPr/>
        </p:nvGrpSpPr>
        <p:grpSpPr>
          <a:xfrm>
            <a:off x="5901" y="1744586"/>
            <a:ext cx="4909481" cy="1830659"/>
            <a:chOff x="5901" y="1744586"/>
            <a:chExt cx="4909481" cy="1830659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EEB1DE8A-ECB1-99C4-F22F-13DF7067ACD8}"/>
                </a:ext>
              </a:extLst>
            </p:cNvPr>
            <p:cNvGrpSpPr/>
            <p:nvPr/>
          </p:nvGrpSpPr>
          <p:grpSpPr>
            <a:xfrm>
              <a:off x="5901" y="1886341"/>
              <a:ext cx="4909481" cy="1688904"/>
              <a:chOff x="5901" y="1724029"/>
              <a:chExt cx="5489994" cy="1946273"/>
            </a:xfrm>
          </p:grpSpPr>
          <p:pic>
            <p:nvPicPr>
              <p:cNvPr id="32" name="Picture 2">
                <a:extLst>
                  <a:ext uri="{FF2B5EF4-FFF2-40B4-BE49-F238E27FC236}">
                    <a16:creationId xmlns:a16="http://schemas.microsoft.com/office/drawing/2014/main" id="{0E3986DB-9567-B35C-83A0-5CA59B972D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1" y="1724029"/>
                <a:ext cx="2413883" cy="1946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3">
                <a:extLst>
                  <a:ext uri="{FF2B5EF4-FFF2-40B4-BE49-F238E27FC236}">
                    <a16:creationId xmlns:a16="http://schemas.microsoft.com/office/drawing/2014/main" id="{E1CE2F42-927A-E296-4010-905F9EFD57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06"/>
              <a:stretch/>
            </p:blipFill>
            <p:spPr bwMode="auto">
              <a:xfrm>
                <a:off x="1993900" y="1724030"/>
                <a:ext cx="1983526" cy="1946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">
                <a:extLst>
                  <a:ext uri="{FF2B5EF4-FFF2-40B4-BE49-F238E27FC236}">
                    <a16:creationId xmlns:a16="http://schemas.microsoft.com/office/drawing/2014/main" id="{E82D4D9B-749E-C28E-8E13-193586E640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67"/>
              <a:stretch/>
            </p:blipFill>
            <p:spPr bwMode="auto">
              <a:xfrm>
                <a:off x="3526519" y="1738012"/>
                <a:ext cx="1969376" cy="1894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16">
                  <a:extLst>
                    <a:ext uri="{FF2B5EF4-FFF2-40B4-BE49-F238E27FC236}">
                      <a16:creationId xmlns:a16="http://schemas.microsoft.com/office/drawing/2014/main" id="{2DA71D28-24D4-FF3E-4A02-3017BD8D16AA}"/>
                    </a:ext>
                  </a:extLst>
                </p:cNvPr>
                <p:cNvSpPr txBox="1"/>
                <p:nvPr/>
              </p:nvSpPr>
              <p:spPr>
                <a:xfrm>
                  <a:off x="456683" y="1744586"/>
                  <a:ext cx="140055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𝟏𝟎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ms</m:t>
                        </m:r>
                      </m:oMath>
                    </m:oMathPara>
                  </a14:m>
                  <a:endParaRPr lang="zh-CN" alt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16">
                  <a:extLst>
                    <a:ext uri="{FF2B5EF4-FFF2-40B4-BE49-F238E27FC236}">
                      <a16:creationId xmlns:a16="http://schemas.microsoft.com/office/drawing/2014/main" id="{88CFC637-EF05-4A0E-A68B-6ED66482DE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683" y="1744586"/>
                  <a:ext cx="1400554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5652" b="-652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16">
                  <a:extLst>
                    <a:ext uri="{FF2B5EF4-FFF2-40B4-BE49-F238E27FC236}">
                      <a16:creationId xmlns:a16="http://schemas.microsoft.com/office/drawing/2014/main" id="{09D61369-C871-62B5-C677-5317DD5B3EBA}"/>
                    </a:ext>
                  </a:extLst>
                </p:cNvPr>
                <p:cNvSpPr txBox="1"/>
                <p:nvPr/>
              </p:nvSpPr>
              <p:spPr>
                <a:xfrm>
                  <a:off x="1835913" y="1745803"/>
                  <a:ext cx="140055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𝟏𝟏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ms</m:t>
                        </m:r>
                      </m:oMath>
                    </m:oMathPara>
                  </a14:m>
                  <a:endParaRPr lang="zh-CN" alt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文本框 16">
                  <a:extLst>
                    <a:ext uri="{FF2B5EF4-FFF2-40B4-BE49-F238E27FC236}">
                      <a16:creationId xmlns:a16="http://schemas.microsoft.com/office/drawing/2014/main" id="{88CFC637-EF05-4A0E-A68B-6ED66482DE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5913" y="1745803"/>
                  <a:ext cx="1400554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5217" b="-652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16">
                  <a:extLst>
                    <a:ext uri="{FF2B5EF4-FFF2-40B4-BE49-F238E27FC236}">
                      <a16:creationId xmlns:a16="http://schemas.microsoft.com/office/drawing/2014/main" id="{8147696C-67E1-A55E-13B4-20AADAB3332F}"/>
                    </a:ext>
                  </a:extLst>
                </p:cNvPr>
                <p:cNvSpPr txBox="1"/>
                <p:nvPr/>
              </p:nvSpPr>
              <p:spPr>
                <a:xfrm>
                  <a:off x="3301256" y="1755787"/>
                  <a:ext cx="140055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𝟏𝟑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𝟗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ms</m:t>
                        </m:r>
                      </m:oMath>
                    </m:oMathPara>
                  </a14:m>
                  <a:endParaRPr lang="zh-CN" alt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文本框 16">
                  <a:extLst>
                    <a:ext uri="{FF2B5EF4-FFF2-40B4-BE49-F238E27FC236}">
                      <a16:creationId xmlns:a16="http://schemas.microsoft.com/office/drawing/2014/main" id="{88CFC637-EF05-4A0E-A68B-6ED66482DE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1256" y="1755787"/>
                  <a:ext cx="140055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5677" b="-88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99455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1C1D9D7E-FB76-6305-0DD3-E6CEDF5A0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369" y="3838374"/>
            <a:ext cx="3699766" cy="3000683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94997" y="32042"/>
            <a:ext cx="9013507" cy="6559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3200" b="1">
                <a:solidFill>
                  <a:srgbClr val="FFFF00"/>
                </a:solidFill>
                <a:latin typeface="+mj-lt"/>
                <a:ea typeface="黑体" pitchFamily="2" charset="-122"/>
                <a:cs typeface="+mj-cs"/>
              </a:defRPr>
            </a:lvl1pPr>
          </a:lstStyle>
          <a:p>
            <a:r>
              <a:rPr lang="zh-CN" altLang="en-US" b="0" dirty="0">
                <a:solidFill>
                  <a:schemeClr val="tx1"/>
                </a:solidFill>
                <a:latin typeface="+mn-lt"/>
              </a:rPr>
              <a:t>集体流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altLang="zh-CN" b="0" i="1" dirty="0">
                <a:solidFill>
                  <a:schemeClr val="tx1"/>
                </a:solidFill>
                <a:latin typeface="+mn-lt"/>
              </a:rPr>
              <a:t>v</a:t>
            </a:r>
            <a:r>
              <a:rPr lang="en-US" altLang="zh-CN" b="0" baseline="-2500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,</a:t>
            </a:r>
            <a:r>
              <a:rPr lang="en-US" altLang="zh-CN" b="0" i="1" dirty="0">
                <a:solidFill>
                  <a:schemeClr val="tx1"/>
                </a:solidFill>
                <a:latin typeface="+mn-lt"/>
              </a:rPr>
              <a:t>v</a:t>
            </a:r>
            <a:r>
              <a:rPr lang="en-US" altLang="zh-CN" b="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)</a:t>
            </a:r>
            <a:r>
              <a:rPr lang="zh-CN" altLang="en-US" b="0" dirty="0">
                <a:solidFill>
                  <a:schemeClr val="tx1"/>
                </a:solidFill>
                <a:latin typeface="+mn-lt"/>
              </a:rPr>
              <a:t>提取核物质状态方程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C33640A-A98B-5FFB-B1AB-5922541ED099}"/>
              </a:ext>
            </a:extLst>
          </p:cNvPr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408C531A-5B5E-D626-617F-B96D3CD37FF1}"/>
              </a:ext>
            </a:extLst>
          </p:cNvPr>
          <p:cNvSpPr txBox="1"/>
          <p:nvPr/>
        </p:nvSpPr>
        <p:spPr>
          <a:xfrm>
            <a:off x="94997" y="5338715"/>
            <a:ext cx="57731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en-US" altLang="zh-CN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b="0" i="0" u="none" strike="noStrike" baseline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Danielewicz</a:t>
            </a:r>
            <a:r>
              <a:rPr lang="en-US" altLang="zh-CN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R. Lacey, and W. G. Lynch. </a:t>
            </a:r>
          </a:p>
          <a:p>
            <a:pPr algn="l"/>
            <a:r>
              <a:rPr lang="en-US" altLang="zh-CN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Determination of the equation of state of dense </a:t>
            </a:r>
            <a:r>
              <a:rPr lang="fr-FR" altLang="zh-CN" sz="8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altLang="zh-CN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matter. </a:t>
            </a:r>
          </a:p>
          <a:p>
            <a:pPr algn="l"/>
            <a:r>
              <a:rPr lang="fr-FR" altLang="zh-CN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Science</a:t>
            </a:r>
            <a:r>
              <a:rPr lang="fr-FR" altLang="zh-CN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298,1592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(2</a:t>
            </a:r>
            <a:r>
              <a:rPr lang="fr-FR" altLang="zh-CN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002)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95AE410-8E58-3CCA-5836-ECCB2BFD0896}"/>
              </a:ext>
            </a:extLst>
          </p:cNvPr>
          <p:cNvGrpSpPr/>
          <p:nvPr/>
        </p:nvGrpSpPr>
        <p:grpSpPr>
          <a:xfrm>
            <a:off x="23865" y="836712"/>
            <a:ext cx="6810349" cy="3271045"/>
            <a:chOff x="437050" y="733326"/>
            <a:chExt cx="6582694" cy="31436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A6E6B53-7185-A2C6-CD61-6050E63F7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050" y="733326"/>
              <a:ext cx="3286584" cy="314368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5612BF2-282B-2CD1-40C7-B187E252E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3634" y="751844"/>
              <a:ext cx="3296110" cy="30865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0482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94997" y="32042"/>
            <a:ext cx="9013507" cy="6559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3200" b="1">
                <a:solidFill>
                  <a:srgbClr val="FFFF00"/>
                </a:solidFill>
                <a:latin typeface="+mj-lt"/>
                <a:ea typeface="黑体" pitchFamily="2" charset="-122"/>
                <a:cs typeface="+mj-cs"/>
              </a:defRPr>
            </a:lvl1pPr>
          </a:lstStyle>
          <a:p>
            <a:r>
              <a:rPr lang="zh-CN" altLang="en-US" b="0" dirty="0">
                <a:solidFill>
                  <a:schemeClr val="tx1"/>
                </a:solidFill>
                <a:latin typeface="+mn-lt"/>
              </a:rPr>
              <a:t>集体流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altLang="zh-CN" b="0" i="1" dirty="0">
                <a:solidFill>
                  <a:schemeClr val="tx1"/>
                </a:solidFill>
                <a:latin typeface="+mn-lt"/>
              </a:rPr>
              <a:t>v</a:t>
            </a:r>
            <a:r>
              <a:rPr lang="en-US" altLang="zh-CN" b="0" baseline="-2500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,</a:t>
            </a:r>
            <a:r>
              <a:rPr lang="en-US" altLang="zh-CN" b="0" i="1" dirty="0">
                <a:solidFill>
                  <a:schemeClr val="tx1"/>
                </a:solidFill>
                <a:latin typeface="+mn-lt"/>
              </a:rPr>
              <a:t>v</a:t>
            </a:r>
            <a:r>
              <a:rPr lang="en-US" altLang="zh-CN" b="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altLang="zh-CN" b="0" dirty="0">
                <a:solidFill>
                  <a:schemeClr val="tx1"/>
                </a:solidFill>
                <a:latin typeface="+mn-lt"/>
              </a:rPr>
              <a:t>)</a:t>
            </a:r>
            <a:r>
              <a:rPr lang="zh-CN" altLang="en-US" b="0" dirty="0">
                <a:solidFill>
                  <a:schemeClr val="tx1"/>
                </a:solidFill>
                <a:latin typeface="+mn-lt"/>
              </a:rPr>
              <a:t>提取核物质状态方程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C33640A-A98B-5FFB-B1AB-5922541ED099}"/>
              </a:ext>
            </a:extLst>
          </p:cNvPr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E9A35478-1ED5-7C69-0A06-6AA4C4C57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927" y="764704"/>
            <a:ext cx="6093577" cy="4269349"/>
          </a:xfrm>
          <a:prstGeom prst="rect">
            <a:avLst/>
          </a:prstGeom>
        </p:spPr>
      </p:pic>
      <p:pic>
        <p:nvPicPr>
          <p:cNvPr id="12" name="Picture 4" descr="fopi_phase2">
            <a:extLst>
              <a:ext uri="{FF2B5EF4-FFF2-40B4-BE49-F238E27FC236}">
                <a16:creationId xmlns:a16="http://schemas.microsoft.com/office/drawing/2014/main" id="{DC4E79E5-1812-ECB2-EA45-44253976C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4" b="18239"/>
          <a:stretch>
            <a:fillRect/>
          </a:stretch>
        </p:blipFill>
        <p:spPr bwMode="auto">
          <a:xfrm>
            <a:off x="59071" y="834981"/>
            <a:ext cx="2879319" cy="2594017"/>
          </a:xfrm>
          <a:prstGeom prst="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6C4BC23-DE70-547C-70CD-02533C79EC6B}"/>
              </a:ext>
            </a:extLst>
          </p:cNvPr>
          <p:cNvSpPr txBox="1"/>
          <p:nvPr/>
        </p:nvSpPr>
        <p:spPr>
          <a:xfrm>
            <a:off x="539552" y="6310237"/>
            <a:ext cx="7344816" cy="58477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Systematics of azimuthal asymmetries in heavy ion collisions in the 1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AGeV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regime </a:t>
            </a:r>
          </a:p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W.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Reisdorf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et al for FOPI collaboration, 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NPA 876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1 (2012)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AAC5465-0442-E005-1BBB-06BCBF0D1E98}"/>
                  </a:ext>
                </a:extLst>
              </p:cNvPr>
              <p:cNvSpPr txBox="1"/>
              <p:nvPr/>
            </p:nvSpPr>
            <p:spPr>
              <a:xfrm>
                <a:off x="3014927" y="5085184"/>
                <a:ext cx="5877553" cy="1212063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𝑑𝑁</m:t>
                        </m:r>
                      </m:num>
                      <m:den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𝑑𝑦𝑑</m:t>
                        </m:r>
                        <m:r>
                          <a:rPr lang="zh-CN" altLang="en-US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den>
                    </m:f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1+2</m:t>
                        </m:r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func>
                          <m:funcPr>
                            <m:ctrlP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</m:e>
                        </m:func>
                        <m: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func>
                          <m:funcPr>
                            <m:ctrlP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zh-CN" altLang="en-US" i="1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altLang="zh-CN" dirty="0">
                    <a:solidFill>
                      <a:srgbClr val="FF0066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CN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rgbClr val="FF0066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zh-CN" altLang="en-US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altLang="zh-CN" dirty="0">
                  <a:solidFill>
                    <a:srgbClr val="FF0066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i="1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,      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zh-CN" i="1">
                                        <a:solidFill>
                                          <a:srgbClr val="FF006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zh-CN" i="1">
                                        <a:solidFill>
                                          <a:srgbClr val="FF006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altLang="zh-CN" i="1">
                                            <a:solidFill>
                                              <a:srgbClr val="FF00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altLang="zh-CN" i="1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rgbClr val="FF0066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zh-CN" altLang="en-US" i="1">
                                    <a:solidFill>
                                      <a:srgbClr val="FF0066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zh-CN" altLang="en-US" dirty="0">
                    <a:solidFill>
                      <a:srgbClr val="FF0066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AAC5465-0442-E005-1BBB-06BCBF0D1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4927" y="5085184"/>
                <a:ext cx="5877553" cy="1212063"/>
              </a:xfrm>
              <a:prstGeom prst="rect">
                <a:avLst/>
              </a:prstGeom>
              <a:blipFill>
                <a:blip r:embed="rId4"/>
                <a:stretch>
                  <a:fillRect l="-932"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8445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94997" y="32042"/>
            <a:ext cx="9013507" cy="6559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3200" b="1">
                <a:solidFill>
                  <a:srgbClr val="FFFF00"/>
                </a:solidFill>
                <a:latin typeface="+mj-lt"/>
                <a:ea typeface="黑体" pitchFamily="2" charset="-122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</a:t>
            </a:r>
            <a:r>
              <a:rPr lang="en-US" altLang="zh-CN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产额提取核物质状态方程</a:t>
            </a:r>
          </a:p>
        </p:txBody>
      </p:sp>
      <p:sp>
        <p:nvSpPr>
          <p:cNvPr id="9" name="矩形 8"/>
          <p:cNvSpPr/>
          <p:nvPr/>
        </p:nvSpPr>
        <p:spPr>
          <a:xfrm>
            <a:off x="6936114" y="6456626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KaoS</a:t>
            </a:r>
            <a:r>
              <a:rPr lang="en-US" altLang="zh-CN" dirty="0"/>
              <a:t> Collaboration</a:t>
            </a:r>
          </a:p>
        </p:txBody>
      </p:sp>
      <p:pic>
        <p:nvPicPr>
          <p:cNvPr id="14" name="Picture 7" descr="http://www-aix.gsi.de/~kaos/html/images/img_exp/spefol_spot.jpg"/>
          <p:cNvPicPr>
            <a:picLocks noChangeAspect="1" noChangeArrowheads="1"/>
          </p:cNvPicPr>
          <p:nvPr/>
        </p:nvPicPr>
        <p:blipFill>
          <a:blip r:embed="rId2"/>
          <a:srcRect l="4762" t="8408" r="1904" b="6552"/>
          <a:stretch>
            <a:fillRect/>
          </a:stretch>
        </p:blipFill>
        <p:spPr bwMode="auto">
          <a:xfrm>
            <a:off x="6596088" y="4649015"/>
            <a:ext cx="2443188" cy="1802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C33640A-A98B-5FFB-B1AB-5922541ED099}"/>
              </a:ext>
            </a:extLst>
          </p:cNvPr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FCF7D583-2A1F-0486-CD06-873FE5DE5471}"/>
              </a:ext>
            </a:extLst>
          </p:cNvPr>
          <p:cNvGrpSpPr/>
          <p:nvPr/>
        </p:nvGrpSpPr>
        <p:grpSpPr>
          <a:xfrm>
            <a:off x="383359" y="778094"/>
            <a:ext cx="8293097" cy="3875042"/>
            <a:chOff x="285801" y="791567"/>
            <a:chExt cx="8293097" cy="387504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074BE07-D336-68F7-FC27-AF644CAAD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801" y="865652"/>
              <a:ext cx="4188971" cy="3800957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6243D7B-925D-BBD4-A24C-14B7A6BD1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4008" y="791567"/>
              <a:ext cx="3934890" cy="3861569"/>
            </a:xfrm>
            <a:prstGeom prst="rect">
              <a:avLst/>
            </a:prstGeom>
          </p:spPr>
        </p:pic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32E7D93D-9CCF-CD7A-CBC5-37D0AA4B463E}"/>
              </a:ext>
            </a:extLst>
          </p:cNvPr>
          <p:cNvSpPr txBox="1"/>
          <p:nvPr/>
        </p:nvSpPr>
        <p:spPr>
          <a:xfrm>
            <a:off x="459681" y="5420102"/>
            <a:ext cx="5472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i="0" u="none" strike="noStrike" baseline="0" dirty="0"/>
              <a:t>J. </a:t>
            </a:r>
            <a:r>
              <a:rPr lang="en-US" altLang="zh-CN" sz="1800" i="0" u="none" strike="noStrike" baseline="0" dirty="0" err="1"/>
              <a:t>Aichelin</a:t>
            </a:r>
            <a:r>
              <a:rPr lang="en-US" altLang="zh-CN" sz="1800" i="0" u="none" strike="noStrike" baseline="0" dirty="0"/>
              <a:t> and Che Ming Ko, </a:t>
            </a:r>
            <a:r>
              <a:rPr lang="nb-NO" altLang="zh-CN" sz="1800" b="1" i="0" u="none" strike="noStrike" baseline="0" dirty="0"/>
              <a:t>PRL </a:t>
            </a:r>
            <a:r>
              <a:rPr lang="nb-NO" altLang="zh-CN" sz="1800" i="0" u="none" strike="noStrike" baseline="0" dirty="0"/>
              <a:t>55,2661 (1985)</a:t>
            </a:r>
          </a:p>
          <a:p>
            <a:pPr algn="l"/>
            <a:r>
              <a:rPr lang="nb-NO" altLang="zh-CN" sz="1800" i="0" u="none" strike="noStrike" baseline="0" dirty="0"/>
              <a:t>C. Fuchs et al., </a:t>
            </a:r>
            <a:r>
              <a:rPr lang="nb-NO" altLang="zh-CN" sz="1800" b="1" i="0" u="none" strike="noStrike" baseline="0" dirty="0"/>
              <a:t>PRL</a:t>
            </a:r>
            <a:r>
              <a:rPr lang="nb-NO" altLang="zh-CN" sz="1800" i="0" u="none" strike="noStrike" baseline="0" dirty="0"/>
              <a:t> 86, 1974 </a:t>
            </a:r>
            <a:r>
              <a:rPr lang="en-US" altLang="zh-CN" sz="1800" i="0" u="none" strike="noStrike" baseline="0" dirty="0"/>
              <a:t>(2001)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B4A86EA-F8DA-6BFA-02D3-2CB82B72FD66}"/>
              </a:ext>
            </a:extLst>
          </p:cNvPr>
          <p:cNvSpPr txBox="1"/>
          <p:nvPr/>
        </p:nvSpPr>
        <p:spPr>
          <a:xfrm>
            <a:off x="104725" y="6158541"/>
            <a:ext cx="6422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NewRomanPSMT"/>
              </a:rPr>
              <a:t>Insensitive in light system C+C; Higher sensitivity found at lower energies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46F0314-A81F-88AA-A304-88123E0C7398}"/>
                  </a:ext>
                </a:extLst>
              </p:cNvPr>
              <p:cNvSpPr txBox="1"/>
              <p:nvPr/>
            </p:nvSpPr>
            <p:spPr>
              <a:xfrm>
                <a:off x="611560" y="4797137"/>
                <a:ext cx="461637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b="0" i="1" dirty="0">
                    <a:solidFill>
                      <a:srgbClr val="FF0066"/>
                    </a:solidFill>
                  </a:rPr>
                  <a:t>B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i="1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b="0" dirty="0">
                    <a:solidFill>
                      <a:srgbClr val="FF0066"/>
                    </a:solidFill>
                    <a:ea typeface="Cambria Math" panose="02040503050406030204" pitchFamily="18" charset="0"/>
                  </a:rPr>
                  <a:t>   </a:t>
                </a:r>
                <a:r>
                  <a:rPr lang="en-US" altLang="zh-CN" dirty="0">
                    <a:solidFill>
                      <a:srgbClr val="FF0066"/>
                    </a:solidFill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altLang="zh-CN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altLang="zh-CN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altLang="zh-CN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𝑜𝑟</m:t>
                    </m:r>
                    <m:r>
                      <a:rPr lang="en-US" altLang="zh-CN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altLang="zh-CN" b="0" i="1" dirty="0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altLang="zh-CN" dirty="0">
                    <a:solidFill>
                      <a:srgbClr val="FF0066"/>
                    </a:solidFill>
                    <a:ea typeface="Cambria Math" panose="02040503050406030204" pitchFamily="18" charset="0"/>
                  </a:rPr>
                  <a:t>)</a:t>
                </a:r>
                <a:r>
                  <a:rPr lang="en-US" altLang="zh-CN" b="0" dirty="0">
                    <a:solidFill>
                      <a:srgbClr val="FF0066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altLang="zh-CN" i="1">
                        <a:solidFill>
                          <a:srgbClr val="FF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rgbClr val="FF0066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46F0314-A81F-88AA-A304-88123E0C7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797137"/>
                <a:ext cx="4616375" cy="553998"/>
              </a:xfrm>
              <a:prstGeom prst="rect">
                <a:avLst/>
              </a:prstGeom>
              <a:blipFill>
                <a:blip r:embed="rId5"/>
                <a:stretch>
                  <a:fillRect l="-3034" t="-14286" b="-32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796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标题 1"/>
              <p:cNvSpPr txBox="1">
                <a:spLocks/>
              </p:cNvSpPr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eaLnBrk="1" latinLnBrk="0" hangingPunct="1">
                  <a:buNone/>
                  <a:defRPr sz="3200" b="1">
                    <a:solidFill>
                      <a:srgbClr val="FFFF00"/>
                    </a:solidFill>
                    <a:latin typeface="+mj-lt"/>
                    <a:ea typeface="黑体" pitchFamily="2" charset="-122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：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CN" altLang="en-US" i="1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i="1" dirty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 dirty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 dirty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i="1" dirty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 dirty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i="1" dirty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产额比与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sym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endParaRPr lang="zh-CN" altLang="en-US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7" y="32042"/>
                <a:ext cx="9013507" cy="655995"/>
              </a:xfrm>
              <a:prstGeom prst="rect">
                <a:avLst/>
              </a:prstGeom>
              <a:blipFill>
                <a:blip r:embed="rId2"/>
                <a:stretch>
                  <a:fillRect t="-12963" b="-175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C33640A-A98B-5FFB-B1AB-5922541ED099}"/>
              </a:ext>
            </a:extLst>
          </p:cNvPr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8">
            <a:extLst>
              <a:ext uri="{FF2B5EF4-FFF2-40B4-BE49-F238E27FC236}">
                <a16:creationId xmlns:a16="http://schemas.microsoft.com/office/drawing/2014/main" id="{8D129CBE-7BDF-BCFB-D832-791137B91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54" y="6550223"/>
            <a:ext cx="38655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FOPI collaboration , NPA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宋体" pitchFamily="2" charset="-122"/>
              </a:rPr>
              <a:t>781 (2007) 459 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E7D42C4-86F0-6E9B-F9AF-04976B53E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4704"/>
            <a:ext cx="3446720" cy="59597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AF27ED19-D296-F78B-F40F-7D3EF0FF0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957" y="5836533"/>
            <a:ext cx="55585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zh-CN" sz="2000" dirty="0">
                <a:solidFill>
                  <a:srgbClr val="FF0066"/>
                </a:solidFill>
                <a:latin typeface="+mn-lt"/>
              </a:rPr>
              <a:t>Need a softer symmetry energy to make the pion production region more neutron-rich!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F3F802A-95D2-F71D-10BE-26A4906F119B}"/>
              </a:ext>
            </a:extLst>
          </p:cNvPr>
          <p:cNvGrpSpPr/>
          <p:nvPr/>
        </p:nvGrpSpPr>
        <p:grpSpPr>
          <a:xfrm>
            <a:off x="3446463" y="853641"/>
            <a:ext cx="5662041" cy="5015343"/>
            <a:chOff x="3560137" y="1380221"/>
            <a:chExt cx="5662041" cy="50153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8">
                  <a:extLst>
                    <a:ext uri="{FF2B5EF4-FFF2-40B4-BE49-F238E27FC236}">
                      <a16:creationId xmlns:a16="http://schemas.microsoft.com/office/drawing/2014/main" id="{53802DAA-72BE-2F6A-0ECB-F5B57FCD30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0137" y="1380221"/>
                  <a:ext cx="5662041" cy="14510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eaLnBrk="0" hangingPunct="0"/>
                  <a:r>
                    <a:rPr lang="en-US" altLang="zh-CN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IQMD: C.</a:t>
                  </a:r>
                  <a:r>
                    <a:rPr lang="zh-CN" alt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</a:t>
                  </a:r>
                  <a:r>
                    <a:rPr lang="en-US" altLang="zh-CN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Hartnack</a:t>
                  </a:r>
                  <a:r>
                    <a:rPr lang="zh-CN" alt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</a:t>
                  </a:r>
                  <a:r>
                    <a:rPr lang="en-US" altLang="zh-CN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et al, </a:t>
                  </a:r>
                  <a:r>
                    <a:rPr lang="en-US" altLang="zh-CN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EPJA</a:t>
                  </a:r>
                  <a:r>
                    <a:rPr lang="en-US" altLang="zh-CN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1 (1998) 151</a:t>
                  </a:r>
                </a:p>
                <a:p>
                  <a:pPr eaLnBrk="0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𝑠𝑦𝑚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p>
                        </m:sSubSup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f>
                          <m:fPr>
                            <m:ctrlP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zh-CN" alt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zh-CN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,  </m:t>
                        </m:r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=100 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MeV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  <a:p>
                  <a:pPr eaLnBrk="0" hangingPunct="0"/>
                  <a:r>
                    <a:rPr lang="en-US" altLang="zh-CN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</a:t>
                  </a:r>
                  <a:r>
                    <a:rPr lang="zh-CN" alt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对应于对称能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sym</m:t>
                          </m:r>
                        </m:sub>
                      </m:sSub>
                      <m:d>
                        <m:dPr>
                          <m:ctrlPr>
                            <a:rPr lang="en-US" altLang="zh-CN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altLang="zh-CN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CN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rgbClr val="FF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srgbClr val="FF006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altLang="zh-CN" b="0" i="1" smtClean="0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CN" b="0" i="1" smtClean="0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f>
                        <m:fPr>
                          <m:ctrlP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bSup>
                        <m:sSubSupPr>
                          <m:ctrlP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FF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solidFill>
                                        <a:srgbClr val="FF0066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FF006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solidFill>
                                            <a:srgbClr val="FF006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FF006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altLang="zh-CN" b="0" i="1" smtClean="0">
                                  <a:solidFill>
                                    <a:srgbClr val="FF00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solidFill>
                                    <a:srgbClr val="FF006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solidFill>
                                    <a:srgbClr val="FF0066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a14:m>
                  <a:endPara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8">
                  <a:extLst>
                    <a:ext uri="{FF2B5EF4-FFF2-40B4-BE49-F238E27FC236}">
                      <a16:creationId xmlns:a16="http://schemas.microsoft.com/office/drawing/2014/main" id="{53802DAA-72BE-2F6A-0ECB-F5B57FCD30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560137" y="1380221"/>
                  <a:ext cx="5662041" cy="1451038"/>
                </a:xfrm>
                <a:prstGeom prst="rect">
                  <a:avLst/>
                </a:prstGeom>
                <a:blipFill>
                  <a:blip r:embed="rId4"/>
                  <a:stretch>
                    <a:fillRect l="-861" t="-210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7">
              <a:extLst>
                <a:ext uri="{FF2B5EF4-FFF2-40B4-BE49-F238E27FC236}">
                  <a16:creationId xmlns:a16="http://schemas.microsoft.com/office/drawing/2014/main" id="{B58E615C-C8CC-DD66-4703-4FB9678D26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103" y="3028012"/>
              <a:ext cx="4408979" cy="3367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DE6248A6-8EDA-7484-4312-7E4082A3C9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0050" y="2898340"/>
              <a:ext cx="288032" cy="323443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8276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7">
            <a:extLst>
              <a:ext uri="{FF2B5EF4-FFF2-40B4-BE49-F238E27FC236}">
                <a16:creationId xmlns:a16="http://schemas.microsoft.com/office/drawing/2014/main" id="{9EEC6B81-C4EA-FF84-2846-57052363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48598"/>
            <a:ext cx="4176463" cy="292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6066" name="Rectangle 2"/>
              <p:cNvSpPr>
                <a:spLocks noGrp="1" noRot="1" noChangeArrowheads="1"/>
              </p:cNvSpPr>
              <p:nvPr>
                <p:ph type="title"/>
              </p:nvPr>
            </p:nvSpPr>
            <p:spPr>
              <a:xfrm>
                <a:off x="62686" y="0"/>
                <a:ext cx="9081314" cy="654182"/>
              </a:xfrm>
              <a:noFill/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CN" altLang="en-US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3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3200" i="1" dirty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32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3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3200" i="1" dirty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3200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en-US" sz="3200" dirty="0">
                    <a:latin typeface="+mn-lt"/>
                  </a:rPr>
                  <a:t>产额比探针的模型依赖</a:t>
                </a:r>
                <a:endParaRPr lang="zh-CN" altLang="en-US" sz="3200" dirty="0">
                  <a:latin typeface="+mn-lt"/>
                  <a:ea typeface="黑体" pitchFamily="2" charset="-122"/>
                </a:endParaRPr>
              </a:p>
            </p:txBody>
          </p:sp>
        </mc:Choice>
        <mc:Fallback xmlns="">
          <p:sp>
            <p:nvSpPr>
              <p:cNvPr id="216066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686" y="0"/>
                <a:ext cx="9081314" cy="654182"/>
              </a:xfrm>
              <a:blipFill>
                <a:blip r:embed="rId3"/>
                <a:stretch>
                  <a:fillRect t="-10280" b="-214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557" r="25050"/>
          <a:stretch/>
        </p:blipFill>
        <p:spPr bwMode="auto">
          <a:xfrm>
            <a:off x="349274" y="3604139"/>
            <a:ext cx="3836938" cy="25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238" y="836713"/>
            <a:ext cx="4341068" cy="297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58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t="-1" r="2977" b="6445"/>
          <a:stretch/>
        </p:blipFill>
        <p:spPr bwMode="auto">
          <a:xfrm>
            <a:off x="4812134" y="3737165"/>
            <a:ext cx="3960557" cy="208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330668" y="5822867"/>
            <a:ext cx="348595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3399"/>
                </a:solidFill>
              </a:rPr>
              <a:t>XWJ et al.,  PLB 718 (2013) 1510</a:t>
            </a:r>
          </a:p>
        </p:txBody>
      </p:sp>
      <p:sp>
        <p:nvSpPr>
          <p:cNvPr id="5" name="矩形 4"/>
          <p:cNvSpPr/>
          <p:nvPr/>
        </p:nvSpPr>
        <p:spPr>
          <a:xfrm>
            <a:off x="5330668" y="2833191"/>
            <a:ext cx="25571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Tx/>
              <a:buNone/>
            </a:pPr>
            <a:r>
              <a:rPr lang="en-US" altLang="zh-CN" sz="1400" b="1" dirty="0">
                <a:solidFill>
                  <a:srgbClr val="FF3399"/>
                </a:solidFill>
              </a:rPr>
              <a:t>FZQ et al., PLB 683 (2010) 140</a:t>
            </a:r>
          </a:p>
        </p:txBody>
      </p:sp>
      <p:sp>
        <p:nvSpPr>
          <p:cNvPr id="6" name="矩形 5"/>
          <p:cNvSpPr/>
          <p:nvPr/>
        </p:nvSpPr>
        <p:spPr>
          <a:xfrm>
            <a:off x="979488" y="5377827"/>
            <a:ext cx="28469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FF3399"/>
                </a:solidFill>
              </a:rPr>
              <a:t>XZG et al., PRL 102 (2009) 062502</a:t>
            </a:r>
          </a:p>
        </p:txBody>
      </p:sp>
      <p:sp>
        <p:nvSpPr>
          <p:cNvPr id="16" name="矩形 15"/>
          <p:cNvSpPr/>
          <p:nvPr/>
        </p:nvSpPr>
        <p:spPr>
          <a:xfrm>
            <a:off x="482070" y="6321462"/>
            <a:ext cx="387631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90000"/>
              </a:lnSpc>
              <a:spcBef>
                <a:spcPct val="20000"/>
              </a:spcBef>
            </a:pPr>
            <a:r>
              <a:rPr lang="en-US" altLang="zh-CN" sz="2800" b="1" dirty="0">
                <a:solidFill>
                  <a:srgbClr val="0000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  <a:sym typeface="Wingdings 3" pitchFamily="1" charset="2"/>
              </a:rPr>
              <a:t> or loss sensitivity on </a:t>
            </a:r>
            <a:r>
              <a:rPr lang="en-US" altLang="zh-CN" sz="2800" b="1" dirty="0">
                <a:solidFill>
                  <a:srgbClr val="0000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  <a:sym typeface="Symbol"/>
              </a:rPr>
              <a:t></a:t>
            </a:r>
            <a:endParaRPr lang="en-US" altLang="zh-CN" sz="2800" b="1" dirty="0">
              <a:solidFill>
                <a:srgbClr val="0000CC"/>
              </a:solidFill>
              <a:latin typeface="Times New Roman" pitchFamily="18" charset="0"/>
              <a:ea typeface="黑体" pitchFamily="2" charset="-122"/>
              <a:cs typeface="Times New Roman" pitchFamily="18" charset="0"/>
              <a:sym typeface="Wingdings 3" pitchFamily="1" charset="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99992" y="6419064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3399"/>
                </a:solidFill>
              </a:rPr>
              <a:t>J. Hong et al, PRC 90,024605(2010)</a:t>
            </a:r>
            <a:endParaRPr lang="zh-CN" altLang="en-US" dirty="0">
              <a:solidFill>
                <a:srgbClr val="FF3399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6929" y="932644"/>
            <a:ext cx="112562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90000"/>
              </a:lnSpc>
              <a:spcBef>
                <a:spcPct val="20000"/>
              </a:spcBef>
            </a:pPr>
            <a:r>
              <a:rPr lang="en-US" altLang="zh-CN" sz="2800" b="1" dirty="0">
                <a:solidFill>
                  <a:srgbClr val="0000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  <a:sym typeface="Wingdings 3" pitchFamily="1" charset="2"/>
              </a:rPr>
              <a:t> Stiff</a:t>
            </a:r>
          </a:p>
        </p:txBody>
      </p:sp>
      <p:cxnSp>
        <p:nvCxnSpPr>
          <p:cNvPr id="12" name="直接箭头连接符 11"/>
          <p:cNvCxnSpPr>
            <a:cxnSpLocks/>
          </p:cNvCxnSpPr>
          <p:nvPr/>
        </p:nvCxnSpPr>
        <p:spPr>
          <a:xfrm flipH="1">
            <a:off x="1910421" y="2534643"/>
            <a:ext cx="5434" cy="12301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cxnSpLocks/>
          </p:cNvCxnSpPr>
          <p:nvPr/>
        </p:nvCxnSpPr>
        <p:spPr>
          <a:xfrm>
            <a:off x="2543920" y="1052736"/>
            <a:ext cx="2741961" cy="0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cxnSpLocks/>
          </p:cNvCxnSpPr>
          <p:nvPr/>
        </p:nvCxnSpPr>
        <p:spPr>
          <a:xfrm>
            <a:off x="2987824" y="3068960"/>
            <a:ext cx="1656184" cy="60042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827584" y="3764760"/>
            <a:ext cx="108555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ct val="90000"/>
              </a:lnSpc>
              <a:spcBef>
                <a:spcPct val="20000"/>
              </a:spcBef>
            </a:pPr>
            <a:r>
              <a:rPr lang="en-US" altLang="zh-CN" sz="2800" b="1" dirty="0">
                <a:solidFill>
                  <a:srgbClr val="0000CC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  <a:sym typeface="Wingdings 3" pitchFamily="1" charset="2"/>
              </a:rPr>
              <a:t> Soft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887F11AF-F2E1-A9B0-36D3-96C48FDF7C73}"/>
              </a:ext>
            </a:extLst>
          </p:cNvPr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591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"/>
        <a:ea typeface="黑体"/>
        <a:cs typeface=""/>
      </a:majorFont>
      <a:minorFont>
        <a:latin typeface="Times New Roman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73484</TotalTime>
  <Words>2474</Words>
  <Application>Microsoft Office PowerPoint</Application>
  <PresentationFormat>全屏显示(4:3)</PresentationFormat>
  <Paragraphs>282</Paragraphs>
  <Slides>39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9" baseType="lpstr">
      <vt:lpstr>TimesNewRomanPS-BoldMT</vt:lpstr>
      <vt:lpstr>TimesNewRomanPSMT</vt:lpstr>
      <vt:lpstr>黑体</vt:lpstr>
      <vt:lpstr>宋体</vt:lpstr>
      <vt:lpstr>Arial</vt:lpstr>
      <vt:lpstr>Calibri</vt:lpstr>
      <vt:lpstr>Cambria Math</vt:lpstr>
      <vt:lpstr>Times New Roman</vt:lpstr>
      <vt:lpstr>Wingdings</vt:lpstr>
      <vt:lpstr>Office 主题</vt:lpstr>
      <vt:lpstr>PowerPoint 演示文稿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π^-∕π^+ 产额比探针的模型依赖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CEE 的相空间覆盖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zhigang</dc:creator>
  <cp:lastModifiedBy>SDUMPD</cp:lastModifiedBy>
  <cp:revision>634</cp:revision>
  <dcterms:created xsi:type="dcterms:W3CDTF">2011-12-27T23:24:23Z</dcterms:created>
  <dcterms:modified xsi:type="dcterms:W3CDTF">2022-07-29T05:52:54Z</dcterms:modified>
</cp:coreProperties>
</file>