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7" r:id="rId2"/>
    <p:sldId id="260" r:id="rId3"/>
    <p:sldId id="358" r:id="rId4"/>
    <p:sldId id="359" r:id="rId5"/>
    <p:sldId id="360" r:id="rId6"/>
    <p:sldId id="362" r:id="rId7"/>
    <p:sldId id="363" r:id="rId8"/>
    <p:sldId id="365" r:id="rId9"/>
    <p:sldId id="367" r:id="rId10"/>
    <p:sldId id="375" r:id="rId11"/>
    <p:sldId id="380" r:id="rId12"/>
    <p:sldId id="392" r:id="rId13"/>
    <p:sldId id="391" r:id="rId14"/>
    <p:sldId id="382" r:id="rId15"/>
    <p:sldId id="376" r:id="rId16"/>
    <p:sldId id="383" r:id="rId17"/>
    <p:sldId id="378" r:id="rId18"/>
    <p:sldId id="384" r:id="rId19"/>
    <p:sldId id="386" r:id="rId20"/>
    <p:sldId id="395" r:id="rId21"/>
    <p:sldId id="389" r:id="rId22"/>
  </p:sldIdLst>
  <p:sldSz cx="12192000" cy="6858000"/>
  <p:notesSz cx="6815138" cy="99441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hua@mail.sdu.edu.cn" initials="j" lastIdx="1" clrIdx="0">
    <p:extLst>
      <p:ext uri="{19B8F6BF-5375-455C-9EA6-DF929625EA0E}">
        <p15:presenceInfo xmlns:p15="http://schemas.microsoft.com/office/powerpoint/2012/main" userId="e0c8a822c82339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00CC"/>
    <a:srgbClr val="FAA4B0"/>
    <a:srgbClr val="FA572A"/>
    <a:srgbClr val="CC00FF"/>
    <a:srgbClr val="0066FF"/>
    <a:srgbClr val="A20000"/>
    <a:srgbClr val="FF99FF"/>
    <a:srgbClr val="FF66FF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3" autoAdjust="0"/>
    <p:restoredTop sz="94595" autoAdjust="0"/>
  </p:normalViewPr>
  <p:slideViewPr>
    <p:cSldViewPr>
      <p:cViewPr varScale="1">
        <p:scale>
          <a:sx n="62" d="100"/>
          <a:sy n="62" d="100"/>
        </p:scale>
        <p:origin x="68" y="4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DBE00D-EBEE-4587-98F6-70AB565AD785}" type="datetimeFigureOut">
              <a:rPr lang="zh-CN" altLang="en-US"/>
              <a:pPr>
                <a:defRPr/>
              </a:pPr>
              <a:t>2022/7/30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87EF9-883A-4218-81D6-C7A845C73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77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290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87EF9-883A-4218-81D6-C7A845C7377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1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8788-40B0-49CC-BB88-F42005818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387B-C1A5-4375-A4FF-44B038C429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7422-781D-45FB-BA17-9BDDB8F290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77E5-399C-45CC-A3B5-A0766E6DD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D1C8-F69C-4FD5-9303-E72692FCF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FAA8-7BAA-4E07-B22F-E1A54A1C88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ADBB-1013-4A07-BF89-3DECEECF10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424D-505C-43F3-8E6A-C8E431B0D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F8D0-5228-4FC8-B807-89E13D54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849F-AB7A-465F-9A60-8304EDE371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4FE3-DE38-4603-A045-F94FC374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604A5B-7D09-421A-A935-CCE05EE2D5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42.png"/><Relationship Id="rId4" Type="http://schemas.openxmlformats.org/officeDocument/2006/relationships/image" Target="../media/image5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11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40.png"/><Relationship Id="rId11" Type="http://schemas.openxmlformats.org/officeDocument/2006/relationships/image" Target="../media/image89.png"/><Relationship Id="rId5" Type="http://schemas.openxmlformats.org/officeDocument/2006/relationships/image" Target="../media/image820.png"/><Relationship Id="rId10" Type="http://schemas.openxmlformats.org/officeDocument/2006/relationships/image" Target="../media/image880.png"/><Relationship Id="rId4" Type="http://schemas.openxmlformats.org/officeDocument/2006/relationships/image" Target="../media/image810.pn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49.wmf"/><Relationship Id="rId4" Type="http://schemas.openxmlformats.org/officeDocument/2006/relationships/image" Target="../media/image73.png"/><Relationship Id="rId9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oleObject" Target="../embeddings/oleObject1.bin"/><Relationship Id="rId21" Type="http://schemas.openxmlformats.org/officeDocument/2006/relationships/image" Target="../media/image64.wmf"/><Relationship Id="rId7" Type="http://schemas.openxmlformats.org/officeDocument/2006/relationships/image" Target="../media/image59.png"/><Relationship Id="rId12" Type="http://schemas.openxmlformats.org/officeDocument/2006/relationships/image" Target="../media/image118.png"/><Relationship Id="rId2" Type="http://schemas.openxmlformats.org/officeDocument/2006/relationships/image" Target="../media/image68.png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7.png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64.wmf"/><Relationship Id="rId22" Type="http://schemas.openxmlformats.org/officeDocument/2006/relationships/image" Target="../media/image700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11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4.wmf"/><Relationship Id="rId25" Type="http://schemas.openxmlformats.org/officeDocument/2006/relationships/image" Target="../media/image800.png"/><Relationship Id="rId2" Type="http://schemas.openxmlformats.org/officeDocument/2006/relationships/image" Target="../media/image65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6.png"/><Relationship Id="rId23" Type="http://schemas.openxmlformats.org/officeDocument/2006/relationships/image" Target="../media/image78.png"/><Relationship Id="rId28" Type="http://schemas.openxmlformats.org/officeDocument/2006/relationships/image" Target="../media/image87.png"/><Relationship Id="rId4" Type="http://schemas.openxmlformats.org/officeDocument/2006/relationships/image" Target="../media/image64.wmf"/><Relationship Id="rId22" Type="http://schemas.openxmlformats.org/officeDocument/2006/relationships/image" Target="../media/image122.png"/><Relationship Id="rId27" Type="http://schemas.openxmlformats.org/officeDocument/2006/relationships/image" Target="../media/image86.png"/><Relationship Id="rId30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0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3.png"/><Relationship Id="rId4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5.tmp"/><Relationship Id="rId7" Type="http://schemas.openxmlformats.org/officeDocument/2006/relationships/image" Target="../media/image44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10" Type="http://schemas.openxmlformats.org/officeDocument/2006/relationships/image" Target="../media/image31.jpeg"/><Relationship Id="rId4" Type="http://schemas.openxmlformats.org/officeDocument/2006/relationships/image" Target="../media/image26.tmp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3.tmp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mp"/><Relationship Id="rId11" Type="http://schemas.openxmlformats.org/officeDocument/2006/relationships/image" Target="../media/image52.png"/><Relationship Id="rId5" Type="http://schemas.openxmlformats.org/officeDocument/2006/relationships/image" Target="../media/image35.tmp"/><Relationship Id="rId10" Type="http://schemas.openxmlformats.org/officeDocument/2006/relationships/image" Target="../media/image51.png"/><Relationship Id="rId4" Type="http://schemas.openxmlformats.org/officeDocument/2006/relationships/image" Target="../media/image34.jfif"/><Relationship Id="rId9" Type="http://schemas.openxmlformats.org/officeDocument/2006/relationships/image" Target="../media/image3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36770" y="3595092"/>
            <a:ext cx="59184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 b="1" dirty="0">
                <a:latin typeface="Calibri" pitchFamily="34" charset="0"/>
                <a:ea typeface="Cambria Math" pitchFamily="18" charset="0"/>
              </a:rPr>
              <a:t>高建华</a:t>
            </a:r>
            <a:endParaRPr lang="en-US" altLang="zh-CN" sz="2800" b="1" dirty="0">
              <a:latin typeface="Calibri" pitchFamily="34" charset="0"/>
              <a:ea typeface="Cambria Math" pitchFamily="18" charset="0"/>
            </a:endParaRPr>
          </a:p>
          <a:p>
            <a:endParaRPr lang="en-US" altLang="zh-CN" sz="800" b="1" dirty="0">
              <a:latin typeface="Calibri" pitchFamily="34" charset="0"/>
              <a:ea typeface="Cambria Math" pitchFamily="18" charset="0"/>
            </a:endParaRPr>
          </a:p>
          <a:p>
            <a:r>
              <a:rPr lang="zh-CN" altLang="en-US" sz="2800" b="1" dirty="0">
                <a:latin typeface="Calibri" pitchFamily="34" charset="0"/>
                <a:ea typeface="Cambria Math" pitchFamily="18" charset="0"/>
              </a:rPr>
              <a:t>山东大学（威海）</a:t>
            </a:r>
            <a:endParaRPr lang="en-US" altLang="zh-CN" sz="2800" b="1" dirty="0">
              <a:latin typeface="Calibri" pitchFamily="34" charset="0"/>
              <a:ea typeface="Cambria Math" pitchFamily="18" charset="0"/>
            </a:endParaRPr>
          </a:p>
          <a:p>
            <a:endParaRPr lang="en-US" altLang="zh-CN" sz="1000" b="1" dirty="0">
              <a:latin typeface="Calibri" pitchFamily="34" charset="0"/>
              <a:ea typeface="Cambria Math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28788-40B0-49CC-BB88-F4200581820F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17505C-68A4-4B4A-A30D-9A01667BF12C}"/>
              </a:ext>
            </a:extLst>
          </p:cNvPr>
          <p:cNvSpPr txBox="1"/>
          <p:nvPr/>
        </p:nvSpPr>
        <p:spPr>
          <a:xfrm>
            <a:off x="263352" y="1175354"/>
            <a:ext cx="11665296" cy="126188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  <a:p>
            <a:r>
              <a:rPr lang="en-US" altLang="zh-CN" sz="3600" b="1" dirty="0"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 Polarization in Relativistic Heavy Ion Collisions</a:t>
            </a:r>
          </a:p>
          <a:p>
            <a:endParaRPr lang="en-US" altLang="zh-CN" sz="2000" dirty="0">
              <a:solidFill>
                <a:schemeClr val="bg1"/>
              </a:solidFill>
              <a:latin typeface="Calibri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540A0F2-6B0A-4A94-BFEE-BEB8E8EBBC4D}"/>
              </a:ext>
            </a:extLst>
          </p:cNvPr>
          <p:cNvSpPr txBox="1"/>
          <p:nvPr/>
        </p:nvSpPr>
        <p:spPr>
          <a:xfrm>
            <a:off x="335360" y="5156488"/>
            <a:ext cx="11665296" cy="52322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QCD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物理研讨会暨基金委重大项目年度学术交流会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2022/07/29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44E937E-1F48-46D0-9652-CB92A9DE8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31637" r="66637" b="37638"/>
          <a:stretch/>
        </p:blipFill>
        <p:spPr>
          <a:xfrm>
            <a:off x="8882111" y="2889396"/>
            <a:ext cx="1656184" cy="141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1693277" y="2889396"/>
            <a:ext cx="721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JHG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PRD104 (2021) , arXiv:105.08293</a:t>
            </a:r>
          </a:p>
          <a:p>
            <a:pPr algn="l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C. Yi, S. Pu, JHG, D.L. Yang 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105 (2022),  </a:t>
            </a:r>
            <a:r>
              <a:rPr lang="en-US" altLang="zh-C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2112.15531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A58630BB-17AE-4B59-BEAC-EF2E5B061DED}"/>
              </a:ext>
            </a:extLst>
          </p:cNvPr>
          <p:cNvGrpSpPr/>
          <p:nvPr/>
        </p:nvGrpSpPr>
        <p:grpSpPr>
          <a:xfrm>
            <a:off x="2368792" y="1447728"/>
            <a:ext cx="8229600" cy="4281528"/>
            <a:chOff x="2592699" y="765062"/>
            <a:chExt cx="5619022" cy="273760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6B19C1-6BF9-4573-A166-51C5466D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699" y="1083109"/>
              <a:ext cx="4995132" cy="2419554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1592118-7B9A-44E4-A7DF-4B880B16F9F0}"/>
                </a:ext>
              </a:extLst>
            </p:cNvPr>
            <p:cNvSpPr/>
            <p:nvPr/>
          </p:nvSpPr>
          <p:spPr>
            <a:xfrm>
              <a:off x="4743733" y="2824627"/>
              <a:ext cx="117965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F3D6EB7-F332-42F6-AB49-8ED1B93BE3AE}"/>
                </a:ext>
              </a:extLst>
            </p:cNvPr>
            <p:cNvSpPr/>
            <p:nvPr/>
          </p:nvSpPr>
          <p:spPr>
            <a:xfrm>
              <a:off x="6657908" y="1601451"/>
              <a:ext cx="1276355" cy="5193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A97C346-687E-4DD9-84FA-57515A017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6" r="21278" b="53293"/>
            <a:stretch/>
          </p:blipFill>
          <p:spPr>
            <a:xfrm rot="20027117">
              <a:off x="4832970" y="765062"/>
              <a:ext cx="1415856" cy="1167938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5774208-9B35-4490-9023-EA81C6902981}"/>
                </a:ext>
              </a:extLst>
            </p:cNvPr>
            <p:cNvSpPr/>
            <p:nvPr/>
          </p:nvSpPr>
          <p:spPr>
            <a:xfrm rot="19208305">
              <a:off x="7503420" y="2236358"/>
              <a:ext cx="70830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0F0DA84-9AB8-469F-8524-88EC554C0AD6}"/>
                </a:ext>
              </a:extLst>
            </p:cNvPr>
            <p:cNvSpPr/>
            <p:nvPr/>
          </p:nvSpPr>
          <p:spPr>
            <a:xfrm rot="20123570">
              <a:off x="5472804" y="1525957"/>
              <a:ext cx="1164617" cy="5193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F825C3E-150C-4AFF-812D-3381AF8780D3}"/>
                </a:ext>
              </a:extLst>
            </p:cNvPr>
            <p:cNvCxnSpPr/>
            <p:nvPr/>
          </p:nvCxnSpPr>
          <p:spPr bwMode="auto">
            <a:xfrm flipV="1">
              <a:off x="4482471" y="1489966"/>
              <a:ext cx="2233113" cy="6233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9B9C664-CA2C-47D3-8169-138703B221A2}"/>
                    </a:ext>
                  </a:extLst>
                </p:cNvPr>
                <p:cNvSpPr txBox="1"/>
                <p:nvPr/>
              </p:nvSpPr>
              <p:spPr>
                <a:xfrm>
                  <a:off x="5678393" y="1782827"/>
                  <a:ext cx="203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9B9C664-CA2C-47D3-8169-138703B22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393" y="1782827"/>
                  <a:ext cx="20358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22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5E8D87C8-596C-4D2C-B0E4-91B9C4712663}"/>
                    </a:ext>
                  </a:extLst>
                </p:cNvPr>
                <p:cNvSpPr txBox="1"/>
                <p:nvPr/>
              </p:nvSpPr>
              <p:spPr>
                <a:xfrm>
                  <a:off x="6215730" y="1304368"/>
                  <a:ext cx="22922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5E8D87C8-596C-4D2C-B0E4-91B9C4712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730" y="1304368"/>
                  <a:ext cx="22922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0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826" y="7857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polarization in Heavy ion collisions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4E107C4-771A-43A6-96FC-DB0EFC74BFF5}"/>
              </a:ext>
            </a:extLst>
          </p:cNvPr>
          <p:cNvCxnSpPr/>
          <p:nvPr/>
        </p:nvCxnSpPr>
        <p:spPr bwMode="auto">
          <a:xfrm flipH="1" flipV="1">
            <a:off x="4432502" y="1477792"/>
            <a:ext cx="504768" cy="1288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6600CC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11CA1FB3-86FC-4492-B646-0A91D5912C86}"/>
              </a:ext>
            </a:extLst>
          </p:cNvPr>
          <p:cNvCxnSpPr/>
          <p:nvPr/>
        </p:nvCxnSpPr>
        <p:spPr bwMode="auto">
          <a:xfrm flipH="1">
            <a:off x="5951984" y="4487051"/>
            <a:ext cx="1117085" cy="740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2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FD7D5827-123B-4070-B824-2B82BA7E0969}"/>
              </a:ext>
            </a:extLst>
          </p:cNvPr>
          <p:cNvSpPr txBox="1"/>
          <p:nvPr/>
        </p:nvSpPr>
        <p:spPr>
          <a:xfrm>
            <a:off x="8509362" y="2291187"/>
            <a:ext cx="2317525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Helicity polarization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E9863C-692C-4F7F-A93F-A0AC0CEE5906}"/>
              </a:ext>
            </a:extLst>
          </p:cNvPr>
          <p:cNvSpPr txBox="1"/>
          <p:nvPr/>
        </p:nvSpPr>
        <p:spPr>
          <a:xfrm>
            <a:off x="980484" y="1128744"/>
            <a:ext cx="646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Out-plane direction polarization   (transverse polarization)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3F81524-5682-4595-B173-9123E8AB1632}"/>
              </a:ext>
            </a:extLst>
          </p:cNvPr>
          <p:cNvSpPr txBox="1"/>
          <p:nvPr/>
        </p:nvSpPr>
        <p:spPr>
          <a:xfrm>
            <a:off x="897871" y="5271398"/>
            <a:ext cx="6653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A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direction polarization  (longitudinal polarization) 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54C8B1F-8280-4209-BB11-B1F7B73118EC}"/>
              </a:ext>
            </a:extLst>
          </p:cNvPr>
          <p:cNvSpPr txBox="1"/>
          <p:nvPr/>
        </p:nvSpPr>
        <p:spPr>
          <a:xfrm>
            <a:off x="548931" y="3568066"/>
            <a:ext cx="2480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 Nature 2017</a:t>
            </a:r>
            <a:endParaRPr lang="zh-CN" altLang="en-US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8883156" y="2772541"/>
            <a:ext cx="156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 PRD 2021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FF01BB7-1522-480A-BE6C-5625780DB638}"/>
              </a:ext>
            </a:extLst>
          </p:cNvPr>
          <p:cNvSpPr txBox="1"/>
          <p:nvPr/>
        </p:nvSpPr>
        <p:spPr>
          <a:xfrm>
            <a:off x="7122410" y="1784741"/>
            <a:ext cx="489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Polarization  along the particle’s momentum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894151" y="5740270"/>
            <a:ext cx="976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Jacob-</a:t>
            </a:r>
            <a:r>
              <a:rPr lang="en-US" altLang="zh-CN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Rafelski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PLB 1987;   </a:t>
            </a:r>
            <a:r>
              <a:rPr lang="en-US" altLang="zh-CN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Ambrus-Chernodub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1912.11034 ,</a:t>
            </a:r>
            <a:r>
              <a:rPr lang="zh-CN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EPJC 2022,;    </a:t>
            </a:r>
            <a:r>
              <a:rPr lang="en-US" altLang="zh-CN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Ambrus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JHEP 2020;  </a:t>
            </a:r>
          </a:p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Finch-Murray PRC 2017;   </a:t>
            </a:r>
            <a:r>
              <a:rPr lang="en-US" altLang="zh-CN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zh-CN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Buzzegoli</a:t>
            </a:r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-Palermo-Prokhorov PLB 2021 …… 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844" y="6258884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826" y="7857"/>
            <a:ext cx="8688686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polarization from 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1EA9DB7-1C05-49AB-BFC3-6C39149A646F}"/>
                  </a:ext>
                </a:extLst>
              </p:cNvPr>
              <p:cNvSpPr txBox="1"/>
              <p:nvPr/>
            </p:nvSpPr>
            <p:spPr>
              <a:xfrm>
                <a:off x="1125501" y="2483211"/>
                <a:ext cx="8015143" cy="439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Helicit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y polarization  detects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spatial thermal vorticity in lab frame!</a:t>
                </a:r>
                <a:endParaRPr lang="zh-CN" alt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1EA9DB7-1C05-49AB-BFC3-6C39149A6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01" y="2483211"/>
                <a:ext cx="8015143" cy="439351"/>
              </a:xfrm>
              <a:prstGeom prst="rect">
                <a:avLst/>
              </a:prstGeom>
              <a:blipFill>
                <a:blip r:embed="rId2"/>
                <a:stretch>
                  <a:fillRect l="-457" r="-38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FB9983-5ACD-4EAD-9D66-9A5DE4296428}"/>
                  </a:ext>
                </a:extLst>
              </p:cNvPr>
              <p:cNvSpPr txBox="1"/>
              <p:nvPr/>
            </p:nvSpPr>
            <p:spPr>
              <a:xfrm>
                <a:off x="5558919" y="1713059"/>
                <a:ext cx="6624736" cy="6363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acc>
                        <m:accPr>
                          <m:chr m:val="̂"/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8FB9983-5ACD-4EAD-9D66-9A5DE4296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19" y="1713059"/>
                <a:ext cx="6624736" cy="636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36B7519-3B7E-4DF7-BE53-D033E8E8DF08}"/>
              </a:ext>
            </a:extLst>
          </p:cNvPr>
          <p:cNvSpPr txBox="1"/>
          <p:nvPr/>
        </p:nvSpPr>
        <p:spPr>
          <a:xfrm>
            <a:off x="623392" y="1119627"/>
            <a:ext cx="572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polarization from vorticity tensor: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975E75-5656-4C95-A6F6-02F8E1C1768F}"/>
                  </a:ext>
                </a:extLst>
              </p:cNvPr>
              <p:cNvSpPr txBox="1"/>
              <p:nvPr/>
            </p:nvSpPr>
            <p:spPr>
              <a:xfrm>
                <a:off x="777013" y="1718722"/>
                <a:ext cx="5472608" cy="604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𝝕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𝝆𝝈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975E75-5656-4C95-A6F6-02F8E1C1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3" y="1718722"/>
                <a:ext cx="5472608" cy="604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燕尾形 121">
            <a:extLst>
              <a:ext uri="{FF2B5EF4-FFF2-40B4-BE49-F238E27FC236}">
                <a16:creationId xmlns:a16="http://schemas.microsoft.com/office/drawing/2014/main" id="{85CD81DE-8CFA-4BC4-9456-2A44B76F36E6}"/>
              </a:ext>
            </a:extLst>
          </p:cNvPr>
          <p:cNvSpPr/>
          <p:nvPr/>
        </p:nvSpPr>
        <p:spPr>
          <a:xfrm>
            <a:off x="5810314" y="1850269"/>
            <a:ext cx="649563" cy="382916"/>
          </a:xfrm>
          <a:prstGeom prst="notchedRightArrow">
            <a:avLst/>
          </a:prstGeom>
          <a:solidFill>
            <a:schemeClr val="accent2">
              <a:lumMod val="60000"/>
              <a:lumOff val="40000"/>
              <a:alpha val="56078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9173C16-7EE8-37AA-98B1-4C474759D958}"/>
                  </a:ext>
                </a:extLst>
              </p:cNvPr>
              <p:cNvSpPr txBox="1"/>
              <p:nvPr/>
            </p:nvSpPr>
            <p:spPr>
              <a:xfrm>
                <a:off x="479376" y="3902781"/>
                <a:ext cx="9917418" cy="696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𝑚𝑇</m:t>
                          </m:r>
                        </m:den>
                      </m:f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nary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  <m:r>
                        <a:rPr lang="en-US" altLang="zh-CN" sz="20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9173C16-7EE8-37AA-98B1-4C474759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3902781"/>
                <a:ext cx="9917418" cy="696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58EA027-6826-4423-4A55-0EC738FBC075}"/>
                  </a:ext>
                </a:extLst>
              </p:cNvPr>
              <p:cNvSpPr txBox="1"/>
              <p:nvPr/>
            </p:nvSpPr>
            <p:spPr>
              <a:xfrm>
                <a:off x="5986865" y="4599062"/>
                <a:ext cx="16573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58EA027-6826-4423-4A55-0EC738FBC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65" y="4599062"/>
                <a:ext cx="16573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0DBBDD7-1A9C-3F64-585D-4A5EA2A046D0}"/>
                  </a:ext>
                </a:extLst>
              </p:cNvPr>
              <p:cNvSpPr txBox="1"/>
              <p:nvPr/>
            </p:nvSpPr>
            <p:spPr>
              <a:xfrm>
                <a:off x="7782701" y="4579990"/>
                <a:ext cx="13791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0DBBDD7-1A9C-3F64-585D-4A5EA2A04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01" y="4579990"/>
                <a:ext cx="1379126" cy="374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0790E12-29C5-B39D-4F92-4D071E4196E1}"/>
              </a:ext>
            </a:extLst>
          </p:cNvPr>
          <p:cNvCxnSpPr/>
          <p:nvPr/>
        </p:nvCxnSpPr>
        <p:spPr bwMode="auto">
          <a:xfrm>
            <a:off x="6816080" y="4342403"/>
            <a:ext cx="0" cy="28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1EB4950-9DEC-DA9A-BA9A-BD49F74A54BE}"/>
              </a:ext>
            </a:extLst>
          </p:cNvPr>
          <p:cNvCxnSpPr/>
          <p:nvPr/>
        </p:nvCxnSpPr>
        <p:spPr bwMode="auto">
          <a:xfrm>
            <a:off x="8472264" y="4342403"/>
            <a:ext cx="0" cy="2566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D677CFE-F879-9D26-21D8-F2C957BEDA2D}"/>
                  </a:ext>
                </a:extLst>
              </p:cNvPr>
              <p:cNvSpPr txBox="1"/>
              <p:nvPr/>
            </p:nvSpPr>
            <p:spPr>
              <a:xfrm>
                <a:off x="595975" y="3193847"/>
                <a:ext cx="10213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Ideal fluid with temperature vorticity                                                  and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D677CFE-F879-9D26-21D8-F2C957BED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75" y="3193847"/>
                <a:ext cx="10213502" cy="461665"/>
              </a:xfrm>
              <a:prstGeom prst="rect">
                <a:avLst/>
              </a:prstGeom>
              <a:blipFill>
                <a:blip r:embed="rId8"/>
                <a:stretch>
                  <a:fillRect l="-836" t="-10526" r="-597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FAD093ED-799B-5950-EDD1-B125A99B813E}"/>
              </a:ext>
            </a:extLst>
          </p:cNvPr>
          <p:cNvSpPr txBox="1"/>
          <p:nvPr/>
        </p:nvSpPr>
        <p:spPr>
          <a:xfrm>
            <a:off x="992092" y="5057332"/>
            <a:ext cx="336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At central rapidity region: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BA66F4-C844-3DC5-1BC2-EC2FBE1C560E}"/>
              </a:ext>
            </a:extLst>
          </p:cNvPr>
          <p:cNvSpPr txBox="1"/>
          <p:nvPr/>
        </p:nvSpPr>
        <p:spPr>
          <a:xfrm>
            <a:off x="4086474" y="4632541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Becattini-Karpenko PRL 2018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A4F667B-77E3-4BA3-D70B-063F4203B1CB}"/>
                  </a:ext>
                </a:extLst>
              </p:cNvPr>
              <p:cNvSpPr txBox="1"/>
              <p:nvPr/>
            </p:nvSpPr>
            <p:spPr>
              <a:xfrm>
                <a:off x="5694482" y="4960131"/>
                <a:ext cx="6218850" cy="6713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𝑚𝑇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nary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𝑚𝑇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func>
                        <m:funcPr>
                          <m:ctrlP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A4F667B-77E3-4BA3-D70B-063F4203B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482" y="4960131"/>
                <a:ext cx="6218850" cy="671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5C031F0-1756-32D5-E48E-564EA8A4CB90}"/>
                  </a:ext>
                </a:extLst>
              </p:cNvPr>
              <p:cNvSpPr txBox="1"/>
              <p:nvPr/>
            </p:nvSpPr>
            <p:spPr>
              <a:xfrm>
                <a:off x="4367545" y="5128220"/>
                <a:ext cx="1379126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5C031F0-1756-32D5-E48E-564EA8A4C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45" y="5128220"/>
                <a:ext cx="1379126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55450628-8DF5-481B-84C7-C9801652268B}"/>
              </a:ext>
            </a:extLst>
          </p:cNvPr>
          <p:cNvSpPr txBox="1"/>
          <p:nvPr/>
        </p:nvSpPr>
        <p:spPr>
          <a:xfrm>
            <a:off x="7729698" y="6491170"/>
            <a:ext cx="263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Yi-Pu-JHG-Yang PRC 2022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7A1158D-914B-0501-B8CE-94F442830D13}"/>
              </a:ext>
            </a:extLst>
          </p:cNvPr>
          <p:cNvSpPr txBox="1"/>
          <p:nvPr/>
        </p:nvSpPr>
        <p:spPr>
          <a:xfrm>
            <a:off x="10920536" y="6365081"/>
            <a:ext cx="156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 PRD 2021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672D585-0E1E-CAA5-7E08-F3D3C588551F}"/>
                  </a:ext>
                </a:extLst>
              </p:cNvPr>
              <p:cNvSpPr txBox="1"/>
              <p:nvPr/>
            </p:nvSpPr>
            <p:spPr>
              <a:xfrm>
                <a:off x="5749228" y="3297441"/>
                <a:ext cx="3068212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672D585-0E1E-CAA5-7E08-F3D3C588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28" y="3297441"/>
                <a:ext cx="3068212" cy="319062"/>
              </a:xfrm>
              <a:prstGeom prst="rect">
                <a:avLst/>
              </a:prstGeom>
              <a:blipFill>
                <a:blip r:embed="rId11"/>
                <a:stretch>
                  <a:fillRect l="-1988" r="-398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6DA6823A-E927-D486-245D-14D0FE371F7F}"/>
              </a:ext>
            </a:extLst>
          </p:cNvPr>
          <p:cNvSpPr txBox="1"/>
          <p:nvPr/>
        </p:nvSpPr>
        <p:spPr>
          <a:xfrm>
            <a:off x="975696" y="5755977"/>
            <a:ext cx="53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Leading contribution is </a:t>
            </a:r>
            <a:r>
              <a:rPr lang="en-US" altLang="zh-C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odd !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5795F08-DDBD-A183-B529-ADF9A676E626}"/>
                  </a:ext>
                </a:extLst>
              </p:cNvPr>
              <p:cNvSpPr txBox="1"/>
              <p:nvPr/>
            </p:nvSpPr>
            <p:spPr>
              <a:xfrm>
                <a:off x="5213500" y="5767966"/>
                <a:ext cx="67564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should detect it with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separately : 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5795F08-DDBD-A183-B529-ADF9A676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0" y="5767966"/>
                <a:ext cx="6756401" cy="461665"/>
              </a:xfrm>
              <a:prstGeom prst="rect">
                <a:avLst/>
              </a:prstGeom>
              <a:blipFill>
                <a:blip r:embed="rId12"/>
                <a:stretch>
                  <a:fillRect l="-361" t="-10526" r="-45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7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28DA5E-0925-5478-12BE-9E817660A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9525" r="50081"/>
          <a:stretch/>
        </p:blipFill>
        <p:spPr>
          <a:xfrm>
            <a:off x="5859261" y="2273755"/>
            <a:ext cx="4968552" cy="335367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844" y="6258884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826" y="7857"/>
            <a:ext cx="8688686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polarization from vorticity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29ED708-D377-2683-D0CE-107B4A13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82" b="49525"/>
          <a:stretch/>
        </p:blipFill>
        <p:spPr>
          <a:xfrm>
            <a:off x="419627" y="2313333"/>
            <a:ext cx="5112568" cy="3403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AE7A-6C32-69B3-B9AE-984CA335814A}"/>
                  </a:ext>
                </a:extLst>
              </p:cNvPr>
              <p:cNvSpPr txBox="1"/>
              <p:nvPr/>
            </p:nvSpPr>
            <p:spPr>
              <a:xfrm>
                <a:off x="4823062" y="1642301"/>
                <a:ext cx="20723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AE7A-6C32-69B3-B9AE-984CA3358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062" y="1642301"/>
                <a:ext cx="2072398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B98866C-F49C-68E7-E7D7-7F2DB0443862}"/>
              </a:ext>
            </a:extLst>
          </p:cNvPr>
          <p:cNvCxnSpPr/>
          <p:nvPr/>
        </p:nvCxnSpPr>
        <p:spPr bwMode="auto">
          <a:xfrm flipV="1">
            <a:off x="3719736" y="2045029"/>
            <a:ext cx="0" cy="15279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75F7670-1A99-4C72-3592-6A3BDE2A7A36}"/>
              </a:ext>
            </a:extLst>
          </p:cNvPr>
          <p:cNvSpPr txBox="1"/>
          <p:nvPr/>
        </p:nvSpPr>
        <p:spPr>
          <a:xfrm>
            <a:off x="4871864" y="5693148"/>
            <a:ext cx="263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Yi-Pu-JHG-Yang PRC 2022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703623-3DAA-547A-C5D4-543145E87E0D}"/>
                  </a:ext>
                </a:extLst>
              </p:cNvPr>
              <p:cNvSpPr txBox="1"/>
              <p:nvPr/>
            </p:nvSpPr>
            <p:spPr>
              <a:xfrm>
                <a:off x="1106733" y="1481687"/>
                <a:ext cx="4752528" cy="498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altLang="zh-CN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CN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CN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2703623-3DAA-547A-C5D4-543145E87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33" y="1481687"/>
                <a:ext cx="4752528" cy="498534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1C75704-6D46-B625-1876-F8E035EFB5C7}"/>
              </a:ext>
            </a:extLst>
          </p:cNvPr>
          <p:cNvSpPr txBox="1"/>
          <p:nvPr/>
        </p:nvSpPr>
        <p:spPr>
          <a:xfrm>
            <a:off x="6600056" y="1547659"/>
            <a:ext cx="53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 next leading contribution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0844" y="6258884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936" y="122866"/>
            <a:ext cx="10640688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polarization from shear tensor and acceleration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6AEEF0-401D-B262-008F-D1DC9248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49340"/>
          <a:stretch/>
        </p:blipFill>
        <p:spPr>
          <a:xfrm>
            <a:off x="479376" y="1657178"/>
            <a:ext cx="5015872" cy="33407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77E7A0E-FA7C-9C48-D9C8-A8B602EB6087}"/>
              </a:ext>
            </a:extLst>
          </p:cNvPr>
          <p:cNvSpPr txBox="1"/>
          <p:nvPr/>
        </p:nvSpPr>
        <p:spPr>
          <a:xfrm>
            <a:off x="4583832" y="4854869"/>
            <a:ext cx="263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Yi-Pu-JHG-Yang PRC 2022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B772DB8-3132-77CB-BDCE-51508F56F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" t="-437" r="49897" b="50344"/>
          <a:stretch/>
        </p:blipFill>
        <p:spPr>
          <a:xfrm>
            <a:off x="5807968" y="1633799"/>
            <a:ext cx="5015872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FA9AC1-AA56-A60E-4636-4C5470B91CAF}"/>
                  </a:ext>
                </a:extLst>
              </p:cNvPr>
              <p:cNvSpPr txBox="1"/>
              <p:nvPr/>
            </p:nvSpPr>
            <p:spPr>
              <a:xfrm>
                <a:off x="6392280" y="1097569"/>
                <a:ext cx="4585788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6FA9AC1-AA56-A60E-4636-4C5470B9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80" y="1097569"/>
                <a:ext cx="4585788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4B8A795-56F0-31B7-2D37-1162D0DFAAF7}"/>
                  </a:ext>
                </a:extLst>
              </p:cNvPr>
              <p:cNvSpPr txBox="1"/>
              <p:nvPr/>
            </p:nvSpPr>
            <p:spPr>
              <a:xfrm>
                <a:off x="936577" y="1112427"/>
                <a:ext cx="4585788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𝜈𝛽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sz="1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4B8A795-56F0-31B7-2D37-1162D0DFA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7" y="1112427"/>
                <a:ext cx="4585788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E98EAAF2-5DEE-B019-7FA9-62369D3099AE}"/>
              </a:ext>
            </a:extLst>
          </p:cNvPr>
          <p:cNvSpPr txBox="1"/>
          <p:nvPr/>
        </p:nvSpPr>
        <p:spPr>
          <a:xfrm>
            <a:off x="1631504" y="5358401"/>
            <a:ext cx="8672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vorticity dominates over other contributions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7" y="0"/>
            <a:ext cx="8943539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polarization from helicity charge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E9863C-692C-4F7F-A93F-A0AC0CEE5906}"/>
              </a:ext>
            </a:extLst>
          </p:cNvPr>
          <p:cNvSpPr txBox="1"/>
          <p:nvPr/>
        </p:nvSpPr>
        <p:spPr>
          <a:xfrm>
            <a:off x="516799" y="3047306"/>
            <a:ext cx="913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Spin polarization vector can be represented by axial Wigner function: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2A1BD0-084E-452F-B511-02070A9F1A24}"/>
                  </a:ext>
                </a:extLst>
              </p:cNvPr>
              <p:cNvSpPr txBox="1"/>
              <p:nvPr/>
            </p:nvSpPr>
            <p:spPr>
              <a:xfrm>
                <a:off x="867511" y="4547174"/>
                <a:ext cx="10448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helicity or axial charge chemical potential describing imbalance between right-handed and left-handed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C2A1BD0-084E-452F-B511-02070A9F1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11" y="4547174"/>
                <a:ext cx="10448309" cy="369332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14E454-6330-445B-965F-C8B88730B9F9}"/>
                  </a:ext>
                </a:extLst>
              </p:cNvPr>
              <p:cNvSpPr txBox="1"/>
              <p:nvPr/>
            </p:nvSpPr>
            <p:spPr>
              <a:xfrm>
                <a:off x="3258281" y="3618878"/>
                <a:ext cx="5192800" cy="775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𝜇𝜈𝜌𝜎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14E454-6330-445B-965F-C8B88730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81" y="3618878"/>
                <a:ext cx="5192800" cy="775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507FF1-C78B-43DD-932D-753EBB60F2C6}"/>
                  </a:ext>
                </a:extLst>
              </p:cNvPr>
              <p:cNvSpPr txBox="1"/>
              <p:nvPr/>
            </p:nvSpPr>
            <p:spPr>
              <a:xfrm>
                <a:off x="8799614" y="3678849"/>
                <a:ext cx="2246795" cy="623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507FF1-C78B-43DD-932D-753EBB60F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614" y="3678849"/>
                <a:ext cx="2246795" cy="623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C1B6639-EE6A-4740-80FB-E12B20A30635}"/>
                  </a:ext>
                </a:extLst>
              </p:cNvPr>
              <p:cNvSpPr txBox="1"/>
              <p:nvPr/>
            </p:nvSpPr>
            <p:spPr>
              <a:xfrm>
                <a:off x="867511" y="5206861"/>
                <a:ext cx="3659360" cy="6935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C1B6639-EE6A-4740-80FB-E12B20A3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11" y="5206861"/>
                <a:ext cx="3659360" cy="693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E14759-0521-4721-A83C-94053BE695AA}"/>
                  </a:ext>
                </a:extLst>
              </p:cNvPr>
              <p:cNvSpPr txBox="1"/>
              <p:nvPr/>
            </p:nvSpPr>
            <p:spPr>
              <a:xfrm>
                <a:off x="5811146" y="5356562"/>
                <a:ext cx="2664296" cy="404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func>
                      </m:den>
                    </m:f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E14759-0521-4721-A83C-94053BE69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46" y="5356562"/>
                <a:ext cx="2664296" cy="404663"/>
              </a:xfrm>
              <a:prstGeom prst="rect">
                <a:avLst/>
              </a:prstGeom>
              <a:blipFill>
                <a:blip r:embed="rId7"/>
                <a:stretch>
                  <a:fillRect t="-3030" r="-2517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7432922" y="1206698"/>
            <a:ext cx="1595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9900"/>
                </a:solidFill>
                <a:effectLst/>
              </a:rPr>
              <a:t>Chirality</a:t>
            </a:r>
          </a:p>
        </p:txBody>
      </p:sp>
      <p:sp>
        <p:nvSpPr>
          <p:cNvPr id="21" name="Rectangle 91"/>
          <p:cNvSpPr>
            <a:spLocks noChangeArrowheads="1"/>
          </p:cNvSpPr>
          <p:nvPr/>
        </p:nvSpPr>
        <p:spPr bwMode="auto">
          <a:xfrm>
            <a:off x="3265413" y="1199538"/>
            <a:ext cx="1449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9900"/>
                </a:solidFill>
                <a:effectLst/>
              </a:rPr>
              <a:t>Helicity</a:t>
            </a:r>
          </a:p>
        </p:txBody>
      </p:sp>
      <p:sp>
        <p:nvSpPr>
          <p:cNvPr id="23" name="AutoShape 92"/>
          <p:cNvSpPr>
            <a:spLocks noChangeArrowheads="1"/>
          </p:cNvSpPr>
          <p:nvPr/>
        </p:nvSpPr>
        <p:spPr bwMode="auto">
          <a:xfrm>
            <a:off x="5055732" y="1402468"/>
            <a:ext cx="2087562" cy="215900"/>
          </a:xfrm>
          <a:prstGeom prst="leftRightArrow">
            <a:avLst>
              <a:gd name="adj1" fmla="val 50000"/>
              <a:gd name="adj2" fmla="val 1933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24" name="Picture 94" descr="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45" y="1103634"/>
            <a:ext cx="8556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8">
            <a:extLst>
              <a:ext uri="{FF2B5EF4-FFF2-40B4-BE49-F238E27FC236}">
                <a16:creationId xmlns:a16="http://schemas.microsoft.com/office/drawing/2014/main" id="{CCEC4D2A-A5E2-49B5-AD6A-AEC74BE0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r="2361" b="45512"/>
          <a:stretch>
            <a:fillRect/>
          </a:stretch>
        </p:blipFill>
        <p:spPr bwMode="auto">
          <a:xfrm>
            <a:off x="3890243" y="1901499"/>
            <a:ext cx="1839314" cy="11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9">
            <a:extLst>
              <a:ext uri="{FF2B5EF4-FFF2-40B4-BE49-F238E27FC236}">
                <a16:creationId xmlns:a16="http://schemas.microsoft.com/office/drawing/2014/main" id="{80658416-E374-4444-A28E-3F5AEEE6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54488" r="21249" b="1843"/>
          <a:stretch>
            <a:fillRect/>
          </a:stretch>
        </p:blipFill>
        <p:spPr bwMode="auto">
          <a:xfrm>
            <a:off x="8976320" y="1901499"/>
            <a:ext cx="1780422" cy="9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F9676C2-DDEB-47E7-8DF5-58654735AF8A}"/>
                  </a:ext>
                </a:extLst>
              </p:cNvPr>
              <p:cNvSpPr/>
              <p:nvPr/>
            </p:nvSpPr>
            <p:spPr>
              <a:xfrm>
                <a:off x="867511" y="2132552"/>
                <a:ext cx="29686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Calibri" pitchFamily="34" charset="0"/>
                    <a:cs typeface="Times New Roman" pitchFamily="18" charset="0"/>
                  </a:rPr>
                  <a:t>Right-handed: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=+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altLang="zh-CN" sz="2400" dirty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F9676C2-DDEB-47E7-8DF5-58654735A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11" y="2132552"/>
                <a:ext cx="2968698" cy="461665"/>
              </a:xfrm>
              <a:prstGeom prst="rect">
                <a:avLst/>
              </a:prstGeom>
              <a:blipFill>
                <a:blip r:embed="rId10"/>
                <a:stretch>
                  <a:fillRect l="-2464" t="-10526" r="-2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0602031-9EA0-4EF4-AABC-ACB609D4C2E2}"/>
                  </a:ext>
                </a:extLst>
              </p:cNvPr>
              <p:cNvSpPr/>
              <p:nvPr/>
            </p:nvSpPr>
            <p:spPr>
              <a:xfrm>
                <a:off x="5995833" y="2125540"/>
                <a:ext cx="28037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Calibri" pitchFamily="34" charset="0"/>
                    <a:cs typeface="Times New Roman" pitchFamily="18" charset="0"/>
                  </a:rPr>
                  <a:t>Left-handed: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0602031-9EA0-4EF4-AABC-ACB609D4C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33" y="2125540"/>
                <a:ext cx="2803781" cy="461665"/>
              </a:xfrm>
              <a:prstGeom prst="rect">
                <a:avLst/>
              </a:prstGeom>
              <a:blipFill>
                <a:blip r:embed="rId11"/>
                <a:stretch>
                  <a:fillRect l="-282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5E14759-0521-4721-A83C-94053BE695AA}"/>
                  </a:ext>
                </a:extLst>
              </p:cNvPr>
              <p:cNvSpPr txBox="1"/>
              <p:nvPr/>
            </p:nvSpPr>
            <p:spPr>
              <a:xfrm>
                <a:off x="8898681" y="5382155"/>
                <a:ext cx="2664296" cy="417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func>
                      </m:den>
                    </m:f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E5E14759-0521-4721-A83C-94053BE69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681" y="5382155"/>
                <a:ext cx="2664296" cy="417678"/>
              </a:xfrm>
              <a:prstGeom prst="rect">
                <a:avLst/>
              </a:prstGeom>
              <a:blipFill>
                <a:blip r:embed="rId12"/>
                <a:stretch>
                  <a:fillRect t="-1471" r="-2288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头: 燕尾形 121">
            <a:extLst>
              <a:ext uri="{FF2B5EF4-FFF2-40B4-BE49-F238E27FC236}">
                <a16:creationId xmlns:a16="http://schemas.microsoft.com/office/drawing/2014/main" id="{B724E82F-2E47-479A-9CB0-4C83F935C12F}"/>
              </a:ext>
            </a:extLst>
          </p:cNvPr>
          <p:cNvSpPr/>
          <p:nvPr/>
        </p:nvSpPr>
        <p:spPr>
          <a:xfrm>
            <a:off x="4730950" y="5413112"/>
            <a:ext cx="649563" cy="382916"/>
          </a:xfrm>
          <a:prstGeom prst="notchedRightArrow">
            <a:avLst/>
          </a:prstGeom>
          <a:solidFill>
            <a:schemeClr val="accent2">
              <a:lumMod val="60000"/>
              <a:lumOff val="40000"/>
              <a:alpha val="56078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6AB9AD-2EB5-4B54-95A8-F69CFA1FE7CD}"/>
              </a:ext>
            </a:extLst>
          </p:cNvPr>
          <p:cNvSpPr txBox="1"/>
          <p:nvPr/>
        </p:nvSpPr>
        <p:spPr>
          <a:xfrm>
            <a:off x="3373681" y="6009187"/>
            <a:ext cx="571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 helicity charge can be generated?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23" y="0"/>
            <a:ext cx="10945076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redistribution from relativistic hydrodynamics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551522" y="1173899"/>
            <a:ext cx="1094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Relativistic uncharged hydrodynamics :</a:t>
            </a:r>
          </a:p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/>
              <p:nvPr/>
            </p:nvSpPr>
            <p:spPr>
              <a:xfrm>
                <a:off x="987087" y="3528514"/>
                <a:ext cx="1866931" cy="420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87" y="3528514"/>
                <a:ext cx="1866931" cy="420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7F57D48-86BC-4ED1-A9FE-F2DC57F5343E}"/>
                  </a:ext>
                </a:extLst>
              </p:cNvPr>
              <p:cNvSpPr txBox="1"/>
              <p:nvPr/>
            </p:nvSpPr>
            <p:spPr>
              <a:xfrm>
                <a:off x="631090" y="5013974"/>
                <a:ext cx="8310300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altLang="zh-C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𝜇𝜌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𝜈𝜆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7F57D48-86BC-4ED1-A9FE-F2DC57F53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0" y="5013974"/>
                <a:ext cx="8310300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7DA98D3F-97B6-4099-94A3-5C4F7B92F4CF}"/>
              </a:ext>
            </a:extLst>
          </p:cNvPr>
          <p:cNvSpPr txBox="1"/>
          <p:nvPr/>
        </p:nvSpPr>
        <p:spPr>
          <a:xfrm>
            <a:off x="9346240" y="2351169"/>
            <a:ext cx="1974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entropy density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237CC90-842E-48B3-B346-D5AC19301A9B}"/>
                  </a:ext>
                </a:extLst>
              </p:cNvPr>
              <p:cNvSpPr txBox="1"/>
              <p:nvPr/>
            </p:nvSpPr>
            <p:spPr>
              <a:xfrm>
                <a:off x="7271944" y="3452336"/>
                <a:ext cx="1866931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237CC90-842E-48B3-B346-D5AC1930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44" y="3452336"/>
                <a:ext cx="186693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/>
              <p:nvPr/>
            </p:nvSpPr>
            <p:spPr>
              <a:xfrm>
                <a:off x="1962763" y="1746176"/>
                <a:ext cx="3096344" cy="3990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763" y="1746176"/>
                <a:ext cx="3096344" cy="399084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/>
              <p:nvPr/>
            </p:nvSpPr>
            <p:spPr>
              <a:xfrm>
                <a:off x="987087" y="2259314"/>
                <a:ext cx="53982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altLang="zh-CN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87" y="2259314"/>
                <a:ext cx="5398210" cy="369332"/>
              </a:xfrm>
              <a:prstGeom prst="rect">
                <a:avLst/>
              </a:prstGeom>
              <a:blipFill>
                <a:blip r:embed="rId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/>
              <p:nvPr/>
            </p:nvSpPr>
            <p:spPr>
              <a:xfrm>
                <a:off x="7223179" y="1716046"/>
                <a:ext cx="3096344" cy="694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zh-CN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𝜇𝛼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𝛼𝜈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5056BE5-359E-473F-AFA6-E1584EC7C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79" y="1716046"/>
                <a:ext cx="3096344" cy="6940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551523" y="2829384"/>
            <a:ext cx="1164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The evolution of axial charge in the background of relativistic hydrodynamics :</a:t>
            </a:r>
          </a:p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6893071-9085-4685-B29E-FFDDA34A2259}"/>
                  </a:ext>
                </a:extLst>
              </p:cNvPr>
              <p:cNvSpPr txBox="1"/>
              <p:nvPr/>
            </p:nvSpPr>
            <p:spPr>
              <a:xfrm>
                <a:off x="2652441" y="3359935"/>
                <a:ext cx="471652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6893071-9085-4685-B29E-FFDDA34A2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41" y="3359935"/>
                <a:ext cx="4716524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6E20E00-EABB-4D39-946B-46900937FFEE}"/>
                  </a:ext>
                </a:extLst>
              </p:cNvPr>
              <p:cNvSpPr txBox="1"/>
              <p:nvPr/>
            </p:nvSpPr>
            <p:spPr>
              <a:xfrm>
                <a:off x="4977673" y="4291107"/>
                <a:ext cx="3160473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6E20E00-EABB-4D39-946B-46900937F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673" y="4291107"/>
                <a:ext cx="3160473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57D1CEEA-1FD4-478A-8F18-E82AD5DBF469}"/>
              </a:ext>
            </a:extLst>
          </p:cNvPr>
          <p:cNvSpPr txBox="1"/>
          <p:nvPr/>
        </p:nvSpPr>
        <p:spPr>
          <a:xfrm>
            <a:off x="411120" y="4354654"/>
            <a:ext cx="4647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Chiral anomaly from T vorticity: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7" descr="pol1">
            <a:extLst>
              <a:ext uri="{FF2B5EF4-FFF2-40B4-BE49-F238E27FC236}">
                <a16:creationId xmlns:a16="http://schemas.microsoft.com/office/drawing/2014/main" id="{7B0BF48A-A850-43E3-8043-62C56D5E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t="4023" r="79233"/>
          <a:stretch/>
        </p:blipFill>
        <p:spPr bwMode="auto">
          <a:xfrm>
            <a:off x="8649612" y="3535501"/>
            <a:ext cx="696628" cy="22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pol1">
            <a:extLst>
              <a:ext uri="{FF2B5EF4-FFF2-40B4-BE49-F238E27FC236}">
                <a16:creationId xmlns:a16="http://schemas.microsoft.com/office/drawing/2014/main" id="{7B0BF48A-A850-43E3-8043-62C56D5E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28331" t="335"/>
          <a:stretch/>
        </p:blipFill>
        <p:spPr bwMode="auto">
          <a:xfrm>
            <a:off x="9034319" y="3414814"/>
            <a:ext cx="2404098" cy="23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76BB342-CE2C-44E9-80ED-E27D25CE41B2}"/>
              </a:ext>
            </a:extLst>
          </p:cNvPr>
          <p:cNvSpPr txBox="1"/>
          <p:nvPr/>
        </p:nvSpPr>
        <p:spPr>
          <a:xfrm>
            <a:off x="578150" y="5690647"/>
            <a:ext cx="109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redistribution from zero only happens in viscous hydrodynamics!   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箭头: 燕尾形 121">
            <a:extLst>
              <a:ext uri="{FF2B5EF4-FFF2-40B4-BE49-F238E27FC236}">
                <a16:creationId xmlns:a16="http://schemas.microsoft.com/office/drawing/2014/main" id="{FE336AF4-05C3-4CCD-9BFD-120573AF6143}"/>
              </a:ext>
            </a:extLst>
          </p:cNvPr>
          <p:cNvSpPr/>
          <p:nvPr/>
        </p:nvSpPr>
        <p:spPr>
          <a:xfrm>
            <a:off x="6247503" y="1965062"/>
            <a:ext cx="649563" cy="382916"/>
          </a:xfrm>
          <a:prstGeom prst="notchedRightArrow">
            <a:avLst/>
          </a:prstGeom>
          <a:solidFill>
            <a:schemeClr val="accent2">
              <a:lumMod val="60000"/>
              <a:lumOff val="40000"/>
              <a:alpha val="56078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4D9DA8-6286-4FF4-9FEE-05949CA412B0}"/>
              </a:ext>
            </a:extLst>
          </p:cNvPr>
          <p:cNvSpPr txBox="1"/>
          <p:nvPr/>
        </p:nvSpPr>
        <p:spPr>
          <a:xfrm>
            <a:off x="7032104" y="1214355"/>
            <a:ext cx="26356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temperature vorticity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EFD13A2-2710-49F5-AE95-D8AA6158496D}"/>
              </a:ext>
            </a:extLst>
          </p:cNvPr>
          <p:cNvCxnSpPr/>
          <p:nvPr/>
        </p:nvCxnSpPr>
        <p:spPr bwMode="auto">
          <a:xfrm flipV="1">
            <a:off x="7368965" y="1614196"/>
            <a:ext cx="0" cy="26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9A0E6C7-4B54-4980-9B31-6635F6276FA1}"/>
              </a:ext>
            </a:extLst>
          </p:cNvPr>
          <p:cNvCxnSpPr/>
          <p:nvPr/>
        </p:nvCxnSpPr>
        <p:spPr bwMode="auto">
          <a:xfrm>
            <a:off x="8941390" y="2395959"/>
            <a:ext cx="394970" cy="149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5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809" y="-14616"/>
            <a:ext cx="9639583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Helicity redistribution from chiral kinetic equation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875019" y="1067615"/>
            <a:ext cx="5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charge redistribution</a:t>
            </a:r>
          </a:p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1847528" y="14532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Liu-Sun-Ko PRL 2020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40" y="1785881"/>
            <a:ext cx="4559533" cy="4004504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4" y="2848893"/>
            <a:ext cx="4856468" cy="1089724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67" y="4177277"/>
            <a:ext cx="4873806" cy="1471338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03" y="2248264"/>
            <a:ext cx="4559534" cy="361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6E20E00-EABB-4D39-946B-46900937FFEE}"/>
                  </a:ext>
                </a:extLst>
              </p:cNvPr>
              <p:cNvSpPr txBox="1"/>
              <p:nvPr/>
            </p:nvSpPr>
            <p:spPr>
              <a:xfrm>
                <a:off x="5805754" y="1294585"/>
                <a:ext cx="5491969" cy="686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nary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6E20E00-EABB-4D39-946B-46900937F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54" y="1294585"/>
                <a:ext cx="5491969" cy="686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5E9863C-692C-4F7F-A93F-A0AC0CEE5906}"/>
              </a:ext>
            </a:extLst>
          </p:cNvPr>
          <p:cNvSpPr txBox="1"/>
          <p:nvPr/>
        </p:nvSpPr>
        <p:spPr>
          <a:xfrm>
            <a:off x="797585" y="5710049"/>
            <a:ext cx="1008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Local polarization: 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vorticity tensor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shear tensor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helicity redistribution,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….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390" y="906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Event-by-event net helicity charge 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897017" y="875990"/>
            <a:ext cx="1056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Event-by-event net helicity charge can be induced: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4E917AA5-A22B-4A49-BAA4-B39CBE5D6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52" y="1709002"/>
            <a:ext cx="4518338" cy="1659570"/>
          </a:xfrm>
          <a:prstGeom prst="rect">
            <a:avLst/>
          </a:prstGeom>
        </p:spPr>
      </p:pic>
      <p:sp>
        <p:nvSpPr>
          <p:cNvPr id="96" name="Line 96">
            <a:extLst>
              <a:ext uri="{FF2B5EF4-FFF2-40B4-BE49-F238E27FC236}">
                <a16:creationId xmlns:a16="http://schemas.microsoft.com/office/drawing/2014/main" id="{03A8203C-ABF5-4F6F-A5BB-6756D1AC2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412" y="5870817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98" name="Picture 3">
            <a:extLst>
              <a:ext uri="{FF2B5EF4-FFF2-40B4-BE49-F238E27FC236}">
                <a16:creationId xmlns:a16="http://schemas.microsoft.com/office/drawing/2014/main" id="{F276DCBB-E77A-4E5C-B258-0E6351F78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186" r="-2186"/>
          <a:stretch/>
        </p:blipFill>
        <p:spPr bwMode="auto">
          <a:xfrm>
            <a:off x="1242496" y="3845363"/>
            <a:ext cx="3513337" cy="247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6787422" y="1376943"/>
            <a:ext cx="3156802" cy="37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Classical color longitudinal field</a:t>
            </a:r>
            <a:endParaRPr lang="zh-CN" altLang="en-US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9A5968E-DA4C-46AB-A071-2618971C4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2496" y="1580314"/>
            <a:ext cx="4309083" cy="19341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59004BFC-720D-4B8E-90A0-FA37FD091B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53" t="2498" r="7444" b="2498"/>
          <a:stretch/>
        </p:blipFill>
        <p:spPr>
          <a:xfrm>
            <a:off x="4774224" y="3768884"/>
            <a:ext cx="2013198" cy="2462777"/>
          </a:xfrm>
          <a:prstGeom prst="rect">
            <a:avLst/>
          </a:prstGeom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0F917462-A183-4C71-B5AD-129C814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2104" y="3874094"/>
            <a:ext cx="2825838" cy="241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513B7542-BA8D-40FB-854B-326DCE546343}"/>
              </a:ext>
            </a:extLst>
          </p:cNvPr>
          <p:cNvSpPr/>
          <p:nvPr/>
        </p:nvSpPr>
        <p:spPr>
          <a:xfrm>
            <a:off x="4647114" y="6171601"/>
            <a:ext cx="226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Chiral magnetic effect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6672064" y="3419925"/>
            <a:ext cx="4631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Kharzeev-Krasmitz-Venugopalan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PLB 2002 … …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CCF39A-44E0-4486-B533-61137CA506EB}"/>
              </a:ext>
            </a:extLst>
          </p:cNvPr>
          <p:cNvSpPr txBox="1"/>
          <p:nvPr/>
        </p:nvSpPr>
        <p:spPr>
          <a:xfrm>
            <a:off x="1550034" y="3489428"/>
            <a:ext cx="4631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McLerran-Mottola-Shaposhnikov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PRD 1991 … …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84864" y="1387562"/>
            <a:ext cx="268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QCD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sphaleron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transitions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134E2D-3459-4280-A8C4-83695A696EB7}"/>
              </a:ext>
            </a:extLst>
          </p:cNvPr>
          <p:cNvSpPr txBox="1"/>
          <p:nvPr/>
        </p:nvSpPr>
        <p:spPr>
          <a:xfrm>
            <a:off x="2640049" y="184841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parity violation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390" y="906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Initial net helicity charge</a:t>
            </a:r>
          </a:p>
        </p:txBody>
      </p:sp>
      <p:sp>
        <p:nvSpPr>
          <p:cNvPr id="96" name="Line 96">
            <a:extLst>
              <a:ext uri="{FF2B5EF4-FFF2-40B4-BE49-F238E27FC236}">
                <a16:creationId xmlns:a16="http://schemas.microsoft.com/office/drawing/2014/main" id="{03A8203C-ABF5-4F6F-A5BB-6756D1AC2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412" y="5870817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7" name="Line 111">
            <a:extLst>
              <a:ext uri="{FF2B5EF4-FFF2-40B4-BE49-F238E27FC236}">
                <a16:creationId xmlns:a16="http://schemas.microsoft.com/office/drawing/2014/main" id="{7F1A535A-FCFC-491C-8EA5-64AD009E2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6009" y="4949294"/>
            <a:ext cx="633248" cy="48820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ACCE872C-8B10-4E67-B030-618E430A133C}"/>
              </a:ext>
            </a:extLst>
          </p:cNvPr>
          <p:cNvSpPr txBox="1"/>
          <p:nvPr/>
        </p:nvSpPr>
        <p:spPr>
          <a:xfrm>
            <a:off x="551384" y="1148766"/>
            <a:ext cx="7948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Detect net helicity charge by correlation of two hyperons?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E09EFED7-E7DD-4BB9-B684-818F439CD154}"/>
                  </a:ext>
                </a:extLst>
              </p:cNvPr>
              <p:cNvSpPr txBox="1"/>
              <p:nvPr/>
            </p:nvSpPr>
            <p:spPr>
              <a:xfrm>
                <a:off x="563419" y="5504306"/>
                <a:ext cx="10835151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no need for determining reaction plane and external magnetic field,  can exist in central HIC. 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E09EFED7-E7DD-4BB9-B684-818F439CD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9" y="5504306"/>
                <a:ext cx="10835151" cy="426527"/>
              </a:xfrm>
              <a:prstGeom prst="rect">
                <a:avLst/>
              </a:prstGeom>
              <a:blipFill>
                <a:blip r:embed="rId2"/>
                <a:stretch>
                  <a:fillRect l="-506" t="-7143" r="-956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EBB0C96D-4A9D-482F-9499-ED72A9629D72}"/>
              </a:ext>
            </a:extLst>
          </p:cNvPr>
          <p:cNvSpPr txBox="1"/>
          <p:nvPr/>
        </p:nvSpPr>
        <p:spPr>
          <a:xfrm>
            <a:off x="919426" y="1954048"/>
            <a:ext cx="1205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Hyperon 1: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F5806A0-22A0-45AD-8CA5-E792A3958573}"/>
              </a:ext>
            </a:extLst>
          </p:cNvPr>
          <p:cNvSpPr txBox="1"/>
          <p:nvPr/>
        </p:nvSpPr>
        <p:spPr>
          <a:xfrm>
            <a:off x="918739" y="2569782"/>
            <a:ext cx="1205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Hyperon 2:</a:t>
            </a:r>
            <a:endParaRPr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9AEA8C18-16C6-4593-8757-C04AEFFA2A60}"/>
              </a:ext>
            </a:extLst>
          </p:cNvPr>
          <p:cNvSpPr txBox="1"/>
          <p:nvPr/>
        </p:nvSpPr>
        <p:spPr>
          <a:xfrm>
            <a:off x="805465" y="3263783"/>
            <a:ext cx="336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Helicity polarization correlation: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1E66C76-4A19-47B3-B12C-4F56D8085C6F}"/>
                  </a:ext>
                </a:extLst>
              </p:cNvPr>
              <p:cNvSpPr txBox="1"/>
              <p:nvPr/>
            </p:nvSpPr>
            <p:spPr>
              <a:xfrm>
                <a:off x="2460098" y="1895228"/>
                <a:ext cx="2874125" cy="561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Sup>
                            <m:sSubSup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func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1E66C76-4A19-47B3-B12C-4F56D8085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098" y="1895228"/>
                <a:ext cx="2874125" cy="561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6AB8988-F656-4F61-937F-7F5A36E15969}"/>
                  </a:ext>
                </a:extLst>
              </p:cNvPr>
              <p:cNvSpPr txBox="1"/>
              <p:nvPr/>
            </p:nvSpPr>
            <p:spPr>
              <a:xfrm>
                <a:off x="2441685" y="2535909"/>
                <a:ext cx="2874125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4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den>
                      </m:f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Sup>
                            <m:sSubSupPr>
                              <m:ctrlP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func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6AB8988-F656-4F61-937F-7F5A36E1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85" y="2535909"/>
                <a:ext cx="2874125" cy="545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E46D5CA-EE3D-4E13-A554-5751C637F805}"/>
                  </a:ext>
                </a:extLst>
              </p:cNvPr>
              <p:cNvSpPr txBox="1"/>
              <p:nvPr/>
            </p:nvSpPr>
            <p:spPr>
              <a:xfrm>
                <a:off x="658535" y="3769758"/>
                <a:ext cx="6359426" cy="71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func>
                            </m:den>
                          </m:f>
                          <m:f>
                            <m:f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  <m:func>
                            <m:func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e>
                      </m:d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E46D5CA-EE3D-4E13-A554-5751C637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5" y="3769758"/>
                <a:ext cx="6359426" cy="718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19E370B4-874E-4E0A-A813-B280B04BC763}"/>
              </a:ext>
            </a:extLst>
          </p:cNvPr>
          <p:cNvSpPr txBox="1"/>
          <p:nvPr/>
        </p:nvSpPr>
        <p:spPr>
          <a:xfrm>
            <a:off x="2554665" y="6024776"/>
            <a:ext cx="7203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work on helicity correlation: </a:t>
            </a:r>
            <a:r>
              <a:rPr lang="en-US" altLang="zh-CN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zh-CN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Buzzegoli</a:t>
            </a:r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-Palermo PLB 2021 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C8C6700D-87D2-47E2-B433-B061CF633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-2186" r="-2186"/>
          <a:stretch/>
        </p:blipFill>
        <p:spPr bwMode="auto">
          <a:xfrm>
            <a:off x="6774808" y="1606695"/>
            <a:ext cx="4326296" cy="3044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0E4C229-672E-4CD0-9CD8-DFF3A223CAB7}"/>
                  </a:ext>
                </a:extLst>
              </p:cNvPr>
              <p:cNvSpPr txBox="1"/>
              <p:nvPr/>
            </p:nvSpPr>
            <p:spPr>
              <a:xfrm>
                <a:off x="10243507" y="3769758"/>
                <a:ext cx="13419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10E4C229-672E-4CD0-9CD8-DFF3A223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507" y="3769758"/>
                <a:ext cx="13419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EF641CD-6531-4FAF-9644-5C2BE673FC9B}"/>
                  </a:ext>
                </a:extLst>
              </p:cNvPr>
              <p:cNvSpPr txBox="1"/>
              <p:nvPr/>
            </p:nvSpPr>
            <p:spPr>
              <a:xfrm>
                <a:off x="8860545" y="1284100"/>
                <a:ext cx="12396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EF641CD-6531-4FAF-9644-5C2BE673F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545" y="1284100"/>
                <a:ext cx="123966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07EF849-1C31-471D-8285-2229AE39F31B}"/>
              </a:ext>
            </a:extLst>
          </p:cNvPr>
          <p:cNvCxnSpPr/>
          <p:nvPr/>
        </p:nvCxnSpPr>
        <p:spPr bwMode="auto">
          <a:xfrm flipV="1">
            <a:off x="9121318" y="1572456"/>
            <a:ext cx="88213" cy="11159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2C878ED8-6228-4018-93A1-9DC34F7D4178}"/>
              </a:ext>
            </a:extLst>
          </p:cNvPr>
          <p:cNvCxnSpPr/>
          <p:nvPr/>
        </p:nvCxnSpPr>
        <p:spPr bwMode="auto">
          <a:xfrm>
            <a:off x="9165424" y="3459037"/>
            <a:ext cx="1395072" cy="4524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BDA1D1D3-31C6-4D2E-A2B0-5D2435664F46}"/>
              </a:ext>
            </a:extLst>
          </p:cNvPr>
          <p:cNvSpPr txBox="1"/>
          <p:nvPr/>
        </p:nvSpPr>
        <p:spPr>
          <a:xfrm>
            <a:off x="439527" y="4771820"/>
            <a:ext cx="336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same hyperons: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A76DC9D-19A3-4724-B60C-19E8906099F5}"/>
                  </a:ext>
                </a:extLst>
              </p:cNvPr>
              <p:cNvSpPr txBox="1"/>
              <p:nvPr/>
            </p:nvSpPr>
            <p:spPr>
              <a:xfrm>
                <a:off x="3107892" y="4703258"/>
                <a:ext cx="1789803" cy="49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𝐻𝐻</m:t>
                          </m:r>
                        </m:sub>
                      </m:sSub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A76DC9D-19A3-4724-B60C-19E890609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892" y="4703258"/>
                <a:ext cx="1789803" cy="496554"/>
              </a:xfrm>
              <a:prstGeom prst="rect">
                <a:avLst/>
              </a:prstGeom>
              <a:blipFill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本框 57">
            <a:extLst>
              <a:ext uri="{FF2B5EF4-FFF2-40B4-BE49-F238E27FC236}">
                <a16:creationId xmlns:a16="http://schemas.microsoft.com/office/drawing/2014/main" id="{626522F5-B55B-43AD-A26F-0F188EAEA542}"/>
              </a:ext>
            </a:extLst>
          </p:cNvPr>
          <p:cNvSpPr txBox="1"/>
          <p:nvPr/>
        </p:nvSpPr>
        <p:spPr>
          <a:xfrm>
            <a:off x="4777282" y="4791357"/>
            <a:ext cx="336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Hyperon and antihyperon: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AFD7515-AAE6-44F2-AD3F-901605C5ACCE}"/>
                  </a:ext>
                </a:extLst>
              </p:cNvPr>
              <p:cNvSpPr txBox="1"/>
              <p:nvPr/>
            </p:nvSpPr>
            <p:spPr>
              <a:xfrm>
                <a:off x="7824192" y="4727746"/>
                <a:ext cx="1789803" cy="496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sub>
                      </m:sSub>
                      <m:r>
                        <a:rPr lang="en-US" altLang="zh-CN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altLang="zh-CN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AFD7515-AAE6-44F2-AD3F-901605C5A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4727746"/>
                <a:ext cx="1789803" cy="496554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F0894A5-C4A9-45BE-8966-A4B2CB583E19}"/>
                  </a:ext>
                </a:extLst>
              </p:cNvPr>
              <p:cNvSpPr txBox="1"/>
              <p:nvPr/>
            </p:nvSpPr>
            <p:spPr>
              <a:xfrm>
                <a:off x="9480376" y="4844225"/>
                <a:ext cx="152626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zh-CN" sz="1400" dirty="0"/>
                  <a:t>)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F0894A5-C4A9-45BE-8966-A4B2CB583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4844225"/>
                <a:ext cx="152626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组合 61">
            <a:extLst>
              <a:ext uri="{FF2B5EF4-FFF2-40B4-BE49-F238E27FC236}">
                <a16:creationId xmlns:a16="http://schemas.microsoft.com/office/drawing/2014/main" id="{DCFE28F5-A0DD-4E13-9ED8-109D0198281A}"/>
              </a:ext>
            </a:extLst>
          </p:cNvPr>
          <p:cNvGrpSpPr/>
          <p:nvPr/>
        </p:nvGrpSpPr>
        <p:grpSpPr>
          <a:xfrm>
            <a:off x="5481957" y="1830730"/>
            <a:ext cx="1696465" cy="1709876"/>
            <a:chOff x="942570" y="899010"/>
            <a:chExt cx="1098974" cy="884898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2EF6731B-96F6-4FDE-97F6-76186EA598F4}"/>
                </a:ext>
              </a:extLst>
            </p:cNvPr>
            <p:cNvGrpSpPr/>
            <p:nvPr/>
          </p:nvGrpSpPr>
          <p:grpSpPr>
            <a:xfrm>
              <a:off x="942570" y="899010"/>
              <a:ext cx="1098974" cy="787520"/>
              <a:chOff x="1432078" y="1018686"/>
              <a:chExt cx="991546" cy="690148"/>
            </a:xfrm>
          </p:grpSpPr>
          <p:sp>
            <p:nvSpPr>
              <p:cNvPr id="66" name="Line 27">
                <a:extLst>
                  <a:ext uri="{FF2B5EF4-FFF2-40B4-BE49-F238E27FC236}">
                    <a16:creationId xmlns:a16="http://schemas.microsoft.com/office/drawing/2014/main" id="{FA5BDA5E-AAAD-482B-A06F-99DE03C19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7702" y="1162441"/>
                <a:ext cx="424578" cy="455799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7" name="Line 28">
                <a:extLst>
                  <a:ext uri="{FF2B5EF4-FFF2-40B4-BE49-F238E27FC236}">
                    <a16:creationId xmlns:a16="http://schemas.microsoft.com/office/drawing/2014/main" id="{FF07B8E6-F6FF-4E31-879B-155800B83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2442" y="1064064"/>
                <a:ext cx="15259" cy="6063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8" name="Object 29">
                    <a:extLst>
                      <a:ext uri="{FF2B5EF4-FFF2-40B4-BE49-F238E27FC236}">
                        <a16:creationId xmlns:a16="http://schemas.microsoft.com/office/drawing/2014/main" id="{65FBAED7-AD98-4852-9315-997ACCA11671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060809831"/>
                      </p:ext>
                    </p:extLst>
                  </p:nvPr>
                </p:nvGraphicFramePr>
                <p:xfrm>
                  <a:off x="1469538" y="1018686"/>
                  <a:ext cx="186416" cy="20853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公式" r:id="rId13" imgW="126720" imgH="177480" progId="Equation.3">
                          <p:embed/>
                        </p:oleObj>
                      </mc:Choice>
                      <mc:Fallback>
                        <p:oleObj name="公式" r:id="rId13" imgW="126720" imgH="177480" progId="Equation.3">
                          <p:embed/>
                          <p:pic>
                            <p:nvPicPr>
                              <p:cNvPr id="43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69538" y="1018686"/>
                                <a:ext cx="186416" cy="2085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3" name="Object 2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52813111"/>
                      </p:ext>
                    </p:extLst>
                  </p:nvPr>
                </p:nvGraphicFramePr>
                <p:xfrm>
                  <a:off x="1469538" y="1018686"/>
                  <a:ext cx="186416" cy="20853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3" name="公式" r:id="rId20" imgW="126720" imgH="177480" progId="Equation.3">
                          <p:embed/>
                        </p:oleObj>
                      </mc:Choice>
                      <mc:Fallback>
                        <p:oleObj name="公式" r:id="rId20" imgW="126720" imgH="177480" progId="Equation.3">
                          <p:embed/>
                          <p:pic>
                            <p:nvPicPr>
                              <p:cNvPr id="490525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69538" y="1018686"/>
                                <a:ext cx="186416" cy="2085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69" name="Oval 30">
                <a:extLst>
                  <a:ext uri="{FF2B5EF4-FFF2-40B4-BE49-F238E27FC236}">
                    <a16:creationId xmlns:a16="http://schemas.microsoft.com/office/drawing/2014/main" id="{C5547DB0-A7B7-44A9-A73C-1326DD197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727" y="1585341"/>
                <a:ext cx="138651" cy="110368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31">
                <a:extLst>
                  <a:ext uri="{FF2B5EF4-FFF2-40B4-BE49-F238E27FC236}">
                    <a16:creationId xmlns:a16="http://schemas.microsoft.com/office/drawing/2014/main" id="{5B243846-78D0-484F-B06B-8FFA8BB82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288" y="1318442"/>
                <a:ext cx="57053" cy="52000"/>
              </a:xfrm>
              <a:prstGeom prst="ellipse">
                <a:avLst/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Text Box 33">
                <a:extLst>
                  <a:ext uri="{FF2B5EF4-FFF2-40B4-BE49-F238E27FC236}">
                    <a16:creationId xmlns:a16="http://schemas.microsoft.com/office/drawing/2014/main" id="{559ED03F-F577-4A1F-BD2E-8C8F2E751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2078" y="1527371"/>
                <a:ext cx="202563" cy="18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</a:p>
            </p:txBody>
          </p:sp>
          <p:sp>
            <p:nvSpPr>
              <p:cNvPr id="72" name="Text Box 34">
                <a:extLst>
                  <a:ext uri="{FF2B5EF4-FFF2-40B4-BE49-F238E27FC236}">
                    <a16:creationId xmlns:a16="http://schemas.microsoft.com/office/drawing/2014/main" id="{C2172BE6-18C2-412B-BE9D-9B802504A4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052" y="1035692"/>
                <a:ext cx="187572" cy="18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</a:p>
            </p:txBody>
          </p:sp>
        </p:grpSp>
        <p:sp>
          <p:nvSpPr>
            <p:cNvPr id="64" name="弧形 63">
              <a:extLst>
                <a:ext uri="{FF2B5EF4-FFF2-40B4-BE49-F238E27FC236}">
                  <a16:creationId xmlns:a16="http://schemas.microsoft.com/office/drawing/2014/main" id="{B6AE7FF3-10CD-48AD-B3A1-E3AEB8E8AFAB}"/>
                </a:ext>
              </a:extLst>
            </p:cNvPr>
            <p:cNvSpPr/>
            <p:nvPr/>
          </p:nvSpPr>
          <p:spPr bwMode="auto">
            <a:xfrm rot="20876715">
              <a:off x="1134303" y="1309686"/>
              <a:ext cx="457200" cy="474222"/>
            </a:xfrm>
            <a:prstGeom prst="arc">
              <a:avLst>
                <a:gd name="adj1" fmla="val 16200000"/>
                <a:gd name="adj2" fmla="val 1885018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C5D01530-4DED-4B14-9A73-A02FAEA992A4}"/>
                    </a:ext>
                  </a:extLst>
                </p:cNvPr>
                <p:cNvSpPr/>
                <p:nvPr/>
              </p:nvSpPr>
              <p:spPr>
                <a:xfrm>
                  <a:off x="1379581" y="934075"/>
                  <a:ext cx="379129" cy="272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581" y="934075"/>
                  <a:ext cx="379129" cy="2722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25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265" y="30919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Spin alignment of vector mesons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27CD8F1-3744-4D03-BAE0-155740D3248C}"/>
                  </a:ext>
                </a:extLst>
              </p:cNvPr>
              <p:cNvSpPr txBox="1"/>
              <p:nvPr/>
            </p:nvSpPr>
            <p:spPr>
              <a:xfrm>
                <a:off x="1592032" y="1183974"/>
                <a:ext cx="6395522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+(3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 </m:t>
                          </m:r>
                          <m:func>
                            <m:func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CN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altLang="zh-C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27CD8F1-3744-4D03-BAE0-155740D32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32" y="1183974"/>
                <a:ext cx="6395522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/>
          <p:nvPr/>
        </p:nvGrpSpPr>
        <p:grpSpPr>
          <a:xfrm>
            <a:off x="8976320" y="1239276"/>
            <a:ext cx="2635253" cy="2279056"/>
            <a:chOff x="945684" y="899010"/>
            <a:chExt cx="1124414" cy="884898"/>
          </a:xfrm>
        </p:grpSpPr>
        <p:grpSp>
          <p:nvGrpSpPr>
            <p:cNvPr id="2" name="组合 1"/>
            <p:cNvGrpSpPr/>
            <p:nvPr/>
          </p:nvGrpSpPr>
          <p:grpSpPr>
            <a:xfrm>
              <a:off x="945684" y="899010"/>
              <a:ext cx="1124414" cy="787520"/>
              <a:chOff x="1434889" y="1018686"/>
              <a:chExt cx="1014500" cy="690148"/>
            </a:xfrm>
          </p:grpSpPr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 flipV="1">
                <a:off x="1767702" y="1162441"/>
                <a:ext cx="424578" cy="455799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H="1" flipV="1">
                <a:off x="1752442" y="1064064"/>
                <a:ext cx="15259" cy="6063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3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1469538" y="1018686"/>
                  <a:ext cx="186416" cy="20853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公式" r:id="rId3" imgW="126720" imgH="177480" progId="Equation.3">
                          <p:embed/>
                        </p:oleObj>
                      </mc:Choice>
                      <mc:Fallback>
                        <p:oleObj name="公式" r:id="rId3" imgW="126720" imgH="177480" progId="Equation.3">
                          <p:embed/>
                          <p:pic>
                            <p:nvPicPr>
                              <p:cNvPr id="43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69538" y="1018686"/>
                                <a:ext cx="186416" cy="2085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3" name="Object 2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52813111"/>
                      </p:ext>
                    </p:extLst>
                  </p:nvPr>
                </p:nvGraphicFramePr>
                <p:xfrm>
                  <a:off x="1469538" y="1018686"/>
                  <a:ext cx="186416" cy="20853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3" name="公式" r:id="rId20" imgW="126720" imgH="177480" progId="Equation.3">
                          <p:embed/>
                        </p:oleObj>
                      </mc:Choice>
                      <mc:Fallback>
                        <p:oleObj name="公式" r:id="rId20" imgW="126720" imgH="177480" progId="Equation.3">
                          <p:embed/>
                          <p:pic>
                            <p:nvPicPr>
                              <p:cNvPr id="490525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69538" y="1018686"/>
                                <a:ext cx="186416" cy="20853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44" name="Oval 30"/>
              <p:cNvSpPr>
                <a:spLocks noChangeArrowheads="1"/>
              </p:cNvSpPr>
              <p:nvPr/>
            </p:nvSpPr>
            <p:spPr bwMode="auto">
              <a:xfrm>
                <a:off x="1694727" y="1585341"/>
                <a:ext cx="138651" cy="110368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auto">
              <a:xfrm>
                <a:off x="1987288" y="1318442"/>
                <a:ext cx="57053" cy="52000"/>
              </a:xfrm>
              <a:prstGeom prst="ellipse">
                <a:avLst/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1434889" y="1527371"/>
                <a:ext cx="196941" cy="18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2210287" y="1035692"/>
                <a:ext cx="239102" cy="18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</p:txBody>
          </p:sp>
        </p:grpSp>
        <p:sp>
          <p:nvSpPr>
            <p:cNvPr id="10" name="弧形 9"/>
            <p:cNvSpPr/>
            <p:nvPr/>
          </p:nvSpPr>
          <p:spPr bwMode="auto">
            <a:xfrm rot="20876715">
              <a:off x="1134303" y="1309686"/>
              <a:ext cx="457200" cy="474222"/>
            </a:xfrm>
            <a:prstGeom prst="arc">
              <a:avLst>
                <a:gd name="adj1" fmla="val 16200000"/>
                <a:gd name="adj2" fmla="val 18850181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1338947" y="934075"/>
                  <a:ext cx="460398" cy="3026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947" y="934075"/>
                  <a:ext cx="460398" cy="30263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651EC8FB-A933-429B-9CE7-C3CD4AE902B8}"/>
              </a:ext>
            </a:extLst>
          </p:cNvPr>
          <p:cNvSpPr/>
          <p:nvPr/>
        </p:nvSpPr>
        <p:spPr>
          <a:xfrm>
            <a:off x="5123744" y="5992543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969E815-4590-CDEB-9AAE-A45D22E9A5CB}"/>
                  </a:ext>
                </a:extLst>
              </p:cNvPr>
              <p:cNvSpPr txBox="1"/>
              <p:nvPr/>
            </p:nvSpPr>
            <p:spPr>
              <a:xfrm>
                <a:off x="4924935" y="2091255"/>
                <a:ext cx="1820762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16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969E815-4590-CDEB-9AAE-A45D22E9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935" y="2091255"/>
                <a:ext cx="1820762" cy="5549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51D8FD3-20EB-166B-94EB-AF0EB7BFBD27}"/>
                  </a:ext>
                </a:extLst>
              </p:cNvPr>
              <p:cNvSpPr txBox="1"/>
              <p:nvPr/>
            </p:nvSpPr>
            <p:spPr>
              <a:xfrm>
                <a:off x="2117017" y="5338742"/>
                <a:ext cx="7837125" cy="67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51D8FD3-20EB-166B-94EB-AF0EB7BF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7" y="5338742"/>
                <a:ext cx="7837125" cy="6705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9A6F1EA-618D-61CA-F887-AD48C2F281A2}"/>
                  </a:ext>
                </a:extLst>
              </p:cNvPr>
              <p:cNvSpPr txBox="1"/>
              <p:nvPr/>
            </p:nvSpPr>
            <p:spPr>
              <a:xfrm>
                <a:off x="695400" y="4622272"/>
                <a:ext cx="6870535" cy="500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averaged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given by: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9A6F1EA-618D-61CA-F887-AD48C2F2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622272"/>
                <a:ext cx="6870535" cy="500202"/>
              </a:xfrm>
              <a:prstGeom prst="rect">
                <a:avLst/>
              </a:prstGeom>
              <a:blipFill>
                <a:blip r:embed="rId25"/>
                <a:stretch>
                  <a:fillRect l="-1154" t="-4878" r="-621" b="-24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>
            <a:extLst>
              <a:ext uri="{FF2B5EF4-FFF2-40B4-BE49-F238E27FC236}">
                <a16:creationId xmlns:a16="http://schemas.microsoft.com/office/drawing/2014/main" id="{00F4873C-F9B6-8C0D-FF1D-CAE55E5AEC2B}"/>
              </a:ext>
            </a:extLst>
          </p:cNvPr>
          <p:cNvSpPr txBox="1"/>
          <p:nvPr/>
        </p:nvSpPr>
        <p:spPr>
          <a:xfrm>
            <a:off x="6800037" y="2208611"/>
            <a:ext cx="266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Liang-Wang PLB 2005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DFAD998-C081-782D-37C0-832D20A69926}"/>
                  </a:ext>
                </a:extLst>
              </p:cNvPr>
              <p:cNvSpPr txBox="1"/>
              <p:nvPr/>
            </p:nvSpPr>
            <p:spPr>
              <a:xfrm>
                <a:off x="695400" y="2860597"/>
                <a:ext cx="7468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Helicity charge lead to spin alignment along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𝑧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axis:</a:t>
                </a:r>
                <a:endPara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DFAD998-C081-782D-37C0-832D20A69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860597"/>
                <a:ext cx="7468135" cy="461665"/>
              </a:xfrm>
              <a:prstGeom prst="rect">
                <a:avLst/>
              </a:prstGeom>
              <a:blipFill>
                <a:blip r:embed="rId26"/>
                <a:stretch>
                  <a:fillRect l="-1061" t="-10526" r="-106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C5572EA-9B09-41AB-9D0D-1E7BE1B70ED5}"/>
                  </a:ext>
                </a:extLst>
              </p:cNvPr>
              <p:cNvSpPr txBox="1"/>
              <p:nvPr/>
            </p:nvSpPr>
            <p:spPr>
              <a:xfrm>
                <a:off x="597037" y="3498557"/>
                <a:ext cx="10654378" cy="554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  <m:sup>
                          <m:r>
                            <a:rPr lang="en-US" altLang="zh-CN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6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2−3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C5572EA-9B09-41AB-9D0D-1E7BE1B7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37" y="3498557"/>
                <a:ext cx="10654378" cy="55496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1BD2D2-6529-F1C5-A33B-280DD5E59F1B}"/>
                  </a:ext>
                </a:extLst>
              </p:cNvPr>
              <p:cNvSpPr/>
              <p:nvPr/>
            </p:nvSpPr>
            <p:spPr>
              <a:xfrm>
                <a:off x="3875184" y="2078414"/>
                <a:ext cx="91460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1BD2D2-6529-F1C5-A33B-280DD5E59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84" y="2078414"/>
                <a:ext cx="914609" cy="55496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F350DF7F-A78B-1976-05F1-2D168FC0CC43}"/>
              </a:ext>
            </a:extLst>
          </p:cNvPr>
          <p:cNvSpPr/>
          <p:nvPr/>
        </p:nvSpPr>
        <p:spPr>
          <a:xfrm>
            <a:off x="1787129" y="2193753"/>
            <a:ext cx="1923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Spin alignment:  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9BAE6B-91F9-A543-0212-AFC44A61F2D9}"/>
                  </a:ext>
                </a:extLst>
              </p:cNvPr>
              <p:cNvSpPr txBox="1"/>
              <p:nvPr/>
            </p:nvSpPr>
            <p:spPr>
              <a:xfrm>
                <a:off x="1592032" y="4010311"/>
                <a:ext cx="2807565" cy="432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1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9BAE6B-91F9-A543-0212-AFC44A61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32" y="4010311"/>
                <a:ext cx="2807565" cy="432106"/>
              </a:xfrm>
              <a:prstGeom prst="rect">
                <a:avLst/>
              </a:prstGeom>
              <a:blipFill>
                <a:blip r:embed="rId29"/>
                <a:stretch>
                  <a:fillRect t="-4225" b="-21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D8060B27-6421-94A7-53D5-C08152F89F09}"/>
              </a:ext>
            </a:extLst>
          </p:cNvPr>
          <p:cNvSpPr txBox="1"/>
          <p:nvPr/>
        </p:nvSpPr>
        <p:spPr>
          <a:xfrm>
            <a:off x="8191352" y="4677803"/>
            <a:ext cx="156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 PRD 2021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779C54-7815-5287-E43A-12AF87B9B94C}"/>
                  </a:ext>
                </a:extLst>
              </p:cNvPr>
              <p:cNvSpPr txBox="1"/>
              <p:nvPr/>
            </p:nvSpPr>
            <p:spPr>
              <a:xfrm>
                <a:off x="4135425" y="408546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𝐩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6779C54-7815-5287-E43A-12AF87B9B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25" y="4085465"/>
                <a:ext cx="4572000" cy="369332"/>
              </a:xfrm>
              <a:prstGeom prst="rect">
                <a:avLst/>
              </a:prstGeom>
              <a:blipFill>
                <a:blip r:embed="rId30"/>
                <a:stretch>
                  <a:fillRect t="-6557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6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586"/>
            <a:ext cx="8229600" cy="908348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700808"/>
            <a:ext cx="10225136" cy="309634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Global/local  spin polarization in relativistic heavy ion collisions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Helicity polarization in relativistic heavy ion collisions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265" y="30919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Spin alignment of vector mesons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51EC8FB-A933-429B-9CE7-C3CD4AE902B8}"/>
              </a:ext>
            </a:extLst>
          </p:cNvPr>
          <p:cNvSpPr/>
          <p:nvPr/>
        </p:nvSpPr>
        <p:spPr>
          <a:xfrm>
            <a:off x="5123744" y="5992543"/>
            <a:ext cx="34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2204DA9-9744-9608-644E-952664CCDD3F}"/>
                  </a:ext>
                </a:extLst>
              </p:cNvPr>
              <p:cNvSpPr txBox="1"/>
              <p:nvPr/>
            </p:nvSpPr>
            <p:spPr>
              <a:xfrm>
                <a:off x="999530" y="3950397"/>
                <a:ext cx="9811216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global helicity charge in heavy ion collisions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measures local helicity charge and fluctuation in heavy ion collisions!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2204DA9-9744-9608-644E-952664CCD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30" y="3950397"/>
                <a:ext cx="9811216" cy="1232069"/>
              </a:xfrm>
              <a:prstGeom prst="rect">
                <a:avLst/>
              </a:prstGeom>
              <a:blipFill>
                <a:blip r:embed="rId2"/>
                <a:stretch>
                  <a:fillRect l="-870" t="-3465" b="-103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96">
            <a:extLst>
              <a:ext uri="{FF2B5EF4-FFF2-40B4-BE49-F238E27FC236}">
                <a16:creationId xmlns:a16="http://schemas.microsoft.com/office/drawing/2014/main" id="{AD735284-600B-B2B1-B6C7-4380D4D15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1504" y="1767302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F1AAD51-FFE1-5E67-D29B-B59DA851DF3E}"/>
              </a:ext>
            </a:extLst>
          </p:cNvPr>
          <p:cNvSpPr txBox="1"/>
          <p:nvPr/>
        </p:nvSpPr>
        <p:spPr>
          <a:xfrm>
            <a:off x="973535" y="1567044"/>
            <a:ext cx="22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Recombination: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8FE2ACA-C2E8-4968-42A8-2ED58C6BD93E}"/>
                  </a:ext>
                </a:extLst>
              </p:cNvPr>
              <p:cNvSpPr txBox="1"/>
              <p:nvPr/>
            </p:nvSpPr>
            <p:spPr>
              <a:xfrm>
                <a:off x="3189111" y="1627603"/>
                <a:ext cx="2092400" cy="37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600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𝐡𝐲𝐩𝐞𝐫𝐨𝐧</m:t>
                          </m:r>
                        </m:sub>
                      </m:sSub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8FE2ACA-C2E8-4968-42A8-2ED58C6BD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111" y="1627603"/>
                <a:ext cx="2092400" cy="377604"/>
              </a:xfrm>
              <a:prstGeom prst="rect">
                <a:avLst/>
              </a:prstGeom>
              <a:blipFill>
                <a:blip r:embed="rId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B5C8CC6-76B7-E7A7-0478-7A75FD33FB73}"/>
                  </a:ext>
                </a:extLst>
              </p:cNvPr>
              <p:cNvSpPr txBox="1"/>
              <p:nvPr/>
            </p:nvSpPr>
            <p:spPr>
              <a:xfrm>
                <a:off x="5454381" y="1520396"/>
                <a:ext cx="2038689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altLang="zh-CN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sub>
                      </m:sSub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B5C8CC6-76B7-E7A7-0478-7A75FD33F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81" y="1520396"/>
                <a:ext cx="2038689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763D3FB-4B7B-5312-1FFA-A5158BB71CC6}"/>
                  </a:ext>
                </a:extLst>
              </p:cNvPr>
              <p:cNvSpPr txBox="1"/>
              <p:nvPr/>
            </p:nvSpPr>
            <p:spPr>
              <a:xfrm>
                <a:off x="7504936" y="1572977"/>
                <a:ext cx="1046160" cy="432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altLang="zh-CN" sz="16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763D3FB-4B7B-5312-1FFA-A5158BB71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36" y="1572977"/>
                <a:ext cx="1046160" cy="432041"/>
              </a:xfrm>
              <a:prstGeom prst="rect">
                <a:avLst/>
              </a:prstGeom>
              <a:blipFill>
                <a:blip r:embed="rId5"/>
                <a:stretch>
                  <a:fillRect l="-4070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id="{6F1E7986-3D65-11A3-436A-D129D95C1F39}"/>
              </a:ext>
            </a:extLst>
          </p:cNvPr>
          <p:cNvSpPr txBox="1"/>
          <p:nvPr/>
        </p:nvSpPr>
        <p:spPr>
          <a:xfrm>
            <a:off x="999530" y="3013292"/>
            <a:ext cx="776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fluctuation in one event 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event-by-event fluctuation  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16CAE4D-9ED0-DFEE-6D8B-177A31116148}"/>
                  </a:ext>
                </a:extLst>
              </p:cNvPr>
              <p:cNvSpPr txBox="1"/>
              <p:nvPr/>
            </p:nvSpPr>
            <p:spPr>
              <a:xfrm>
                <a:off x="8616280" y="3081810"/>
                <a:ext cx="1618954" cy="367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p>
                        <m:sSup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16CAE4D-9ED0-DFEE-6D8B-177A3111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3081810"/>
                <a:ext cx="1618954" cy="367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1C8BA9F-0526-1947-5A3C-172BA66EC1BA}"/>
                  </a:ext>
                </a:extLst>
              </p:cNvPr>
              <p:cNvSpPr txBox="1"/>
              <p:nvPr/>
            </p:nvSpPr>
            <p:spPr>
              <a:xfrm>
                <a:off x="9912424" y="3013292"/>
                <a:ext cx="2038689" cy="432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  <m:sup>
                              <m: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altLang="zh-CN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p>
                        <m:sSupPr>
                          <m:ctrlP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sz="1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A1C8BA9F-0526-1947-5A3C-172BA66EC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424" y="3013292"/>
                <a:ext cx="2038689" cy="432041"/>
              </a:xfrm>
              <a:prstGeom prst="rect">
                <a:avLst/>
              </a:prstGeom>
              <a:blipFill>
                <a:blip r:embed="rId7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F9E69020-1E20-D428-1BD8-4A4A09C5AB3F}"/>
              </a:ext>
            </a:extLst>
          </p:cNvPr>
          <p:cNvSpPr txBox="1"/>
          <p:nvPr/>
        </p:nvSpPr>
        <p:spPr>
          <a:xfrm>
            <a:off x="2359325" y="2443709"/>
            <a:ext cx="587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Sheng-Oliva-Wang  PRD 2020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； 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Sheng-Wang-Wang PRD 2020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6C488BC-2358-667F-5BF6-BF5C49012799}"/>
              </a:ext>
            </a:extLst>
          </p:cNvPr>
          <p:cNvSpPr txBox="1"/>
          <p:nvPr/>
        </p:nvSpPr>
        <p:spPr>
          <a:xfrm>
            <a:off x="7428758" y="2443709"/>
            <a:ext cx="266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Xia-Li-Huang-Huang PLB 2021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3841F05-D060-1274-63BC-98C899CF9488}"/>
              </a:ext>
            </a:extLst>
          </p:cNvPr>
          <p:cNvSpPr txBox="1"/>
          <p:nvPr/>
        </p:nvSpPr>
        <p:spPr>
          <a:xfrm>
            <a:off x="8874710" y="1649106"/>
            <a:ext cx="156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 PRD 2021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BACBA-A043-486C-97F3-E1150D102CEA}"/>
              </a:ext>
            </a:extLst>
          </p:cNvPr>
          <p:cNvSpPr txBox="1"/>
          <p:nvPr/>
        </p:nvSpPr>
        <p:spPr>
          <a:xfrm>
            <a:off x="1181127" y="1490008"/>
            <a:ext cx="10077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polarization detects spatial vorticity and helicity charge.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polarization gets dominant contribution from thermal vorticity.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correlation of hyperons detects local parity violation.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Helicity alignment detects local helicity polarization.</a:t>
            </a:r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Line 96">
            <a:extLst>
              <a:ext uri="{FF2B5EF4-FFF2-40B4-BE49-F238E27FC236}">
                <a16:creationId xmlns:a16="http://schemas.microsoft.com/office/drawing/2014/main" id="{03A8203C-ABF5-4F6F-A5BB-6756D1AC2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1412" y="5870817"/>
            <a:ext cx="0" cy="360844"/>
          </a:xfrm>
          <a:prstGeom prst="line">
            <a:avLst/>
          </a:prstGeom>
          <a:noFill/>
          <a:ln w="57150">
            <a:noFill/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9" name="平行四边形 98">
            <a:extLst>
              <a:ext uri="{FF2B5EF4-FFF2-40B4-BE49-F238E27FC236}">
                <a16:creationId xmlns:a16="http://schemas.microsoft.com/office/drawing/2014/main" id="{2BF63AB4-5B72-43CE-B084-146BEADD80A7}"/>
              </a:ext>
            </a:extLst>
          </p:cNvPr>
          <p:cNvSpPr/>
          <p:nvPr/>
        </p:nvSpPr>
        <p:spPr>
          <a:xfrm>
            <a:off x="4358384" y="6018254"/>
            <a:ext cx="637200" cy="529931"/>
          </a:xfrm>
          <a:prstGeom prst="parallelogram">
            <a:avLst>
              <a:gd name="adj" fmla="val 120242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F10278-836E-4B4D-A4A6-AC4628B563F7}"/>
              </a:ext>
            </a:extLst>
          </p:cNvPr>
          <p:cNvSpPr txBox="1"/>
          <p:nvPr/>
        </p:nvSpPr>
        <p:spPr>
          <a:xfrm>
            <a:off x="2710888" y="4971108"/>
            <a:ext cx="701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for your attention !</a:t>
            </a:r>
            <a:endParaRPr lang="zh-CN" alt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180" y="6155"/>
            <a:ext cx="8229600" cy="9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  Nuclear shell model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0E8C49-586E-4893-8E9A-BBD63A179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407" b="-1"/>
          <a:stretch/>
        </p:blipFill>
        <p:spPr>
          <a:xfrm>
            <a:off x="5514135" y="1171214"/>
            <a:ext cx="2662749" cy="2063560"/>
          </a:xfrm>
          <a:prstGeom prst="rect">
            <a:avLst/>
          </a:prstGeom>
          <a:ln w="50800">
            <a:noFill/>
          </a:ln>
          <a:scene3d>
            <a:camera prst="orthographicFront">
              <a:rot lat="0" lon="21599983" rev="0"/>
            </a:camera>
            <a:lightRig rig="threePt" dir="t"/>
          </a:scene3d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843939-B6E5-4D24-AED7-8B038D58A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80" y="1186181"/>
            <a:ext cx="1440160" cy="20207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73A45C0-A3A4-450D-85A0-C7F05482C225}"/>
              </a:ext>
            </a:extLst>
          </p:cNvPr>
          <p:cNvSpPr txBox="1"/>
          <p:nvPr/>
        </p:nvSpPr>
        <p:spPr>
          <a:xfrm>
            <a:off x="3822837" y="3924530"/>
            <a:ext cx="390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Spin-</a:t>
            </a:r>
            <a:r>
              <a:rPr lang="en-US" altLang="zh-CN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orbital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FD0B0BF-07B2-49AD-9282-10A736A51739}"/>
              </a:ext>
            </a:extLst>
          </p:cNvPr>
          <p:cNvSpPr txBox="1"/>
          <p:nvPr/>
        </p:nvSpPr>
        <p:spPr>
          <a:xfrm>
            <a:off x="1220369" y="3178007"/>
            <a:ext cx="1218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G. Mayer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E9D1AA-3E50-4C91-A6D3-414154A58B12}"/>
                  </a:ext>
                </a:extLst>
              </p:cNvPr>
              <p:cNvSpPr txBox="1"/>
              <p:nvPr/>
            </p:nvSpPr>
            <p:spPr>
              <a:xfrm>
                <a:off x="3283206" y="4705842"/>
                <a:ext cx="4982325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altLang="zh-C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acc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CE9D1AA-3E50-4C91-A6D3-414154A58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206" y="4705842"/>
                <a:ext cx="4982325" cy="741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74" y="1186181"/>
            <a:ext cx="1430317" cy="203362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D0B0BF-07B2-49AD-9282-10A736A51739}"/>
              </a:ext>
            </a:extLst>
          </p:cNvPr>
          <p:cNvSpPr txBox="1"/>
          <p:nvPr/>
        </p:nvSpPr>
        <p:spPr>
          <a:xfrm>
            <a:off x="3412284" y="3200900"/>
            <a:ext cx="1357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H. D. Jensen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内容占位符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4530"/>
          <a:stretch>
            <a:fillRect/>
          </a:stretch>
        </p:blipFill>
        <p:spPr>
          <a:xfrm>
            <a:off x="8995161" y="1212790"/>
            <a:ext cx="2139832" cy="2033626"/>
          </a:xfrm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" name="图片 10" descr="Nobel_Priz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6" y="3977607"/>
            <a:ext cx="2054546" cy="2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8775969" y="4104292"/>
            <a:ext cx="2990140" cy="1270253"/>
            <a:chOff x="5625761" y="4563737"/>
            <a:chExt cx="2990140" cy="1270253"/>
          </a:xfrm>
        </p:grpSpPr>
        <p:cxnSp>
          <p:nvCxnSpPr>
            <p:cNvPr id="18" name="直接箭头连接符 17"/>
            <p:cNvCxnSpPr/>
            <p:nvPr/>
          </p:nvCxnSpPr>
          <p:spPr bwMode="auto">
            <a:xfrm flipV="1">
              <a:off x="7662264" y="4788168"/>
              <a:ext cx="348680" cy="759295"/>
            </a:xfrm>
            <a:prstGeom prst="straightConnector1">
              <a:avLst/>
            </a:prstGeom>
            <a:solidFill>
              <a:schemeClr val="accent1"/>
            </a:solidFill>
            <a:ln w="825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弧形 9"/>
            <p:cNvSpPr/>
            <p:nvPr/>
          </p:nvSpPr>
          <p:spPr bwMode="auto">
            <a:xfrm>
              <a:off x="5625761" y="5300290"/>
              <a:ext cx="2376264" cy="533700"/>
            </a:xfrm>
            <a:prstGeom prst="arc">
              <a:avLst>
                <a:gd name="adj1" fmla="val 7896210"/>
                <a:gd name="adj2" fmla="val 7890402"/>
              </a:avLst>
            </a:prstGeom>
            <a:solidFill>
              <a:schemeClr val="bg1"/>
            </a:solidFill>
            <a:ln w="50800" cap="flat" cmpd="sng" algn="ctr">
              <a:solidFill>
                <a:srgbClr val="0000FF"/>
              </a:solidFill>
              <a:prstDash val="solid"/>
              <a:round/>
              <a:headEnd type="stealth" w="med" len="med"/>
              <a:tailEnd type="non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567256" y="5243477"/>
              <a:ext cx="311695" cy="307334"/>
            </a:xfrm>
            <a:prstGeom prst="ellipse">
              <a:avLst/>
            </a:prstGeom>
            <a:gradFill>
              <a:gsLst>
                <a:gs pos="100000">
                  <a:schemeClr val="bg2"/>
                </a:gs>
                <a:gs pos="0">
                  <a:schemeClr val="bg2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24" name="弧形 23"/>
            <p:cNvSpPr/>
            <p:nvPr/>
          </p:nvSpPr>
          <p:spPr bwMode="auto">
            <a:xfrm rot="17524225">
              <a:off x="7627485" y="4809691"/>
              <a:ext cx="259161" cy="914400"/>
            </a:xfrm>
            <a:prstGeom prst="arc">
              <a:avLst>
                <a:gd name="adj1" fmla="val 2114487"/>
                <a:gd name="adj2" fmla="val 1962925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 bwMode="auto">
            <a:xfrm flipH="1" flipV="1">
              <a:off x="6843522" y="4628591"/>
              <a:ext cx="1108" cy="596560"/>
            </a:xfrm>
            <a:prstGeom prst="straightConnector1">
              <a:avLst/>
            </a:prstGeom>
            <a:solidFill>
              <a:schemeClr val="accent1"/>
            </a:solidFill>
            <a:ln w="889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/>
                <p:cNvSpPr/>
                <p:nvPr/>
              </p:nvSpPr>
              <p:spPr>
                <a:xfrm>
                  <a:off x="6332633" y="4563737"/>
                  <a:ext cx="484428" cy="728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acc>
                      </m:oMath>
                    </m:oMathPara>
                  </a14:m>
                  <a:endParaRPr lang="zh-CN" altLang="en-US" sz="3600" dirty="0"/>
                </a:p>
              </p:txBody>
            </p:sp>
          </mc:Choice>
          <mc:Fallback xmlns=""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633" y="4563737"/>
                  <a:ext cx="484428" cy="7287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/>
                <p:cNvSpPr/>
                <p:nvPr/>
              </p:nvSpPr>
              <p:spPr>
                <a:xfrm>
                  <a:off x="8070559" y="4578820"/>
                  <a:ext cx="54534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zh-CN" altLang="en-US" sz="3600" b="1" dirty="0"/>
                </a:p>
              </p:txBody>
            </p:sp>
          </mc:Choice>
          <mc:Fallback xmlns="">
            <p:sp>
              <p:nvSpPr>
                <p:cNvPr id="35" name="矩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559" y="4578820"/>
                  <a:ext cx="545342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椭圆 37"/>
            <p:cNvSpPr/>
            <p:nvPr/>
          </p:nvSpPr>
          <p:spPr>
            <a:xfrm>
              <a:off x="6543487" y="5408113"/>
              <a:ext cx="600070" cy="301309"/>
            </a:xfrm>
            <a:prstGeom prst="ellipse">
              <a:avLst/>
            </a:prstGeom>
            <a:gradFill>
              <a:gsLst>
                <a:gs pos="100000">
                  <a:schemeClr val="bg2"/>
                </a:gs>
                <a:gs pos="0">
                  <a:schemeClr val="bg2">
                    <a:lumMod val="20000"/>
                    <a:lumOff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19896C0-753E-4172-A2EF-54F7D74AC409}"/>
              </a:ext>
            </a:extLst>
          </p:cNvPr>
          <p:cNvSpPr txBox="1"/>
          <p:nvPr/>
        </p:nvSpPr>
        <p:spPr>
          <a:xfrm>
            <a:off x="1596815" y="3704183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1963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Collective rotation at low energy  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400F05B-0178-460A-9FB6-351EB0042AF3}"/>
              </a:ext>
            </a:extLst>
          </p:cNvPr>
          <p:cNvSpPr/>
          <p:nvPr/>
        </p:nvSpPr>
        <p:spPr>
          <a:xfrm rot="5400000">
            <a:off x="8549683" y="2744814"/>
            <a:ext cx="1847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A7C323A-A10A-4289-B072-DEB506AB5BA5}"/>
              </a:ext>
            </a:extLst>
          </p:cNvPr>
          <p:cNvSpPr/>
          <p:nvPr/>
        </p:nvSpPr>
        <p:spPr>
          <a:xfrm rot="5400000">
            <a:off x="9784698" y="5022825"/>
            <a:ext cx="3131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AFF968F0-1381-468F-B407-EB154402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0" y="1427017"/>
            <a:ext cx="5794619" cy="3119006"/>
          </a:xfrm>
          <a:prstGeom prst="rect">
            <a:avLst/>
          </a:prstGeom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043158B0-0C5A-4DCD-8B14-1D3963789802}"/>
              </a:ext>
            </a:extLst>
          </p:cNvPr>
          <p:cNvSpPr txBox="1"/>
          <p:nvPr/>
        </p:nvSpPr>
        <p:spPr>
          <a:xfrm>
            <a:off x="4824392" y="1209452"/>
            <a:ext cx="414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Heavy ion fusion evaporation reaction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8AB813E6-8D85-4A59-B5C2-45F1D757FD0A}"/>
              </a:ext>
            </a:extLst>
          </p:cNvPr>
          <p:cNvSpPr txBox="1"/>
          <p:nvPr/>
        </p:nvSpPr>
        <p:spPr>
          <a:xfrm>
            <a:off x="381767" y="5582146"/>
            <a:ext cx="413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Angular-momentum alignment: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49658" r="68896" b="7213"/>
          <a:stretch/>
        </p:blipFill>
        <p:spPr bwMode="auto">
          <a:xfrm>
            <a:off x="674200" y="1310366"/>
            <a:ext cx="1452502" cy="15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E9D1AA-3E50-4C91-A6D3-414154A58B12}"/>
                  </a:ext>
                </a:extLst>
              </p:cNvPr>
              <p:cNvSpPr txBox="1"/>
              <p:nvPr/>
            </p:nvSpPr>
            <p:spPr>
              <a:xfrm>
                <a:off x="4879938" y="5597534"/>
                <a:ext cx="25533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zh-C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E9D1AA-3E50-4C91-A6D3-414154A58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38" y="5597534"/>
                <a:ext cx="255332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Nobel_Priz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18" y="3348108"/>
            <a:ext cx="1584359" cy="155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48769" r="13121" b="6304"/>
          <a:stretch/>
        </p:blipFill>
        <p:spPr bwMode="auto">
          <a:xfrm>
            <a:off x="776571" y="3308429"/>
            <a:ext cx="1411254" cy="168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5" t="48641" r="42080" b="6432"/>
          <a:stretch/>
        </p:blipFill>
        <p:spPr bwMode="auto">
          <a:xfrm>
            <a:off x="2747983" y="1275854"/>
            <a:ext cx="1442338" cy="171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D0B0BF-07B2-49AD-9282-10A736A51739}"/>
              </a:ext>
            </a:extLst>
          </p:cNvPr>
          <p:cNvSpPr txBox="1"/>
          <p:nvPr/>
        </p:nvSpPr>
        <p:spPr>
          <a:xfrm>
            <a:off x="860271" y="2917967"/>
            <a:ext cx="108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N.  Bohr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FD0B0BF-07B2-49AD-9282-10A736A51739}"/>
              </a:ext>
            </a:extLst>
          </p:cNvPr>
          <p:cNvSpPr txBox="1"/>
          <p:nvPr/>
        </p:nvSpPr>
        <p:spPr>
          <a:xfrm>
            <a:off x="2769152" y="2917967"/>
            <a:ext cx="1514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R.  Mottelson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D0B0BF-07B2-49AD-9282-10A736A51739}"/>
              </a:ext>
            </a:extLst>
          </p:cNvPr>
          <p:cNvSpPr txBox="1"/>
          <p:nvPr/>
        </p:nvSpPr>
        <p:spPr>
          <a:xfrm>
            <a:off x="860271" y="4881631"/>
            <a:ext cx="1375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J. Rainwater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CF65FE9-950B-4A4B-8CD9-83320A4B4D43}"/>
              </a:ext>
            </a:extLst>
          </p:cNvPr>
          <p:cNvSpPr txBox="1"/>
          <p:nvPr/>
        </p:nvSpPr>
        <p:spPr>
          <a:xfrm>
            <a:off x="3190573" y="4898634"/>
            <a:ext cx="601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1975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4362F5-38E8-4A2C-855B-079687759CA0}"/>
              </a:ext>
            </a:extLst>
          </p:cNvPr>
          <p:cNvSpPr txBox="1"/>
          <p:nvPr/>
        </p:nvSpPr>
        <p:spPr>
          <a:xfrm>
            <a:off x="7255378" y="2849684"/>
            <a:ext cx="1718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spin state</a:t>
            </a:r>
            <a:endParaRPr lang="zh-CN" altLang="en-US" sz="2000" dirty="0">
              <a:solidFill>
                <a:srgbClr val="CC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389799C-6640-41F7-9402-75CD24BE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37" y="5064692"/>
            <a:ext cx="1306703" cy="138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1246A401-36DA-46FD-9FD7-D537026F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25" y="5065541"/>
            <a:ext cx="1208185" cy="137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utoShape 13">
            <a:extLst>
              <a:ext uri="{FF2B5EF4-FFF2-40B4-BE49-F238E27FC236}">
                <a16:creationId xmlns:a16="http://schemas.microsoft.com/office/drawing/2014/main" id="{9CCA28D1-37D4-46C3-9461-BFF30D8B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655" y="6129467"/>
            <a:ext cx="3265295" cy="231515"/>
          </a:xfrm>
          <a:prstGeom prst="wedgeRectCallout">
            <a:avLst>
              <a:gd name="adj1" fmla="val 13278"/>
              <a:gd name="adj2" fmla="val -49199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F.S.Stephens Rev.Mod.Phys.1975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49" y="-7687"/>
            <a:ext cx="1074988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Global and local o.a.m. in relativistic heavy ion collisions</a:t>
            </a:r>
          </a:p>
        </p:txBody>
      </p:sp>
      <p:pic>
        <p:nvPicPr>
          <p:cNvPr id="19" name="Picture 74">
            <a:extLst>
              <a:ext uri="{FF2B5EF4-FFF2-40B4-BE49-F238E27FC236}">
                <a16:creationId xmlns:a16="http://schemas.microsoft.com/office/drawing/2014/main" id="{79D10F86-E12A-4ADF-B1CF-E778CCB4F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368" y="3885628"/>
            <a:ext cx="3412948" cy="213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F5003DCC-36C6-4AF8-A84F-50F6618D858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4654" y="3866881"/>
            <a:ext cx="3412947" cy="22133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2A56CB3-ED23-4757-869F-C5D6BC1C7B8E}"/>
              </a:ext>
            </a:extLst>
          </p:cNvPr>
          <p:cNvSpPr txBox="1"/>
          <p:nvPr/>
        </p:nvSpPr>
        <p:spPr>
          <a:xfrm>
            <a:off x="7701783" y="3096078"/>
            <a:ext cx="197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Liang-Wang PRL 2005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EFDB336-4946-4098-BA5C-488AF3F594A3}"/>
              </a:ext>
            </a:extLst>
          </p:cNvPr>
          <p:cNvSpPr txBox="1"/>
          <p:nvPr/>
        </p:nvSpPr>
        <p:spPr>
          <a:xfrm>
            <a:off x="4133735" y="6245225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JHG-Chen-Deng-Liang-Wang-Wang PRC 2008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" r="57028"/>
          <a:stretch/>
        </p:blipFill>
        <p:spPr>
          <a:xfrm>
            <a:off x="1053112" y="1263728"/>
            <a:ext cx="2054807" cy="24128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2" t="-2401" b="-1"/>
          <a:stretch/>
        </p:blipFill>
        <p:spPr>
          <a:xfrm>
            <a:off x="3612644" y="1193730"/>
            <a:ext cx="2535145" cy="241287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B265691F-7754-4EB4-BA7A-6D9D81207A39}"/>
              </a:ext>
            </a:extLst>
          </p:cNvPr>
          <p:cNvSpPr txBox="1"/>
          <p:nvPr/>
        </p:nvSpPr>
        <p:spPr>
          <a:xfrm>
            <a:off x="8479348" y="1806801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A572A"/>
                </a:solidFill>
                <a:latin typeface="+mj-lt"/>
                <a:cs typeface="Calibri" panose="020F0502020204030204" pitchFamily="34" charset="0"/>
              </a:rPr>
              <a:t>?</a:t>
            </a:r>
            <a:endParaRPr lang="zh-CN" altLang="en-US" sz="2400" b="1" dirty="0">
              <a:solidFill>
                <a:srgbClr val="FA572A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2DC99B4-C3FC-4922-9998-A8D0E5C2D074}"/>
              </a:ext>
            </a:extLst>
          </p:cNvPr>
          <p:cNvGrpSpPr/>
          <p:nvPr/>
        </p:nvGrpSpPr>
        <p:grpSpPr>
          <a:xfrm>
            <a:off x="9219681" y="1903891"/>
            <a:ext cx="2386393" cy="1083580"/>
            <a:chOff x="3679985" y="2468015"/>
            <a:chExt cx="2651750" cy="1123056"/>
          </a:xfrm>
        </p:grpSpPr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FA5F4D9A-3B53-4735-8B6D-3C6DAAED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985" y="2468015"/>
              <a:ext cx="2651750" cy="1123056"/>
            </a:xfrm>
            <a:prstGeom prst="ellipse">
              <a:avLst/>
            </a:prstGeom>
            <a:solidFill>
              <a:srgbClr val="FAA4B0">
                <a:alpha val="58824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4" name="Group 37">
              <a:extLst>
                <a:ext uri="{FF2B5EF4-FFF2-40B4-BE49-F238E27FC236}">
                  <a16:creationId xmlns:a16="http://schemas.microsoft.com/office/drawing/2014/main" id="{10BA13F7-150D-4AD8-9E86-936B85F1524A}"/>
                </a:ext>
              </a:extLst>
            </p:cNvPr>
            <p:cNvGrpSpPr>
              <a:grpSpLocks/>
            </p:cNvGrpSpPr>
            <p:nvPr/>
          </p:nvGrpSpPr>
          <p:grpSpPr bwMode="auto">
            <a:xfrm rot="18209964">
              <a:off x="5683621" y="2811497"/>
              <a:ext cx="341321" cy="571438"/>
              <a:chOff x="2768" y="3448"/>
              <a:chExt cx="248" cy="331"/>
            </a:xfrm>
          </p:grpSpPr>
          <p:sp>
            <p:nvSpPr>
              <p:cNvPr id="85" name="AutoShape 38">
                <a:extLst>
                  <a:ext uri="{FF2B5EF4-FFF2-40B4-BE49-F238E27FC236}">
                    <a16:creationId xmlns:a16="http://schemas.microsoft.com/office/drawing/2014/main" id="{F71B29AF-F203-44E2-9144-07EF14109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42841">
                <a:off x="2768" y="3448"/>
                <a:ext cx="192" cy="96"/>
              </a:xfrm>
              <a:prstGeom prst="triangle">
                <a:avLst>
                  <a:gd name="adj" fmla="val 50000"/>
                </a:avLst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Oval 39">
                <a:extLst>
                  <a:ext uri="{FF2B5EF4-FFF2-40B4-BE49-F238E27FC236}">
                    <a16:creationId xmlns:a16="http://schemas.microsoft.com/office/drawing/2014/main" id="{5C1BAA60-67F9-4688-A698-6EC19A5B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56286">
                <a:off x="2802" y="3496"/>
                <a:ext cx="190" cy="105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AutoShape 40">
                <a:extLst>
                  <a:ext uri="{FF2B5EF4-FFF2-40B4-BE49-F238E27FC236}">
                    <a16:creationId xmlns:a16="http://schemas.microsoft.com/office/drawing/2014/main" id="{2D581213-32A0-4A44-8698-56FD3F0FC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92643">
                <a:off x="2911" y="3506"/>
                <a:ext cx="105" cy="273"/>
              </a:xfrm>
              <a:prstGeom prst="can">
                <a:avLst>
                  <a:gd name="adj" fmla="val 6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AutoShape 41">
                <a:extLst>
                  <a:ext uri="{FF2B5EF4-FFF2-40B4-BE49-F238E27FC236}">
                    <a16:creationId xmlns:a16="http://schemas.microsoft.com/office/drawing/2014/main" id="{0B18F97F-33B9-4FD9-931B-B35618B0F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73837" flipH="1" flipV="1">
                <a:off x="2816" y="3560"/>
                <a:ext cx="256" cy="136"/>
              </a:xfrm>
              <a:prstGeom prst="curvedDownArrow">
                <a:avLst>
                  <a:gd name="adj1" fmla="val 37647"/>
                  <a:gd name="adj2" fmla="val 75294"/>
                  <a:gd name="adj3" fmla="val 33333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4B2D67C0-BB17-407E-BA85-C32E5BE38DF3}"/>
                </a:ext>
              </a:extLst>
            </p:cNvPr>
            <p:cNvGrpSpPr>
              <a:grpSpLocks/>
            </p:cNvGrpSpPr>
            <p:nvPr/>
          </p:nvGrpSpPr>
          <p:grpSpPr bwMode="auto">
            <a:xfrm rot="18862747">
              <a:off x="5075928" y="2492197"/>
              <a:ext cx="341321" cy="571438"/>
              <a:chOff x="2768" y="3448"/>
              <a:chExt cx="248" cy="331"/>
            </a:xfrm>
          </p:grpSpPr>
          <p:sp>
            <p:nvSpPr>
              <p:cNvPr id="81" name="AutoShape 43">
                <a:extLst>
                  <a:ext uri="{FF2B5EF4-FFF2-40B4-BE49-F238E27FC236}">
                    <a16:creationId xmlns:a16="http://schemas.microsoft.com/office/drawing/2014/main" id="{79BE5D8F-DFF2-44C3-B292-92BA1DCA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42841">
                <a:off x="2768" y="3448"/>
                <a:ext cx="192" cy="96"/>
              </a:xfrm>
              <a:prstGeom prst="triangle">
                <a:avLst>
                  <a:gd name="adj" fmla="val 50000"/>
                </a:avLst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Oval 44">
                <a:extLst>
                  <a:ext uri="{FF2B5EF4-FFF2-40B4-BE49-F238E27FC236}">
                    <a16:creationId xmlns:a16="http://schemas.microsoft.com/office/drawing/2014/main" id="{1EB0926E-A97F-41C7-924C-13FC1BA78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56286">
                <a:off x="2802" y="3496"/>
                <a:ext cx="190" cy="105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AutoShape 45">
                <a:extLst>
                  <a:ext uri="{FF2B5EF4-FFF2-40B4-BE49-F238E27FC236}">
                    <a16:creationId xmlns:a16="http://schemas.microsoft.com/office/drawing/2014/main" id="{99557053-F61A-472B-A4CE-66079CB3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92643">
                <a:off x="2911" y="3506"/>
                <a:ext cx="105" cy="273"/>
              </a:xfrm>
              <a:prstGeom prst="can">
                <a:avLst>
                  <a:gd name="adj" fmla="val 6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AutoShape 46">
                <a:extLst>
                  <a:ext uri="{FF2B5EF4-FFF2-40B4-BE49-F238E27FC236}">
                    <a16:creationId xmlns:a16="http://schemas.microsoft.com/office/drawing/2014/main" id="{E5BF5660-B9FB-4CDE-A698-3258BC4BA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73837" flipH="1" flipV="1">
                <a:off x="2816" y="3560"/>
                <a:ext cx="256" cy="136"/>
              </a:xfrm>
              <a:prstGeom prst="curvedDownArrow">
                <a:avLst>
                  <a:gd name="adj1" fmla="val 37647"/>
                  <a:gd name="adj2" fmla="val 75294"/>
                  <a:gd name="adj3" fmla="val 33333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" name="Group 47">
              <a:extLst>
                <a:ext uri="{FF2B5EF4-FFF2-40B4-BE49-F238E27FC236}">
                  <a16:creationId xmlns:a16="http://schemas.microsoft.com/office/drawing/2014/main" id="{99D33582-D672-474A-80DE-029CEC81574A}"/>
                </a:ext>
              </a:extLst>
            </p:cNvPr>
            <p:cNvGrpSpPr>
              <a:grpSpLocks/>
            </p:cNvGrpSpPr>
            <p:nvPr/>
          </p:nvGrpSpPr>
          <p:grpSpPr bwMode="auto">
            <a:xfrm rot="17636918">
              <a:off x="4937816" y="2976652"/>
              <a:ext cx="341321" cy="571438"/>
              <a:chOff x="2768" y="3448"/>
              <a:chExt cx="248" cy="331"/>
            </a:xfrm>
          </p:grpSpPr>
          <p:sp>
            <p:nvSpPr>
              <p:cNvPr id="77" name="AutoShape 48">
                <a:extLst>
                  <a:ext uri="{FF2B5EF4-FFF2-40B4-BE49-F238E27FC236}">
                    <a16:creationId xmlns:a16="http://schemas.microsoft.com/office/drawing/2014/main" id="{6F84F81E-BF58-4AB8-A907-610DDF708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42841">
                <a:off x="2768" y="3448"/>
                <a:ext cx="192" cy="96"/>
              </a:xfrm>
              <a:prstGeom prst="triangle">
                <a:avLst>
                  <a:gd name="adj" fmla="val 50000"/>
                </a:avLst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Oval 49">
                <a:extLst>
                  <a:ext uri="{FF2B5EF4-FFF2-40B4-BE49-F238E27FC236}">
                    <a16:creationId xmlns:a16="http://schemas.microsoft.com/office/drawing/2014/main" id="{8ADA20EF-AFC1-460D-B010-E8258584B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56286">
                <a:off x="2802" y="3496"/>
                <a:ext cx="190" cy="105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AutoShape 50">
                <a:extLst>
                  <a:ext uri="{FF2B5EF4-FFF2-40B4-BE49-F238E27FC236}">
                    <a16:creationId xmlns:a16="http://schemas.microsoft.com/office/drawing/2014/main" id="{264B6CEF-B303-4FFA-8E52-C3CB6DD87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92643">
                <a:off x="2911" y="3506"/>
                <a:ext cx="105" cy="273"/>
              </a:xfrm>
              <a:prstGeom prst="can">
                <a:avLst>
                  <a:gd name="adj" fmla="val 6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AutoShape 51">
                <a:extLst>
                  <a:ext uri="{FF2B5EF4-FFF2-40B4-BE49-F238E27FC236}">
                    <a16:creationId xmlns:a16="http://schemas.microsoft.com/office/drawing/2014/main" id="{CA5B2B36-242C-4FBC-B50A-1384545BB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73837" flipH="1" flipV="1">
                <a:off x="2816" y="3560"/>
                <a:ext cx="256" cy="136"/>
              </a:xfrm>
              <a:prstGeom prst="curvedDownArrow">
                <a:avLst>
                  <a:gd name="adj1" fmla="val 37647"/>
                  <a:gd name="adj2" fmla="val 75294"/>
                  <a:gd name="adj3" fmla="val 33333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" name="Group 52">
              <a:extLst>
                <a:ext uri="{FF2B5EF4-FFF2-40B4-BE49-F238E27FC236}">
                  <a16:creationId xmlns:a16="http://schemas.microsoft.com/office/drawing/2014/main" id="{27CF423F-8A0D-4913-BA6E-4C4CF2C3910C}"/>
                </a:ext>
              </a:extLst>
            </p:cNvPr>
            <p:cNvGrpSpPr>
              <a:grpSpLocks/>
            </p:cNvGrpSpPr>
            <p:nvPr/>
          </p:nvGrpSpPr>
          <p:grpSpPr bwMode="auto">
            <a:xfrm rot="17264708">
              <a:off x="4274878" y="2591290"/>
              <a:ext cx="341321" cy="571438"/>
              <a:chOff x="2768" y="3448"/>
              <a:chExt cx="248" cy="331"/>
            </a:xfrm>
          </p:grpSpPr>
          <p:sp>
            <p:nvSpPr>
              <p:cNvPr id="73" name="AutoShape 53">
                <a:extLst>
                  <a:ext uri="{FF2B5EF4-FFF2-40B4-BE49-F238E27FC236}">
                    <a16:creationId xmlns:a16="http://schemas.microsoft.com/office/drawing/2014/main" id="{12DBDD76-BE19-4BCF-8986-2730A7982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42841">
                <a:off x="2768" y="3448"/>
                <a:ext cx="192" cy="96"/>
              </a:xfrm>
              <a:prstGeom prst="triangle">
                <a:avLst>
                  <a:gd name="adj" fmla="val 50000"/>
                </a:avLst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Oval 54">
                <a:extLst>
                  <a:ext uri="{FF2B5EF4-FFF2-40B4-BE49-F238E27FC236}">
                    <a16:creationId xmlns:a16="http://schemas.microsoft.com/office/drawing/2014/main" id="{A0C51E6B-6407-47E6-8FFB-C5BDB6F2D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56286">
                <a:off x="2802" y="3496"/>
                <a:ext cx="190" cy="105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AutoShape 55">
                <a:extLst>
                  <a:ext uri="{FF2B5EF4-FFF2-40B4-BE49-F238E27FC236}">
                    <a16:creationId xmlns:a16="http://schemas.microsoft.com/office/drawing/2014/main" id="{8DE24C4A-0389-427A-86B9-4371FFCE3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92643">
                <a:off x="2911" y="3506"/>
                <a:ext cx="105" cy="273"/>
              </a:xfrm>
              <a:prstGeom prst="can">
                <a:avLst>
                  <a:gd name="adj" fmla="val 6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AutoShape 56">
                <a:extLst>
                  <a:ext uri="{FF2B5EF4-FFF2-40B4-BE49-F238E27FC236}">
                    <a16:creationId xmlns:a16="http://schemas.microsoft.com/office/drawing/2014/main" id="{08946F1C-9B56-4697-A7AB-A64D1715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73837" flipH="1" flipV="1">
                <a:off x="2816" y="3560"/>
                <a:ext cx="256" cy="136"/>
              </a:xfrm>
              <a:prstGeom prst="curvedDownArrow">
                <a:avLst>
                  <a:gd name="adj1" fmla="val 37647"/>
                  <a:gd name="adj2" fmla="val 75294"/>
                  <a:gd name="adj3" fmla="val 33333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42A4081F-839A-4549-A271-E608D3E5DA91}"/>
                </a:ext>
              </a:extLst>
            </p:cNvPr>
            <p:cNvGrpSpPr>
              <a:grpSpLocks/>
            </p:cNvGrpSpPr>
            <p:nvPr/>
          </p:nvGrpSpPr>
          <p:grpSpPr bwMode="auto">
            <a:xfrm rot="19134120">
              <a:off x="3899997" y="2990554"/>
              <a:ext cx="428147" cy="455553"/>
              <a:chOff x="2768" y="3448"/>
              <a:chExt cx="248" cy="331"/>
            </a:xfrm>
          </p:grpSpPr>
          <p:sp>
            <p:nvSpPr>
              <p:cNvPr id="69" name="AutoShape 58">
                <a:extLst>
                  <a:ext uri="{FF2B5EF4-FFF2-40B4-BE49-F238E27FC236}">
                    <a16:creationId xmlns:a16="http://schemas.microsoft.com/office/drawing/2014/main" id="{22C7C665-4727-4F13-967E-D0B7F786D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42841">
                <a:off x="2768" y="3448"/>
                <a:ext cx="192" cy="96"/>
              </a:xfrm>
              <a:prstGeom prst="triangle">
                <a:avLst>
                  <a:gd name="adj" fmla="val 50000"/>
                </a:avLst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59">
                <a:extLst>
                  <a:ext uri="{FF2B5EF4-FFF2-40B4-BE49-F238E27FC236}">
                    <a16:creationId xmlns:a16="http://schemas.microsoft.com/office/drawing/2014/main" id="{BC57A235-2CD3-454F-831E-00820C57D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756286">
                <a:off x="2802" y="3496"/>
                <a:ext cx="190" cy="105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AutoShape 60">
                <a:extLst>
                  <a:ext uri="{FF2B5EF4-FFF2-40B4-BE49-F238E27FC236}">
                    <a16:creationId xmlns:a16="http://schemas.microsoft.com/office/drawing/2014/main" id="{B237AA36-DDC8-4DC1-BE37-CEC3BE938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92643">
                <a:off x="2911" y="3506"/>
                <a:ext cx="105" cy="273"/>
              </a:xfrm>
              <a:prstGeom prst="can">
                <a:avLst>
                  <a:gd name="adj" fmla="val 6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AutoShape 61">
                <a:extLst>
                  <a:ext uri="{FF2B5EF4-FFF2-40B4-BE49-F238E27FC236}">
                    <a16:creationId xmlns:a16="http://schemas.microsoft.com/office/drawing/2014/main" id="{F5223EC4-E95D-446B-8C36-1348A0E27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73837" flipH="1" flipV="1">
                <a:off x="2816" y="3560"/>
                <a:ext cx="256" cy="136"/>
              </a:xfrm>
              <a:prstGeom prst="curvedDownArrow">
                <a:avLst>
                  <a:gd name="adj1" fmla="val 37647"/>
                  <a:gd name="adj2" fmla="val 75294"/>
                  <a:gd name="adj3" fmla="val 33333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9" name="椭圆 88">
            <a:extLst>
              <a:ext uri="{FF2B5EF4-FFF2-40B4-BE49-F238E27FC236}">
                <a16:creationId xmlns:a16="http://schemas.microsoft.com/office/drawing/2014/main" id="{71CBED80-1DA8-4C11-8247-281A05916F91}"/>
              </a:ext>
            </a:extLst>
          </p:cNvPr>
          <p:cNvSpPr/>
          <p:nvPr/>
        </p:nvSpPr>
        <p:spPr>
          <a:xfrm>
            <a:off x="4708348" y="2409151"/>
            <a:ext cx="362457" cy="1764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90" name="对话气泡: 椭圆形 89">
            <a:extLst>
              <a:ext uri="{FF2B5EF4-FFF2-40B4-BE49-F238E27FC236}">
                <a16:creationId xmlns:a16="http://schemas.microsoft.com/office/drawing/2014/main" id="{E5714554-5740-45F6-AB72-7B3B045E85A1}"/>
              </a:ext>
            </a:extLst>
          </p:cNvPr>
          <p:cNvSpPr/>
          <p:nvPr/>
        </p:nvSpPr>
        <p:spPr>
          <a:xfrm>
            <a:off x="6213666" y="2049581"/>
            <a:ext cx="2003598" cy="801897"/>
          </a:xfrm>
          <a:prstGeom prst="wedgeEllipseCallout">
            <a:avLst>
              <a:gd name="adj1" fmla="val -114946"/>
              <a:gd name="adj2" fmla="val 6326"/>
            </a:avLst>
          </a:prstGeom>
          <a:solidFill>
            <a:srgbClr val="FAA4B0">
              <a:alpha val="61961"/>
            </a:srgb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9DC0044E-8854-43F3-913E-27DDC957B3E1}"/>
              </a:ext>
            </a:extLst>
          </p:cNvPr>
          <p:cNvCxnSpPr/>
          <p:nvPr/>
        </p:nvCxnSpPr>
        <p:spPr bwMode="auto">
          <a:xfrm flipV="1">
            <a:off x="7170832" y="2250449"/>
            <a:ext cx="3630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38C2CDD2-8FB4-4C7B-9B7D-84BF3BC2C1CF}"/>
              </a:ext>
            </a:extLst>
          </p:cNvPr>
          <p:cNvCxnSpPr/>
          <p:nvPr/>
        </p:nvCxnSpPr>
        <p:spPr bwMode="auto">
          <a:xfrm flipH="1" flipV="1">
            <a:off x="6735071" y="2631477"/>
            <a:ext cx="435762" cy="69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箭头: 燕尾形 92">
            <a:extLst>
              <a:ext uri="{FF2B5EF4-FFF2-40B4-BE49-F238E27FC236}">
                <a16:creationId xmlns:a16="http://schemas.microsoft.com/office/drawing/2014/main" id="{8C1A92BA-D3A3-488E-A194-179EF3A95666}"/>
              </a:ext>
            </a:extLst>
          </p:cNvPr>
          <p:cNvSpPr/>
          <p:nvPr/>
        </p:nvSpPr>
        <p:spPr>
          <a:xfrm>
            <a:off x="8394484" y="2221812"/>
            <a:ext cx="649563" cy="382916"/>
          </a:xfrm>
          <a:prstGeom prst="notchedRightArrow">
            <a:avLst/>
          </a:prstGeom>
          <a:solidFill>
            <a:srgbClr val="FAA4B0">
              <a:alpha val="56078"/>
            </a:srgb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B6C291A9-F1EE-4E5A-930A-AF4CFFB44D1B}"/>
                  </a:ext>
                </a:extLst>
              </p:cNvPr>
              <p:cNvSpPr txBox="1"/>
              <p:nvPr/>
            </p:nvSpPr>
            <p:spPr>
              <a:xfrm>
                <a:off x="6821111" y="2293138"/>
                <a:ext cx="332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B6C291A9-F1EE-4E5A-930A-AF4CFFB4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111" y="2293138"/>
                <a:ext cx="332399" cy="276999"/>
              </a:xfrm>
              <a:prstGeom prst="rect">
                <a:avLst/>
              </a:prstGeom>
              <a:blipFill>
                <a:blip r:embed="rId6"/>
                <a:stretch>
                  <a:fillRect l="-25926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03D05A40-C852-4025-BFF2-0A58B6DC01FE}"/>
                  </a:ext>
                </a:extLst>
              </p:cNvPr>
              <p:cNvSpPr txBox="1"/>
              <p:nvPr/>
            </p:nvSpPr>
            <p:spPr>
              <a:xfrm>
                <a:off x="7560273" y="2100152"/>
                <a:ext cx="426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03D05A40-C852-4025-BFF2-0A58B6DC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73" y="2100152"/>
                <a:ext cx="426334" cy="276999"/>
              </a:xfrm>
              <a:prstGeom prst="rect">
                <a:avLst/>
              </a:prstGeom>
              <a:blipFill>
                <a:blip r:embed="rId7"/>
                <a:stretch>
                  <a:fillRect l="-18571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933FBAC9-1EBB-4BB5-8CBD-003F15A22CF9}"/>
              </a:ext>
            </a:extLst>
          </p:cNvPr>
          <p:cNvCxnSpPr/>
          <p:nvPr/>
        </p:nvCxnSpPr>
        <p:spPr bwMode="auto">
          <a:xfrm>
            <a:off x="7170832" y="2286494"/>
            <a:ext cx="0" cy="34498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E5BC703D-4DE0-4012-91F2-69E5ECD5B3A9}"/>
              </a:ext>
            </a:extLst>
          </p:cNvPr>
          <p:cNvSpPr txBox="1"/>
          <p:nvPr/>
        </p:nvSpPr>
        <p:spPr>
          <a:xfrm>
            <a:off x="9498658" y="1529845"/>
            <a:ext cx="18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Spin polarization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C1BA384-4D7F-4E29-851D-93EC12C73B31}"/>
              </a:ext>
            </a:extLst>
          </p:cNvPr>
          <p:cNvSpPr txBox="1"/>
          <p:nvPr/>
        </p:nvSpPr>
        <p:spPr>
          <a:xfrm>
            <a:off x="6723090" y="1579648"/>
            <a:ext cx="124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Local o.a.m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D402529-1B4D-498E-AB78-CCA17D704940}"/>
                  </a:ext>
                </a:extLst>
              </p:cNvPr>
              <p:cNvSpPr txBox="1"/>
              <p:nvPr/>
            </p:nvSpPr>
            <p:spPr>
              <a:xfrm>
                <a:off x="8495862" y="2602065"/>
                <a:ext cx="479490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</m:acc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0D402529-1B4D-498E-AB78-CCA17D70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62" y="2602065"/>
                <a:ext cx="479490" cy="353558"/>
              </a:xfrm>
              <a:prstGeom prst="rect">
                <a:avLst/>
              </a:prstGeom>
              <a:blipFill>
                <a:blip r:embed="rId8"/>
                <a:stretch>
                  <a:fillRect l="-25641" t="-36207" r="-8974" b="-8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9">
            <a:extLst>
              <a:ext uri="{FF2B5EF4-FFF2-40B4-BE49-F238E27FC236}">
                <a16:creationId xmlns:a16="http://schemas.microsoft.com/office/drawing/2014/main" id="{C0A96399-5086-4D4C-BE56-7953C492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6" b="52973"/>
          <a:stretch/>
        </p:blipFill>
        <p:spPr bwMode="auto">
          <a:xfrm>
            <a:off x="4258456" y="3738086"/>
            <a:ext cx="3125953" cy="22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2" name="箭头: 燕尾形 121">
            <a:extLst>
              <a:ext uri="{FF2B5EF4-FFF2-40B4-BE49-F238E27FC236}">
                <a16:creationId xmlns:a16="http://schemas.microsoft.com/office/drawing/2014/main" id="{85CD81DE-8CFA-4BC4-9456-2A44B76F36E6}"/>
              </a:ext>
            </a:extLst>
          </p:cNvPr>
          <p:cNvSpPr/>
          <p:nvPr/>
        </p:nvSpPr>
        <p:spPr>
          <a:xfrm>
            <a:off x="3061735" y="2292687"/>
            <a:ext cx="649563" cy="382916"/>
          </a:xfrm>
          <a:prstGeom prst="notchedRightArrow">
            <a:avLst/>
          </a:prstGeom>
          <a:solidFill>
            <a:srgbClr val="FAA4B0">
              <a:alpha val="56078"/>
            </a:srgb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EFDB336-4946-4098-BA5C-488AF3F594A3}"/>
              </a:ext>
            </a:extLst>
          </p:cNvPr>
          <p:cNvSpPr txBox="1"/>
          <p:nvPr/>
        </p:nvSpPr>
        <p:spPr>
          <a:xfrm>
            <a:off x="5090470" y="3621497"/>
            <a:ext cx="199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 fireball model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EFDB336-4946-4098-BA5C-488AF3F594A3}"/>
              </a:ext>
            </a:extLst>
          </p:cNvPr>
          <p:cNvSpPr txBox="1"/>
          <p:nvPr/>
        </p:nvSpPr>
        <p:spPr>
          <a:xfrm>
            <a:off x="9264757" y="3644460"/>
            <a:ext cx="1532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Bjorken</a:t>
            </a:r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senario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4926438" y="2983652"/>
            <a:ext cx="737514" cy="601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接箭头连接符 54"/>
          <p:cNvCxnSpPr/>
          <p:nvPr/>
        </p:nvCxnSpPr>
        <p:spPr bwMode="auto">
          <a:xfrm>
            <a:off x="5175065" y="2784873"/>
            <a:ext cx="3672589" cy="1050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E5BC703D-4DE0-4012-91F2-69E5ECD5B3A9}"/>
              </a:ext>
            </a:extLst>
          </p:cNvPr>
          <p:cNvSpPr txBox="1"/>
          <p:nvPr/>
        </p:nvSpPr>
        <p:spPr>
          <a:xfrm>
            <a:off x="7502770" y="4722424"/>
            <a:ext cx="9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Vorticity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>
            <a:extLst>
              <a:ext uri="{FF2B5EF4-FFF2-40B4-BE49-F238E27FC236}">
                <a16:creationId xmlns:a16="http://schemas.microsoft.com/office/drawing/2014/main" id="{5ED66CD7-4C80-4031-87DC-D139F1D20DA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7042" y="1468010"/>
            <a:ext cx="4999167" cy="323293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Polarization after single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FF2E3E6-E0EB-4672-972E-624C4417C4C6}"/>
                  </a:ext>
                </a:extLst>
              </p:cNvPr>
              <p:cNvSpPr txBox="1"/>
              <p:nvPr/>
            </p:nvSpPr>
            <p:spPr>
              <a:xfrm>
                <a:off x="6382680" y="4766918"/>
                <a:ext cx="26656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Temperature of QGP 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FF2E3E6-E0EB-4672-972E-624C4417C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0" y="4766918"/>
                <a:ext cx="2665648" cy="276999"/>
              </a:xfrm>
              <a:prstGeom prst="rect">
                <a:avLst/>
              </a:prstGeom>
              <a:blipFill>
                <a:blip r:embed="rId3"/>
                <a:stretch>
                  <a:fillRect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7BA51E6-57B8-4793-BE4A-8CE2A355B59D}"/>
                  </a:ext>
                </a:extLst>
              </p:cNvPr>
              <p:cNvSpPr txBox="1"/>
              <p:nvPr/>
            </p:nvSpPr>
            <p:spPr>
              <a:xfrm>
                <a:off x="9048328" y="4737423"/>
                <a:ext cx="2275858" cy="306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ra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 energy of </a:t>
                </a:r>
                <a:r>
                  <a:rPr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qq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7BA51E6-57B8-4793-BE4A-8CE2A355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4737423"/>
                <a:ext cx="2275858" cy="306494"/>
              </a:xfrm>
              <a:prstGeom prst="rect">
                <a:avLst/>
              </a:prstGeom>
              <a:blipFill>
                <a:blip r:embed="rId4"/>
                <a:stretch>
                  <a:fillRect t="-16000" r="-535" b="-4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378987C-DEF6-473E-8C80-1BAB05FE8797}"/>
              </a:ext>
            </a:extLst>
          </p:cNvPr>
          <p:cNvSpPr txBox="1"/>
          <p:nvPr/>
        </p:nvSpPr>
        <p:spPr>
          <a:xfrm>
            <a:off x="5450116" y="5252432"/>
            <a:ext cx="26656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200GeV: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2AE200-F2BF-403F-B54A-C886278A1481}"/>
                  </a:ext>
                </a:extLst>
              </p:cNvPr>
              <p:cNvSpPr txBox="1"/>
              <p:nvPr/>
            </p:nvSpPr>
            <p:spPr>
              <a:xfrm>
                <a:off x="9065921" y="5260604"/>
                <a:ext cx="26656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~0.0025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(Bjorken)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2AE200-F2BF-403F-B54A-C886278A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21" y="5260604"/>
                <a:ext cx="2665647" cy="276999"/>
              </a:xfrm>
              <a:prstGeom prst="rect">
                <a:avLst/>
              </a:prstGeom>
              <a:blipFill>
                <a:blip r:embed="rId5"/>
                <a:stretch>
                  <a:fillRect t="-2888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7658CBB-8563-4512-8322-D71C194706E4}"/>
                  </a:ext>
                </a:extLst>
              </p:cNvPr>
              <p:cNvSpPr txBox="1"/>
              <p:nvPr/>
            </p:nvSpPr>
            <p:spPr>
              <a:xfrm>
                <a:off x="7271558" y="5188399"/>
                <a:ext cx="2069976" cy="398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~0.4</m:t>
                    </m:r>
                  </m:oMath>
                </a14:m>
                <a:r>
                  <a:rPr lang="zh-CN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(Landau)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7658CBB-8563-4512-8322-D71C1947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58" y="5188399"/>
                <a:ext cx="2069976" cy="398827"/>
              </a:xfrm>
              <a:prstGeom prst="rect">
                <a:avLst/>
              </a:prstGeom>
              <a:blipFill>
                <a:blip r:embed="rId6"/>
                <a:stretch>
                  <a:fillRect l="-4720" t="-100000" r="-4130" b="-16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769E02DD-00F9-43BA-AA65-5C0327962B68}"/>
              </a:ext>
            </a:extLst>
          </p:cNvPr>
          <p:cNvSpPr txBox="1"/>
          <p:nvPr/>
        </p:nvSpPr>
        <p:spPr>
          <a:xfrm>
            <a:off x="748211" y="1073935"/>
            <a:ext cx="6034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Single scattering at fixed impact parameter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CB3073A-BC74-4281-977C-30A45DB9BC40}"/>
              </a:ext>
            </a:extLst>
          </p:cNvPr>
          <p:cNvCxnSpPr/>
          <p:nvPr/>
        </p:nvCxnSpPr>
        <p:spPr bwMode="auto">
          <a:xfrm>
            <a:off x="1609426" y="2230145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B01EC90-20A9-4130-A755-B7D1ACA28BF8}"/>
              </a:ext>
            </a:extLst>
          </p:cNvPr>
          <p:cNvCxnSpPr/>
          <p:nvPr/>
        </p:nvCxnSpPr>
        <p:spPr bwMode="auto">
          <a:xfrm flipV="1">
            <a:off x="3049586" y="1767167"/>
            <a:ext cx="1283970" cy="4629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B77156E-0A5E-44C2-85A8-CAFE6CB4548E}"/>
              </a:ext>
            </a:extLst>
          </p:cNvPr>
          <p:cNvCxnSpPr/>
          <p:nvPr/>
        </p:nvCxnSpPr>
        <p:spPr bwMode="auto">
          <a:xfrm flipH="1">
            <a:off x="3015668" y="2899839"/>
            <a:ext cx="13629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BABFD63-3BAE-4F03-81C4-58BF1032BF4E}"/>
              </a:ext>
            </a:extLst>
          </p:cNvPr>
          <p:cNvCxnSpPr/>
          <p:nvPr/>
        </p:nvCxnSpPr>
        <p:spPr bwMode="auto">
          <a:xfrm flipH="1">
            <a:off x="1883972" y="2917739"/>
            <a:ext cx="1165614" cy="583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54D18B4-8FD2-4224-97FB-5FBFDDA8E8DD}"/>
              </a:ext>
            </a:extLst>
          </p:cNvPr>
          <p:cNvCxnSpPr/>
          <p:nvPr/>
        </p:nvCxnSpPr>
        <p:spPr bwMode="auto">
          <a:xfrm>
            <a:off x="3049586" y="2230145"/>
            <a:ext cx="14493" cy="6378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444417BE-3335-4329-8F08-B98529B80AFD}"/>
              </a:ext>
            </a:extLst>
          </p:cNvPr>
          <p:cNvSpPr txBox="1"/>
          <p:nvPr/>
        </p:nvSpPr>
        <p:spPr>
          <a:xfrm>
            <a:off x="1099597" y="19585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02930A9-DA38-46B9-8E4D-7C3326AC53AD}"/>
              </a:ext>
            </a:extLst>
          </p:cNvPr>
          <p:cNvSpPr txBox="1"/>
          <p:nvPr/>
        </p:nvSpPr>
        <p:spPr>
          <a:xfrm>
            <a:off x="4482396" y="263714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B922BBB-7235-4264-AB09-F55E2FBE5C46}"/>
                  </a:ext>
                </a:extLst>
              </p:cNvPr>
              <p:cNvSpPr txBox="1"/>
              <p:nvPr/>
            </p:nvSpPr>
            <p:spPr>
              <a:xfrm>
                <a:off x="2525348" y="2389276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B922BBB-7235-4264-AB09-F55E2FBE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48" y="2389276"/>
                <a:ext cx="415114" cy="369332"/>
              </a:xfrm>
              <a:prstGeom prst="rect">
                <a:avLst/>
              </a:prstGeom>
              <a:blipFill>
                <a:blip r:embed="rId7"/>
                <a:stretch>
                  <a:fillRect l="-23529" t="-34426" r="-48529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8CE7C68-41C5-414B-A040-2D800F0E75E1}"/>
                  </a:ext>
                </a:extLst>
              </p:cNvPr>
              <p:cNvSpPr txBox="1"/>
              <p:nvPr/>
            </p:nvSpPr>
            <p:spPr>
              <a:xfrm>
                <a:off x="1418464" y="3749929"/>
                <a:ext cx="3231984" cy="680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>
                      <m:f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8CE7C68-41C5-414B-A040-2D800F0E7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64" y="3749929"/>
                <a:ext cx="3231984" cy="6801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76E79CD6-143E-47E3-9B82-09CD4B5C2B7D}"/>
              </a:ext>
            </a:extLst>
          </p:cNvPr>
          <p:cNvSpPr txBox="1"/>
          <p:nvPr/>
        </p:nvSpPr>
        <p:spPr>
          <a:xfrm>
            <a:off x="1329097" y="1872283"/>
            <a:ext cx="134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A2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unpolarized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09F0FDD-3241-4236-AF19-66905C781260}"/>
              </a:ext>
            </a:extLst>
          </p:cNvPr>
          <p:cNvSpPr txBox="1"/>
          <p:nvPr/>
        </p:nvSpPr>
        <p:spPr>
          <a:xfrm>
            <a:off x="3335870" y="2899838"/>
            <a:ext cx="134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unpolarized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3710BDB-519E-4FFA-B212-DDD56C90E388}"/>
                  </a:ext>
                </a:extLst>
              </p:cNvPr>
              <p:cNvSpPr txBox="1"/>
              <p:nvPr/>
            </p:nvSpPr>
            <p:spPr>
              <a:xfrm rot="20368488">
                <a:off x="3314003" y="1536990"/>
                <a:ext cx="7274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3710BDB-519E-4FFA-B212-DDD56C90E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68488">
                <a:off x="3314003" y="1536990"/>
                <a:ext cx="72741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2C60CF0-E29E-4985-92EA-423EBB9490C8}"/>
                  </a:ext>
                </a:extLst>
              </p:cNvPr>
              <p:cNvSpPr txBox="1"/>
              <p:nvPr/>
            </p:nvSpPr>
            <p:spPr>
              <a:xfrm>
                <a:off x="1334899" y="4871068"/>
                <a:ext cx="3640138" cy="634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CN" sz="200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sz="200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A2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 smtClean="0">
                                      <a:solidFill>
                                        <a:srgbClr val="A2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A2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A2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altLang="zh-CN" sz="2000" b="0" i="1" smtClean="0">
                                  <a:solidFill>
                                    <a:srgbClr val="A2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000" i="1" smtClean="0">
                                      <a:solidFill>
                                        <a:srgbClr val="A2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A2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en-US" altLang="zh-CN" sz="2000" b="0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200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A2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CN" sz="2000" b="0" i="1" smtClean="0">
                              <a:solidFill>
                                <a:srgbClr val="A2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2000" i="1" smtClean="0">
                                  <a:solidFill>
                                    <a:srgbClr val="A2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A2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2C60CF0-E29E-4985-92EA-423EBB94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99" y="4871068"/>
                <a:ext cx="3640138" cy="634661"/>
              </a:xfrm>
              <a:prstGeom prst="rect">
                <a:avLst/>
              </a:prstGeom>
              <a:blipFill>
                <a:blip r:embed="rId10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1230A81-FAE8-47A6-B30E-1BDAD4C2838E}"/>
                  </a:ext>
                </a:extLst>
              </p:cNvPr>
              <p:cNvSpPr txBox="1"/>
              <p:nvPr/>
            </p:nvSpPr>
            <p:spPr>
              <a:xfrm>
                <a:off x="2563749" y="1826329"/>
                <a:ext cx="5003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1230A81-FAE8-47A6-B30E-1BDAD4C28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749" y="1826329"/>
                <a:ext cx="500330" cy="369332"/>
              </a:xfrm>
              <a:prstGeom prst="rect">
                <a:avLst/>
              </a:prstGeom>
              <a:blipFill>
                <a:blip r:embed="rId11"/>
                <a:stretch>
                  <a:fillRect t="-21667" r="-28049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1D7C910-A92B-4257-B13D-60A3523393CF}"/>
              </a:ext>
            </a:extLst>
          </p:cNvPr>
          <p:cNvCxnSpPr/>
          <p:nvPr/>
        </p:nvCxnSpPr>
        <p:spPr bwMode="auto">
          <a:xfrm flipV="1">
            <a:off x="8544272" y="1679881"/>
            <a:ext cx="0" cy="256569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DED63812-3623-4F01-A2EC-AD32F5A0A5B4}"/>
              </a:ext>
            </a:extLst>
          </p:cNvPr>
          <p:cNvCxnSpPr/>
          <p:nvPr/>
        </p:nvCxnSpPr>
        <p:spPr bwMode="auto">
          <a:xfrm flipH="1">
            <a:off x="7968208" y="3140968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D06150E-6349-48A5-9F3F-935F2FD8FDDC}"/>
              </a:ext>
            </a:extLst>
          </p:cNvPr>
          <p:cNvSpPr txBox="1"/>
          <p:nvPr/>
        </p:nvSpPr>
        <p:spPr>
          <a:xfrm>
            <a:off x="7114105" y="1144806"/>
            <a:ext cx="390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JHG-Chen-Deng-Liang-Wang-Wang PRC 2008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F918CFA-D684-47F8-991F-0D15CA7FEBB4}"/>
              </a:ext>
            </a:extLst>
          </p:cNvPr>
          <p:cNvSpPr txBox="1"/>
          <p:nvPr/>
        </p:nvSpPr>
        <p:spPr>
          <a:xfrm>
            <a:off x="1162558" y="5788671"/>
            <a:ext cx="819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Intuitive method displaying how o.a.m leads to spin polarization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8C8A9D6-09EB-4A85-38B0-98F08D414B72}"/>
              </a:ext>
            </a:extLst>
          </p:cNvPr>
          <p:cNvSpPr txBox="1"/>
          <p:nvPr/>
        </p:nvSpPr>
        <p:spPr>
          <a:xfrm>
            <a:off x="4222123" y="3320369"/>
            <a:ext cx="197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Liang-Wang PRL 2005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Polarization in 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0575F74-5DEB-4504-980A-1919351712DD}"/>
                  </a:ext>
                </a:extLst>
              </p:cNvPr>
              <p:cNvSpPr txBox="1"/>
              <p:nvPr/>
            </p:nvSpPr>
            <p:spPr>
              <a:xfrm>
                <a:off x="551371" y="1022165"/>
                <a:ext cx="741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Density operator at global equilibrium with given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0575F74-5DEB-4504-980A-19193517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71" y="1022165"/>
                <a:ext cx="7417030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872E01-6DD2-4D5D-8A52-6AD2DF5A46B2}"/>
                  </a:ext>
                </a:extLst>
              </p:cNvPr>
              <p:cNvSpPr txBox="1"/>
              <p:nvPr/>
            </p:nvSpPr>
            <p:spPr>
              <a:xfrm>
                <a:off x="1055440" y="1776661"/>
                <a:ext cx="4585788" cy="684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acc>
                            <m:accPr>
                              <m:chr m:val="̂"/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872E01-6DD2-4D5D-8A52-6AD2DF5A4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1776661"/>
                <a:ext cx="4585788" cy="684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B96FFEE-5E48-4E8E-90AA-2016C1F9428B}"/>
              </a:ext>
            </a:extLst>
          </p:cNvPr>
          <p:cNvSpPr txBox="1"/>
          <p:nvPr/>
        </p:nvSpPr>
        <p:spPr>
          <a:xfrm>
            <a:off x="551371" y="3130762"/>
            <a:ext cx="780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Spin polarization vector in phase space for spin ½ particles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95686FE-B6C8-467C-86FC-D1D401AC5784}"/>
                  </a:ext>
                </a:extLst>
              </p:cNvPr>
              <p:cNvSpPr txBox="1"/>
              <p:nvPr/>
            </p:nvSpPr>
            <p:spPr>
              <a:xfrm>
                <a:off x="5257890" y="1877797"/>
                <a:ext cx="5278166" cy="43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Thermal vorticity:  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95686FE-B6C8-467C-86FC-D1D401AC5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90" y="1877797"/>
                <a:ext cx="5278166" cy="434606"/>
              </a:xfrm>
              <a:prstGeom prst="rect">
                <a:avLst/>
              </a:prstGeom>
              <a:blipFill>
                <a:blip r:embed="rId4"/>
                <a:stretch>
                  <a:fillRect t="-4225" b="-22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FCBFB9E-1277-47F9-9301-7A2B8F776F22}"/>
                  </a:ext>
                </a:extLst>
              </p:cNvPr>
              <p:cNvSpPr txBox="1"/>
              <p:nvPr/>
            </p:nvSpPr>
            <p:spPr>
              <a:xfrm>
                <a:off x="3275361" y="3589889"/>
                <a:ext cx="4585788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𝜛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𝜌𝜎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FCBFB9E-1277-47F9-9301-7A2B8F776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61" y="3589889"/>
                <a:ext cx="4585788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84DAECF-F4A3-4039-8E59-1E7700CB86E5}"/>
                  </a:ext>
                </a:extLst>
              </p:cNvPr>
              <p:cNvSpPr txBox="1"/>
              <p:nvPr/>
            </p:nvSpPr>
            <p:spPr>
              <a:xfrm>
                <a:off x="10266040" y="1910887"/>
                <a:ext cx="192596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84DAECF-F4A3-4039-8E59-1E7700CB8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40" y="1910887"/>
                <a:ext cx="1925960" cy="391646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3A27AA1-0E40-423D-BF45-DDAD10BD2773}"/>
                  </a:ext>
                </a:extLst>
              </p:cNvPr>
              <p:cNvSpPr txBox="1"/>
              <p:nvPr/>
            </p:nvSpPr>
            <p:spPr>
              <a:xfrm>
                <a:off x="7861149" y="3648702"/>
                <a:ext cx="30655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Fermi-Dirac distribution</a:t>
                </a:r>
                <a:endParaRPr lang="zh-CN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3A27AA1-0E40-423D-BF45-DDAD10BD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149" y="3648702"/>
                <a:ext cx="3065528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C228C3A0-ECF9-46FB-B2E5-D80147E61FBD}"/>
              </a:ext>
            </a:extLst>
          </p:cNvPr>
          <p:cNvSpPr txBox="1"/>
          <p:nvPr/>
        </p:nvSpPr>
        <p:spPr>
          <a:xfrm>
            <a:off x="661247" y="4765650"/>
            <a:ext cx="952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Spin polarization vector at freezeout hypersurface in heavy ion collisions: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8975E75-5656-4C95-A6F6-02F8E1C1768F}"/>
                  </a:ext>
                </a:extLst>
              </p:cNvPr>
              <p:cNvSpPr txBox="1"/>
              <p:nvPr/>
            </p:nvSpPr>
            <p:spPr>
              <a:xfrm>
                <a:off x="3331805" y="5500208"/>
                <a:ext cx="5472608" cy="754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𝝕</m:t>
                              </m:r>
                            </m:e>
                            <m:sub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𝝆𝝈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𝜛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𝜌𝜎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8975E75-5656-4C95-A6F6-02F8E1C17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05" y="5500208"/>
                <a:ext cx="5472608" cy="75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8E13288A-ECBC-4F2F-A489-94FB0E549A43}"/>
              </a:ext>
            </a:extLst>
          </p:cNvPr>
          <p:cNvSpPr txBox="1"/>
          <p:nvPr/>
        </p:nvSpPr>
        <p:spPr>
          <a:xfrm>
            <a:off x="2639616" y="2461592"/>
            <a:ext cx="724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Becattini-Chandra-Del Zanna-</a:t>
            </a:r>
            <a:r>
              <a:rPr lang="en-US" altLang="zh-CN" b="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Grossi</a:t>
            </a:r>
            <a:r>
              <a:rPr lang="en-US" altLang="zh-CN" b="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Annals Phys. 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2013 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13288A-ECBC-4F2F-A489-94FB0E549A43}"/>
              </a:ext>
            </a:extLst>
          </p:cNvPr>
          <p:cNvSpPr txBox="1"/>
          <p:nvPr/>
        </p:nvSpPr>
        <p:spPr>
          <a:xfrm>
            <a:off x="4076167" y="4263521"/>
            <a:ext cx="389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Also: Fang-Pang-Wang-Wang PRC 2016</a:t>
            </a:r>
            <a:endParaRPr lang="zh-CN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0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Global polarization in heavy ion collisions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E82895-E594-4DB5-9C24-D05AF6A8F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36" y="1355720"/>
            <a:ext cx="2664743" cy="19437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9DB59E8-72BE-4970-8C08-B84DC6C38083}"/>
              </a:ext>
            </a:extLst>
          </p:cNvPr>
          <p:cNvSpPr txBox="1"/>
          <p:nvPr/>
        </p:nvSpPr>
        <p:spPr>
          <a:xfrm>
            <a:off x="3221260" y="1096261"/>
            <a:ext cx="2339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Karpenko-Becattini EPJC 2017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0182780-2A08-4F71-81ED-0F17A84CD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13" b="15829"/>
          <a:stretch/>
        </p:blipFill>
        <p:spPr>
          <a:xfrm>
            <a:off x="2973569" y="3735402"/>
            <a:ext cx="2731312" cy="22306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C2E419-B33B-4776-85A2-C1C9B9F9B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71" y="3807902"/>
            <a:ext cx="2664742" cy="21802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80071DD-8C55-4CC0-A31B-DD4327C78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24" y="3739846"/>
            <a:ext cx="2870138" cy="225290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85A00A-1F25-4244-A82F-625E04C9DCF1}"/>
              </a:ext>
            </a:extLst>
          </p:cNvPr>
          <p:cNvSpPr txBox="1"/>
          <p:nvPr/>
        </p:nvSpPr>
        <p:spPr>
          <a:xfrm>
            <a:off x="6476572" y="3495732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Shi-Li-Liao PLB 2019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540E2C7-A7DC-46A5-B01B-7607054ECA12}"/>
              </a:ext>
            </a:extLst>
          </p:cNvPr>
          <p:cNvSpPr txBox="1"/>
          <p:nvPr/>
        </p:nvSpPr>
        <p:spPr>
          <a:xfrm>
            <a:off x="3657468" y="3481647"/>
            <a:ext cx="1467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Sun-Ko PRC 2019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2899C5E-D376-4FED-9A59-6C8D57E665D4}"/>
              </a:ext>
            </a:extLst>
          </p:cNvPr>
          <p:cNvSpPr txBox="1"/>
          <p:nvPr/>
        </p:nvSpPr>
        <p:spPr>
          <a:xfrm>
            <a:off x="6322368" y="1082261"/>
            <a:ext cx="2211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-Wang-</a:t>
            </a:r>
            <a:r>
              <a:rPr lang="en-US" altLang="zh-CN" sz="1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Csernai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PRC 2017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EA856FD-071F-47F5-844E-B244E7A2C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384802"/>
            <a:ext cx="2604511" cy="2072887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EFAAA4F-AA77-42B0-8430-8EB9F3AE19A3}"/>
              </a:ext>
            </a:extLst>
          </p:cNvPr>
          <p:cNvSpPr txBox="1"/>
          <p:nvPr/>
        </p:nvSpPr>
        <p:spPr>
          <a:xfrm>
            <a:off x="9018131" y="1068191"/>
            <a:ext cx="2232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Li-Pang-Wang-Xia PRC 2017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BDCBF33-EAF9-4E50-8B7E-9E70A7A56EF3}"/>
              </a:ext>
            </a:extLst>
          </p:cNvPr>
          <p:cNvSpPr txBox="1"/>
          <p:nvPr/>
        </p:nvSpPr>
        <p:spPr>
          <a:xfrm>
            <a:off x="3941798" y="6044059"/>
            <a:ext cx="397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Quantitatively consistent !</a:t>
            </a:r>
            <a:endParaRPr lang="zh-CN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D27C768-90C0-46A4-84B4-125D82E1D842}"/>
                  </a:ext>
                </a:extLst>
              </p:cNvPr>
              <p:cNvSpPr txBox="1"/>
              <p:nvPr/>
            </p:nvSpPr>
            <p:spPr>
              <a:xfrm>
                <a:off x="5154806" y="5805923"/>
                <a:ext cx="658450" cy="154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000" i="1"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𝐺𝑒𝑉</m:t>
                      </m:r>
                      <m:r>
                        <a:rPr lang="en-US" altLang="zh-CN" sz="1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D27C768-90C0-46A4-84B4-125D82E1D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06" y="5805923"/>
                <a:ext cx="658450" cy="154529"/>
              </a:xfrm>
              <a:prstGeom prst="rect">
                <a:avLst/>
              </a:prstGeom>
              <a:blipFill>
                <a:blip r:embed="rId7"/>
                <a:stretch>
                  <a:fillRect r="-3704" b="-3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5931670" y="1451895"/>
            <a:ext cx="2664743" cy="1979522"/>
            <a:chOff x="5669229" y="1429716"/>
            <a:chExt cx="2664743" cy="1979522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EF49BA0-08D4-4E2F-80D8-67FC62CD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229" y="1429716"/>
              <a:ext cx="2664743" cy="1979522"/>
            </a:xfrm>
            <a:prstGeom prst="rect">
              <a:avLst/>
            </a:prstGeom>
          </p:spPr>
        </p:pic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72B05A72-4CA7-4BD8-9A45-5AB0FA4D72BA}"/>
                </a:ext>
              </a:extLst>
            </p:cNvPr>
            <p:cNvCxnSpPr/>
            <p:nvPr/>
          </p:nvCxnSpPr>
          <p:spPr bwMode="auto">
            <a:xfrm flipV="1">
              <a:off x="8306079" y="1481944"/>
              <a:ext cx="0" cy="16154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F401C97-8CBA-4068-8B71-0DFEA785F4AA}"/>
                </a:ext>
              </a:extLst>
            </p:cNvPr>
            <p:cNvCxnSpPr/>
            <p:nvPr/>
          </p:nvCxnSpPr>
          <p:spPr bwMode="auto">
            <a:xfrm>
              <a:off x="6168008" y="1481944"/>
              <a:ext cx="213036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A98AD3E-D772-4595-9FA2-BD31C13DBA41}"/>
              </a:ext>
            </a:extLst>
          </p:cNvPr>
          <p:cNvSpPr txBox="1"/>
          <p:nvPr/>
        </p:nvSpPr>
        <p:spPr>
          <a:xfrm>
            <a:off x="9121318" y="3581514"/>
            <a:ext cx="2204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Wei-Deng-Huang PRC 2019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7" y="1274843"/>
            <a:ext cx="1990698" cy="26144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0" y="3929478"/>
            <a:ext cx="2164215" cy="20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"/>
    </mc:Choice>
    <mc:Fallback xmlns="">
      <p:transition advTm="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6585EC-7122-44D7-8953-0DDED5A1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4518" y="6190740"/>
            <a:ext cx="2133600" cy="476250"/>
          </a:xfrm>
        </p:spPr>
        <p:txBody>
          <a:bodyPr/>
          <a:lstStyle/>
          <a:p>
            <a:pPr>
              <a:defRPr/>
            </a:pPr>
            <a:fld id="{5E2977E5-399C-45CC-A3B5-A0766E6DD94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FA2D10-3803-4A82-9327-3458846B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095" y="11981"/>
            <a:ext cx="8229600" cy="9083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kern="0" dirty="0">
                <a:solidFill>
                  <a:schemeClr val="tx1"/>
                </a:solidFill>
                <a:latin typeface="Calibri" pitchFamily="34" charset="0"/>
                <a:ea typeface="Cambria Math" pitchFamily="18" charset="0"/>
                <a:cs typeface="Times New Roman" pitchFamily="18" charset="0"/>
              </a:rPr>
              <a:t>Local polarization in heavy ion collisions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F1682C9-6F80-4490-AF31-54658B4D0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" r="50167"/>
          <a:stretch/>
        </p:blipFill>
        <p:spPr>
          <a:xfrm>
            <a:off x="5450248" y="3427134"/>
            <a:ext cx="2469712" cy="20374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9993BC-878D-408A-A53D-326100673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79" y="3578526"/>
            <a:ext cx="2258251" cy="200166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F09D511-EDBB-4532-8F4F-FD650EA28947}"/>
              </a:ext>
            </a:extLst>
          </p:cNvPr>
          <p:cNvSpPr txBox="1"/>
          <p:nvPr/>
        </p:nvSpPr>
        <p:spPr>
          <a:xfrm>
            <a:off x="5514614" y="307881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Becattini-Karpenko PRL 2018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8EFF356-6107-4826-AD10-AE1BE38C6C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9002" r="17270" b="12659"/>
          <a:stretch/>
        </p:blipFill>
        <p:spPr>
          <a:xfrm>
            <a:off x="491778" y="2538934"/>
            <a:ext cx="1336593" cy="13875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AB77CA-C06C-4F2F-8805-878476D66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68" y="1200340"/>
            <a:ext cx="2462141" cy="18288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60D3C84-CF94-430C-B2D8-CB21A751D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214346"/>
            <a:ext cx="2381102" cy="1891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/>
              <p:nvPr/>
            </p:nvSpPr>
            <p:spPr>
              <a:xfrm>
                <a:off x="8208609" y="1722986"/>
                <a:ext cx="6957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⇎</m:t>
                      </m:r>
                    </m:oMath>
                  </m:oMathPara>
                </a14:m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09" y="1722986"/>
                <a:ext cx="69570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C71D44E-9C4E-4689-A11C-B919B5EED57C}"/>
                  </a:ext>
                </a:extLst>
              </p:cNvPr>
              <p:cNvSpPr txBox="1"/>
              <p:nvPr/>
            </p:nvSpPr>
            <p:spPr>
              <a:xfrm>
                <a:off x="8243639" y="4172463"/>
                <a:ext cx="6957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⇎</m:t>
                      </m:r>
                    </m:oMath>
                  </m:oMathPara>
                </a14:m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C71D44E-9C4E-4689-A11C-B919B5EED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39" y="4172463"/>
                <a:ext cx="69570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A5FFED52-D702-4EED-8D6E-A12123139098}"/>
              </a:ext>
            </a:extLst>
          </p:cNvPr>
          <p:cNvSpPr txBox="1"/>
          <p:nvPr/>
        </p:nvSpPr>
        <p:spPr>
          <a:xfrm>
            <a:off x="3555472" y="5435269"/>
            <a:ext cx="429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Qualitatively inconsistent!      </a:t>
            </a:r>
            <a:endParaRPr lang="zh-CN" alt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77E0BC-37C3-4359-B2F1-2BD5764625F9}"/>
              </a:ext>
            </a:extLst>
          </p:cNvPr>
          <p:cNvSpPr txBox="1"/>
          <p:nvPr/>
        </p:nvSpPr>
        <p:spPr>
          <a:xfrm>
            <a:off x="-77311" y="5938923"/>
            <a:ext cx="10444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 down effects can not solve it:    Xia-Li-Huang-Huang PRC 2019;  </a:t>
            </a:r>
            <a:r>
              <a:rPr lang="en-US" altLang="zh-CN" sz="1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Becattini</a:t>
            </a:r>
            <a:r>
              <a:rPr lang="en-US" altLang="zh-CN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-Cao-</a:t>
            </a:r>
            <a:r>
              <a:rPr lang="en-US" altLang="zh-CN" sz="1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Speranza</a:t>
            </a:r>
            <a:r>
              <a:rPr lang="en-US" altLang="zh-CN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EPJC2019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0C89F57-08C6-4B52-82C4-0DF2297403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55" y="1151756"/>
            <a:ext cx="1736929" cy="177885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421539" y="3442226"/>
            <a:ext cx="1873207" cy="1915014"/>
            <a:chOff x="6096758" y="3759508"/>
            <a:chExt cx="2159417" cy="2261780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E2C3654-10C8-4DB6-A818-E8E11611053E}"/>
                </a:ext>
              </a:extLst>
            </p:cNvPr>
            <p:cNvCxnSpPr/>
            <p:nvPr/>
          </p:nvCxnSpPr>
          <p:spPr bwMode="auto">
            <a:xfrm>
              <a:off x="6096758" y="5017502"/>
              <a:ext cx="214765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29689F3-2D9E-4EAD-966D-26E3B12841A6}"/>
                </a:ext>
              </a:extLst>
            </p:cNvPr>
            <p:cNvCxnSpPr/>
            <p:nvPr/>
          </p:nvCxnSpPr>
          <p:spPr bwMode="auto">
            <a:xfrm flipV="1">
              <a:off x="7020272" y="3933056"/>
              <a:ext cx="0" cy="20882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C10C5BC0-7073-45AF-9DA5-E8BD5BFC933C}"/>
                </a:ext>
              </a:extLst>
            </p:cNvPr>
            <p:cNvSpPr/>
            <p:nvPr/>
          </p:nvSpPr>
          <p:spPr>
            <a:xfrm>
              <a:off x="6456097" y="4175335"/>
              <a:ext cx="1128350" cy="1684334"/>
            </a:xfrm>
            <a:prstGeom prst="ellipse">
              <a:avLst/>
            </a:prstGeom>
            <a:solidFill>
              <a:schemeClr val="bg2">
                <a:alpha val="49000"/>
              </a:schemeClr>
            </a:solidFill>
            <a:ln>
              <a:solidFill>
                <a:schemeClr val="bg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l"/>
              <a:endParaRPr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AAF8A24-2978-4B00-B34C-67ED20585DB3}"/>
                </a:ext>
              </a:extLst>
            </p:cNvPr>
            <p:cNvSpPr txBox="1"/>
            <p:nvPr/>
          </p:nvSpPr>
          <p:spPr>
            <a:xfrm rot="18990213">
              <a:off x="6962112" y="4456129"/>
              <a:ext cx="717077" cy="602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⊕</a:t>
              </a:r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1F81485-E02B-47B7-9DEC-DC70D061FBDD}"/>
                </a:ext>
              </a:extLst>
            </p:cNvPr>
            <p:cNvSpPr txBox="1"/>
            <p:nvPr/>
          </p:nvSpPr>
          <p:spPr>
            <a:xfrm rot="19359919">
              <a:off x="6565730" y="4433257"/>
              <a:ext cx="360689" cy="682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⊙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99240DB-2F18-47D3-A0B1-81EB5C00A34C}"/>
                </a:ext>
              </a:extLst>
            </p:cNvPr>
            <p:cNvSpPr txBox="1"/>
            <p:nvPr/>
          </p:nvSpPr>
          <p:spPr>
            <a:xfrm rot="18990213">
              <a:off x="6394064" y="5018754"/>
              <a:ext cx="717077" cy="602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0000F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⊕</a:t>
              </a:r>
              <a:endParaRPr lang="zh-CN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1FABC56-C152-4418-ACD0-5CCE1E901234}"/>
                </a:ext>
              </a:extLst>
            </p:cNvPr>
            <p:cNvSpPr txBox="1"/>
            <p:nvPr/>
          </p:nvSpPr>
          <p:spPr>
            <a:xfrm rot="19359919">
              <a:off x="6918452" y="4983384"/>
              <a:ext cx="791773" cy="682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⊙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47FEC34-56E7-4E2F-9B1D-A5ACE332BF4A}"/>
                </a:ext>
              </a:extLst>
            </p:cNvPr>
            <p:cNvSpPr txBox="1"/>
            <p:nvPr/>
          </p:nvSpPr>
          <p:spPr>
            <a:xfrm>
              <a:off x="7972123" y="497717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zh-CN" alt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8B2361E-091C-49A0-8F79-F63AD6943331}"/>
                </a:ext>
              </a:extLst>
            </p:cNvPr>
            <p:cNvSpPr txBox="1"/>
            <p:nvPr/>
          </p:nvSpPr>
          <p:spPr>
            <a:xfrm>
              <a:off x="7084956" y="375950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zh-CN" altLang="en-US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2EDC54E6-CBF1-47EC-8131-5D9B7E9041D2}"/>
              </a:ext>
            </a:extLst>
          </p:cNvPr>
          <p:cNvSpPr/>
          <p:nvPr/>
        </p:nvSpPr>
        <p:spPr>
          <a:xfrm>
            <a:off x="2223534" y="1035024"/>
            <a:ext cx="504056" cy="378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5B4C3BA-BCC4-4830-80C2-A74F41062598}"/>
              </a:ext>
            </a:extLst>
          </p:cNvPr>
          <p:cNvSpPr txBox="1"/>
          <p:nvPr/>
        </p:nvSpPr>
        <p:spPr>
          <a:xfrm>
            <a:off x="366957" y="1575391"/>
            <a:ext cx="1586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Transverse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vorticity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AE3C310-1F96-4BFA-B065-696CDC86A6CC}"/>
              </a:ext>
            </a:extLst>
          </p:cNvPr>
          <p:cNvSpPr txBox="1"/>
          <p:nvPr/>
        </p:nvSpPr>
        <p:spPr>
          <a:xfrm>
            <a:off x="2184018" y="3051782"/>
            <a:ext cx="21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Xia-Li-Tang-Wang PRC 2018</a:t>
            </a:r>
            <a:endParaRPr lang="zh-CN" altLang="en-US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878682" y="4093283"/>
                <a:ext cx="3248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682" y="4093283"/>
                <a:ext cx="324833" cy="276999"/>
              </a:xfrm>
              <a:prstGeom prst="rect">
                <a:avLst/>
              </a:prstGeom>
              <a:blipFill>
                <a:blip r:embed="rId10"/>
                <a:stretch>
                  <a:fillRect l="-18519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15B4C3BA-BCC4-4830-80C2-A74F41062598}"/>
              </a:ext>
            </a:extLst>
          </p:cNvPr>
          <p:cNvSpPr txBox="1"/>
          <p:nvPr/>
        </p:nvSpPr>
        <p:spPr>
          <a:xfrm>
            <a:off x="366957" y="4129225"/>
            <a:ext cx="164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Longitudinal 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vorticity 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/>
              <p:nvPr/>
            </p:nvSpPr>
            <p:spPr>
              <a:xfrm>
                <a:off x="4677033" y="1698161"/>
                <a:ext cx="5866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33" y="1698161"/>
                <a:ext cx="586699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/>
              <p:nvPr/>
            </p:nvSpPr>
            <p:spPr>
              <a:xfrm>
                <a:off x="4706738" y="4161769"/>
                <a:ext cx="5866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zh-CN" alt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8202875-E069-4DE3-B7B5-D225CFD1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38" y="4161769"/>
                <a:ext cx="58669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任意多边形 2"/>
          <p:cNvSpPr/>
          <p:nvPr/>
        </p:nvSpPr>
        <p:spPr>
          <a:xfrm>
            <a:off x="9498070" y="1575391"/>
            <a:ext cx="1422465" cy="811261"/>
          </a:xfrm>
          <a:custGeom>
            <a:avLst/>
            <a:gdLst>
              <a:gd name="connsiteX0" fmla="*/ 0 w 1322962"/>
              <a:gd name="connsiteY0" fmla="*/ 687421 h 687421"/>
              <a:gd name="connsiteX1" fmla="*/ 810638 w 1322962"/>
              <a:gd name="connsiteY1" fmla="*/ 428017 h 687421"/>
              <a:gd name="connsiteX2" fmla="*/ 1322962 w 1322962"/>
              <a:gd name="connsiteY2" fmla="*/ 0 h 68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962" h="687421">
                <a:moveTo>
                  <a:pt x="0" y="687421"/>
                </a:moveTo>
                <a:cubicBezTo>
                  <a:pt x="295072" y="615004"/>
                  <a:pt x="590144" y="542587"/>
                  <a:pt x="810638" y="428017"/>
                </a:cubicBezTo>
                <a:cubicBezTo>
                  <a:pt x="1031132" y="313447"/>
                  <a:pt x="1177047" y="156723"/>
                  <a:pt x="1322962" y="0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708204" y="4189086"/>
            <a:ext cx="1322962" cy="411043"/>
          </a:xfrm>
          <a:custGeom>
            <a:avLst/>
            <a:gdLst>
              <a:gd name="connsiteX0" fmla="*/ 0 w 1322962"/>
              <a:gd name="connsiteY0" fmla="*/ 292123 h 411043"/>
              <a:gd name="connsiteX1" fmla="*/ 324256 w 1322962"/>
              <a:gd name="connsiteY1" fmla="*/ 408854 h 411043"/>
              <a:gd name="connsiteX2" fmla="*/ 635541 w 1322962"/>
              <a:gd name="connsiteY2" fmla="*/ 201331 h 411043"/>
              <a:gd name="connsiteX3" fmla="*/ 933856 w 1322962"/>
              <a:gd name="connsiteY3" fmla="*/ 293 h 411043"/>
              <a:gd name="connsiteX4" fmla="*/ 1322962 w 1322962"/>
              <a:gd name="connsiteY4" fmla="*/ 246727 h 41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2962" h="411043">
                <a:moveTo>
                  <a:pt x="0" y="292123"/>
                </a:moveTo>
                <a:cubicBezTo>
                  <a:pt x="109166" y="358054"/>
                  <a:pt x="218333" y="423986"/>
                  <a:pt x="324256" y="408854"/>
                </a:cubicBezTo>
                <a:cubicBezTo>
                  <a:pt x="430179" y="393722"/>
                  <a:pt x="635541" y="201331"/>
                  <a:pt x="635541" y="201331"/>
                </a:cubicBezTo>
                <a:cubicBezTo>
                  <a:pt x="737141" y="133238"/>
                  <a:pt x="819286" y="-7273"/>
                  <a:pt x="933856" y="293"/>
                </a:cubicBezTo>
                <a:cubicBezTo>
                  <a:pt x="1048426" y="7859"/>
                  <a:pt x="1185694" y="127293"/>
                  <a:pt x="1322962" y="246727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ot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50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"/>
    </mc:Choice>
    <mc:Fallback xmlns="">
      <p:transition advTm="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"/>
  <p:tag name="BMPHEIGHT" val="125"/>
  <p:tag name="SOURCE" val="\documentclass{slides}&#10;\pagestyle{empty}&#10;\usepackage{color}&#10;\begin{document}&#10;\color{blue}&#10;\begin{eqnarray*}&#10;m=0&#10;\end {eqnarray*}&#10;\end{document} "/>
  <p:tag name="TRANSPARENT" val="True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7030A0"/>
          </a:solidFill>
        </a:ln>
      </a:spPr>
      <a:bodyPr wrap="none" rtlCol="0" anchor="ctr">
        <a:spAutoFit/>
      </a:bodyPr>
      <a:lstStyle>
        <a:defPPr algn="l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1357</Words>
  <Application>Microsoft Office PowerPoint</Application>
  <PresentationFormat>宽屏</PresentationFormat>
  <Paragraphs>272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黑体</vt:lpstr>
      <vt:lpstr>Arial</vt:lpstr>
      <vt:lpstr>Calibri</vt:lpstr>
      <vt:lpstr>Cambria Math</vt:lpstr>
      <vt:lpstr>Times New Roman</vt:lpstr>
      <vt:lpstr>Wingdings</vt:lpstr>
      <vt:lpstr>默认设计模板</vt:lpstr>
      <vt:lpstr>公式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半单举深度非弹性散射过程中方位角不对称的核效应</dc:title>
  <dc:creator>walkinnet</dc:creator>
  <cp:lastModifiedBy>jianhua@mail.sdu.edu.cn</cp:lastModifiedBy>
  <cp:revision>3187</cp:revision>
  <dcterms:created xsi:type="dcterms:W3CDTF">2011-06-02T08:35:32Z</dcterms:created>
  <dcterms:modified xsi:type="dcterms:W3CDTF">2022-07-29T23:17:25Z</dcterms:modified>
</cp:coreProperties>
</file>