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6"/>
  </p:notesMasterIdLst>
  <p:sldIdLst>
    <p:sldId id="256" r:id="rId2"/>
    <p:sldId id="1397" r:id="rId3"/>
    <p:sldId id="1411" r:id="rId4"/>
    <p:sldId id="579" r:id="rId5"/>
    <p:sldId id="1431" r:id="rId6"/>
    <p:sldId id="1415" r:id="rId7"/>
    <p:sldId id="1373" r:id="rId8"/>
    <p:sldId id="1432" r:id="rId9"/>
    <p:sldId id="1434" r:id="rId10"/>
    <p:sldId id="1433" r:id="rId11"/>
    <p:sldId id="1429" r:id="rId12"/>
    <p:sldId id="1399" r:id="rId13"/>
    <p:sldId id="1386" r:id="rId14"/>
    <p:sldId id="1405" r:id="rId15"/>
    <p:sldId id="1403" r:id="rId16"/>
    <p:sldId id="1435" r:id="rId17"/>
    <p:sldId id="1436" r:id="rId18"/>
    <p:sldId id="1437" r:id="rId19"/>
    <p:sldId id="1430" r:id="rId20"/>
    <p:sldId id="813" r:id="rId21"/>
    <p:sldId id="1393" r:id="rId22"/>
    <p:sldId id="1406" r:id="rId23"/>
    <p:sldId id="1438" r:id="rId24"/>
    <p:sldId id="1439" r:id="rId25"/>
    <p:sldId id="1443" r:id="rId26"/>
    <p:sldId id="1420" r:id="rId27"/>
    <p:sldId id="1441" r:id="rId28"/>
    <p:sldId id="1427" r:id="rId29"/>
    <p:sldId id="1424" r:id="rId30"/>
    <p:sldId id="1423" r:id="rId31"/>
    <p:sldId id="1425" r:id="rId32"/>
    <p:sldId id="1442" r:id="rId33"/>
    <p:sldId id="393" r:id="rId34"/>
    <p:sldId id="1444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Yang" initials="CY" lastIdx="2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000"/>
    <a:srgbClr val="871012"/>
    <a:srgbClr val="0432FF"/>
    <a:srgbClr val="FF8643"/>
    <a:srgbClr val="FF9300"/>
    <a:srgbClr val="7CAFAD"/>
    <a:srgbClr val="FF2E2B"/>
    <a:srgbClr val="EEDE9E"/>
    <a:srgbClr val="97C3C6"/>
    <a:srgbClr val="F5A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43"/>
    <p:restoredTop sz="95807"/>
  </p:normalViewPr>
  <p:slideViewPr>
    <p:cSldViewPr snapToGrid="0">
      <p:cViewPr varScale="1">
        <p:scale>
          <a:sx n="111" d="100"/>
          <a:sy n="111" d="100"/>
        </p:scale>
        <p:origin x="11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85ED0-1915-4EE2-82B6-4D59DFBC0F2A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96950-1F2D-40C6-9D71-FCAA497AE1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8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96950-1F2D-40C6-9D71-FCAA497AE1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71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96950-1F2D-40C6-9D71-FCAA497AE1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17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45" y="6245424"/>
            <a:ext cx="1773828" cy="475649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Corbel" panose="020B0503020204020204" pitchFamily="34" charset="0"/>
              </a:defRPr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9629" y="6245424"/>
            <a:ext cx="5551713" cy="475649"/>
          </a:xfrm>
        </p:spPr>
        <p:txBody>
          <a:bodyPr/>
          <a:lstStyle>
            <a:lvl1pPr>
              <a:defRPr b="1" smtClean="0"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48257" y="6245424"/>
            <a:ext cx="1033601" cy="475649"/>
          </a:xfrm>
        </p:spPr>
        <p:txBody>
          <a:bodyPr/>
          <a:lstStyle>
            <a:lvl1pPr>
              <a:defRPr b="1" smtClean="0"/>
            </a:lvl1pPr>
          </a:lstStyle>
          <a:p>
            <a:fld id="{E11D9C72-79F9-4950-BFB0-4A7CFAC6AF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58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4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53500" y="260353"/>
            <a:ext cx="2904067" cy="61944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39184" y="260353"/>
            <a:ext cx="8511117" cy="61944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12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6342371" y="1140725"/>
            <a:ext cx="5419567" cy="2614880"/>
          </a:xfrm>
        </p:spPr>
        <p:txBody>
          <a:bodyPr/>
          <a:lstStyle>
            <a:lvl1pPr>
              <a:defRPr sz="3080"/>
            </a:lvl1pPr>
            <a:lvl2pPr>
              <a:defRPr sz="2737"/>
            </a:lvl2pPr>
            <a:lvl3pPr>
              <a:defRPr sz="2310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6342371" y="3821275"/>
            <a:ext cx="5419567" cy="2614880"/>
          </a:xfrm>
        </p:spPr>
        <p:txBody>
          <a:bodyPr/>
          <a:lstStyle>
            <a:lvl1pPr>
              <a:defRPr sz="3080"/>
            </a:lvl1pPr>
            <a:lvl2pPr>
              <a:defRPr sz="2737"/>
            </a:lvl2pPr>
            <a:lvl3pPr>
              <a:defRPr sz="2310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4"/>
          </p:nvPr>
        </p:nvSpPr>
        <p:spPr>
          <a:xfrm>
            <a:off x="347337" y="3821275"/>
            <a:ext cx="5419567" cy="2614880"/>
          </a:xfrm>
        </p:spPr>
        <p:txBody>
          <a:bodyPr/>
          <a:lstStyle>
            <a:lvl1pPr>
              <a:defRPr sz="3080"/>
            </a:lvl1pPr>
            <a:lvl2pPr>
              <a:defRPr sz="2737"/>
            </a:lvl2pPr>
            <a:lvl3pPr>
              <a:defRPr sz="2310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5"/>
          </p:nvPr>
        </p:nvSpPr>
        <p:spPr>
          <a:xfrm>
            <a:off x="347337" y="1140725"/>
            <a:ext cx="5420168" cy="2614880"/>
          </a:xfrm>
        </p:spPr>
        <p:txBody>
          <a:bodyPr/>
          <a:lstStyle>
            <a:lvl1pPr>
              <a:defRPr sz="3080"/>
            </a:lvl1pPr>
            <a:lvl2pPr>
              <a:defRPr sz="2737"/>
            </a:lvl2pPr>
            <a:lvl3pPr>
              <a:defRPr sz="2310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570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757" y="57422"/>
            <a:ext cx="11520299" cy="311547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643" y="6571921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 sz="1400" b="1">
                <a:latin typeface="Corbel" panose="020B0503020204020204" pitchFamily="34" charset="0"/>
              </a:defRPr>
            </a:lvl1pPr>
          </a:lstStyle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7820" y="6557793"/>
            <a:ext cx="8976360" cy="262204"/>
          </a:xfrm>
          <a:ln/>
        </p:spPr>
        <p:txBody>
          <a:bodyPr/>
          <a:lstStyle>
            <a:lvl1pPr>
              <a:defRPr sz="1400"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fld id="{E11D9C72-79F9-4950-BFB0-4A7CFAC6AF6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308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0" cy="1500187"/>
          </a:xfrm>
        </p:spPr>
        <p:txBody>
          <a:bodyPr anchor="b"/>
          <a:lstStyle>
            <a:lvl1pPr marL="0" indent="0">
              <a:buNone/>
              <a:defRPr sz="1967"/>
            </a:lvl1pPr>
            <a:lvl2pPr marL="445806" indent="0">
              <a:buNone/>
              <a:defRPr sz="1796"/>
            </a:lvl2pPr>
            <a:lvl3pPr marL="891612" indent="0">
              <a:buNone/>
              <a:defRPr sz="1540"/>
            </a:lvl3pPr>
            <a:lvl4pPr marL="1337418" indent="0">
              <a:buNone/>
              <a:defRPr sz="1368"/>
            </a:lvl4pPr>
            <a:lvl5pPr marL="1783225" indent="0">
              <a:buNone/>
              <a:defRPr sz="1368"/>
            </a:lvl5pPr>
            <a:lvl6pPr marL="2229031" indent="0">
              <a:buNone/>
              <a:defRPr sz="1368"/>
            </a:lvl6pPr>
            <a:lvl7pPr marL="2674837" indent="0">
              <a:buNone/>
              <a:defRPr sz="1368"/>
            </a:lvl7pPr>
            <a:lvl8pPr marL="3120643" indent="0">
              <a:buNone/>
              <a:defRPr sz="1368"/>
            </a:lvl8pPr>
            <a:lvl9pPr marL="3566449" indent="0">
              <a:buNone/>
              <a:defRPr sz="13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01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6553" y="1341440"/>
            <a:ext cx="5657849" cy="5113337"/>
          </a:xfrm>
        </p:spPr>
        <p:txBody>
          <a:bodyPr/>
          <a:lstStyle>
            <a:lvl1pPr>
              <a:defRPr sz="2737"/>
            </a:lvl1pPr>
            <a:lvl2pPr>
              <a:defRPr sz="2310"/>
            </a:lvl2pPr>
            <a:lvl3pPr>
              <a:defRPr sz="1967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2" y="1341440"/>
            <a:ext cx="5659967" cy="5113337"/>
          </a:xfrm>
        </p:spPr>
        <p:txBody>
          <a:bodyPr/>
          <a:lstStyle>
            <a:lvl1pPr>
              <a:defRPr sz="2737"/>
            </a:lvl1pPr>
            <a:lvl2pPr>
              <a:defRPr sz="2310"/>
            </a:lvl2pPr>
            <a:lvl3pPr>
              <a:defRPr sz="1967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73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515" y="73479"/>
            <a:ext cx="9622971" cy="890776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9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5806" indent="0">
              <a:buNone/>
              <a:defRPr sz="1967" b="1"/>
            </a:lvl2pPr>
            <a:lvl3pPr marL="891612" indent="0">
              <a:buNone/>
              <a:defRPr sz="1796" b="1"/>
            </a:lvl3pPr>
            <a:lvl4pPr marL="1337418" indent="0">
              <a:buNone/>
              <a:defRPr sz="1540" b="1"/>
            </a:lvl4pPr>
            <a:lvl5pPr marL="1783225" indent="0">
              <a:buNone/>
              <a:defRPr sz="1540" b="1"/>
            </a:lvl5pPr>
            <a:lvl6pPr marL="2229031" indent="0">
              <a:buNone/>
              <a:defRPr sz="1540" b="1"/>
            </a:lvl6pPr>
            <a:lvl7pPr marL="2674837" indent="0">
              <a:buNone/>
              <a:defRPr sz="1540" b="1"/>
            </a:lvl7pPr>
            <a:lvl8pPr marL="3120643" indent="0">
              <a:buNone/>
              <a:defRPr sz="1540" b="1"/>
            </a:lvl8pPr>
            <a:lvl9pPr marL="3566449" indent="0">
              <a:buNone/>
              <a:defRPr sz="15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9" cy="3951288"/>
          </a:xfrm>
        </p:spPr>
        <p:txBody>
          <a:bodyPr/>
          <a:lstStyle>
            <a:lvl1pPr>
              <a:defRPr sz="2310"/>
            </a:lvl1pPr>
            <a:lvl2pPr>
              <a:defRPr sz="1967"/>
            </a:lvl2pPr>
            <a:lvl3pPr>
              <a:defRPr sz="1796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5806" indent="0">
              <a:buNone/>
              <a:defRPr sz="1967" b="1"/>
            </a:lvl2pPr>
            <a:lvl3pPr marL="891612" indent="0">
              <a:buNone/>
              <a:defRPr sz="1796" b="1"/>
            </a:lvl3pPr>
            <a:lvl4pPr marL="1337418" indent="0">
              <a:buNone/>
              <a:defRPr sz="1540" b="1"/>
            </a:lvl4pPr>
            <a:lvl5pPr marL="1783225" indent="0">
              <a:buNone/>
              <a:defRPr sz="1540" b="1"/>
            </a:lvl5pPr>
            <a:lvl6pPr marL="2229031" indent="0">
              <a:buNone/>
              <a:defRPr sz="1540" b="1"/>
            </a:lvl6pPr>
            <a:lvl7pPr marL="2674837" indent="0">
              <a:buNone/>
              <a:defRPr sz="1540" b="1"/>
            </a:lvl7pPr>
            <a:lvl8pPr marL="3120643" indent="0">
              <a:buNone/>
              <a:defRPr sz="1540" b="1"/>
            </a:lvl8pPr>
            <a:lvl9pPr marL="3566449" indent="0">
              <a:buNone/>
              <a:defRPr sz="15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310"/>
            </a:lvl1pPr>
            <a:lvl2pPr>
              <a:defRPr sz="1967"/>
            </a:lvl2pPr>
            <a:lvl3pPr>
              <a:defRPr sz="1796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0945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3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83412" y="39118"/>
            <a:ext cx="7581485" cy="54150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58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080"/>
            </a:lvl1pPr>
            <a:lvl2pPr>
              <a:defRPr sz="2737"/>
            </a:lvl2pPr>
            <a:lvl3pPr>
              <a:defRPr sz="2310"/>
            </a:lvl3pPr>
            <a:lvl4pPr>
              <a:defRPr sz="1967"/>
            </a:lvl4pPr>
            <a:lvl5pPr>
              <a:defRPr sz="1967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368"/>
            </a:lvl1pPr>
            <a:lvl2pPr marL="445806" indent="0">
              <a:buNone/>
              <a:defRPr sz="1198"/>
            </a:lvl2pPr>
            <a:lvl3pPr marL="891612" indent="0">
              <a:buNone/>
              <a:defRPr sz="941"/>
            </a:lvl3pPr>
            <a:lvl4pPr marL="1337418" indent="0">
              <a:buNone/>
              <a:defRPr sz="855"/>
            </a:lvl4pPr>
            <a:lvl5pPr marL="1783225" indent="0">
              <a:buNone/>
              <a:defRPr sz="855"/>
            </a:lvl5pPr>
            <a:lvl6pPr marL="2229031" indent="0">
              <a:buNone/>
              <a:defRPr sz="855"/>
            </a:lvl6pPr>
            <a:lvl7pPr marL="2674837" indent="0">
              <a:buNone/>
              <a:defRPr sz="855"/>
            </a:lvl7pPr>
            <a:lvl8pPr marL="3120643" indent="0">
              <a:buNone/>
              <a:defRPr sz="855"/>
            </a:lvl8pPr>
            <a:lvl9pPr marL="3566449" indent="0">
              <a:buNone/>
              <a:defRPr sz="85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77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9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080"/>
            </a:lvl1pPr>
            <a:lvl2pPr marL="445806" indent="0">
              <a:buNone/>
              <a:defRPr sz="2737"/>
            </a:lvl2pPr>
            <a:lvl3pPr marL="891612" indent="0">
              <a:buNone/>
              <a:defRPr sz="2310"/>
            </a:lvl3pPr>
            <a:lvl4pPr marL="1337418" indent="0">
              <a:buNone/>
              <a:defRPr sz="1967"/>
            </a:lvl4pPr>
            <a:lvl5pPr marL="1783225" indent="0">
              <a:buNone/>
              <a:defRPr sz="1967"/>
            </a:lvl5pPr>
            <a:lvl6pPr marL="2229031" indent="0">
              <a:buNone/>
              <a:defRPr sz="1967"/>
            </a:lvl6pPr>
            <a:lvl7pPr marL="2674837" indent="0">
              <a:buNone/>
              <a:defRPr sz="1967"/>
            </a:lvl7pPr>
            <a:lvl8pPr marL="3120643" indent="0">
              <a:buNone/>
              <a:defRPr sz="1967"/>
            </a:lvl8pPr>
            <a:lvl9pPr marL="3566449" indent="0">
              <a:buNone/>
              <a:defRPr sz="1967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368"/>
            </a:lvl1pPr>
            <a:lvl2pPr marL="445806" indent="0">
              <a:buNone/>
              <a:defRPr sz="1198"/>
            </a:lvl2pPr>
            <a:lvl3pPr marL="891612" indent="0">
              <a:buNone/>
              <a:defRPr sz="941"/>
            </a:lvl3pPr>
            <a:lvl4pPr marL="1337418" indent="0">
              <a:buNone/>
              <a:defRPr sz="855"/>
            </a:lvl4pPr>
            <a:lvl5pPr marL="1783225" indent="0">
              <a:buNone/>
              <a:defRPr sz="855"/>
            </a:lvl5pPr>
            <a:lvl6pPr marL="2229031" indent="0">
              <a:buNone/>
              <a:defRPr sz="855"/>
            </a:lvl6pPr>
            <a:lvl7pPr marL="2674837" indent="0">
              <a:buNone/>
              <a:defRPr sz="855"/>
            </a:lvl7pPr>
            <a:lvl8pPr marL="3120643" indent="0">
              <a:buNone/>
              <a:defRPr sz="855"/>
            </a:lvl8pPr>
            <a:lvl9pPr marL="3566449" indent="0">
              <a:buNone/>
              <a:defRPr sz="85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3032" y="6568966"/>
            <a:ext cx="2142968" cy="23394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D9C72-79F9-4950-BFB0-4A7CFAC6A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19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43" y="153949"/>
            <a:ext cx="11522111" cy="3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2" tIns="52121" rIns="104242" bIns="521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单击此处编辑母版标题样式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757" y="592437"/>
            <a:ext cx="11520299" cy="587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2" tIns="52121" rIns="104242" bIns="521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单击此处编辑母版文本样式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7818" y="6565841"/>
            <a:ext cx="8976360" cy="2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42" tIns="52121" rIns="104242" bIns="52121" numCol="1" anchor="ctr" anchorCtr="0" compatLnSpc="1">
            <a:prstTxWarp prst="textNoShape">
              <a:avLst/>
            </a:prstTxWarp>
          </a:bodyPr>
          <a:lstStyle>
            <a:lvl1pPr algn="ctr">
              <a:defRPr sz="1400" b="1" baseline="0" smtClean="0">
                <a:latin typeface="Corbel" panose="020B0503020204020204" pitchFamily="34" charset="0"/>
                <a:ea typeface="STZhongsong" panose="02010600040101010101" pitchFamily="2" charset="-122"/>
                <a:cs typeface="Arial" charset="0"/>
              </a:defRPr>
            </a:lvl1pPr>
          </a:lstStyle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05457" y="6559952"/>
            <a:ext cx="911344" cy="26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42" tIns="52121" rIns="104242" bIns="52121" numCol="1" anchor="t" anchorCtr="0" compatLnSpc="1">
            <a:prstTxWarp prst="textNoShape">
              <a:avLst/>
            </a:prstTxWarp>
          </a:bodyPr>
          <a:lstStyle>
            <a:lvl1pPr algn="r">
              <a:defRPr sz="1400" b="1" baseline="0" smtClean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fld id="{E11D9C72-79F9-4950-BFB0-4A7CFAC6AF6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334945" y="6479180"/>
            <a:ext cx="11522111" cy="45719"/>
          </a:xfrm>
          <a:prstGeom prst="rect">
            <a:avLst/>
          </a:prstGeom>
          <a:solidFill>
            <a:srgbClr val="871012"/>
          </a:solidFill>
          <a:ln w="9525" cap="flat" cmpd="sng">
            <a:noFill/>
            <a:miter lim="800000"/>
            <a:headEnd/>
            <a:tailEnd/>
          </a:ln>
          <a:effectLst/>
        </p:spPr>
        <p:txBody>
          <a:bodyPr lIns="89165" tIns="44582" rIns="89165" bIns="44582" anchor="ctr"/>
          <a:lstStyle/>
          <a:p>
            <a:pPr>
              <a:defRPr/>
            </a:pPr>
            <a:endParaRPr lang="zh-CN" altLang="en-US" sz="1634">
              <a:latin typeface="Arial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AF32CE3-3B20-7E4A-B90E-0BB1D949AC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121643" y="6571921"/>
            <a:ext cx="1783357" cy="223572"/>
          </a:xfrm>
          <a:prstGeom prst="rect">
            <a:avLst/>
          </a:prstGeom>
          <a:ln/>
        </p:spPr>
        <p:txBody>
          <a:bodyPr anchor="ctr"/>
          <a:lstStyle>
            <a:lvl1pPr>
              <a:defRPr sz="1800" b="1">
                <a:latin typeface="Corbel" panose="020B0503020204020204" pitchFamily="34" charset="0"/>
                <a:ea typeface="STZhongsong" panose="02010600040101010101" pitchFamily="2" charset="-122"/>
              </a:defRPr>
            </a:lvl1pPr>
          </a:lstStyle>
          <a:p>
            <a:r>
              <a:rPr lang="en-US" altLang="zh-CN"/>
              <a:t>2022/7/30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729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rbel" panose="020B0503020204020204" pitchFamily="34" charset="0"/>
          <a:ea typeface="Corbel" panose="020B0503020204020204" pitchFamily="34" charset="0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45806"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891612"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37418"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783225" algn="ctr" rtl="0" eaLnBrk="1" fontAlgn="base" hangingPunct="1">
        <a:spcBef>
          <a:spcPct val="0"/>
        </a:spcBef>
        <a:spcAft>
          <a:spcPct val="0"/>
        </a:spcAft>
        <a:defRPr sz="3507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34029" indent="-334029" algn="l" rtl="0" eaLnBrk="1" fontAlgn="base" hangingPunct="1">
        <a:spcBef>
          <a:spcPct val="20000"/>
        </a:spcBef>
        <a:spcAft>
          <a:spcPct val="0"/>
        </a:spcAft>
        <a:buChar char="•"/>
        <a:defRPr sz="2908">
          <a:solidFill>
            <a:schemeClr val="tx1"/>
          </a:solidFill>
          <a:latin typeface="Corbel" panose="020B0503020204020204" pitchFamily="34" charset="0"/>
          <a:ea typeface="Corbel" panose="020B0503020204020204" pitchFamily="34" charset="0"/>
          <a:cs typeface="Arial" charset="0"/>
        </a:defRPr>
      </a:lvl1pPr>
      <a:lvl2pPr marL="723730" indent="-278358" algn="l" rtl="0" eaLnBrk="1" fontAlgn="base" hangingPunct="1">
        <a:spcBef>
          <a:spcPct val="20000"/>
        </a:spcBef>
        <a:spcAft>
          <a:spcPct val="0"/>
        </a:spcAft>
        <a:buChar char="–"/>
        <a:defRPr sz="2737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13429" indent="-222686" algn="l" rtl="0" eaLnBrk="1" fontAlgn="base" hangingPunct="1">
        <a:spcBef>
          <a:spcPct val="20000"/>
        </a:spcBef>
        <a:spcAft>
          <a:spcPct val="0"/>
        </a:spcAft>
        <a:buChar char="•"/>
        <a:defRPr sz="231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560159" indent="-222686" algn="l" rtl="0" eaLnBrk="1" fontAlgn="base" hangingPunct="1">
        <a:spcBef>
          <a:spcPct val="20000"/>
        </a:spcBef>
        <a:spcAft>
          <a:spcPct val="0"/>
        </a:spcAft>
        <a:buChar char="–"/>
        <a:defRPr sz="1967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05531" indent="-222686" algn="l" rtl="0" eaLnBrk="1" fontAlgn="base" hangingPunct="1">
        <a:spcBef>
          <a:spcPct val="20000"/>
        </a:spcBef>
        <a:spcAft>
          <a:spcPct val="0"/>
        </a:spcAft>
        <a:buChar char="»"/>
        <a:defRPr sz="1967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451934" indent="-222903" algn="l" rtl="0" eaLnBrk="1" fontAlgn="base" hangingPunct="1">
        <a:spcBef>
          <a:spcPct val="20000"/>
        </a:spcBef>
        <a:spcAft>
          <a:spcPct val="0"/>
        </a:spcAft>
        <a:buChar char="»"/>
        <a:defRPr sz="1967">
          <a:solidFill>
            <a:schemeClr val="tx1"/>
          </a:solidFill>
          <a:latin typeface="+mn-lt"/>
          <a:ea typeface="+mn-ea"/>
        </a:defRPr>
      </a:lvl6pPr>
      <a:lvl7pPr marL="2897740" indent="-222903" algn="l" rtl="0" eaLnBrk="1" fontAlgn="base" hangingPunct="1">
        <a:spcBef>
          <a:spcPct val="20000"/>
        </a:spcBef>
        <a:spcAft>
          <a:spcPct val="0"/>
        </a:spcAft>
        <a:buChar char="»"/>
        <a:defRPr sz="1967">
          <a:solidFill>
            <a:schemeClr val="tx1"/>
          </a:solidFill>
          <a:latin typeface="+mn-lt"/>
          <a:ea typeface="+mn-ea"/>
        </a:defRPr>
      </a:lvl7pPr>
      <a:lvl8pPr marL="3343546" indent="-222903" algn="l" rtl="0" eaLnBrk="1" fontAlgn="base" hangingPunct="1">
        <a:spcBef>
          <a:spcPct val="20000"/>
        </a:spcBef>
        <a:spcAft>
          <a:spcPct val="0"/>
        </a:spcAft>
        <a:buChar char="»"/>
        <a:defRPr sz="1967">
          <a:solidFill>
            <a:schemeClr val="tx1"/>
          </a:solidFill>
          <a:latin typeface="+mn-lt"/>
          <a:ea typeface="+mn-ea"/>
        </a:defRPr>
      </a:lvl8pPr>
      <a:lvl9pPr marL="3789352" indent="-222903" algn="l" rtl="0" eaLnBrk="1" fontAlgn="base" hangingPunct="1">
        <a:spcBef>
          <a:spcPct val="20000"/>
        </a:spcBef>
        <a:spcAft>
          <a:spcPct val="0"/>
        </a:spcAft>
        <a:buChar char="»"/>
        <a:defRPr sz="19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45806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891612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37418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783225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031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674837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20643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566449" algn="l" defTabSz="891612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64041" y="1442434"/>
            <a:ext cx="7863917" cy="749698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400" dirty="0"/>
              <a:t>RHIC-STAR</a:t>
            </a:r>
            <a:r>
              <a:rPr lang="zh-CN" altLang="en-US" sz="4400" dirty="0"/>
              <a:t>实验</a:t>
            </a:r>
            <a:br>
              <a:rPr lang="en-US" altLang="zh-CN" sz="4400" dirty="0"/>
            </a:br>
            <a:r>
              <a:rPr lang="zh-CN" altLang="en-US" sz="4400" dirty="0"/>
              <a:t>光致产生过程的研究进展</a:t>
            </a:r>
            <a:endParaRPr lang="zh-CN" altLang="en-US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522" y="5557361"/>
            <a:ext cx="1197099" cy="11970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AC868E-CA9E-894D-8B9D-CAB6E1DF3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00" y="5435204"/>
            <a:ext cx="1222740" cy="12227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19F6B1E-46AC-A444-9AD5-DC324EF8A011}"/>
              </a:ext>
            </a:extLst>
          </p:cNvPr>
          <p:cNvSpPr/>
          <p:nvPr/>
        </p:nvSpPr>
        <p:spPr>
          <a:xfrm>
            <a:off x="4612669" y="3849060"/>
            <a:ext cx="3108664" cy="1590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ea typeface="Kaiti SC" panose="02010600040101010101" pitchFamily="2" charset="-122"/>
              </a:rPr>
              <a:t>杨 驰 </a:t>
            </a:r>
            <a:endParaRPr lang="en-US" altLang="zh-CN" sz="3600" b="1" dirty="0">
              <a:ea typeface="Kaiti SC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ea typeface="Kaiti SC" panose="02010600040101010101" pitchFamily="2" charset="-122"/>
              </a:rPr>
              <a:t>山东大学</a:t>
            </a:r>
            <a:endParaRPr lang="en-US" altLang="zh-CN" sz="3200" b="1" dirty="0">
              <a:ea typeface="Kaiti SC" panose="020106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39F3E25-7C4A-71DE-9951-9664AF5CBF93}"/>
              </a:ext>
            </a:extLst>
          </p:cNvPr>
          <p:cNvSpPr txBox="1"/>
          <p:nvPr/>
        </p:nvSpPr>
        <p:spPr>
          <a:xfrm>
            <a:off x="3889775" y="6046574"/>
            <a:ext cx="4554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QCD</a:t>
            </a:r>
            <a:r>
              <a:rPr kumimoji="1" lang="zh-CN" altLang="en-US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物理研讨会暨重大项目学术交流会</a:t>
            </a:r>
            <a:endParaRPr kumimoji="1" lang="en-US" altLang="zh-CN" sz="20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algn="ctr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2022</a:t>
            </a:r>
            <a:r>
              <a:rPr kumimoji="1" lang="zh-CN" altLang="en-US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年</a:t>
            </a:r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7</a:t>
            </a:r>
            <a:r>
              <a:rPr kumimoji="1" lang="zh-CN" altLang="en-US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月</a:t>
            </a:r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29-31</a:t>
            </a:r>
            <a:r>
              <a:rPr kumimoji="1" lang="zh-CN" altLang="en-US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日，青岛</a:t>
            </a:r>
          </a:p>
        </p:txBody>
      </p:sp>
    </p:spTree>
    <p:extLst>
      <p:ext uri="{BB962C8B-B14F-4D97-AF65-F5344CB8AC3E}">
        <p14:creationId xmlns:p14="http://schemas.microsoft.com/office/powerpoint/2010/main" val="253784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09FDD-7861-ACE5-50E1-6C5972EC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88" y="241100"/>
            <a:ext cx="8640224" cy="311547"/>
          </a:xfrm>
        </p:spPr>
        <p:txBody>
          <a:bodyPr/>
          <a:lstStyle/>
          <a:p>
            <a:r>
              <a:rPr kumimoji="1" lang="en-US" altLang="zh-CN" dirty="0"/>
              <a:t>Photon-induced </a:t>
            </a:r>
            <a:r>
              <a:rPr kumimoji="1" lang="zh-CN" altLang="en-US" dirty="0"/>
              <a:t>𝛍</a:t>
            </a:r>
            <a:r>
              <a:rPr kumimoji="1" lang="en-US" altLang="zh-CN" baseline="30000" dirty="0"/>
              <a:t>+</a:t>
            </a:r>
            <a:r>
              <a:rPr kumimoji="1" lang="zh-CN" altLang="en-US" dirty="0"/>
              <a:t>𝛍</a:t>
            </a:r>
            <a:r>
              <a:rPr kumimoji="1" lang="en-US" altLang="zh-CN" baseline="30000" dirty="0"/>
              <a:t>-</a:t>
            </a:r>
            <a:r>
              <a:rPr kumimoji="1" lang="en-US" altLang="zh-CN" dirty="0"/>
              <a:t> in </a:t>
            </a:r>
            <a:r>
              <a:rPr kumimoji="1" lang="en-US" altLang="zh-CN" dirty="0" err="1"/>
              <a:t>Au+Au</a:t>
            </a:r>
            <a:r>
              <a:rPr kumimoji="1" lang="en-US" altLang="zh-CN" dirty="0"/>
              <a:t> and U+U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4BC38-B03B-4B5C-40E8-0DF230AF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3A032-C4CC-727F-DA30-373D3C53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966BE0-0D56-6342-246D-2CDD6405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EE7A012F-9A61-1DB0-45BC-2F09AB826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36" y="1001915"/>
            <a:ext cx="5538508" cy="3986771"/>
          </a:xfrm>
        </p:spPr>
      </p:pic>
      <p:pic>
        <p:nvPicPr>
          <p:cNvPr id="9" name="内容占位符 7">
            <a:extLst>
              <a:ext uri="{FF2B5EF4-FFF2-40B4-BE49-F238E27FC236}">
                <a16:creationId xmlns:a16="http://schemas.microsoft.com/office/drawing/2014/main" id="{B356D62A-E8AE-8830-E9F1-DCD015EF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627" y="1001917"/>
            <a:ext cx="5598649" cy="398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67F81FA-C4CE-120C-ED5C-6EA06FB1B18C}"/>
              </a:ext>
            </a:extLst>
          </p:cNvPr>
          <p:cNvSpPr txBox="1"/>
          <p:nvPr/>
        </p:nvSpPr>
        <p:spPr>
          <a:xfrm>
            <a:off x="2533034" y="5162309"/>
            <a:ext cx="8134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Corbel" panose="020B0503020204020204" pitchFamily="34" charset="0"/>
              </a:rPr>
              <a:t>Photon-induced </a:t>
            </a:r>
            <a:r>
              <a:rPr kumimoji="1" lang="zh-CN" altLang="en-US" sz="2000" b="1" dirty="0">
                <a:latin typeface="Corbel" panose="020B0503020204020204" pitchFamily="34" charset="0"/>
              </a:rPr>
              <a:t>𝛍</a:t>
            </a:r>
            <a:r>
              <a:rPr kumimoji="1" lang="en-US" altLang="zh-CN" sz="2000" b="1" baseline="30000" dirty="0">
                <a:latin typeface="Corbel" panose="020B0503020204020204" pitchFamily="34" charset="0"/>
              </a:rPr>
              <a:t>+</a:t>
            </a:r>
            <a:r>
              <a:rPr kumimoji="1" lang="zh-CN" altLang="en-US" sz="2000" b="1" dirty="0">
                <a:latin typeface="Corbel" panose="020B0503020204020204" pitchFamily="34" charset="0"/>
              </a:rPr>
              <a:t>𝛍</a:t>
            </a:r>
            <a:r>
              <a:rPr kumimoji="1" lang="en-US" altLang="zh-CN" sz="2000" b="1" baseline="30000" dirty="0">
                <a:latin typeface="Corbel" panose="020B0503020204020204" pitchFamily="34" charset="0"/>
              </a:rPr>
              <a:t>-</a:t>
            </a:r>
            <a:r>
              <a:rPr kumimoji="1" lang="en-US" altLang="zh-CN" sz="2000" b="1" dirty="0">
                <a:latin typeface="Corbel" panose="020B0503020204020204" pitchFamily="34" charset="0"/>
              </a:rPr>
              <a:t> </a:t>
            </a:r>
            <a:r>
              <a:rPr kumimoji="1" lang="zh-CN" altLang="en-US" sz="2000" b="1" dirty="0">
                <a:latin typeface="Corbel" panose="020B0503020204020204" pitchFamily="34" charset="0"/>
              </a:rPr>
              <a:t> </a:t>
            </a:r>
            <a:r>
              <a:rPr kumimoji="1" lang="en-US" altLang="zh-CN" sz="2000" b="1" dirty="0">
                <a:latin typeface="Corbel" panose="020B0503020204020204" pitchFamily="34" charset="0"/>
              </a:rPr>
              <a:t>pairs</a:t>
            </a:r>
            <a:r>
              <a:rPr kumimoji="1" lang="zh-CN" altLang="en-US" sz="2000" b="1" dirty="0">
                <a:latin typeface="Corbel" panose="020B0503020204020204" pitchFamily="34" charset="0"/>
              </a:rPr>
              <a:t> </a:t>
            </a:r>
            <a:r>
              <a:rPr kumimoji="1" lang="en-US" altLang="zh-CN" sz="2000" b="1" dirty="0">
                <a:latin typeface="Corbel" panose="020B0503020204020204" pitchFamily="34" charset="0"/>
              </a:rPr>
              <a:t>observed</a:t>
            </a:r>
            <a:endParaRPr kumimoji="1" lang="en-US" altLang="zh-CN" sz="2000" b="1" dirty="0"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kumimoji="1" lang="en-US" altLang="zh-CN" sz="2000" b="1" dirty="0"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Mass shapes are different due to the STAR acceptance</a:t>
            </a:r>
            <a:endParaRPr kumimoji="1" lang="zh-CN" altLang="en-US" sz="2000" b="1" dirty="0"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5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09F222-A4AD-AA44-8250-A075A246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Fundamental Interactions: Light &amp; Matter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26974D-EB47-6749-9B84-6855B878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pic>
        <p:nvPicPr>
          <p:cNvPr id="7" name="内容占位符 10">
            <a:extLst>
              <a:ext uri="{FF2B5EF4-FFF2-40B4-BE49-F238E27FC236}">
                <a16:creationId xmlns:a16="http://schemas.microsoft.com/office/drawing/2014/main" id="{DC9203C2-3F52-E34E-8496-83C2A8D9A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3152" y="649098"/>
            <a:ext cx="8615686" cy="512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989FD-D60C-4E4B-9170-B7B40FA87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7340" y="423234"/>
            <a:ext cx="2198670" cy="311547"/>
          </a:xfrm>
          <a:solidFill>
            <a:schemeClr val="bg1"/>
          </a:solidFill>
          <a:ln w="285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kumimoji="1" lang="en-US" altLang="zh-CN" sz="1200" b="1" i="1" dirty="0">
                <a:solidFill>
                  <a:srgbClr val="C00000"/>
                </a:solidFill>
              </a:rPr>
              <a:t>Plots from O. Pike</a:t>
            </a:r>
            <a:endParaRPr kumimoji="1" lang="zh-CN" altLang="en-US" sz="1200" b="1" i="1" dirty="0">
              <a:solidFill>
                <a:srgbClr val="C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28F544-9A9A-5442-A2EE-957D184FDFF6}"/>
              </a:ext>
            </a:extLst>
          </p:cNvPr>
          <p:cNvSpPr/>
          <p:nvPr/>
        </p:nvSpPr>
        <p:spPr>
          <a:xfrm>
            <a:off x="3704658" y="5734212"/>
            <a:ext cx="2079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535353"/>
                </a:solidFill>
                <a:latin typeface="Corbel" panose="020B0503020204020204" pitchFamily="34" charset="0"/>
              </a:rPr>
              <a:t>Phys. Rev. 46, 1087 (1934)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406534-C0B4-0537-78B3-5A785D7A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ECE3D2-7851-C1BF-A993-5F29DE03F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16947E7-2E42-14CB-D945-17B21B7E3C99}"/>
              </a:ext>
            </a:extLst>
          </p:cNvPr>
          <p:cNvSpPr txBox="1">
            <a:spLocks/>
          </p:cNvSpPr>
          <p:nvPr/>
        </p:nvSpPr>
        <p:spPr bwMode="auto">
          <a:xfrm>
            <a:off x="1790883" y="6054077"/>
            <a:ext cx="8640224" cy="31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2" tIns="52121" rIns="104242" bIns="5212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45806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891612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37418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783225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1" lang="en-US" altLang="zh-CN" sz="2400" kern="0" dirty="0" err="1"/>
              <a:t>Breit</a:t>
            </a:r>
            <a:r>
              <a:rPr kumimoji="1" lang="en-US" altLang="zh-CN" sz="2400" kern="0" dirty="0"/>
              <a:t>-Wheeler process as baseline</a:t>
            </a:r>
            <a:endParaRPr kumimoji="1" lang="zh-CN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6561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882DC6-CD86-7849-930D-0FA4DB00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467" y="79461"/>
            <a:ext cx="9144000" cy="311547"/>
          </a:xfrm>
        </p:spPr>
        <p:txBody>
          <a:bodyPr/>
          <a:lstStyle/>
          <a:p>
            <a:r>
              <a:rPr kumimoji="1" lang="en-US" altLang="zh-CN" dirty="0"/>
              <a:t>Ultra-Peripheral Collisions 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Opportunities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C1F795-F954-DB43-B7DB-CC61436C0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99" y="4145000"/>
            <a:ext cx="8900580" cy="376083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2000" b="1" dirty="0">
                <a:solidFill>
                  <a:srgbClr val="0432FF"/>
                </a:solidFill>
              </a:rPr>
              <a:t>UPC of heavy ions solve</a:t>
            </a:r>
            <a:r>
              <a:rPr kumimoji="1" lang="zh-CN" altLang="en-US" sz="20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2000" b="1" dirty="0">
                <a:solidFill>
                  <a:srgbClr val="0432FF"/>
                </a:solidFill>
              </a:rPr>
              <a:t>the central challenges:</a:t>
            </a:r>
          </a:p>
          <a:p>
            <a:r>
              <a:rPr kumimoji="1" lang="en-US" altLang="zh-CN" sz="2000" dirty="0"/>
              <a:t>Highly Lorentz contracted EM field, quantized as a flux of quasi-real photons</a:t>
            </a:r>
          </a:p>
          <a:p>
            <a:r>
              <a:rPr kumimoji="1" lang="en-US" altLang="zh-CN" sz="2000" dirty="0"/>
              <a:t>|B|~10</a:t>
            </a:r>
            <a:r>
              <a:rPr kumimoji="1" lang="en-US" altLang="zh-CN" sz="2000" baseline="30000" dirty="0"/>
              <a:t>14-16</a:t>
            </a:r>
            <a:r>
              <a:rPr kumimoji="1" lang="en-US" altLang="zh-CN" sz="2000" dirty="0"/>
              <a:t>T </a:t>
            </a:r>
          </a:p>
          <a:p>
            <a:r>
              <a:rPr kumimoji="1" lang="en-US" altLang="zh-CN" sz="2000" dirty="0"/>
              <a:t>High photon density: Z</a:t>
            </a:r>
            <a:r>
              <a:rPr kumimoji="1" lang="zh-CN" altLang="en-US" sz="2000" dirty="0"/>
              <a:t>𝛂～</a:t>
            </a:r>
            <a:r>
              <a:rPr kumimoji="1" lang="en-US" altLang="zh-CN" sz="2000" dirty="0"/>
              <a:t>1</a:t>
            </a:r>
          </a:p>
          <a:p>
            <a:r>
              <a:rPr kumimoji="1" lang="en-US" altLang="zh-CN" sz="2000" dirty="0"/>
              <a:t>Z</a:t>
            </a:r>
            <a:r>
              <a:rPr kumimoji="1" lang="en-US" altLang="zh-CN" sz="2000" baseline="30000" dirty="0"/>
              <a:t>4</a:t>
            </a:r>
            <a:r>
              <a:rPr kumimoji="1" lang="en-US" altLang="zh-CN" sz="2000" dirty="0"/>
              <a:t>~40,000,000 times higher yield than collisions of single charged particle pairs</a:t>
            </a:r>
          </a:p>
          <a:p>
            <a:r>
              <a:rPr kumimoji="1" lang="en-US" altLang="zh-CN" sz="2000" dirty="0"/>
              <a:t>Clean background, no hadronic collisions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463A0E-51AD-6B42-8515-CB0113E1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820CC6-49B2-0644-8FB7-4E62FF00C6AB}"/>
              </a:ext>
            </a:extLst>
          </p:cNvPr>
          <p:cNvSpPr txBox="1"/>
          <p:nvPr/>
        </p:nvSpPr>
        <p:spPr>
          <a:xfrm>
            <a:off x="1692152" y="854490"/>
            <a:ext cx="6101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Main</a:t>
            </a:r>
            <a:r>
              <a:rPr kumimoji="1" lang="zh-CN" altLang="en-US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challenges in detection: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Peak of the same order of that in Compton scattering and Dirac annihilation.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Center-of-mass energy &gt; 2m</a:t>
            </a:r>
            <a:r>
              <a:rPr kumimoji="1" lang="en-US" altLang="zh-CN" sz="2000" b="1" baseline="-25000" dirty="0">
                <a:latin typeface="Corbel" panose="020B0503020204020204" pitchFamily="34" charset="0"/>
                <a:ea typeface="Arial" charset="0"/>
                <a:cs typeface="Arial" charset="0"/>
              </a:rPr>
              <a:t>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High photon density need.</a:t>
            </a:r>
            <a:endParaRPr kumimoji="1" lang="zh-CN" altLang="en-US" sz="2000" b="1" baseline="-25000" dirty="0"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E81642A-AFF4-4545-9300-D4BEBE0E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69" y="576282"/>
            <a:ext cx="2802388" cy="394546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EDA52EE-ED42-1645-BED7-A36711741C2C}"/>
              </a:ext>
            </a:extLst>
          </p:cNvPr>
          <p:cNvSpPr txBox="1"/>
          <p:nvPr/>
        </p:nvSpPr>
        <p:spPr>
          <a:xfrm>
            <a:off x="10245098" y="3115298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b&gt;2R</a:t>
            </a:r>
            <a:r>
              <a:rPr kumimoji="1" lang="en-US" altLang="zh-CN" sz="2000" b="1" baseline="-250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A</a:t>
            </a:r>
            <a:endParaRPr kumimoji="1" lang="zh-CN" altLang="en-US" sz="2000" b="1" baseline="-25000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72A60E-1807-B744-8CDF-42E6748B587C}"/>
              </a:ext>
            </a:extLst>
          </p:cNvPr>
          <p:cNvSpPr txBox="1"/>
          <p:nvPr/>
        </p:nvSpPr>
        <p:spPr>
          <a:xfrm>
            <a:off x="3046650" y="3228945"/>
            <a:ext cx="4112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Test QED under extreme conditions</a:t>
            </a:r>
            <a:endParaRPr kumimoji="1" lang="zh-CN" altLang="en-US" sz="20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62D1EF-1536-1A50-9E71-B04EDC350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A3928-4873-38E5-B846-20065B54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718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F61680-1FCB-DF48-AE2F-8C347CBC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80" y="37977"/>
            <a:ext cx="8589195" cy="409406"/>
          </a:xfrm>
        </p:spPr>
        <p:txBody>
          <a:bodyPr/>
          <a:lstStyle/>
          <a:p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Breit</a:t>
            </a:r>
            <a:r>
              <a:rPr kumimoji="1" lang="en-US" altLang="zh-CN" dirty="0"/>
              <a:t>-Wheeler Process at RHIC-STAR</a:t>
            </a:r>
            <a:endParaRPr kumimoji="1"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8868DA-AA21-3345-8566-10828D81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CD7452C-D033-BD46-A63B-B8B62BEAD549}"/>
              </a:ext>
            </a:extLst>
          </p:cNvPr>
          <p:cNvSpPr/>
          <p:nvPr/>
        </p:nvSpPr>
        <p:spPr>
          <a:xfrm>
            <a:off x="4368633" y="570537"/>
            <a:ext cx="3600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Phys. Rev. Lett. 127, 052302 (2021)</a:t>
            </a:r>
            <a:r>
              <a:rPr lang="zh-CN" altLang="zh-CN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zh-CN" altLang="en-US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941A972-388E-6C4A-8E5F-C716E5D25E81}"/>
              </a:ext>
            </a:extLst>
          </p:cNvPr>
          <p:cNvSpPr txBox="1"/>
          <p:nvPr/>
        </p:nvSpPr>
        <p:spPr>
          <a:xfrm>
            <a:off x="2173292" y="939052"/>
            <a:ext cx="8091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1. Observe 6085 exclusive </a:t>
            </a:r>
            <a:r>
              <a:rPr kumimoji="1" lang="en-US" altLang="zh-CN" sz="2000" b="1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e</a:t>
            </a:r>
            <a:r>
              <a:rPr kumimoji="1" lang="en-US" altLang="zh-CN" sz="2000" b="1" baseline="30000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+</a:t>
            </a:r>
            <a:r>
              <a:rPr kumimoji="1" lang="en-US" altLang="zh-CN" sz="2000" b="1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e</a:t>
            </a:r>
            <a:r>
              <a:rPr kumimoji="1" lang="en-US" altLang="zh-CN" sz="2000" b="1" baseline="300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-</a:t>
            </a:r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pairs from data collected in 2010 at STAR.</a:t>
            </a:r>
            <a:endParaRPr kumimoji="1" lang="zh-CN" altLang="en-US" sz="20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9AA4976-BF31-C546-91CE-BCA83E286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8" y="1494923"/>
            <a:ext cx="4240291" cy="417424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16E686E-CE13-E441-BB06-59BA82DF1401}"/>
              </a:ext>
            </a:extLst>
          </p:cNvPr>
          <p:cNvSpPr txBox="1"/>
          <p:nvPr/>
        </p:nvSpPr>
        <p:spPr>
          <a:xfrm>
            <a:off x="5398812" y="1837080"/>
            <a:ext cx="456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2. No vector meson contribution visible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680CBBF-7C4F-3741-8E49-C9E3CE9A8C97}"/>
              </a:ext>
            </a:extLst>
          </p:cNvPr>
          <p:cNvSpPr txBox="1"/>
          <p:nvPr/>
        </p:nvSpPr>
        <p:spPr>
          <a:xfrm>
            <a:off x="5816599" y="2625774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3. Energy spectrum</a:t>
            </a:r>
          </a:p>
          <a:p>
            <a:pPr algn="l"/>
            <a:endParaRPr kumimoji="1" lang="zh-CN" altLang="en-US" sz="20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2BA2ECC-380F-214C-9117-444CD7EBE0B3}"/>
              </a:ext>
            </a:extLst>
          </p:cNvPr>
          <p:cNvSpPr txBox="1"/>
          <p:nvPr/>
        </p:nvSpPr>
        <p:spPr>
          <a:xfrm>
            <a:off x="5530367" y="3523305"/>
            <a:ext cx="519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4. Photon transverse polarization &amp; spatial distribution</a:t>
            </a:r>
          </a:p>
          <a:p>
            <a:pPr algn="l"/>
            <a:endParaRPr kumimoji="1" lang="zh-CN" altLang="en-US" sz="20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3936A58-001B-694B-ADDA-EF5FF2729D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32" y="3958033"/>
            <a:ext cx="3416792" cy="2452047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F63F38A-611A-F8BF-01CC-05AFCCBF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9A8C465-6882-7E29-63E9-245872E8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12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CC5908-2117-D34D-A710-EA62D4216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8" y="73480"/>
            <a:ext cx="8569427" cy="332921"/>
          </a:xfrm>
        </p:spPr>
        <p:txBody>
          <a:bodyPr/>
          <a:lstStyle/>
          <a:p>
            <a:r>
              <a:rPr kumimoji="1" lang="en-US" altLang="zh-CN" dirty="0"/>
              <a:t>Cross-Section in STAR Acceptance</a:t>
            </a:r>
            <a:endParaRPr kumimoji="1"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CC2859-D30A-B348-9003-72F4FA08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pic>
        <p:nvPicPr>
          <p:cNvPr id="10" name="内容占位符 12">
            <a:extLst>
              <a:ext uri="{FF2B5EF4-FFF2-40B4-BE49-F238E27FC236}">
                <a16:creationId xmlns:a16="http://schemas.microsoft.com/office/drawing/2014/main" id="{848B407F-0E6B-CF49-AA22-705F3E19A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673" y="1000190"/>
            <a:ext cx="5246841" cy="366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DBAF48C-9667-214F-A8A1-2F484573E1C5}"/>
              </a:ext>
            </a:extLst>
          </p:cNvPr>
          <p:cNvSpPr/>
          <p:nvPr/>
        </p:nvSpPr>
        <p:spPr>
          <a:xfrm>
            <a:off x="6894731" y="1826140"/>
            <a:ext cx="335840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Corbel" panose="020B0503020204020204" pitchFamily="34" charset="0"/>
                <a:ea typeface="Arial" charset="0"/>
                <a:cs typeface="Arial" charset="0"/>
              </a:rPr>
              <a:t>No vector meson 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Corbel" panose="020B0503020204020204" pitchFamily="34" charset="0"/>
                <a:ea typeface="Arial" charset="0"/>
                <a:cs typeface="Arial" charset="0"/>
              </a:rPr>
              <a:t>Pure QED 2-&gt;2 scattering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b="1" dirty="0"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b="1" dirty="0"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10E24E-D2F8-CB4D-9821-BC1307E05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06" y="588755"/>
            <a:ext cx="8468989" cy="3204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DCAA99C-585D-6943-AA31-7C145813E9B8}"/>
              </a:ext>
            </a:extLst>
          </p:cNvPr>
          <p:cNvSpPr txBox="1"/>
          <p:nvPr/>
        </p:nvSpPr>
        <p:spPr>
          <a:xfrm>
            <a:off x="6394425" y="3350273"/>
            <a:ext cx="5473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S.R. Klein, </a:t>
            </a:r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et.al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, </a:t>
            </a:r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Compt.Phys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. Commun.212, 258 (2017)</a:t>
            </a:r>
          </a:p>
          <a:p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W.Zha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, </a:t>
            </a:r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et.al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, </a:t>
            </a:r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Phys.Lett.B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800, 135089 (2020)</a:t>
            </a:r>
          </a:p>
          <a:p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C.Li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, </a:t>
            </a:r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et.al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, </a:t>
            </a:r>
            <a:r>
              <a:rPr kumimoji="1"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Phys.Rev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. D 101, 034015 (2020)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F72ABDA-FC5F-634F-931D-B1D4692994CE}"/>
              </a:ext>
            </a:extLst>
          </p:cNvPr>
          <p:cNvSpPr/>
          <p:nvPr/>
        </p:nvSpPr>
        <p:spPr>
          <a:xfrm>
            <a:off x="7012575" y="1229792"/>
            <a:ext cx="394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Phys. Rev. Lett. 127, 052302 (2021)</a:t>
            </a:r>
            <a:r>
              <a:rPr lang="zh-CN" altLang="zh-CN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zh-CN" altLang="en-US" sz="2000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897EEE5-2D19-F742-A157-EDD3A317EEE9}"/>
                  </a:ext>
                </a:extLst>
              </p:cNvPr>
              <p:cNvSpPr/>
              <p:nvPr/>
            </p:nvSpPr>
            <p:spPr>
              <a:xfrm>
                <a:off x="1761067" y="4828460"/>
                <a:ext cx="5443926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latin typeface="Corbel" panose="020B0503020204020204" pitchFamily="34" charset="0"/>
                  </a:rPr>
                  <a:t>𝝈(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kumimoji="1"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latin typeface="Corbel" panose="020B0503020204020204" pitchFamily="34" charset="0"/>
                  </a:rPr>
                  <a:t>) in STAR Acceptance:</a:t>
                </a:r>
              </a:p>
              <a:p>
                <a:r>
                  <a:rPr kumimoji="1" lang="en-US" altLang="zh-CN" b="1" dirty="0">
                    <a:solidFill>
                      <a:srgbClr val="0432FF"/>
                    </a:solidFill>
                    <a:latin typeface="Corbel" panose="020B0503020204020204" pitchFamily="34" charset="0"/>
                    <a:ea typeface="Arial" charset="0"/>
                    <a:cs typeface="Arial" charset="0"/>
                  </a:rPr>
                  <a:t>0.261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Corbel" panose="020B0503020204020204" pitchFamily="34" charset="0"/>
                  </a:rPr>
                  <a:t> ± 0.004(stat.) ± 0.013(sys.) ± 0.034(scale) mb</a:t>
                </a:r>
              </a:p>
              <a:p>
                <a:endParaRPr kumimoji="1" lang="en-US" altLang="zh-CN" b="1" dirty="0">
                  <a:solidFill>
                    <a:srgbClr val="C00000"/>
                  </a:solidFill>
                  <a:latin typeface="Corbel" panose="020B0503020204020204" pitchFamily="34" charset="0"/>
                </a:endParaRPr>
              </a:p>
              <a:p>
                <a:endParaRPr kumimoji="1" lang="en-US" altLang="zh-CN" b="1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897EEE5-2D19-F742-A157-EDD3A317E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067" y="4828460"/>
                <a:ext cx="5443926" cy="1200329"/>
              </a:xfrm>
              <a:prstGeom prst="rect">
                <a:avLst/>
              </a:prstGeom>
              <a:blipFill>
                <a:blip r:embed="rId4"/>
                <a:stretch>
                  <a:fillRect l="-930" t="-2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E95388B5-C089-354A-BCAD-E7356B6DB0EB}"/>
              </a:ext>
            </a:extLst>
          </p:cNvPr>
          <p:cNvSpPr/>
          <p:nvPr/>
        </p:nvSpPr>
        <p:spPr>
          <a:xfrm>
            <a:off x="7484468" y="4648199"/>
            <a:ext cx="2700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latin typeface="Corbel" panose="020B0503020204020204" pitchFamily="34" charset="0"/>
                <a:ea typeface="Arial" charset="0"/>
                <a:cs typeface="Arial" charset="0"/>
              </a:rPr>
              <a:t>STARLight</a:t>
            </a:r>
            <a:r>
              <a:rPr kumimoji="1" lang="en-US" altLang="zh-CN" b="1" dirty="0">
                <a:latin typeface="Corbel" panose="020B0503020204020204" pitchFamily="34" charset="0"/>
                <a:ea typeface="Arial" charset="0"/>
                <a:cs typeface="Arial" charset="0"/>
              </a:rPr>
              <a:t>: 0.22mb</a:t>
            </a:r>
          </a:p>
          <a:p>
            <a:r>
              <a:rPr kumimoji="1" lang="en-US" altLang="zh-CN" b="1" dirty="0">
                <a:latin typeface="Corbel" panose="020B0503020204020204" pitchFamily="34" charset="0"/>
                <a:ea typeface="Arial" charset="0"/>
                <a:cs typeface="Arial" charset="0"/>
              </a:rPr>
              <a:t>Generalized EPA: 0.26mb</a:t>
            </a:r>
          </a:p>
          <a:p>
            <a:r>
              <a:rPr kumimoji="1" lang="en-US" altLang="zh-CN" b="1" dirty="0">
                <a:latin typeface="Corbel" panose="020B0503020204020204" pitchFamily="34" charset="0"/>
                <a:ea typeface="Arial" charset="0"/>
                <a:cs typeface="Arial" charset="0"/>
              </a:rPr>
              <a:t>QED: 0.26mb</a:t>
            </a:r>
            <a:endParaRPr kumimoji="1" lang="zh-CN" altLang="en-US" b="1" dirty="0"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E1AC5F-743D-2B4E-B919-F58B694230A6}"/>
              </a:ext>
            </a:extLst>
          </p:cNvPr>
          <p:cNvSpPr/>
          <p:nvPr/>
        </p:nvSpPr>
        <p:spPr>
          <a:xfrm>
            <a:off x="1761068" y="5762318"/>
            <a:ext cx="859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</a:rPr>
              <a:t>Measured cross-section consist with various theory calculations within ± 1𝝈</a:t>
            </a:r>
            <a:endParaRPr lang="zh-CN" altLang="en-US" sz="2000" b="1" dirty="0">
              <a:solidFill>
                <a:srgbClr val="0432FF"/>
              </a:solidFill>
              <a:latin typeface="Corbel" panose="020B0503020204020204" pitchFamily="34" charset="0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B1EB44-BA3E-1D90-510B-11D8CFBB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851C38-287F-6E0C-7931-1974F70E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7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C32FC-795E-F14C-93A3-410DF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A5224F5-212E-B24E-BC91-70CEAB68B15A}"/>
                  </a:ext>
                </a:extLst>
              </p:cNvPr>
              <p:cNvSpPr/>
              <p:nvPr/>
            </p:nvSpPr>
            <p:spPr>
              <a:xfrm>
                <a:off x="176091" y="5582763"/>
                <a:ext cx="7289800" cy="880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kumimoji="1"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b="1" dirty="0">
                    <a:latin typeface="Corbel" panose="020B0503020204020204" pitchFamily="34" charset="0"/>
                    <a:ea typeface="Arial" charset="0"/>
                    <a:cs typeface="Arial" charset="0"/>
                  </a:rPr>
                  <a:t>: Individual e</a:t>
                </a:r>
                <a:r>
                  <a:rPr kumimoji="1" lang="en-US" altLang="zh-CN" b="1" baseline="30000" dirty="0">
                    <a:latin typeface="Corbel" panose="020B0503020204020204" pitchFamily="34" charset="0"/>
                    <a:ea typeface="Arial" charset="0"/>
                    <a:cs typeface="Arial" charset="0"/>
                  </a:rPr>
                  <a:t>+</a:t>
                </a:r>
                <a:r>
                  <a:rPr kumimoji="1" lang="en-US" altLang="zh-CN" b="1" dirty="0">
                    <a:latin typeface="Corbel" panose="020B0503020204020204" pitchFamily="34" charset="0"/>
                    <a:ea typeface="Arial" charset="0"/>
                    <a:cs typeface="Arial" charset="0"/>
                  </a:rPr>
                  <a:t>/e</a:t>
                </a:r>
                <a:r>
                  <a:rPr kumimoji="1" lang="en-US" altLang="zh-CN" b="1" baseline="30000" dirty="0">
                    <a:latin typeface="Corbel" panose="020B0503020204020204" pitchFamily="34" charset="0"/>
                    <a:ea typeface="Arial" charset="0"/>
                    <a:cs typeface="Arial" charset="0"/>
                  </a:rPr>
                  <a:t>-</a:t>
                </a:r>
                <a:r>
                  <a:rPr kumimoji="1" lang="en-US" altLang="zh-CN" b="1" dirty="0">
                    <a:latin typeface="Corbel" panose="020B0503020204020204" pitchFamily="34" charset="0"/>
                    <a:ea typeface="Arial" charset="0"/>
                    <a:cs typeface="Arial" charset="0"/>
                  </a:rPr>
                  <a:t> preferentially aligned along beam direction</a:t>
                </a:r>
              </a:p>
              <a:p>
                <a:pPr>
                  <a:lnSpc>
                    <a:spcPct val="150000"/>
                  </a:lnSpc>
                </a:pPr>
                <a:endParaRPr kumimoji="1" lang="zh-CN" altLang="en-US" b="1" dirty="0"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A5224F5-212E-B24E-BC91-70CEAB68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1" y="5582763"/>
                <a:ext cx="7289800" cy="8803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C4E1438A-6600-E147-97F7-EF228C19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0" y="1023196"/>
            <a:ext cx="5259797" cy="356596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F927B10-68AB-9F4E-92C8-B128EBEA0ACC}"/>
              </a:ext>
            </a:extLst>
          </p:cNvPr>
          <p:cNvSpPr txBox="1"/>
          <p:nvPr/>
        </p:nvSpPr>
        <p:spPr>
          <a:xfrm>
            <a:off x="1766021" y="-3911"/>
            <a:ext cx="862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latin typeface="Corbel" panose="020B0503020204020204" pitchFamily="34" charset="0"/>
                <a:ea typeface="Arial" charset="0"/>
                <a:cs typeface="Arial" charset="0"/>
              </a:rPr>
              <a:t>Polar Angle and Transverse Momentum Distribution </a:t>
            </a:r>
            <a:endParaRPr kumimoji="1" lang="zh-CN" altLang="en-US" sz="2800" b="1" dirty="0"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2ED31F-5B7D-1741-A3F0-4EDEE92452F5}"/>
              </a:ext>
            </a:extLst>
          </p:cNvPr>
          <p:cNvSpPr/>
          <p:nvPr/>
        </p:nvSpPr>
        <p:spPr>
          <a:xfrm>
            <a:off x="143032" y="4990228"/>
            <a:ext cx="8171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432FF"/>
                </a:solidFill>
                <a:latin typeface="Corbel" panose="020B0503020204020204" pitchFamily="34" charset="0"/>
              </a:rPr>
              <a:t>Exhibits an enhancement toward a small polar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432FF"/>
                </a:solidFill>
                <a:latin typeface="Corbel" panose="020B0503020204020204" pitchFamily="34" charset="0"/>
              </a:rPr>
              <a:t>Highly virtual photon interactions should have an isotropic distribution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12B5024-4E14-9241-A65C-32A2EA401803}"/>
              </a:ext>
            </a:extLst>
          </p:cNvPr>
          <p:cNvSpPr/>
          <p:nvPr/>
        </p:nvSpPr>
        <p:spPr>
          <a:xfrm>
            <a:off x="208606" y="6096892"/>
            <a:ext cx="53550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i="1" dirty="0">
                <a:solidFill>
                  <a:srgbClr val="C00000"/>
                </a:solidFill>
                <a:latin typeface="Corbel" panose="020B0503020204020204" pitchFamily="34" charset="0"/>
              </a:rPr>
              <a:t>S. Brodsky, T. Kinoshita and H. </a:t>
            </a:r>
            <a:r>
              <a:rPr lang="en-US" altLang="zh-CN" sz="1400" b="1" i="1" dirty="0" err="1">
                <a:solidFill>
                  <a:srgbClr val="C00000"/>
                </a:solidFill>
                <a:latin typeface="Corbel" panose="020B0503020204020204" pitchFamily="34" charset="0"/>
              </a:rPr>
              <a:t>Terazawa</a:t>
            </a:r>
            <a:r>
              <a:rPr lang="en-US" altLang="zh-CN" sz="1400" b="1" i="1" dirty="0">
                <a:solidFill>
                  <a:srgbClr val="C00000"/>
                </a:solidFill>
                <a:latin typeface="Corbel" panose="020B0503020204020204" pitchFamily="34" charset="0"/>
              </a:rPr>
              <a:t>, Phys. Rev. D</a:t>
            </a:r>
            <a:r>
              <a:rPr lang="zh-CN" altLang="en-US" sz="1400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altLang="zh-CN" sz="1400" b="1" i="1" dirty="0">
                <a:solidFill>
                  <a:srgbClr val="C00000"/>
                </a:solidFill>
                <a:latin typeface="Corbel" panose="020B0503020204020204" pitchFamily="34" charset="0"/>
              </a:rPr>
              <a:t>4, 1532 (1971)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502E051-2AA3-5044-8D52-90483A769542}"/>
              </a:ext>
            </a:extLst>
          </p:cNvPr>
          <p:cNvSpPr/>
          <p:nvPr/>
        </p:nvSpPr>
        <p:spPr>
          <a:xfrm>
            <a:off x="4121130" y="413191"/>
            <a:ext cx="394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Phys. Rev. Lett. 127, 052302 (2021)</a:t>
            </a:r>
            <a:r>
              <a:rPr lang="zh-CN" altLang="zh-CN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zh-CN" altLang="en-US" sz="2000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635A696-3448-3947-AE73-1ED65CF74BEC}"/>
              </a:ext>
            </a:extLst>
          </p:cNvPr>
          <p:cNvSpPr/>
          <p:nvPr/>
        </p:nvSpPr>
        <p:spPr>
          <a:xfrm>
            <a:off x="0" y="4539428"/>
            <a:ext cx="7509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orbel" panose="020B0503020204020204" pitchFamily="34" charset="0"/>
                <a:ea typeface="Arial" charset="0"/>
                <a:cs typeface="Arial" charset="0"/>
              </a:rPr>
              <a:t>𝜃’: angle of the e</a:t>
            </a:r>
            <a:r>
              <a:rPr kumimoji="1" lang="en-US" altLang="zh-CN" baseline="30000" dirty="0">
                <a:latin typeface="Corbel" panose="020B0503020204020204" pitchFamily="34" charset="0"/>
                <a:ea typeface="Arial" charset="0"/>
                <a:cs typeface="Arial" charset="0"/>
              </a:rPr>
              <a:t>+</a:t>
            </a:r>
            <a:r>
              <a:rPr kumimoji="1" lang="en-US" altLang="zh-CN" dirty="0">
                <a:latin typeface="Corbel" panose="020B0503020204020204" pitchFamily="34" charset="0"/>
                <a:ea typeface="Arial" charset="0"/>
                <a:cs typeface="Arial" charset="0"/>
              </a:rPr>
              <a:t> momentum </a:t>
            </a:r>
            <a:r>
              <a:rPr kumimoji="1" lang="en-US" altLang="zh-CN" dirty="0" err="1">
                <a:latin typeface="Corbel" panose="020B0503020204020204" pitchFamily="34" charset="0"/>
                <a:ea typeface="Arial" charset="0"/>
                <a:cs typeface="Arial" charset="0"/>
              </a:rPr>
              <a:t>w.r.t</a:t>
            </a:r>
            <a:r>
              <a:rPr kumimoji="1" lang="en-US" altLang="zh-CN" dirty="0">
                <a:latin typeface="Corbel" panose="020B0503020204020204" pitchFamily="34" charset="0"/>
                <a:ea typeface="Arial" charset="0"/>
                <a:cs typeface="Arial" charset="0"/>
              </a:rPr>
              <a:t> the beam axis in the pair rest frame</a:t>
            </a:r>
            <a:endParaRPr kumimoji="1" lang="zh-CN" altLang="en-US" dirty="0"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41A069-610A-4A0E-CA4E-B476AC149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1F1E3A-D747-97C8-8480-1C4CBE45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2" name="内容占位符 10">
            <a:extLst>
              <a:ext uri="{FF2B5EF4-FFF2-40B4-BE49-F238E27FC236}">
                <a16:creationId xmlns:a16="http://schemas.microsoft.com/office/drawing/2014/main" id="{CA8DB515-99E4-EF5E-B1F8-98B05738C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17" y="774114"/>
            <a:ext cx="5355035" cy="3866713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5B97DF-BD41-0438-0C21-F2AF7A2DA7F0}"/>
              </a:ext>
            </a:extLst>
          </p:cNvPr>
          <p:cNvSpPr/>
          <p:nvPr/>
        </p:nvSpPr>
        <p:spPr>
          <a:xfrm>
            <a:off x="5842667" y="836260"/>
            <a:ext cx="673099" cy="268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C91600F-3F56-B861-E3B5-466DD027F2E2}"/>
              </a:ext>
            </a:extLst>
          </p:cNvPr>
          <p:cNvSpPr/>
          <p:nvPr/>
        </p:nvSpPr>
        <p:spPr>
          <a:xfrm>
            <a:off x="8156579" y="4977707"/>
            <a:ext cx="4116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Peak at very low </a:t>
            </a:r>
            <a:r>
              <a:rPr kumimoji="1" lang="en-US" altLang="zh-CN" b="1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p</a:t>
            </a:r>
            <a:r>
              <a:rPr kumimoji="1" lang="en-US" altLang="zh-CN" b="1" baseline="-25000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T</a:t>
            </a:r>
            <a:endParaRPr kumimoji="1" lang="en-US" altLang="zh-CN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Impact parameter dependence</a:t>
            </a:r>
            <a:endParaRPr kumimoji="1" lang="en-US" altLang="zh-CN" b="1" baseline="-25000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6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D44757-E22B-418F-99BD-63FBC876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88" y="233468"/>
            <a:ext cx="8640224" cy="311547"/>
          </a:xfrm>
        </p:spPr>
        <p:txBody>
          <a:bodyPr/>
          <a:lstStyle/>
          <a:p>
            <a:r>
              <a:rPr kumimoji="1" lang="en-US" altLang="zh-CN" dirty="0"/>
              <a:t>Photon-induced 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 err="1"/>
              <a:t>+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/>
              <a:t>-</a:t>
            </a:r>
            <a:r>
              <a:rPr kumimoji="1" lang="en-US" altLang="zh-CN" dirty="0"/>
              <a:t> in STAR BES-II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D86F3B-84DF-3A0D-A561-B8ACCE5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41F5A5-D564-2EEC-28DC-AE6D65AD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5AF092-746F-8661-5637-2EB9723A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43272-00B1-B6A9-7E96-A6E7B65C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13" y="1191346"/>
            <a:ext cx="6893697" cy="5073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E94535-E682-9C69-B401-3D3132FC6F80}"/>
                  </a:ext>
                </a:extLst>
              </p:cNvPr>
              <p:cNvSpPr txBox="1"/>
              <p:nvPr/>
            </p:nvSpPr>
            <p:spPr>
              <a:xfrm>
                <a:off x="8529579" y="668778"/>
                <a:ext cx="18130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𝜸𝜸</m:t>
                      </m:r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800" b="1" dirty="0">
                  <a:solidFill>
                    <a:srgbClr val="0432FF"/>
                  </a:solidFill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E94535-E682-9C69-B401-3D3132FC6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579" y="668778"/>
                <a:ext cx="1813060" cy="430887"/>
              </a:xfrm>
              <a:prstGeom prst="rect">
                <a:avLst/>
              </a:prstGeom>
              <a:blipFill>
                <a:blip r:embed="rId3"/>
                <a:stretch>
                  <a:fillRect l="-4167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67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E71226C-ABB5-5A08-7F2B-CDA2F48A78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54007" y="291472"/>
                <a:ext cx="8640224" cy="311547"/>
              </a:xfrm>
            </p:spPr>
            <p:txBody>
              <a:bodyPr/>
              <a:lstStyle/>
              <a:p>
                <a:r>
                  <a:rPr lang="en-US" altLang="zh-CN" dirty="0"/>
                  <a:t>Energy and Centrality Dependence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  <m:sup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</m:ra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E71226C-ABB5-5A08-7F2B-CDA2F48A78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54007" y="291472"/>
                <a:ext cx="8640224" cy="311547"/>
              </a:xfrm>
              <a:blipFill>
                <a:blip r:embed="rId2"/>
                <a:stretch>
                  <a:fillRect t="-68000" b="-11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1B119086-2B79-21DE-BCB5-564768436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53" y="848544"/>
            <a:ext cx="5056549" cy="3702651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C2842D-28C8-35F0-E2E9-065ABE9E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8BEEA-EAF3-C21B-7201-3F767037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2C25A-2FAA-6AB1-E615-12AAF73F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E3F22DD-2C61-5A6B-21A1-344C633D2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77" y="1383707"/>
            <a:ext cx="3647817" cy="2525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A62EA1B-5351-6A59-8072-BCE9602E98EF}"/>
                  </a:ext>
                </a:extLst>
              </p:cNvPr>
              <p:cNvSpPr txBox="1"/>
              <p:nvPr/>
            </p:nvSpPr>
            <p:spPr>
              <a:xfrm>
                <a:off x="2506980" y="4387480"/>
                <a:ext cx="8640223" cy="2354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  <m:sup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altLang="zh-CN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Corbel" panose="020B0503020204020204" pitchFamily="34" charset="0"/>
                  </a:rPr>
                  <a:t> sensitive to 𝑝</a:t>
                </a:r>
                <a:r>
                  <a:rPr lang="en-US" altLang="zh-CN" sz="2400" baseline="-25000" dirty="0">
                    <a:latin typeface="Corbel" panose="020B0503020204020204" pitchFamily="34" charset="0"/>
                  </a:rPr>
                  <a:t>T</a:t>
                </a:r>
                <a:r>
                  <a:rPr lang="en-US" altLang="zh-CN" sz="2400" dirty="0">
                    <a:latin typeface="Corbel" panose="020B0503020204020204" pitchFamily="34" charset="0"/>
                  </a:rPr>
                  <a:t> broadening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orbel" panose="020B0503020204020204" pitchFamily="34" charset="0"/>
                  </a:rPr>
                  <a:t>Decreases from semi-peripheral to peripheral collisions</a:t>
                </a:r>
              </a:p>
              <a:p>
                <a:r>
                  <a:rPr lang="en-US" altLang="zh-CN" sz="2400" dirty="0">
                    <a:latin typeface="Corbel" panose="020B0503020204020204" pitchFamily="34" charset="0"/>
                  </a:rPr>
                  <a:t>                   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Corbel" panose="020B0503020204020204" pitchFamily="34" charset="0"/>
                  </a:rPr>
                  <a:t>Initial state effect: Impact parameter dependence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orbel" panose="020B0503020204020204" pitchFamily="34" charset="0"/>
                  </a:rPr>
                  <a:t>Energy dependence (3.7𝝈 compared to 200 GeV QED) </a:t>
                </a:r>
              </a:p>
              <a:p>
                <a:r>
                  <a:rPr lang="en-US" altLang="zh-CN" sz="2400" dirty="0">
                    <a:latin typeface="Corbel" panose="020B0503020204020204" pitchFamily="34" charset="0"/>
                  </a:rPr>
                  <a:t>                   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Corbel" panose="020B0503020204020204" pitchFamily="34" charset="0"/>
                  </a:rPr>
                  <a:t>And/or final state effect (1.8𝝈)?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A62EA1B-5351-6A59-8072-BCE9602E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980" y="4387480"/>
                <a:ext cx="8640223" cy="2354234"/>
              </a:xfrm>
              <a:prstGeom prst="rect">
                <a:avLst/>
              </a:prstGeom>
              <a:blipFill>
                <a:blip r:embed="rId5"/>
                <a:stretch>
                  <a:fillRect l="-881" t="-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513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1572A-0EB3-EB4B-C19C-C81C7F58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3693"/>
            <a:ext cx="9340770" cy="311547"/>
          </a:xfrm>
        </p:spPr>
        <p:txBody>
          <a:bodyPr/>
          <a:lstStyle/>
          <a:p>
            <a:r>
              <a:rPr kumimoji="1" lang="en-US" altLang="zh-CN" sz="3000" dirty="0"/>
              <a:t>Application to Nuclear Charge Radius Measurements</a:t>
            </a:r>
            <a:endParaRPr kumimoji="1" lang="zh-CN" altLang="en-US" sz="3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D59A5-5ED8-FD36-E147-43FC9F41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1AF450-775E-5A19-F354-C7B8F28B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6A563-8FF7-FA93-A838-31448D67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F8167B5-210D-231B-3057-39674D0A5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3" y="719854"/>
            <a:ext cx="5816292" cy="424826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AC97B31-39A2-2160-C251-354F355676B4}"/>
              </a:ext>
            </a:extLst>
          </p:cNvPr>
          <p:cNvSpPr txBox="1"/>
          <p:nvPr/>
        </p:nvSpPr>
        <p:spPr>
          <a:xfrm>
            <a:off x="8051142" y="5102399"/>
            <a:ext cx="4687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i="1" dirty="0">
                <a:latin typeface="Corbel" panose="020B0503020204020204" pitchFamily="34" charset="0"/>
              </a:rPr>
              <a:t>Low energy scattering: R=6.38 </a:t>
            </a:r>
            <a:r>
              <a:rPr lang="en" altLang="zh-CN" sz="1600" i="1" dirty="0" err="1">
                <a:latin typeface="Corbel" panose="020B0503020204020204" pitchFamily="34" charset="0"/>
              </a:rPr>
              <a:t>fm</a:t>
            </a:r>
            <a:r>
              <a:rPr lang="en" altLang="zh-CN" sz="1600" i="1" dirty="0">
                <a:latin typeface="Corbel" panose="020B0503020204020204" pitchFamily="34" charset="0"/>
              </a:rPr>
              <a:t>, d=0.535 </a:t>
            </a:r>
            <a:r>
              <a:rPr lang="en" altLang="zh-CN" sz="1600" i="1" dirty="0" err="1">
                <a:latin typeface="Corbel" panose="020B0503020204020204" pitchFamily="34" charset="0"/>
              </a:rPr>
              <a:t>fm</a:t>
            </a:r>
            <a:endParaRPr lang="en" altLang="zh-CN" sz="1600" dirty="0">
              <a:latin typeface="Corbel" panose="020B0503020204020204" pitchFamily="34" charset="0"/>
            </a:endParaRPr>
          </a:p>
          <a:p>
            <a:r>
              <a:rPr lang="en" altLang="zh-CN" sz="1600" i="1" dirty="0">
                <a:solidFill>
                  <a:srgbClr val="767171"/>
                </a:solidFill>
                <a:latin typeface="Corbel" panose="020B0503020204020204" pitchFamily="34" charset="0"/>
              </a:rPr>
              <a:t>R. C. Barrett and D. F. Jackson, Nuclear Sizes and Structure (Oxford</a:t>
            </a:r>
            <a:r>
              <a:rPr lang="zh-CN" altLang="en-US" sz="1600" dirty="0">
                <a:solidFill>
                  <a:srgbClr val="767171"/>
                </a:solidFill>
                <a:latin typeface="Corbel" panose="020B0503020204020204" pitchFamily="34" charset="0"/>
              </a:rPr>
              <a:t> </a:t>
            </a:r>
            <a:r>
              <a:rPr lang="en" altLang="zh-CN" sz="1600" i="1" dirty="0">
                <a:solidFill>
                  <a:srgbClr val="767171"/>
                </a:solidFill>
                <a:latin typeface="Corbel" panose="020B0503020204020204" pitchFamily="34" charset="0"/>
              </a:rPr>
              <a:t>University Press, 1977)</a:t>
            </a:r>
            <a:endParaRPr lang="en" altLang="zh-CN" sz="1600" dirty="0">
              <a:solidFill>
                <a:srgbClr val="76717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1AFF0D-0C45-C16E-2FC3-DBCF0B7319C1}"/>
              </a:ext>
            </a:extLst>
          </p:cNvPr>
          <p:cNvSpPr txBox="1"/>
          <p:nvPr/>
        </p:nvSpPr>
        <p:spPr>
          <a:xfrm>
            <a:off x="611802" y="4943999"/>
            <a:ext cx="114585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effectLst/>
                <a:latin typeface="Corbel" panose="020B0503020204020204" pitchFamily="34" charset="0"/>
              </a:rPr>
              <a:t>200 GeV vs 54.4 GeV: </a:t>
            </a:r>
          </a:p>
          <a:p>
            <a:r>
              <a:rPr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</a:rPr>
              <a:t>                    </a:t>
            </a:r>
            <a:r>
              <a:rPr lang="en" altLang="zh-CN" sz="2400" b="1" dirty="0">
                <a:solidFill>
                  <a:srgbClr val="0432FF"/>
                </a:solidFill>
                <a:effectLst/>
                <a:latin typeface="Corbel" panose="020B0503020204020204" pitchFamily="34" charset="0"/>
              </a:rPr>
              <a:t>energy</a:t>
            </a:r>
            <a:r>
              <a:rPr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</a:rPr>
              <a:t> </a:t>
            </a:r>
            <a:r>
              <a:rPr lang="en" altLang="zh-CN" sz="2400" b="1" dirty="0">
                <a:solidFill>
                  <a:srgbClr val="0432FF"/>
                </a:solidFill>
                <a:effectLst/>
                <a:latin typeface="Corbel" panose="020B0503020204020204" pitchFamily="34" charset="0"/>
              </a:rPr>
              <a:t>dependence of charge distribution</a:t>
            </a:r>
            <a:r>
              <a:rPr lang="zh-CN" altLang="en-US" sz="2400" b="1" dirty="0">
                <a:solidFill>
                  <a:srgbClr val="0432FF"/>
                </a:solidFill>
                <a:effectLst/>
                <a:latin typeface="Corbel" panose="020B0503020204020204" pitchFamily="34" charset="0"/>
              </a:rPr>
              <a:t>？</a:t>
            </a:r>
            <a:endParaRPr lang="en" altLang="zh-CN" sz="2400" b="1" dirty="0">
              <a:solidFill>
                <a:srgbClr val="0432FF"/>
              </a:solidFill>
              <a:effectLst/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effectLst/>
                <a:latin typeface="Corbel" panose="020B0503020204020204" pitchFamily="34" charset="0"/>
              </a:rPr>
              <a:t>Low-energy </a:t>
            </a:r>
            <a:r>
              <a:rPr lang="en" altLang="zh-CN" sz="2400" b="1" dirty="0">
                <a:latin typeface="Corbel" panose="020B0503020204020204" pitchFamily="34" charset="0"/>
              </a:rPr>
              <a:t>scattering vs </a:t>
            </a:r>
            <a:r>
              <a:rPr lang="en" altLang="zh-CN" sz="2400" b="1" dirty="0">
                <a:effectLst/>
                <a:latin typeface="Corbel" panose="020B0503020204020204" pitchFamily="34" charset="0"/>
              </a:rPr>
              <a:t>RHIC (3𝜎 difference): </a:t>
            </a:r>
          </a:p>
          <a:p>
            <a:r>
              <a:rPr lang="zh-CN" altLang="en-US" sz="2400" b="1" dirty="0">
                <a:latin typeface="Corbel" panose="020B0503020204020204" pitchFamily="34" charset="0"/>
              </a:rPr>
              <a:t>                     </a:t>
            </a:r>
            <a:r>
              <a:rPr lang="en" altLang="zh-CN" sz="2400" b="1" dirty="0">
                <a:effectLst/>
                <a:latin typeface="Corbel" panose="020B0503020204020204" pitchFamily="34" charset="0"/>
              </a:rPr>
              <a:t>energy dependence of charge</a:t>
            </a:r>
            <a:r>
              <a:rPr lang="zh-CN" altLang="en-US" sz="2400" b="1" dirty="0">
                <a:latin typeface="Corbel" panose="020B0503020204020204" pitchFamily="34" charset="0"/>
              </a:rPr>
              <a:t> </a:t>
            </a:r>
            <a:r>
              <a:rPr lang="en" altLang="zh-CN" sz="2400" b="1" dirty="0">
                <a:effectLst/>
                <a:latin typeface="Corbel" panose="020B0503020204020204" pitchFamily="34" charset="0"/>
              </a:rPr>
              <a:t>distribution </a:t>
            </a:r>
            <a:r>
              <a:rPr lang="en" altLang="zh-CN" sz="2400" b="1" dirty="0">
                <a:solidFill>
                  <a:srgbClr val="0432FF"/>
                </a:solidFill>
                <a:effectLst/>
                <a:latin typeface="Corbel" panose="020B0503020204020204" pitchFamily="34" charset="0"/>
              </a:rPr>
              <a:t>and/or final state effect</a:t>
            </a:r>
            <a:r>
              <a:rPr lang="zh-CN" altLang="en-US" sz="2400" b="1" dirty="0">
                <a:solidFill>
                  <a:srgbClr val="0432FF"/>
                </a:solidFill>
                <a:effectLst/>
                <a:latin typeface="Corbel" panose="020B0503020204020204" pitchFamily="34" charset="0"/>
              </a:rPr>
              <a:t>？</a:t>
            </a:r>
            <a:endParaRPr lang="en" altLang="zh-CN" sz="2400" b="1" dirty="0">
              <a:solidFill>
                <a:srgbClr val="0432FF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17" name="内容占位符 7">
            <a:extLst>
              <a:ext uri="{FF2B5EF4-FFF2-40B4-BE49-F238E27FC236}">
                <a16:creationId xmlns:a16="http://schemas.microsoft.com/office/drawing/2014/main" id="{4BC5617F-24FE-1013-E9CE-C2974E742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35" y="649442"/>
            <a:ext cx="5997236" cy="4406664"/>
          </a:xfr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01E7A74-80AE-A146-E27D-B9D7253E23D9}"/>
              </a:ext>
            </a:extLst>
          </p:cNvPr>
          <p:cNvSpPr txBox="1"/>
          <p:nvPr/>
        </p:nvSpPr>
        <p:spPr>
          <a:xfrm>
            <a:off x="7571424" y="3228945"/>
            <a:ext cx="2082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i="1" dirty="0">
                <a:solidFill>
                  <a:srgbClr val="C10000"/>
                </a:solidFill>
                <a:latin typeface="Corbel" panose="020B0503020204020204" pitchFamily="34" charset="0"/>
              </a:rPr>
              <a:t>arXiv:2207.05595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52F985-A295-5567-E895-4FCF34B2D3E4}"/>
              </a:ext>
            </a:extLst>
          </p:cNvPr>
          <p:cNvSpPr txBox="1"/>
          <p:nvPr/>
        </p:nvSpPr>
        <p:spPr>
          <a:xfrm>
            <a:off x="1086722" y="3341811"/>
            <a:ext cx="3381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i="1" dirty="0">
                <a:solidFill>
                  <a:srgbClr val="C10000"/>
                </a:solidFill>
                <a:latin typeface="Corbel" panose="020B0503020204020204" pitchFamily="34" charset="0"/>
              </a:rPr>
              <a:t>X. Wang, QM2022 talk</a:t>
            </a:r>
          </a:p>
        </p:txBody>
      </p:sp>
    </p:spTree>
    <p:extLst>
      <p:ext uri="{BB962C8B-B14F-4D97-AF65-F5344CB8AC3E}">
        <p14:creationId xmlns:p14="http://schemas.microsoft.com/office/powerpoint/2010/main" val="2121125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22B8B-D54E-EAA4-8EDB-DCA81C92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50" y="141121"/>
            <a:ext cx="11520299" cy="311547"/>
          </a:xfrm>
        </p:spPr>
        <p:txBody>
          <a:bodyPr/>
          <a:lstStyle/>
          <a:p>
            <a:r>
              <a:rPr kumimoji="1" lang="en-US" altLang="zh-CN" dirty="0"/>
              <a:t>Linearly Polarized Photon in Photon-induced Process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B08834-8888-57E2-4867-65335AA3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710B8-0410-1471-F58B-BC538A0E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DEA31-712B-57CB-3CED-0A6FDF65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9A1A38-DC7B-9F13-C0C1-589EC2D94638}"/>
              </a:ext>
            </a:extLst>
          </p:cNvPr>
          <p:cNvSpPr txBox="1"/>
          <p:nvPr/>
        </p:nvSpPr>
        <p:spPr>
          <a:xfrm>
            <a:off x="1544681" y="1253875"/>
            <a:ext cx="9294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orbel" panose="020B0503020204020204" pitchFamily="34" charset="0"/>
              </a:rPr>
              <a:t>Quasi-real photons</a:t>
            </a:r>
            <a:r>
              <a:rPr lang="zh-CN" altLang="en-US" sz="2400" dirty="0">
                <a:latin typeface="Corbel" panose="020B0503020204020204" pitchFamily="34" charset="0"/>
              </a:rPr>
              <a:t> </a:t>
            </a:r>
            <a:r>
              <a:rPr lang="en" altLang="zh-CN" sz="2400" dirty="0">
                <a:latin typeface="Corbel" panose="020B0503020204020204" pitchFamily="34" charset="0"/>
              </a:rPr>
              <a:t>should be linearly polarized in the transverse plane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B12A5C7-3BF9-E96A-D137-E34537B7E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52" y="1903677"/>
            <a:ext cx="6151085" cy="39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1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BA7EDD-8869-834E-848C-A3D4C1A3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50" y="500180"/>
            <a:ext cx="11520299" cy="311547"/>
          </a:xfrm>
        </p:spPr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B772A2-7600-D948-A56F-ADE475F34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832" y="1585453"/>
            <a:ext cx="7194334" cy="4483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kumimoji="1" lang="en-US" altLang="zh-CN" sz="3200" dirty="0"/>
              <a:t>Introduction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3200" dirty="0"/>
              <a:t>Polarized photon-photon fusions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/>
              <a:t>Polarized photon-nuclear interactions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3200" dirty="0"/>
              <a:t>Summary</a:t>
            </a:r>
            <a:endParaRPr kumimoji="1" lang="zh-CN" altLang="en-US" sz="320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E8D0B8-21B5-C74C-B0EB-4F1B1249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0EF9C8-7363-975A-9CBE-E6E5D353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5611A0-5179-E075-0C90-0511E86E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8398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3">
            <a:extLst>
              <a:ext uri="{FF2B5EF4-FFF2-40B4-BE49-F238E27FC236}">
                <a16:creationId xmlns:a16="http://schemas.microsoft.com/office/drawing/2014/main" id="{549E9B45-A974-894E-8449-FA2DCCAA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022" y="1234858"/>
            <a:ext cx="5783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0432FF"/>
                </a:solidFill>
                <a:latin typeface="Corbel" panose="020B0503020204020204" pitchFamily="34" charset="0"/>
              </a:rPr>
              <a:t>Gluons are highly linearly polarized. </a:t>
            </a:r>
            <a:endParaRPr lang="zh-CN" altLang="en-US" sz="2800" b="1" dirty="0">
              <a:solidFill>
                <a:srgbClr val="0432FF"/>
              </a:solidFill>
              <a:latin typeface="Corbel" panose="020B0503020204020204" pitchFamily="34" charset="0"/>
            </a:endParaRPr>
          </a:p>
        </p:txBody>
      </p:sp>
      <p:sp>
        <p:nvSpPr>
          <p:cNvPr id="22531" name="矩形 10265">
            <a:extLst>
              <a:ext uri="{FF2B5EF4-FFF2-40B4-BE49-F238E27FC236}">
                <a16:creationId xmlns:a16="http://schemas.microsoft.com/office/drawing/2014/main" id="{C1A5FE6E-E6A0-2642-9D14-3E548E3E3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389" y="2059357"/>
            <a:ext cx="1804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sz="1200" b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Corbel" panose="020B0503020204020204" pitchFamily="34" charset="0"/>
                <a:sym typeface="Arial" panose="020B0604020202020204" pitchFamily="34" charset="0"/>
              </a:rPr>
              <a:t>Metz &amp; </a:t>
            </a:r>
            <a:r>
              <a:rPr lang="zh-CN" altLang="en-US" sz="1600" b="1" dirty="0">
                <a:solidFill>
                  <a:srgbClr val="C00000"/>
                </a:solidFill>
                <a:latin typeface="Corbel" panose="020B0503020204020204" pitchFamily="34" charset="0"/>
                <a:sym typeface="Arial" panose="020B0604020202020204" pitchFamily="34" charset="0"/>
              </a:rPr>
              <a:t>周剑</a:t>
            </a:r>
            <a:r>
              <a:rPr lang="en-US" altLang="zh-CN" sz="1600" b="1" dirty="0">
                <a:solidFill>
                  <a:srgbClr val="C00000"/>
                </a:solidFill>
                <a:latin typeface="Corbel" panose="020B0503020204020204" pitchFamily="34" charset="0"/>
                <a:sym typeface="Arial" panose="020B0604020202020204" pitchFamily="34" charset="0"/>
              </a:rPr>
              <a:t>, 2011</a:t>
            </a:r>
            <a:endParaRPr lang="zh-CN" altLang="en-US" sz="1600" b="1" dirty="0">
              <a:solidFill>
                <a:srgbClr val="C00000"/>
              </a:solidFill>
              <a:latin typeface="Corbel" panose="020B0503020204020204" pitchFamily="34" charset="0"/>
              <a:sym typeface="Arial" panose="020B0604020202020204" pitchFamily="34" charset="0"/>
            </a:endParaRPr>
          </a:p>
        </p:txBody>
      </p:sp>
      <p:sp>
        <p:nvSpPr>
          <p:cNvPr id="22532" name="文本框 1">
            <a:extLst>
              <a:ext uri="{FF2B5EF4-FFF2-40B4-BE49-F238E27FC236}">
                <a16:creationId xmlns:a16="http://schemas.microsoft.com/office/drawing/2014/main" id="{3311F848-99DA-A14A-BEC8-911483B82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21" y="2513746"/>
            <a:ext cx="5982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C</a:t>
            </a:r>
            <a:r>
              <a:rPr lang="en-US" altLang="zh-CN" sz="2800" b="1" dirty="0">
                <a:solidFill>
                  <a:srgbClr val="0000E5"/>
                </a:solidFill>
                <a:latin typeface="Corbel" panose="020B0503020204020204" pitchFamily="34" charset="0"/>
              </a:rPr>
              <a:t>G</a:t>
            </a:r>
            <a:r>
              <a:rPr lang="en-US" altLang="zh-CN" sz="2800" b="1" dirty="0">
                <a:solidFill>
                  <a:srgbClr val="FFC000"/>
                </a:solidFill>
                <a:latin typeface="Corbel" panose="020B0503020204020204" pitchFamily="34" charset="0"/>
              </a:rPr>
              <a:t>C</a:t>
            </a:r>
            <a:r>
              <a:rPr lang="en-US" altLang="zh-CN" sz="2800" b="1" dirty="0">
                <a:latin typeface="Corbel" panose="020B0503020204020204" pitchFamily="34" charset="0"/>
              </a:rPr>
              <a:t> is highly linearly polarized state. </a:t>
            </a:r>
            <a:endParaRPr lang="zh-CN" altLang="en-US" sz="2800" b="1" dirty="0">
              <a:latin typeface="Corbel" panose="020B0503020204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2D7734A-41FA-964A-A1D3-AB5D950EF58C}"/>
              </a:ext>
            </a:extLst>
          </p:cNvPr>
          <p:cNvSpPr/>
          <p:nvPr/>
        </p:nvSpPr>
        <p:spPr>
          <a:xfrm>
            <a:off x="3187601" y="4785453"/>
            <a:ext cx="5890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</a:rPr>
              <a:t>The same analysis applies to the QED case.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BA9332A3-6C5F-D742-A8C1-BDFCE59BB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628" y="355106"/>
            <a:ext cx="8640224" cy="440783"/>
          </a:xfrm>
        </p:spPr>
        <p:txBody>
          <a:bodyPr/>
          <a:lstStyle/>
          <a:p>
            <a:r>
              <a:rPr kumimoji="1" lang="en-US" altLang="zh-CN" dirty="0">
                <a:latin typeface="+mn-lt"/>
              </a:rPr>
              <a:t>Polarized Photon-Photon Collisions</a:t>
            </a:r>
            <a:endParaRPr kumimoji="1" lang="zh-CN" altLang="en-US" dirty="0">
              <a:latin typeface="+mn-lt"/>
            </a:endParaRPr>
          </a:p>
        </p:txBody>
      </p:sp>
      <p:pic>
        <p:nvPicPr>
          <p:cNvPr id="17" name="内容占位符 6">
            <a:extLst>
              <a:ext uri="{FF2B5EF4-FFF2-40B4-BE49-F238E27FC236}">
                <a16:creationId xmlns:a16="http://schemas.microsoft.com/office/drawing/2014/main" id="{C3D9513A-437A-4944-AFC2-DA3BC5E38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119" y="3379408"/>
            <a:ext cx="8449733" cy="1063602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9EB9C0-04AC-4143-88DB-BC5B3BF2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F02401-E1EE-FB98-3BC8-432316F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3CCEFE-36B6-298E-5803-C8F4DAD5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803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9E4B27-DE32-1D4B-A520-CE991968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" y="57421"/>
            <a:ext cx="11100122" cy="391312"/>
          </a:xfrm>
        </p:spPr>
        <p:txBody>
          <a:bodyPr/>
          <a:lstStyle/>
          <a:p>
            <a:r>
              <a:rPr kumimoji="1" lang="en-US" altLang="zh-CN" dirty="0"/>
              <a:t>Azimuthal Modulations Predicted for Real Photon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79D3A-2E97-4A42-AF43-A00412EF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+mn-lt"/>
              </a:rPr>
              <a:t>QCD</a:t>
            </a:r>
            <a:r>
              <a:rPr lang="zh-CN" altLang="en-US">
                <a:latin typeface="+mn-lt"/>
              </a:rPr>
              <a:t>物理研讨会暨重大项目学术交流会 </a:t>
            </a:r>
            <a:r>
              <a:rPr lang="en-US" altLang="zh-CN">
                <a:latin typeface="+mn-lt"/>
              </a:rPr>
              <a:t>, </a:t>
            </a:r>
            <a:r>
              <a:rPr lang="zh-CN" altLang="en-US">
                <a:latin typeface="+mn-lt"/>
              </a:rPr>
              <a:t>山东大学，青岛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27ACC9-DD1A-C34E-B3E6-309B183704F9}"/>
              </a:ext>
            </a:extLst>
          </p:cNvPr>
          <p:cNvSpPr txBox="1"/>
          <p:nvPr/>
        </p:nvSpPr>
        <p:spPr>
          <a:xfrm>
            <a:off x="785156" y="589914"/>
            <a:ext cx="518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orbel" panose="020B0503020204020204" pitchFamily="34" charset="0"/>
                <a:ea typeface="KaiTi" panose="02010609060101010101" pitchFamily="49" charset="-122"/>
              </a:rPr>
              <a:t>Idea generated from a local discussion at SDU between experiment group and theory group.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CFCEEF-6A69-DC4F-A76A-058DE5FDD8D3}"/>
              </a:ext>
            </a:extLst>
          </p:cNvPr>
          <p:cNvSpPr/>
          <p:nvPr/>
        </p:nvSpPr>
        <p:spPr>
          <a:xfrm>
            <a:off x="1467601" y="1280223"/>
            <a:ext cx="3435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Phys.Lett</a:t>
            </a:r>
            <a:r>
              <a:rPr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. B 795, 576 (2019)</a:t>
            </a:r>
          </a:p>
          <a:p>
            <a:r>
              <a:rPr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Phys.Rev</a:t>
            </a:r>
            <a:r>
              <a:rPr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. D 101, 034015 (2020)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AC308B-1731-BF47-9D74-E12E78CB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98" y="1988109"/>
            <a:ext cx="956579" cy="13405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AF19C1A-097F-594F-9627-4261EA91A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56" y="1988109"/>
            <a:ext cx="1239654" cy="13392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B4DA03-664C-984A-9A29-1A4FCCA48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160" y="1988109"/>
            <a:ext cx="1188970" cy="133922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8FA221F-E175-124C-B286-6FABD812FB80}"/>
              </a:ext>
            </a:extLst>
          </p:cNvPr>
          <p:cNvSpPr/>
          <p:nvPr/>
        </p:nvSpPr>
        <p:spPr>
          <a:xfrm>
            <a:off x="1384415" y="330302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432FF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周剑</a:t>
            </a:r>
            <a:endParaRPr lang="zh-CN" alt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5AA348D-B174-F742-A3B1-93D76169EF37}"/>
              </a:ext>
            </a:extLst>
          </p:cNvPr>
          <p:cNvSpPr/>
          <p:nvPr/>
        </p:nvSpPr>
        <p:spPr>
          <a:xfrm>
            <a:off x="2626564" y="3342242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432FF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周雅瑾</a:t>
            </a:r>
            <a:endParaRPr lang="zh-CN" alt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57D57FE-6629-E24B-A625-707DDBDDCD81}"/>
              </a:ext>
            </a:extLst>
          </p:cNvPr>
          <p:cNvSpPr/>
          <p:nvPr/>
        </p:nvSpPr>
        <p:spPr>
          <a:xfrm>
            <a:off x="4101149" y="3342242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432FF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李聪</a:t>
            </a:r>
            <a:endParaRPr lang="zh-CN" alt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88EA4BC-68F8-D84E-9974-B293A2B461F0}"/>
              </a:ext>
            </a:extLst>
          </p:cNvPr>
          <p:cNvSpPr/>
          <p:nvPr/>
        </p:nvSpPr>
        <p:spPr>
          <a:xfrm>
            <a:off x="2877258" y="6061380"/>
            <a:ext cx="6479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432FF"/>
                </a:solidFill>
                <a:latin typeface="Corbel" panose="020B0503020204020204" pitchFamily="34" charset="0"/>
                <a:ea typeface="KaiTi" panose="02010609060101010101" pitchFamily="49" charset="-122"/>
              </a:rPr>
              <a:t>Results at STAR</a:t>
            </a:r>
            <a:r>
              <a:rPr kumimoji="1" lang="zh-CN" altLang="en-US" b="1" dirty="0">
                <a:solidFill>
                  <a:srgbClr val="0432FF"/>
                </a:solidFill>
                <a:latin typeface="Corbel" panose="020B0503020204020204" pitchFamily="34" charset="0"/>
                <a:ea typeface="KaiTi" panose="02010609060101010101" pitchFamily="49" charset="-122"/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  <a:latin typeface="Corbel" panose="020B0503020204020204" pitchFamily="34" charset="0"/>
                <a:ea typeface="KaiTi" panose="02010609060101010101" pitchFamily="49" charset="-122"/>
              </a:rPr>
              <a:t>are</a:t>
            </a:r>
            <a:r>
              <a:rPr kumimoji="1" lang="zh-CN" altLang="en-US" b="1" dirty="0">
                <a:solidFill>
                  <a:srgbClr val="0432FF"/>
                </a:solidFill>
                <a:latin typeface="Corbel" panose="020B0503020204020204" pitchFamily="34" charset="0"/>
                <a:ea typeface="KaiTi" panose="02010609060101010101" pitchFamily="49" charset="-122"/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  <a:latin typeface="Corbel" panose="020B0503020204020204" pitchFamily="34" charset="0"/>
                <a:ea typeface="KaiTi" panose="02010609060101010101" pitchFamily="49" charset="-122"/>
              </a:rPr>
              <a:t>well consistent with the theory prediction.</a:t>
            </a:r>
            <a:endParaRPr kumimoji="1" lang="zh-CN" altLang="en-US" b="1" dirty="0">
              <a:solidFill>
                <a:srgbClr val="0432FF"/>
              </a:solidFill>
              <a:latin typeface="Corbel" panose="020B0503020204020204" pitchFamily="34" charset="0"/>
              <a:ea typeface="KaiTi" panose="02010609060101010101" pitchFamily="49" charset="-122"/>
            </a:endParaRPr>
          </a:p>
        </p:txBody>
      </p:sp>
      <p:pic>
        <p:nvPicPr>
          <p:cNvPr id="22" name="内容占位符 10">
            <a:extLst>
              <a:ext uri="{FF2B5EF4-FFF2-40B4-BE49-F238E27FC236}">
                <a16:creationId xmlns:a16="http://schemas.microsoft.com/office/drawing/2014/main" id="{BA7078EC-5DDE-4D41-8B30-A4E000688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38" y="687670"/>
            <a:ext cx="5037625" cy="355132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19FD4F48-DDA0-A943-B0D6-1A9E0A609FD7}"/>
              </a:ext>
            </a:extLst>
          </p:cNvPr>
          <p:cNvSpPr/>
          <p:nvPr/>
        </p:nvSpPr>
        <p:spPr>
          <a:xfrm>
            <a:off x="7510625" y="463896"/>
            <a:ext cx="352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err="1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Phys.Rev</a:t>
            </a:r>
            <a:r>
              <a:rPr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. Lett. 127, 052302 (2021)</a:t>
            </a:r>
            <a:r>
              <a:rPr lang="zh-CN" altLang="zh-CN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zh-CN" altLang="en-US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56973E2-6214-5343-8428-FE1871523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4231099"/>
            <a:ext cx="6870700" cy="16891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0DE153-B03C-CBC8-7468-2037EB14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2F3DF2-E435-3C27-E0BE-3DB7814A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864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F50AF2-0357-CB40-9DAB-93ABA8CF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Link to Vacuum Birefringence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F86B11-5B52-1840-97C3-9F269751C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7" y="1141836"/>
            <a:ext cx="6492306" cy="489693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2400" b="1" dirty="0">
                <a:solidFill>
                  <a:srgbClr val="0432FF"/>
                </a:solidFill>
              </a:rPr>
              <a:t>Vacuum birefringence: </a:t>
            </a:r>
          </a:p>
          <a:p>
            <a:pPr marL="0" indent="0">
              <a:buNone/>
            </a:pPr>
            <a:r>
              <a:rPr kumimoji="1" lang="en-US" altLang="zh-CN" sz="2000" dirty="0"/>
              <a:t>predicted in 1936 by Heisenberg &amp; Euler.</a:t>
            </a:r>
            <a:endParaRPr kumimoji="1" lang="en-US" altLang="zh-CN" sz="1800" dirty="0"/>
          </a:p>
          <a:p>
            <a:pPr marL="0" indent="0">
              <a:buNone/>
            </a:pPr>
            <a:r>
              <a:rPr kumimoji="1" lang="en-US" altLang="zh-CN" sz="2000" dirty="0"/>
              <a:t>EM field polarizes the vacuum in the absence of a medium.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764669-9BE8-4D45-B9DB-E5226E2A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2404DD-1C42-8E40-ACF8-E61EB79F2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25" y="548834"/>
            <a:ext cx="4258847" cy="32652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BAE49DF-FDAC-9549-A8A9-42BAA00F0F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67" y="3993994"/>
            <a:ext cx="4610068" cy="19304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3D83161-F889-2141-8A43-B13A2500C648}"/>
              </a:ext>
            </a:extLst>
          </p:cNvPr>
          <p:cNvSpPr txBox="1"/>
          <p:nvPr/>
        </p:nvSpPr>
        <p:spPr>
          <a:xfrm>
            <a:off x="8371196" y="4479015"/>
            <a:ext cx="2193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Linearly polarized (vertical)</a:t>
            </a:r>
            <a:endParaRPr kumimoji="1" lang="zh-CN" altLang="en-US" sz="1400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A6C3D18-830E-B64B-800B-AFB815F8677B}"/>
              </a:ext>
            </a:extLst>
          </p:cNvPr>
          <p:cNvSpPr txBox="1"/>
          <p:nvPr/>
        </p:nvSpPr>
        <p:spPr>
          <a:xfrm>
            <a:off x="8371196" y="5326675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Linearly polarized (horizontal)</a:t>
            </a:r>
            <a:endParaRPr kumimoji="1" lang="zh-CN" altLang="en-US" sz="1400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BCBB84-CF1C-D245-932B-D6FBEB0EDD64}"/>
              </a:ext>
            </a:extLst>
          </p:cNvPr>
          <p:cNvSpPr txBox="1"/>
          <p:nvPr/>
        </p:nvSpPr>
        <p:spPr>
          <a:xfrm>
            <a:off x="5714717" y="3958166"/>
            <a:ext cx="3047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QED vacuum + Extreme Magnetic field</a:t>
            </a:r>
            <a:endParaRPr kumimoji="1" lang="zh-CN" altLang="en-US" sz="1400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pic>
        <p:nvPicPr>
          <p:cNvPr id="12" name="内容占位符 10">
            <a:extLst>
              <a:ext uri="{FF2B5EF4-FFF2-40B4-BE49-F238E27FC236}">
                <a16:creationId xmlns:a16="http://schemas.microsoft.com/office/drawing/2014/main" id="{AF75BC51-FE3C-0642-AC25-CAE7422F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35" y="2630498"/>
            <a:ext cx="4808460" cy="340827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116D442-1918-3B4E-AD29-04BCE33B2A6E}"/>
              </a:ext>
            </a:extLst>
          </p:cNvPr>
          <p:cNvSpPr/>
          <p:nvPr/>
        </p:nvSpPr>
        <p:spPr>
          <a:xfrm>
            <a:off x="1650284" y="5915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b="1" i="1" dirty="0">
                <a:solidFill>
                  <a:srgbClr val="C00000"/>
                </a:solidFill>
                <a:latin typeface="Corbel" panose="020B0503020204020204" pitchFamily="34" charset="0"/>
              </a:rPr>
              <a:t>W. Heisenberg and H. Euler, Z. Phys. 98, 714 (1936)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6E5F17-D1FA-4B4E-BDFD-BBB8303B4D7B}"/>
              </a:ext>
            </a:extLst>
          </p:cNvPr>
          <p:cNvSpPr/>
          <p:nvPr/>
        </p:nvSpPr>
        <p:spPr>
          <a:xfrm>
            <a:off x="5317068" y="5869905"/>
            <a:ext cx="5644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31F20"/>
                </a:solidFill>
                <a:latin typeface="Corbel" panose="020B0503020204020204" pitchFamily="34" charset="0"/>
              </a:rPr>
              <a:t>Maybe more closely related to the vacuum dichroism?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22962B-6719-2141-90A3-1CE426887FFB}"/>
              </a:ext>
            </a:extLst>
          </p:cNvPr>
          <p:cNvSpPr/>
          <p:nvPr/>
        </p:nvSpPr>
        <p:spPr>
          <a:xfrm>
            <a:off x="5977792" y="6166915"/>
            <a:ext cx="4322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solidFill>
                  <a:srgbClr val="C00000"/>
                </a:solidFill>
                <a:latin typeface="Corbel" panose="020B0503020204020204" pitchFamily="34" charset="0"/>
              </a:rPr>
              <a:t>K. Hattori, H. Taya, and S. Yoshida, JHEP 01,93 (2021)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D72DEA-CCAE-E92B-CC21-EF191B24F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A92E09-13A6-ADE2-2AEE-CD7B43F9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8017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8796E10-87AC-E959-45F5-B38B313E7F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4868" y="209855"/>
                <a:ext cx="11967132" cy="31154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func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Modulation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8796E10-87AC-E959-45F5-B38B313E7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4868" y="209855"/>
                <a:ext cx="11967132" cy="311547"/>
              </a:xfrm>
              <a:blipFill>
                <a:blip r:embed="rId2"/>
                <a:stretch>
                  <a:fillRect t="-61538" b="-9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9CB3D83B-4D15-0D01-A834-E211FE917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3" y="787836"/>
            <a:ext cx="5358262" cy="3829391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ED95D0-F22E-63CE-9CD7-81EE831A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18F18-6F5C-05F0-88B1-75A5EDD9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1D3E9-21C1-337B-14D9-88CC4DA6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3BBD5F4-996D-C917-C5E2-6D9E84241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77" y="724710"/>
            <a:ext cx="5362937" cy="3955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格 16">
                <a:extLst>
                  <a:ext uri="{FF2B5EF4-FFF2-40B4-BE49-F238E27FC236}">
                    <a16:creationId xmlns:a16="http://schemas.microsoft.com/office/drawing/2014/main" id="{B27FA959-F4A8-3215-3844-607B85A04E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8681085"/>
                  </p:ext>
                </p:extLst>
              </p:nvPr>
            </p:nvGraphicFramePr>
            <p:xfrm>
              <a:off x="1287447" y="4835543"/>
              <a:ext cx="9617105" cy="14833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2176040">
                      <a:extLst>
                        <a:ext uri="{9D8B030D-6E8A-4147-A177-3AD203B41FA5}">
                          <a16:colId xmlns:a16="http://schemas.microsoft.com/office/drawing/2014/main" val="361446194"/>
                        </a:ext>
                      </a:extLst>
                    </a:gridCol>
                    <a:gridCol w="1670802">
                      <a:extLst>
                        <a:ext uri="{9D8B030D-6E8A-4147-A177-3AD203B41FA5}">
                          <a16:colId xmlns:a16="http://schemas.microsoft.com/office/drawing/2014/main" val="4238910343"/>
                        </a:ext>
                      </a:extLst>
                    </a:gridCol>
                    <a:gridCol w="1923421">
                      <a:extLst>
                        <a:ext uri="{9D8B030D-6E8A-4147-A177-3AD203B41FA5}">
                          <a16:colId xmlns:a16="http://schemas.microsoft.com/office/drawing/2014/main" val="2342555846"/>
                        </a:ext>
                      </a:extLst>
                    </a:gridCol>
                    <a:gridCol w="1923421">
                      <a:extLst>
                        <a:ext uri="{9D8B030D-6E8A-4147-A177-3AD203B41FA5}">
                          <a16:colId xmlns:a16="http://schemas.microsoft.com/office/drawing/2014/main" val="1445346692"/>
                        </a:ext>
                      </a:extLst>
                    </a:gridCol>
                    <a:gridCol w="1923421">
                      <a:extLst>
                        <a:ext uri="{9D8B030D-6E8A-4147-A177-3AD203B41FA5}">
                          <a16:colId xmlns:a16="http://schemas.microsoft.com/office/drawing/2014/main" val="3309236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UPC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80-100%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60-80%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40-60%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83170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200</a:t>
                          </a:r>
                          <a:r>
                            <a:rPr kumimoji="1" lang="zh-CN" altLang="en-US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GeV </a:t>
                          </a:r>
                          <a:r>
                            <a:rPr kumimoji="1" lang="en-US" altLang="zh-CN" sz="1800" b="1" dirty="0" err="1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Au+Au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6.7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8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3.7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8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4.5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008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200</a:t>
                          </a:r>
                          <a:r>
                            <a:rPr kumimoji="1" lang="zh-CN" altLang="en-US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GeV isobar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3.6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479677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54.4</a:t>
                          </a:r>
                          <a:r>
                            <a:rPr kumimoji="1" lang="zh-CN" altLang="en-US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GeV </a:t>
                          </a:r>
                          <a:r>
                            <a:rPr kumimoji="1" lang="en-US" altLang="zh-CN" sz="1800" b="1" dirty="0" err="1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Au+Au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1.5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2.1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9161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600" b="1" dirty="0">
                              <a:solidFill>
                                <a:srgbClr val="0432FF"/>
                              </a:solidFill>
                              <a:latin typeface="Corbel" panose="020B0503020204020204" pitchFamily="34" charset="0"/>
                            </a:rPr>
                            <a:t>1.6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141893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格 16">
                <a:extLst>
                  <a:ext uri="{FF2B5EF4-FFF2-40B4-BE49-F238E27FC236}">
                    <a16:creationId xmlns:a16="http://schemas.microsoft.com/office/drawing/2014/main" id="{B27FA959-F4A8-3215-3844-607B85A04E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8681085"/>
                  </p:ext>
                </p:extLst>
              </p:nvPr>
            </p:nvGraphicFramePr>
            <p:xfrm>
              <a:off x="1287447" y="4835543"/>
              <a:ext cx="9617105" cy="14833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2176040">
                      <a:extLst>
                        <a:ext uri="{9D8B030D-6E8A-4147-A177-3AD203B41FA5}">
                          <a16:colId xmlns:a16="http://schemas.microsoft.com/office/drawing/2014/main" val="361446194"/>
                        </a:ext>
                      </a:extLst>
                    </a:gridCol>
                    <a:gridCol w="1670802">
                      <a:extLst>
                        <a:ext uri="{9D8B030D-6E8A-4147-A177-3AD203B41FA5}">
                          <a16:colId xmlns:a16="http://schemas.microsoft.com/office/drawing/2014/main" val="4238910343"/>
                        </a:ext>
                      </a:extLst>
                    </a:gridCol>
                    <a:gridCol w="1923421">
                      <a:extLst>
                        <a:ext uri="{9D8B030D-6E8A-4147-A177-3AD203B41FA5}">
                          <a16:colId xmlns:a16="http://schemas.microsoft.com/office/drawing/2014/main" val="2342555846"/>
                        </a:ext>
                      </a:extLst>
                    </a:gridCol>
                    <a:gridCol w="1923421">
                      <a:extLst>
                        <a:ext uri="{9D8B030D-6E8A-4147-A177-3AD203B41FA5}">
                          <a16:colId xmlns:a16="http://schemas.microsoft.com/office/drawing/2014/main" val="1445346692"/>
                        </a:ext>
                      </a:extLst>
                    </a:gridCol>
                    <a:gridCol w="1923421">
                      <a:extLst>
                        <a:ext uri="{9D8B030D-6E8A-4147-A177-3AD203B41FA5}">
                          <a16:colId xmlns:a16="http://schemas.microsoft.com/office/drawing/2014/main" val="3309236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UPC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80-100%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60-80%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40-60%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83170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200</a:t>
                          </a:r>
                          <a:r>
                            <a:rPr kumimoji="1" lang="zh-CN" altLang="en-US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GeV </a:t>
                          </a:r>
                          <a:r>
                            <a:rPr kumimoji="1" lang="en-US" altLang="zh-CN" sz="1800" b="1" dirty="0" err="1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Au+Au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31298" t="-110345" r="-34809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9342" t="-110345" r="-200000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325" t="-110345" r="-101325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008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200</a:t>
                          </a:r>
                          <a:r>
                            <a:rPr kumimoji="1" lang="zh-CN" altLang="en-US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GeV isobar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325" t="-203333" r="-101325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479677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54.4</a:t>
                          </a:r>
                          <a:r>
                            <a:rPr kumimoji="1" lang="zh-CN" altLang="en-US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kumimoji="1" lang="en-US" altLang="zh-CN" sz="1800" b="1" dirty="0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GeV </a:t>
                          </a:r>
                          <a:r>
                            <a:rPr kumimoji="1" lang="en-US" altLang="zh-CN" sz="1800" b="1" dirty="0" err="1">
                              <a:solidFill>
                                <a:schemeClr val="tx1"/>
                              </a:solidFill>
                              <a:latin typeface="Corbel" panose="020B0503020204020204" pitchFamily="34" charset="0"/>
                            </a:rPr>
                            <a:t>Au+Au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latin typeface="Corbel" panose="020B0503020204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99342" t="-313793" r="-20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301325" t="-313793" r="-10132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398684" t="-313793" r="-658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418939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1903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2BB76-4BB0-A4BF-CA25-479572DA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50" y="346789"/>
            <a:ext cx="11520299" cy="311547"/>
          </a:xfrm>
        </p:spPr>
        <p:txBody>
          <a:bodyPr/>
          <a:lstStyle/>
          <a:p>
            <a:r>
              <a:rPr kumimoji="1" lang="en-US" altLang="zh-CN" dirty="0"/>
              <a:t>Photon-nuclear Interactions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0EAD45-7DE6-9653-A166-60469DE5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C7D8B3-0C1A-C2F0-9844-12B4E68A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FEC1A3-6655-FC8F-A42E-DD31DB62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FA5813-8E30-F9BD-F58C-A78EACF568DD}"/>
              </a:ext>
            </a:extLst>
          </p:cNvPr>
          <p:cNvSpPr txBox="1"/>
          <p:nvPr/>
        </p:nvSpPr>
        <p:spPr>
          <a:xfrm>
            <a:off x="1507128" y="1004717"/>
            <a:ext cx="934896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effectLst/>
                <a:latin typeface="Corbel" panose="020B0503020204020204" pitchFamily="34" charset="0"/>
              </a:rPr>
              <a:t>Have been</a:t>
            </a:r>
            <a:r>
              <a:rPr lang="en" altLang="zh-CN" sz="2400" dirty="0">
                <a:latin typeface="Corbel" panose="020B0503020204020204" pitchFamily="34" charset="0"/>
              </a:rPr>
              <a:t> </a:t>
            </a:r>
            <a:r>
              <a:rPr lang="en" altLang="zh-CN" sz="2400" dirty="0">
                <a:effectLst/>
                <a:latin typeface="Corbel" panose="020B0503020204020204" pitchFamily="34" charset="0"/>
              </a:rPr>
              <a:t>studied for decades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effectLst/>
                <a:latin typeface="Corbel" panose="020B0503020204020204" pitchFamily="34" charset="0"/>
              </a:rPr>
              <a:t>Well known process for probing the</a:t>
            </a:r>
            <a:r>
              <a:rPr lang="en" altLang="zh-CN" sz="2400" dirty="0">
                <a:latin typeface="Corbel" panose="020B0503020204020204" pitchFamily="34" charset="0"/>
              </a:rPr>
              <a:t> </a:t>
            </a:r>
            <a:r>
              <a:rPr lang="en" altLang="zh-CN" sz="2400" dirty="0">
                <a:effectLst/>
                <a:latin typeface="Corbel" panose="020B0503020204020204" pitchFamily="34" charset="0"/>
              </a:rPr>
              <a:t>hadronic structure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469FE807-4E8C-2ED5-D0FF-962DBE37B70B}"/>
              </a:ext>
            </a:extLst>
          </p:cNvPr>
          <p:cNvSpPr txBox="1">
            <a:spLocks/>
          </p:cNvSpPr>
          <p:nvPr/>
        </p:nvSpPr>
        <p:spPr bwMode="auto">
          <a:xfrm>
            <a:off x="335850" y="3127257"/>
            <a:ext cx="11520299" cy="31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2" tIns="52121" rIns="104242" bIns="5212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45806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891612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37418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783225" algn="ctr" rtl="0" eaLnBrk="1" fontAlgn="base" hangingPunct="1">
              <a:spcBef>
                <a:spcPct val="0"/>
              </a:spcBef>
              <a:spcAft>
                <a:spcPct val="0"/>
              </a:spcAft>
              <a:defRPr sz="3507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kumimoji="1" lang="en-US" altLang="zh-CN" kern="0" dirty="0"/>
              <a:t>Polarized Photon-nucleon </a:t>
            </a:r>
            <a:r>
              <a:rPr kumimoji="1" lang="en-US" altLang="zh-CN" dirty="0"/>
              <a:t>Interactions</a:t>
            </a:r>
            <a:endParaRPr kumimoji="1" lang="zh-CN" altLang="en-US" kern="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154CE93-D356-0430-28C8-2DFF521EA754}"/>
              </a:ext>
            </a:extLst>
          </p:cNvPr>
          <p:cNvSpPr txBox="1"/>
          <p:nvPr/>
        </p:nvSpPr>
        <p:spPr>
          <a:xfrm>
            <a:off x="858945" y="3601641"/>
            <a:ext cx="11520299" cy="225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400" dirty="0">
                <a:effectLst/>
                <a:latin typeface="Corbel" panose="020B0503020204020204" pitchFamily="34" charset="0"/>
              </a:rPr>
              <a:t>Theoretical calculations indicate that the</a:t>
            </a:r>
            <a:r>
              <a:rPr lang="en" altLang="zh-CN" sz="2400" dirty="0">
                <a:latin typeface="Corbel" panose="020B0503020204020204" pitchFamily="34" charset="0"/>
              </a:rPr>
              <a:t> </a:t>
            </a:r>
            <a:r>
              <a:rPr lang="en" altLang="zh-CN" sz="2400" dirty="0">
                <a:effectLst/>
                <a:latin typeface="Corbel" panose="020B0503020204020204" pitchFamily="34" charset="0"/>
              </a:rPr>
              <a:t>quantum interference effect is sensitive to: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effectLst/>
                <a:latin typeface="Corbel" panose="020B0503020204020204" pitchFamily="34" charset="0"/>
              </a:rPr>
              <a:t>Nuclear Geometry (gluon distribution)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effectLst/>
                <a:latin typeface="Corbel" panose="020B0503020204020204" pitchFamily="34" charset="0"/>
              </a:rPr>
              <a:t>Impact Parameter (detailed spatial</a:t>
            </a:r>
            <a:r>
              <a:rPr lang="en" altLang="zh-CN" sz="2400" dirty="0">
                <a:latin typeface="Corbel" panose="020B0503020204020204" pitchFamily="34" charset="0"/>
              </a:rPr>
              <a:t> </a:t>
            </a:r>
            <a:r>
              <a:rPr lang="en" altLang="zh-CN" sz="2400" dirty="0">
                <a:effectLst/>
                <a:latin typeface="Corbel" panose="020B0503020204020204" pitchFamily="34" charset="0"/>
              </a:rPr>
              <a:t>distribution)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effectLst/>
                <a:latin typeface="Corbel" panose="020B0503020204020204" pitchFamily="34" charset="0"/>
              </a:rPr>
              <a:t>Access through measurement of </a:t>
            </a:r>
            <a:r>
              <a:rPr lang="el-GR" altLang="zh-CN" sz="2400" dirty="0">
                <a:effectLst/>
                <a:latin typeface="Corbel" panose="020B0503020204020204" pitchFamily="34" charset="0"/>
              </a:rPr>
              <a:t>Δ𝜙</a:t>
            </a:r>
            <a:r>
              <a:rPr lang="en-US" altLang="zh-CN" sz="2400" dirty="0">
                <a:latin typeface="Corbel" panose="020B0503020204020204" pitchFamily="34" charset="0"/>
              </a:rPr>
              <a:t> </a:t>
            </a:r>
            <a:r>
              <a:rPr lang="en" altLang="zh-CN" sz="2400" dirty="0">
                <a:effectLst/>
                <a:latin typeface="Corbel" panose="020B0503020204020204" pitchFamily="34" charset="0"/>
              </a:rPr>
              <a:t>distribution, like the </a:t>
            </a:r>
            <a:r>
              <a:rPr lang="en" altLang="zh-CN" sz="2400" dirty="0" err="1">
                <a:effectLst/>
                <a:latin typeface="Corbel" panose="020B0503020204020204" pitchFamily="34" charset="0"/>
              </a:rPr>
              <a:t>Breit</a:t>
            </a:r>
            <a:r>
              <a:rPr lang="en" altLang="zh-CN" sz="2400" dirty="0">
                <a:effectLst/>
                <a:latin typeface="Corbel" panose="020B0503020204020204" pitchFamily="34" charset="0"/>
              </a:rPr>
              <a:t>-Wheeler process</a:t>
            </a:r>
          </a:p>
        </p:txBody>
      </p:sp>
    </p:spTree>
    <p:extLst>
      <p:ext uri="{BB962C8B-B14F-4D97-AF65-F5344CB8AC3E}">
        <p14:creationId xmlns:p14="http://schemas.microsoft.com/office/powerpoint/2010/main" val="3627437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5679F6-3A5C-CF3C-5A13-D3535048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7" y="115297"/>
            <a:ext cx="11520299" cy="311547"/>
          </a:xfrm>
        </p:spPr>
        <p:txBody>
          <a:bodyPr/>
          <a:lstStyle/>
          <a:p>
            <a:r>
              <a:rPr kumimoji="1" lang="en-US" altLang="zh-CN" dirty="0"/>
              <a:t>J/psi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d+Au</a:t>
            </a:r>
            <a:endParaRPr kumimoji="1" lang="zh-CN" altLang="en-US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8CC4EC38-DC23-7DAE-2E19-C56CB8F4D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9" y="1838915"/>
            <a:ext cx="3304725" cy="2035765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C85DF-5348-742B-F36E-844E86D6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FAA08-F93D-58BB-C702-9EE3AF29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F2C95D-4C19-C9F9-1720-CD1651FD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AE112B6-0EDD-E407-F7E0-4A64D725D4CD}"/>
              </a:ext>
            </a:extLst>
          </p:cNvPr>
          <p:cNvSpPr txBox="1"/>
          <p:nvPr/>
        </p:nvSpPr>
        <p:spPr>
          <a:xfrm>
            <a:off x="7534251" y="6007789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i="1" u="none" strike="noStrike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Phys. Rev. Lett. 128</a:t>
            </a:r>
            <a:r>
              <a:rPr lang="zh-CN" altLang="en-US" b="1" i="1" dirty="0">
                <a:solidFill>
                  <a:srgbClr val="C10000"/>
                </a:solidFill>
                <a:latin typeface="Corbel" panose="020B0503020204020204" pitchFamily="34" charset="0"/>
              </a:rPr>
              <a:t>，</a:t>
            </a:r>
            <a:r>
              <a:rPr lang="en" altLang="zh-CN" b="1" i="1" dirty="0">
                <a:solidFill>
                  <a:srgbClr val="C10000"/>
                </a:solidFill>
                <a:latin typeface="Corbel" panose="020B0503020204020204" pitchFamily="34" charset="0"/>
              </a:rPr>
              <a:t>122303 (2022) </a:t>
            </a:r>
            <a:endParaRPr lang="zh-CN" altLang="en-US" b="1" i="1" dirty="0">
              <a:solidFill>
                <a:srgbClr val="C10000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B17C0BD-1D91-7F7A-A8E4-030BF334A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13" y="1053393"/>
            <a:ext cx="8301218" cy="40105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C1FD06C-86A8-9F22-19AF-12A4F3FD7CC1}"/>
              </a:ext>
            </a:extLst>
          </p:cNvPr>
          <p:cNvSpPr txBox="1"/>
          <p:nvPr/>
        </p:nvSpPr>
        <p:spPr>
          <a:xfrm>
            <a:off x="919319" y="5181935"/>
            <a:ext cx="10705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effectLst/>
                <a:latin typeface="Corbel" panose="020B0503020204020204" pitchFamily="34" charset="0"/>
              </a:rPr>
              <a:t>Probing the gluonic structure of the deuteron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latin typeface="Corbel" panose="020B0503020204020204" pitchFamily="34" charset="0"/>
              </a:rPr>
              <a:t>Experimental baseline for a high precision measurement of diffractive J/</a:t>
            </a:r>
            <a:r>
              <a:rPr lang="el-GR" altLang="zh-CN" sz="2000" dirty="0">
                <a:latin typeface="Corbel" panose="020B0503020204020204" pitchFamily="34" charset="0"/>
              </a:rPr>
              <a:t>ψ </a:t>
            </a:r>
            <a:r>
              <a:rPr lang="en" altLang="zh-CN" sz="2000" dirty="0">
                <a:latin typeface="Corbel" panose="020B0503020204020204" pitchFamily="34" charset="0"/>
              </a:rPr>
              <a:t>production at EIC</a:t>
            </a:r>
            <a:r>
              <a:rPr lang="en" altLang="zh-CN" sz="2000" dirty="0">
                <a:effectLst/>
                <a:latin typeface="Corbel" panose="020B0503020204020204" pitchFamily="34" charset="0"/>
              </a:rPr>
              <a:t> </a:t>
            </a:r>
            <a:endParaRPr lang="en" altLang="zh-CN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4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5B484-A11C-6134-1300-4EFA0B49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7" y="174397"/>
            <a:ext cx="11520299" cy="311547"/>
          </a:xfrm>
        </p:spPr>
        <p:txBody>
          <a:bodyPr/>
          <a:lstStyle/>
          <a:p>
            <a:r>
              <a:rPr kumimoji="1" lang="en-US" altLang="zh-CN" dirty="0"/>
              <a:t>Photo-production of Polarized Photons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0020C-2083-F106-CEC4-AE3336FE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48B3B-5637-B5CB-8140-9A5FB2D1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DA055D-0BDB-DC5F-6339-B1D17FFE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D30F347-DF6D-7566-B849-31379BA06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3" y="764953"/>
            <a:ext cx="5146706" cy="32434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86626B-CF4D-4703-C6A4-0E4142E1A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2" y="726344"/>
            <a:ext cx="6897465" cy="3430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91F7EDB-9A4F-DFEA-5F92-7254406F08F3}"/>
                  </a:ext>
                </a:extLst>
              </p:cNvPr>
              <p:cNvSpPr txBox="1"/>
              <p:nvPr/>
            </p:nvSpPr>
            <p:spPr>
              <a:xfrm>
                <a:off x="2330631" y="4676059"/>
                <a:ext cx="7530737" cy="1697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400" i="1" dirty="0">
                    <a:effectLst/>
                    <a:latin typeface="Corbel" panose="020B0503020204020204" pitchFamily="34" charset="0"/>
                  </a:rPr>
                  <a:t>Modulation due to quantum interference of amplitudes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latin typeface="Corbel" panose="020B0503020204020204" pitchFamily="34" charset="0"/>
                  </a:rPr>
                  <a:t>Expect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zh-CN" sz="24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func>
                    <m:r>
                      <a:rPr kumimoji="1" lang="en-US" altLang="zh-CN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altLang="zh-CN" sz="2400" i="1" dirty="0">
                    <a:effectLst/>
                    <a:latin typeface="Corbel" panose="020B0503020204020204" pitchFamily="34" charset="0"/>
                  </a:rPr>
                  <a:t> modulation in the final state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2400" dirty="0">
                  <a:effectLst/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91F7EDB-9A4F-DFEA-5F92-7254406F0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631" y="4676059"/>
                <a:ext cx="7530737" cy="1697068"/>
              </a:xfrm>
              <a:prstGeom prst="rect">
                <a:avLst/>
              </a:prstGeom>
              <a:blipFill>
                <a:blip r:embed="rId4"/>
                <a:stretch>
                  <a:fillRect l="-1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16EE926D-57B9-925E-6264-0E82108ED0A6}"/>
              </a:ext>
            </a:extLst>
          </p:cNvPr>
          <p:cNvSpPr txBox="1"/>
          <p:nvPr/>
        </p:nvSpPr>
        <p:spPr>
          <a:xfrm>
            <a:off x="9105856" y="4156568"/>
            <a:ext cx="4710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arXiv:2204.01625</a:t>
            </a:r>
            <a:endParaRPr lang="en" altLang="zh-CN" sz="2000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9AF629-E228-BC95-7DCE-160D2C17EEEB}"/>
              </a:ext>
            </a:extLst>
          </p:cNvPr>
          <p:cNvSpPr txBox="1"/>
          <p:nvPr/>
        </p:nvSpPr>
        <p:spPr>
          <a:xfrm>
            <a:off x="4745620" y="6069080"/>
            <a:ext cx="7028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邢宏喜、周剑、周雅瑾等</a:t>
            </a:r>
            <a:r>
              <a:rPr lang="zh-CN" altLang="en-US" b="1" dirty="0">
                <a:solidFill>
                  <a:srgbClr val="C10000"/>
                </a:solidFill>
                <a:latin typeface="Corbel" panose="020B0503020204020204" pitchFamily="34" charset="0"/>
              </a:rPr>
              <a:t>    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J. High </a:t>
            </a:r>
            <a:r>
              <a:rPr lang="en" altLang="zh-CN" b="1" i="1" dirty="0" err="1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Energ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. Phys. </a:t>
            </a:r>
            <a:r>
              <a:rPr lang="en-US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1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0, 64 (2020)</a:t>
            </a:r>
            <a:endParaRPr lang="en" altLang="zh-CN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0020C-2083-F106-CEC4-AE3336FE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48B3B-5637-B5CB-8140-9A5FB2D1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DA055D-0BDB-DC5F-6339-B1D17FFE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91F7EDB-9A4F-DFEA-5F92-7254406F08F3}"/>
                  </a:ext>
                </a:extLst>
              </p:cNvPr>
              <p:cNvSpPr txBox="1"/>
              <p:nvPr/>
            </p:nvSpPr>
            <p:spPr>
              <a:xfrm>
                <a:off x="2330631" y="4676059"/>
                <a:ext cx="7530737" cy="1697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400" i="1" dirty="0">
                    <a:effectLst/>
                    <a:latin typeface="Corbel" panose="020B0503020204020204" pitchFamily="34" charset="0"/>
                  </a:rPr>
                  <a:t>Modulation due to quantum interference of amplitudes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latin typeface="Corbel" panose="020B0503020204020204" pitchFamily="34" charset="0"/>
                  </a:rPr>
                  <a:t>Expect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zh-CN" sz="24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func>
                    <m:r>
                      <a:rPr kumimoji="1" lang="en-US" altLang="zh-CN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altLang="zh-CN" sz="2400" i="1" dirty="0">
                    <a:effectLst/>
                    <a:latin typeface="Corbel" panose="020B0503020204020204" pitchFamily="34" charset="0"/>
                  </a:rPr>
                  <a:t> modulation in the final state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" altLang="zh-CN" sz="2400" dirty="0">
                  <a:effectLst/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91F7EDB-9A4F-DFEA-5F92-7254406F0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631" y="4676059"/>
                <a:ext cx="7530737" cy="1697068"/>
              </a:xfrm>
              <a:prstGeom prst="rect">
                <a:avLst/>
              </a:prstGeom>
              <a:blipFill>
                <a:blip r:embed="rId4"/>
                <a:stretch>
                  <a:fillRect l="-1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929AF629-E228-BC95-7DCE-160D2C17EEEB}"/>
              </a:ext>
            </a:extLst>
          </p:cNvPr>
          <p:cNvSpPr txBox="1"/>
          <p:nvPr/>
        </p:nvSpPr>
        <p:spPr>
          <a:xfrm>
            <a:off x="4745620" y="6069080"/>
            <a:ext cx="7028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邢宏喜、周剑、周雅瑾等</a:t>
            </a:r>
            <a:r>
              <a:rPr lang="zh-CN" altLang="en-US" b="1" dirty="0">
                <a:solidFill>
                  <a:srgbClr val="C10000"/>
                </a:solidFill>
                <a:latin typeface="Corbel" panose="020B0503020204020204" pitchFamily="34" charset="0"/>
              </a:rPr>
              <a:t>    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J. High </a:t>
            </a:r>
            <a:r>
              <a:rPr lang="en" altLang="zh-CN" b="1" i="1" dirty="0" err="1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Energ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. Phys. </a:t>
            </a:r>
            <a:r>
              <a:rPr lang="en-US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1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0, 64 (2020)</a:t>
            </a:r>
            <a:endParaRPr lang="en" altLang="zh-CN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7" name="内容占位符 7">
            <a:extLst>
              <a:ext uri="{FF2B5EF4-FFF2-40B4-BE49-F238E27FC236}">
                <a16:creationId xmlns:a16="http://schemas.microsoft.com/office/drawing/2014/main" id="{21224BCB-AF37-4420-1CD2-B29FB35FD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2" y="38003"/>
            <a:ext cx="5486399" cy="3387255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562AC8-E0C9-47DA-BD62-20760950F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00" y="3336832"/>
            <a:ext cx="8398798" cy="28031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B298C73-B4C7-7E56-767C-5AD43C1F11A7}"/>
              </a:ext>
            </a:extLst>
          </p:cNvPr>
          <p:cNvSpPr txBox="1"/>
          <p:nvPr/>
        </p:nvSpPr>
        <p:spPr>
          <a:xfrm>
            <a:off x="8582073" y="1252895"/>
            <a:ext cx="255859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400" i="1" dirty="0">
                <a:effectLst/>
                <a:latin typeface="Corbel" panose="020B0503020204020204" pitchFamily="34" charset="0"/>
              </a:rPr>
              <a:t>R</a:t>
            </a:r>
            <a:r>
              <a:rPr lang="en" altLang="zh-CN" sz="2400" i="1" baseline="-25000" dirty="0">
                <a:effectLst/>
                <a:latin typeface="Corbel" panose="020B0503020204020204" pitchFamily="34" charset="0"/>
              </a:rPr>
              <a:t>A</a:t>
            </a:r>
            <a:r>
              <a:rPr lang="en" altLang="zh-CN" sz="2400" i="1" dirty="0">
                <a:effectLst/>
                <a:latin typeface="Corbel" panose="020B0503020204020204" pitchFamily="34" charset="0"/>
              </a:rPr>
              <a:t> = 6</a:t>
            </a:r>
            <a:r>
              <a:rPr lang="en-US" altLang="zh-CN" sz="2400" i="1" dirty="0">
                <a:latin typeface="Corbel" panose="020B0503020204020204" pitchFamily="34" charset="0"/>
              </a:rPr>
              <a:t>.</a:t>
            </a:r>
            <a:r>
              <a:rPr lang="en" altLang="zh-CN" sz="2400" i="1" dirty="0">
                <a:effectLst/>
                <a:latin typeface="Corbel" panose="020B0503020204020204" pitchFamily="34" charset="0"/>
              </a:rPr>
              <a:t>9 </a:t>
            </a:r>
            <a:r>
              <a:rPr lang="en" altLang="zh-CN" sz="2400" i="1" dirty="0" err="1">
                <a:effectLst/>
                <a:latin typeface="Corbel" panose="020B0503020204020204" pitchFamily="34" charset="0"/>
              </a:rPr>
              <a:t>fm</a:t>
            </a:r>
            <a:r>
              <a:rPr lang="en" altLang="zh-CN" sz="2400" i="1" dirty="0">
                <a:effectLst/>
                <a:latin typeface="Corbel" panose="020B05030202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" altLang="zh-CN" sz="2400" i="1" dirty="0">
                <a:effectLst/>
                <a:latin typeface="Corbel" panose="020B0503020204020204" pitchFamily="34" charset="0"/>
              </a:rPr>
              <a:t>a = 0.64 </a:t>
            </a:r>
            <a:r>
              <a:rPr lang="en" altLang="zh-CN" sz="2400" i="1" dirty="0" err="1">
                <a:effectLst/>
                <a:latin typeface="Corbel" panose="020B0503020204020204" pitchFamily="34" charset="0"/>
              </a:rPr>
              <a:t>fm</a:t>
            </a:r>
            <a:endParaRPr lang="en" altLang="zh-CN" sz="2400" dirty="0"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09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01C61E0B-637E-D267-FCDB-F0BE6524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896391"/>
            <a:ext cx="2184400" cy="952500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08BB-6B87-73EC-1016-5D292D81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9CA9E2-2A19-9DFB-33B9-AD088E13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5E6527-91C4-CEA4-B7C7-13D71526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7" name="内容占位符 11">
            <a:extLst>
              <a:ext uri="{FF2B5EF4-FFF2-40B4-BE49-F238E27FC236}">
                <a16:creationId xmlns:a16="http://schemas.microsoft.com/office/drawing/2014/main" id="{DA0C7E7A-5A96-AE51-4659-03F56EB36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650" y="2069798"/>
            <a:ext cx="10155911" cy="425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4537584-DC1F-9161-1DB8-7E4EBA59E4BA}"/>
              </a:ext>
            </a:extLst>
          </p:cNvPr>
          <p:cNvSpPr txBox="1"/>
          <p:nvPr/>
        </p:nvSpPr>
        <p:spPr>
          <a:xfrm>
            <a:off x="1776960" y="90709"/>
            <a:ext cx="8825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200" b="1" dirty="0">
                <a:effectLst/>
                <a:latin typeface="Corbel" panose="020B0503020204020204" pitchFamily="34" charset="0"/>
              </a:rPr>
              <a:t>Interference Pattern </a:t>
            </a:r>
            <a:r>
              <a:rPr lang="en" altLang="zh-CN" sz="3200" b="1" dirty="0">
                <a:latin typeface="Corbel" panose="020B0503020204020204" pitchFamily="34" charset="0"/>
              </a:rPr>
              <a:t>D</a:t>
            </a:r>
            <a:r>
              <a:rPr lang="en" altLang="zh-CN" sz="3200" b="1" dirty="0">
                <a:effectLst/>
                <a:latin typeface="Corbel" panose="020B0503020204020204" pitchFamily="34" charset="0"/>
              </a:rPr>
              <a:t>isappears in 𝑃y Direction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C3F5C8-81D8-6343-45D9-EAB6C9BA378E}"/>
              </a:ext>
            </a:extLst>
          </p:cNvPr>
          <p:cNvSpPr txBox="1"/>
          <p:nvPr/>
        </p:nvSpPr>
        <p:spPr>
          <a:xfrm>
            <a:off x="9836727" y="6074793"/>
            <a:ext cx="4710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arXiv:2204.01625</a:t>
            </a:r>
            <a:endParaRPr lang="en" altLang="zh-CN" sz="2000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27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985B484-A11C-6134-1300-4EFA0B49B1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func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Modulation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985B484-A11C-6134-1300-4EFA0B49B1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1538" b="-9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C46941BF-A37E-E544-A291-8E0CE97FF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" y="494560"/>
            <a:ext cx="11520488" cy="4350941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0020C-2083-F106-CEC4-AE3336FE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48B3B-5637-B5CB-8140-9A5FB2D1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DA055D-0BDB-DC5F-6339-B1D17FFE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70B8B0E-BF0E-2396-CE22-C0ACB0F6D981}"/>
              </a:ext>
            </a:extLst>
          </p:cNvPr>
          <p:cNvSpPr txBox="1"/>
          <p:nvPr/>
        </p:nvSpPr>
        <p:spPr>
          <a:xfrm>
            <a:off x="2084049" y="4797992"/>
            <a:ext cx="9122437" cy="183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effectLst/>
                <a:latin typeface="Corbel" panose="020B0503020204020204" pitchFamily="34" charset="0"/>
              </a:rPr>
              <a:t>No structures in </a:t>
            </a:r>
            <a:r>
              <a:rPr lang="en" altLang="zh-CN" sz="2400" b="1" dirty="0" err="1">
                <a:effectLst/>
                <a:latin typeface="Corbel" panose="020B0503020204020204" pitchFamily="34" charset="0"/>
              </a:rPr>
              <a:t>p+Au</a:t>
            </a:r>
            <a:endParaRPr lang="en" altLang="zh-CN" sz="2400" b="1" dirty="0">
              <a:latin typeface="Corbel" panose="020B0503020204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latin typeface="Corbel" panose="020B0503020204020204" pitchFamily="34" charset="0"/>
              </a:rPr>
              <a:t>Interference pattern changed when nucleon radius change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latin typeface="Corbel" panose="020B0503020204020204" pitchFamily="34" charset="0"/>
              </a:rPr>
              <a:t>Precious enough to tomograph the nuclear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" altLang="zh-CN" sz="2400" b="1" dirty="0"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6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108249A-2B92-ABBB-1E74-635A1D96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47" y="2599422"/>
            <a:ext cx="4152900" cy="34036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B722B8B-D54E-EAA4-8EDB-DCA81C92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9348"/>
            <a:ext cx="8892112" cy="311547"/>
          </a:xfrm>
        </p:spPr>
        <p:txBody>
          <a:bodyPr/>
          <a:lstStyle/>
          <a:p>
            <a:r>
              <a:rPr kumimoji="1" lang="en-US" altLang="zh-CN" dirty="0"/>
              <a:t>Photon-induced Processes in HICs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B08834-8888-57E2-4867-65335AA3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710B8-0410-1471-F58B-BC538A0E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DEA31-712B-57CB-3CED-0A6FDF65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9A1A38-DC7B-9F13-C0C1-589EC2D94638}"/>
              </a:ext>
            </a:extLst>
          </p:cNvPr>
          <p:cNvSpPr txBox="1"/>
          <p:nvPr/>
        </p:nvSpPr>
        <p:spPr>
          <a:xfrm>
            <a:off x="418167" y="939980"/>
            <a:ext cx="897636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rbel" panose="020B0503020204020204" pitchFamily="34" charset="0"/>
              </a:rPr>
              <a:t>EM fields is</a:t>
            </a:r>
            <a:r>
              <a:rPr lang="zh-CN" altLang="en-US" sz="2400" dirty="0">
                <a:latin typeface="Corbel" panose="020B0503020204020204" pitchFamily="34" charset="0"/>
              </a:rPr>
              <a:t> </a:t>
            </a:r>
            <a:r>
              <a:rPr lang="en-US" altLang="zh-CN" sz="2400" dirty="0">
                <a:latin typeface="Corbel" panose="020B0503020204020204" pitchFamily="34" charset="0"/>
              </a:rPr>
              <a:t>highly</a:t>
            </a:r>
            <a:r>
              <a:rPr lang="zh-CN" altLang="en-US" sz="2400" dirty="0">
                <a:latin typeface="Corbel" panose="020B0503020204020204" pitchFamily="34" charset="0"/>
              </a:rPr>
              <a:t> </a:t>
            </a:r>
            <a:r>
              <a:rPr lang="en-US" altLang="zh-CN" sz="2400" dirty="0">
                <a:latin typeface="Corbel" panose="020B0503020204020204" pitchFamily="34" charset="0"/>
              </a:rPr>
              <a:t>compressed</a:t>
            </a:r>
            <a:r>
              <a:rPr lang="zh-CN" altLang="en-US" sz="2400" dirty="0">
                <a:latin typeface="Corbel" panose="020B0503020204020204" pitchFamily="34" charset="0"/>
              </a:rPr>
              <a:t> </a:t>
            </a:r>
            <a:r>
              <a:rPr lang="en-US" altLang="zh-CN" sz="2400" dirty="0">
                <a:latin typeface="Corbel" panose="020B0503020204020204" pitchFamily="34" charset="0"/>
              </a:rPr>
              <a:t>in HICs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rbel" panose="020B0503020204020204" pitchFamily="34" charset="0"/>
              </a:rPr>
              <a:t>Equivalent to quasi-real photons moving alone the beam direction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rbel" panose="020B0503020204020204" pitchFamily="34" charset="0"/>
              </a:rPr>
              <a:t>These photons may then interact with the other nucleus/photons 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34B32D2-4237-3087-1C1C-9FC641E50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6" y="3376471"/>
            <a:ext cx="3314700" cy="254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B0B58A-916C-61BE-5815-BB94B4326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70" y="-2796"/>
            <a:ext cx="2749606" cy="3831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DEBBB83-70F0-9D79-AA6C-4C07F9F1856C}"/>
                  </a:ext>
                </a:extLst>
              </p:cNvPr>
              <p:cNvSpPr txBox="1"/>
              <p:nvPr/>
            </p:nvSpPr>
            <p:spPr>
              <a:xfrm>
                <a:off x="1761777" y="5908486"/>
                <a:ext cx="16848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𝜸𝜸</m:t>
                      </m:r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𝒍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𝒍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800" b="1" dirty="0">
                  <a:solidFill>
                    <a:srgbClr val="0432FF"/>
                  </a:solidFill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DEBBB83-70F0-9D79-AA6C-4C07F9F18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777" y="5908486"/>
                <a:ext cx="1684820" cy="430887"/>
              </a:xfrm>
              <a:prstGeom prst="rect">
                <a:avLst/>
              </a:prstGeom>
              <a:blipFill>
                <a:blip r:embed="rId5"/>
                <a:stretch>
                  <a:fillRect l="-4478" b="-1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2C8230B-F564-3023-2D15-7A48AD52DA0B}"/>
                  </a:ext>
                </a:extLst>
              </p:cNvPr>
              <p:cNvSpPr txBox="1"/>
              <p:nvPr/>
            </p:nvSpPr>
            <p:spPr>
              <a:xfrm>
                <a:off x="5083681" y="5880753"/>
                <a:ext cx="4827667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𝜸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ℙ</m:t>
                      </m:r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→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𝑱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/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𝝍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zh-CN" sz="2800" b="1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800" b="1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𝝆</m:t>
                                  </m:r>
                                </m:e>
                                <m:sup>
                                  <m:r>
                                    <a:rPr kumimoji="1" lang="en-US" altLang="zh-CN" sz="2800" b="1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𝟎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zh-CN" altLang="en-US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→</m:t>
                          </m:r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𝒍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𝒍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800" b="1" dirty="0">
                  <a:solidFill>
                    <a:srgbClr val="0432FF"/>
                  </a:solidFill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2C8230B-F564-3023-2D15-7A48AD52D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681" y="5880753"/>
                <a:ext cx="4827667" cy="486352"/>
              </a:xfrm>
              <a:prstGeom prst="rect">
                <a:avLst/>
              </a:prstGeom>
              <a:blipFill>
                <a:blip r:embed="rId6"/>
                <a:stretch>
                  <a:fillRect l="-525" r="-1312" b="-25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174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5B484-A11C-6134-1300-4EFA0B49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|t| Distribution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0020C-2083-F106-CEC4-AE3336FE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48B3B-5637-B5CB-8140-9A5FB2D1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DA055D-0BDB-DC5F-6339-B1D17FFE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8724E3CB-517E-F95D-DC01-123B4DA65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38" y="492125"/>
            <a:ext cx="6610718" cy="58737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BF27A0-2296-EF8E-C177-63B98ECCC21D}"/>
                  </a:ext>
                </a:extLst>
              </p:cNvPr>
              <p:cNvSpPr txBox="1"/>
              <p:nvPr/>
            </p:nvSpPr>
            <p:spPr>
              <a:xfrm>
                <a:off x="592399" y="4292257"/>
                <a:ext cx="3516819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l-GR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400" b="1" dirty="0">
                    <a:latin typeface="Corbel" panose="020B0503020204020204" pitchFamily="34" charset="0"/>
                  </a:rPr>
                  <a:t>, R = 7.09 </a:t>
                </a:r>
                <a:r>
                  <a:rPr lang="en-US" altLang="zh-CN" sz="2400" b="1" dirty="0" err="1">
                    <a:latin typeface="Corbel" panose="020B0503020204020204" pitchFamily="34" charset="0"/>
                  </a:rPr>
                  <a:t>fm</a:t>
                </a:r>
                <a:endParaRPr lang="en-US" altLang="zh-CN" sz="2400" b="1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BF27A0-2296-EF8E-C177-63B98ECCC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99" y="4292257"/>
                <a:ext cx="3516819" cy="588110"/>
              </a:xfrm>
              <a:prstGeom prst="rect">
                <a:avLst/>
              </a:prstGeom>
              <a:blipFill>
                <a:blip r:embed="rId3"/>
                <a:stretch>
                  <a:fillRect l="-1439" b="-2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86FC19-7DA9-3529-F03F-22B22164B733}"/>
                  </a:ext>
                </a:extLst>
              </p:cNvPr>
              <p:cNvSpPr txBox="1"/>
              <p:nvPr/>
            </p:nvSpPr>
            <p:spPr>
              <a:xfrm>
                <a:off x="592399" y="3576611"/>
                <a:ext cx="6096000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l-GR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sz="2400" b="1" dirty="0">
                    <a:latin typeface="Corbel" panose="020B0503020204020204" pitchFamily="34" charset="0"/>
                  </a:rPr>
                  <a:t>, R = 7.90 </a:t>
                </a:r>
                <a:r>
                  <a:rPr lang="en-US" altLang="zh-CN" sz="2400" b="1" dirty="0" err="1">
                    <a:latin typeface="Corbel" panose="020B0503020204020204" pitchFamily="34" charset="0"/>
                  </a:rPr>
                  <a:t>fm</a:t>
                </a:r>
                <a:endParaRPr lang="en-US" altLang="zh-CN" sz="2400" b="1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86FC19-7DA9-3529-F03F-22B22164B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99" y="3576611"/>
                <a:ext cx="6096000" cy="588110"/>
              </a:xfrm>
              <a:prstGeom prst="rect">
                <a:avLst/>
              </a:prstGeom>
              <a:blipFill>
                <a:blip r:embed="rId4"/>
                <a:stretch>
                  <a:fillRect l="-832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EDC2C29F-F903-0DEC-6421-ECE67B97F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4" y="2012683"/>
            <a:ext cx="2849434" cy="6805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FB7E72-A1D3-F88B-E442-76D88EF5D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5" y="2758432"/>
            <a:ext cx="2849434" cy="5881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45A07A-BA35-668F-D838-E274AFC48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99"/>
            <a:ext cx="5027592" cy="91673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AFBD000-FD3F-17D7-BE59-51D88786F368}"/>
              </a:ext>
            </a:extLst>
          </p:cNvPr>
          <p:cNvSpPr txBox="1"/>
          <p:nvPr/>
        </p:nvSpPr>
        <p:spPr>
          <a:xfrm>
            <a:off x="1604698" y="1404300"/>
            <a:ext cx="359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Coherent</a:t>
            </a:r>
            <a:r>
              <a:rPr kumimoji="1"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      </a:t>
            </a:r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+</a:t>
            </a:r>
            <a:r>
              <a:rPr kumimoji="1"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 </a:t>
            </a:r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Incoherent</a:t>
            </a:r>
            <a:endParaRPr kumimoji="1" lang="zh-CN" altLang="en-US" sz="24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00F8D71-44B3-3600-BB2B-EEE28F59C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3" y="5184701"/>
            <a:ext cx="5283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B9AF82-B4FE-3318-7B0A-CB96C7A5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Nuclear Radius and Probe Neutron Skin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574235-2B64-4E22-59AE-A4A261E4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AD7A96-568D-7A4C-A4DB-5A312DAF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C6CDE-7D3C-E6A2-C9E7-66612A8C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3E6FE17-36A6-5990-B653-063859AB05E8}"/>
              </a:ext>
            </a:extLst>
          </p:cNvPr>
          <p:cNvSpPr txBox="1"/>
          <p:nvPr/>
        </p:nvSpPr>
        <p:spPr>
          <a:xfrm>
            <a:off x="2264611" y="5726731"/>
            <a:ext cx="934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i="1" dirty="0">
                <a:latin typeface="Corbel" panose="020B0503020204020204" pitchFamily="34" charset="0"/>
              </a:rPr>
              <a:t>Q. Shou, et al., Phys. Lett. B 749, 215 (2015)</a:t>
            </a:r>
          </a:p>
          <a:p>
            <a:r>
              <a:rPr lang="en" altLang="zh-CN" b="1" i="1" dirty="0">
                <a:latin typeface="Corbel" panose="020B0503020204020204" pitchFamily="34" charset="0"/>
              </a:rPr>
              <a:t>H. De Vries, C. W. De Jager, C. De Vries, At. Data </a:t>
            </a:r>
            <a:r>
              <a:rPr lang="en" altLang="zh-CN" b="1" i="1" dirty="0" err="1">
                <a:latin typeface="Corbel" panose="020B0503020204020204" pitchFamily="34" charset="0"/>
              </a:rPr>
              <a:t>Nucl</a:t>
            </a:r>
            <a:r>
              <a:rPr lang="en" altLang="zh-CN" b="1" i="1" dirty="0">
                <a:latin typeface="Corbel" panose="020B0503020204020204" pitchFamily="34" charset="0"/>
              </a:rPr>
              <a:t>. Data Tables 36, 495 (1987)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A3EAE13-DFD4-8199-92E1-F634FF8E7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01897"/>
            <a:ext cx="11938000" cy="3124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02985EE-8569-6AC1-ECA3-94111B2651CB}"/>
              </a:ext>
            </a:extLst>
          </p:cNvPr>
          <p:cNvSpPr txBox="1"/>
          <p:nvPr/>
        </p:nvSpPr>
        <p:spPr>
          <a:xfrm>
            <a:off x="4786351" y="1140232"/>
            <a:ext cx="2619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arXiv:2204.01625</a:t>
            </a:r>
            <a:endParaRPr lang="en" altLang="zh-CN" sz="2400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D917CFF-BA26-9A67-379B-E36E74B7770E}"/>
              </a:ext>
            </a:extLst>
          </p:cNvPr>
          <p:cNvSpPr txBox="1"/>
          <p:nvPr/>
        </p:nvSpPr>
        <p:spPr>
          <a:xfrm>
            <a:off x="336757" y="793843"/>
            <a:ext cx="7914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i="1" dirty="0">
                <a:effectLst/>
                <a:latin typeface="Corbel" panose="020B0503020204020204" pitchFamily="34" charset="0"/>
              </a:rPr>
              <a:t>After</a:t>
            </a:r>
            <a:r>
              <a:rPr lang="zh-CN" altLang="en-US" sz="2000" i="1" dirty="0">
                <a:effectLst/>
                <a:latin typeface="Corbel" panose="020B0503020204020204" pitchFamily="34" charset="0"/>
              </a:rPr>
              <a:t> </a:t>
            </a:r>
            <a:r>
              <a:rPr lang="en-US" altLang="zh-CN" sz="2000" i="1" dirty="0">
                <a:effectLst/>
                <a:latin typeface="Corbel" panose="020B0503020204020204" pitchFamily="34" charset="0"/>
              </a:rPr>
              <a:t>correct</a:t>
            </a:r>
            <a:r>
              <a:rPr lang="zh-CN" altLang="en-US" sz="2000" i="1" dirty="0">
                <a:effectLst/>
                <a:latin typeface="Corbel" panose="020B0503020204020204" pitchFamily="34" charset="0"/>
              </a:rPr>
              <a:t> </a:t>
            </a:r>
            <a:r>
              <a:rPr lang="en-US" altLang="zh-CN" sz="2000" i="1" dirty="0">
                <a:effectLst/>
                <a:latin typeface="Corbel" panose="020B0503020204020204" pitchFamily="34" charset="0"/>
              </a:rPr>
              <a:t>for</a:t>
            </a:r>
            <a:r>
              <a:rPr lang="zh-CN" altLang="en-US" sz="2000" i="1" dirty="0">
                <a:effectLst/>
                <a:latin typeface="Corbel" panose="020B0503020204020204" pitchFamily="34" charset="0"/>
              </a:rPr>
              <a:t> </a:t>
            </a:r>
            <a:r>
              <a:rPr lang="en-US" altLang="zh-CN" sz="2000" i="1" dirty="0">
                <a:effectLst/>
                <a:latin typeface="Corbel" panose="020B0503020204020204" pitchFamily="34" charset="0"/>
              </a:rPr>
              <a:t>t</a:t>
            </a:r>
            <a:r>
              <a:rPr lang="en" altLang="zh-CN" sz="2000" i="1" dirty="0">
                <a:effectLst/>
                <a:latin typeface="Corbel" panose="020B0503020204020204" pitchFamily="34" charset="0"/>
              </a:rPr>
              <a:t>he finite size of rho wavefunction</a:t>
            </a:r>
            <a:r>
              <a:rPr lang="zh-CN" altLang="en-US" sz="2000" i="1" dirty="0">
                <a:latin typeface="Corbel" panose="020B0503020204020204" pitchFamily="34" charset="0"/>
              </a:rPr>
              <a:t> </a:t>
            </a:r>
            <a:r>
              <a:rPr lang="en-US" altLang="zh-CN" sz="2000" i="1" dirty="0">
                <a:latin typeface="Corbel" panose="020B0503020204020204" pitchFamily="34" charset="0"/>
              </a:rPr>
              <a:t>and </a:t>
            </a:r>
            <a:r>
              <a:rPr lang="en" altLang="zh-CN" sz="2000" i="1" dirty="0">
                <a:latin typeface="Corbel" panose="020B0503020204020204" pitchFamily="34" charset="0"/>
              </a:rPr>
              <a:t>depolarization</a:t>
            </a:r>
            <a:endParaRPr lang="en" altLang="zh-CN" sz="2000" dirty="0">
              <a:latin typeface="Corbel" panose="020B0503020204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BFCEF2-447B-B9FB-3601-F7B962114C40}"/>
              </a:ext>
            </a:extLst>
          </p:cNvPr>
          <p:cNvSpPr txBox="1"/>
          <p:nvPr/>
        </p:nvSpPr>
        <p:spPr>
          <a:xfrm>
            <a:off x="3867413" y="5155609"/>
            <a:ext cx="4777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i="1" dirty="0">
                <a:effectLst/>
                <a:latin typeface="Corbel" panose="020B0503020204020204" pitchFamily="34" charset="0"/>
              </a:rPr>
              <a:t>J. R. Forshaw, R. </a:t>
            </a:r>
            <a:r>
              <a:rPr lang="en" altLang="zh-CN" b="1" i="1" dirty="0" err="1">
                <a:effectLst/>
                <a:latin typeface="Corbel" panose="020B0503020204020204" pitchFamily="34" charset="0"/>
              </a:rPr>
              <a:t>Sandapen</a:t>
            </a:r>
            <a:r>
              <a:rPr lang="en" altLang="zh-CN" b="1" i="1" dirty="0">
                <a:effectLst/>
                <a:latin typeface="Corbel" panose="020B0503020204020204" pitchFamily="34" charset="0"/>
              </a:rPr>
              <a:t>, JHEP 11, 037 (2010)</a:t>
            </a:r>
            <a:endParaRPr lang="en" altLang="zh-CN" b="1" dirty="0">
              <a:effectLst/>
              <a:latin typeface="Corbel" panose="020B0503020204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D3E390A-B514-BC39-3578-C5A0D0988339}"/>
              </a:ext>
            </a:extLst>
          </p:cNvPr>
          <p:cNvSpPr txBox="1"/>
          <p:nvPr/>
        </p:nvSpPr>
        <p:spPr>
          <a:xfrm>
            <a:off x="1486067" y="5743495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b="1" i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R</a:t>
            </a:r>
            <a:r>
              <a:rPr kumimoji="1" lang="en-US" altLang="zh-CN" sz="2800" b="1" i="1" baseline="-250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p</a:t>
            </a:r>
            <a:r>
              <a:rPr kumimoji="1" lang="en-US" altLang="zh-CN" sz="2800" b="1" i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:</a:t>
            </a:r>
            <a:endParaRPr kumimoji="1" lang="zh-CN" altLang="en-US" sz="2800" b="1" i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D1B974C-69C1-AC8C-96EF-BBA38D978B38}"/>
              </a:ext>
            </a:extLst>
          </p:cNvPr>
          <p:cNvSpPr txBox="1"/>
          <p:nvPr/>
        </p:nvSpPr>
        <p:spPr>
          <a:xfrm>
            <a:off x="691103" y="5119502"/>
            <a:ext cx="3147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 i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Finite size of wavefunction:</a:t>
            </a:r>
            <a:endParaRPr kumimoji="1" lang="zh-CN" altLang="en-US" sz="2000" b="1" i="1" baseline="-25000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B9AF82-B4FE-3318-7B0A-CB96C7A5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Nuclear Radius and Probe Neutron Skin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574235-2B64-4E22-59AE-A4A261E4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AD7A96-568D-7A4C-A4DB-5A312DAF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C6CDE-7D3C-E6A2-C9E7-66612A8C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27C3758-8192-3543-42D1-471C4D357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05" y="973547"/>
            <a:ext cx="7478140" cy="47118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3845C96-AC31-46B3-C5C4-6E29CAACF20A}"/>
              </a:ext>
            </a:extLst>
          </p:cNvPr>
          <p:cNvSpPr txBox="1"/>
          <p:nvPr/>
        </p:nvSpPr>
        <p:spPr>
          <a:xfrm>
            <a:off x="7287228" y="611416"/>
            <a:ext cx="508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M. </a:t>
            </a:r>
            <a:r>
              <a:rPr lang="en" altLang="zh-CN" b="1" i="1" dirty="0" err="1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Centelles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, X. Roca-</a:t>
            </a:r>
            <a:r>
              <a:rPr lang="en" altLang="zh-CN" b="1" i="1" dirty="0" err="1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Maza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, X. </a:t>
            </a:r>
            <a:r>
              <a:rPr lang="en" altLang="zh-CN" b="1" i="1" dirty="0" err="1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Vi˜nas</a:t>
            </a:r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, M. Warda</a:t>
            </a:r>
          </a:p>
          <a:p>
            <a:r>
              <a:rPr lang="en" altLang="zh-CN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 Phys. Rev. Lett. 102, 122502 (2009).</a:t>
            </a:r>
            <a:endParaRPr lang="en" altLang="zh-CN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3F5DAC5-1794-A9E0-35F5-8762F80E491B}"/>
              </a:ext>
            </a:extLst>
          </p:cNvPr>
          <p:cNvSpPr txBox="1"/>
          <p:nvPr/>
        </p:nvSpPr>
        <p:spPr>
          <a:xfrm>
            <a:off x="1607820" y="5757572"/>
            <a:ext cx="882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STAR:</a:t>
            </a:r>
            <a:r>
              <a:rPr kumimoji="1"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S</a:t>
            </a:r>
            <a:r>
              <a:rPr kumimoji="1" lang="en-US" altLang="zh-CN" sz="2400" b="1" baseline="-250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197Au  </a:t>
            </a:r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=0.17+/-0.03+/-0.08</a:t>
            </a:r>
            <a:r>
              <a:rPr kumimoji="1"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b="1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fm</a:t>
            </a:r>
            <a:r>
              <a:rPr kumimoji="1" lang="zh-CN" altLang="en-US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     </a:t>
            </a:r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S</a:t>
            </a:r>
            <a:r>
              <a:rPr kumimoji="1" lang="en-US" altLang="zh-CN" sz="2400" b="1" baseline="-25000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238U</a:t>
            </a:r>
            <a:r>
              <a:rPr kumimoji="1" lang="en-US" altLang="zh-CN" sz="2400" b="1" dirty="0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=0.44+/-0.05+/-0.08 </a:t>
            </a:r>
            <a:r>
              <a:rPr kumimoji="1" lang="en-US" altLang="zh-CN" sz="2400" b="1" dirty="0" err="1">
                <a:solidFill>
                  <a:srgbClr val="0432FF"/>
                </a:solidFill>
                <a:latin typeface="Corbel" panose="020B0503020204020204" pitchFamily="34" charset="0"/>
                <a:ea typeface="Arial" charset="0"/>
                <a:cs typeface="Arial" charset="0"/>
              </a:rPr>
              <a:t>fm</a:t>
            </a:r>
            <a:endParaRPr kumimoji="1" lang="zh-CN" altLang="en-US" sz="2400" b="1" dirty="0">
              <a:solidFill>
                <a:srgbClr val="0432FF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85E6B9-D1F9-568B-85B8-917D976414E6}"/>
              </a:ext>
            </a:extLst>
          </p:cNvPr>
          <p:cNvSpPr txBox="1"/>
          <p:nvPr/>
        </p:nvSpPr>
        <p:spPr>
          <a:xfrm>
            <a:off x="2470670" y="5390514"/>
            <a:ext cx="2619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1" i="1" dirty="0">
                <a:solidFill>
                  <a:srgbClr val="C10000"/>
                </a:solidFill>
                <a:effectLst/>
                <a:latin typeface="Corbel" panose="020B0503020204020204" pitchFamily="34" charset="0"/>
              </a:rPr>
              <a:t>arXiv:2204.01625</a:t>
            </a:r>
            <a:endParaRPr lang="en" altLang="zh-CN" sz="2400" b="1" dirty="0">
              <a:solidFill>
                <a:srgbClr val="C100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59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BC6544-53BB-C84F-A747-874D73C5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EFE14A-5EB7-B543-852A-90EA3A2BD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634" y="605711"/>
            <a:ext cx="11217187" cy="572946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US" altLang="zh-CN" sz="2400" b="1" dirty="0">
                <a:solidFill>
                  <a:srgbClr val="0432FF"/>
                </a:solidFill>
              </a:rPr>
              <a:t>Polarized photon-photon fusions :  good probes of magnetic field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Measure </a:t>
            </a:r>
            <a:r>
              <a:rPr kumimoji="1" lang="en-US" altLang="zh-CN" sz="2229" dirty="0" err="1"/>
              <a:t>Breit</a:t>
            </a:r>
            <a:r>
              <a:rPr kumimoji="1" lang="en-US" altLang="zh-CN" sz="2229" dirty="0"/>
              <a:t>-Wheeler process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Constrain </a:t>
            </a:r>
            <a:r>
              <a:rPr kumimoji="1" lang="en-US" altLang="zh-CN" sz="2229" b="1" dirty="0">
                <a:solidFill>
                  <a:srgbClr val="C10000"/>
                </a:solidFill>
              </a:rPr>
              <a:t>nuclear charge radius </a:t>
            </a:r>
            <a:r>
              <a:rPr kumimoji="1" lang="en-US" altLang="zh-CN" sz="2229" dirty="0"/>
              <a:t>when compared to QED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cos(𝟒∆𝝓) modulation:  link to vacuum birefringence effect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Indicate EM fields are different in isobaric collisions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Observed in non-UPCs: </a:t>
            </a:r>
            <a:r>
              <a:rPr kumimoji="1" lang="en-US" altLang="zh-CN" sz="2229" b="1" dirty="0">
                <a:solidFill>
                  <a:srgbClr val="C10000"/>
                </a:solidFill>
              </a:rPr>
              <a:t>probes of final state effect</a:t>
            </a:r>
          </a:p>
          <a:p>
            <a:pPr>
              <a:lnSpc>
                <a:spcPct val="120000"/>
              </a:lnSpc>
            </a:pPr>
            <a:endParaRPr kumimoji="1" lang="en-US" altLang="zh-CN" sz="2400" b="1" dirty="0">
              <a:solidFill>
                <a:srgbClr val="0432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zh-CN" sz="2400" b="1" dirty="0">
                <a:solidFill>
                  <a:srgbClr val="0432FF"/>
                </a:solidFill>
              </a:rPr>
              <a:t>Polarized</a:t>
            </a:r>
            <a:r>
              <a:rPr kumimoji="1" lang="zh-CN" altLang="en-US" sz="24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2400" b="1" dirty="0">
                <a:solidFill>
                  <a:srgbClr val="0432FF"/>
                </a:solidFill>
              </a:rPr>
              <a:t>photon-nuclear</a:t>
            </a:r>
            <a:r>
              <a:rPr kumimoji="1" lang="zh-CN" altLang="en-US" sz="24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2400" b="1" dirty="0">
                <a:solidFill>
                  <a:srgbClr val="0432FF"/>
                </a:solidFill>
              </a:rPr>
              <a:t>interactions: good probes of gluon distribution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2D tomograph technique: interference</a:t>
            </a:r>
            <a:r>
              <a:rPr kumimoji="1" lang="zh-CN" altLang="en-US" sz="2229" dirty="0"/>
              <a:t> </a:t>
            </a:r>
            <a:r>
              <a:rPr kumimoji="1" lang="en-US" altLang="zh-CN" sz="2229" dirty="0"/>
              <a:t>pattern</a:t>
            </a:r>
            <a:r>
              <a:rPr kumimoji="1" lang="zh-CN" altLang="en-US" sz="2229" dirty="0"/>
              <a:t> </a:t>
            </a:r>
            <a:r>
              <a:rPr kumimoji="1" lang="en-US" altLang="zh-CN" sz="2229" dirty="0"/>
              <a:t>observed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Constrain </a:t>
            </a:r>
            <a:r>
              <a:rPr kumimoji="1" lang="en-US" altLang="zh-CN" sz="2229" b="1" dirty="0">
                <a:solidFill>
                  <a:srgbClr val="C10000"/>
                </a:solidFill>
              </a:rPr>
              <a:t>nuclear radius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29" dirty="0"/>
              <a:t>cos(2∆𝝓) modulation: help to measure the “true” nuclear radius</a:t>
            </a:r>
          </a:p>
          <a:p>
            <a:pPr marL="389701" lvl="1" indent="0">
              <a:lnSpc>
                <a:spcPct val="120000"/>
              </a:lnSpc>
              <a:buNone/>
            </a:pPr>
            <a:endParaRPr kumimoji="1" lang="en-US" altLang="zh-CN" sz="2229" b="1" dirty="0">
              <a:solidFill>
                <a:srgbClr val="0432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sz="2400" dirty="0">
              <a:latin typeface="Corbel" panose="020B0503020204020204" pitchFamily="34" charset="0"/>
            </a:endParaRPr>
          </a:p>
          <a:p>
            <a:pPr marL="675451" lvl="1" indent="-285750">
              <a:lnSpc>
                <a:spcPct val="120000"/>
              </a:lnSpc>
              <a:buFont typeface="Wingdings" pitchFamily="2" charset="2"/>
              <a:buChar char="ü"/>
            </a:pPr>
            <a:endParaRPr kumimoji="1" lang="en-US" altLang="zh-CN" sz="24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06DE8C-BFCC-0C44-9CBE-B281AB37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QCD</a:t>
            </a:r>
            <a:r>
              <a:rPr kumimoji="1" lang="zh-CN" altLang="en-US"/>
              <a:t>物理研讨会暨重大项目学术交流会 </a:t>
            </a:r>
            <a:r>
              <a:rPr kumimoji="1" lang="en-US" altLang="zh-CN"/>
              <a:t>, </a:t>
            </a:r>
            <a:r>
              <a:rPr kumimoji="1" lang="zh-CN" altLang="en-US"/>
              <a:t>山东大学，青岛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69758-22E6-E7EC-D451-CD98F24A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F6A381-146D-7BE2-0D06-85502D92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12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BB970B-EE11-BBA5-4A62-4CB6CC6E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B43A5A-2E50-7756-0986-EC462112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4D81-CEF2-6763-54D1-8AAE9548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598A05-0B9F-3446-F0D0-93C657BF2EBE}"/>
              </a:ext>
            </a:extLst>
          </p:cNvPr>
          <p:cNvSpPr txBox="1"/>
          <p:nvPr/>
        </p:nvSpPr>
        <p:spPr>
          <a:xfrm>
            <a:off x="2618125" y="2659559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4400" b="1" dirty="0">
                <a:solidFill>
                  <a:srgbClr val="C10000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Arial" charset="0"/>
              </a:rPr>
              <a:t>感谢各位专家的批评指正！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2028534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958" r="1269" b="799"/>
          <a:stretch/>
        </p:blipFill>
        <p:spPr>
          <a:xfrm>
            <a:off x="121643" y="1039876"/>
            <a:ext cx="5258276" cy="5259139"/>
          </a:xfrm>
          <a:ln>
            <a:solidFill>
              <a:schemeClr val="bg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4302561" y="558984"/>
            <a:ext cx="358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Phys. Rev. Lett. </a:t>
            </a:r>
            <a:r>
              <a:rPr kumimoji="1" lang="is-IS" altLang="zh-CN" b="1" i="1" dirty="0">
                <a:solidFill>
                  <a:srgbClr val="C00000"/>
                </a:solidFill>
                <a:latin typeface="Corbel" panose="020B0503020204020204" pitchFamily="34" charset="0"/>
              </a:rPr>
              <a:t>121, 132301</a:t>
            </a:r>
            <a:r>
              <a:rPr kumimoji="1" lang="en-US" altLang="zh-CN" b="1" i="1" dirty="0">
                <a:solidFill>
                  <a:srgbClr val="C00000"/>
                </a:solidFill>
                <a:latin typeface="Corbel" panose="020B0503020204020204" pitchFamily="34" charset="0"/>
              </a:rPr>
              <a:t> (2018)</a:t>
            </a:r>
            <a:r>
              <a:rPr kumimoji="1" lang="is-IS" altLang="zh-CN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79108BC-4CE7-E04C-B2A6-B813DBCF8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120" r="1421" b="926"/>
          <a:stretch/>
        </p:blipFill>
        <p:spPr>
          <a:xfrm>
            <a:off x="5989761" y="1375963"/>
            <a:ext cx="5015696" cy="36081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C3F5A89-EC69-3A45-94E8-13BCFC5364E3}"/>
              </a:ext>
            </a:extLst>
          </p:cNvPr>
          <p:cNvSpPr/>
          <p:nvPr/>
        </p:nvSpPr>
        <p:spPr>
          <a:xfrm>
            <a:off x="5612113" y="5123309"/>
            <a:ext cx="693484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Significant enhancement </a:t>
            </a:r>
            <a:endParaRPr lang="zh-CN" altLang="en-US" sz="2000" b="1" dirty="0"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Excesses concentrate below </a:t>
            </a:r>
            <a:r>
              <a:rPr lang="en-US" altLang="zh-CN" sz="2000" b="1" dirty="0" err="1">
                <a:latin typeface="Corbel" panose="020B0503020204020204" pitchFamily="34" charset="0"/>
                <a:ea typeface="Arial" charset="0"/>
                <a:cs typeface="Arial" charset="0"/>
              </a:rPr>
              <a:t>p</a:t>
            </a:r>
            <a:r>
              <a:rPr lang="en-US" altLang="zh-CN" sz="2000" b="1" baseline="-25000" dirty="0" err="1">
                <a:latin typeface="Corbel" panose="020B0503020204020204" pitchFamily="34" charset="0"/>
                <a:ea typeface="Arial" charset="0"/>
                <a:cs typeface="Arial" charset="0"/>
              </a:rPr>
              <a:t>T</a:t>
            </a:r>
            <a:r>
              <a:rPr lang="en-US" altLang="zh-CN" sz="2000" b="1" baseline="-25000" dirty="0">
                <a:latin typeface="Corbel" panose="020B0503020204020204" pitchFamily="34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≈ 0.15 GeV/c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</a:rPr>
              <a:t>Coherent photon-photon interactions in HHICs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CBC5CF3A-1D78-3B49-9FDC-80790DF5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773"/>
            <a:ext cx="9144000" cy="307777"/>
          </a:xfrm>
        </p:spPr>
        <p:txBody>
          <a:bodyPr/>
          <a:lstStyle/>
          <a:p>
            <a:r>
              <a:rPr kumimoji="1" lang="en-US" altLang="zh-CN" dirty="0"/>
              <a:t>Reminder: Photon-induced 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 err="1"/>
              <a:t>+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/>
              <a:t>-</a:t>
            </a:r>
            <a:r>
              <a:rPr kumimoji="1" lang="en-US" altLang="zh-CN" dirty="0"/>
              <a:t> in </a:t>
            </a:r>
            <a:r>
              <a:rPr kumimoji="1" lang="en-US" altLang="zh-CN" dirty="0" err="1"/>
              <a:t>Au+Au</a:t>
            </a:r>
            <a:r>
              <a:rPr kumimoji="1" lang="en-US" altLang="zh-CN" dirty="0"/>
              <a:t> and U+U</a:t>
            </a:r>
            <a:endParaRPr kumimoji="1" lang="zh-CN" alt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C17E6D0-C15C-AE3E-E77A-7CD4BCE4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042AB1E-7135-9C7C-2B79-D10B6CA7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CD1D41-2B7B-7B08-B91E-A2253DA93988}"/>
                  </a:ext>
                </a:extLst>
              </p:cNvPr>
              <p:cNvSpPr txBox="1"/>
              <p:nvPr/>
            </p:nvSpPr>
            <p:spPr>
              <a:xfrm>
                <a:off x="8435027" y="760459"/>
                <a:ext cx="18130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𝜸𝜸</m:t>
                      </m:r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800" b="1" dirty="0">
                  <a:solidFill>
                    <a:srgbClr val="0432FF"/>
                  </a:solidFill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CD1D41-2B7B-7B08-B91E-A2253DA93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027" y="760459"/>
                <a:ext cx="1813060" cy="430887"/>
              </a:xfrm>
              <a:prstGeom prst="rect">
                <a:avLst/>
              </a:prstGeom>
              <a:blipFill>
                <a:blip r:embed="rId5"/>
                <a:stretch>
                  <a:fillRect l="-4196" b="-205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36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09FDD-7861-ACE5-50E1-6C5972EC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283" y="121674"/>
            <a:ext cx="8891432" cy="311547"/>
          </a:xfrm>
        </p:spPr>
        <p:txBody>
          <a:bodyPr/>
          <a:lstStyle/>
          <a:p>
            <a:r>
              <a:rPr kumimoji="1" lang="en-US" altLang="zh-CN" sz="3000" dirty="0"/>
              <a:t>Reminder: </a:t>
            </a:r>
            <a:r>
              <a:rPr kumimoji="1" lang="en-US" altLang="zh-CN" dirty="0"/>
              <a:t>Photon-induced </a:t>
            </a:r>
            <a:r>
              <a:rPr kumimoji="1" lang="en-US" altLang="zh-CN" sz="3000" dirty="0"/>
              <a:t>J/psi in </a:t>
            </a:r>
            <a:r>
              <a:rPr kumimoji="1" lang="en-US" altLang="zh-CN" sz="3000" dirty="0" err="1"/>
              <a:t>Au+Au</a:t>
            </a:r>
            <a:r>
              <a:rPr kumimoji="1" lang="en-US" altLang="zh-CN" sz="3000" dirty="0"/>
              <a:t> and U+U</a:t>
            </a:r>
            <a:endParaRPr kumimoji="1" lang="zh-CN" altLang="en-US" sz="3000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2DFBD62-4B6F-FD85-7965-27DC86B71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15258"/>
            <a:ext cx="5606006" cy="4024037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4BC38-B03B-4B5C-40E8-0DF230AF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3A032-C4CC-727F-DA30-373D3C53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966BE0-0D56-6342-246D-2CDD6405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55F569-17CF-DD45-8CE2-84D616AE2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2" y="1367480"/>
            <a:ext cx="5434205" cy="39007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2730544-3D90-D62B-0649-FC9317F65101}"/>
              </a:ext>
            </a:extLst>
          </p:cNvPr>
          <p:cNvSpPr txBox="1"/>
          <p:nvPr/>
        </p:nvSpPr>
        <p:spPr>
          <a:xfrm>
            <a:off x="4331381" y="715685"/>
            <a:ext cx="35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Corbel" panose="020B0503020204020204" pitchFamily="34" charset="0"/>
                <a:ea typeface="宋体" panose="02010600030101010101" pitchFamily="2" charset="-122"/>
              </a:rPr>
              <a:t>Phys. Rev. Lett. </a:t>
            </a:r>
            <a:r>
              <a:rPr kumimoji="1" lang="is-IS" altLang="zh-CN" b="1" i="1" dirty="0">
                <a:solidFill>
                  <a:srgbClr val="C00000"/>
                </a:solidFill>
                <a:latin typeface="Corbel" panose="020B0503020204020204" pitchFamily="34" charset="0"/>
              </a:rPr>
              <a:t>123, 132302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E68316F-AFA4-A70E-8BD5-5A92B922BD67}"/>
                  </a:ext>
                </a:extLst>
              </p:cNvPr>
              <p:cNvSpPr txBox="1"/>
              <p:nvPr/>
            </p:nvSpPr>
            <p:spPr>
              <a:xfrm>
                <a:off x="8115924" y="900351"/>
                <a:ext cx="30517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𝜸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ℙ</m:t>
                      </m:r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→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𝑱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/</m:t>
                      </m:r>
                      <m:r>
                        <a:rPr kumimoji="1" lang="en-US" altLang="zh-CN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𝝍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zh-CN" altLang="en-US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→</m:t>
                          </m:r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800" b="1" dirty="0">
                  <a:solidFill>
                    <a:srgbClr val="0432FF"/>
                  </a:solidFill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E68316F-AFA4-A70E-8BD5-5A92B922B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924" y="900351"/>
                <a:ext cx="3051733" cy="430887"/>
              </a:xfrm>
              <a:prstGeom prst="rect">
                <a:avLst/>
              </a:prstGeom>
              <a:blipFill>
                <a:blip r:embed="rId4"/>
                <a:stretch>
                  <a:fillRect l="-2066" t="-2941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E889E049-9ABC-16A9-A204-1F1EF29BC178}"/>
              </a:ext>
            </a:extLst>
          </p:cNvPr>
          <p:cNvSpPr/>
          <p:nvPr/>
        </p:nvSpPr>
        <p:spPr>
          <a:xfrm>
            <a:off x="3114280" y="5268197"/>
            <a:ext cx="578472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Significant enhancement </a:t>
            </a:r>
            <a:endParaRPr lang="zh-CN" altLang="en-US" sz="2000" b="1" dirty="0"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Excesses concentrate below </a:t>
            </a:r>
            <a:r>
              <a:rPr lang="en-US" altLang="zh-CN" sz="2000" b="1" dirty="0" err="1">
                <a:latin typeface="Corbel" panose="020B0503020204020204" pitchFamily="34" charset="0"/>
                <a:ea typeface="Arial" charset="0"/>
                <a:cs typeface="Arial" charset="0"/>
              </a:rPr>
              <a:t>p</a:t>
            </a:r>
            <a:r>
              <a:rPr lang="en-US" altLang="zh-CN" sz="2000" b="1" baseline="-25000" dirty="0" err="1">
                <a:latin typeface="Corbel" panose="020B0503020204020204" pitchFamily="34" charset="0"/>
                <a:ea typeface="Arial" charset="0"/>
                <a:cs typeface="Arial" charset="0"/>
              </a:rPr>
              <a:t>T</a:t>
            </a:r>
            <a:r>
              <a:rPr lang="en-US" altLang="zh-CN" sz="2000" b="1" baseline="-25000" dirty="0">
                <a:latin typeface="Corbel" panose="020B0503020204020204" pitchFamily="34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≈ 0.15 GeV/c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rgbClr val="0432FF"/>
                </a:solidFill>
                <a:latin typeface="Corbel" panose="020B0503020204020204" pitchFamily="34" charset="0"/>
              </a:rPr>
              <a:t>Coherent photon-nucleon interactions in HHICs</a:t>
            </a:r>
          </a:p>
        </p:txBody>
      </p:sp>
    </p:spTree>
    <p:extLst>
      <p:ext uri="{BB962C8B-B14F-4D97-AF65-F5344CB8AC3E}">
        <p14:creationId xmlns:p14="http://schemas.microsoft.com/office/powerpoint/2010/main" val="235073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DE8B7-CB6B-8DAE-D6A7-8279AEF5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87" y="190902"/>
            <a:ext cx="8640224" cy="311547"/>
          </a:xfrm>
        </p:spPr>
        <p:txBody>
          <a:bodyPr/>
          <a:lstStyle/>
          <a:p>
            <a:r>
              <a:rPr kumimoji="1" lang="en-US" altLang="zh-CN" dirty="0"/>
              <a:t>Affected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Magnetic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Field</a:t>
            </a:r>
            <a:r>
              <a:rPr kumimoji="1" lang="zh-CN" altLang="en-US" dirty="0"/>
              <a:t>？</a:t>
            </a: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FDCFA6F8-097C-4219-B818-7EBD3A438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91" y="665562"/>
            <a:ext cx="7224616" cy="5126766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31CB6A-956C-E95F-0339-8849E18D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301972-ECE7-1F17-5F7D-C4E854A8C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0E408D-EFC3-C876-F313-D12C6EAF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01CE046-DAC3-F446-EE1B-E8E727959F29}"/>
                  </a:ext>
                </a:extLst>
              </p:cNvPr>
              <p:cNvSpPr txBox="1"/>
              <p:nvPr/>
            </p:nvSpPr>
            <p:spPr>
              <a:xfrm>
                <a:off x="3723042" y="5792329"/>
                <a:ext cx="4745915" cy="507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4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  <m:sup>
                            <m:r>
                              <a:rPr lang="en-US" altLang="zh-CN" sz="24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altLang="zh-CN" sz="24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b="1" dirty="0">
                    <a:solidFill>
                      <a:srgbClr val="0432FF"/>
                    </a:solidFill>
                    <a:latin typeface="Corbel" panose="020B0503020204020204" pitchFamily="34" charset="0"/>
                    <a:ea typeface="Arial" charset="0"/>
                    <a:cs typeface="Arial" charset="0"/>
                  </a:rPr>
                  <a:t> higher than QED expectation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01CE046-DAC3-F446-EE1B-E8E727959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042" y="5792329"/>
                <a:ext cx="4745915" cy="507575"/>
              </a:xfrm>
              <a:prstGeom prst="rect">
                <a:avLst/>
              </a:prstGeom>
              <a:blipFill>
                <a:blip r:embed="rId3"/>
                <a:stretch>
                  <a:fillRect t="-2500" r="-107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74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0227-CD43-2545-AA11-65A52A97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653" y="609045"/>
            <a:ext cx="2718694" cy="417041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In UPC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1C340E-D845-FD43-999B-0582A1BF0B1C}"/>
              </a:ext>
            </a:extLst>
          </p:cNvPr>
          <p:cNvSpPr txBox="1"/>
          <p:nvPr/>
        </p:nvSpPr>
        <p:spPr>
          <a:xfrm>
            <a:off x="2245387" y="991887"/>
            <a:ext cx="7701225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Corbel" panose="020B0503020204020204" pitchFamily="34" charset="0"/>
              </a:rPr>
              <a:t>Provide baseline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Corbel" panose="020B0503020204020204" pitchFamily="34" charset="0"/>
              </a:rPr>
              <a:t>Exclusive and clean </a:t>
            </a:r>
            <a:r>
              <a:rPr kumimoji="1" lang="en-US" altLang="zh-CN" sz="2000" dirty="0" err="1">
                <a:latin typeface="Corbel" panose="020B0503020204020204" pitchFamily="34" charset="0"/>
              </a:rPr>
              <a:t>dielectron</a:t>
            </a:r>
            <a:r>
              <a:rPr kumimoji="1" lang="en-US" altLang="zh-CN" sz="2000" dirty="0">
                <a:latin typeface="Corbel" panose="020B0503020204020204" pitchFamily="34" charset="0"/>
              </a:rPr>
              <a:t> detection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orbel" panose="020B0503020204020204" pitchFamily="34" charset="0"/>
              </a:rPr>
              <a:t>Individual e</a:t>
            </a:r>
            <a:r>
              <a:rPr lang="zh-CN" altLang="en-US" sz="2000" dirty="0">
                <a:latin typeface="Corbel" panose="020B0503020204020204" pitchFamily="34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</a:rPr>
              <a:t>should be preferentially aligned longitudinally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orbel" panose="020B0503020204020204" pitchFamily="34" charset="0"/>
              </a:rPr>
              <a:t>Azimuthal angle between the </a:t>
            </a:r>
            <a:r>
              <a:rPr lang="en-US" altLang="zh-CN" sz="2000" dirty="0" err="1">
                <a:latin typeface="Corbel" panose="020B0503020204020204" pitchFamily="34" charset="0"/>
              </a:rPr>
              <a:t>e</a:t>
            </a:r>
            <a:r>
              <a:rPr lang="en-US" altLang="zh-CN" sz="2000" baseline="30000" dirty="0" err="1">
                <a:latin typeface="Corbel" panose="020B0503020204020204" pitchFamily="34" charset="0"/>
              </a:rPr>
              <a:t>+</a:t>
            </a:r>
            <a:r>
              <a:rPr lang="en-US" altLang="zh-CN" sz="2000" dirty="0" err="1">
                <a:latin typeface="Corbel" panose="020B0503020204020204" pitchFamily="34" charset="0"/>
              </a:rPr>
              <a:t>e</a:t>
            </a:r>
            <a:r>
              <a:rPr lang="en-US" altLang="zh-CN" sz="2000" baseline="30000" dirty="0">
                <a:latin typeface="Corbel" panose="020B0503020204020204" pitchFamily="34" charset="0"/>
              </a:rPr>
              <a:t>-</a:t>
            </a:r>
            <a:r>
              <a:rPr lang="zh-CN" altLang="en-US" sz="2000" dirty="0">
                <a:latin typeface="Corbel" panose="020B0503020204020204" pitchFamily="34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</a:rPr>
              <a:t>pair momentum and the individual e momenta should display modulations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Corbel" panose="020B0503020204020204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81831D-30AE-9E4A-AE98-6347F9B5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C6CA1B-19A2-4B4E-897E-F9DD3A7B3D77}"/>
              </a:ext>
            </a:extLst>
          </p:cNvPr>
          <p:cNvSpPr/>
          <p:nvPr/>
        </p:nvSpPr>
        <p:spPr>
          <a:xfrm>
            <a:off x="1809463" y="-2014"/>
            <a:ext cx="8647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Corbel" panose="020B0503020204020204" pitchFamily="34" charset="0"/>
              </a:rPr>
              <a:t>We Proceed as We Planned</a:t>
            </a:r>
            <a:endParaRPr lang="zh-CN" altLang="en-US" sz="2800" b="1" dirty="0">
              <a:latin typeface="Corbel" panose="020B0503020204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C22BDC7-5856-C94D-8338-CA96D5FB824F}"/>
              </a:ext>
            </a:extLst>
          </p:cNvPr>
          <p:cNvSpPr txBox="1">
            <a:spLocks/>
          </p:cNvSpPr>
          <p:nvPr/>
        </p:nvSpPr>
        <p:spPr bwMode="auto">
          <a:xfrm>
            <a:off x="5524847" y="3836495"/>
            <a:ext cx="1216277" cy="46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82" tIns="39091" rIns="78182" bIns="39091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31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580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967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91612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796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374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4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78322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4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2903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4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674837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4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12064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4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566449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54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>
                <a:solidFill>
                  <a:srgbClr val="C00000"/>
                </a:solidFill>
                <a:latin typeface="Corbel" panose="020B0503020204020204" pitchFamily="34" charset="0"/>
              </a:rPr>
              <a:t>In HHIC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D739657-130F-B240-B24C-B2D9CD356B1F}"/>
              </a:ext>
            </a:extLst>
          </p:cNvPr>
          <p:cNvSpPr txBox="1">
            <a:spLocks/>
          </p:cNvSpPr>
          <p:nvPr/>
        </p:nvSpPr>
        <p:spPr bwMode="auto">
          <a:xfrm>
            <a:off x="2245386" y="4282964"/>
            <a:ext cx="8735364" cy="196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8182" tIns="39091" rIns="78182" bIns="39091" numCol="1" anchor="t" anchorCtr="0" compatLnSpc="1">
            <a:prstTxWarp prst="textNoShape">
              <a:avLst/>
            </a:prstTxWarp>
            <a:noAutofit/>
          </a:bodyPr>
          <a:lstStyle>
            <a:lvl1pPr marL="334029" indent="-33402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31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23730" indent="-27835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67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13429" indent="-222686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96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60159" indent="-22268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4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5531" indent="-22268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4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451934" indent="-22290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40">
                <a:solidFill>
                  <a:schemeClr val="tx1"/>
                </a:solidFill>
                <a:latin typeface="+mn-lt"/>
                <a:ea typeface="+mn-ea"/>
              </a:defRPr>
            </a:lvl6pPr>
            <a:lvl7pPr marL="2897740" indent="-22290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40">
                <a:solidFill>
                  <a:schemeClr val="tx1"/>
                </a:solidFill>
                <a:latin typeface="+mn-lt"/>
                <a:ea typeface="+mn-ea"/>
              </a:defRPr>
            </a:lvl7pPr>
            <a:lvl8pPr marL="3343546" indent="-22290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40">
                <a:solidFill>
                  <a:schemeClr val="tx1"/>
                </a:solidFill>
                <a:latin typeface="+mn-lt"/>
                <a:ea typeface="+mn-ea"/>
              </a:defRPr>
            </a:lvl8pPr>
            <a:lvl9pPr marL="3789352" indent="-22290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4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kern="0" dirty="0">
                <a:latin typeface="Corbel" panose="020B0503020204020204" pitchFamily="34" charset="0"/>
              </a:rPr>
              <a:t>Study extreme magnetic field and potential medium effect</a:t>
            </a:r>
            <a:endParaRPr lang="en-US" sz="2000" kern="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kern="0" dirty="0">
                <a:latin typeface="Corbel" panose="020B0503020204020204" pitchFamily="34" charset="0"/>
                <a:cs typeface="Times New Roman" panose="02020603050405020304" pitchFamily="18" charset="0"/>
              </a:rPr>
              <a:t>A+A centralities and different species </a:t>
            </a:r>
            <a:r>
              <a:rPr lang="en-US" sz="2000" i="1" kern="0" dirty="0">
                <a:latin typeface="Corbel" panose="020B0503020204020204" pitchFamily="34" charset="0"/>
                <a:cs typeface="Times New Roman" panose="02020603050405020304" pitchFamily="18" charset="0"/>
              </a:rPr>
              <a:t>(A+B, STAR isobaric data)</a:t>
            </a:r>
            <a:endParaRPr lang="en-US" sz="2000" kern="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kern="0" dirty="0">
                <a:latin typeface="Corbel" panose="020B0503020204020204" pitchFamily="34" charset="0"/>
                <a:cs typeface="Times New Roman" panose="02020603050405020304" pitchFamily="18" charset="0"/>
              </a:rPr>
              <a:t>Kinematics WRT B-field (reaction plane), mass, </a:t>
            </a:r>
            <a:r>
              <a:rPr lang="en-US" sz="2000" kern="0" dirty="0" err="1">
                <a:latin typeface="Corbel" panose="020B0503020204020204" pitchFamily="34" charset="0"/>
                <a:cs typeface="Times New Roman" panose="02020603050405020304" pitchFamily="18" charset="0"/>
              </a:rPr>
              <a:t>p</a:t>
            </a:r>
            <a:r>
              <a:rPr lang="en-US" sz="2000" kern="0" baseline="-25000" dirty="0" err="1">
                <a:latin typeface="Corbel" panose="020B0503020204020204" pitchFamily="34" charset="0"/>
                <a:cs typeface="Times New Roman" panose="02020603050405020304" pitchFamily="18" charset="0"/>
              </a:rPr>
              <a:t>T</a:t>
            </a:r>
            <a:r>
              <a:rPr lang="en-US" sz="2000" kern="0" dirty="0">
                <a:latin typeface="Corbel" panose="020B0503020204020204" pitchFamily="34" charset="0"/>
                <a:cs typeface="Times New Roman" panose="02020603050405020304" pitchFamily="18" charset="0"/>
              </a:rPr>
              <a:t>, longitudinal alignment </a:t>
            </a:r>
          </a:p>
          <a:p>
            <a:pPr>
              <a:lnSpc>
                <a:spcPct val="150000"/>
              </a:lnSpc>
            </a:pPr>
            <a:endParaRPr lang="en-US" sz="2000" kern="0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AF32EB-437D-0B4B-82F4-CD3721101A6B}"/>
              </a:ext>
            </a:extLst>
          </p:cNvPr>
          <p:cNvSpPr/>
          <p:nvPr/>
        </p:nvSpPr>
        <p:spPr>
          <a:xfrm>
            <a:off x="7513843" y="6048901"/>
            <a:ext cx="2942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0432FF"/>
                </a:solidFill>
                <a:latin typeface="Corbel" panose="020B0503020204020204" pitchFamily="34" charset="0"/>
              </a:rPr>
              <a:t>From Chi’s ISMD2019 talk</a:t>
            </a:r>
            <a:endParaRPr lang="zh-CN" altLang="en-US" sz="2000" b="1" i="1" dirty="0">
              <a:solidFill>
                <a:srgbClr val="0432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2CBF60-93EB-CB6D-6A05-4BCB32EC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z="1400" dirty="0"/>
              <a:t>2022/7/30</a:t>
            </a:r>
            <a:endParaRPr lang="zh-CN" altLang="en-US" sz="1400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62A021-5C20-2CCB-5F21-C96831AF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3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09FDD-7861-ACE5-50E1-6C5972EC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88" y="163547"/>
            <a:ext cx="8640224" cy="311547"/>
          </a:xfrm>
        </p:spPr>
        <p:txBody>
          <a:bodyPr/>
          <a:lstStyle/>
          <a:p>
            <a:r>
              <a:rPr kumimoji="1" lang="en-US" altLang="zh-CN" dirty="0"/>
              <a:t>Photon-induced 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 err="1"/>
              <a:t>+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/>
              <a:t>-</a:t>
            </a:r>
            <a:r>
              <a:rPr kumimoji="1" lang="en-US" altLang="zh-CN" dirty="0"/>
              <a:t> in </a:t>
            </a:r>
            <a:r>
              <a:rPr kumimoji="1" lang="en-US" altLang="zh-CN" dirty="0" err="1"/>
              <a:t>Ru+Ru</a:t>
            </a:r>
            <a:r>
              <a:rPr kumimoji="1" lang="en-US" altLang="zh-CN" dirty="0"/>
              <a:t> and </a:t>
            </a:r>
            <a:r>
              <a:rPr kumimoji="1" lang="en-US" altLang="zh-CN" dirty="0" err="1"/>
              <a:t>Zr+Zr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4BC38-B03B-4B5C-40E8-0DF230AF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3A032-C4CC-727F-DA30-373D3C53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966BE0-0D56-6342-246D-2CDD6405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7EBEE8-E929-7EC2-D6D6-9D7C3C82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2" y="589923"/>
            <a:ext cx="5777015" cy="425351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7758AF5-9EF9-F5D7-CA53-30EDCA0BA968}"/>
              </a:ext>
            </a:extLst>
          </p:cNvPr>
          <p:cNvSpPr/>
          <p:nvPr/>
        </p:nvSpPr>
        <p:spPr>
          <a:xfrm>
            <a:off x="3319105" y="4865616"/>
            <a:ext cx="5784722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Significant enhancement </a:t>
            </a:r>
            <a:endParaRPr lang="zh-CN" altLang="en-US" sz="2000" b="1" dirty="0">
              <a:latin typeface="Corbel" panose="020B0503020204020204" pitchFamily="34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Excesses concentrate below </a:t>
            </a:r>
            <a:r>
              <a:rPr lang="en-US" altLang="zh-CN" sz="2000" b="1" dirty="0" err="1">
                <a:latin typeface="Corbel" panose="020B0503020204020204" pitchFamily="34" charset="0"/>
                <a:ea typeface="Arial" charset="0"/>
                <a:cs typeface="Arial" charset="0"/>
              </a:rPr>
              <a:t>p</a:t>
            </a:r>
            <a:r>
              <a:rPr lang="en-US" altLang="zh-CN" sz="2000" b="1" baseline="-25000" dirty="0" err="1">
                <a:latin typeface="Corbel" panose="020B0503020204020204" pitchFamily="34" charset="0"/>
                <a:ea typeface="Arial" charset="0"/>
                <a:cs typeface="Arial" charset="0"/>
              </a:rPr>
              <a:t>T</a:t>
            </a:r>
            <a:r>
              <a:rPr lang="en-US" altLang="zh-CN" sz="2000" b="1" baseline="-25000" dirty="0">
                <a:latin typeface="Corbel" panose="020B0503020204020204" pitchFamily="34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≈ 0.15 GeV/c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Similar to the structures in </a:t>
            </a:r>
            <a:r>
              <a:rPr lang="en-US" altLang="zh-CN" sz="2000" b="1" dirty="0" err="1">
                <a:latin typeface="Corbel" panose="020B0503020204020204" pitchFamily="34" charset="0"/>
                <a:ea typeface="Arial" charset="0"/>
                <a:cs typeface="Arial" charset="0"/>
              </a:rPr>
              <a:t>Au+Au</a:t>
            </a:r>
            <a:r>
              <a:rPr lang="en-US" altLang="zh-CN" sz="2000" b="1" dirty="0">
                <a:latin typeface="Corbel" panose="020B0503020204020204" pitchFamily="34" charset="0"/>
                <a:ea typeface="Arial" charset="0"/>
                <a:cs typeface="Arial" charset="0"/>
              </a:rPr>
              <a:t> and U+U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38C822E-72D9-DF62-D014-8A7D01A1584A}"/>
                  </a:ext>
                </a:extLst>
              </p:cNvPr>
              <p:cNvSpPr txBox="1"/>
              <p:nvPr/>
            </p:nvSpPr>
            <p:spPr>
              <a:xfrm>
                <a:off x="8778491" y="1120850"/>
                <a:ext cx="18130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𝜸𝜸</m:t>
                      </m:r>
                      <m:r>
                        <a:rPr kumimoji="1" lang="zh-CN" altLang="en-US" sz="2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800" b="1" dirty="0">
                  <a:solidFill>
                    <a:srgbClr val="0432FF"/>
                  </a:solidFill>
                  <a:latin typeface="Corbel" panose="020B0503020204020204" pitchFamily="34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38C822E-72D9-DF62-D014-8A7D01A15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491" y="1120850"/>
                <a:ext cx="1813060" cy="430887"/>
              </a:xfrm>
              <a:prstGeom prst="rect">
                <a:avLst/>
              </a:prstGeom>
              <a:blipFill>
                <a:blip r:embed="rId3"/>
                <a:stretch>
                  <a:fillRect l="-4895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35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09FDD-7861-ACE5-50E1-6C5972EC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88" y="266498"/>
            <a:ext cx="8640224" cy="311547"/>
          </a:xfrm>
        </p:spPr>
        <p:txBody>
          <a:bodyPr/>
          <a:lstStyle/>
          <a:p>
            <a:r>
              <a:rPr kumimoji="1" lang="en-US" altLang="zh-CN" dirty="0"/>
              <a:t>Photon-induced 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 err="1"/>
              <a:t>+</a:t>
            </a:r>
            <a:r>
              <a:rPr kumimoji="1" lang="en-US" altLang="zh-CN" dirty="0" err="1"/>
              <a:t>e</a:t>
            </a:r>
            <a:r>
              <a:rPr kumimoji="1" lang="en-US" altLang="zh-CN" baseline="30000" dirty="0"/>
              <a:t>-</a:t>
            </a:r>
            <a:r>
              <a:rPr kumimoji="1" lang="en-US" altLang="zh-CN" dirty="0"/>
              <a:t> in </a:t>
            </a:r>
            <a:r>
              <a:rPr kumimoji="1" lang="en-US" altLang="zh-CN" dirty="0" err="1"/>
              <a:t>Ru+Ru</a:t>
            </a:r>
            <a:r>
              <a:rPr kumimoji="1" lang="en-US" altLang="zh-CN" dirty="0"/>
              <a:t> and </a:t>
            </a:r>
            <a:r>
              <a:rPr kumimoji="1" lang="en-US" altLang="zh-CN" dirty="0" err="1"/>
              <a:t>Zr+Zr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4BC38-B03B-4B5C-40E8-0DF230AF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2022/7/30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3A032-C4CC-727F-DA30-373D3C53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QCD</a:t>
            </a:r>
            <a:r>
              <a:rPr lang="zh-CN" altLang="en-US"/>
              <a:t>物理研讨会暨重大项目学术交流会 </a:t>
            </a:r>
            <a:r>
              <a:rPr lang="en-US" altLang="zh-CN"/>
              <a:t>, </a:t>
            </a:r>
            <a:r>
              <a:rPr lang="zh-CN" altLang="en-US"/>
              <a:t>山东大学，青岛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966BE0-0D56-6342-246D-2CDD6405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9C72-79F9-4950-BFB0-4A7CFAC6AF6F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B0721ED8-4C3D-C17B-B1D6-1FBA9CA7E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81" y="840894"/>
            <a:ext cx="4192546" cy="3189510"/>
          </a:xfr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C263FF5-7288-E356-A43A-61131DA0244C}"/>
              </a:ext>
            </a:extLst>
          </p:cNvPr>
          <p:cNvSpPr txBox="1"/>
          <p:nvPr/>
        </p:nvSpPr>
        <p:spPr>
          <a:xfrm>
            <a:off x="2027778" y="4456125"/>
            <a:ext cx="8640223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rbel" panose="020B0503020204020204" pitchFamily="34" charset="0"/>
              </a:rPr>
              <a:t>About 2.4𝜎 higher than 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rbel" panose="020B0503020204020204" pitchFamily="34" charset="0"/>
              </a:rPr>
              <a:t>The ratio of excess yield at low-</a:t>
            </a:r>
            <a:r>
              <a:rPr lang="en-US" altLang="zh-CN" sz="2400" dirty="0" err="1">
                <a:latin typeface="Corbel" panose="020B0503020204020204" pitchFamily="34" charset="0"/>
              </a:rPr>
              <a:t>p</a:t>
            </a:r>
            <a:r>
              <a:rPr lang="en-US" altLang="zh-CN" sz="2400" baseline="-25000" dirty="0" err="1">
                <a:latin typeface="Corbel" panose="020B0503020204020204" pitchFamily="34" charset="0"/>
              </a:rPr>
              <a:t>T</a:t>
            </a:r>
            <a:r>
              <a:rPr lang="en-US" altLang="zh-CN" sz="2400" dirty="0">
                <a:latin typeface="Corbel" panose="020B0503020204020204" pitchFamily="34" charset="0"/>
              </a:rPr>
              <a:t> is consistent with Z</a:t>
            </a:r>
            <a:r>
              <a:rPr lang="en-US" altLang="zh-CN" sz="2400" baseline="30000" dirty="0">
                <a:latin typeface="Corbel" panose="020B0503020204020204" pitchFamily="34" charset="0"/>
              </a:rPr>
              <a:t>4</a:t>
            </a:r>
            <a:r>
              <a:rPr lang="en-US" altLang="zh-CN" sz="2400" dirty="0">
                <a:latin typeface="Corbel" panose="020B0503020204020204" pitchFamily="34" charset="0"/>
              </a:rPr>
              <a:t> scaling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rbel" panose="020B0503020204020204" pitchFamily="34" charset="0"/>
              </a:rPr>
              <a:t>The initial EM fields seem to be different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00D3AC-5522-C1A8-D9A1-74AF5F3C8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41" y="906895"/>
            <a:ext cx="4331992" cy="31426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56FCE57-9FD8-B466-E946-96E0C05B5751}"/>
              </a:ext>
            </a:extLst>
          </p:cNvPr>
          <p:cNvSpPr txBox="1"/>
          <p:nvPr/>
        </p:nvSpPr>
        <p:spPr>
          <a:xfrm>
            <a:off x="6516130" y="408343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1F3863"/>
                </a:solidFill>
                <a:latin typeface="Helvetica" pitchFamily="2" charset="0"/>
              </a:rPr>
              <a:t>EPA-QED: W. </a:t>
            </a:r>
            <a:r>
              <a:rPr lang="en-US" altLang="zh-CN" sz="1200" dirty="0" err="1">
                <a:solidFill>
                  <a:srgbClr val="1F3863"/>
                </a:solidFill>
                <a:latin typeface="Helvetica" pitchFamily="2" charset="0"/>
              </a:rPr>
              <a:t>Zha</a:t>
            </a:r>
            <a:r>
              <a:rPr lang="en-US" altLang="zh-CN" sz="1200" dirty="0">
                <a:solidFill>
                  <a:srgbClr val="1F3863"/>
                </a:solidFill>
                <a:latin typeface="Helvetica" pitchFamily="2" charset="0"/>
              </a:rPr>
              <a:t> et al, Phys. Lett. B 789 (2019) 238-242</a:t>
            </a:r>
          </a:p>
        </p:txBody>
      </p:sp>
    </p:spTree>
    <p:extLst>
      <p:ext uri="{BB962C8B-B14F-4D97-AF65-F5344CB8AC3E}">
        <p14:creationId xmlns:p14="http://schemas.microsoft.com/office/powerpoint/2010/main" val="3809540664"/>
      </p:ext>
    </p:extLst>
  </p:cSld>
  <p:clrMapOvr>
    <a:masterClrMapping/>
  </p:clrMapOvr>
</p:sld>
</file>

<file path=ppt/theme/theme1.xml><?xml version="1.0" encoding="utf-8"?>
<a:theme xmlns:a="http://schemas.openxmlformats.org/drawingml/2006/main" name="mostRecent">
  <a:themeElements>
    <a:clrScheme name="空白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>
            <a:solidFill>
              <a:srgbClr val="0432FF"/>
            </a:solidFill>
            <a:latin typeface="Corbel" panose="020B0503020204020204" pitchFamily="34" charset="0"/>
            <a:ea typeface="Arial" charset="0"/>
            <a:cs typeface="Arial" charset="0"/>
          </a:defRPr>
        </a:defPPr>
      </a:lstStyle>
    </a:txDef>
  </a:objectDefaults>
  <a:extraClrSchemeLst>
    <a:extraClrScheme>
      <a:clrScheme name="空白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stRecent" id="{D042D402-43CA-438C-A24F-F50E6B44728B}" vid="{CB4F2E08-AE75-41C9-B0A8-FB24DBB342B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mostRecent</Template>
  <TotalTime>23734</TotalTime>
  <Words>2187</Words>
  <Application>Microsoft Macintosh PowerPoint</Application>
  <PresentationFormat>宽屏</PresentationFormat>
  <Paragraphs>318</Paragraphs>
  <Slides>34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STZhongsong</vt:lpstr>
      <vt:lpstr>KaiTi</vt:lpstr>
      <vt:lpstr>Arial</vt:lpstr>
      <vt:lpstr>Calibri</vt:lpstr>
      <vt:lpstr>Cambria Math</vt:lpstr>
      <vt:lpstr>Corbel</vt:lpstr>
      <vt:lpstr>Helvetica</vt:lpstr>
      <vt:lpstr>Times New Roman</vt:lpstr>
      <vt:lpstr>Wingdings</vt:lpstr>
      <vt:lpstr>mostRecent</vt:lpstr>
      <vt:lpstr>RHIC-STAR实验 光致产生过程的研究进展</vt:lpstr>
      <vt:lpstr>Outline</vt:lpstr>
      <vt:lpstr>Photon-induced Processes in HICs</vt:lpstr>
      <vt:lpstr>Reminder: Photon-induced e+e- in Au+Au and U+U</vt:lpstr>
      <vt:lpstr>Reminder: Photon-induced J/psi in Au+Au and U+U</vt:lpstr>
      <vt:lpstr>Affected by Strong Magnetic Field？</vt:lpstr>
      <vt:lpstr>In UPC</vt:lpstr>
      <vt:lpstr>Photon-induced e+e- in Ru+Ru and Zr+Zr</vt:lpstr>
      <vt:lpstr>Photon-induced e+e- in Ru+Ru and Zr+Zr</vt:lpstr>
      <vt:lpstr>Photon-induced 𝛍+𝛍- in Au+Au and U+U</vt:lpstr>
      <vt:lpstr>Fundamental Interactions: Light &amp; Matter</vt:lpstr>
      <vt:lpstr>Ultra-Peripheral Collisions Provide Opportunities</vt:lpstr>
      <vt:lpstr>Search for Breit-Wheeler Process at RHIC-STAR</vt:lpstr>
      <vt:lpstr>Cross-Section in STAR Acceptance</vt:lpstr>
      <vt:lpstr>PowerPoint 演示文稿</vt:lpstr>
      <vt:lpstr>Photon-induced e+e- in STAR BES-II</vt:lpstr>
      <vt:lpstr>Energy and Centrality Dependence of √(⟨p_T^2 ⟩ )</vt:lpstr>
      <vt:lpstr>Application to Nuclear Charge Radius Measurements</vt:lpstr>
      <vt:lpstr>Linearly Polarized Photon in Photon-induced Process</vt:lpstr>
      <vt:lpstr>Polarized Photon-Photon Collisions</vt:lpstr>
      <vt:lpstr>Azimuthal Modulations Predicted for Real Photon</vt:lpstr>
      <vt:lpstr>Link to Vacuum Birefringence</vt:lpstr>
      <vt:lpstr>〖 cos〗⁡〖(4∆ϕ〗) Modulation</vt:lpstr>
      <vt:lpstr>Photon-nuclear Interactions</vt:lpstr>
      <vt:lpstr>J/psi in d+Au</vt:lpstr>
      <vt:lpstr>Photo-production of Polarized Photons</vt:lpstr>
      <vt:lpstr>PowerPoint 演示文稿</vt:lpstr>
      <vt:lpstr>PowerPoint 演示文稿</vt:lpstr>
      <vt:lpstr>〖 cos〗⁡〖(2∆ϕ〗) Modulation</vt:lpstr>
      <vt:lpstr>|t| Distribution</vt:lpstr>
      <vt:lpstr>Extract the Nuclear Radius and Probe Neutron Skin</vt:lpstr>
      <vt:lpstr>Extract the Nuclear Radius and Probe Neutron Skin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 Yang</dc:creator>
  <cp:lastModifiedBy>Yang Chi</cp:lastModifiedBy>
  <cp:revision>1839</cp:revision>
  <cp:lastPrinted>2019-09-01T09:41:54Z</cp:lastPrinted>
  <dcterms:created xsi:type="dcterms:W3CDTF">2016-06-13T01:48:23Z</dcterms:created>
  <dcterms:modified xsi:type="dcterms:W3CDTF">2022-07-30T02:14:30Z</dcterms:modified>
</cp:coreProperties>
</file>