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94"/>
  </p:normalViewPr>
  <p:slideViewPr>
    <p:cSldViewPr snapToGrid="0">
      <p:cViewPr varScale="1">
        <p:scale>
          <a:sx n="85" d="100"/>
          <a:sy n="85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15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mage"/>
          <p:cNvSpPr>
            <a:spLocks noGrp="1"/>
          </p:cNvSpPr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quarter" idx="21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Guo-Liang Ma/马国亮 (上海应用物理研究所)"/>
          <p:cNvSpPr txBox="1"/>
          <p:nvPr/>
        </p:nvSpPr>
        <p:spPr>
          <a:xfrm>
            <a:off x="8610600" y="9309100"/>
            <a:ext cx="39878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Guo-Liang Ma/马国亮 (上海应用物理研究所)</a:t>
            </a: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975359" y="1596249"/>
            <a:ext cx="11054082" cy="3395699"/>
          </a:xfrm>
          <a:prstGeom prst="rect">
            <a:avLst/>
          </a:prstGeom>
        </p:spPr>
        <p:txBody>
          <a:bodyPr lIns="65023" tIns="65023" rIns="65023" bIns="65023" anchor="b">
            <a:normAutofit/>
          </a:bodyPr>
          <a:lstStyle>
            <a:lvl1pPr defTabSz="1300480">
              <a:lnSpc>
                <a:spcPct val="9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25599" y="5122898"/>
            <a:ext cx="9753601" cy="2354862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1994" y="9130188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2065" cy="1623342"/>
          </a:xfrm>
          <a:prstGeom prst="rect">
            <a:avLst/>
          </a:prstGeom>
        </p:spPr>
        <p:txBody>
          <a:bodyPr lIns="66559" tIns="66559" rIns="66559" bIns="66559">
            <a:normAutofit/>
          </a:bodyPr>
          <a:lstStyle>
            <a:lvl1pPr defTabSz="638951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2065" cy="6434668"/>
          </a:xfrm>
          <a:prstGeom prst="rect">
            <a:avLst/>
          </a:prstGeom>
        </p:spPr>
        <p:txBody>
          <a:bodyPr lIns="66559" tIns="66559" rIns="66559" bIns="66559" anchor="t">
            <a:normAutofit/>
          </a:bodyPr>
          <a:lstStyle>
            <a:lvl1pPr marL="487680" indent="-487680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487680" indent="-30480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487680" indent="426719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487680" indent="883919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487680" indent="1341119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93779" y="8882098"/>
            <a:ext cx="484851" cy="478749"/>
          </a:xfrm>
          <a:prstGeom prst="rect">
            <a:avLst/>
          </a:prstGeom>
        </p:spPr>
        <p:txBody>
          <a:bodyPr lIns="66559" tIns="66559" rIns="66559" bIns="66559" anchor="t"/>
          <a:lstStyle>
            <a:lvl1pPr defTabSz="638951"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四川大学, 2020年3月17日"/>
          <p:cNvSpPr txBox="1"/>
          <p:nvPr/>
        </p:nvSpPr>
        <p:spPr>
          <a:xfrm>
            <a:off x="191622" y="9264649"/>
            <a:ext cx="89154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四川</a:t>
            </a:r>
            <a:r>
              <a:t>大学, 2020年3月17日</a:t>
            </a:r>
          </a:p>
        </p:txBody>
      </p:sp>
      <p:sp>
        <p:nvSpPr>
          <p:cNvPr id="185" name="马国亮/(复旦大学现代物理研究所)"/>
          <p:cNvSpPr txBox="1"/>
          <p:nvPr/>
        </p:nvSpPr>
        <p:spPr>
          <a:xfrm>
            <a:off x="9148233" y="9270999"/>
            <a:ext cx="64897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马国亮/(复旦大学现代物理研究所)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28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198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210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211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Image"/>
          <p:cNvSpPr>
            <a:spLocks noGrp="1"/>
          </p:cNvSpPr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ti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"/><Relationship Id="rId4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tif"/><Relationship Id="rId4" Type="http://schemas.openxmlformats.org/officeDocument/2006/relationships/image" Target="../media/image46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3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gif"/><Relationship Id="rId7" Type="http://schemas.openxmlformats.org/officeDocument/2006/relationships/image" Target="../media/image69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t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tif"/><Relationship Id="rId7" Type="http://schemas.openxmlformats.org/officeDocument/2006/relationships/image" Target="../media/image70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4.gif"/><Relationship Id="rId7" Type="http://schemas.openxmlformats.org/officeDocument/2006/relationships/image" Target="../media/image77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7" Type="http://schemas.openxmlformats.org/officeDocument/2006/relationships/image" Target="../media/image83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88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90.gif"/><Relationship Id="rId7" Type="http://schemas.openxmlformats.org/officeDocument/2006/relationships/image" Target="../media/image77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95.gif"/><Relationship Id="rId7" Type="http://schemas.openxmlformats.org/officeDocument/2006/relationships/image" Target="../media/image69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image" Target="../media/image100.gif"/><Relationship Id="rId7" Type="http://schemas.openxmlformats.org/officeDocument/2006/relationships/image" Target="../media/image69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4.gif"/><Relationship Id="rId7" Type="http://schemas.openxmlformats.org/officeDocument/2006/relationships/image" Target="../media/image69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0.gif"/><Relationship Id="rId7" Type="http://schemas.openxmlformats.org/officeDocument/2006/relationships/image" Target="../media/image77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5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if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7" Type="http://schemas.openxmlformats.org/officeDocument/2006/relationships/image" Target="../media/image120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3" Type="http://schemas.openxmlformats.org/officeDocument/2006/relationships/image" Target="../media/image122.gif"/><Relationship Id="rId7" Type="http://schemas.openxmlformats.org/officeDocument/2006/relationships/image" Target="../media/image69.png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gif"/><Relationship Id="rId3" Type="http://schemas.openxmlformats.org/officeDocument/2006/relationships/image" Target="../media/image127.gif"/><Relationship Id="rId7" Type="http://schemas.openxmlformats.org/officeDocument/2006/relationships/image" Target="../media/image69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7" Type="http://schemas.openxmlformats.org/officeDocument/2006/relationships/image" Target="../media/image135.gif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gif"/><Relationship Id="rId3" Type="http://schemas.openxmlformats.org/officeDocument/2006/relationships/image" Target="../media/image136.gif"/><Relationship Id="rId7" Type="http://schemas.openxmlformats.org/officeDocument/2006/relationships/image" Target="../media/image69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gif"/><Relationship Id="rId7" Type="http://schemas.openxmlformats.org/officeDocument/2006/relationships/image" Target="../media/image69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手征磁效应的输运理论研究"/>
          <p:cNvSpPr txBox="1">
            <a:spLocks noGrp="1"/>
          </p:cNvSpPr>
          <p:nvPr>
            <p:ph type="ctrTitle"/>
          </p:nvPr>
        </p:nvSpPr>
        <p:spPr>
          <a:xfrm>
            <a:off x="901700" y="711200"/>
            <a:ext cx="11201400" cy="1511300"/>
          </a:xfrm>
          <a:prstGeom prst="rect">
            <a:avLst/>
          </a:prstGeom>
          <a:solidFill>
            <a:srgbClr val="FFFFFF">
              <a:alpha val="82000"/>
            </a:srgbClr>
          </a:solidFill>
        </p:spPr>
        <p:txBody>
          <a:bodyPr/>
          <a:lstStyle>
            <a:lvl1pPr>
              <a:defRPr sz="6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手征磁效应的输运理论研究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236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23" name="马国亮"/>
          <p:cNvSpPr txBox="1"/>
          <p:nvPr/>
        </p:nvSpPr>
        <p:spPr>
          <a:xfrm>
            <a:off x="1270000" y="503555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6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</a:t>
            </a:r>
          </a:p>
        </p:txBody>
      </p:sp>
      <p:pic>
        <p:nvPicPr>
          <p:cNvPr id="224" name="logo2.png" descr="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863" y="6580981"/>
            <a:ext cx="2222501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（复旦大学）"/>
          <p:cNvSpPr txBox="1"/>
          <p:nvPr/>
        </p:nvSpPr>
        <p:spPr>
          <a:xfrm>
            <a:off x="1270000" y="6580981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5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（复旦大学）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Isobar collision experiment"/>
          <p:cNvSpPr txBox="1"/>
          <p:nvPr/>
        </p:nvSpPr>
        <p:spPr>
          <a:xfrm>
            <a:off x="1589475" y="166926"/>
            <a:ext cx="9825850" cy="91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5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Isobar collision experiment</a:t>
            </a:r>
          </a:p>
        </p:txBody>
      </p:sp>
      <p:sp>
        <p:nvSpPr>
          <p:cNvPr id="314" name="Text"/>
          <p:cNvSpPr txBox="1"/>
          <p:nvPr/>
        </p:nvSpPr>
        <p:spPr>
          <a:xfrm>
            <a:off x="124460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1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60" y="1379750"/>
            <a:ext cx="5312123" cy="349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400 million simulation events at 2/3 background scale, relative difference between two isobar collisions reaches 5%, and the significance is 5σ."/>
          <p:cNvSpPr txBox="1"/>
          <p:nvPr/>
        </p:nvSpPr>
        <p:spPr>
          <a:xfrm>
            <a:off x="10400673" y="2967459"/>
            <a:ext cx="2517586" cy="146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buSzPct val="125000"/>
              <a:buChar char="•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400 million simulation events at 2/3 background scale, relative difference between two isobar collisions reaches 5%, and the significance is 5σ.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84" y="1379750"/>
            <a:ext cx="4024099" cy="592358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Wei-Tian Deng, Xu-Guang Huang, Guo-Liang Ma, Gang Wang,…"/>
          <p:cNvSpPr txBox="1"/>
          <p:nvPr/>
        </p:nvSpPr>
        <p:spPr>
          <a:xfrm>
            <a:off x="10610836" y="2210909"/>
            <a:ext cx="2293442" cy="55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Wei-Tian Deng, Xu-Guang Huang, Guo-Liang Ma, Gang Wang, </a:t>
            </a:r>
          </a:p>
          <a:p>
            <a:pPr algn="l" defTabSz="457200"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Phys. Rev. C 94 (R), 041901 (2016)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06" y="7905140"/>
            <a:ext cx="3382886" cy="116901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CME expectation:"/>
          <p:cNvSpPr txBox="1"/>
          <p:nvPr/>
        </p:nvSpPr>
        <p:spPr>
          <a:xfrm>
            <a:off x="8313606" y="7618070"/>
            <a:ext cx="3382886" cy="4610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CME expectation:</a:t>
            </a:r>
          </a:p>
        </p:txBody>
      </p:sp>
      <p:sp>
        <p:nvSpPr>
          <p:cNvPr id="321" name="Rectangle"/>
          <p:cNvSpPr/>
          <p:nvPr/>
        </p:nvSpPr>
        <p:spPr>
          <a:xfrm>
            <a:off x="4140200" y="4038600"/>
            <a:ext cx="634008" cy="6058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2" name="Rectangle"/>
          <p:cNvSpPr/>
          <p:nvPr/>
        </p:nvSpPr>
        <p:spPr>
          <a:xfrm>
            <a:off x="3979333" y="6891866"/>
            <a:ext cx="634009" cy="605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701" y="5351633"/>
            <a:ext cx="7880699" cy="14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Blind analysis:"/>
          <p:cNvSpPr txBox="1"/>
          <p:nvPr/>
        </p:nvSpPr>
        <p:spPr>
          <a:xfrm>
            <a:off x="4055956" y="5004634"/>
            <a:ext cx="30227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480059" algn="l" defTabSz="650240">
              <a:spcBef>
                <a:spcPts val="600"/>
              </a:spcBef>
              <a:buClr>
                <a:srgbClr val="000000"/>
              </a:buClr>
              <a:buFont typeface="Arial"/>
              <a:defRPr sz="2400"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pPr>
              <a:defRPr>
                <a:solidFill>
                  <a:srgbClr val="0000FF"/>
                </a:solidFill>
              </a:defRPr>
            </a:pPr>
            <a:r>
              <a:rPr>
                <a:solidFill>
                  <a:srgbClr val="000000"/>
                </a:solidFill>
              </a:rPr>
              <a:t>Blind analysis:</a:t>
            </a:r>
          </a:p>
        </p:txBody>
      </p:sp>
      <p:sp>
        <p:nvSpPr>
          <p:cNvPr id="325" name="In 2018, STAR collected isobar data (1.8B Ru+Ru &amp;&amp; 2.0B Zr+Zr), looking for the CME expectation.…"/>
          <p:cNvSpPr txBox="1"/>
          <p:nvPr/>
        </p:nvSpPr>
        <p:spPr>
          <a:xfrm>
            <a:off x="238195" y="7212532"/>
            <a:ext cx="7880700" cy="1931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960119" indent="-480059" algn="l" defTabSz="65024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</a:rPr>
              <a:t>In 2018, STAR collected isobar data (1.8B Ru+Ru &amp;&amp; 2.0B Zr+Zr), looking for the CME expectation.</a:t>
            </a:r>
          </a:p>
          <a:p>
            <a:pPr marL="960119" indent="-480059" algn="l" defTabSz="65024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3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</a:rPr>
              <a:t>Five teams conducted blind analysis.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25" y="2535926"/>
            <a:ext cx="13106650" cy="501892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Five analysis teams show a good agreement: &quot;The ratios are generally less than 1, and no obvious CME signal is found&quot;…"/>
          <p:cNvSpPr txBox="1"/>
          <p:nvPr/>
        </p:nvSpPr>
        <p:spPr>
          <a:xfrm>
            <a:off x="763430" y="7743014"/>
            <a:ext cx="11850474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Five analysis teams show a good agreement: "The ratios are generally less than 1, and no obvious CME signal is found"</a:t>
            </a:r>
          </a:p>
          <a:p>
            <a:pPr marL="228600" indent="-228600" algn="l" defTabSz="457200">
              <a:buSzPct val="100000"/>
              <a:buChar char="•"/>
              <a:defRPr sz="26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Need to better understand the baseline? set a new baseline?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180"/>
            <a:ext cx="13004801" cy="2308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" name="Group"/>
          <p:cNvGrpSpPr/>
          <p:nvPr/>
        </p:nvGrpSpPr>
        <p:grpSpPr>
          <a:xfrm>
            <a:off x="9401431" y="3144150"/>
            <a:ext cx="3325557" cy="550948"/>
            <a:chOff x="0" y="0"/>
            <a:chExt cx="3325555" cy="550946"/>
          </a:xfrm>
        </p:grpSpPr>
        <p:sp>
          <p:nvSpPr>
            <p:cNvPr id="330" name="Rectangle"/>
            <p:cNvSpPr/>
            <p:nvPr/>
          </p:nvSpPr>
          <p:spPr>
            <a:xfrm>
              <a:off x="169009" y="0"/>
              <a:ext cx="3156547" cy="55094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8598" y="24495"/>
              <a:ext cx="1452564" cy="501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CME expectation:"/>
            <p:cNvSpPr txBox="1"/>
            <p:nvPr/>
          </p:nvSpPr>
          <p:spPr>
            <a:xfrm>
              <a:off x="0" y="73466"/>
              <a:ext cx="1941454" cy="404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3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CME expectation:</a:t>
              </a:r>
            </a:p>
          </p:txBody>
        </p:sp>
      </p:grpSp>
      <p:sp>
        <p:nvSpPr>
          <p:cNvPr id="334" name="Rectangle"/>
          <p:cNvSpPr/>
          <p:nvPr/>
        </p:nvSpPr>
        <p:spPr>
          <a:xfrm>
            <a:off x="12175794" y="4910964"/>
            <a:ext cx="543785" cy="676209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36" name="First isobar results from STAR experiment"/>
          <p:cNvSpPr txBox="1"/>
          <p:nvPr/>
        </p:nvSpPr>
        <p:spPr>
          <a:xfrm>
            <a:off x="1813305" y="692055"/>
            <a:ext cx="9674524" cy="6564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First isobar results from STAR experiment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334" y="1282729"/>
            <a:ext cx="4504313" cy="5211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" name="Group"/>
          <p:cNvGrpSpPr/>
          <p:nvPr/>
        </p:nvGrpSpPr>
        <p:grpSpPr>
          <a:xfrm>
            <a:off x="-5052" y="1345554"/>
            <a:ext cx="4317703" cy="5384279"/>
            <a:chOff x="0" y="0"/>
            <a:chExt cx="4317702" cy="5384278"/>
          </a:xfrm>
        </p:grpSpPr>
        <p:pic>
          <p:nvPicPr>
            <p:cNvPr id="34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255945" cy="3008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1" y="2350389"/>
              <a:ext cx="4303262" cy="3033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532" y="1342446"/>
            <a:ext cx="4272936" cy="516836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Difference in multiplicity distribution, &lt;Nch&gt; and v2 between two isobar systems.…"/>
          <p:cNvSpPr txBox="1"/>
          <p:nvPr/>
        </p:nvSpPr>
        <p:spPr>
          <a:xfrm>
            <a:off x="681133" y="6773663"/>
            <a:ext cx="12142464" cy="893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lnSpc>
                <a:spcPct val="115000"/>
              </a:lnSpc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Difference in multiplicity distribution, &lt;Nch&gt; and v2 between two isobar systems.</a:t>
            </a:r>
          </a:p>
          <a:p>
            <a:pPr marL="228600" indent="-228600" algn="l" defTabSz="457200">
              <a:lnSpc>
                <a:spcPct val="115000"/>
              </a:lnSpc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Related to the nuclear deformation/structure?</a:t>
            </a:r>
          </a:p>
        </p:txBody>
      </p:sp>
      <p:sp>
        <p:nvSpPr>
          <p:cNvPr id="345" name="Line"/>
          <p:cNvSpPr/>
          <p:nvPr/>
        </p:nvSpPr>
        <p:spPr>
          <a:xfrm>
            <a:off x="10641412" y="8195664"/>
            <a:ext cx="179875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6" name="Other cases?"/>
          <p:cNvSpPr txBox="1"/>
          <p:nvPr/>
        </p:nvSpPr>
        <p:spPr>
          <a:xfrm>
            <a:off x="10678913" y="7829707"/>
            <a:ext cx="1723753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Other cases?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66" y="7754957"/>
            <a:ext cx="9400467" cy="1371073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Line"/>
          <p:cNvSpPr/>
          <p:nvPr/>
        </p:nvSpPr>
        <p:spPr>
          <a:xfrm>
            <a:off x="10654112" y="8525864"/>
            <a:ext cx="179875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9" name="Line"/>
          <p:cNvSpPr/>
          <p:nvPr/>
        </p:nvSpPr>
        <p:spPr>
          <a:xfrm>
            <a:off x="10654112" y="8967130"/>
            <a:ext cx="179875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0" name="Line"/>
          <p:cNvSpPr/>
          <p:nvPr/>
        </p:nvSpPr>
        <p:spPr>
          <a:xfrm>
            <a:off x="10654112" y="9043330"/>
            <a:ext cx="179875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1" name="Line"/>
          <p:cNvSpPr/>
          <p:nvPr/>
        </p:nvSpPr>
        <p:spPr>
          <a:xfrm>
            <a:off x="10641412" y="7831498"/>
            <a:ext cx="179875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2" name="Line"/>
          <p:cNvSpPr/>
          <p:nvPr/>
        </p:nvSpPr>
        <p:spPr>
          <a:xfrm>
            <a:off x="10654112" y="7882298"/>
            <a:ext cx="179875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3" name="Rectangle"/>
          <p:cNvSpPr/>
          <p:nvPr/>
        </p:nvSpPr>
        <p:spPr>
          <a:xfrm>
            <a:off x="7713133" y="7765654"/>
            <a:ext cx="2554685" cy="14043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3484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4" name="Understand background difference in isobar collisions"/>
          <p:cNvSpPr txBox="1"/>
          <p:nvPr/>
        </p:nvSpPr>
        <p:spPr>
          <a:xfrm>
            <a:off x="-277259" y="285867"/>
            <a:ext cx="13559319" cy="717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1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Understand background difference in isobar collisions</a:t>
            </a:r>
          </a:p>
        </p:txBody>
      </p:sp>
      <p:sp>
        <p:nvSpPr>
          <p:cNvPr id="355" name="STAR, Phys.Rev.C 105 (2022) 1, 014901"/>
          <p:cNvSpPr txBox="1"/>
          <p:nvPr/>
        </p:nvSpPr>
        <p:spPr>
          <a:xfrm>
            <a:off x="9843615" y="1181162"/>
            <a:ext cx="28747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STAR, Phys.Rev.C 105 (2022) 1, 014901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"/>
          <p:cNvGrpSpPr/>
          <p:nvPr/>
        </p:nvGrpSpPr>
        <p:grpSpPr>
          <a:xfrm>
            <a:off x="-22374" y="1233699"/>
            <a:ext cx="8466367" cy="6498802"/>
            <a:chOff x="0" y="0"/>
            <a:chExt cx="8466366" cy="6498801"/>
          </a:xfrm>
        </p:grpSpPr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93" y="0"/>
              <a:ext cx="8269374" cy="649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" name="Rectangle"/>
            <p:cNvSpPr/>
            <p:nvPr/>
          </p:nvSpPr>
          <p:spPr>
            <a:xfrm>
              <a:off x="0" y="3249400"/>
              <a:ext cx="667346" cy="1991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1.0"/>
            <p:cNvSpPr txBox="1"/>
            <p:nvPr/>
          </p:nvSpPr>
          <p:spPr>
            <a:xfrm>
              <a:off x="153586" y="3107771"/>
              <a:ext cx="537973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1.0</a:t>
              </a:r>
            </a:p>
          </p:txBody>
        </p:sp>
        <p:sp>
          <p:nvSpPr>
            <p:cNvPr id="360" name="0.9"/>
            <p:cNvSpPr txBox="1"/>
            <p:nvPr/>
          </p:nvSpPr>
          <p:spPr>
            <a:xfrm>
              <a:off x="102786" y="5000071"/>
              <a:ext cx="537973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0.9</a:t>
              </a:r>
            </a:p>
          </p:txBody>
        </p:sp>
        <p:sp>
          <p:nvSpPr>
            <p:cNvPr id="361" name="1.1"/>
            <p:cNvSpPr txBox="1"/>
            <p:nvPr/>
          </p:nvSpPr>
          <p:spPr>
            <a:xfrm>
              <a:off x="153586" y="1571071"/>
              <a:ext cx="537973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1.1</a:t>
              </a:r>
            </a:p>
          </p:txBody>
        </p:sp>
      </p:grpSp>
      <p:pic>
        <p:nvPicPr>
          <p:cNvPr id="3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70" y="1560753"/>
            <a:ext cx="4120860" cy="199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418" y="4757079"/>
            <a:ext cx="4487763" cy="208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005" y="3431297"/>
            <a:ext cx="2364710" cy="1559703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he ratios between isobar systems is sensitive to nuclear deformation/structure!…"/>
          <p:cNvSpPr txBox="1"/>
          <p:nvPr/>
        </p:nvSpPr>
        <p:spPr>
          <a:xfrm>
            <a:off x="357716" y="7541463"/>
            <a:ext cx="8106703" cy="144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 algn="l">
              <a:spcBef>
                <a:spcPts val="5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The ratios between isobar systems is sensitive to nuclear deformation/structure!</a:t>
            </a:r>
          </a:p>
          <a:p>
            <a:pPr marL="228599" indent="-228599" algn="l">
              <a:spcBef>
                <a:spcPts val="5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Open a window to see nuclear structure</a:t>
            </a:r>
          </a:p>
        </p:txBody>
      </p:sp>
      <p:sp>
        <p:nvSpPr>
          <p:cNvPr id="367" name="β2-landscape"/>
          <p:cNvSpPr txBox="1"/>
          <p:nvPr/>
        </p:nvSpPr>
        <p:spPr>
          <a:xfrm>
            <a:off x="9494494" y="1612900"/>
            <a:ext cx="16073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β</a:t>
            </a:r>
            <a:r>
              <a:rPr sz="1350"/>
              <a:t>2</a:t>
            </a:r>
            <a:r>
              <a:t>-landscape</a:t>
            </a:r>
          </a:p>
        </p:txBody>
      </p:sp>
      <p:sp>
        <p:nvSpPr>
          <p:cNvPr id="368" name="β3-landscape"/>
          <p:cNvSpPr txBox="1"/>
          <p:nvPr/>
        </p:nvSpPr>
        <p:spPr>
          <a:xfrm>
            <a:off x="9494494" y="4805585"/>
            <a:ext cx="16073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β</a:t>
            </a:r>
            <a:r>
              <a:rPr sz="1350"/>
              <a:t>3</a:t>
            </a:r>
            <a:r>
              <a:t>-landscape</a:t>
            </a:r>
          </a:p>
        </p:txBody>
      </p:sp>
      <p:sp>
        <p:nvSpPr>
          <p:cNvPr id="369" name="STAR, Phys.Rev.C 105 (2022) 1, 014901…"/>
          <p:cNvSpPr txBox="1"/>
          <p:nvPr/>
        </p:nvSpPr>
        <p:spPr>
          <a:xfrm>
            <a:off x="8056960" y="7236596"/>
            <a:ext cx="4787266" cy="1823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STAR, Phys.Rev.C 105 (2022) 1, 014901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H. Li et al., Phys.Rev.C 98 (2018) 5, 054907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H. J. Xu, Phys.Lett.B 819 (2021) 136453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J. Jia, arXiv:2109.00604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J. Jia, Phys.Rev.C  105, 014905 (2022) 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C. Zhang and J. Jia, Phys.Rev.Lett. 128 (2022), 022301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G. Giacalone et al., Phys.Rev.Lett. 127 (2021), 242301</a:t>
            </a:r>
          </a:p>
          <a:p>
            <a:pPr algn="l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J. Jia and C. Zhang, arXiv:2111.15559</a:t>
            </a:r>
          </a:p>
        </p:txBody>
      </p:sp>
      <p:sp>
        <p:nvSpPr>
          <p:cNvPr id="370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71" name="Nuclear structure in relativistic heavy-ion collisions"/>
          <p:cNvSpPr txBox="1"/>
          <p:nvPr/>
        </p:nvSpPr>
        <p:spPr>
          <a:xfrm>
            <a:off x="-1" y="251593"/>
            <a:ext cx="13004801" cy="717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1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Nuclear structure in relativistic heavy-ion collisions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97" y="4127500"/>
            <a:ext cx="3481303" cy="336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.tiff" descr="image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1257300"/>
            <a:ext cx="4927601" cy="287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309" y="3998790"/>
            <a:ext cx="4077253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Can CME survive from final state interactions?"/>
          <p:cNvSpPr txBox="1"/>
          <p:nvPr/>
        </p:nvSpPr>
        <p:spPr>
          <a:xfrm>
            <a:off x="215900" y="-6223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Can CME survive from final state interactions?</a:t>
            </a:r>
          </a:p>
        </p:txBody>
      </p:sp>
      <p:sp>
        <p:nvSpPr>
          <p:cNvPr id="377" name="To know if CME can survive from FSI, it’s important to simulate the evolution of CME in heavy-ion collisions.…"/>
          <p:cNvSpPr txBox="1"/>
          <p:nvPr/>
        </p:nvSpPr>
        <p:spPr>
          <a:xfrm>
            <a:off x="317797" y="7595374"/>
            <a:ext cx="12369206" cy="15733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3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To know if CME can survive from FSI, it’s important to simulate the evolution of CME in heavy-ion collisions.</a:t>
            </a:r>
          </a:p>
          <a:p>
            <a:pPr marL="228600" indent="-228600" algn="l">
              <a:buSzPct val="100000"/>
              <a:buChar char="•"/>
              <a:defRPr sz="3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How to simulate the evolution of CME? 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5182088" y="1219200"/>
            <a:ext cx="7581412" cy="2374900"/>
            <a:chOff x="0" y="0"/>
            <a:chExt cx="7581411" cy="2374900"/>
          </a:xfrm>
        </p:grpSpPr>
        <p:pic>
          <p:nvPicPr>
            <p:cNvPr id="378" name="droppedImage.tiff" descr="dropped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81412" cy="237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Rectangle"/>
            <p:cNvSpPr/>
            <p:nvPr/>
          </p:nvSpPr>
          <p:spPr>
            <a:xfrm>
              <a:off x="63011" y="2133600"/>
              <a:ext cx="7467601" cy="2286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0" name="Rectangle"/>
            <p:cNvSpPr/>
            <p:nvPr/>
          </p:nvSpPr>
          <p:spPr>
            <a:xfrm>
              <a:off x="4368311" y="1943100"/>
              <a:ext cx="355601" cy="2286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1" name="Rectangle"/>
            <p:cNvSpPr/>
            <p:nvPr/>
          </p:nvSpPr>
          <p:spPr>
            <a:xfrm>
              <a:off x="7390911" y="38100"/>
              <a:ext cx="177801" cy="23241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83" name="STAR, PRL 103, 251601 (2009)"/>
          <p:cNvSpPr txBox="1"/>
          <p:nvPr/>
        </p:nvSpPr>
        <p:spPr>
          <a:xfrm>
            <a:off x="10744200" y="6146800"/>
            <a:ext cx="1833433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46">
                <a:solidFill>
                  <a:srgbClr val="231E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STAR, PRL 103, 251601 (2009)</a:t>
            </a:r>
          </a:p>
        </p:txBody>
      </p:sp>
      <p:sp>
        <p:nvSpPr>
          <p:cNvPr id="384" name="dipole"/>
          <p:cNvSpPr txBox="1"/>
          <p:nvPr/>
        </p:nvSpPr>
        <p:spPr>
          <a:xfrm>
            <a:off x="3135219" y="2895066"/>
            <a:ext cx="1161307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dipole</a:t>
            </a:r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86" name="Rectangle"/>
          <p:cNvSpPr/>
          <p:nvPr/>
        </p:nvSpPr>
        <p:spPr>
          <a:xfrm>
            <a:off x="4914900" y="4203700"/>
            <a:ext cx="2971800" cy="29337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7" name="Arrow"/>
          <p:cNvSpPr/>
          <p:nvPr/>
        </p:nvSpPr>
        <p:spPr>
          <a:xfrm>
            <a:off x="3733800" y="5041900"/>
            <a:ext cx="1130300" cy="1016000"/>
          </a:xfrm>
          <a:prstGeom prst="rightArrow">
            <a:avLst>
              <a:gd name="adj1" fmla="val 32000"/>
              <a:gd name="adj2" fmla="val 55000"/>
            </a:avLst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8" name="final state…"/>
          <p:cNvSpPr txBox="1"/>
          <p:nvPr/>
        </p:nvSpPr>
        <p:spPr>
          <a:xfrm>
            <a:off x="4898555" y="4826817"/>
            <a:ext cx="3009771" cy="1573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4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final state </a:t>
            </a:r>
          </a:p>
          <a:p>
            <a:pPr defTabSz="457200">
              <a:defRPr sz="34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interaction </a:t>
            </a:r>
          </a:p>
          <a:p>
            <a:pPr defTabSz="457200">
              <a:defRPr sz="34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effects</a:t>
            </a:r>
          </a:p>
        </p:txBody>
      </p:sp>
      <p:sp>
        <p:nvSpPr>
          <p:cNvPr id="389" name="Arrow"/>
          <p:cNvSpPr/>
          <p:nvPr/>
        </p:nvSpPr>
        <p:spPr>
          <a:xfrm>
            <a:off x="8026400" y="5041900"/>
            <a:ext cx="1130300" cy="1016000"/>
          </a:xfrm>
          <a:prstGeom prst="rightArrow">
            <a:avLst>
              <a:gd name="adj1" fmla="val 32000"/>
              <a:gd name="adj2" fmla="val 55000"/>
            </a:avLst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0" name="DE Kharzeev"/>
          <p:cNvSpPr txBox="1"/>
          <p:nvPr/>
        </p:nvSpPr>
        <p:spPr>
          <a:xfrm>
            <a:off x="1260543" y="6486673"/>
            <a:ext cx="1311474" cy="323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 Kharzeev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10" y="1736771"/>
            <a:ext cx="50546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60" y="3257596"/>
            <a:ext cx="7886701" cy="1409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" name="Group"/>
          <p:cNvGrpSpPr/>
          <p:nvPr/>
        </p:nvGrpSpPr>
        <p:grpSpPr>
          <a:xfrm>
            <a:off x="3073400" y="6702471"/>
            <a:ext cx="5625601" cy="2438401"/>
            <a:chOff x="0" y="0"/>
            <a:chExt cx="5625600" cy="2438400"/>
          </a:xfrm>
        </p:grpSpPr>
        <p:pic>
          <p:nvPicPr>
            <p:cNvPr id="39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625601" cy="243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N"/>
            <p:cNvSpPr txBox="1"/>
            <p:nvPr/>
          </p:nvSpPr>
          <p:spPr>
            <a:xfrm>
              <a:off x="148762" y="369599"/>
              <a:ext cx="322117" cy="4704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3400" i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</a:t>
              </a:r>
            </a:p>
          </p:txBody>
        </p:sp>
      </p:grpSp>
      <p:sp>
        <p:nvSpPr>
          <p:cNvPr id="397" name="流体力学演化方程："/>
          <p:cNvSpPr txBox="1"/>
          <p:nvPr/>
        </p:nvSpPr>
        <p:spPr>
          <a:xfrm>
            <a:off x="1428700" y="1311321"/>
            <a:ext cx="28575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流体力学演化方程：</a:t>
            </a:r>
          </a:p>
        </p:txBody>
      </p:sp>
      <p:sp>
        <p:nvSpPr>
          <p:cNvPr id="398" name="Rectangle"/>
          <p:cNvSpPr/>
          <p:nvPr/>
        </p:nvSpPr>
        <p:spPr>
          <a:xfrm>
            <a:off x="1155700" y="1292271"/>
            <a:ext cx="10693400" cy="346392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50" y="5249909"/>
            <a:ext cx="9486900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ectangle"/>
          <p:cNvSpPr/>
          <p:nvPr/>
        </p:nvSpPr>
        <p:spPr>
          <a:xfrm>
            <a:off x="1155700" y="4953145"/>
            <a:ext cx="10693400" cy="410835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1" name="玻尔兹曼输运方程："/>
          <p:cNvSpPr txBox="1"/>
          <p:nvPr/>
        </p:nvSpPr>
        <p:spPr>
          <a:xfrm>
            <a:off x="1428700" y="4930821"/>
            <a:ext cx="28575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玻尔兹曼输运方程：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32647" y="9326598"/>
            <a:ext cx="368574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03" name="Hydrodynamics and transport model"/>
          <p:cNvSpPr txBox="1"/>
          <p:nvPr/>
        </p:nvSpPr>
        <p:spPr>
          <a:xfrm>
            <a:off x="215900" y="-6223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Hydrodynamics and transport model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creen Shot 2022-07-26 at 14.12.24.png" descr="Screen Shot 2022-07-26 at 14.12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581289"/>
            <a:ext cx="10464800" cy="833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8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409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13898"/>
            <a:ext cx="3429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11" name="Rectangle"/>
          <p:cNvSpPr/>
          <p:nvPr/>
        </p:nvSpPr>
        <p:spPr>
          <a:xfrm>
            <a:off x="11185987" y="8255000"/>
            <a:ext cx="506480" cy="518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2" name="Relativistic QKT, Gao &amp; Liang, PRD 100, 056021 (2019)"/>
          <p:cNvSpPr txBox="1"/>
          <p:nvPr/>
        </p:nvSpPr>
        <p:spPr>
          <a:xfrm>
            <a:off x="1712993" y="2415038"/>
            <a:ext cx="6411219" cy="385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Relativistic QKT, Gao &amp; Liang, PRD 100, 056021 (2019)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creen Shot 2022-07-26 at 14.49.37.png" descr="Screen Shot 2022-07-26 at 14.49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48" y="5393029"/>
            <a:ext cx="8641104" cy="3821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Screen Shot 2022-07-26 at 14.50.34.png" descr="Screen Shot 2022-07-26 at 14.50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2" y="1092039"/>
            <a:ext cx="11289356" cy="3915677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EBE-AVFD: event-by-event anomalous- viscous fluid dynamics"/>
          <p:cNvSpPr txBox="1"/>
          <p:nvPr/>
        </p:nvSpPr>
        <p:spPr>
          <a:xfrm>
            <a:off x="883060" y="139699"/>
            <a:ext cx="1147574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966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EBE-AVFD: event-by-event anomalous- viscous fluid dynamics </a:t>
            </a:r>
            <a:endParaRPr sz="1500" b="0" i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17" name="施苏哲, Hui Zhang, 侯德富, and 廖劲峰, PRL 125, 242301 (2020)"/>
          <p:cNvSpPr txBox="1"/>
          <p:nvPr/>
        </p:nvSpPr>
        <p:spPr>
          <a:xfrm>
            <a:off x="4138307" y="719666"/>
            <a:ext cx="740365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施苏哲, Hui Zhang, 侯德富, and 廖劲峰, PRL 125, 242301 (2020)</a:t>
            </a:r>
          </a:p>
        </p:txBody>
      </p:sp>
      <p:sp>
        <p:nvSpPr>
          <p:cNvPr id="418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9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0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421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422" name="Predict CME signal and universal ratios:"/>
          <p:cNvSpPr txBox="1"/>
          <p:nvPr/>
        </p:nvSpPr>
        <p:spPr>
          <a:xfrm>
            <a:off x="891182" y="4956207"/>
            <a:ext cx="11222435" cy="546101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Predict CME signal and universal ratios:</a:t>
            </a:r>
          </a:p>
        </p:txBody>
      </p:sp>
      <p:sp>
        <p:nvSpPr>
          <p:cNvPr id="4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13898"/>
            <a:ext cx="3429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creen Shot 2022-07-26 at 14.14.36.png" descr="Screen Shot 2022-07-26 at 14.14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86" y="306520"/>
            <a:ext cx="11450428" cy="881208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7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8" name="马国亮 (复旦大学)"/>
          <p:cNvSpPr txBox="1"/>
          <p:nvPr/>
        </p:nvSpPr>
        <p:spPr>
          <a:xfrm>
            <a:off x="9588500" y="9270999"/>
            <a:ext cx="64897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马国亮 (复旦大学) </a:t>
            </a:r>
          </a:p>
        </p:txBody>
      </p:sp>
      <p:sp>
        <p:nvSpPr>
          <p:cNvPr id="429" name="QCD物理研讨会暨基金委重大项目2022年度学术交流会，7月29-31日，青岛"/>
          <p:cNvSpPr txBox="1"/>
          <p:nvPr/>
        </p:nvSpPr>
        <p:spPr>
          <a:xfrm>
            <a:off x="56155" y="9264649"/>
            <a:ext cx="96994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500"/>
            </a:pPr>
            <a:r>
              <a:rPr sz="1600"/>
              <a:t>QCD物理研讨会暨基金委重大项目2022年度学术交流会，7月29-31日，青岛</a:t>
            </a:r>
          </a:p>
        </p:txBody>
      </p:sp>
      <p:sp>
        <p:nvSpPr>
          <p:cNvPr id="4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13898"/>
            <a:ext cx="3429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31" name="Rectangle"/>
          <p:cNvSpPr/>
          <p:nvPr/>
        </p:nvSpPr>
        <p:spPr>
          <a:xfrm>
            <a:off x="11169054" y="8607781"/>
            <a:ext cx="506480" cy="5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2" name="孙艺锋&amp;&amp;柯治明"/>
          <p:cNvSpPr txBox="1"/>
          <p:nvPr/>
        </p:nvSpPr>
        <p:spPr>
          <a:xfrm>
            <a:off x="8807450" y="385233"/>
            <a:ext cx="1587500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孙艺锋&amp;&amp;柯治明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roup"/>
          <p:cNvGrpSpPr/>
          <p:nvPr/>
        </p:nvGrpSpPr>
        <p:grpSpPr>
          <a:xfrm>
            <a:off x="7113587" y="1207302"/>
            <a:ext cx="4800617" cy="4855375"/>
            <a:chOff x="0" y="0"/>
            <a:chExt cx="4800615" cy="4855373"/>
          </a:xfrm>
        </p:grpSpPr>
        <p:grpSp>
          <p:nvGrpSpPr>
            <p:cNvPr id="439" name="Group"/>
            <p:cNvGrpSpPr/>
            <p:nvPr/>
          </p:nvGrpSpPr>
          <p:grpSpPr>
            <a:xfrm>
              <a:off x="0" y="0"/>
              <a:ext cx="4800616" cy="4855374"/>
              <a:chOff x="0" y="0"/>
              <a:chExt cx="4800615" cy="4855373"/>
            </a:xfrm>
          </p:grpSpPr>
          <p:grpSp>
            <p:nvGrpSpPr>
              <p:cNvPr id="436" name="Group"/>
              <p:cNvGrpSpPr/>
              <p:nvPr/>
            </p:nvGrpSpPr>
            <p:grpSpPr>
              <a:xfrm>
                <a:off x="0" y="0"/>
                <a:ext cx="4800616" cy="4855374"/>
                <a:chOff x="0" y="0"/>
                <a:chExt cx="4800615" cy="4855373"/>
              </a:xfrm>
            </p:grpSpPr>
            <p:pic>
              <p:nvPicPr>
                <p:cNvPr id="434" name="image.png" descr="image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4800616" cy="4855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35" name="Line"/>
                <p:cNvSpPr/>
                <p:nvPr/>
              </p:nvSpPr>
              <p:spPr>
                <a:xfrm>
                  <a:off x="4455319" y="1172770"/>
                  <a:ext cx="1523" cy="3036132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437" name="Rectangle"/>
              <p:cNvSpPr/>
              <p:nvPr/>
            </p:nvSpPr>
            <p:spPr>
              <a:xfrm>
                <a:off x="661679" y="1747744"/>
                <a:ext cx="3030042" cy="4015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8" name="dipole charge separation"/>
              <p:cNvSpPr txBox="1"/>
              <p:nvPr/>
            </p:nvSpPr>
            <p:spPr>
              <a:xfrm>
                <a:off x="624303" y="1686619"/>
                <a:ext cx="3035301" cy="4751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800" b="1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dipole charge separation</a:t>
                </a:r>
              </a:p>
            </p:txBody>
          </p:sp>
        </p:grpSp>
        <p:sp>
          <p:nvSpPr>
            <p:cNvPr id="440" name="Rectangle"/>
            <p:cNvSpPr/>
            <p:nvPr/>
          </p:nvSpPr>
          <p:spPr>
            <a:xfrm>
              <a:off x="608012" y="1700997"/>
              <a:ext cx="3111501" cy="482601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42" name="(1) Introduction"/>
          <p:cNvSpPr txBox="1"/>
          <p:nvPr/>
        </p:nvSpPr>
        <p:spPr>
          <a:xfrm>
            <a:off x="188912" y="479425"/>
            <a:ext cx="462454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135437">
              <a:buClr>
                <a:srgbClr val="FFFFFF"/>
              </a:buClr>
              <a:buFont typeface="Arial"/>
              <a:defRPr sz="4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(1) Introduction</a:t>
            </a:r>
          </a:p>
        </p:txBody>
      </p:sp>
      <p:sp>
        <p:nvSpPr>
          <p:cNvPr id="443" name="To include initial dipole charge separation (CME) into AMPT model,…"/>
          <p:cNvSpPr txBox="1"/>
          <p:nvPr/>
        </p:nvSpPr>
        <p:spPr>
          <a:xfrm>
            <a:off x="452437" y="6083300"/>
            <a:ext cx="12331701" cy="294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R="40639" algn="l" defTabSz="4135437">
              <a:spcBef>
                <a:spcPts val="600"/>
              </a:spcBef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900"/>
          </a:p>
          <a:p>
            <a:pPr marL="40640" marR="40639" algn="l" defTabSz="4135437">
              <a:spcBef>
                <a:spcPts val="600"/>
              </a:spcBef>
              <a:buSzPct val="200000"/>
              <a:buFont typeface="Arial"/>
              <a:buChar char="•"/>
              <a:defRPr sz="22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900"/>
              <a:t>To include initial dipole charge separation (CME) into AMPT model,</a:t>
            </a:r>
          </a:p>
          <a:p>
            <a:pPr marR="40639" algn="l" defTabSz="4135437">
              <a:spcBef>
                <a:spcPts val="600"/>
              </a:spcBef>
              <a:defRPr sz="3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switch p</a:t>
            </a:r>
            <a:r>
              <a:rPr baseline="-21833"/>
              <a:t>y</a:t>
            </a:r>
            <a:r>
              <a:t> of f% of the downward moving u quarks with those of the upward moving u-bar quarks, and likewise for d-bar and d quarks. </a:t>
            </a:r>
          </a:p>
          <a:p>
            <a:pPr marL="40640" marR="40639" algn="l" defTabSz="4135437">
              <a:spcBef>
                <a:spcPts val="600"/>
              </a:spcBef>
              <a:buSzPct val="200000"/>
              <a:buFont typeface="Arial"/>
              <a:buChar char="•"/>
              <a:defRPr sz="29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focus on FSI effects on the charge separation, including parton cascade, hadronization, resonance decays after B and E vanish quickly.</a:t>
            </a:r>
          </a:p>
        </p:txBody>
      </p:sp>
      <p:pic>
        <p:nvPicPr>
          <p:cNvPr id="444" name="image.tiff" descr="image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37" y="1206500"/>
            <a:ext cx="4927601" cy="2870200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Arrow"/>
          <p:cNvSpPr/>
          <p:nvPr/>
        </p:nvSpPr>
        <p:spPr>
          <a:xfrm>
            <a:off x="5734050" y="3070225"/>
            <a:ext cx="1512888" cy="288925"/>
          </a:xfrm>
          <a:prstGeom prst="rightArrow">
            <a:avLst>
              <a:gd name="adj1" fmla="val 50000"/>
              <a:gd name="adj2" fmla="val 13090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6" name="G.-L. Ma, B. Zhang, PLB 700 (2011) 39"/>
          <p:cNvSpPr txBox="1"/>
          <p:nvPr/>
        </p:nvSpPr>
        <p:spPr>
          <a:xfrm>
            <a:off x="9499600" y="1274411"/>
            <a:ext cx="3475770" cy="34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35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G.-L. Ma, B. Zhang, PLB 700 (2011) 39</a:t>
            </a:r>
          </a:p>
        </p:txBody>
      </p:sp>
      <p:sp>
        <p:nvSpPr>
          <p:cNvPr id="447" name="dipole"/>
          <p:cNvSpPr txBox="1"/>
          <p:nvPr/>
        </p:nvSpPr>
        <p:spPr>
          <a:xfrm>
            <a:off x="3744819" y="2958566"/>
            <a:ext cx="1161307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dipole</a:t>
            </a:r>
          </a:p>
        </p:txBody>
      </p:sp>
      <p:sp>
        <p:nvSpPr>
          <p:cNvPr id="448" name="AMPT model with CME-type charge separation"/>
          <p:cNvSpPr txBox="1"/>
          <p:nvPr/>
        </p:nvSpPr>
        <p:spPr>
          <a:xfrm>
            <a:off x="536607" y="-137418"/>
            <a:ext cx="1193158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45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AMPT model with CME-type charge separation</a:t>
            </a:r>
          </a:p>
        </p:txBody>
      </p:sp>
      <p:sp>
        <p:nvSpPr>
          <p:cNvPr id="449" name="⇀"/>
          <p:cNvSpPr txBox="1"/>
          <p:nvPr/>
        </p:nvSpPr>
        <p:spPr>
          <a:xfrm>
            <a:off x="7525416" y="8314266"/>
            <a:ext cx="3669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⇀</a:t>
            </a:r>
          </a:p>
        </p:txBody>
      </p:sp>
      <p:sp>
        <p:nvSpPr>
          <p:cNvPr id="450" name="⇀"/>
          <p:cNvSpPr txBox="1"/>
          <p:nvPr/>
        </p:nvSpPr>
        <p:spPr>
          <a:xfrm>
            <a:off x="6516889" y="8314266"/>
            <a:ext cx="3669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⇀</a:t>
            </a:r>
          </a:p>
        </p:txBody>
      </p:sp>
      <p:sp>
        <p:nvSpPr>
          <p:cNvPr id="451" name="Circle"/>
          <p:cNvSpPr/>
          <p:nvPr/>
        </p:nvSpPr>
        <p:spPr>
          <a:xfrm>
            <a:off x="1600200" y="4889500"/>
            <a:ext cx="406400" cy="40640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52" name="Circle"/>
          <p:cNvSpPr/>
          <p:nvPr/>
        </p:nvSpPr>
        <p:spPr>
          <a:xfrm>
            <a:off x="2171682" y="4889500"/>
            <a:ext cx="406401" cy="406400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53" name="Line"/>
          <p:cNvSpPr/>
          <p:nvPr/>
        </p:nvSpPr>
        <p:spPr>
          <a:xfrm flipH="1" flipV="1">
            <a:off x="1806599" y="5346551"/>
            <a:ext cx="2" cy="61019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4" name="Line"/>
          <p:cNvSpPr/>
          <p:nvPr/>
        </p:nvSpPr>
        <p:spPr>
          <a:xfrm>
            <a:off x="2368491" y="4216400"/>
            <a:ext cx="1" cy="61019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5" name="u"/>
          <p:cNvSpPr txBox="1"/>
          <p:nvPr/>
        </p:nvSpPr>
        <p:spPr>
          <a:xfrm>
            <a:off x="1655297" y="4775200"/>
            <a:ext cx="311151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u</a:t>
            </a:r>
          </a:p>
        </p:txBody>
      </p:sp>
      <p:sp>
        <p:nvSpPr>
          <p:cNvPr id="456" name="u"/>
          <p:cNvSpPr txBox="1"/>
          <p:nvPr/>
        </p:nvSpPr>
        <p:spPr>
          <a:xfrm>
            <a:off x="2206625" y="4806950"/>
            <a:ext cx="3111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u</a:t>
            </a:r>
          </a:p>
        </p:txBody>
      </p:sp>
      <p:sp>
        <p:nvSpPr>
          <p:cNvPr id="457" name="Line"/>
          <p:cNvSpPr/>
          <p:nvPr/>
        </p:nvSpPr>
        <p:spPr>
          <a:xfrm flipV="1">
            <a:off x="2260565" y="4981594"/>
            <a:ext cx="228635" cy="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8" name="Circle"/>
          <p:cNvSpPr/>
          <p:nvPr/>
        </p:nvSpPr>
        <p:spPr>
          <a:xfrm>
            <a:off x="3915670" y="4927600"/>
            <a:ext cx="406401" cy="40640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59" name="Circle"/>
          <p:cNvSpPr/>
          <p:nvPr/>
        </p:nvSpPr>
        <p:spPr>
          <a:xfrm>
            <a:off x="4495800" y="4927600"/>
            <a:ext cx="406400" cy="406400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0" name="Line"/>
          <p:cNvSpPr/>
          <p:nvPr/>
        </p:nvSpPr>
        <p:spPr>
          <a:xfrm>
            <a:off x="4133791" y="4267200"/>
            <a:ext cx="1" cy="61019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1" name="Line"/>
          <p:cNvSpPr/>
          <p:nvPr/>
        </p:nvSpPr>
        <p:spPr>
          <a:xfrm flipH="1" flipV="1">
            <a:off x="4692591" y="5359399"/>
            <a:ext cx="1" cy="61019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2" name="u"/>
          <p:cNvSpPr txBox="1"/>
          <p:nvPr/>
        </p:nvSpPr>
        <p:spPr>
          <a:xfrm>
            <a:off x="3987800" y="4826000"/>
            <a:ext cx="3111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u</a:t>
            </a:r>
          </a:p>
        </p:txBody>
      </p:sp>
      <p:sp>
        <p:nvSpPr>
          <p:cNvPr id="463" name="u"/>
          <p:cNvSpPr txBox="1"/>
          <p:nvPr/>
        </p:nvSpPr>
        <p:spPr>
          <a:xfrm>
            <a:off x="4537016" y="4857750"/>
            <a:ext cx="311151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u</a:t>
            </a:r>
          </a:p>
        </p:txBody>
      </p:sp>
      <p:sp>
        <p:nvSpPr>
          <p:cNvPr id="464" name="Line"/>
          <p:cNvSpPr/>
          <p:nvPr/>
        </p:nvSpPr>
        <p:spPr>
          <a:xfrm flipV="1">
            <a:off x="4584700" y="5021369"/>
            <a:ext cx="228635" cy="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5" name="Arrow"/>
          <p:cNvSpPr/>
          <p:nvPr/>
        </p:nvSpPr>
        <p:spPr>
          <a:xfrm>
            <a:off x="2679700" y="4889500"/>
            <a:ext cx="1104900" cy="457200"/>
          </a:xfrm>
          <a:prstGeom prst="rightArrow">
            <a:avLst>
              <a:gd name="adj1" fmla="val 32000"/>
              <a:gd name="adj2" fmla="val 12222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67" name="f%=(N+upward-N+downward)/(N+upward+N+downward)"/>
          <p:cNvSpPr txBox="1"/>
          <p:nvPr/>
        </p:nvSpPr>
        <p:spPr>
          <a:xfrm>
            <a:off x="711200" y="5994400"/>
            <a:ext cx="567883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f%=(N</a:t>
            </a:r>
            <a:r>
              <a:rPr baseline="31999"/>
              <a:t>+</a:t>
            </a:r>
            <a:r>
              <a:rPr baseline="-5999"/>
              <a:t>upward</a:t>
            </a:r>
            <a:r>
              <a:t>-N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)/(N</a:t>
            </a:r>
            <a:r>
              <a:rPr baseline="31999"/>
              <a:t>+</a:t>
            </a:r>
            <a:r>
              <a:rPr baseline="-5999"/>
              <a:t>upward</a:t>
            </a:r>
            <a:r>
              <a:t>+N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Outline"/>
          <p:cNvSpPr txBox="1">
            <a:spLocks noGrp="1"/>
          </p:cNvSpPr>
          <p:nvPr>
            <p:ph type="title"/>
          </p:nvPr>
        </p:nvSpPr>
        <p:spPr>
          <a:xfrm>
            <a:off x="1270000" y="190500"/>
            <a:ext cx="10464800" cy="863600"/>
          </a:xfrm>
          <a:prstGeom prst="rect">
            <a:avLst/>
          </a:prstGeom>
        </p:spPr>
        <p:txBody>
          <a:bodyPr/>
          <a:lstStyle>
            <a:lvl1pPr>
              <a:defRPr sz="5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Outline</a:t>
            </a:r>
          </a:p>
        </p:txBody>
      </p:sp>
      <p:sp>
        <p:nvSpPr>
          <p:cNvPr id="228" name="Introduction…"/>
          <p:cNvSpPr txBox="1">
            <a:spLocks noGrp="1"/>
          </p:cNvSpPr>
          <p:nvPr>
            <p:ph type="body" idx="1"/>
          </p:nvPr>
        </p:nvSpPr>
        <p:spPr>
          <a:xfrm>
            <a:off x="1035050" y="1500799"/>
            <a:ext cx="10934700" cy="5467268"/>
          </a:xfrm>
          <a:prstGeom prst="rect">
            <a:avLst/>
          </a:prstGeom>
        </p:spPr>
        <p:txBody>
          <a:bodyPr/>
          <a:lstStyle/>
          <a:p>
            <a:pPr marL="916214" indent="-598714">
              <a:spcBef>
                <a:spcPts val="2100"/>
              </a:spcBef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Introduction</a:t>
            </a:r>
          </a:p>
          <a:p>
            <a:pPr>
              <a:spcBef>
                <a:spcPts val="2100"/>
              </a:spcBef>
              <a:buClr>
                <a:srgbClr val="000000"/>
              </a:buClr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Methods to simulate CME </a:t>
            </a:r>
          </a:p>
          <a:p>
            <a:pPr>
              <a:spcBef>
                <a:spcPts val="2100"/>
              </a:spcBef>
              <a:buClr>
                <a:srgbClr val="000000"/>
              </a:buClr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AMPT simulation on CME                                     </a:t>
            </a:r>
            <a:r>
              <a:rPr sz="2600"/>
              <a:t>                                                                                                           </a:t>
            </a:r>
          </a:p>
          <a:p>
            <a:pPr marL="916214" indent="-598714">
              <a:spcBef>
                <a:spcPts val="2100"/>
              </a:spcBef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Summary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236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257300"/>
            <a:ext cx="8098657" cy="621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Original AMPT (f=0%,◇) underestimates exp. data. ~2/3.…"/>
          <p:cNvSpPr txBox="1"/>
          <p:nvPr/>
        </p:nvSpPr>
        <p:spPr>
          <a:xfrm>
            <a:off x="760412" y="7287619"/>
            <a:ext cx="12280901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40" marR="40639" algn="l" defTabSz="4135437">
              <a:lnSpc>
                <a:spcPct val="110000"/>
              </a:lnSpc>
              <a:buSzPct val="200000"/>
              <a:buChar char="•"/>
              <a:defRPr sz="3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Original AMPT (f=0%,◇) underestimates exp. data. ~2/3.</a:t>
            </a:r>
          </a:p>
          <a:p>
            <a:pPr marL="40640" marR="40639" algn="l" defTabSz="4135437">
              <a:lnSpc>
                <a:spcPct val="110000"/>
              </a:lnSpc>
              <a:buSzPct val="200000"/>
              <a:buChar char="•"/>
              <a:defRPr sz="3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Non-linear sensitivity of the CME observable 𝛾</a:t>
            </a:r>
          </a:p>
          <a:p>
            <a:pPr marL="40640" marR="40639" algn="l" defTabSz="4135437">
              <a:lnSpc>
                <a:spcPct val="110000"/>
              </a:lnSpc>
              <a:buSzPct val="200000"/>
              <a:buChar char="•"/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AMPT+CME (f=10%,☐) can describe same-charge data.</a:t>
            </a:r>
          </a:p>
        </p:txBody>
      </p:sp>
      <p:sp>
        <p:nvSpPr>
          <p:cNvPr id="471" name="G.-L. Ma, B. Zhang, PLB 700 (2011) 39"/>
          <p:cNvSpPr txBox="1"/>
          <p:nvPr/>
        </p:nvSpPr>
        <p:spPr>
          <a:xfrm>
            <a:off x="8712200" y="1325211"/>
            <a:ext cx="3475770" cy="34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35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G.-L. Ma, B. Zhang, PLB 700 (2011) 39</a:t>
            </a:r>
          </a:p>
        </p:txBody>
      </p:sp>
      <p:sp>
        <p:nvSpPr>
          <p:cNvPr id="472" name="AMPT results on the CME obs. γ=&lt;cos(φα+φβ)&gt;"/>
          <p:cNvSpPr txBox="1">
            <a:spLocks noGrp="1"/>
          </p:cNvSpPr>
          <p:nvPr>
            <p:ph type="title"/>
          </p:nvPr>
        </p:nvSpPr>
        <p:spPr>
          <a:xfrm>
            <a:off x="1270000" y="-575734"/>
            <a:ext cx="10464800" cy="2438401"/>
          </a:xfrm>
          <a:prstGeom prst="rect">
            <a:avLst/>
          </a:prstGeom>
        </p:spPr>
        <p:txBody>
          <a:bodyPr/>
          <a:lstStyle/>
          <a:p>
            <a:pPr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AMPT results on the CME obs. γ=&lt;cos(φ</a:t>
            </a:r>
            <a:r>
              <a:rPr baseline="-5999"/>
              <a:t>α</a:t>
            </a:r>
            <a:r>
              <a:t>+φ</a:t>
            </a:r>
            <a:r>
              <a:rPr baseline="-5999"/>
              <a:t>β</a:t>
            </a:r>
            <a:r>
              <a:t>)&gt;</a:t>
            </a:r>
          </a:p>
        </p:txBody>
      </p:sp>
      <p:sp>
        <p:nvSpPr>
          <p:cNvPr id="473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75" name="Line"/>
          <p:cNvSpPr/>
          <p:nvPr/>
        </p:nvSpPr>
        <p:spPr>
          <a:xfrm>
            <a:off x="4061122" y="3217019"/>
            <a:ext cx="5358602" cy="1116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925" y="2273"/>
                </a:lnTo>
                <a:lnTo>
                  <a:pt x="6521" y="3105"/>
                </a:lnTo>
                <a:lnTo>
                  <a:pt x="10188" y="8037"/>
                </a:lnTo>
                <a:lnTo>
                  <a:pt x="14084" y="11818"/>
                </a:lnTo>
                <a:lnTo>
                  <a:pt x="17782" y="16268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6" name="Line"/>
          <p:cNvSpPr/>
          <p:nvPr/>
        </p:nvSpPr>
        <p:spPr>
          <a:xfrm>
            <a:off x="4041328" y="3265041"/>
            <a:ext cx="5362777" cy="2208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909" y="948"/>
                </a:lnTo>
                <a:lnTo>
                  <a:pt x="6602" y="3197"/>
                </a:lnTo>
                <a:lnTo>
                  <a:pt x="10425" y="7768"/>
                </a:lnTo>
                <a:lnTo>
                  <a:pt x="14087" y="10695"/>
                </a:lnTo>
                <a:lnTo>
                  <a:pt x="17748" y="18108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ecentage_diffstage.jpg" descr="pecentage_diffst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3073214"/>
            <a:ext cx="7195212" cy="504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330347"/>
            <a:ext cx="5994400" cy="4534979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Final state effects on charge sepa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Final state effects on charge separation</a:t>
            </a:r>
          </a:p>
        </p:txBody>
      </p:sp>
      <p:sp>
        <p:nvSpPr>
          <p:cNvPr id="481" name="Parton cascade reduces charge separation significantly; Coalescence enhances some charge separation; Resonance decays reduce charge separation.…"/>
          <p:cNvSpPr txBox="1"/>
          <p:nvPr/>
        </p:nvSpPr>
        <p:spPr>
          <a:xfrm>
            <a:off x="863600" y="7785100"/>
            <a:ext cx="112649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39" algn="l" defTabSz="4135437">
              <a:lnSpc>
                <a:spcPct val="110000"/>
              </a:lnSpc>
              <a:buClr>
                <a:srgbClr val="000000"/>
              </a:buClr>
              <a:buSzPct val="170000"/>
              <a:buChar char="•"/>
              <a:defRPr sz="27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Parton cascade reduces charge separation significantly</a:t>
            </a:r>
            <a:r>
              <a:t>; </a:t>
            </a:r>
            <a:r>
              <a:rPr>
                <a:solidFill>
                  <a:schemeClr val="accent1"/>
                </a:solidFill>
              </a:rPr>
              <a:t>Coalescence enhances some charge separation</a:t>
            </a:r>
            <a:r>
              <a:t>; </a:t>
            </a:r>
            <a:r>
              <a:rPr>
                <a:solidFill>
                  <a:schemeClr val="accent6">
                    <a:satOff val="-15808"/>
                    <a:lumOff val="-17557"/>
                  </a:schemeClr>
                </a:solidFill>
              </a:rPr>
              <a:t>Resonance decays reduce charge separation.</a:t>
            </a:r>
          </a:p>
          <a:p>
            <a:pPr marR="40639" algn="l" defTabSz="4135437">
              <a:lnSpc>
                <a:spcPct val="110000"/>
              </a:lnSpc>
              <a:buClr>
                <a:srgbClr val="000000"/>
              </a:buClr>
              <a:buSzPct val="170000"/>
              <a:buChar char="•"/>
              <a:defRPr sz="27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FSI effect: 10% in the beginning →1-2% percentage at the end.</a:t>
            </a:r>
          </a:p>
        </p:txBody>
      </p:sp>
      <p:sp>
        <p:nvSpPr>
          <p:cNvPr id="482" name="pion after hadronization"/>
          <p:cNvSpPr txBox="1"/>
          <p:nvPr/>
        </p:nvSpPr>
        <p:spPr>
          <a:xfrm>
            <a:off x="1956922" y="3054350"/>
            <a:ext cx="2235201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pion after hadronization</a:t>
            </a:r>
          </a:p>
        </p:txBody>
      </p:sp>
      <p:sp>
        <p:nvSpPr>
          <p:cNvPr id="483" name="Rectangle"/>
          <p:cNvSpPr/>
          <p:nvPr/>
        </p:nvSpPr>
        <p:spPr>
          <a:xfrm>
            <a:off x="4152900" y="3060700"/>
            <a:ext cx="393700" cy="33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488" name="Group"/>
          <p:cNvGrpSpPr/>
          <p:nvPr/>
        </p:nvGrpSpPr>
        <p:grpSpPr>
          <a:xfrm>
            <a:off x="876785" y="965200"/>
            <a:ext cx="11112497" cy="2400293"/>
            <a:chOff x="0" y="0"/>
            <a:chExt cx="11112496" cy="2400292"/>
          </a:xfrm>
        </p:grpSpPr>
        <p:pic>
          <p:nvPicPr>
            <p:cNvPr id="484" name="droppedImage.tiff" descr="droppedImage.tif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112497" cy="2400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5" name="Rectangle"/>
            <p:cNvSpPr/>
            <p:nvPr/>
          </p:nvSpPr>
          <p:spPr>
            <a:xfrm>
              <a:off x="92359" y="2156414"/>
              <a:ext cx="10945699" cy="231046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6" name="Rectangle"/>
            <p:cNvSpPr/>
            <p:nvPr/>
          </p:nvSpPr>
          <p:spPr>
            <a:xfrm>
              <a:off x="6402882" y="1963877"/>
              <a:ext cx="521224" cy="231046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7" name="Rectangle"/>
            <p:cNvSpPr/>
            <p:nvPr/>
          </p:nvSpPr>
          <p:spPr>
            <a:xfrm>
              <a:off x="10833281" y="38507"/>
              <a:ext cx="260612" cy="2348956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89" name="I"/>
          <p:cNvSpPr txBox="1"/>
          <p:nvPr/>
        </p:nvSpPr>
        <p:spPr>
          <a:xfrm>
            <a:off x="4898039" y="1685125"/>
            <a:ext cx="262496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</a:t>
            </a:r>
          </a:p>
        </p:txBody>
      </p:sp>
      <p:sp>
        <p:nvSpPr>
          <p:cNvPr id="490" name="II"/>
          <p:cNvSpPr txBox="1"/>
          <p:nvPr/>
        </p:nvSpPr>
        <p:spPr>
          <a:xfrm>
            <a:off x="6703454" y="1685125"/>
            <a:ext cx="410692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</a:t>
            </a:r>
          </a:p>
        </p:txBody>
      </p:sp>
      <p:sp>
        <p:nvSpPr>
          <p:cNvPr id="491" name="III"/>
          <p:cNvSpPr txBox="1"/>
          <p:nvPr/>
        </p:nvSpPr>
        <p:spPr>
          <a:xfrm>
            <a:off x="7251656" y="1685125"/>
            <a:ext cx="558888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III</a:t>
            </a:r>
          </a:p>
        </p:txBody>
      </p:sp>
      <p:sp>
        <p:nvSpPr>
          <p:cNvPr id="492" name="IV"/>
          <p:cNvSpPr txBox="1"/>
          <p:nvPr/>
        </p:nvSpPr>
        <p:spPr>
          <a:xfrm>
            <a:off x="8657065" y="1697407"/>
            <a:ext cx="618270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IV</a:t>
            </a:r>
          </a:p>
        </p:txBody>
      </p:sp>
      <p:sp>
        <p:nvSpPr>
          <p:cNvPr id="493" name="Line"/>
          <p:cNvSpPr/>
          <p:nvPr/>
        </p:nvSpPr>
        <p:spPr>
          <a:xfrm>
            <a:off x="7352272" y="4022180"/>
            <a:ext cx="4404844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4" name="Line"/>
          <p:cNvSpPr/>
          <p:nvPr/>
        </p:nvSpPr>
        <p:spPr>
          <a:xfrm>
            <a:off x="7522219" y="6277864"/>
            <a:ext cx="4073726" cy="710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94" y="19914"/>
                </a:lnTo>
                <a:lnTo>
                  <a:pt x="6733" y="17618"/>
                </a:lnTo>
                <a:lnTo>
                  <a:pt x="10368" y="15071"/>
                </a:lnTo>
                <a:lnTo>
                  <a:pt x="14195" y="11683"/>
                </a:lnTo>
                <a:lnTo>
                  <a:pt x="17802" y="7103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5" name="Line"/>
          <p:cNvSpPr/>
          <p:nvPr/>
        </p:nvSpPr>
        <p:spPr>
          <a:xfrm>
            <a:off x="7526436" y="5711076"/>
            <a:ext cx="4052065" cy="1119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833" y="20497"/>
                </a:lnTo>
                <a:lnTo>
                  <a:pt x="6616" y="17900"/>
                </a:lnTo>
                <a:lnTo>
                  <a:pt x="10310" y="14966"/>
                </a:lnTo>
                <a:lnTo>
                  <a:pt x="14031" y="11343"/>
                </a:lnTo>
                <a:lnTo>
                  <a:pt x="17908" y="6872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6" name="Line"/>
          <p:cNvSpPr/>
          <p:nvPr/>
        </p:nvSpPr>
        <p:spPr>
          <a:xfrm>
            <a:off x="7550199" y="6562024"/>
            <a:ext cx="4045945" cy="48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00" y="20187"/>
                </a:lnTo>
                <a:lnTo>
                  <a:pt x="6623" y="17032"/>
                </a:lnTo>
                <a:lnTo>
                  <a:pt x="10271" y="14065"/>
                </a:lnTo>
                <a:lnTo>
                  <a:pt x="13965" y="10462"/>
                </a:lnTo>
                <a:lnTo>
                  <a:pt x="17873" y="6269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7" name="I"/>
          <p:cNvSpPr txBox="1"/>
          <p:nvPr/>
        </p:nvSpPr>
        <p:spPr>
          <a:xfrm>
            <a:off x="12060839" y="3675305"/>
            <a:ext cx="262496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</a:t>
            </a:r>
          </a:p>
        </p:txBody>
      </p:sp>
      <p:sp>
        <p:nvSpPr>
          <p:cNvPr id="498" name="II"/>
          <p:cNvSpPr txBox="1"/>
          <p:nvPr/>
        </p:nvSpPr>
        <p:spPr>
          <a:xfrm>
            <a:off x="11935854" y="5772386"/>
            <a:ext cx="410692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</a:t>
            </a:r>
          </a:p>
        </p:txBody>
      </p:sp>
      <p:sp>
        <p:nvSpPr>
          <p:cNvPr id="499" name="III"/>
          <p:cNvSpPr txBox="1"/>
          <p:nvPr/>
        </p:nvSpPr>
        <p:spPr>
          <a:xfrm>
            <a:off x="11861756" y="5247289"/>
            <a:ext cx="558888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III</a:t>
            </a:r>
          </a:p>
        </p:txBody>
      </p:sp>
      <p:sp>
        <p:nvSpPr>
          <p:cNvPr id="500" name="IV"/>
          <p:cNvSpPr txBox="1"/>
          <p:nvPr/>
        </p:nvSpPr>
        <p:spPr>
          <a:xfrm>
            <a:off x="11832065" y="6224896"/>
            <a:ext cx="618270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IV</a:t>
            </a:r>
          </a:p>
        </p:txBody>
      </p:sp>
      <p:sp>
        <p:nvSpPr>
          <p:cNvPr id="501" name="Line"/>
          <p:cNvSpPr/>
          <p:nvPr/>
        </p:nvSpPr>
        <p:spPr>
          <a:xfrm>
            <a:off x="1758453" y="5176391"/>
            <a:ext cx="4052932" cy="605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628" y="1508"/>
                </a:lnTo>
                <a:lnTo>
                  <a:pt x="6450" y="3384"/>
                </a:lnTo>
                <a:lnTo>
                  <a:pt x="10053" y="6769"/>
                </a:lnTo>
                <a:lnTo>
                  <a:pt x="13869" y="9325"/>
                </a:lnTo>
                <a:lnTo>
                  <a:pt x="17527" y="14010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2" name="Line"/>
          <p:cNvSpPr/>
          <p:nvPr/>
        </p:nvSpPr>
        <p:spPr>
          <a:xfrm>
            <a:off x="1790055" y="5187354"/>
            <a:ext cx="4025639" cy="1284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894" y="1315"/>
                </a:lnTo>
                <a:lnTo>
                  <a:pt x="6647" y="2468"/>
                </a:lnTo>
                <a:lnTo>
                  <a:pt x="10438" y="4992"/>
                </a:lnTo>
                <a:lnTo>
                  <a:pt x="14258" y="10016"/>
                </a:lnTo>
                <a:lnTo>
                  <a:pt x="17932" y="15142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3" name="Line"/>
          <p:cNvSpPr/>
          <p:nvPr/>
        </p:nvSpPr>
        <p:spPr>
          <a:xfrm>
            <a:off x="1813272" y="5155604"/>
            <a:ext cx="3995539" cy="49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862" y="1254"/>
                </a:lnTo>
                <a:lnTo>
                  <a:pt x="6569" y="3757"/>
                </a:lnTo>
                <a:lnTo>
                  <a:pt x="10425" y="7179"/>
                </a:lnTo>
                <a:lnTo>
                  <a:pt x="14169" y="10319"/>
                </a:lnTo>
                <a:lnTo>
                  <a:pt x="17725" y="16603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4" name="I"/>
          <p:cNvSpPr txBox="1"/>
          <p:nvPr/>
        </p:nvSpPr>
        <p:spPr>
          <a:xfrm>
            <a:off x="5367852" y="6652529"/>
            <a:ext cx="262496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</a:t>
            </a:r>
          </a:p>
        </p:txBody>
      </p:sp>
      <p:sp>
        <p:nvSpPr>
          <p:cNvPr id="505" name="II"/>
          <p:cNvSpPr txBox="1"/>
          <p:nvPr/>
        </p:nvSpPr>
        <p:spPr>
          <a:xfrm>
            <a:off x="5293754" y="5519959"/>
            <a:ext cx="410692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</a:t>
            </a:r>
          </a:p>
        </p:txBody>
      </p:sp>
      <p:sp>
        <p:nvSpPr>
          <p:cNvPr id="506" name="III"/>
          <p:cNvSpPr txBox="1"/>
          <p:nvPr/>
        </p:nvSpPr>
        <p:spPr>
          <a:xfrm>
            <a:off x="5219656" y="6149790"/>
            <a:ext cx="558888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III</a:t>
            </a:r>
          </a:p>
        </p:txBody>
      </p:sp>
      <p:sp>
        <p:nvSpPr>
          <p:cNvPr id="507" name="IV"/>
          <p:cNvSpPr txBox="1"/>
          <p:nvPr/>
        </p:nvSpPr>
        <p:spPr>
          <a:xfrm>
            <a:off x="5189965" y="4916258"/>
            <a:ext cx="618270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-15808"/>
                    <a:lumOff val="-17557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IV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32647" y="9321376"/>
            <a:ext cx="368574" cy="3608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6477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09" name="Stage evolution of CME signal in AMPT"/>
          <p:cNvSpPr txBox="1"/>
          <p:nvPr/>
        </p:nvSpPr>
        <p:spPr>
          <a:xfrm>
            <a:off x="209697" y="-355600"/>
            <a:ext cx="12725401" cy="161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Stage evolution of CME signal in AMPT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0 mb"/>
          <p:cNvSpPr txBox="1"/>
          <p:nvPr/>
        </p:nvSpPr>
        <p:spPr>
          <a:xfrm>
            <a:off x="2946337" y="2227618"/>
            <a:ext cx="1092325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0 mb</a:t>
            </a:r>
          </a:p>
        </p:txBody>
      </p:sp>
      <p:sp>
        <p:nvSpPr>
          <p:cNvPr id="512" name="3 mb"/>
          <p:cNvSpPr txBox="1"/>
          <p:nvPr/>
        </p:nvSpPr>
        <p:spPr>
          <a:xfrm>
            <a:off x="8729071" y="2227618"/>
            <a:ext cx="1092325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 mb</a:t>
            </a:r>
          </a:p>
        </p:txBody>
      </p:sp>
      <p:sp>
        <p:nvSpPr>
          <p:cNvPr id="513" name="Parton cascade effect on the CME signal"/>
          <p:cNvSpPr txBox="1"/>
          <p:nvPr/>
        </p:nvSpPr>
        <p:spPr>
          <a:xfrm>
            <a:off x="590550" y="-21167"/>
            <a:ext cx="1182370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Parton cascade</a:t>
            </a:r>
            <a:r>
              <a:t> effect on the CME signal</a:t>
            </a:r>
          </a:p>
        </p:txBody>
      </p:sp>
      <p:sp>
        <p:nvSpPr>
          <p:cNvPr id="514" name="Au+Au 200 GeV (b=8fm), AMPT+CME(10%)"/>
          <p:cNvSpPr txBox="1"/>
          <p:nvPr/>
        </p:nvSpPr>
        <p:spPr>
          <a:xfrm>
            <a:off x="1280122" y="1513198"/>
            <a:ext cx="10207489" cy="68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Au+Au 200 GeV (b=8fm), AMPT+CME(10%)</a:t>
            </a:r>
          </a:p>
        </p:txBody>
      </p:sp>
      <p:sp>
        <p:nvSpPr>
          <p:cNvPr id="5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13898"/>
            <a:ext cx="3429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16" name="Line"/>
          <p:cNvSpPr/>
          <p:nvPr/>
        </p:nvSpPr>
        <p:spPr>
          <a:xfrm flipH="1">
            <a:off x="414866" y="4552688"/>
            <a:ext cx="1" cy="201230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17" name="J"/>
          <p:cNvSpPr txBox="1"/>
          <p:nvPr/>
        </p:nvSpPr>
        <p:spPr>
          <a:xfrm>
            <a:off x="22116" y="5040529"/>
            <a:ext cx="321879" cy="68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J</a:t>
            </a:r>
          </a:p>
        </p:txBody>
      </p:sp>
      <p:pic>
        <p:nvPicPr>
          <p:cNvPr id="518" name="图片 2" descr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0" y="2867113"/>
            <a:ext cx="5706459" cy="538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图片 6" descr="图片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04" y="2867114"/>
            <a:ext cx="5706459" cy="538345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(CME)"/>
          <p:cNvSpPr txBox="1"/>
          <p:nvPr/>
        </p:nvSpPr>
        <p:spPr>
          <a:xfrm>
            <a:off x="5449063" y="3776717"/>
            <a:ext cx="591141" cy="28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(CME)</a:t>
            </a:r>
          </a:p>
        </p:txBody>
      </p:sp>
      <p:sp>
        <p:nvSpPr>
          <p:cNvPr id="521" name="Positive (CME)"/>
          <p:cNvSpPr txBox="1"/>
          <p:nvPr/>
        </p:nvSpPr>
        <p:spPr>
          <a:xfrm>
            <a:off x="4870382" y="3996850"/>
            <a:ext cx="121510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Positive (CME)</a:t>
            </a:r>
          </a:p>
        </p:txBody>
      </p:sp>
      <p:sp>
        <p:nvSpPr>
          <p:cNvPr id="522" name="Negative (CME)"/>
          <p:cNvSpPr txBox="1"/>
          <p:nvPr/>
        </p:nvSpPr>
        <p:spPr>
          <a:xfrm>
            <a:off x="4884422" y="3764017"/>
            <a:ext cx="1288623" cy="2866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Negative (CME)</a:t>
            </a:r>
          </a:p>
        </p:txBody>
      </p:sp>
      <p:sp>
        <p:nvSpPr>
          <p:cNvPr id="523" name="Non-CME"/>
          <p:cNvSpPr txBox="1"/>
          <p:nvPr/>
        </p:nvSpPr>
        <p:spPr>
          <a:xfrm>
            <a:off x="4867917" y="3552845"/>
            <a:ext cx="83903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Non-CME</a:t>
            </a:r>
          </a:p>
        </p:txBody>
      </p:sp>
      <p:sp>
        <p:nvSpPr>
          <p:cNvPr id="524" name="Positive (CME)"/>
          <p:cNvSpPr txBox="1"/>
          <p:nvPr/>
        </p:nvSpPr>
        <p:spPr>
          <a:xfrm>
            <a:off x="10991783" y="3998719"/>
            <a:ext cx="121510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Positive (CME)</a:t>
            </a:r>
          </a:p>
        </p:txBody>
      </p:sp>
      <p:sp>
        <p:nvSpPr>
          <p:cNvPr id="525" name="Negative (CME)"/>
          <p:cNvSpPr txBox="1"/>
          <p:nvPr/>
        </p:nvSpPr>
        <p:spPr>
          <a:xfrm>
            <a:off x="11005822" y="3765886"/>
            <a:ext cx="1288623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Negative (CME)</a:t>
            </a:r>
          </a:p>
        </p:txBody>
      </p:sp>
      <p:sp>
        <p:nvSpPr>
          <p:cNvPr id="526" name="Non-CME"/>
          <p:cNvSpPr txBox="1"/>
          <p:nvPr/>
        </p:nvSpPr>
        <p:spPr>
          <a:xfrm>
            <a:off x="10989318" y="3554714"/>
            <a:ext cx="83903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Non-CME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矩形 3"/>
          <p:cNvGrpSpPr/>
          <p:nvPr/>
        </p:nvGrpSpPr>
        <p:grpSpPr>
          <a:xfrm>
            <a:off x="3126613" y="4972973"/>
            <a:ext cx="2110801" cy="518639"/>
            <a:chOff x="0" y="230529"/>
            <a:chExt cx="2110800" cy="518637"/>
          </a:xfrm>
        </p:grpSpPr>
        <p:sp>
          <p:nvSpPr>
            <p:cNvPr id="528" name="Rectangle"/>
            <p:cNvSpPr/>
            <p:nvPr/>
          </p:nvSpPr>
          <p:spPr>
            <a:xfrm>
              <a:off x="0" y="230529"/>
              <a:ext cx="2110801" cy="518639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9" name="Text"/>
            <p:cNvSpPr/>
            <p:nvPr/>
          </p:nvSpPr>
          <p:spPr>
            <a:xfrm>
              <a:off x="0" y="230529"/>
              <a:ext cx="2110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533" name="矩形 4"/>
          <p:cNvGrpSpPr/>
          <p:nvPr/>
        </p:nvGrpSpPr>
        <p:grpSpPr>
          <a:xfrm>
            <a:off x="7469461" y="4935050"/>
            <a:ext cx="1956913" cy="521580"/>
            <a:chOff x="0" y="230529"/>
            <a:chExt cx="1956912" cy="521578"/>
          </a:xfrm>
        </p:grpSpPr>
        <p:sp>
          <p:nvSpPr>
            <p:cNvPr id="531" name="Rectangle"/>
            <p:cNvSpPr/>
            <p:nvPr/>
          </p:nvSpPr>
          <p:spPr>
            <a:xfrm>
              <a:off x="0" y="230529"/>
              <a:ext cx="1956913" cy="521580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2" name="Text"/>
            <p:cNvSpPr/>
            <p:nvPr/>
          </p:nvSpPr>
          <p:spPr>
            <a:xfrm>
              <a:off x="-1" y="230529"/>
              <a:ext cx="19569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536" name="文本框 5"/>
          <p:cNvGrpSpPr/>
          <p:nvPr/>
        </p:nvGrpSpPr>
        <p:grpSpPr>
          <a:xfrm>
            <a:off x="3284358" y="6036764"/>
            <a:ext cx="8128053" cy="1799774"/>
            <a:chOff x="0" y="0"/>
            <a:chExt cx="8128051" cy="1799772"/>
          </a:xfrm>
        </p:grpSpPr>
        <p:sp>
          <p:nvSpPr>
            <p:cNvPr id="534" name="Rectangle"/>
            <p:cNvSpPr/>
            <p:nvPr/>
          </p:nvSpPr>
          <p:spPr>
            <a:xfrm>
              <a:off x="0" y="252649"/>
              <a:ext cx="8128052" cy="1547124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5" name="Rectangle"/>
            <p:cNvSpPr txBox="1"/>
            <p:nvPr/>
          </p:nvSpPr>
          <p:spPr>
            <a:xfrm>
              <a:off x="0" y="0"/>
              <a:ext cx="8128052" cy="505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564" name="组合 43"/>
          <p:cNvGrpSpPr/>
          <p:nvPr/>
        </p:nvGrpSpPr>
        <p:grpSpPr>
          <a:xfrm>
            <a:off x="2774183" y="2761998"/>
            <a:ext cx="2835866" cy="1840304"/>
            <a:chOff x="0" y="0"/>
            <a:chExt cx="2835864" cy="1840302"/>
          </a:xfrm>
        </p:grpSpPr>
        <p:grpSp>
          <p:nvGrpSpPr>
            <p:cNvPr id="539" name="组合 9"/>
            <p:cNvGrpSpPr/>
            <p:nvPr/>
          </p:nvGrpSpPr>
          <p:grpSpPr>
            <a:xfrm>
              <a:off x="-1" y="0"/>
              <a:ext cx="2835866" cy="1840303"/>
              <a:chOff x="0" y="0"/>
              <a:chExt cx="2835864" cy="1840302"/>
            </a:xfrm>
          </p:grpSpPr>
          <p:sp>
            <p:nvSpPr>
              <p:cNvPr id="537" name="椭圆 6"/>
              <p:cNvSpPr/>
              <p:nvPr/>
            </p:nvSpPr>
            <p:spPr>
              <a:xfrm>
                <a:off x="-1" y="0"/>
                <a:ext cx="1867910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8" name="椭圆 8"/>
              <p:cNvSpPr/>
              <p:nvPr/>
            </p:nvSpPr>
            <p:spPr>
              <a:xfrm>
                <a:off x="967956" y="0"/>
                <a:ext cx="1867909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40" name="椭圆 11"/>
            <p:cNvSpPr/>
            <p:nvPr/>
          </p:nvSpPr>
          <p:spPr>
            <a:xfrm>
              <a:off x="377261" y="48768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1" name="椭圆 12"/>
            <p:cNvSpPr/>
            <p:nvPr/>
          </p:nvSpPr>
          <p:spPr>
            <a:xfrm>
              <a:off x="753889" y="1039769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2" name="椭圆 13"/>
            <p:cNvSpPr/>
            <p:nvPr/>
          </p:nvSpPr>
          <p:spPr>
            <a:xfrm>
              <a:off x="539820" y="1432368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3" name="椭圆 14"/>
            <p:cNvSpPr/>
            <p:nvPr/>
          </p:nvSpPr>
          <p:spPr>
            <a:xfrm>
              <a:off x="911848" y="248440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4" name="椭圆 15"/>
            <p:cNvSpPr/>
            <p:nvPr/>
          </p:nvSpPr>
          <p:spPr>
            <a:xfrm>
              <a:off x="1395561" y="552685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5" name="椭圆 16"/>
            <p:cNvSpPr/>
            <p:nvPr/>
          </p:nvSpPr>
          <p:spPr>
            <a:xfrm>
              <a:off x="2152518" y="377261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6" name="椭圆 17"/>
            <p:cNvSpPr/>
            <p:nvPr/>
          </p:nvSpPr>
          <p:spPr>
            <a:xfrm>
              <a:off x="2152518" y="745321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7" name="椭圆 18"/>
            <p:cNvSpPr/>
            <p:nvPr/>
          </p:nvSpPr>
          <p:spPr>
            <a:xfrm>
              <a:off x="2241466" y="1287616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8" name="椭圆 19"/>
            <p:cNvSpPr/>
            <p:nvPr/>
          </p:nvSpPr>
          <p:spPr>
            <a:xfrm>
              <a:off x="1794558" y="1545853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9" name="椭圆 24"/>
            <p:cNvSpPr/>
            <p:nvPr/>
          </p:nvSpPr>
          <p:spPr>
            <a:xfrm>
              <a:off x="1507778" y="932418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0" name="椭圆 25"/>
            <p:cNvSpPr/>
            <p:nvPr/>
          </p:nvSpPr>
          <p:spPr>
            <a:xfrm>
              <a:off x="1352621" y="146304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1" name="椭圆 27"/>
            <p:cNvSpPr/>
            <p:nvPr/>
          </p:nvSpPr>
          <p:spPr>
            <a:xfrm>
              <a:off x="539821" y="65024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2" name="椭圆 28"/>
            <p:cNvSpPr/>
            <p:nvPr/>
          </p:nvSpPr>
          <p:spPr>
            <a:xfrm>
              <a:off x="628135" y="297514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3" name="椭圆 29"/>
            <p:cNvSpPr/>
            <p:nvPr/>
          </p:nvSpPr>
          <p:spPr>
            <a:xfrm>
              <a:off x="864941" y="97536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4" name="椭圆 30"/>
            <p:cNvSpPr/>
            <p:nvPr/>
          </p:nvSpPr>
          <p:spPr>
            <a:xfrm>
              <a:off x="1142149" y="705448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5" name="椭圆 31"/>
            <p:cNvSpPr/>
            <p:nvPr/>
          </p:nvSpPr>
          <p:spPr>
            <a:xfrm>
              <a:off x="831202" y="1677146"/>
              <a:ext cx="110420" cy="110421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椭圆 32"/>
            <p:cNvSpPr/>
            <p:nvPr/>
          </p:nvSpPr>
          <p:spPr>
            <a:xfrm>
              <a:off x="2395988" y="97536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7" name="椭圆 33"/>
            <p:cNvSpPr/>
            <p:nvPr/>
          </p:nvSpPr>
          <p:spPr>
            <a:xfrm>
              <a:off x="1862672" y="52018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8" name="椭圆 34"/>
            <p:cNvSpPr/>
            <p:nvPr/>
          </p:nvSpPr>
          <p:spPr>
            <a:xfrm>
              <a:off x="1299210" y="1099843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9" name="椭圆 35"/>
            <p:cNvSpPr/>
            <p:nvPr/>
          </p:nvSpPr>
          <p:spPr>
            <a:xfrm>
              <a:off x="1967853" y="1085778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0" name="椭圆 36"/>
            <p:cNvSpPr/>
            <p:nvPr/>
          </p:nvSpPr>
          <p:spPr>
            <a:xfrm>
              <a:off x="159492" y="96309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1" name="椭圆 37"/>
            <p:cNvSpPr/>
            <p:nvPr/>
          </p:nvSpPr>
          <p:spPr>
            <a:xfrm>
              <a:off x="2119941" y="146304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2" name="椭圆 38"/>
            <p:cNvSpPr/>
            <p:nvPr/>
          </p:nvSpPr>
          <p:spPr>
            <a:xfrm>
              <a:off x="1776023" y="13802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3" name="椭圆 39"/>
            <p:cNvSpPr/>
            <p:nvPr/>
          </p:nvSpPr>
          <p:spPr>
            <a:xfrm>
              <a:off x="2470234" y="737717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91" name="组合 44"/>
          <p:cNvGrpSpPr/>
          <p:nvPr/>
        </p:nvGrpSpPr>
        <p:grpSpPr>
          <a:xfrm>
            <a:off x="7036990" y="2754492"/>
            <a:ext cx="2835866" cy="1840304"/>
            <a:chOff x="0" y="0"/>
            <a:chExt cx="2835864" cy="1840302"/>
          </a:xfrm>
        </p:grpSpPr>
        <p:grpSp>
          <p:nvGrpSpPr>
            <p:cNvPr id="567" name="组合 45"/>
            <p:cNvGrpSpPr/>
            <p:nvPr/>
          </p:nvGrpSpPr>
          <p:grpSpPr>
            <a:xfrm>
              <a:off x="-1" y="0"/>
              <a:ext cx="2835866" cy="1840303"/>
              <a:chOff x="0" y="0"/>
              <a:chExt cx="2835864" cy="1840302"/>
            </a:xfrm>
          </p:grpSpPr>
          <p:sp>
            <p:nvSpPr>
              <p:cNvPr id="565" name="椭圆 70"/>
              <p:cNvSpPr/>
              <p:nvPr/>
            </p:nvSpPr>
            <p:spPr>
              <a:xfrm>
                <a:off x="-1" y="0"/>
                <a:ext cx="1867910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6" name="椭圆 71"/>
              <p:cNvSpPr/>
              <p:nvPr/>
            </p:nvSpPr>
            <p:spPr>
              <a:xfrm>
                <a:off x="967956" y="0"/>
                <a:ext cx="1867909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68" name="椭圆 46"/>
            <p:cNvSpPr/>
            <p:nvPr/>
          </p:nvSpPr>
          <p:spPr>
            <a:xfrm>
              <a:off x="377261" y="48768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9" name="椭圆 47"/>
            <p:cNvSpPr/>
            <p:nvPr/>
          </p:nvSpPr>
          <p:spPr>
            <a:xfrm>
              <a:off x="753889" y="1039769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0" name="椭圆 48"/>
            <p:cNvSpPr/>
            <p:nvPr/>
          </p:nvSpPr>
          <p:spPr>
            <a:xfrm>
              <a:off x="539820" y="1432368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1" name="椭圆 49"/>
            <p:cNvSpPr/>
            <p:nvPr/>
          </p:nvSpPr>
          <p:spPr>
            <a:xfrm>
              <a:off x="911848" y="248440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2" name="椭圆 50"/>
            <p:cNvSpPr/>
            <p:nvPr/>
          </p:nvSpPr>
          <p:spPr>
            <a:xfrm>
              <a:off x="1395561" y="552685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3" name="椭圆 51"/>
            <p:cNvSpPr/>
            <p:nvPr/>
          </p:nvSpPr>
          <p:spPr>
            <a:xfrm>
              <a:off x="2152518" y="377261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4" name="椭圆 53"/>
            <p:cNvSpPr/>
            <p:nvPr/>
          </p:nvSpPr>
          <p:spPr>
            <a:xfrm>
              <a:off x="2241466" y="1287616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5" name="椭圆 54"/>
            <p:cNvSpPr/>
            <p:nvPr/>
          </p:nvSpPr>
          <p:spPr>
            <a:xfrm>
              <a:off x="1794558" y="1545853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6" name="椭圆 55"/>
            <p:cNvSpPr/>
            <p:nvPr/>
          </p:nvSpPr>
          <p:spPr>
            <a:xfrm>
              <a:off x="1507778" y="932418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7" name="椭圆 56"/>
            <p:cNvSpPr/>
            <p:nvPr/>
          </p:nvSpPr>
          <p:spPr>
            <a:xfrm>
              <a:off x="1352621" y="146304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8" name="椭圆 57"/>
            <p:cNvSpPr/>
            <p:nvPr/>
          </p:nvSpPr>
          <p:spPr>
            <a:xfrm>
              <a:off x="539821" y="65024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9" name="椭圆 58"/>
            <p:cNvSpPr/>
            <p:nvPr/>
          </p:nvSpPr>
          <p:spPr>
            <a:xfrm>
              <a:off x="628135" y="297514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0" name="椭圆 59"/>
            <p:cNvSpPr/>
            <p:nvPr/>
          </p:nvSpPr>
          <p:spPr>
            <a:xfrm>
              <a:off x="864941" y="97536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1" name="椭圆 60"/>
            <p:cNvSpPr/>
            <p:nvPr/>
          </p:nvSpPr>
          <p:spPr>
            <a:xfrm>
              <a:off x="1142149" y="705448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2" name="椭圆 61"/>
            <p:cNvSpPr/>
            <p:nvPr/>
          </p:nvSpPr>
          <p:spPr>
            <a:xfrm>
              <a:off x="831202" y="1677146"/>
              <a:ext cx="110420" cy="110421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3" name="椭圆 62"/>
            <p:cNvSpPr/>
            <p:nvPr/>
          </p:nvSpPr>
          <p:spPr>
            <a:xfrm>
              <a:off x="2395988" y="97536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4" name="椭圆 63"/>
            <p:cNvSpPr/>
            <p:nvPr/>
          </p:nvSpPr>
          <p:spPr>
            <a:xfrm>
              <a:off x="1862672" y="52018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5" name="椭圆 64"/>
            <p:cNvSpPr/>
            <p:nvPr/>
          </p:nvSpPr>
          <p:spPr>
            <a:xfrm>
              <a:off x="1299210" y="1099843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6" name="椭圆 65"/>
            <p:cNvSpPr/>
            <p:nvPr/>
          </p:nvSpPr>
          <p:spPr>
            <a:xfrm>
              <a:off x="1967853" y="1085778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7" name="椭圆 66"/>
            <p:cNvSpPr/>
            <p:nvPr/>
          </p:nvSpPr>
          <p:spPr>
            <a:xfrm>
              <a:off x="159492" y="96309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8" name="椭圆 67"/>
            <p:cNvSpPr/>
            <p:nvPr/>
          </p:nvSpPr>
          <p:spPr>
            <a:xfrm>
              <a:off x="2119941" y="146304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9" name="椭圆 68"/>
            <p:cNvSpPr/>
            <p:nvPr/>
          </p:nvSpPr>
          <p:spPr>
            <a:xfrm>
              <a:off x="1776023" y="13802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0" name="椭圆 69"/>
            <p:cNvSpPr/>
            <p:nvPr/>
          </p:nvSpPr>
          <p:spPr>
            <a:xfrm>
              <a:off x="2470234" y="737717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94" name="矩形 4"/>
          <p:cNvGrpSpPr/>
          <p:nvPr/>
        </p:nvGrpSpPr>
        <p:grpSpPr>
          <a:xfrm>
            <a:off x="5245443" y="1255937"/>
            <a:ext cx="2207167" cy="1252146"/>
            <a:chOff x="0" y="0"/>
            <a:chExt cx="2207166" cy="1252144"/>
          </a:xfrm>
        </p:grpSpPr>
        <p:sp>
          <p:nvSpPr>
            <p:cNvPr id="592" name="Rectangle"/>
            <p:cNvSpPr/>
            <p:nvPr/>
          </p:nvSpPr>
          <p:spPr>
            <a:xfrm>
              <a:off x="0" y="305218"/>
              <a:ext cx="2207167" cy="946927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3" name="Rectangle"/>
            <p:cNvSpPr txBox="1"/>
            <p:nvPr/>
          </p:nvSpPr>
          <p:spPr>
            <a:xfrm>
              <a:off x="0" y="0"/>
              <a:ext cx="2207167" cy="610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 </a:t>
              </a:r>
            </a:p>
          </p:txBody>
        </p:sp>
      </p:grpSp>
      <p:sp>
        <p:nvSpPr>
          <p:cNvPr id="595" name="Oval"/>
          <p:cNvSpPr/>
          <p:nvPr/>
        </p:nvSpPr>
        <p:spPr>
          <a:xfrm>
            <a:off x="6996695" y="1821020"/>
            <a:ext cx="442063" cy="510673"/>
          </a:xfrm>
          <a:prstGeom prst="ellipse">
            <a:avLst/>
          </a:prstGeom>
          <a:ln w="381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 algn="l" defTabSz="914400">
              <a:defRPr sz="1800">
                <a:latin typeface="等线"/>
                <a:ea typeface="等线"/>
                <a:cs typeface="等线"/>
                <a:sym typeface="等线"/>
              </a:defRPr>
            </a:pPr>
            <a:endParaRPr/>
          </a:p>
        </p:txBody>
      </p:sp>
      <p:sp>
        <p:nvSpPr>
          <p:cNvPr id="5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13898"/>
            <a:ext cx="3429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97" name="Isobar collisions : a promising way to see CME"/>
          <p:cNvSpPr txBox="1"/>
          <p:nvPr/>
        </p:nvSpPr>
        <p:spPr>
          <a:xfrm>
            <a:off x="224848" y="246569"/>
            <a:ext cx="12248357" cy="70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>
              <a:spcBef>
                <a:spcPts val="2100"/>
              </a:spcBef>
              <a:defRPr sz="43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Isobar collisions : a promising way to see CME                                               </a:t>
            </a:r>
          </a:p>
        </p:txBody>
      </p:sp>
      <p:sp>
        <p:nvSpPr>
          <p:cNvPr id="598" name="钌+钌"/>
          <p:cNvSpPr txBox="1"/>
          <p:nvPr/>
        </p:nvSpPr>
        <p:spPr>
          <a:xfrm>
            <a:off x="3435714" y="5626099"/>
            <a:ext cx="149259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钌+钌</a:t>
            </a:r>
          </a:p>
        </p:txBody>
      </p:sp>
      <p:sp>
        <p:nvSpPr>
          <p:cNvPr id="599" name="锆+锆"/>
          <p:cNvSpPr txBox="1"/>
          <p:nvPr/>
        </p:nvSpPr>
        <p:spPr>
          <a:xfrm>
            <a:off x="7708624" y="5626099"/>
            <a:ext cx="149259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锆+锆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roup"/>
          <p:cNvGrpSpPr/>
          <p:nvPr/>
        </p:nvGrpSpPr>
        <p:grpSpPr>
          <a:xfrm>
            <a:off x="6284114" y="1520639"/>
            <a:ext cx="6636622" cy="6712322"/>
            <a:chOff x="0" y="0"/>
            <a:chExt cx="6636621" cy="6712320"/>
          </a:xfrm>
        </p:grpSpPr>
        <p:grpSp>
          <p:nvGrpSpPr>
            <p:cNvPr id="606" name="Group"/>
            <p:cNvGrpSpPr/>
            <p:nvPr/>
          </p:nvGrpSpPr>
          <p:grpSpPr>
            <a:xfrm>
              <a:off x="0" y="0"/>
              <a:ext cx="6636622" cy="6712321"/>
              <a:chOff x="0" y="0"/>
              <a:chExt cx="6636621" cy="6712320"/>
            </a:xfrm>
          </p:grpSpPr>
          <p:grpSp>
            <p:nvGrpSpPr>
              <p:cNvPr id="603" name="Group"/>
              <p:cNvGrpSpPr/>
              <p:nvPr/>
            </p:nvGrpSpPr>
            <p:grpSpPr>
              <a:xfrm>
                <a:off x="0" y="0"/>
                <a:ext cx="6636622" cy="6712321"/>
                <a:chOff x="0" y="0"/>
                <a:chExt cx="6636621" cy="6712320"/>
              </a:xfrm>
            </p:grpSpPr>
            <p:pic>
              <p:nvPicPr>
                <p:cNvPr id="601" name="image.png" descr="image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6636622" cy="67123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02" name="Line"/>
                <p:cNvSpPr/>
                <p:nvPr/>
              </p:nvSpPr>
              <p:spPr>
                <a:xfrm>
                  <a:off x="6159263" y="1621298"/>
                  <a:ext cx="2104" cy="4197306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604" name="Rectangle"/>
              <p:cNvSpPr/>
              <p:nvPr/>
            </p:nvSpPr>
            <p:spPr>
              <a:xfrm>
                <a:off x="914740" y="2416171"/>
                <a:ext cx="4188885" cy="5551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05" name="dipole charge separation"/>
              <p:cNvSpPr txBox="1"/>
              <p:nvPr/>
            </p:nvSpPr>
            <p:spPr>
              <a:xfrm>
                <a:off x="863069" y="2331669"/>
                <a:ext cx="4196157" cy="6568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800" b="1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dipole charge separation</a:t>
                </a:r>
              </a:p>
            </p:txBody>
          </p:sp>
        </p:grpSp>
        <p:sp>
          <p:nvSpPr>
            <p:cNvPr id="607" name="Rectangle"/>
            <p:cNvSpPr/>
            <p:nvPr/>
          </p:nvSpPr>
          <p:spPr>
            <a:xfrm>
              <a:off x="840546" y="2351543"/>
              <a:ext cx="4301495" cy="667171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09" name="(1) Introduction"/>
          <p:cNvSpPr txBox="1"/>
          <p:nvPr/>
        </p:nvSpPr>
        <p:spPr>
          <a:xfrm>
            <a:off x="188912" y="479425"/>
            <a:ext cx="462454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135437">
              <a:buClr>
                <a:srgbClr val="FFFFFF"/>
              </a:buClr>
              <a:buFont typeface="Arial"/>
              <a:defRPr sz="4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(1) Introduction</a:t>
            </a:r>
          </a:p>
        </p:txBody>
      </p:sp>
      <p:sp>
        <p:nvSpPr>
          <p:cNvPr id="610" name="Arrow"/>
          <p:cNvSpPr/>
          <p:nvPr/>
        </p:nvSpPr>
        <p:spPr>
          <a:xfrm>
            <a:off x="6066895" y="2544766"/>
            <a:ext cx="871010" cy="288926"/>
          </a:xfrm>
          <a:prstGeom prst="rightArrow">
            <a:avLst>
              <a:gd name="adj1" fmla="val 50000"/>
              <a:gd name="adj2" fmla="val 13090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1" name="Simulating CME in isobar collisions using AMPT"/>
          <p:cNvSpPr txBox="1"/>
          <p:nvPr/>
        </p:nvSpPr>
        <p:spPr>
          <a:xfrm>
            <a:off x="400804" y="-140901"/>
            <a:ext cx="1235781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45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Simulating CME in isobar collisions using AMPT</a:t>
            </a:r>
          </a:p>
        </p:txBody>
      </p:sp>
      <p:pic>
        <p:nvPicPr>
          <p:cNvPr id="612" name="image.tiff" descr="image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8770" y="4935541"/>
            <a:ext cx="4927601" cy="287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Arrow"/>
          <p:cNvSpPr/>
          <p:nvPr/>
        </p:nvSpPr>
        <p:spPr>
          <a:xfrm rot="19363209">
            <a:off x="5989908" y="4580626"/>
            <a:ext cx="1223837" cy="292101"/>
          </a:xfrm>
          <a:prstGeom prst="rightArrow">
            <a:avLst>
              <a:gd name="adj1" fmla="val 50000"/>
              <a:gd name="adj2" fmla="val 129484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617" name="矩形 3"/>
          <p:cNvGrpSpPr/>
          <p:nvPr/>
        </p:nvGrpSpPr>
        <p:grpSpPr>
          <a:xfrm>
            <a:off x="451146" y="4014954"/>
            <a:ext cx="2110801" cy="518639"/>
            <a:chOff x="0" y="230529"/>
            <a:chExt cx="2110800" cy="518637"/>
          </a:xfrm>
        </p:grpSpPr>
        <p:sp>
          <p:nvSpPr>
            <p:cNvPr id="615" name="Rectangle"/>
            <p:cNvSpPr/>
            <p:nvPr/>
          </p:nvSpPr>
          <p:spPr>
            <a:xfrm>
              <a:off x="0" y="230529"/>
              <a:ext cx="2110801" cy="518639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16" name="Text"/>
            <p:cNvSpPr/>
            <p:nvPr/>
          </p:nvSpPr>
          <p:spPr>
            <a:xfrm>
              <a:off x="0" y="230529"/>
              <a:ext cx="2110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620" name="矩形 4"/>
          <p:cNvGrpSpPr/>
          <p:nvPr/>
        </p:nvGrpSpPr>
        <p:grpSpPr>
          <a:xfrm>
            <a:off x="3508163" y="3958487"/>
            <a:ext cx="1956913" cy="521580"/>
            <a:chOff x="0" y="230529"/>
            <a:chExt cx="1956912" cy="521578"/>
          </a:xfrm>
        </p:grpSpPr>
        <p:sp>
          <p:nvSpPr>
            <p:cNvPr id="618" name="Rectangle"/>
            <p:cNvSpPr/>
            <p:nvPr/>
          </p:nvSpPr>
          <p:spPr>
            <a:xfrm>
              <a:off x="0" y="230529"/>
              <a:ext cx="1956913" cy="521580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19" name="Text"/>
            <p:cNvSpPr/>
            <p:nvPr/>
          </p:nvSpPr>
          <p:spPr>
            <a:xfrm>
              <a:off x="-1" y="230529"/>
              <a:ext cx="19569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648" name="组合 43"/>
          <p:cNvGrpSpPr/>
          <p:nvPr/>
        </p:nvGrpSpPr>
        <p:grpSpPr>
          <a:xfrm>
            <a:off x="98716" y="2070679"/>
            <a:ext cx="2835866" cy="1840303"/>
            <a:chOff x="0" y="0"/>
            <a:chExt cx="2835864" cy="1840302"/>
          </a:xfrm>
        </p:grpSpPr>
        <p:grpSp>
          <p:nvGrpSpPr>
            <p:cNvPr id="623" name="组合 9"/>
            <p:cNvGrpSpPr/>
            <p:nvPr/>
          </p:nvGrpSpPr>
          <p:grpSpPr>
            <a:xfrm>
              <a:off x="-1" y="0"/>
              <a:ext cx="2835866" cy="1840303"/>
              <a:chOff x="0" y="0"/>
              <a:chExt cx="2835864" cy="1840302"/>
            </a:xfrm>
          </p:grpSpPr>
          <p:sp>
            <p:nvSpPr>
              <p:cNvPr id="621" name="椭圆 6"/>
              <p:cNvSpPr/>
              <p:nvPr/>
            </p:nvSpPr>
            <p:spPr>
              <a:xfrm>
                <a:off x="-1" y="0"/>
                <a:ext cx="1867910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2" name="椭圆 8"/>
              <p:cNvSpPr/>
              <p:nvPr/>
            </p:nvSpPr>
            <p:spPr>
              <a:xfrm>
                <a:off x="967956" y="0"/>
                <a:ext cx="1867909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24" name="椭圆 11"/>
            <p:cNvSpPr/>
            <p:nvPr/>
          </p:nvSpPr>
          <p:spPr>
            <a:xfrm>
              <a:off x="377261" y="48768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5" name="椭圆 12"/>
            <p:cNvSpPr/>
            <p:nvPr/>
          </p:nvSpPr>
          <p:spPr>
            <a:xfrm>
              <a:off x="753889" y="1039769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6" name="椭圆 13"/>
            <p:cNvSpPr/>
            <p:nvPr/>
          </p:nvSpPr>
          <p:spPr>
            <a:xfrm>
              <a:off x="539820" y="1432368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7" name="椭圆 14"/>
            <p:cNvSpPr/>
            <p:nvPr/>
          </p:nvSpPr>
          <p:spPr>
            <a:xfrm>
              <a:off x="911848" y="248440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8" name="椭圆 15"/>
            <p:cNvSpPr/>
            <p:nvPr/>
          </p:nvSpPr>
          <p:spPr>
            <a:xfrm>
              <a:off x="1395561" y="552685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9" name="椭圆 16"/>
            <p:cNvSpPr/>
            <p:nvPr/>
          </p:nvSpPr>
          <p:spPr>
            <a:xfrm>
              <a:off x="2152518" y="377261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0" name="椭圆 17"/>
            <p:cNvSpPr/>
            <p:nvPr/>
          </p:nvSpPr>
          <p:spPr>
            <a:xfrm>
              <a:off x="2152518" y="745321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1" name="椭圆 18"/>
            <p:cNvSpPr/>
            <p:nvPr/>
          </p:nvSpPr>
          <p:spPr>
            <a:xfrm>
              <a:off x="2241466" y="1287616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2" name="椭圆 19"/>
            <p:cNvSpPr/>
            <p:nvPr/>
          </p:nvSpPr>
          <p:spPr>
            <a:xfrm>
              <a:off x="1794558" y="1545853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3" name="椭圆 24"/>
            <p:cNvSpPr/>
            <p:nvPr/>
          </p:nvSpPr>
          <p:spPr>
            <a:xfrm>
              <a:off x="1507778" y="932418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4" name="椭圆 25"/>
            <p:cNvSpPr/>
            <p:nvPr/>
          </p:nvSpPr>
          <p:spPr>
            <a:xfrm>
              <a:off x="1352621" y="146304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5" name="椭圆 27"/>
            <p:cNvSpPr/>
            <p:nvPr/>
          </p:nvSpPr>
          <p:spPr>
            <a:xfrm>
              <a:off x="539821" y="65024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6" name="椭圆 28"/>
            <p:cNvSpPr/>
            <p:nvPr/>
          </p:nvSpPr>
          <p:spPr>
            <a:xfrm>
              <a:off x="628135" y="297514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7" name="椭圆 29"/>
            <p:cNvSpPr/>
            <p:nvPr/>
          </p:nvSpPr>
          <p:spPr>
            <a:xfrm>
              <a:off x="864941" y="97536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8" name="椭圆 30"/>
            <p:cNvSpPr/>
            <p:nvPr/>
          </p:nvSpPr>
          <p:spPr>
            <a:xfrm>
              <a:off x="1142149" y="705448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9" name="椭圆 31"/>
            <p:cNvSpPr/>
            <p:nvPr/>
          </p:nvSpPr>
          <p:spPr>
            <a:xfrm>
              <a:off x="831202" y="1677146"/>
              <a:ext cx="110420" cy="110421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0" name="椭圆 32"/>
            <p:cNvSpPr/>
            <p:nvPr/>
          </p:nvSpPr>
          <p:spPr>
            <a:xfrm>
              <a:off x="2395988" y="97536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1" name="椭圆 33"/>
            <p:cNvSpPr/>
            <p:nvPr/>
          </p:nvSpPr>
          <p:spPr>
            <a:xfrm>
              <a:off x="1862672" y="52018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2" name="椭圆 34"/>
            <p:cNvSpPr/>
            <p:nvPr/>
          </p:nvSpPr>
          <p:spPr>
            <a:xfrm>
              <a:off x="1299210" y="1099843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3" name="椭圆 35"/>
            <p:cNvSpPr/>
            <p:nvPr/>
          </p:nvSpPr>
          <p:spPr>
            <a:xfrm>
              <a:off x="1967853" y="1085778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4" name="椭圆 36"/>
            <p:cNvSpPr/>
            <p:nvPr/>
          </p:nvSpPr>
          <p:spPr>
            <a:xfrm>
              <a:off x="159492" y="96309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5" name="椭圆 37"/>
            <p:cNvSpPr/>
            <p:nvPr/>
          </p:nvSpPr>
          <p:spPr>
            <a:xfrm>
              <a:off x="2119941" y="146304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6" name="椭圆 38"/>
            <p:cNvSpPr/>
            <p:nvPr/>
          </p:nvSpPr>
          <p:spPr>
            <a:xfrm>
              <a:off x="1776023" y="13802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7" name="椭圆 39"/>
            <p:cNvSpPr/>
            <p:nvPr/>
          </p:nvSpPr>
          <p:spPr>
            <a:xfrm>
              <a:off x="2470234" y="737717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75" name="组合 44"/>
          <p:cNvGrpSpPr/>
          <p:nvPr/>
        </p:nvGrpSpPr>
        <p:grpSpPr>
          <a:xfrm>
            <a:off x="3075692" y="2044630"/>
            <a:ext cx="2835866" cy="1840304"/>
            <a:chOff x="0" y="0"/>
            <a:chExt cx="2835864" cy="1840302"/>
          </a:xfrm>
        </p:grpSpPr>
        <p:grpSp>
          <p:nvGrpSpPr>
            <p:cNvPr id="651" name="组合 45"/>
            <p:cNvGrpSpPr/>
            <p:nvPr/>
          </p:nvGrpSpPr>
          <p:grpSpPr>
            <a:xfrm>
              <a:off x="-1" y="0"/>
              <a:ext cx="2835866" cy="1840303"/>
              <a:chOff x="0" y="0"/>
              <a:chExt cx="2835864" cy="1840302"/>
            </a:xfrm>
          </p:grpSpPr>
          <p:sp>
            <p:nvSpPr>
              <p:cNvPr id="649" name="椭圆 70"/>
              <p:cNvSpPr/>
              <p:nvPr/>
            </p:nvSpPr>
            <p:spPr>
              <a:xfrm>
                <a:off x="-1" y="0"/>
                <a:ext cx="1867910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0" name="椭圆 71"/>
              <p:cNvSpPr/>
              <p:nvPr/>
            </p:nvSpPr>
            <p:spPr>
              <a:xfrm>
                <a:off x="967956" y="0"/>
                <a:ext cx="1867909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52" name="椭圆 46"/>
            <p:cNvSpPr/>
            <p:nvPr/>
          </p:nvSpPr>
          <p:spPr>
            <a:xfrm>
              <a:off x="377261" y="48768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3" name="椭圆 47"/>
            <p:cNvSpPr/>
            <p:nvPr/>
          </p:nvSpPr>
          <p:spPr>
            <a:xfrm>
              <a:off x="753889" y="1039769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4" name="椭圆 48"/>
            <p:cNvSpPr/>
            <p:nvPr/>
          </p:nvSpPr>
          <p:spPr>
            <a:xfrm>
              <a:off x="539820" y="1432368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5" name="椭圆 49"/>
            <p:cNvSpPr/>
            <p:nvPr/>
          </p:nvSpPr>
          <p:spPr>
            <a:xfrm>
              <a:off x="911848" y="248440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6" name="椭圆 50"/>
            <p:cNvSpPr/>
            <p:nvPr/>
          </p:nvSpPr>
          <p:spPr>
            <a:xfrm>
              <a:off x="1395561" y="552685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7" name="椭圆 51"/>
            <p:cNvSpPr/>
            <p:nvPr/>
          </p:nvSpPr>
          <p:spPr>
            <a:xfrm>
              <a:off x="2152518" y="377261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8" name="椭圆 53"/>
            <p:cNvSpPr/>
            <p:nvPr/>
          </p:nvSpPr>
          <p:spPr>
            <a:xfrm>
              <a:off x="2241466" y="1287616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9" name="椭圆 54"/>
            <p:cNvSpPr/>
            <p:nvPr/>
          </p:nvSpPr>
          <p:spPr>
            <a:xfrm>
              <a:off x="1794558" y="1545853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0" name="椭圆 55"/>
            <p:cNvSpPr/>
            <p:nvPr/>
          </p:nvSpPr>
          <p:spPr>
            <a:xfrm>
              <a:off x="1507778" y="932418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1" name="椭圆 56"/>
            <p:cNvSpPr/>
            <p:nvPr/>
          </p:nvSpPr>
          <p:spPr>
            <a:xfrm>
              <a:off x="1352621" y="146304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2" name="椭圆 57"/>
            <p:cNvSpPr/>
            <p:nvPr/>
          </p:nvSpPr>
          <p:spPr>
            <a:xfrm>
              <a:off x="539821" y="65024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3" name="椭圆 58"/>
            <p:cNvSpPr/>
            <p:nvPr/>
          </p:nvSpPr>
          <p:spPr>
            <a:xfrm>
              <a:off x="628135" y="297514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4" name="椭圆 59"/>
            <p:cNvSpPr/>
            <p:nvPr/>
          </p:nvSpPr>
          <p:spPr>
            <a:xfrm>
              <a:off x="864941" y="97536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5" name="椭圆 60"/>
            <p:cNvSpPr/>
            <p:nvPr/>
          </p:nvSpPr>
          <p:spPr>
            <a:xfrm>
              <a:off x="1142149" y="705448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6" name="椭圆 61"/>
            <p:cNvSpPr/>
            <p:nvPr/>
          </p:nvSpPr>
          <p:spPr>
            <a:xfrm>
              <a:off x="831202" y="1677146"/>
              <a:ext cx="110420" cy="110421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7" name="椭圆 62"/>
            <p:cNvSpPr/>
            <p:nvPr/>
          </p:nvSpPr>
          <p:spPr>
            <a:xfrm>
              <a:off x="2395988" y="97536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8" name="椭圆 63"/>
            <p:cNvSpPr/>
            <p:nvPr/>
          </p:nvSpPr>
          <p:spPr>
            <a:xfrm>
              <a:off x="1862672" y="52018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9" name="椭圆 64"/>
            <p:cNvSpPr/>
            <p:nvPr/>
          </p:nvSpPr>
          <p:spPr>
            <a:xfrm>
              <a:off x="1299210" y="1099843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0" name="椭圆 65"/>
            <p:cNvSpPr/>
            <p:nvPr/>
          </p:nvSpPr>
          <p:spPr>
            <a:xfrm>
              <a:off x="1967853" y="1085778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1" name="椭圆 66"/>
            <p:cNvSpPr/>
            <p:nvPr/>
          </p:nvSpPr>
          <p:spPr>
            <a:xfrm>
              <a:off x="159492" y="96309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2" name="椭圆 67"/>
            <p:cNvSpPr/>
            <p:nvPr/>
          </p:nvSpPr>
          <p:spPr>
            <a:xfrm>
              <a:off x="2119941" y="146304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3" name="椭圆 68"/>
            <p:cNvSpPr/>
            <p:nvPr/>
          </p:nvSpPr>
          <p:spPr>
            <a:xfrm>
              <a:off x="1776023" y="13802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4" name="椭圆 69"/>
            <p:cNvSpPr/>
            <p:nvPr/>
          </p:nvSpPr>
          <p:spPr>
            <a:xfrm>
              <a:off x="2470234" y="737717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76" name="Rectangle"/>
          <p:cNvSpPr/>
          <p:nvPr/>
        </p:nvSpPr>
        <p:spPr>
          <a:xfrm>
            <a:off x="76200" y="1244600"/>
            <a:ext cx="5934809" cy="33407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77" name="Rectangle"/>
          <p:cNvSpPr/>
          <p:nvPr/>
        </p:nvSpPr>
        <p:spPr>
          <a:xfrm>
            <a:off x="97896" y="4874753"/>
            <a:ext cx="5891417" cy="42046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78" name="CME"/>
          <p:cNvSpPr txBox="1"/>
          <p:nvPr/>
        </p:nvSpPr>
        <p:spPr>
          <a:xfrm>
            <a:off x="312927" y="5098990"/>
            <a:ext cx="1243163" cy="6564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CME</a:t>
            </a:r>
          </a:p>
        </p:txBody>
      </p:sp>
      <p:sp>
        <p:nvSpPr>
          <p:cNvPr id="679" name="Initialization of isobar"/>
          <p:cNvSpPr txBox="1"/>
          <p:nvPr/>
        </p:nvSpPr>
        <p:spPr>
          <a:xfrm>
            <a:off x="248618" y="1324685"/>
            <a:ext cx="4146613" cy="5827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Initialization of isobar</a:t>
            </a:r>
          </a:p>
        </p:txBody>
      </p:sp>
      <p:sp>
        <p:nvSpPr>
          <p:cNvPr id="680" name="f=(N+upward-N+downward)/(N+upward+N+downward)"/>
          <p:cNvSpPr txBox="1"/>
          <p:nvPr/>
        </p:nvSpPr>
        <p:spPr>
          <a:xfrm>
            <a:off x="373153" y="8389160"/>
            <a:ext cx="56788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f=(N</a:t>
            </a:r>
            <a:r>
              <a:rPr baseline="31999"/>
              <a:t>+</a:t>
            </a:r>
            <a:r>
              <a:rPr baseline="-5999"/>
              <a:t>upward</a:t>
            </a:r>
            <a:r>
              <a:t>-N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)/(N</a:t>
            </a:r>
            <a:r>
              <a:rPr baseline="31999"/>
              <a:t>+</a:t>
            </a:r>
            <a:r>
              <a:rPr baseline="-5999"/>
              <a:t>upward</a:t>
            </a:r>
            <a:r>
              <a:t>+N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683" name="Which one is good among 15 cases?…"/>
          <p:cNvSpPr txBox="1"/>
          <p:nvPr/>
        </p:nvSpPr>
        <p:spPr>
          <a:xfrm>
            <a:off x="9098895" y="5735916"/>
            <a:ext cx="3720240" cy="3188501"/>
          </a:xfrm>
          <a:prstGeom prst="rect">
            <a:avLst/>
          </a:prstGeom>
          <a:ln w="47625">
            <a:solidFill>
              <a:srgbClr val="0433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1100"/>
              </a:spcBef>
              <a:buSzPct val="100000"/>
              <a:buChar char="•"/>
              <a:defRPr sz="27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Which one is good among 15 cases?</a:t>
            </a:r>
          </a:p>
          <a:p>
            <a:pPr marL="228600" indent="-228600" algn="l">
              <a:spcBef>
                <a:spcPts val="1100"/>
              </a:spcBef>
              <a:buSzPct val="100000"/>
              <a:buChar char="•"/>
              <a:defRPr sz="27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Our criterion is the ratios in final state: </a:t>
            </a:r>
          </a:p>
          <a:p>
            <a:pPr marL="406400" indent="-228600" algn="l">
              <a:spcBef>
                <a:spcPts val="1100"/>
              </a:spcBef>
              <a:buClr>
                <a:srgbClr val="000000"/>
              </a:buClr>
              <a:buSzPct val="100000"/>
              <a:buAutoNum type="romanUcParenR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Mult. dist. ratio </a:t>
            </a:r>
          </a:p>
          <a:p>
            <a:pPr marL="406400" indent="-228600" algn="l">
              <a:spcBef>
                <a:spcPts val="1100"/>
              </a:spcBef>
              <a:buClr>
                <a:srgbClr val="000000"/>
              </a:buClr>
              <a:buSzPct val="100000"/>
              <a:buAutoNum type="romanUcParenR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 &lt;N</a:t>
            </a:r>
            <a:r>
              <a:rPr baseline="-5999"/>
              <a:t>ch</a:t>
            </a:r>
            <a:r>
              <a:t>&gt; ratio vs centrality </a:t>
            </a:r>
          </a:p>
          <a:p>
            <a:pPr marL="406400" indent="-228600" algn="l">
              <a:spcBef>
                <a:spcPts val="1100"/>
              </a:spcBef>
              <a:buClr>
                <a:srgbClr val="000000"/>
              </a:buClr>
              <a:buSzPct val="100000"/>
              <a:buAutoNum type="romanUcParenR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 v</a:t>
            </a:r>
            <a:r>
              <a:rPr baseline="-5999"/>
              <a:t>2 </a:t>
            </a:r>
            <a:r>
              <a:t>ratio vs centrality </a:t>
            </a:r>
          </a:p>
        </p:txBody>
      </p:sp>
      <p:sp>
        <p:nvSpPr>
          <p:cNvPr id="684" name="矩形 3"/>
          <p:cNvSpPr txBox="1"/>
          <p:nvPr/>
        </p:nvSpPr>
        <p:spPr>
          <a:xfrm>
            <a:off x="314135" y="1317106"/>
            <a:ext cx="824896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Woods-Saxon form of spatial distribution of nucleons:</a:t>
            </a:r>
          </a:p>
        </p:txBody>
      </p:sp>
      <p:pic>
        <p:nvPicPr>
          <p:cNvPr id="6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5" y="2861097"/>
            <a:ext cx="8628216" cy="5827001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矩形 5"/>
          <p:cNvSpPr txBox="1"/>
          <p:nvPr/>
        </p:nvSpPr>
        <p:spPr>
          <a:xfrm>
            <a:off x="1672611" y="284927"/>
            <a:ext cx="9659579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Geometry initialization of isobar nuclei</a:t>
            </a:r>
          </a:p>
        </p:txBody>
      </p:sp>
      <p:grpSp>
        <p:nvGrpSpPr>
          <p:cNvPr id="694" name="Group"/>
          <p:cNvGrpSpPr/>
          <p:nvPr/>
        </p:nvGrpSpPr>
        <p:grpSpPr>
          <a:xfrm>
            <a:off x="9124295" y="1247404"/>
            <a:ext cx="3720240" cy="3762675"/>
            <a:chOff x="0" y="0"/>
            <a:chExt cx="3720239" cy="3762673"/>
          </a:xfrm>
        </p:grpSpPr>
        <p:grpSp>
          <p:nvGrpSpPr>
            <p:cNvPr id="692" name="Group"/>
            <p:cNvGrpSpPr/>
            <p:nvPr/>
          </p:nvGrpSpPr>
          <p:grpSpPr>
            <a:xfrm>
              <a:off x="0" y="0"/>
              <a:ext cx="3720240" cy="3762674"/>
              <a:chOff x="0" y="0"/>
              <a:chExt cx="3720239" cy="3762673"/>
            </a:xfrm>
          </p:grpSpPr>
          <p:grpSp>
            <p:nvGrpSpPr>
              <p:cNvPr id="689" name="Group"/>
              <p:cNvGrpSpPr/>
              <p:nvPr/>
            </p:nvGrpSpPr>
            <p:grpSpPr>
              <a:xfrm>
                <a:off x="0" y="0"/>
                <a:ext cx="3720240" cy="3762674"/>
                <a:chOff x="0" y="0"/>
                <a:chExt cx="3720239" cy="3762673"/>
              </a:xfrm>
            </p:grpSpPr>
            <p:pic>
              <p:nvPicPr>
                <p:cNvPr id="687" name="image.png" descr="image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3720240" cy="37626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88" name="Line"/>
                <p:cNvSpPr/>
                <p:nvPr/>
              </p:nvSpPr>
              <p:spPr>
                <a:xfrm>
                  <a:off x="3452651" y="908838"/>
                  <a:ext cx="1180" cy="2352852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690" name="Rectangle"/>
              <p:cNvSpPr/>
              <p:nvPr/>
            </p:nvSpPr>
            <p:spPr>
              <a:xfrm>
                <a:off x="512768" y="1354414"/>
                <a:ext cx="2348132" cy="3111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91" name="dipole charge separation"/>
              <p:cNvSpPr txBox="1"/>
              <p:nvPr/>
            </p:nvSpPr>
            <p:spPr>
              <a:xfrm>
                <a:off x="483804" y="1307045"/>
                <a:ext cx="2352208" cy="368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 b="1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dipole charge separation</a:t>
                </a:r>
              </a:p>
            </p:txBody>
          </p:sp>
        </p:grpSp>
        <p:sp>
          <p:nvSpPr>
            <p:cNvPr id="693" name="Rectangle"/>
            <p:cNvSpPr/>
            <p:nvPr/>
          </p:nvSpPr>
          <p:spPr>
            <a:xfrm>
              <a:off x="471178" y="1318186"/>
              <a:ext cx="2411257" cy="373992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95" name="Rectangle"/>
          <p:cNvSpPr/>
          <p:nvPr/>
        </p:nvSpPr>
        <p:spPr>
          <a:xfrm>
            <a:off x="149166" y="1244600"/>
            <a:ext cx="8601074" cy="759773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6" name="Arrow"/>
          <p:cNvSpPr/>
          <p:nvPr/>
        </p:nvSpPr>
        <p:spPr>
          <a:xfrm>
            <a:off x="8793162" y="1843002"/>
            <a:ext cx="642872" cy="312044"/>
          </a:xfrm>
          <a:prstGeom prst="rightArrow">
            <a:avLst>
              <a:gd name="adj1" fmla="val 50000"/>
              <a:gd name="adj2" fmla="val 121208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952" y="1818939"/>
            <a:ext cx="6489701" cy="1051817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Arrow"/>
          <p:cNvSpPr/>
          <p:nvPr/>
        </p:nvSpPr>
        <p:spPr>
          <a:xfrm rot="5400000">
            <a:off x="10494962" y="5202045"/>
            <a:ext cx="642872" cy="312044"/>
          </a:xfrm>
          <a:prstGeom prst="rightArrow">
            <a:avLst>
              <a:gd name="adj1" fmla="val 50000"/>
              <a:gd name="adj2" fmla="val 121208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9" name="1 M events for each case are used to test if it can pass the criterion test."/>
          <p:cNvSpPr txBox="1"/>
          <p:nvPr/>
        </p:nvSpPr>
        <p:spPr>
          <a:xfrm>
            <a:off x="105666" y="8870982"/>
            <a:ext cx="684056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 defTabSz="457200">
              <a:spcBef>
                <a:spcPts val="1200"/>
              </a:spcBef>
              <a:buSzPct val="100000"/>
              <a:buChar char="✴"/>
              <a:defRPr sz="1700" b="1">
                <a:solidFill>
                  <a:srgbClr val="5E5E5E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1 M events for each case are used to test if it can pass the criterion test.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33" y="1835511"/>
            <a:ext cx="10816001" cy="7304505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矩形 3"/>
          <p:cNvSpPr txBox="1"/>
          <p:nvPr/>
        </p:nvSpPr>
        <p:spPr>
          <a:xfrm>
            <a:off x="462671" y="1211657"/>
            <a:ext cx="922512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Woods-Saxon form of spatial distribution of nucleons:</a:t>
            </a:r>
          </a:p>
        </p:txBody>
      </p:sp>
      <p:sp>
        <p:nvSpPr>
          <p:cNvPr id="703" name="矩形 5"/>
          <p:cNvSpPr txBox="1"/>
          <p:nvPr/>
        </p:nvSpPr>
        <p:spPr>
          <a:xfrm>
            <a:off x="917004" y="261370"/>
            <a:ext cx="11170792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Good </a:t>
            </a:r>
            <a:r>
              <a:t>geometry configurations of isobar nuclei</a:t>
            </a:r>
          </a:p>
        </p:txBody>
      </p:sp>
      <p:sp>
        <p:nvSpPr>
          <p:cNvPr id="70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705" name="Rectangle"/>
          <p:cNvSpPr/>
          <p:nvPr/>
        </p:nvSpPr>
        <p:spPr>
          <a:xfrm>
            <a:off x="9050866" y="1862116"/>
            <a:ext cx="1866636" cy="1907515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6" name="Rectangle"/>
          <p:cNvSpPr/>
          <p:nvPr/>
        </p:nvSpPr>
        <p:spPr>
          <a:xfrm>
            <a:off x="761999" y="4102223"/>
            <a:ext cx="2783153" cy="1980176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7" name="Rectangle"/>
          <p:cNvSpPr/>
          <p:nvPr/>
        </p:nvSpPr>
        <p:spPr>
          <a:xfrm>
            <a:off x="3568700" y="4097039"/>
            <a:ext cx="2206162" cy="2006734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8" name="Rectangle"/>
          <p:cNvSpPr/>
          <p:nvPr/>
        </p:nvSpPr>
        <p:spPr>
          <a:xfrm>
            <a:off x="7895166" y="4097039"/>
            <a:ext cx="1866636" cy="1980176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9" name="Rectangle"/>
          <p:cNvSpPr/>
          <p:nvPr/>
        </p:nvSpPr>
        <p:spPr>
          <a:xfrm>
            <a:off x="1219199" y="6342850"/>
            <a:ext cx="2558324" cy="2790815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0" name="Rectangle"/>
          <p:cNvSpPr/>
          <p:nvPr/>
        </p:nvSpPr>
        <p:spPr>
          <a:xfrm>
            <a:off x="3831166" y="6329398"/>
            <a:ext cx="1866636" cy="2790816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1" name="Rectangle"/>
          <p:cNvSpPr/>
          <p:nvPr/>
        </p:nvSpPr>
        <p:spPr>
          <a:xfrm>
            <a:off x="9216164" y="6245483"/>
            <a:ext cx="1987353" cy="2849331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Ru_skintypecase.gif" descr="Ru_skintypec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Zr_halotypecase.gif" descr="Zr_halotype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ratio_halo.pdf" descr="ratio_hal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36" y="3807876"/>
            <a:ext cx="11049001" cy="403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477" y="1329295"/>
            <a:ext cx="22606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矩形 5"/>
          <p:cNvSpPr txBox="1"/>
          <p:nvPr/>
        </p:nvSpPr>
        <p:spPr>
          <a:xfrm>
            <a:off x="5160349" y="158613"/>
            <a:ext cx="2473375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Halo-type</a:t>
            </a:r>
          </a:p>
        </p:txBody>
      </p:sp>
      <p:sp>
        <p:nvSpPr>
          <p:cNvPr id="718" name="Rectangle"/>
          <p:cNvSpPr/>
          <p:nvPr/>
        </p:nvSpPr>
        <p:spPr>
          <a:xfrm>
            <a:off x="4379968" y="1315459"/>
            <a:ext cx="4313812" cy="27129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9" name="徐浩洁, H. Li, X. Wang, C. Shen and F. Wang, Phys. Lett. B 819, 136453 (2021)"/>
          <p:cNvSpPr txBox="1"/>
          <p:nvPr/>
        </p:nvSpPr>
        <p:spPr>
          <a:xfrm>
            <a:off x="4359292" y="3672853"/>
            <a:ext cx="428621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徐浩洁, H. Li, X. Wang, C. Shen and F. Wang, Phys. Lett. B 819, 136453 (2021)</a:t>
            </a:r>
          </a:p>
        </p:txBody>
      </p:sp>
      <p:pic>
        <p:nvPicPr>
          <p:cNvPr id="72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726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727" name="Ru_skintypecase.gif" descr="Ru_skintypec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Zr_halotypecase.gif" descr="Zr_halotype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730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731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732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733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734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pic>
        <p:nvPicPr>
          <p:cNvPr id="735" name="RuSolidandZrdash_halotypecase.gif" descr="RuSolidandZrdash_halotypecas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906628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ratio_CMEvsSTAR.pdf" descr="ratio_CMEvsSTA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3810000"/>
            <a:ext cx="11049000" cy="403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Can CME affect the ratios?"/>
          <p:cNvSpPr txBox="1"/>
          <p:nvPr/>
        </p:nvSpPr>
        <p:spPr>
          <a:xfrm>
            <a:off x="400804" y="-140901"/>
            <a:ext cx="1235781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45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Can CME affect the ratios?</a:t>
            </a:r>
          </a:p>
        </p:txBody>
      </p:sp>
      <p:sp>
        <p:nvSpPr>
          <p:cNvPr id="7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743" name="f for Ru+Ru"/>
          <p:cNvSpPr txBox="1"/>
          <p:nvPr/>
        </p:nvSpPr>
        <p:spPr>
          <a:xfrm>
            <a:off x="2607082" y="5158322"/>
            <a:ext cx="128955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 for Ru+Ru</a:t>
            </a:r>
          </a:p>
        </p:txBody>
      </p:sp>
      <p:pic>
        <p:nvPicPr>
          <p:cNvPr id="744" name="Ru_skintypecase.gif" descr="Ru_skintypecas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Zr_halotypecase.gif" descr="Zr_halotypecas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477" y="1329295"/>
            <a:ext cx="22606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Rectangle"/>
          <p:cNvSpPr/>
          <p:nvPr/>
        </p:nvSpPr>
        <p:spPr>
          <a:xfrm>
            <a:off x="4379968" y="1315459"/>
            <a:ext cx="4313812" cy="27129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48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749" name="Ru_skintypecase.gif" descr="Ru_skintypecas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Zr_halotypecase.gif" descr="Zr_halotypecas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752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753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754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755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756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pic>
        <p:nvPicPr>
          <p:cNvPr id="757" name="RuSolidandZrdash_halotypecase.gif" descr="RuSolidandZrdash_halotypecas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06628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Ru+Ru/Zr+Zr"/>
          <p:cNvSpPr txBox="1"/>
          <p:nvPr/>
        </p:nvSpPr>
        <p:spPr>
          <a:xfrm>
            <a:off x="3499795" y="6984001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  <p:sp>
        <p:nvSpPr>
          <p:cNvPr id="762" name="徐浩洁, H. Li, X. Wang, C. Shen and F. Wang, Phys. Lett. B 819, 136453 (2021)"/>
          <p:cNvSpPr txBox="1"/>
          <p:nvPr/>
        </p:nvSpPr>
        <p:spPr>
          <a:xfrm>
            <a:off x="4359292" y="3672853"/>
            <a:ext cx="428621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徐浩洁, H. Li, X. Wang, C. Shen and F. Wang, Phys. Lett. B 819, 136453 (2021)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Screen Shot 2022-07-26 at 14.26.02.png" descr="Screen Shot 2022-07-26 at 14.26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326" y="1320153"/>
            <a:ext cx="6272148" cy="6272147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Due to the non-linear sensitivity of the CME observable Δ𝛾?"/>
          <p:cNvSpPr txBox="1"/>
          <p:nvPr/>
        </p:nvSpPr>
        <p:spPr>
          <a:xfrm>
            <a:off x="954275" y="8388308"/>
            <a:ext cx="11096250" cy="75234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>
              <a:defRPr sz="3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Due to the non-linear sensitivity of the CME observable Δ𝛾? </a:t>
            </a:r>
          </a:p>
        </p:txBody>
      </p:sp>
      <p:sp>
        <p:nvSpPr>
          <p:cNvPr id="766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768" name="Δ𝛾 (Exp.) =Δ𝛾 (f=0%) ≈ Δ𝛾 (f=2%) ≈Δ𝛾 (f=5%) &lt; Δ𝛾 (f=7.5%)  &lt; Δ𝛾 (f=10%)"/>
          <p:cNvSpPr txBox="1"/>
          <p:nvPr/>
        </p:nvSpPr>
        <p:spPr>
          <a:xfrm>
            <a:off x="960625" y="7639530"/>
            <a:ext cx="11083551" cy="701549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A39D39">
                    <a:alpha val="73877"/>
                  </a:srgbClr>
                </a:solidFill>
              </a:rPr>
              <a:t>Δ𝛾 (Exp.) </a:t>
            </a:r>
            <a:r>
              <a:t>=Δ𝛾 (f=0%) ≈ </a:t>
            </a:r>
            <a:r>
              <a:rPr>
                <a:solidFill>
                  <a:srgbClr val="FF2600"/>
                </a:solidFill>
              </a:rPr>
              <a:t>Δ𝛾 (f=2%)</a:t>
            </a:r>
            <a:r>
              <a:t> ≈</a:t>
            </a:r>
            <a:r>
              <a:rPr>
                <a:solidFill>
                  <a:srgbClr val="0433FF"/>
                </a:solidFill>
              </a:rPr>
              <a:t>Δ𝛾 (f=5%) </a:t>
            </a:r>
            <a:r>
              <a:t>&lt;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Δ𝛾 (f=7.5%) </a:t>
            </a:r>
            <a:r>
              <a:t> &lt; </a:t>
            </a:r>
            <a:r>
              <a:rPr>
                <a:solidFill>
                  <a:schemeClr val="accent6">
                    <a:satOff val="18029"/>
                    <a:lumOff val="12067"/>
                  </a:schemeClr>
                </a:solidFill>
              </a:rPr>
              <a:t>Δ𝛾 (f=10%) </a:t>
            </a:r>
          </a:p>
        </p:txBody>
      </p:sp>
      <p:sp>
        <p:nvSpPr>
          <p:cNvPr id="769" name="The CME observable Δ𝛾 in isobar collisions"/>
          <p:cNvSpPr txBox="1"/>
          <p:nvPr/>
        </p:nvSpPr>
        <p:spPr>
          <a:xfrm>
            <a:off x="172719" y="178772"/>
            <a:ext cx="12659361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5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The CME observable Δ𝛾 in isobar collisions </a:t>
            </a:r>
          </a:p>
        </p:txBody>
      </p:sp>
      <p:sp>
        <p:nvSpPr>
          <p:cNvPr id="770" name="赵新丽 &amp;&amp; 马国亮, arXiv: 2203.15214"/>
          <p:cNvSpPr txBox="1"/>
          <p:nvPr/>
        </p:nvSpPr>
        <p:spPr>
          <a:xfrm>
            <a:off x="7423632" y="1047812"/>
            <a:ext cx="48201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3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赵新丽 &amp;&amp; 马国亮, arXiv: 2203.15214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hiral Magnetic Effect (CME)"/>
          <p:cNvSpPr txBox="1"/>
          <p:nvPr/>
        </p:nvSpPr>
        <p:spPr>
          <a:xfrm>
            <a:off x="215900" y="-5207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Chiral Magnetic Effect (CME)</a:t>
            </a:r>
          </a:p>
        </p:txBody>
      </p:sp>
      <p:sp>
        <p:nvSpPr>
          <p:cNvPr id="232" name="Initial fluctuations of topological charge in QCD vacuum → P and CP odd metastable domains → Charge separation in the direction of magnetic field"/>
          <p:cNvSpPr txBox="1"/>
          <p:nvPr/>
        </p:nvSpPr>
        <p:spPr>
          <a:xfrm>
            <a:off x="495300" y="6531877"/>
            <a:ext cx="12014200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spcBef>
                <a:spcPts val="700"/>
              </a:spcBef>
              <a:buSzPct val="200000"/>
              <a:buChar char="•"/>
              <a:defRPr sz="315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Initial fluctuations of topological charge in QCD vacuum → P and CP odd metastable domains → Charge separation in the direction of magnetic field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509091"/>
            <a:ext cx="12014200" cy="4701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7962593"/>
            <a:ext cx="5270500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ctangle"/>
          <p:cNvSpPr/>
          <p:nvPr/>
        </p:nvSpPr>
        <p:spPr>
          <a:xfrm>
            <a:off x="3734922" y="7947407"/>
            <a:ext cx="5534956" cy="944772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ummary"/>
          <p:cNvSpPr txBox="1"/>
          <p:nvPr/>
        </p:nvSpPr>
        <p:spPr>
          <a:xfrm>
            <a:off x="172719" y="91242"/>
            <a:ext cx="12659361" cy="97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6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Summary </a:t>
            </a:r>
          </a:p>
        </p:txBody>
      </p:sp>
      <p:sp>
        <p:nvSpPr>
          <p:cNvPr id="773" name="AVFD, CKE and AMPT etc are applied to simulate CME.…"/>
          <p:cNvSpPr txBox="1"/>
          <p:nvPr/>
        </p:nvSpPr>
        <p:spPr>
          <a:xfrm>
            <a:off x="287370" y="5215819"/>
            <a:ext cx="12430061" cy="3616326"/>
          </a:xfrm>
          <a:prstGeom prst="rect">
            <a:avLst/>
          </a:prstGeom>
          <a:ln w="47625">
            <a:solidFill>
              <a:srgbClr val="0433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lvl="1" indent="0" algn="l">
              <a:spcBef>
                <a:spcPts val="2000"/>
              </a:spcBef>
              <a:buClr>
                <a:srgbClr val="FF2600"/>
              </a:buClr>
              <a:buSzPct val="150000"/>
              <a:buChar char="•"/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AVFD, CKE and </a:t>
            </a:r>
            <a:r>
              <a:rPr>
                <a:solidFill>
                  <a:srgbClr val="FF2600"/>
                </a:solidFill>
              </a:rPr>
              <a:t>AMPT</a:t>
            </a:r>
            <a:r>
              <a:t> etc are applied to simulate CME.</a:t>
            </a:r>
          </a:p>
          <a:p>
            <a:pPr marL="342900" lvl="1" indent="0" algn="l">
              <a:spcBef>
                <a:spcPts val="2000"/>
              </a:spcBef>
              <a:buClr>
                <a:srgbClr val="FF2600"/>
              </a:buClr>
              <a:buSzPct val="150000"/>
              <a:buChar char="•"/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Final state interactions significantly reduce the CME signal.</a:t>
            </a:r>
          </a:p>
          <a:p>
            <a:pPr marL="342900" lvl="1" indent="0" algn="l">
              <a:spcBef>
                <a:spcPts val="2000"/>
              </a:spcBef>
              <a:buClr>
                <a:srgbClr val="FF2600"/>
              </a:buClr>
              <a:buSzPct val="150000"/>
              <a:buChar char="•"/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Non-linear sensitivity of the CME observables due to FSI.</a:t>
            </a:r>
          </a:p>
          <a:p>
            <a:pPr marL="342900" lvl="1" indent="0" algn="l">
              <a:spcBef>
                <a:spcPts val="2000"/>
              </a:spcBef>
              <a:buClr>
                <a:srgbClr val="FF2600"/>
              </a:buClr>
              <a:buSzPct val="150000"/>
              <a:buChar char="•"/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CME observable Δ𝛾 ratio may not response to the CME if the signal strength f&lt;5%.</a:t>
            </a:r>
          </a:p>
        </p:txBody>
      </p:sp>
      <p:sp>
        <p:nvSpPr>
          <p:cNvPr id="7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775" name="image.tiff" descr="image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0104" y="1726085"/>
            <a:ext cx="4927600" cy="2870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0" name="Group"/>
          <p:cNvGrpSpPr/>
          <p:nvPr/>
        </p:nvGrpSpPr>
        <p:grpSpPr>
          <a:xfrm>
            <a:off x="5232888" y="1973735"/>
            <a:ext cx="7581412" cy="2374901"/>
            <a:chOff x="0" y="0"/>
            <a:chExt cx="7581411" cy="2374900"/>
          </a:xfrm>
        </p:grpSpPr>
        <p:pic>
          <p:nvPicPr>
            <p:cNvPr id="776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581412" cy="237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7" name="Rectangle"/>
            <p:cNvSpPr/>
            <p:nvPr/>
          </p:nvSpPr>
          <p:spPr>
            <a:xfrm>
              <a:off x="63011" y="2133600"/>
              <a:ext cx="7467601" cy="2286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8" name="Rectangle"/>
            <p:cNvSpPr/>
            <p:nvPr/>
          </p:nvSpPr>
          <p:spPr>
            <a:xfrm>
              <a:off x="4368311" y="1943100"/>
              <a:ext cx="355601" cy="2286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9" name="Rectangle"/>
            <p:cNvSpPr/>
            <p:nvPr/>
          </p:nvSpPr>
          <p:spPr>
            <a:xfrm>
              <a:off x="7390911" y="38100"/>
              <a:ext cx="177801" cy="23241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781" name="dipole"/>
          <p:cNvSpPr txBox="1"/>
          <p:nvPr/>
        </p:nvSpPr>
        <p:spPr>
          <a:xfrm>
            <a:off x="3169086" y="3363852"/>
            <a:ext cx="1161306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dipole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Backup"/>
          <p:cNvSpPr txBox="1">
            <a:spLocks noGrp="1"/>
          </p:cNvSpPr>
          <p:nvPr>
            <p:ph type="title"/>
          </p:nvPr>
        </p:nvSpPr>
        <p:spPr>
          <a:xfrm>
            <a:off x="1422400" y="30353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Backup</a:t>
            </a:r>
          </a:p>
        </p:txBody>
      </p:sp>
      <p:sp>
        <p:nvSpPr>
          <p:cNvPr id="78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13898"/>
            <a:ext cx="3429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Zr_oldcase1.gif" descr="Zr_oldcas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005" y="1371600"/>
            <a:ext cx="2413001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Zr_oldcase1.gif" descr="Zr_oldcas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958" y="1371600"/>
            <a:ext cx="2413001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Ru_oldcase1.gif" descr="Ru_oldcas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Ru_oldcase1.gif" descr="Ru_oldcas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872" y="1373777"/>
            <a:ext cx="2408646" cy="2408646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791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pic>
        <p:nvPicPr>
          <p:cNvPr id="7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786" y="1653145"/>
            <a:ext cx="20320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矩形 5"/>
          <p:cNvSpPr txBox="1"/>
          <p:nvPr/>
        </p:nvSpPr>
        <p:spPr>
          <a:xfrm>
            <a:off x="5105778" y="158613"/>
            <a:ext cx="2582516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Old Case1</a:t>
            </a:r>
          </a:p>
        </p:txBody>
      </p:sp>
      <p:sp>
        <p:nvSpPr>
          <p:cNvPr id="794" name="Rectangle"/>
          <p:cNvSpPr/>
          <p:nvPr/>
        </p:nvSpPr>
        <p:spPr>
          <a:xfrm>
            <a:off x="4379968" y="1340859"/>
            <a:ext cx="4313812" cy="223949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95" name="ratio_oldcase1.pdf" descr="ratio_oldcase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X. L. Zhao, G. L. Ma and Y. G. Ma, Phys. Rev. C 99, no.3, 034903 (2019)."/>
          <p:cNvSpPr txBox="1"/>
          <p:nvPr/>
        </p:nvSpPr>
        <p:spPr>
          <a:xfrm>
            <a:off x="4409499" y="3290308"/>
            <a:ext cx="4330949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X. L. Zhao, G. L. Ma and Y. G. Ma, Phys. Rev. C 99, no.3, 034903 (2019). </a:t>
            </a:r>
          </a:p>
        </p:txBody>
      </p:sp>
      <p:pic>
        <p:nvPicPr>
          <p:cNvPr id="797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812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801" name="RuSolidandZrdash_oldcase1.gif" descr="RuSolidandZrdash_oldcase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20398" y="1622457"/>
            <a:ext cx="16510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03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04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05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06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Ru_oldcase2.gif" descr="Ru_oldcas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Ru_oldcase2.gif" descr="Ru_oldcas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Zr_oldcase2.gif" descr="Zr_oldcase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Zr_oldcase2.gif" descr="Zr_oldcase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13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14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15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16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17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pic>
        <p:nvPicPr>
          <p:cNvPr id="818" name="ratio_oldcase2.pdf" descr="ratio_oldcase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0" y="1653145"/>
            <a:ext cx="2032000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矩形 5"/>
          <p:cNvSpPr txBox="1"/>
          <p:nvPr/>
        </p:nvSpPr>
        <p:spPr>
          <a:xfrm>
            <a:off x="5105778" y="158613"/>
            <a:ext cx="2582516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Old Case2</a:t>
            </a:r>
          </a:p>
        </p:txBody>
      </p:sp>
      <p:sp>
        <p:nvSpPr>
          <p:cNvPr id="821" name="Rectangle"/>
          <p:cNvSpPr/>
          <p:nvPr/>
        </p:nvSpPr>
        <p:spPr>
          <a:xfrm>
            <a:off x="4379968" y="1340859"/>
            <a:ext cx="4313812" cy="223949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22" name="X. L. Zhao, G. L. Ma and Y. G. Ma, Phys. Rev. C 99, no.3, 034903 (2019)."/>
          <p:cNvSpPr txBox="1"/>
          <p:nvPr/>
        </p:nvSpPr>
        <p:spPr>
          <a:xfrm>
            <a:off x="4409499" y="3290308"/>
            <a:ext cx="4330949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X. L. Zhao, G. L. Ma and Y. G. Ma, Phys. Rev. C 99, no.3, 034903 (2019). </a:t>
            </a:r>
          </a:p>
        </p:txBody>
      </p:sp>
      <p:sp>
        <p:nvSpPr>
          <p:cNvPr id="823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824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0" y="8097264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RuSolidandZrdash_oldcase2.gif" descr="RuSolidandZrdash_oldcase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813816" y="1622456"/>
            <a:ext cx="16510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Zr_case1.gif" descr="Zr_cas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Ru_case1.gif" descr="Ru_cas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ratio_case1.pdf" descr="ratio_case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0" y="1653145"/>
            <a:ext cx="2209800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矩形 5"/>
          <p:cNvSpPr txBox="1"/>
          <p:nvPr/>
        </p:nvSpPr>
        <p:spPr>
          <a:xfrm>
            <a:off x="5731333" y="139965"/>
            <a:ext cx="1542134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Case1</a:t>
            </a:r>
          </a:p>
        </p:txBody>
      </p:sp>
      <p:sp>
        <p:nvSpPr>
          <p:cNvPr id="835" name="Rectangle"/>
          <p:cNvSpPr/>
          <p:nvPr/>
        </p:nvSpPr>
        <p:spPr>
          <a:xfrm>
            <a:off x="4379968" y="1340859"/>
            <a:ext cx="4313812" cy="28272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36" name="W. T. Deng, X. G. Huang, G. L. Ma and G. Wang, Phys. Rev. C 94, 041901 (2016).…"/>
          <p:cNvSpPr txBox="1"/>
          <p:nvPr/>
        </p:nvSpPr>
        <p:spPr>
          <a:xfrm>
            <a:off x="4243398" y="3243747"/>
            <a:ext cx="437156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W. T. Deng, X. G. Huang, G. L. Ma and G. Wang, Phys. Rev. C 94, 041901 (2016). </a:t>
            </a:r>
          </a:p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G. Fricke, C. Bernhardt, K. Heilig, L. A. Schaller, L. Schellenberg, E. B. Shera and C. W. de Jager, Atom. Data Nucl. Data Tabl. 60, 177-285 (1995). </a:t>
            </a:r>
          </a:p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S. Raman, C. W. G. Nestor, Jr and P. Tikkanen, Atom. Data Nucl. Data Tabl. 78, 1-128 (2001).</a:t>
            </a:r>
          </a:p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M. Abdallah et al. [STAR], Phys.Rev.C 105 (2022) 1, 014901</a:t>
            </a:r>
          </a:p>
        </p:txBody>
      </p:sp>
      <p:sp>
        <p:nvSpPr>
          <p:cNvPr id="837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838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924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RuSolidandZrdash_case1.gif" descr="RuSolidandZrdash_case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837898" y="1640445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Ru_case1.gif" descr="Ru_cas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Zr_case1.gif" descr="Zr_cas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45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46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47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48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49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50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Ru_case2.gif" descr="Ru_cas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Zr_case2.gif" descr="Zr_case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ratio_case2.pdf" descr="ratio_case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931" y="1653145"/>
            <a:ext cx="22098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Case2</a:t>
            </a:r>
          </a:p>
        </p:txBody>
      </p:sp>
      <p:sp>
        <p:nvSpPr>
          <p:cNvPr id="857" name="Rectangle"/>
          <p:cNvSpPr/>
          <p:nvPr/>
        </p:nvSpPr>
        <p:spPr>
          <a:xfrm>
            <a:off x="4379968" y="1340859"/>
            <a:ext cx="4313812" cy="29170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58" name="W. T. Deng, X. G. Huang, G. L. Ma and G. Wang, Phys. Rev. C 94, 041901 (2016).…"/>
          <p:cNvSpPr txBox="1"/>
          <p:nvPr/>
        </p:nvSpPr>
        <p:spPr>
          <a:xfrm>
            <a:off x="4222531" y="3298475"/>
            <a:ext cx="442548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W. T. Deng, X. G. Huang, G. L. Ma and G. Wang, Phys. Rev. C 94, 041901 (2016). </a:t>
            </a:r>
          </a:p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G. Fricke, C. Bernhardt, K. Heilig, L. A. Schaller, L. Schellenberg, E. B. Shera and C. W. de Jager, Atom. Data Nucl. Data Tabl. 60, 177-285 (1995). </a:t>
            </a:r>
          </a:p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P. Moller, J. R. Nix, W. D. Myers and W. J. Swiatecki, Atom. Data Nucl. Data Tabl. 59, 185-381 (1995). </a:t>
            </a:r>
          </a:p>
          <a:p>
            <a:pPr algn="l" defTabSz="457200"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M. Abdallah et al. [STAR], Phys.Rev.C 105 (2022) 1, 014901</a:t>
            </a:r>
          </a:p>
        </p:txBody>
      </p:sp>
      <p:sp>
        <p:nvSpPr>
          <p:cNvPr id="859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860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812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RuSolidandZrdash_case2.gif" descr="RuSolidandZrdash_case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34168" y="1521587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Ru_case2.gif" descr="Ru_cas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Zr_case2.gif" descr="Zr_case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67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68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69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70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71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72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Ru_case3.gif" descr="Ru_case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Zr_case3.gif" descr="Zr_case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ratio_case3.pdf" descr="ratio_case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0" y="1653145"/>
            <a:ext cx="2209800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Case3</a:t>
            </a:r>
          </a:p>
        </p:txBody>
      </p:sp>
      <p:sp>
        <p:nvSpPr>
          <p:cNvPr id="879" name="Rectangle"/>
          <p:cNvSpPr/>
          <p:nvPr/>
        </p:nvSpPr>
        <p:spPr>
          <a:xfrm>
            <a:off x="4379968" y="1340859"/>
            <a:ext cx="4313812" cy="24787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80" name="M. Abdallah et al. [STAR], Phys.Rev.C 105 (2022) 1, 014901…"/>
          <p:cNvSpPr txBox="1"/>
          <p:nvPr/>
        </p:nvSpPr>
        <p:spPr>
          <a:xfrm>
            <a:off x="4221301" y="3328472"/>
            <a:ext cx="541243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M. Abdallah et al. [STAR], Phys.Rev.C 105 (2022) 1, 014901</a:t>
            </a:r>
          </a:p>
          <a:p>
            <a:pPr algn="l" defTabSz="457200"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H. j. Xu, H. Li, X. Wang, C. Shen and F. Wang, Phys. Lett. B 819, 136453 (2021).</a:t>
            </a:r>
          </a:p>
        </p:txBody>
      </p:sp>
      <p:pic>
        <p:nvPicPr>
          <p:cNvPr id="88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883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4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RuSolidandZrdash_case3.gif" descr="RuSolidandZrdash_case3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48475" y="1627745"/>
            <a:ext cx="1651000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Ru_case3.gif" descr="Ru_case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Zr_case3.gif" descr="Zr_case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90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91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892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893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94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895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Ru_case4.gif" descr="Ru_cas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Zr_case4.gif" descr="Zr_case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683" y="1646795"/>
            <a:ext cx="24511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Case4</a:t>
            </a:r>
          </a:p>
        </p:txBody>
      </p:sp>
      <p:sp>
        <p:nvSpPr>
          <p:cNvPr id="901" name="Rectangle"/>
          <p:cNvSpPr/>
          <p:nvPr/>
        </p:nvSpPr>
        <p:spPr>
          <a:xfrm>
            <a:off x="4379968" y="1340859"/>
            <a:ext cx="4313812" cy="23157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02" name="ratio_case4.pdf" descr="ratio_case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J. Jia and C. J. Zhang, arXiv:2111.15559."/>
          <p:cNvSpPr txBox="1"/>
          <p:nvPr/>
        </p:nvSpPr>
        <p:spPr>
          <a:xfrm>
            <a:off x="4474511" y="3307986"/>
            <a:ext cx="263440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2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J. Jia and C. J. Zhang, arXiv:2111.15559.</a:t>
            </a:r>
          </a:p>
        </p:txBody>
      </p:sp>
      <p:pic>
        <p:nvPicPr>
          <p:cNvPr id="90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90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RuSolidandZrdash_case4.gif" descr="RuSolidandZrdash_case4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974141" y="1673256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Ru_case4.gif" descr="Ru_cas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Zr_case4.gif" descr="Zr_case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14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15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16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17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18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19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Ru_case4.gif" descr="Ru_cas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Zr_case5.gif" descr="Zr_case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03" y="1656046"/>
            <a:ext cx="24511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Case5</a:t>
            </a:r>
          </a:p>
        </p:txBody>
      </p:sp>
      <p:sp>
        <p:nvSpPr>
          <p:cNvPr id="925" name="Rectangle"/>
          <p:cNvSpPr/>
          <p:nvPr/>
        </p:nvSpPr>
        <p:spPr>
          <a:xfrm>
            <a:off x="4379968" y="1340859"/>
            <a:ext cx="4313812" cy="231987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26" name="ratio_case5.pdf" descr="ratio_case5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J. Jia and C. J. Zhang, arXiv:2111.15559."/>
          <p:cNvSpPr txBox="1"/>
          <p:nvPr/>
        </p:nvSpPr>
        <p:spPr>
          <a:xfrm>
            <a:off x="4448683" y="3341852"/>
            <a:ext cx="263440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2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J. Jia and C. J. Zhang, arXiv:2111.15559.</a:t>
            </a:r>
          </a:p>
        </p:txBody>
      </p:sp>
      <p:pic>
        <p:nvPicPr>
          <p:cNvPr id="9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93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RuSolidandZrdash_case5.gif" descr="RuSolidandZrdash_case5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972331" y="1649696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Ru_case4.gif" descr="Ru_cas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Zr_case5.gif" descr="Zr_case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38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39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40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41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42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43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Ru_case6.gif" descr="Ru_case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Zr_case4.gif" descr="Zr_case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ratio_case6.pdf" descr="ratio_case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628" y="1646795"/>
            <a:ext cx="24511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Case6</a:t>
            </a:r>
          </a:p>
        </p:txBody>
      </p:sp>
      <p:sp>
        <p:nvSpPr>
          <p:cNvPr id="951" name="Rectangle"/>
          <p:cNvSpPr/>
          <p:nvPr/>
        </p:nvSpPr>
        <p:spPr>
          <a:xfrm>
            <a:off x="4379968" y="1340859"/>
            <a:ext cx="4313812" cy="25685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52" name="C. Zhang and J. Jia, Phys.Rev.Lett. 128 (2022) 2, 022301…"/>
          <p:cNvSpPr txBox="1"/>
          <p:nvPr/>
        </p:nvSpPr>
        <p:spPr>
          <a:xfrm>
            <a:off x="4290854" y="3280728"/>
            <a:ext cx="429520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2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C. Zhang and J. Jia, Phys.Rev.Lett. 128 (2022) 2, 022301</a:t>
            </a:r>
          </a:p>
          <a:p>
            <a:pPr algn="l" defTabSz="457200">
              <a:defRPr sz="12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B. Pritychenko, M. Birch, B. Singh and M. Horoi, Atom. Data Nucl. Data Tabl. 107, 1 (2016)</a:t>
            </a:r>
          </a:p>
        </p:txBody>
      </p:sp>
      <p:sp>
        <p:nvSpPr>
          <p:cNvPr id="953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954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812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RuSolidandZrdash_case6.gif" descr="RuSolidandZrdash_case6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973680" y="1618139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Ru_case6.gif" descr="Ru_case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Zr_case4.gif" descr="Zr_case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0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61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62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63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64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65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66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" y="-49672"/>
            <a:ext cx="13004801" cy="379984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Quasiparticles…"/>
          <p:cNvSpPr txBox="1"/>
          <p:nvPr/>
        </p:nvSpPr>
        <p:spPr>
          <a:xfrm>
            <a:off x="304799" y="8258950"/>
            <a:ext cx="3805707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Quasiparticles </a:t>
            </a:r>
          </a:p>
          <a:p>
            <a:pPr algn="l" defTabSz="1300480"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in 3D Dirac semimetals 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356728" y="3955626"/>
            <a:ext cx="3221850" cy="4287521"/>
            <a:chOff x="0" y="0"/>
            <a:chExt cx="3221848" cy="4287520"/>
          </a:xfrm>
        </p:grpSpPr>
        <p:pic>
          <p:nvPicPr>
            <p:cNvPr id="241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61" y="0"/>
              <a:ext cx="3119389" cy="4287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B≠0"/>
            <p:cNvSpPr txBox="1"/>
            <p:nvPr/>
          </p:nvSpPr>
          <p:spPr>
            <a:xfrm>
              <a:off x="0" y="512111"/>
              <a:ext cx="794913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24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B≠0</a:t>
              </a:r>
            </a:p>
          </p:txBody>
        </p:sp>
        <p:sp>
          <p:nvSpPr>
            <p:cNvPr id="243" name="E=0"/>
            <p:cNvSpPr txBox="1"/>
            <p:nvPr/>
          </p:nvSpPr>
          <p:spPr>
            <a:xfrm>
              <a:off x="0" y="1215851"/>
              <a:ext cx="778691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24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E=0</a:t>
              </a:r>
            </a:p>
          </p:txBody>
        </p:sp>
        <p:sp>
          <p:nvSpPr>
            <p:cNvPr id="244" name="B≠0"/>
            <p:cNvSpPr txBox="1"/>
            <p:nvPr/>
          </p:nvSpPr>
          <p:spPr>
            <a:xfrm>
              <a:off x="0" y="2649764"/>
              <a:ext cx="794913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24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B≠0</a:t>
              </a:r>
            </a:p>
          </p:txBody>
        </p:sp>
        <p:sp>
          <p:nvSpPr>
            <p:cNvPr id="245" name="E≠0"/>
            <p:cNvSpPr txBox="1"/>
            <p:nvPr/>
          </p:nvSpPr>
          <p:spPr>
            <a:xfrm>
              <a:off x="0" y="3277514"/>
              <a:ext cx="778691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24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E≠0</a:t>
              </a:r>
            </a:p>
          </p:txBody>
        </p:sp>
        <p:sp>
          <p:nvSpPr>
            <p:cNvPr id="246" name="B||E"/>
            <p:cNvSpPr txBox="1"/>
            <p:nvPr/>
          </p:nvSpPr>
          <p:spPr>
            <a:xfrm>
              <a:off x="0" y="2137652"/>
              <a:ext cx="821256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sz="24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B||E</a:t>
              </a:r>
            </a:p>
          </p:txBody>
        </p:sp>
      </p:grpSp>
      <p:pic>
        <p:nvPicPr>
          <p:cNvPr id="24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679" y="3851768"/>
            <a:ext cx="5159024" cy="4262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137" y="8462150"/>
            <a:ext cx="4813583" cy="675077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When the electric field and magnetic field are parallel, the conductivity of CME can meet the expected B^2 dependence."/>
          <p:cNvSpPr/>
          <p:nvPr/>
        </p:nvSpPr>
        <p:spPr>
          <a:xfrm>
            <a:off x="9575235" y="6045071"/>
            <a:ext cx="3255999" cy="3085971"/>
          </a:xfrm>
          <a:prstGeom prst="rect">
            <a:avLst/>
          </a:prstGeom>
          <a:solidFill>
            <a:srgbClr val="FFFFB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marL="381000" indent="-381000" algn="l" defTabSz="1300480">
              <a:buSzPct val="100000"/>
              <a:buFont typeface="Arial"/>
              <a:buChar char="•"/>
              <a:defRPr sz="2400">
                <a:solidFill>
                  <a:srgbClr val="0000FF"/>
                </a:solidFill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r>
              <a:rPr dirty="0"/>
              <a:t>When the electric field and magnetic field are parallel, the conductivity of CME can meet the expected B^2 dependence.</a:t>
            </a:r>
          </a:p>
        </p:txBody>
      </p:sp>
      <p:pic>
        <p:nvPicPr>
          <p:cNvPr id="251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916" y="3443111"/>
            <a:ext cx="3217334" cy="245872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Oval"/>
          <p:cNvSpPr/>
          <p:nvPr/>
        </p:nvSpPr>
        <p:spPr>
          <a:xfrm>
            <a:off x="1483359" y="2930595"/>
            <a:ext cx="2971237" cy="512517"/>
          </a:xfrm>
          <a:prstGeom prst="ellipse">
            <a:avLst/>
          </a:prstGeom>
          <a:solidFill>
            <a:srgbClr val="99CC00">
              <a:alpha val="25097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13898"/>
            <a:ext cx="2286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54" name="Dmitri_Kharzeev_-_Stony_Brook_University.jpg" descr="Dmitri_Kharzeev_-_Stony_Brook_Universit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3532" y="1333764"/>
            <a:ext cx="2499037" cy="166337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CME found in condensed matter, a very important potential application prospect"/>
          <p:cNvSpPr/>
          <p:nvPr/>
        </p:nvSpPr>
        <p:spPr>
          <a:xfrm>
            <a:off x="104471" y="8250080"/>
            <a:ext cx="9450445" cy="869980"/>
          </a:xfrm>
          <a:prstGeom prst="rect">
            <a:avLst/>
          </a:prstGeom>
          <a:solidFill>
            <a:srgbClr val="FFFFB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marL="381000" indent="-381000" algn="l" defTabSz="1300480">
              <a:buSzPct val="100000"/>
              <a:buFont typeface="Arial"/>
              <a:buChar char="•"/>
              <a:defRPr sz="2400">
                <a:solidFill>
                  <a:srgbClr val="0000FF"/>
                </a:solidFill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r>
              <a:rPr dirty="0"/>
              <a:t>CME found in condensed matter, </a:t>
            </a:r>
            <a:endParaRPr lang="en-US" dirty="0"/>
          </a:p>
          <a:p>
            <a:r>
              <a:rPr dirty="0"/>
              <a:t>a very important potential application prospect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Ru_case7.gif" descr="Ru_case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Ru_case7.gif" descr="Ru_case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1646795"/>
            <a:ext cx="2184400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Case7</a:t>
            </a:r>
          </a:p>
        </p:txBody>
      </p:sp>
      <p:sp>
        <p:nvSpPr>
          <p:cNvPr id="972" name="Rectangle"/>
          <p:cNvSpPr/>
          <p:nvPr/>
        </p:nvSpPr>
        <p:spPr>
          <a:xfrm>
            <a:off x="4379968" y="1340859"/>
            <a:ext cx="4313812" cy="23157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73" name="ratio_case7.pdf" descr="ratio_case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H. j. Xu, H. Li, X. Wang, C. Shen and F. Wang, Phys. Lett. B 819, 136453 (2021)."/>
          <p:cNvSpPr txBox="1"/>
          <p:nvPr/>
        </p:nvSpPr>
        <p:spPr>
          <a:xfrm>
            <a:off x="4174755" y="3280222"/>
            <a:ext cx="4525939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H. j. Xu, H. Li, X. Wang, C. Shen and F. Wang, Phys. Lett. B 819, 136453 (2021).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97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RuSolidandZrdash_case7.gif" descr="RuSolidandZrdash_case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834168" y="1617886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Ru_case7.gif" descr="Ru_case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Ru_case7.gif" descr="Ru_case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85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86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987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988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89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990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Ru_case8.gif" descr="Ru_cas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Zr_case8.gif" descr="Zr_case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1646795"/>
            <a:ext cx="2070100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95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Case8</a:t>
            </a:r>
          </a:p>
        </p:txBody>
      </p:sp>
      <p:sp>
        <p:nvSpPr>
          <p:cNvPr id="996" name="Rectangle"/>
          <p:cNvSpPr/>
          <p:nvPr/>
        </p:nvSpPr>
        <p:spPr>
          <a:xfrm>
            <a:off x="4379968" y="1340859"/>
            <a:ext cx="4313812" cy="23157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97" name="ratio_case8.pdf" descr="ratio_case8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H. j. Xu, H. Li, X. Wang, C. Shen and F. Wang, Phys. Lett. B 819, 136453 (2021)."/>
          <p:cNvSpPr txBox="1"/>
          <p:nvPr/>
        </p:nvSpPr>
        <p:spPr>
          <a:xfrm>
            <a:off x="4214031" y="3358139"/>
            <a:ext cx="4525938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H. j. Xu, H. Li, X. Wang, C. Shen and F. Wang, Phys. Lett. B 819, 136453 (2021).</a:t>
            </a:r>
          </a:p>
        </p:txBody>
      </p:sp>
      <p:sp>
        <p:nvSpPr>
          <p:cNvPr id="999" name="Solid: Ru+Ru, Dash: Zr+Zr"/>
          <p:cNvSpPr txBox="1"/>
          <p:nvPr/>
        </p:nvSpPr>
        <p:spPr>
          <a:xfrm>
            <a:off x="6829121" y="1339850"/>
            <a:ext cx="16610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1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Solid: Ru+Ru, Dash: Zr+Zr</a:t>
            </a:r>
          </a:p>
        </p:txBody>
      </p:sp>
      <p:pic>
        <p:nvPicPr>
          <p:cNvPr id="1000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0" y="8097264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RuSolidandZrdash_case8.gif" descr="RuSolidandZrdash_case8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83704" y="1634095"/>
            <a:ext cx="1651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Ru_case8.gif" descr="Ru_cas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Zr_case8.gif" descr="Zr_case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07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08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09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10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011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012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Ru_case9.gif" descr="Ru_case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Zr_case9.gif" descr="Zr_case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ratio_case9.pdf" descr="ratio_case9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061" y="1329295"/>
            <a:ext cx="22479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矩形 5"/>
          <p:cNvSpPr txBox="1"/>
          <p:nvPr/>
        </p:nvSpPr>
        <p:spPr>
          <a:xfrm>
            <a:off x="5625970" y="158613"/>
            <a:ext cx="15421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Case9</a:t>
            </a:r>
          </a:p>
        </p:txBody>
      </p:sp>
      <p:sp>
        <p:nvSpPr>
          <p:cNvPr id="1019" name="Rectangle"/>
          <p:cNvSpPr/>
          <p:nvPr/>
        </p:nvSpPr>
        <p:spPr>
          <a:xfrm>
            <a:off x="4379968" y="1315459"/>
            <a:ext cx="4313812" cy="26299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20" name="H. j. Xu, H. Li, X. Wang, C. Shen and F. Wang, Phys. Lett. B 819, 136453 (2021)."/>
          <p:cNvSpPr txBox="1"/>
          <p:nvPr/>
        </p:nvSpPr>
        <p:spPr>
          <a:xfrm>
            <a:off x="4197705" y="3673922"/>
            <a:ext cx="4525938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H. j. Xu, H. Li, X. Wang, C. Shen and F. Wang, Phys. Lett. B 819, 136453 (2021).</a:t>
            </a:r>
          </a:p>
        </p:txBody>
      </p:sp>
      <p:pic>
        <p:nvPicPr>
          <p:cNvPr id="102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102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Ru_case9.gif" descr="Ru_case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Zr_case9.gif" descr="Zr_case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RuSolidandZrdash_case9.gif" descr="RuSolidandZrdash_case9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55828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31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32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33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34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035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036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Ru_case10.gif" descr="Ru_case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9" name="Zr_case10.gif" descr="Zr_case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ratio_case10.pdf" descr="ratio_case1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36" y="3813212"/>
            <a:ext cx="11049001" cy="403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278" y="1329295"/>
            <a:ext cx="23622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矩形 5"/>
          <p:cNvSpPr txBox="1"/>
          <p:nvPr/>
        </p:nvSpPr>
        <p:spPr>
          <a:xfrm>
            <a:off x="5486270" y="158613"/>
            <a:ext cx="1821533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Case10</a:t>
            </a:r>
          </a:p>
        </p:txBody>
      </p:sp>
      <p:sp>
        <p:nvSpPr>
          <p:cNvPr id="1043" name="Rectangle"/>
          <p:cNvSpPr/>
          <p:nvPr/>
        </p:nvSpPr>
        <p:spPr>
          <a:xfrm>
            <a:off x="4379968" y="1315459"/>
            <a:ext cx="4313812" cy="262885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4" name="H. j. Xu, H. Li, X. Wang, C. Shen and F. Wang, Phys. Lett. B 819, 136453 (2021)."/>
          <p:cNvSpPr txBox="1"/>
          <p:nvPr/>
        </p:nvSpPr>
        <p:spPr>
          <a:xfrm>
            <a:off x="4226731" y="3640055"/>
            <a:ext cx="4525938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H. j. Xu, H. Li, X. Wang, C. Shen and F. Wang, Phys. Lett. B 819, 136453 (2021).</a:t>
            </a:r>
          </a:p>
        </p:txBody>
      </p:sp>
      <p:pic>
        <p:nvPicPr>
          <p:cNvPr id="104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sp>
        <p:nvSpPr>
          <p:cNvPr id="1050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1051" name="Ru_case10.gif" descr="Ru_case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Zr_case10.gif" descr="Zr_case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54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55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56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57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058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pic>
        <p:nvPicPr>
          <p:cNvPr id="1059" name="RuSolidandZrdash_case10.gif" descr="RuSolidandZrdash_case10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911676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Ru_case11.gif" descr="Ru_case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Zr_case11.gif" descr="Zr_case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ratio_case11.pdf" descr="ratio_case1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810000"/>
            <a:ext cx="11049000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229" y="1337659"/>
            <a:ext cx="23622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矩形 5"/>
          <p:cNvSpPr txBox="1"/>
          <p:nvPr/>
        </p:nvSpPr>
        <p:spPr>
          <a:xfrm>
            <a:off x="5501686" y="158613"/>
            <a:ext cx="1790701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Case11</a:t>
            </a:r>
          </a:p>
        </p:txBody>
      </p:sp>
      <p:sp>
        <p:nvSpPr>
          <p:cNvPr id="1067" name="Rectangle"/>
          <p:cNvSpPr/>
          <p:nvPr/>
        </p:nvSpPr>
        <p:spPr>
          <a:xfrm>
            <a:off x="4379968" y="1315459"/>
            <a:ext cx="4313812" cy="273666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8" name="J. Hammelmann, A. Soto-Ontoso, M. Alvioli, H. Elfner and M. Strikman, Phys. Rev. C 101, no.6, 061901 (2020)"/>
          <p:cNvSpPr txBox="1"/>
          <p:nvPr/>
        </p:nvSpPr>
        <p:spPr>
          <a:xfrm>
            <a:off x="4226731" y="3610959"/>
            <a:ext cx="437353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0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J. Hammelmann, A. Soto-Ontoso, M. Alvioli, H. Elfner and M. Strikman, Phys. Rev. C 101, no.6, 061901 (2020)</a:t>
            </a:r>
          </a:p>
        </p:txBody>
      </p:sp>
      <p:pic>
        <p:nvPicPr>
          <p:cNvPr id="1069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075" y="8097264"/>
            <a:ext cx="1003301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0" y="8097264"/>
            <a:ext cx="1003300" cy="964713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1073" name="Ru_case11.gif" descr="Ru_case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Zr_case11.gif" descr="Zr_case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5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76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77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078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79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080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pic>
        <p:nvPicPr>
          <p:cNvPr id="1081" name="RuSolidandZrdash_case11.gif" descr="RuSolidandZrdash_case1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11676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Ru_skintypecase.gif" descr="Ru_skintypec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Zr_skintypecase.gif" descr="Zr_skintype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ratio_skin.pdf" descr="ratio_ski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36" y="3810000"/>
            <a:ext cx="11049001" cy="403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922" y="1329295"/>
            <a:ext cx="22606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8" name="矩形 5"/>
          <p:cNvSpPr txBox="1"/>
          <p:nvPr/>
        </p:nvSpPr>
        <p:spPr>
          <a:xfrm>
            <a:off x="5190908" y="158613"/>
            <a:ext cx="2412257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Skin-type</a:t>
            </a:r>
          </a:p>
        </p:txBody>
      </p:sp>
      <p:sp>
        <p:nvSpPr>
          <p:cNvPr id="1089" name="Rectangle"/>
          <p:cNvSpPr/>
          <p:nvPr/>
        </p:nvSpPr>
        <p:spPr>
          <a:xfrm>
            <a:off x="4379968" y="1315459"/>
            <a:ext cx="4313812" cy="26528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90" name="H. j. Xu, H. Li, X. Wang, C. Shen and F. Wang, Phys. Lett. B 819, 136453 (2021)."/>
          <p:cNvSpPr txBox="1"/>
          <p:nvPr/>
        </p:nvSpPr>
        <p:spPr>
          <a:xfrm>
            <a:off x="4373618" y="3705235"/>
            <a:ext cx="410858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H. j. Xu, H. Li, X. Wang, C. Shen and F. Wang, Phys. Lett. B 819, 136453 (2021).</a:t>
            </a:r>
          </a:p>
        </p:txBody>
      </p:sp>
      <p:pic>
        <p:nvPicPr>
          <p:cNvPr id="1091" name="Screen Shot 2022-01-25 at 2.56.46 PM.png" descr="Screen Shot 2022-01-25 at 2.56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50" y="8101652"/>
            <a:ext cx="1003300" cy="96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443" y="8097060"/>
            <a:ext cx="998902" cy="965122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1095" name="Ru_skintypecase.gif" descr="Ru_skintypec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Zr_skintypecase.gif" descr="Zr_skintype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RuSolidandZrdash_skintypecase.gif" descr="RuSolidandZrdash_skintypecas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56277" y="1816360"/>
            <a:ext cx="16510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099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100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101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102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103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104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Ru_skintypecase.gif" descr="Ru_skintypec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Zr_halotypecase.gif" descr="Zr_halotype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8" name="ratio_halo.pdf" descr="ratio_hal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36" y="3807876"/>
            <a:ext cx="11049001" cy="403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477" y="1329295"/>
            <a:ext cx="22606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矩形 5"/>
          <p:cNvSpPr txBox="1"/>
          <p:nvPr/>
        </p:nvSpPr>
        <p:spPr>
          <a:xfrm>
            <a:off x="5160349" y="158613"/>
            <a:ext cx="2473375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Halo-type</a:t>
            </a:r>
          </a:p>
        </p:txBody>
      </p:sp>
      <p:sp>
        <p:nvSpPr>
          <p:cNvPr id="1111" name="Rectangle"/>
          <p:cNvSpPr/>
          <p:nvPr/>
        </p:nvSpPr>
        <p:spPr>
          <a:xfrm>
            <a:off x="4379968" y="1315459"/>
            <a:ext cx="4313812" cy="27129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12" name="H. j. Xu, H. Li, X. Wang, C. Shen and F. Wang, Phys. Lett. B 819, 136453 (2021)"/>
          <p:cNvSpPr txBox="1"/>
          <p:nvPr/>
        </p:nvSpPr>
        <p:spPr>
          <a:xfrm>
            <a:off x="4359292" y="3685553"/>
            <a:ext cx="428621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H. j. Xu, H. Li, X. Wang, C. Shen and F. Wang, Phys. Lett. B 819, 136453 (2021)</a:t>
            </a:r>
          </a:p>
        </p:txBody>
      </p:sp>
      <p:pic>
        <p:nvPicPr>
          <p:cNvPr id="111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80" y="7144647"/>
            <a:ext cx="3547320" cy="199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500" y="8102243"/>
            <a:ext cx="998901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23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Screen Shot 2022-01-25 at 2.54.53 PM.png" descr="Screen Shot 2022-01-25 at 2.54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334" y="8096753"/>
            <a:ext cx="998902" cy="965123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1119" name="Ru_skintypecase.gif" descr="Ru_skintypeca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0" name="Zr_halotypecase.gif" descr="Zr_halotype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122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123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Ru</a:t>
            </a:r>
          </a:p>
        </p:txBody>
      </p:sp>
      <p:sp>
        <p:nvSpPr>
          <p:cNvPr id="1124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1125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sp>
        <p:nvSpPr>
          <p:cNvPr id="1126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Zr</a:t>
            </a:r>
          </a:p>
        </p:txBody>
      </p:sp>
      <p:pic>
        <p:nvPicPr>
          <p:cNvPr id="1127" name="RuSolidandZrdash_halotypecase.gif" descr="RuSolidandZrdash_halotypecas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906628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Ru+Ru/Zr+Zr"/>
          <p:cNvSpPr txBox="1"/>
          <p:nvPr/>
        </p:nvSpPr>
        <p:spPr>
          <a:xfrm>
            <a:off x="2676009" y="6954740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Ru+Ru/Zr+Zr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重离子碰撞如何研究核结构？"/>
          <p:cNvSpPr txBox="1">
            <a:spLocks noGrp="1"/>
          </p:cNvSpPr>
          <p:nvPr>
            <p:ph type="title"/>
          </p:nvPr>
        </p:nvSpPr>
        <p:spPr>
          <a:xfrm>
            <a:off x="1625599" y="-609600"/>
            <a:ext cx="10464801" cy="2438400"/>
          </a:xfrm>
          <a:prstGeom prst="rect">
            <a:avLst/>
          </a:prstGeom>
        </p:spPr>
        <p:txBody>
          <a:bodyPr/>
          <a:lstStyle>
            <a:lvl1pPr>
              <a:defRPr sz="6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重离子碰撞如何研究核结构？</a:t>
            </a:r>
          </a:p>
        </p:txBody>
      </p:sp>
      <p:sp>
        <p:nvSpPr>
          <p:cNvPr id="113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2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1133" name="Screen Shot 2022-07-26 at 21.38.34.png" descr="Screen Shot 2022-07-26 at 21.38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2" y="1215807"/>
            <a:ext cx="12600776" cy="789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Screen Shot 2022-07-27 at 13.34.16.png" descr="Screen Shot 2022-07-27 at 13.34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78" y="4603750"/>
            <a:ext cx="1854201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Screen Shot 2022-07-27 at 13.35.12.png" descr="Screen Shot 2022-07-27 at 13.35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70" y="4281884"/>
            <a:ext cx="1517046" cy="1534187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原子核尺寸"/>
          <p:cNvSpPr txBox="1"/>
          <p:nvPr/>
        </p:nvSpPr>
        <p:spPr>
          <a:xfrm>
            <a:off x="2567516" y="4616450"/>
            <a:ext cx="16383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原子核尺寸</a:t>
            </a:r>
          </a:p>
        </p:txBody>
      </p:sp>
      <p:sp>
        <p:nvSpPr>
          <p:cNvPr id="1137" name="原子核形状"/>
          <p:cNvSpPr txBox="1"/>
          <p:nvPr/>
        </p:nvSpPr>
        <p:spPr>
          <a:xfrm>
            <a:off x="8655050" y="4616450"/>
            <a:ext cx="16383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原子核形状</a:t>
            </a:r>
          </a:p>
        </p:txBody>
      </p:sp>
      <p:sp>
        <p:nvSpPr>
          <p:cNvPr id="1138" name="贾江涌"/>
          <p:cNvSpPr txBox="1"/>
          <p:nvPr/>
        </p:nvSpPr>
        <p:spPr>
          <a:xfrm>
            <a:off x="10915514" y="1204383"/>
            <a:ext cx="11049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贾江涌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同质异位素碰撞如何研究核结构"/>
          <p:cNvSpPr txBox="1">
            <a:spLocks noGrp="1"/>
          </p:cNvSpPr>
          <p:nvPr>
            <p:ph type="title"/>
          </p:nvPr>
        </p:nvSpPr>
        <p:spPr>
          <a:xfrm>
            <a:off x="914664" y="-592667"/>
            <a:ext cx="11475112" cy="2438401"/>
          </a:xfrm>
          <a:prstGeom prst="rect">
            <a:avLst/>
          </a:prstGeom>
        </p:spPr>
        <p:txBody>
          <a:bodyPr/>
          <a:lstStyle/>
          <a:p>
            <a:pPr>
              <a:defRPr sz="6200" b="1">
                <a:latin typeface="Arial"/>
                <a:ea typeface="Arial"/>
                <a:cs typeface="Arial"/>
                <a:sym typeface="Arial"/>
              </a:defRPr>
            </a:pPr>
            <a:r>
              <a:t>同质异位素碰撞如何研究核结构</a:t>
            </a:r>
          </a:p>
        </p:txBody>
      </p:sp>
      <p:sp>
        <p:nvSpPr>
          <p:cNvPr id="114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2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1143" name="Screen Shot 2022-07-27 at 13.38.57.png" descr="Screen Shot 2022-07-27 at 13.38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70" y="1539907"/>
            <a:ext cx="12331701" cy="737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4" name="Screen Shot 2022-07-27 at 13.39.30.png" descr="Screen Shot 2022-07-27 at 13.39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27" y="4305300"/>
            <a:ext cx="7886701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5" name="Screen Shot 2022-07-27 at 15.47.27.png" descr="Screen Shot 2022-07-27 at 15.47.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518" y="1360752"/>
            <a:ext cx="1752317" cy="914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1148" name="Screen Shot 2022-07-27 at 11.38.15.png" descr="Screen Shot 2022-07-27 at 11.38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6" y="1585246"/>
            <a:ext cx="9254252" cy="7590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49" name="集体流观测量比值"/>
          <p:cNvSpPr txBox="1">
            <a:spLocks noGrp="1"/>
          </p:cNvSpPr>
          <p:nvPr>
            <p:ph type="title"/>
          </p:nvPr>
        </p:nvSpPr>
        <p:spPr>
          <a:xfrm>
            <a:off x="1269999" y="-694267"/>
            <a:ext cx="10464801" cy="2438401"/>
          </a:xfrm>
          <a:prstGeom prst="rect">
            <a:avLst/>
          </a:prstGeom>
        </p:spPr>
        <p:txBody>
          <a:bodyPr/>
          <a:lstStyle>
            <a:lvl1pPr>
              <a:defRPr sz="6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集体流观测量比值</a:t>
            </a:r>
          </a:p>
        </p:txBody>
      </p:sp>
      <p:sp>
        <p:nvSpPr>
          <p:cNvPr id="1150" name="Isobar碰撞系统间的vn比值对末态相互作用不敏感，直接反映初态信息"/>
          <p:cNvSpPr txBox="1"/>
          <p:nvPr/>
        </p:nvSpPr>
        <p:spPr>
          <a:xfrm>
            <a:off x="9198785" y="3889190"/>
            <a:ext cx="3482744" cy="29826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buSzPct val="100000"/>
              <a:buChar char="•"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Isobar碰撞系统间的vn比值对末态相互作用不敏感，直接反映初态信息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824" y="1199435"/>
            <a:ext cx="5365205" cy="378573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Heavy-ion collision experiment"/>
          <p:cNvSpPr txBox="1">
            <a:spLocks noGrp="1"/>
          </p:cNvSpPr>
          <p:nvPr>
            <p:ph type="title"/>
          </p:nvPr>
        </p:nvSpPr>
        <p:spPr>
          <a:xfrm>
            <a:off x="1270000" y="-614340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4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Heavy-ion collision experiment</a:t>
            </a:r>
          </a:p>
        </p:txBody>
      </p:sp>
      <p:sp>
        <p:nvSpPr>
          <p:cNvPr id="259" name="Relativistic Heavy Ion Collider (RHIC)…"/>
          <p:cNvSpPr txBox="1"/>
          <p:nvPr/>
        </p:nvSpPr>
        <p:spPr>
          <a:xfrm>
            <a:off x="42897" y="1591189"/>
            <a:ext cx="7222632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Relativistic Heavy Ion Collider (RHIC)</a:t>
            </a:r>
          </a:p>
          <a:p>
            <a:pPr defTabSz="1300480"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&amp;&amp; Large Hadron Collider (LHC)</a:t>
            </a:r>
          </a:p>
        </p:txBody>
      </p:sp>
      <p:sp>
        <p:nvSpPr>
          <p:cNvPr id="260" name="Solenoidal Tracker at RHIC (STAR)"/>
          <p:cNvSpPr txBox="1"/>
          <p:nvPr/>
        </p:nvSpPr>
        <p:spPr>
          <a:xfrm>
            <a:off x="400691" y="2926079"/>
            <a:ext cx="5965178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Solenoidal Tracker at RHIC (STAR)</a:t>
            </a:r>
          </a:p>
        </p:txBody>
      </p:sp>
      <p:sp>
        <p:nvSpPr>
          <p:cNvPr id="261" name="Line"/>
          <p:cNvSpPr/>
          <p:nvPr/>
        </p:nvSpPr>
        <p:spPr>
          <a:xfrm flipV="1">
            <a:off x="6394026" y="2384213"/>
            <a:ext cx="3359574" cy="866988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2" name="image.tif" descr="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133" y="5104779"/>
            <a:ext cx="3987236" cy="3989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.tif" descr="image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6" y="3587742"/>
            <a:ext cx="8110375" cy="556977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13898"/>
            <a:ext cx="2286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1153" name="Screen Shot 2022-07-27 at 11.41.06.png" descr="Screen Shot 2022-07-27 at 11.4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03" y="1205711"/>
            <a:ext cx="11398996" cy="7736670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&lt;pT&gt;观测量比值"/>
          <p:cNvSpPr txBox="1">
            <a:spLocks noGrp="1"/>
          </p:cNvSpPr>
          <p:nvPr>
            <p:ph type="title"/>
          </p:nvPr>
        </p:nvSpPr>
        <p:spPr>
          <a:xfrm>
            <a:off x="1269999" y="-728134"/>
            <a:ext cx="10464801" cy="2438401"/>
          </a:xfrm>
          <a:prstGeom prst="rect">
            <a:avLst/>
          </a:prstGeom>
        </p:spPr>
        <p:txBody>
          <a:bodyPr/>
          <a:lstStyle/>
          <a:p>
            <a:pPr>
              <a:defRPr sz="6200" b="1">
                <a:latin typeface="Arial"/>
                <a:ea typeface="Arial"/>
                <a:cs typeface="Arial"/>
                <a:sym typeface="Arial"/>
              </a:defRPr>
            </a:pPr>
            <a:r>
              <a:t>&lt;p</a:t>
            </a:r>
            <a:r>
              <a:rPr baseline="-5999"/>
              <a:t>T</a:t>
            </a:r>
            <a:r>
              <a:t>&gt;观测量比值</a:t>
            </a:r>
          </a:p>
        </p:txBody>
      </p:sp>
      <p:sp>
        <p:nvSpPr>
          <p:cNvPr id="1155" name="Isobar碰撞系统间的&lt;pT&gt;比值反映出原子核的对称能信息"/>
          <p:cNvSpPr txBox="1"/>
          <p:nvPr/>
        </p:nvSpPr>
        <p:spPr>
          <a:xfrm>
            <a:off x="8030385" y="6903906"/>
            <a:ext cx="4164245" cy="16850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2828" indent="-402828" algn="l">
              <a:buSzPct val="145000"/>
              <a:buChar char="•"/>
              <a:defRPr sz="2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Isobar碰撞系统间的&lt;pT&gt;比值反映出原子核的对称能信息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Screen Shot 2022-07-27 at 13.43.49.png" descr="Screen Shot 2022-07-27 at 13.43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262" y="1134867"/>
            <a:ext cx="6235701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Screen Shot 2022-07-26 at 14.26.02.png" descr="Screen Shot 2022-07-26 at 14.26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3" y="1192017"/>
            <a:ext cx="6388101" cy="6388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1161" name="X. L. Zhao and 马国亮, arXiv: 2203.15214"/>
          <p:cNvSpPr txBox="1"/>
          <p:nvPr/>
        </p:nvSpPr>
        <p:spPr>
          <a:xfrm>
            <a:off x="7423632" y="1047812"/>
            <a:ext cx="519281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3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X. L. Zhao and 马国亮, arXiv: 2203.15214</a:t>
            </a:r>
          </a:p>
        </p:txBody>
      </p:sp>
      <p:sp>
        <p:nvSpPr>
          <p:cNvPr id="1162" name="Δ𝛾 (f=0%) ≈ Δ𝛾 (f=2%) ≈Δ𝛾 (f=5%) &lt; Δ𝛾 (f=7.5%)  &lt; Δ𝛾 (f=10%)"/>
          <p:cNvSpPr txBox="1"/>
          <p:nvPr/>
        </p:nvSpPr>
        <p:spPr>
          <a:xfrm>
            <a:off x="622421" y="7590255"/>
            <a:ext cx="11759958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16523" indent="-316523" algn="l" defTabSz="1300480">
              <a:buSzPct val="100000"/>
              <a:buChar char="•"/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t>Δ𝛾 (f=0%) ≈ </a:t>
            </a:r>
            <a:r>
              <a:rPr>
                <a:solidFill>
                  <a:srgbClr val="FF2600"/>
                </a:solidFill>
              </a:rPr>
              <a:t>Δ𝛾 (f=2%)</a:t>
            </a:r>
            <a:r>
              <a:t> ≈</a:t>
            </a:r>
            <a:r>
              <a:rPr>
                <a:solidFill>
                  <a:srgbClr val="0433FF"/>
                </a:solidFill>
              </a:rPr>
              <a:t>Δ𝛾 (f=5%) </a:t>
            </a:r>
            <a:r>
              <a:t>&lt;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Δ𝛾 (f=7.5%) </a:t>
            </a:r>
            <a:r>
              <a:t> &lt; </a:t>
            </a:r>
            <a:r>
              <a:rPr>
                <a:solidFill>
                  <a:schemeClr val="accent6">
                    <a:satOff val="18029"/>
                    <a:lumOff val="12067"/>
                  </a:schemeClr>
                </a:solidFill>
              </a:rPr>
              <a:t>Δ𝛾 (f=10%) </a:t>
            </a:r>
          </a:p>
        </p:txBody>
      </p:sp>
      <p:sp>
        <p:nvSpPr>
          <p:cNvPr id="1163" name="CME观测量比值"/>
          <p:cNvSpPr txBox="1">
            <a:spLocks noGrp="1"/>
          </p:cNvSpPr>
          <p:nvPr>
            <p:ph type="title"/>
          </p:nvPr>
        </p:nvSpPr>
        <p:spPr>
          <a:xfrm>
            <a:off x="1181100" y="76184"/>
            <a:ext cx="10642600" cy="1094397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558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CME观测量比值</a:t>
            </a:r>
          </a:p>
        </p:txBody>
      </p:sp>
      <p:sp>
        <p:nvSpPr>
          <p:cNvPr id="1164" name="Isobar碰撞系统间的Δ𝛾比值反映出初态CME信息"/>
          <p:cNvSpPr txBox="1"/>
          <p:nvPr/>
        </p:nvSpPr>
        <p:spPr>
          <a:xfrm>
            <a:off x="681318" y="8392952"/>
            <a:ext cx="11252962" cy="7239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2828" indent="-402828" algn="l">
              <a:buSzPct val="145000"/>
              <a:buChar char="•"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Isobar碰撞系统间的Δ𝛾比值反映出初态CME信息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6" y="1222188"/>
            <a:ext cx="2844801" cy="265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011490"/>
            <a:ext cx="4536661" cy="401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PRL 103, 251601 (2009)"/>
          <p:cNvSpPr txBox="1"/>
          <p:nvPr/>
        </p:nvSpPr>
        <p:spPr>
          <a:xfrm>
            <a:off x="7467600" y="4521200"/>
            <a:ext cx="1437982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46">
                <a:solidFill>
                  <a:srgbClr val="231E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PRL 103, 251601 (2009)</a:t>
            </a:r>
          </a:p>
        </p:txBody>
      </p:sp>
      <p:pic>
        <p:nvPicPr>
          <p:cNvPr id="269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3911600"/>
            <a:ext cx="5118100" cy="4051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Group"/>
          <p:cNvGrpSpPr/>
          <p:nvPr/>
        </p:nvGrpSpPr>
        <p:grpSpPr>
          <a:xfrm>
            <a:off x="4292599" y="1552607"/>
            <a:ext cx="6921501" cy="1993900"/>
            <a:chOff x="0" y="0"/>
            <a:chExt cx="6921499" cy="1993899"/>
          </a:xfrm>
        </p:grpSpPr>
        <p:pic>
          <p:nvPicPr>
            <p:cNvPr id="270" name="image.png" descr="image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426865" cy="663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3" name="Group"/>
            <p:cNvGrpSpPr/>
            <p:nvPr/>
          </p:nvGrpSpPr>
          <p:grpSpPr>
            <a:xfrm>
              <a:off x="519449" y="290846"/>
              <a:ext cx="1268269" cy="1218513"/>
              <a:chOff x="0" y="0"/>
              <a:chExt cx="1268267" cy="1218512"/>
            </a:xfrm>
          </p:grpSpPr>
          <p:sp>
            <p:nvSpPr>
              <p:cNvPr id="271" name="Line"/>
              <p:cNvSpPr/>
              <p:nvPr/>
            </p:nvSpPr>
            <p:spPr>
              <a:xfrm flipH="1">
                <a:off x="229367" y="391033"/>
                <a:ext cx="287724" cy="827480"/>
              </a:xfrm>
              <a:prstGeom prst="line">
                <a:avLst/>
              </a:prstGeom>
              <a:noFill/>
              <a:ln w="28440" cap="flat">
                <a:solidFill>
                  <a:srgbClr val="4349A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72" name="Shape"/>
              <p:cNvSpPr/>
              <p:nvPr/>
            </p:nvSpPr>
            <p:spPr>
              <a:xfrm>
                <a:off x="0" y="0"/>
                <a:ext cx="1268268" cy="389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noFill/>
              <a:ln w="28440" cap="flat">
                <a:solidFill>
                  <a:srgbClr val="4349A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algn="l" defTabSz="12954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74" name="Directed flow: vanishes…"/>
            <p:cNvSpPr txBox="1"/>
            <p:nvPr/>
          </p:nvSpPr>
          <p:spPr>
            <a:xfrm>
              <a:off x="1199" y="1470833"/>
              <a:ext cx="4284238" cy="484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5751" marR="55751" algn="l" defTabSz="1295400">
                <a:buClr>
                  <a:srgbClr val="4349AA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Directed flow: vanishes</a:t>
              </a:r>
            </a:p>
            <a:p>
              <a:pPr marL="55751" marR="55751" algn="l" defTabSz="1295400">
                <a:buClr>
                  <a:srgbClr val="4349AA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if measured in a symmetric rapidity range</a:t>
              </a:r>
            </a:p>
          </p:txBody>
        </p:sp>
        <p:grpSp>
          <p:nvGrpSpPr>
            <p:cNvPr id="279" name="Group"/>
            <p:cNvGrpSpPr/>
            <p:nvPr/>
          </p:nvGrpSpPr>
          <p:grpSpPr>
            <a:xfrm>
              <a:off x="2131768" y="290846"/>
              <a:ext cx="3332575" cy="673066"/>
              <a:chOff x="0" y="0"/>
              <a:chExt cx="3332574" cy="673065"/>
            </a:xfrm>
          </p:grpSpPr>
          <p:sp>
            <p:nvSpPr>
              <p:cNvPr id="275" name="Shape"/>
              <p:cNvSpPr/>
              <p:nvPr/>
            </p:nvSpPr>
            <p:spPr>
              <a:xfrm>
                <a:off x="0" y="0"/>
                <a:ext cx="690622" cy="387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noFill/>
              <a:ln w="2844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algn="l" defTabSz="12954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6" name="Shape"/>
              <p:cNvSpPr/>
              <p:nvPr/>
            </p:nvSpPr>
            <p:spPr>
              <a:xfrm>
                <a:off x="2529788" y="0"/>
                <a:ext cx="802787" cy="387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noFill/>
              <a:ln w="2844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algn="l" defTabSz="12954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7" name="Line"/>
              <p:cNvSpPr/>
              <p:nvPr/>
            </p:nvSpPr>
            <p:spPr>
              <a:xfrm flipH="1">
                <a:off x="228317" y="381054"/>
                <a:ext cx="57123" cy="290847"/>
              </a:xfrm>
              <a:prstGeom prst="line">
                <a:avLst/>
              </a:prstGeom>
              <a:noFill/>
              <a:ln w="9360" cap="flat">
                <a:solidFill>
                  <a:srgbClr val="FF26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78" name="Line"/>
              <p:cNvSpPr/>
              <p:nvPr/>
            </p:nvSpPr>
            <p:spPr>
              <a:xfrm flipH="1">
                <a:off x="748817" y="332539"/>
                <a:ext cx="1902401" cy="340527"/>
              </a:xfrm>
              <a:prstGeom prst="line">
                <a:avLst/>
              </a:prstGeom>
              <a:noFill/>
              <a:ln w="9360" cap="flat">
                <a:solidFill>
                  <a:srgbClr val="FF26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280" name="Non-flow/non-parity effects:…"/>
            <p:cNvSpPr txBox="1"/>
            <p:nvPr/>
          </p:nvSpPr>
          <p:spPr>
            <a:xfrm>
              <a:off x="1325234" y="923864"/>
              <a:ext cx="2882162" cy="484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5751" marR="55751" algn="l" defTabSz="1295400">
                <a:buClr>
                  <a:srgbClr val="FF26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Non-flow/non-parity effects:</a:t>
              </a:r>
            </a:p>
            <a:p>
              <a:pPr marL="55751" marR="55751" algn="l" defTabSz="1295400">
                <a:buClr>
                  <a:srgbClr val="FF26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largely cancel out</a:t>
              </a:r>
            </a:p>
          </p:txBody>
        </p:sp>
        <p:sp>
          <p:nvSpPr>
            <p:cNvPr id="281" name="Line"/>
            <p:cNvSpPr/>
            <p:nvPr/>
          </p:nvSpPr>
          <p:spPr>
            <a:xfrm>
              <a:off x="3865515" y="779916"/>
              <a:ext cx="1439298" cy="484745"/>
            </a:xfrm>
            <a:prstGeom prst="line">
              <a:avLst/>
            </a:prstGeom>
            <a:noFill/>
            <a:ln w="38160" cap="flat">
              <a:solidFill>
                <a:srgbClr val="9421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Shape"/>
            <p:cNvSpPr/>
            <p:nvPr/>
          </p:nvSpPr>
          <p:spPr>
            <a:xfrm>
              <a:off x="3346065" y="342045"/>
              <a:ext cx="978186" cy="389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>
              <a:solidFill>
                <a:srgbClr val="942192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solidFill>
                    <a:srgbClr val="942192"/>
                  </a:solidFill>
                  <a:uFill>
                    <a:solidFill>
                      <a:srgbClr val="942192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3" name="P-even quantity:…"/>
            <p:cNvSpPr txBox="1"/>
            <p:nvPr/>
          </p:nvSpPr>
          <p:spPr>
            <a:xfrm>
              <a:off x="4668301" y="1286743"/>
              <a:ext cx="2253199" cy="707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5751" marR="55751" algn="l" defTabSz="1295400">
                <a:buClr>
                  <a:srgbClr val="D6A8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400">
                  <a:solidFill>
                    <a:srgbClr val="942192"/>
                  </a:solidFill>
                  <a:uFill>
                    <a:solidFill>
                      <a:srgbClr val="942192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P-even quantity:</a:t>
              </a:r>
            </a:p>
            <a:p>
              <a:pPr marL="55751" marR="55751" algn="l" defTabSz="1295400">
                <a:buClr>
                  <a:srgbClr val="D6A8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400">
                  <a:solidFill>
                    <a:srgbClr val="942192"/>
                  </a:solidFill>
                  <a:uFill>
                    <a:solidFill>
                      <a:srgbClr val="942192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still sensitive to charge separation</a:t>
              </a:r>
            </a:p>
          </p:txBody>
        </p:sp>
      </p:grpSp>
      <p:sp>
        <p:nvSpPr>
          <p:cNvPr id="285" name="RHIC data are consistent with the CME expectation that charges could be distributed asymmetrically w.r.t reaction plane, i.e. dipole charge separation."/>
          <p:cNvSpPr txBox="1"/>
          <p:nvPr/>
        </p:nvSpPr>
        <p:spPr>
          <a:xfrm>
            <a:off x="859443" y="8134350"/>
            <a:ext cx="11277601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buSzPct val="125000"/>
              <a:buChar char="•"/>
              <a:defRPr sz="275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RHIC data are consistent with the CME expectation that charges could be distributed asymmetrically w.r.t reaction plane, i.e. dipole charge separation.</a:t>
            </a:r>
          </a:p>
        </p:txBody>
      </p:sp>
      <p:sp>
        <p:nvSpPr>
          <p:cNvPr id="286" name="CME probe: charge azimuthal correlation 𝛾"/>
          <p:cNvSpPr txBox="1"/>
          <p:nvPr/>
        </p:nvSpPr>
        <p:spPr>
          <a:xfrm>
            <a:off x="215900" y="-6223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CME probe: charge azimuthal correlation 𝛾</a:t>
            </a:r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283" y="3443816"/>
            <a:ext cx="2578101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Oval"/>
          <p:cNvSpPr/>
          <p:nvPr/>
        </p:nvSpPr>
        <p:spPr>
          <a:xfrm>
            <a:off x="9948333" y="3373966"/>
            <a:ext cx="2794001" cy="762001"/>
          </a:xfrm>
          <a:prstGeom prst="ellipse">
            <a:avLst/>
          </a:prstGeom>
          <a:ln w="25400">
            <a:solidFill>
              <a:srgbClr val="942192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90" name="𝛾="/>
          <p:cNvSpPr txBox="1"/>
          <p:nvPr/>
        </p:nvSpPr>
        <p:spPr>
          <a:xfrm>
            <a:off x="4051020" y="1316566"/>
            <a:ext cx="56782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𝛾=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60500"/>
            <a:ext cx="12801600" cy="603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7493000"/>
            <a:ext cx="7594600" cy="1244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CME in large vs small systems"/>
          <p:cNvSpPr txBox="1">
            <a:spLocks noGrp="1"/>
          </p:cNvSpPr>
          <p:nvPr>
            <p:ph type="title"/>
          </p:nvPr>
        </p:nvSpPr>
        <p:spPr>
          <a:xfrm>
            <a:off x="1270000" y="-626534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CME in large vs small systems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236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0039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" y="1386416"/>
            <a:ext cx="5829301" cy="5593774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Comparing Δ𝛾 in pPb vs PbPb at LHC"/>
          <p:cNvSpPr txBox="1"/>
          <p:nvPr/>
        </p:nvSpPr>
        <p:spPr>
          <a:xfrm>
            <a:off x="2576909" y="258358"/>
            <a:ext cx="823530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Comparing Δ𝛾 in pPb vs PbPb at LHC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963" y="1386416"/>
            <a:ext cx="5829301" cy="560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50" y="7186019"/>
            <a:ext cx="8877300" cy="13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13898"/>
            <a:ext cx="2286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he possible CME signal ~5-10% of the early Δγ measurements, with 1-2σ significance.…"/>
          <p:cNvSpPr txBox="1"/>
          <p:nvPr/>
        </p:nvSpPr>
        <p:spPr>
          <a:xfrm>
            <a:off x="661382" y="7121881"/>
            <a:ext cx="11851370" cy="19134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possible CME signal ~5-10% of the early Δγ measurements, with 1-2σ significance.</a:t>
            </a:r>
          </a:p>
          <a:p>
            <a:pPr marL="228600" indent="-228600" algn="l">
              <a:buSzPct val="100000"/>
              <a:buChar char="•"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non-flow may still be present. </a:t>
            </a:r>
          </a:p>
        </p:txBody>
      </p:sp>
      <p:sp>
        <p:nvSpPr>
          <p:cNvPr id="304" name="CME constraint in Δ𝛾 for Au+Au 200GeV from STAR"/>
          <p:cNvSpPr txBox="1"/>
          <p:nvPr/>
        </p:nvSpPr>
        <p:spPr>
          <a:xfrm>
            <a:off x="763986" y="196820"/>
            <a:ext cx="1147682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9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CME constraint in Δ𝛾 for Au+Au 200GeV from STAR</a:t>
            </a:r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02633" y="9313898"/>
            <a:ext cx="22860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06" name="Screen Shot 2022-07-27 at 22.37.52.png" descr="Screen Shot 2022-07-27 at 22.37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856" y="2145122"/>
            <a:ext cx="6781489" cy="495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22-07-27 at 22.41.55.png" descr="Screen Shot 2022-07-27 at 22.41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701" y="1964729"/>
            <a:ext cx="5003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TAR collaboration, arXiv:2006.05035"/>
          <p:cNvSpPr txBox="1"/>
          <p:nvPr/>
        </p:nvSpPr>
        <p:spPr>
          <a:xfrm>
            <a:off x="813792" y="2055815"/>
            <a:ext cx="53848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STAR collaboration, arXiv:2006.05035 </a:t>
            </a:r>
            <a:endParaRPr sz="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09" name="Screen Shot 2022-07-27 at 21.46.13.png" descr="Screen Shot 2022-07-27 at 21.46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8" y="2369488"/>
            <a:ext cx="5384801" cy="44831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不变质量背景扣除法"/>
          <p:cNvSpPr txBox="1"/>
          <p:nvPr/>
        </p:nvSpPr>
        <p:spPr>
          <a:xfrm>
            <a:off x="1245195" y="1365704"/>
            <a:ext cx="38862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defRPr sz="3300" b="1"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r>
              <a:t>不变质量背景扣除法</a:t>
            </a:r>
          </a:p>
        </p:txBody>
      </p:sp>
      <p:sp>
        <p:nvSpPr>
          <p:cNvPr id="311" name="双平面组合提取法"/>
          <p:cNvSpPr txBox="1"/>
          <p:nvPr/>
        </p:nvSpPr>
        <p:spPr>
          <a:xfrm>
            <a:off x="8096051" y="1323379"/>
            <a:ext cx="34671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defRPr sz="3300" b="1"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r>
              <a:t>双平面组合提取法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2671</Words>
  <Application>Microsoft Macintosh PowerPoint</Application>
  <PresentationFormat>Custom</PresentationFormat>
  <Paragraphs>421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等线</vt:lpstr>
      <vt:lpstr>黑体</vt:lpstr>
      <vt:lpstr>Arial</vt:lpstr>
      <vt:lpstr>Calibri</vt:lpstr>
      <vt:lpstr>Gill Sans</vt:lpstr>
      <vt:lpstr>Gill Sans Light</vt:lpstr>
      <vt:lpstr>Helvetica</vt:lpstr>
      <vt:lpstr>Helvetica Neue</vt:lpstr>
      <vt:lpstr>Helvetica Neue Medium</vt:lpstr>
      <vt:lpstr>Lucida Grande</vt:lpstr>
      <vt:lpstr>Times New Roman</vt:lpstr>
      <vt:lpstr>Times Roman</vt:lpstr>
      <vt:lpstr>Verdana</vt:lpstr>
      <vt:lpstr>White</vt:lpstr>
      <vt:lpstr>手征磁效应的输运理论研究</vt:lpstr>
      <vt:lpstr>Outline</vt:lpstr>
      <vt:lpstr>PowerPoint Presentation</vt:lpstr>
      <vt:lpstr>PowerPoint Presentation</vt:lpstr>
      <vt:lpstr>Heavy-ion collision experiment</vt:lpstr>
      <vt:lpstr>PowerPoint Presentation</vt:lpstr>
      <vt:lpstr>CME in large vs small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AMPT results on the CME obs. γ=&lt;cos(φα+φβ)&gt;</vt:lpstr>
      <vt:lpstr>Final state effects on charge separation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重离子碰撞如何研究核结构？</vt:lpstr>
      <vt:lpstr>同质异位素碰撞如何研究核结构</vt:lpstr>
      <vt:lpstr>集体流观测量比值</vt:lpstr>
      <vt:lpstr>&lt;pT&gt;观测量比值</vt:lpstr>
      <vt:lpstr>CME观测量比值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手征磁效应的输运理论研究</dc:title>
  <cp:lastModifiedBy>Microsoft Office User</cp:lastModifiedBy>
  <cp:revision>3</cp:revision>
  <dcterms:modified xsi:type="dcterms:W3CDTF">2022-07-30T05:35:21Z</dcterms:modified>
</cp:coreProperties>
</file>