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8"/>
  </p:notesMasterIdLst>
  <p:sldIdLst>
    <p:sldId id="316" r:id="rId3"/>
    <p:sldId id="2211" r:id="rId4"/>
    <p:sldId id="3607" r:id="rId5"/>
    <p:sldId id="3625" r:id="rId6"/>
    <p:sldId id="3626" r:id="rId7"/>
    <p:sldId id="2206" r:id="rId8"/>
    <p:sldId id="3610" r:id="rId9"/>
    <p:sldId id="3611" r:id="rId10"/>
    <p:sldId id="3639" r:id="rId11"/>
    <p:sldId id="3613" r:id="rId12"/>
    <p:sldId id="1344" r:id="rId13"/>
    <p:sldId id="327" r:id="rId14"/>
    <p:sldId id="2192" r:id="rId15"/>
    <p:sldId id="3627" r:id="rId16"/>
    <p:sldId id="3628" r:id="rId17"/>
    <p:sldId id="3640" r:id="rId18"/>
    <p:sldId id="363" r:id="rId19"/>
    <p:sldId id="293" r:id="rId20"/>
    <p:sldId id="437" r:id="rId21"/>
    <p:sldId id="3635" r:id="rId22"/>
    <p:sldId id="3636" r:id="rId23"/>
    <p:sldId id="2225" r:id="rId24"/>
    <p:sldId id="3637" r:id="rId25"/>
    <p:sldId id="3638" r:id="rId26"/>
    <p:sldId id="315" r:id="rId27"/>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519D"/>
    <a:srgbClr val="2440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6" autoAdjust="0"/>
    <p:restoredTop sz="95918" autoAdjust="0"/>
  </p:normalViewPr>
  <p:slideViewPr>
    <p:cSldViewPr snapToGrid="0" snapToObjects="1">
      <p:cViewPr varScale="1">
        <p:scale>
          <a:sx n="118" d="100"/>
          <a:sy n="118" d="100"/>
        </p:scale>
        <p:origin x="1936" y="200"/>
      </p:cViewPr>
      <p:guideLst/>
    </p:cSldViewPr>
  </p:slideViewPr>
  <p:outlineViewPr>
    <p:cViewPr>
      <p:scale>
        <a:sx n="33" d="100"/>
        <a:sy n="33" d="100"/>
      </p:scale>
      <p:origin x="0" y="-240"/>
    </p:cViewPr>
  </p:outlin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petrone\AppData\Local\Microsoft\Windows\INetCache\Content.Outlook\ZVJ4FQHT\EIC%20Scenariosv19.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1"/>
          <a:lstStyle/>
          <a:p>
            <a:pPr algn="ctr">
              <a:defRPr sz="1400" b="0" i="0" u="none" strike="noStrike" kern="1200" spc="0" baseline="0">
                <a:solidFill>
                  <a:schemeClr val="tx1">
                    <a:lumMod val="65000"/>
                    <a:lumOff val="35000"/>
                  </a:schemeClr>
                </a:solidFill>
                <a:latin typeface="+mn-lt"/>
                <a:ea typeface="+mn-ea"/>
                <a:cs typeface="+mn-cs"/>
              </a:defRPr>
            </a:pPr>
            <a:r>
              <a:rPr lang="en-US" sz="1400">
                <a:effectLst/>
              </a:rPr>
              <a:t>$1,973M Total Project Cost and Initial Operations in 2030</a:t>
            </a:r>
            <a:endParaRPr lang="en-US" sz="2400">
              <a:effectLst/>
            </a:endParaRPr>
          </a:p>
        </c:rich>
      </c:tx>
      <c:layout>
        <c:manualLayout>
          <c:xMode val="edge"/>
          <c:yMode val="edge"/>
          <c:x val="0.18751704131978161"/>
          <c:y val="1.9164035623803422E-2"/>
        </c:manualLayout>
      </c:layout>
      <c:overlay val="0"/>
      <c:spPr>
        <a:noFill/>
        <a:ln>
          <a:noFill/>
        </a:ln>
        <a:effectLst/>
      </c:spPr>
      <c:txPr>
        <a:bodyPr rot="0" spcFirstLastPara="1" vertOverflow="ellipsis" vert="horz" wrap="square" anchor="t" anchorCtr="1"/>
        <a:lstStyle/>
        <a:p>
          <a:pPr algn="ct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9109081922703713"/>
          <c:y val="0.15616686566360394"/>
          <c:w val="0.78914608813002984"/>
          <c:h val="0.57607883306133556"/>
        </c:manualLayout>
      </c:layout>
      <c:barChart>
        <c:barDir val="col"/>
        <c:grouping val="stacked"/>
        <c:varyColors val="0"/>
        <c:ser>
          <c:idx val="1"/>
          <c:order val="0"/>
          <c:tx>
            <c:v>New Funds Required</c:v>
          </c:tx>
          <c:spPr>
            <a:solidFill>
              <a:schemeClr val="accent2"/>
            </a:solidFill>
            <a:ln>
              <a:noFill/>
            </a:ln>
            <a:effectLst/>
          </c:spPr>
          <c:invertIfNegative val="0"/>
          <c:cat>
            <c:strRef>
              <c:f>'EIC Scenario Info'!$C$2:$N$2</c:f>
              <c:strCache>
                <c:ptCount val="12"/>
                <c:pt idx="0">
                  <c:v>FY20</c:v>
                </c:pt>
                <c:pt idx="1">
                  <c:v>FY21</c:v>
                </c:pt>
                <c:pt idx="2">
                  <c:v>FY22</c:v>
                </c:pt>
                <c:pt idx="3">
                  <c:v>FY23</c:v>
                </c:pt>
                <c:pt idx="4">
                  <c:v>FY24</c:v>
                </c:pt>
                <c:pt idx="5">
                  <c:v>FY25</c:v>
                </c:pt>
                <c:pt idx="6">
                  <c:v>FY26</c:v>
                </c:pt>
                <c:pt idx="7">
                  <c:v>FY27</c:v>
                </c:pt>
                <c:pt idx="8">
                  <c:v>FY28</c:v>
                </c:pt>
                <c:pt idx="9">
                  <c:v>FY29</c:v>
                </c:pt>
                <c:pt idx="10">
                  <c:v>FY30</c:v>
                </c:pt>
                <c:pt idx="11">
                  <c:v>FY31</c:v>
                </c:pt>
              </c:strCache>
            </c:strRef>
          </c:cat>
          <c:val>
            <c:numRef>
              <c:f>'EIC Scenario Info'!$C$951:$N$951</c:f>
              <c:numCache>
                <c:formatCode>#,##0</c:formatCode>
                <c:ptCount val="12"/>
                <c:pt idx="0">
                  <c:v>11808963.43</c:v>
                </c:pt>
                <c:pt idx="1">
                  <c:v>30000000</c:v>
                </c:pt>
                <c:pt idx="2">
                  <c:v>75652597.138999999</c:v>
                </c:pt>
                <c:pt idx="3">
                  <c:v>138432620.70500004</c:v>
                </c:pt>
                <c:pt idx="4">
                  <c:v>149750087.27099997</c:v>
                </c:pt>
                <c:pt idx="5">
                  <c:v>149536909.972</c:v>
                </c:pt>
                <c:pt idx="6">
                  <c:v>149808997.7245</c:v>
                </c:pt>
                <c:pt idx="7">
                  <c:v>149822093.97549999</c:v>
                </c:pt>
                <c:pt idx="8">
                  <c:v>95273103.0394288</c:v>
                </c:pt>
                <c:pt idx="9">
                  <c:v>39795136.796005011</c:v>
                </c:pt>
                <c:pt idx="10">
                  <c:v>31701740.690622672</c:v>
                </c:pt>
                <c:pt idx="11">
                  <c:v>11056924.265858546</c:v>
                </c:pt>
              </c:numCache>
            </c:numRef>
          </c:val>
          <c:extLst>
            <c:ext xmlns:c16="http://schemas.microsoft.com/office/drawing/2014/chart" uri="{C3380CC4-5D6E-409C-BE32-E72D297353CC}">
              <c16:uniqueId val="{00000000-692D-44FA-A6FC-D22A6414062C}"/>
            </c:ext>
          </c:extLst>
        </c:ser>
        <c:ser>
          <c:idx val="0"/>
          <c:order val="1"/>
          <c:tx>
            <c:v>Reprioritized</c:v>
          </c:tx>
          <c:spPr>
            <a:solidFill>
              <a:schemeClr val="accent2"/>
            </a:solidFill>
            <a:ln>
              <a:noFill/>
            </a:ln>
            <a:effectLst/>
          </c:spPr>
          <c:invertIfNegative val="0"/>
          <c:cat>
            <c:strRef>
              <c:f>'EIC Scenario Info'!$C$2:$N$2</c:f>
              <c:strCache>
                <c:ptCount val="12"/>
                <c:pt idx="0">
                  <c:v>FY20</c:v>
                </c:pt>
                <c:pt idx="1">
                  <c:v>FY21</c:v>
                </c:pt>
                <c:pt idx="2">
                  <c:v>FY22</c:v>
                </c:pt>
                <c:pt idx="3">
                  <c:v>FY23</c:v>
                </c:pt>
                <c:pt idx="4">
                  <c:v>FY24</c:v>
                </c:pt>
                <c:pt idx="5">
                  <c:v>FY25</c:v>
                </c:pt>
                <c:pt idx="6">
                  <c:v>FY26</c:v>
                </c:pt>
                <c:pt idx="7">
                  <c:v>FY27</c:v>
                </c:pt>
                <c:pt idx="8">
                  <c:v>FY28</c:v>
                </c:pt>
                <c:pt idx="9">
                  <c:v>FY29</c:v>
                </c:pt>
                <c:pt idx="10">
                  <c:v>FY30</c:v>
                </c:pt>
                <c:pt idx="11">
                  <c:v>FY31</c:v>
                </c:pt>
              </c:strCache>
            </c:strRef>
          </c:cat>
          <c:val>
            <c:numRef>
              <c:f>'EIC Scenario Info'!$C$949:$N$949</c:f>
              <c:numCache>
                <c:formatCode>#,##0</c:formatCode>
                <c:ptCount val="12"/>
                <c:pt idx="0">
                  <c:v>0</c:v>
                </c:pt>
                <c:pt idx="1">
                  <c:v>13000000</c:v>
                </c:pt>
                <c:pt idx="2">
                  <c:v>24000000</c:v>
                </c:pt>
                <c:pt idx="3">
                  <c:v>26000000</c:v>
                </c:pt>
                <c:pt idx="4">
                  <c:v>31000000</c:v>
                </c:pt>
                <c:pt idx="5">
                  <c:v>69000000</c:v>
                </c:pt>
                <c:pt idx="6">
                  <c:v>147000000</c:v>
                </c:pt>
                <c:pt idx="7">
                  <c:v>151410000</c:v>
                </c:pt>
                <c:pt idx="8">
                  <c:v>155952300</c:v>
                </c:pt>
                <c:pt idx="9">
                  <c:v>160630869</c:v>
                </c:pt>
                <c:pt idx="10">
                  <c:v>79989911.126699999</c:v>
                </c:pt>
                <c:pt idx="11">
                  <c:v>82389608.460501</c:v>
                </c:pt>
              </c:numCache>
            </c:numRef>
          </c:val>
          <c:extLst>
            <c:ext xmlns:c16="http://schemas.microsoft.com/office/drawing/2014/chart" uri="{C3380CC4-5D6E-409C-BE32-E72D297353CC}">
              <c16:uniqueId val="{00000001-692D-44FA-A6FC-D22A6414062C}"/>
            </c:ext>
          </c:extLst>
        </c:ser>
        <c:dLbls>
          <c:showLegendKey val="0"/>
          <c:showVal val="0"/>
          <c:showCatName val="0"/>
          <c:showSerName val="0"/>
          <c:showPercent val="0"/>
          <c:showBubbleSize val="0"/>
        </c:dLbls>
        <c:gapWidth val="150"/>
        <c:overlap val="100"/>
        <c:axId val="487810672"/>
        <c:axId val="487811328"/>
      </c:barChart>
      <c:catAx>
        <c:axId val="4878106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487811328"/>
        <c:crossesAt val="0"/>
        <c:auto val="1"/>
        <c:lblAlgn val="ctr"/>
        <c:lblOffset val="100"/>
        <c:tickLblSkip val="1"/>
        <c:noMultiLvlLbl val="0"/>
      </c:catAx>
      <c:valAx>
        <c:axId val="48781132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78106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0.30676</cdr:x>
      <cdr:y>0.84869</cdr:y>
    </cdr:from>
    <cdr:to>
      <cdr:x>0.77907</cdr:x>
      <cdr:y>0.96501</cdr:y>
    </cdr:to>
    <cdr:sp macro="" textlink="">
      <cdr:nvSpPr>
        <cdr:cNvPr id="2" name="TextBox 1">
          <a:extLst xmlns:a="http://schemas.openxmlformats.org/drawingml/2006/main">
            <a:ext uri="{FF2B5EF4-FFF2-40B4-BE49-F238E27FC236}">
              <a16:creationId xmlns:a16="http://schemas.microsoft.com/office/drawing/2014/main" id="{62E87BE5-1AE6-4C10-B6EB-3578A912ADA3}"/>
            </a:ext>
          </a:extLst>
        </cdr:cNvPr>
        <cdr:cNvSpPr txBox="1"/>
      </cdr:nvSpPr>
      <cdr:spPr>
        <a:xfrm xmlns:a="http://schemas.openxmlformats.org/drawingml/2006/main">
          <a:off x="1807964" y="2489946"/>
          <a:ext cx="2783684" cy="34126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000" b="0" i="0" u="none" strike="noStrike" kern="1200" spc="0" baseline="0" dirty="0">
              <a:solidFill>
                <a:sysClr val="windowText" lastClr="000000">
                  <a:lumMod val="65000"/>
                  <a:lumOff val="35000"/>
                </a:sysClr>
              </a:solidFill>
              <a:effectLst/>
              <a:latin typeface="+mn-lt"/>
              <a:ea typeface="+mn-ea"/>
              <a:cs typeface="+mn-cs"/>
            </a:rPr>
            <a:t>(US Fiscal Years</a:t>
          </a:r>
          <a:r>
            <a:rPr lang="en-US" sz="800" dirty="0"/>
            <a: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ECFAD0DF-F63F-4951-88B8-7E7D2CB1BA02}" type="datetimeFigureOut">
              <a:rPr lang="en-US" smtClean="0"/>
              <a:t>9/15/20</a:t>
            </a:fld>
            <a:endParaRPr lang="en-US" dirty="0"/>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58010FB5-4D6F-42F5-A809-7A1093A9D772}" type="slidenum">
              <a:rPr lang="en-US" smtClean="0"/>
              <a:t>‹#›</a:t>
            </a:fld>
            <a:endParaRPr lang="en-US" dirty="0"/>
          </a:p>
        </p:txBody>
      </p:sp>
    </p:spTree>
    <p:extLst>
      <p:ext uri="{BB962C8B-B14F-4D97-AF65-F5344CB8AC3E}">
        <p14:creationId xmlns:p14="http://schemas.microsoft.com/office/powerpoint/2010/main" val="1483142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D4B7A38-86DD-4622-844E-2813CF5B6E06}" type="slidenum">
              <a:rPr lang="en-US" smtClean="0"/>
              <a:t>3</a:t>
            </a:fld>
            <a:endParaRPr lang="en-US"/>
          </a:p>
        </p:txBody>
      </p:sp>
    </p:spTree>
    <p:extLst>
      <p:ext uri="{BB962C8B-B14F-4D97-AF65-F5344CB8AC3E}">
        <p14:creationId xmlns:p14="http://schemas.microsoft.com/office/powerpoint/2010/main" val="1352358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010FB5-4D6F-42F5-A809-7A1093A9D772}" type="slidenum">
              <a:rPr lang="en-US" smtClean="0"/>
              <a:t>7</a:t>
            </a:fld>
            <a:endParaRPr lang="en-US" dirty="0"/>
          </a:p>
        </p:txBody>
      </p:sp>
    </p:spTree>
    <p:extLst>
      <p:ext uri="{BB962C8B-B14F-4D97-AF65-F5344CB8AC3E}">
        <p14:creationId xmlns:p14="http://schemas.microsoft.com/office/powerpoint/2010/main" val="3019818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010FB5-4D6F-42F5-A809-7A1093A9D772}" type="slidenum">
              <a:rPr lang="en-US" smtClean="0"/>
              <a:t>11</a:t>
            </a:fld>
            <a:endParaRPr lang="en-US"/>
          </a:p>
        </p:txBody>
      </p:sp>
    </p:spTree>
    <p:extLst>
      <p:ext uri="{BB962C8B-B14F-4D97-AF65-F5344CB8AC3E}">
        <p14:creationId xmlns:p14="http://schemas.microsoft.com/office/powerpoint/2010/main" val="2095159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010FB5-4D6F-42F5-A809-7A1093A9D772}" type="slidenum">
              <a:rPr lang="en-US" smtClean="0"/>
              <a:t>12</a:t>
            </a:fld>
            <a:endParaRPr lang="en-US" dirty="0"/>
          </a:p>
        </p:txBody>
      </p:sp>
    </p:spTree>
    <p:extLst>
      <p:ext uri="{BB962C8B-B14F-4D97-AF65-F5344CB8AC3E}">
        <p14:creationId xmlns:p14="http://schemas.microsoft.com/office/powerpoint/2010/main" val="2871047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010FB5-4D6F-42F5-A809-7A1093A9D772}" type="slidenum">
              <a:rPr lang="en-US" smtClean="0"/>
              <a:t>20</a:t>
            </a:fld>
            <a:endParaRPr lang="en-US" dirty="0"/>
          </a:p>
        </p:txBody>
      </p:sp>
    </p:spTree>
    <p:extLst>
      <p:ext uri="{BB962C8B-B14F-4D97-AF65-F5344CB8AC3E}">
        <p14:creationId xmlns:p14="http://schemas.microsoft.com/office/powerpoint/2010/main" val="3846470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010FB5-4D6F-42F5-A809-7A1093A9D772}" type="slidenum">
              <a:rPr lang="en-US" smtClean="0"/>
              <a:t>21</a:t>
            </a:fld>
            <a:endParaRPr lang="en-US" dirty="0"/>
          </a:p>
        </p:txBody>
      </p:sp>
    </p:spTree>
    <p:extLst>
      <p:ext uri="{BB962C8B-B14F-4D97-AF65-F5344CB8AC3E}">
        <p14:creationId xmlns:p14="http://schemas.microsoft.com/office/powerpoint/2010/main" val="885856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010FB5-4D6F-42F5-A809-7A1093A9D772}" type="slidenum">
              <a:rPr lang="en-US" smtClean="0"/>
              <a:t>23</a:t>
            </a:fld>
            <a:endParaRPr lang="en-US" dirty="0"/>
          </a:p>
        </p:txBody>
      </p:sp>
    </p:spTree>
    <p:extLst>
      <p:ext uri="{BB962C8B-B14F-4D97-AF65-F5344CB8AC3E}">
        <p14:creationId xmlns:p14="http://schemas.microsoft.com/office/powerpoint/2010/main" val="2067864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010FB5-4D6F-42F5-A809-7A1093A9D772}" type="slidenum">
              <a:rPr lang="en-US" smtClean="0"/>
              <a:t>24</a:t>
            </a:fld>
            <a:endParaRPr lang="en-US" dirty="0"/>
          </a:p>
        </p:txBody>
      </p:sp>
    </p:spTree>
    <p:extLst>
      <p:ext uri="{BB962C8B-B14F-4D97-AF65-F5344CB8AC3E}">
        <p14:creationId xmlns:p14="http://schemas.microsoft.com/office/powerpoint/2010/main" val="13638267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rcRect/>
          <a:stretch/>
        </p:blipFill>
        <p:spPr>
          <a:xfrm>
            <a:off x="0" y="0"/>
            <a:ext cx="9144000" cy="6858000"/>
          </a:xfrm>
          <a:prstGeom prst="rect">
            <a:avLst/>
          </a:prstGeom>
        </p:spPr>
      </p:pic>
      <p:sp>
        <p:nvSpPr>
          <p:cNvPr id="2" name="Title 1"/>
          <p:cNvSpPr>
            <a:spLocks noGrp="1"/>
          </p:cNvSpPr>
          <p:nvPr>
            <p:ph type="ctrTitle"/>
          </p:nvPr>
        </p:nvSpPr>
        <p:spPr>
          <a:xfrm>
            <a:off x="4056185" y="2790092"/>
            <a:ext cx="4741984" cy="1774948"/>
          </a:xfrm>
        </p:spPr>
        <p:txBody>
          <a:bodyPr anchor="b">
            <a:normAutofit/>
          </a:bodyPr>
          <a:lstStyle>
            <a:lvl1pPr algn="r">
              <a:defRPr sz="4400" b="0" i="0">
                <a:solidFill>
                  <a:schemeClr val="bg1"/>
                </a:solidFill>
                <a:latin typeface="Arial" charset="0"/>
                <a:ea typeface="Arial" charset="0"/>
                <a:cs typeface="Arial" charset="0"/>
              </a:defRPr>
            </a:lvl1pPr>
          </a:lstStyle>
          <a:p>
            <a:r>
              <a:rPr lang="en-US"/>
              <a:t>Click to edit Master title style</a:t>
            </a:r>
            <a:endParaRPr lang="en-US" dirty="0"/>
          </a:p>
        </p:txBody>
      </p:sp>
      <p:sp>
        <p:nvSpPr>
          <p:cNvPr id="3" name="Subtitle 2"/>
          <p:cNvSpPr>
            <a:spLocks noGrp="1"/>
          </p:cNvSpPr>
          <p:nvPr>
            <p:ph type="subTitle" idx="1"/>
          </p:nvPr>
        </p:nvSpPr>
        <p:spPr>
          <a:xfrm>
            <a:off x="4056185" y="4642339"/>
            <a:ext cx="4741984" cy="580292"/>
          </a:xfrm>
        </p:spPr>
        <p:txBody>
          <a:bodyPr/>
          <a:lstStyle>
            <a:lvl1pPr marL="0" indent="0" algn="r">
              <a:buNone/>
              <a:defRPr sz="2400">
                <a:solidFill>
                  <a:schemeClr val="bg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15C769-9D00-47F1-B3D6-D1C2C9494AF8}" type="datetime1">
              <a:rPr lang="en-US" smtClean="0"/>
              <a:t>9/15/20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3C5F51-EF5D-4789-B47B-CB58ACAF892C}" type="datetime1">
              <a:rPr lang="en-US" smtClean="0"/>
              <a:t>9/15/20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sldNum" sz="quarter" idx="10"/>
          </p:nvPr>
        </p:nvSpPr>
        <p:spPr>
          <a:ln/>
        </p:spPr>
        <p:txBody>
          <a:bodyPr/>
          <a:lstStyle>
            <a:lvl1pPr>
              <a:defRPr/>
            </a:lvl1pPr>
          </a:lstStyle>
          <a:p>
            <a:pPr>
              <a:defRPr/>
            </a:pPr>
            <a:fld id="{441FBF21-E78E-426B-8C2E-CEF9C8954248}" type="slidenum">
              <a:rPr lang="en-US"/>
              <a:pPr>
                <a:defRPr/>
              </a:pPr>
              <a:t>‹#›</a:t>
            </a:fld>
            <a:endParaRPr lang="en-US" dirty="0"/>
          </a:p>
        </p:txBody>
      </p:sp>
    </p:spTree>
    <p:extLst>
      <p:ext uri="{BB962C8B-B14F-4D97-AF65-F5344CB8AC3E}">
        <p14:creationId xmlns:p14="http://schemas.microsoft.com/office/powerpoint/2010/main" val="863970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137661AB-5696-4AAC-BEC1-4A1BE4153515}" type="slidenum">
              <a:rPr lang="en-US"/>
              <a:pPr>
                <a:defRPr/>
              </a:pPr>
              <a:t>‹#›</a:t>
            </a:fld>
            <a:endParaRPr lang="en-US" dirty="0"/>
          </a:p>
        </p:txBody>
      </p:sp>
    </p:spTree>
    <p:extLst>
      <p:ext uri="{BB962C8B-B14F-4D97-AF65-F5344CB8AC3E}">
        <p14:creationId xmlns:p14="http://schemas.microsoft.com/office/powerpoint/2010/main" val="3407374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1D52CBE4-E208-4D8F-AFC7-832B004E5974}" type="slidenum">
              <a:rPr lang="en-US"/>
              <a:pPr>
                <a:defRPr/>
              </a:pPr>
              <a:t>‹#›</a:t>
            </a:fld>
            <a:endParaRPr lang="en-US" dirty="0"/>
          </a:p>
        </p:txBody>
      </p:sp>
    </p:spTree>
    <p:extLst>
      <p:ext uri="{BB962C8B-B14F-4D97-AF65-F5344CB8AC3E}">
        <p14:creationId xmlns:p14="http://schemas.microsoft.com/office/powerpoint/2010/main" val="613771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70000"/>
            <a:ext cx="4038600" cy="5199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nvPr>
        </p:nvSpPr>
        <p:spPr>
          <a:ln/>
        </p:spPr>
        <p:txBody>
          <a:bodyPr/>
          <a:lstStyle>
            <a:lvl1pPr>
              <a:defRPr/>
            </a:lvl1pPr>
          </a:lstStyle>
          <a:p>
            <a:pPr>
              <a:defRPr/>
            </a:pPr>
            <a:fld id="{14E1DD68-E9C0-44C6-AF75-86889D32C272}" type="slidenum">
              <a:rPr lang="en-US"/>
              <a:pPr>
                <a:defRPr/>
              </a:pPr>
              <a:t>‹#›</a:t>
            </a:fld>
            <a:endParaRPr lang="en-US" dirty="0"/>
          </a:p>
        </p:txBody>
      </p:sp>
    </p:spTree>
    <p:extLst>
      <p:ext uri="{BB962C8B-B14F-4D97-AF65-F5344CB8AC3E}">
        <p14:creationId xmlns:p14="http://schemas.microsoft.com/office/powerpoint/2010/main" val="29090959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nvPr>
        </p:nvSpPr>
        <p:spPr>
          <a:ln/>
        </p:spPr>
        <p:txBody>
          <a:bodyPr/>
          <a:lstStyle>
            <a:lvl1pPr>
              <a:defRPr/>
            </a:lvl1pPr>
          </a:lstStyle>
          <a:p>
            <a:pPr>
              <a:defRPr/>
            </a:pPr>
            <a:fld id="{1BAA33A6-D2D3-40B1-A942-67F904A0FC94}" type="slidenum">
              <a:rPr lang="en-US"/>
              <a:pPr>
                <a:defRPr/>
              </a:pPr>
              <a:t>‹#›</a:t>
            </a:fld>
            <a:endParaRPr lang="en-US" dirty="0"/>
          </a:p>
        </p:txBody>
      </p:sp>
    </p:spTree>
    <p:extLst>
      <p:ext uri="{BB962C8B-B14F-4D97-AF65-F5344CB8AC3E}">
        <p14:creationId xmlns:p14="http://schemas.microsoft.com/office/powerpoint/2010/main" val="2230126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nvPr>
        </p:nvSpPr>
        <p:spPr>
          <a:ln/>
        </p:spPr>
        <p:txBody>
          <a:bodyPr/>
          <a:lstStyle>
            <a:lvl1pPr>
              <a:defRPr/>
            </a:lvl1pPr>
          </a:lstStyle>
          <a:p>
            <a:pPr>
              <a:defRPr/>
            </a:pPr>
            <a:fld id="{DF657B7C-0993-4F4C-9B81-464CC49505D5}" type="slidenum">
              <a:rPr lang="en-US"/>
              <a:pPr>
                <a:defRPr/>
              </a:pPr>
              <a:t>‹#›</a:t>
            </a:fld>
            <a:endParaRPr lang="en-US" dirty="0"/>
          </a:p>
        </p:txBody>
      </p:sp>
    </p:spTree>
    <p:extLst>
      <p:ext uri="{BB962C8B-B14F-4D97-AF65-F5344CB8AC3E}">
        <p14:creationId xmlns:p14="http://schemas.microsoft.com/office/powerpoint/2010/main" val="13733500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9D05FA82-BB19-4D2A-BC49-42728F76A842}" type="slidenum">
              <a:rPr lang="en-US"/>
              <a:pPr>
                <a:defRPr/>
              </a:pPr>
              <a:t>‹#›</a:t>
            </a:fld>
            <a:endParaRPr lang="en-US" dirty="0"/>
          </a:p>
        </p:txBody>
      </p:sp>
    </p:spTree>
    <p:extLst>
      <p:ext uri="{BB962C8B-B14F-4D97-AF65-F5344CB8AC3E}">
        <p14:creationId xmlns:p14="http://schemas.microsoft.com/office/powerpoint/2010/main" val="8342788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4F675979-0D9C-4981-BCF9-AF191355BB40}" type="slidenum">
              <a:rPr lang="en-US"/>
              <a:pPr>
                <a:defRPr/>
              </a:pPr>
              <a:t>‹#›</a:t>
            </a:fld>
            <a:endParaRPr lang="en-US" dirty="0"/>
          </a:p>
        </p:txBody>
      </p:sp>
    </p:spTree>
    <p:extLst>
      <p:ext uri="{BB962C8B-B14F-4D97-AF65-F5344CB8AC3E}">
        <p14:creationId xmlns:p14="http://schemas.microsoft.com/office/powerpoint/2010/main" val="2420909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0519D"/>
                </a:solidFill>
                <a:latin typeface="Arial" charset="0"/>
                <a:ea typeface="Arial" charset="0"/>
                <a:cs typeface="Arial"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charset="0"/>
                <a:ea typeface="Arial" charset="0"/>
                <a:cs typeface="Arial" charset="0"/>
              </a:defRPr>
            </a:lvl1pPr>
            <a:lvl2pP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4EA1F38-64BF-45D8-A585-21D9054B0B10}" type="datetime1">
              <a:rPr lang="en-US" smtClean="0"/>
              <a:t>9/15/20</a:t>
            </a:fld>
            <a:endParaRPr lang="en-US" dirty="0"/>
          </a:p>
        </p:txBody>
      </p:sp>
      <p:sp>
        <p:nvSpPr>
          <p:cNvPr id="6" name="Slide Number Placeholder 5"/>
          <p:cNvSpPr>
            <a:spLocks noGrp="1"/>
          </p:cNvSpPr>
          <p:nvPr>
            <p:ph type="sldNum" sz="quarter" idx="12"/>
          </p:nvPr>
        </p:nvSpPr>
        <p:spPr>
          <a:xfrm>
            <a:off x="3543300" y="6295371"/>
            <a:ext cx="2057400" cy="365125"/>
          </a:xfrm>
        </p:spPr>
        <p:txBody>
          <a:bodyPr/>
          <a:lstStyle>
            <a:lvl1pPr algn="ctr">
              <a:defRPr/>
            </a:lvl1pPr>
          </a:lstStyle>
          <a:p>
            <a:fld id="{893C5830-40F3-F04E-B2E3-10E6672BA8FF}"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CB931F4B-170D-4585-B4EA-1A8261D48D6B}" type="slidenum">
              <a:rPr lang="en-US"/>
              <a:pPr>
                <a:defRPr/>
              </a:pPr>
              <a:t>‹#›</a:t>
            </a:fld>
            <a:endParaRPr lang="en-US" dirty="0"/>
          </a:p>
        </p:txBody>
      </p:sp>
    </p:spTree>
    <p:extLst>
      <p:ext uri="{BB962C8B-B14F-4D97-AF65-F5344CB8AC3E}">
        <p14:creationId xmlns:p14="http://schemas.microsoft.com/office/powerpoint/2010/main" val="465393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E679D1E4-5E24-4FE1-B22F-F6460DFB36A7}" type="slidenum">
              <a:rPr lang="en-US"/>
              <a:pPr>
                <a:defRPr/>
              </a:pPr>
              <a:t>‹#›</a:t>
            </a:fld>
            <a:endParaRPr lang="en-US" dirty="0"/>
          </a:p>
        </p:txBody>
      </p:sp>
    </p:spTree>
    <p:extLst>
      <p:ext uri="{BB962C8B-B14F-4D97-AF65-F5344CB8AC3E}">
        <p14:creationId xmlns:p14="http://schemas.microsoft.com/office/powerpoint/2010/main" val="4210509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1925"/>
            <a:ext cx="2057400" cy="63071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61925"/>
            <a:ext cx="6019800" cy="63071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nvPr>
        </p:nvSpPr>
        <p:spPr>
          <a:ln/>
        </p:spPr>
        <p:txBody>
          <a:bodyPr/>
          <a:lstStyle>
            <a:lvl1pPr>
              <a:defRPr/>
            </a:lvl1pPr>
          </a:lstStyle>
          <a:p>
            <a:pPr>
              <a:defRPr/>
            </a:pPr>
            <a:fld id="{FF5E704D-9823-4C48-B3AB-F88CFD6544C7}" type="slidenum">
              <a:rPr lang="en-US"/>
              <a:pPr>
                <a:defRPr/>
              </a:pPr>
              <a:t>‹#›</a:t>
            </a:fld>
            <a:endParaRPr lang="en-US" dirty="0"/>
          </a:p>
        </p:txBody>
      </p:sp>
    </p:spTree>
    <p:extLst>
      <p:ext uri="{BB962C8B-B14F-4D97-AF65-F5344CB8AC3E}">
        <p14:creationId xmlns:p14="http://schemas.microsoft.com/office/powerpoint/2010/main" val="1663312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C3EF76-0822-4B03-9432-E3AAE9A64088}" type="datetime1">
              <a:rPr lang="en-US" smtClean="0"/>
              <a:t>9/15/20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2D9CF4-9E53-4421-BA7A-401A7BCBD1D5}" type="datetime1">
              <a:rPr lang="en-US" smtClean="0"/>
              <a:t>9/15/20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FDE3E8-C52D-42BC-A399-CF3C45570569}" type="datetime1">
              <a:rPr lang="en-US" smtClean="0"/>
              <a:t>9/15/20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AD2E019-667B-4D60-88AA-73EC6C960216}" type="datetime1">
              <a:rPr lang="en-US" smtClean="0"/>
              <a:t>9/15/20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C197EF-2EC2-475E-ADAA-91FE4C9D1A44}" type="datetime1">
              <a:rPr lang="en-US" smtClean="0"/>
              <a:t>9/15/20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F7C25D-1251-43F5-A325-2679E3E7CFC6}" type="datetime1">
              <a:rPr lang="en-US" smtClean="0"/>
              <a:t>9/15/20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D6D8FF9-1E02-403F-B16B-25C77A8E9311}" type="datetime1">
              <a:rPr lang="en-US" smtClean="0"/>
              <a:t>9/15/20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3C5830-40F3-F04E-B2E3-10E6672BA8F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0" y="8548"/>
            <a:ext cx="9144000" cy="6858000"/>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latin typeface="Arial" charset="0"/>
                <a:ea typeface="Arial" charset="0"/>
                <a:cs typeface="Arial" charset="0"/>
              </a:defRPr>
            </a:lvl1pPr>
          </a:lstStyle>
          <a:p>
            <a:fld id="{E7338FC5-51BB-42A6-B251-86B8BBDBEBDB}" type="datetime1">
              <a:rPr lang="en-US" smtClean="0"/>
              <a:t>9/15/20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latin typeface="Arial" charset="0"/>
                <a:ea typeface="Arial" charset="0"/>
                <a:cs typeface="Arial" charset="0"/>
              </a:defRPr>
            </a:lvl1pPr>
          </a:lstStyle>
          <a:p>
            <a:endParaRPr lang="en-US" dirty="0"/>
          </a:p>
        </p:txBody>
      </p:sp>
      <p:sp>
        <p:nvSpPr>
          <p:cNvPr id="6" name="Slide Number Placeholder 5"/>
          <p:cNvSpPr>
            <a:spLocks noGrp="1"/>
          </p:cNvSpPr>
          <p:nvPr>
            <p:ph type="sldNum" sz="quarter" idx="4"/>
          </p:nvPr>
        </p:nvSpPr>
        <p:spPr>
          <a:xfrm>
            <a:off x="6997212" y="6356351"/>
            <a:ext cx="2057400" cy="365125"/>
          </a:xfrm>
          <a:prstGeom prst="rect">
            <a:avLst/>
          </a:prstGeom>
        </p:spPr>
        <p:txBody>
          <a:bodyPr vert="horz" lIns="91440" tIns="45720" rIns="91440" bIns="45720" rtlCol="0" anchor="ctr"/>
          <a:lstStyle>
            <a:lvl1pPr algn="r">
              <a:defRPr sz="1200">
                <a:solidFill>
                  <a:schemeClr val="bg1"/>
                </a:solidFill>
                <a:latin typeface="Arial" charset="0"/>
                <a:ea typeface="Arial" charset="0"/>
                <a:cs typeface="Arial" charset="0"/>
              </a:defRPr>
            </a:lvl1pPr>
          </a:lstStyle>
          <a:p>
            <a:fld id="{893C5830-40F3-F04E-B2E3-10E6672BA8FF}" type="slidenum">
              <a:rPr lang="en-US" smtClean="0"/>
              <a:pPr/>
              <a:t>‹#›</a:t>
            </a:fld>
            <a:endParaRPr lang="en-US" dirty="0"/>
          </a:p>
        </p:txBody>
      </p:sp>
      <p:pic>
        <p:nvPicPr>
          <p:cNvPr id="8" name="Picture 7"/>
          <p:cNvPicPr>
            <a:picLocks noChangeAspect="1"/>
          </p:cNvPicPr>
          <p:nvPr userDrawn="1"/>
        </p:nvPicPr>
        <p:blipFill>
          <a:blip r:embed="rId14"/>
          <a:srcRect/>
          <a:stretch/>
        </p:blipFill>
        <p:spPr>
          <a:xfrm>
            <a:off x="0" y="0"/>
            <a:ext cx="9144000" cy="6858000"/>
          </a:xfrm>
          <a:prstGeom prst="rect">
            <a:avLst/>
          </a:prstGeom>
        </p:spPr>
      </p:pic>
    </p:spTree>
    <p:extLst>
      <p:ext uri="{BB962C8B-B14F-4D97-AF65-F5344CB8AC3E}">
        <p14:creationId xmlns:p14="http://schemas.microsoft.com/office/powerpoint/2010/main" val="10923609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rgbClr val="30519D"/>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bwMode="auto">
          <a:xfrm>
            <a:off x="3041650" y="161925"/>
            <a:ext cx="5165725" cy="723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70000"/>
            <a:ext cx="8229600" cy="51990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7876" name="Rectangle 4"/>
          <p:cNvSpPr>
            <a:spLocks noGrp="1" noChangeArrowheads="1"/>
          </p:cNvSpPr>
          <p:nvPr>
            <p:ph type="sldNum" sz="quarter" idx="4"/>
          </p:nvPr>
        </p:nvSpPr>
        <p:spPr bwMode="auto">
          <a:xfrm>
            <a:off x="8766175" y="6619875"/>
            <a:ext cx="377825"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smtClean="0"/>
            </a:lvl1pPr>
          </a:lstStyle>
          <a:p>
            <a:pPr>
              <a:defRPr/>
            </a:pPr>
            <a:fld id="{45E391F8-E33F-444B-A136-3F6D8682EDE1}" type="slidenum">
              <a:rPr lang="en-US"/>
              <a:pPr>
                <a:defRPr/>
              </a:pPr>
              <a:t>‹#›</a:t>
            </a:fld>
            <a:endParaRPr lang="en-US" dirty="0"/>
          </a:p>
        </p:txBody>
      </p:sp>
      <p:sp>
        <p:nvSpPr>
          <p:cNvPr id="207877" name="Rectangle 5"/>
          <p:cNvSpPr>
            <a:spLocks noChangeArrowheads="1"/>
          </p:cNvSpPr>
          <p:nvPr/>
        </p:nvSpPr>
        <p:spPr bwMode="auto">
          <a:xfrm>
            <a:off x="0" y="987425"/>
            <a:ext cx="9144000" cy="42863"/>
          </a:xfrm>
          <a:prstGeom prst="rect">
            <a:avLst/>
          </a:prstGeom>
          <a:gradFill rotWithShape="1">
            <a:gsLst>
              <a:gs pos="0">
                <a:srgbClr val="DDEBCF"/>
              </a:gs>
              <a:gs pos="50000">
                <a:srgbClr val="9CB86E"/>
              </a:gs>
              <a:gs pos="100000">
                <a:srgbClr val="156B13"/>
              </a:gs>
            </a:gsLst>
            <a:lin ang="5400000" scaled="1"/>
          </a:gradFill>
          <a:ln w="6350">
            <a:solidFill>
              <a:schemeClr val="tx1"/>
            </a:solidFill>
            <a:miter lim="800000"/>
            <a:headEnd/>
            <a:tailEnd/>
          </a:ln>
          <a:effectLst/>
        </p:spPr>
        <p:txBody>
          <a:bodyPr lIns="85558" tIns="42028" rIns="85558" bIns="42028"/>
          <a:lstStyle/>
          <a:p>
            <a:pPr defTabSz="866775">
              <a:lnSpc>
                <a:spcPct val="85000"/>
              </a:lnSpc>
              <a:defRPr/>
            </a:pPr>
            <a:endParaRPr lang="en-US" sz="2200" i="1" dirty="0">
              <a:effectLst>
                <a:outerShdw blurRad="38100" dist="38100" dir="2700000" algn="tl">
                  <a:srgbClr val="FFFFFF"/>
                </a:outerShdw>
              </a:effectLst>
              <a:latin typeface="Book Antiqua" pitchFamily="18" charset="0"/>
            </a:endParaRPr>
          </a:p>
        </p:txBody>
      </p:sp>
      <p:pic>
        <p:nvPicPr>
          <p:cNvPr id="1030" name="Picture 6" descr="New_DOE_Logo_Color_042808"/>
          <p:cNvPicPr>
            <a:picLocks noChangeAspect="1" noChangeArrowheads="1"/>
          </p:cNvPicPr>
          <p:nvPr/>
        </p:nvPicPr>
        <p:blipFill>
          <a:blip r:embed="rId13" cstate="print"/>
          <a:srcRect/>
          <a:stretch>
            <a:fillRect/>
          </a:stretch>
        </p:blipFill>
        <p:spPr bwMode="auto">
          <a:xfrm>
            <a:off x="161925" y="171450"/>
            <a:ext cx="2563813" cy="646113"/>
          </a:xfrm>
          <a:prstGeom prst="rect">
            <a:avLst/>
          </a:prstGeom>
          <a:noFill/>
          <a:ln w="9525">
            <a:noFill/>
            <a:miter lim="800000"/>
            <a:headEnd/>
            <a:tailEnd/>
          </a:ln>
        </p:spPr>
      </p:pic>
      <p:sp>
        <p:nvSpPr>
          <p:cNvPr id="207879" name="Text Box 7"/>
          <p:cNvSpPr txBox="1">
            <a:spLocks noChangeArrowheads="1"/>
          </p:cNvSpPr>
          <p:nvPr/>
        </p:nvSpPr>
        <p:spPr bwMode="auto">
          <a:xfrm>
            <a:off x="6842125" y="147638"/>
            <a:ext cx="2301875" cy="687387"/>
          </a:xfrm>
          <a:prstGeom prst="rect">
            <a:avLst/>
          </a:prstGeom>
          <a:noFill/>
          <a:ln w="9525">
            <a:noFill/>
            <a:miter lim="800000"/>
            <a:headEnd/>
            <a:tailEnd/>
          </a:ln>
          <a:effectLst/>
        </p:spPr>
        <p:txBody>
          <a:bodyPr>
            <a:spAutoFit/>
          </a:bodyPr>
          <a:lstStyle/>
          <a:p>
            <a:pPr>
              <a:lnSpc>
                <a:spcPct val="85000"/>
              </a:lnSpc>
              <a:defRPr/>
            </a:pPr>
            <a:r>
              <a:rPr lang="en-US" sz="1400" dirty="0">
                <a:solidFill>
                  <a:srgbClr val="135C00"/>
                </a:solidFill>
              </a:rPr>
              <a:t>OFFICE OF</a:t>
            </a:r>
            <a:r>
              <a:rPr lang="en-US" sz="1400" b="0" dirty="0">
                <a:solidFill>
                  <a:srgbClr val="135C00"/>
                </a:solidFill>
              </a:rPr>
              <a:t> </a:t>
            </a:r>
            <a:r>
              <a:rPr lang="en-US" sz="3200" b="0" dirty="0">
                <a:solidFill>
                  <a:srgbClr val="135C00"/>
                </a:solidFill>
                <a:latin typeface="Arial Black" pitchFamily="34" charset="0"/>
              </a:rPr>
              <a:t>SCIENCE</a:t>
            </a:r>
          </a:p>
        </p:txBody>
      </p:sp>
    </p:spTree>
    <p:extLst>
      <p:ext uri="{BB962C8B-B14F-4D97-AF65-F5344CB8AC3E}">
        <p14:creationId xmlns:p14="http://schemas.microsoft.com/office/powerpoint/2010/main" val="12346369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2800">
          <a:solidFill>
            <a:schemeClr val="tx1"/>
          </a:solidFill>
          <a:effectLst>
            <a:outerShdw blurRad="38100" dist="38100" dir="2700000" algn="tl">
              <a:srgbClr val="C0C0C0"/>
            </a:outerShdw>
          </a:effectLst>
          <a:latin typeface="Arial" charset="0"/>
        </a:defRPr>
      </a:lvl5pPr>
      <a:lvl6pPr marL="4572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6pPr>
      <a:lvl7pPr marL="9144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7pPr>
      <a:lvl8pPr marL="13716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8pPr>
      <a:lvl9pPr marL="1828800" algn="ctr" rtl="0" fontAlgn="base">
        <a:spcBef>
          <a:spcPct val="0"/>
        </a:spcBef>
        <a:spcAft>
          <a:spcPct val="0"/>
        </a:spcAft>
        <a:defRPr sz="2800">
          <a:solidFill>
            <a:schemeClr val="tx1"/>
          </a:solidFill>
          <a:effectLst>
            <a:outerShdw blurRad="38100" dist="38100" dir="2700000" algn="tl">
              <a:srgbClr val="C0C0C0"/>
            </a:outerShdw>
          </a:effectLst>
          <a:latin typeface="Arial" charset="0"/>
        </a:defRPr>
      </a:lvl9pPr>
    </p:titleStyle>
    <p:bodyStyle>
      <a:lvl1pPr marL="228600" indent="-228600" algn="l" rtl="0" eaLnBrk="0" fontAlgn="base" hangingPunct="0">
        <a:spcBef>
          <a:spcPct val="20000"/>
        </a:spcBef>
        <a:spcAft>
          <a:spcPct val="0"/>
        </a:spcAft>
        <a:buFont typeface="Wingdings" pitchFamily="2" charset="2"/>
        <a:buChar char="§"/>
        <a:defRPr sz="2000" b="1">
          <a:solidFill>
            <a:schemeClr val="tx1"/>
          </a:solidFill>
          <a:latin typeface="+mn-lt"/>
          <a:ea typeface="+mn-ea"/>
          <a:cs typeface="+mn-cs"/>
        </a:defRPr>
      </a:lvl1pPr>
      <a:lvl2pPr marL="685800" indent="-22860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bnl.gov/eic/EOI.php" TargetMode="External"/><Relationship Id="rId2" Type="http://schemas.openxmlformats.org/officeDocument/2006/relationships/hyperlink" Target="http://www.eicug.org/web/content/yellow-report-initiativ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bnl.gov/eic/EOI.ph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www.bnl.gov/eic/EOI.php"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80138" y="2981583"/>
            <a:ext cx="6380568" cy="1774948"/>
          </a:xfrm>
        </p:spPr>
        <p:txBody>
          <a:bodyPr>
            <a:normAutofit fontScale="90000"/>
          </a:bodyPr>
          <a:lstStyle/>
          <a:p>
            <a:r>
              <a:rPr lang="en-US" dirty="0"/>
              <a:t>EIC Project Status and Next Steps </a:t>
            </a:r>
            <a:br>
              <a:rPr lang="en-US" dirty="0"/>
            </a:br>
            <a:r>
              <a:rPr lang="en-US" sz="2400" dirty="0"/>
              <a:t>Jim Yeck, EIC Project Director</a:t>
            </a:r>
            <a:br>
              <a:rPr lang="en-US" sz="2400" dirty="0"/>
            </a:br>
            <a:endParaRPr lang="en-US" sz="2200" dirty="0"/>
          </a:p>
        </p:txBody>
      </p:sp>
      <p:sp>
        <p:nvSpPr>
          <p:cNvPr id="3" name="Subtitle 2"/>
          <p:cNvSpPr>
            <a:spLocks noGrp="1"/>
          </p:cNvSpPr>
          <p:nvPr>
            <p:ph type="subTitle" idx="1"/>
          </p:nvPr>
        </p:nvSpPr>
        <p:spPr>
          <a:xfrm>
            <a:off x="4136749" y="4999820"/>
            <a:ext cx="4741984" cy="1061583"/>
          </a:xfrm>
        </p:spPr>
        <p:txBody>
          <a:bodyPr>
            <a:normAutofit/>
          </a:bodyPr>
          <a:lstStyle/>
          <a:p>
            <a:r>
              <a:rPr lang="en-US" dirty="0"/>
              <a:t>September 16, 2020</a:t>
            </a:r>
          </a:p>
        </p:txBody>
      </p:sp>
    </p:spTree>
    <p:extLst>
      <p:ext uri="{BB962C8B-B14F-4D97-AF65-F5344CB8AC3E}">
        <p14:creationId xmlns:p14="http://schemas.microsoft.com/office/powerpoint/2010/main" val="700661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6AA7B-FF41-4E70-837B-2F78A5E616CC}"/>
              </a:ext>
            </a:extLst>
          </p:cNvPr>
          <p:cNvSpPr>
            <a:spLocks noGrp="1"/>
          </p:cNvSpPr>
          <p:nvPr>
            <p:ph type="title"/>
          </p:nvPr>
        </p:nvSpPr>
        <p:spPr>
          <a:xfrm>
            <a:off x="628649" y="291719"/>
            <a:ext cx="8515351" cy="607997"/>
          </a:xfrm>
        </p:spPr>
        <p:txBody>
          <a:bodyPr>
            <a:normAutofit fontScale="90000"/>
          </a:bodyPr>
          <a:lstStyle/>
          <a:p>
            <a:r>
              <a:rPr lang="en-US"/>
              <a:t>Experimental Program Preparations</a:t>
            </a:r>
          </a:p>
        </p:txBody>
      </p:sp>
      <p:sp>
        <p:nvSpPr>
          <p:cNvPr id="3" name="Content Placeholder 2">
            <a:extLst>
              <a:ext uri="{FF2B5EF4-FFF2-40B4-BE49-F238E27FC236}">
                <a16:creationId xmlns:a16="http://schemas.microsoft.com/office/drawing/2014/main" id="{C185FB5E-252C-44F5-95C3-38EE85F10579}"/>
              </a:ext>
            </a:extLst>
          </p:cNvPr>
          <p:cNvSpPr>
            <a:spLocks noGrp="1"/>
          </p:cNvSpPr>
          <p:nvPr>
            <p:ph idx="1"/>
          </p:nvPr>
        </p:nvSpPr>
        <p:spPr>
          <a:xfrm>
            <a:off x="628649" y="1253331"/>
            <a:ext cx="8299593" cy="5058568"/>
          </a:xfrm>
        </p:spPr>
        <p:txBody>
          <a:bodyPr>
            <a:normAutofit fontScale="92500" lnSpcReduction="20000"/>
          </a:bodyPr>
          <a:lstStyle/>
          <a:p>
            <a:r>
              <a:rPr lang="en-US" sz="2000" dirty="0">
                <a:latin typeface="Arial" panose="020B0604020202020204" pitchFamily="34" charset="0"/>
                <a:cs typeface="Arial" panose="020B0604020202020204" pitchFamily="34" charset="0"/>
              </a:rPr>
              <a:t>EIC Community’s Yellow Report Initiative (Kickoff in December 2019, </a:t>
            </a:r>
            <a:r>
              <a:rPr lang="en-US" sz="2000" dirty="0">
                <a:latin typeface="Arial" panose="020B0604020202020204" pitchFamily="34" charset="0"/>
                <a:cs typeface="Arial" panose="020B0604020202020204" pitchFamily="34" charset="0"/>
                <a:hlinkClick r:id="rId2"/>
              </a:rPr>
              <a:t>site</a:t>
            </a:r>
            <a:r>
              <a:rPr lang="en-US" sz="2000" dirty="0">
                <a:latin typeface="Arial" panose="020B0604020202020204" pitchFamily="34" charset="0"/>
                <a:cs typeface="Arial" panose="020B0604020202020204" pitchFamily="34" charset="0"/>
              </a:rPr>
              <a:t>)</a:t>
            </a:r>
          </a:p>
          <a:p>
            <a:pPr marL="917575" lvl="1" indent="-460375"/>
            <a:r>
              <a:rPr lang="en-US" sz="1800" dirty="0">
                <a:latin typeface="Arial" panose="020B0604020202020204" pitchFamily="34" charset="0"/>
                <a:cs typeface="Arial" panose="020B0604020202020204" pitchFamily="34" charset="0"/>
              </a:rPr>
              <a:t>Four workshops planned to advance the state and detail of the documented physics studies and detector concepts in preparation for the realization of the EIC.</a:t>
            </a:r>
          </a:p>
          <a:p>
            <a:pPr marL="0" indent="0">
              <a:buNone/>
            </a:pPr>
            <a:endParaRPr lang="en-US" sz="12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BNL and TJNAF Jointly Leading Process for Defining Detector(s)</a:t>
            </a:r>
          </a:p>
          <a:p>
            <a:pPr marL="914400" lvl="1" indent="-457200"/>
            <a:r>
              <a:rPr lang="en-US" sz="1600" dirty="0">
                <a:latin typeface="Arial" panose="020B0604020202020204" pitchFamily="34" charset="0"/>
                <a:cs typeface="Arial" panose="020B0604020202020204" pitchFamily="34" charset="0"/>
              </a:rPr>
              <a:t>Call for “Potential Cooperation on the EIC Experimental Program” published in May</a:t>
            </a:r>
          </a:p>
          <a:p>
            <a:pPr marL="917575" lvl="1" indent="-460375"/>
            <a:r>
              <a:rPr lang="en-US" sz="1800" dirty="0"/>
              <a:t>I</a:t>
            </a:r>
            <a:r>
              <a:rPr lang="en-US" sz="1800" dirty="0">
                <a:latin typeface="Arial" panose="020B0604020202020204" pitchFamily="34" charset="0"/>
                <a:cs typeface="Arial" panose="020B0604020202020204" pitchFamily="34" charset="0"/>
              </a:rPr>
              <a:t>ncludes two questionnaires, FAQ, and input received</a:t>
            </a:r>
          </a:p>
          <a:p>
            <a:pPr marL="917575" lvl="1" indent="-460375"/>
            <a:r>
              <a:rPr lang="en-US" sz="1800" dirty="0"/>
              <a:t>Expressions of Interest (EOIs) due November 1, 2020</a:t>
            </a:r>
          </a:p>
          <a:p>
            <a:pPr marL="460375" indent="-460375"/>
            <a:endParaRPr lang="en-US" sz="1200" b="1" dirty="0">
              <a:solidFill>
                <a:srgbClr val="0432FF"/>
              </a:solidFill>
            </a:endParaRPr>
          </a:p>
          <a:p>
            <a:pPr>
              <a:lnSpc>
                <a:spcPct val="100000"/>
              </a:lnSpc>
            </a:pPr>
            <a:r>
              <a:rPr lang="en-US" sz="2000" dirty="0">
                <a:latin typeface="Arial" panose="020B0604020202020204" pitchFamily="34" charset="0"/>
                <a:cs typeface="Arial" panose="020B0604020202020204" pitchFamily="34" charset="0"/>
              </a:rPr>
              <a:t>Following the EOI Response Deadline</a:t>
            </a:r>
          </a:p>
          <a:p>
            <a:pPr marL="917575" lvl="1" indent="-460375">
              <a:lnSpc>
                <a:spcPct val="100000"/>
              </a:lnSpc>
            </a:pPr>
            <a:r>
              <a:rPr lang="en-US" sz="1800" dirty="0">
                <a:latin typeface="Arial" panose="020B0604020202020204" pitchFamily="34" charset="0"/>
                <a:cs typeface="Arial" panose="020B0604020202020204" pitchFamily="34" charset="0"/>
              </a:rPr>
              <a:t>Status report at 4</a:t>
            </a:r>
            <a:r>
              <a:rPr lang="en-US" sz="1800" baseline="30000" dirty="0">
                <a:latin typeface="Arial" panose="020B0604020202020204" pitchFamily="34" charset="0"/>
                <a:cs typeface="Arial" panose="020B0604020202020204" pitchFamily="34" charset="0"/>
              </a:rPr>
              <a:t>th</a:t>
            </a:r>
            <a:r>
              <a:rPr lang="en-US" sz="1800" dirty="0">
                <a:latin typeface="Arial" panose="020B0604020202020204" pitchFamily="34" charset="0"/>
                <a:cs typeface="Arial" panose="020B0604020202020204" pitchFamily="34" charset="0"/>
              </a:rPr>
              <a:t> Yellow Report meeting in November</a:t>
            </a:r>
          </a:p>
          <a:p>
            <a:pPr marL="917575" lvl="1" indent="-460375">
              <a:lnSpc>
                <a:spcPct val="100000"/>
              </a:lnSpc>
            </a:pPr>
            <a:r>
              <a:rPr lang="en-US" sz="1800" dirty="0">
                <a:latin typeface="Arial" panose="020B0604020202020204" pitchFamily="34" charset="0"/>
                <a:cs typeface="Arial" panose="020B0604020202020204" pitchFamily="34" charset="0"/>
              </a:rPr>
              <a:t>Responses evaluated and Call for Proposal(s) finalized</a:t>
            </a:r>
          </a:p>
          <a:p>
            <a:pPr marL="1374775" lvl="2" indent="-460375">
              <a:lnSpc>
                <a:spcPct val="100000"/>
              </a:lnSpc>
            </a:pPr>
            <a:r>
              <a:rPr lang="en-US" sz="1800" dirty="0">
                <a:latin typeface="Arial" panose="020B0604020202020204" pitchFamily="34" charset="0"/>
                <a:cs typeface="Arial" panose="020B0604020202020204" pitchFamily="34" charset="0"/>
              </a:rPr>
              <a:t>Assessment by Members of the Users Group and Project Management with advice from Detector Advisory Committee (DAC)</a:t>
            </a:r>
          </a:p>
          <a:p>
            <a:pPr marL="1374775" lvl="2" indent="-460375">
              <a:lnSpc>
                <a:spcPct val="100000"/>
              </a:lnSpc>
            </a:pPr>
            <a:r>
              <a:rPr lang="en-US" sz="1800" dirty="0">
                <a:latin typeface="Arial" panose="020B0604020202020204" pitchFamily="34" charset="0"/>
                <a:cs typeface="Arial" panose="020B0604020202020204" pitchFamily="34" charset="0"/>
              </a:rPr>
              <a:t>Call for Detector Proposal(s) in March 2021</a:t>
            </a:r>
          </a:p>
          <a:p>
            <a:pPr marL="0" indent="0">
              <a:buNone/>
            </a:pPr>
            <a:endParaRPr lang="en-US" sz="1800" dirty="0"/>
          </a:p>
          <a:p>
            <a:pPr marL="0" indent="0" algn="ctr">
              <a:buNone/>
            </a:pPr>
            <a:r>
              <a:rPr lang="en-US" sz="1800" dirty="0"/>
              <a:t>EIC EOI Site:  </a:t>
            </a:r>
            <a:r>
              <a:rPr lang="en-US" sz="1800" dirty="0">
                <a:hlinkClick r:id="rId3"/>
              </a:rPr>
              <a:t>https://www.bnl.gov/eic/EOI.php</a:t>
            </a:r>
            <a:endParaRPr lang="en-US" sz="1800" dirty="0"/>
          </a:p>
          <a:p>
            <a:endParaRPr lang="en-US" sz="3200" dirty="0"/>
          </a:p>
        </p:txBody>
      </p:sp>
      <p:sp>
        <p:nvSpPr>
          <p:cNvPr id="4" name="Slide Number Placeholder 3">
            <a:extLst>
              <a:ext uri="{FF2B5EF4-FFF2-40B4-BE49-F238E27FC236}">
                <a16:creationId xmlns:a16="http://schemas.microsoft.com/office/drawing/2014/main" id="{AC49AAE8-44EA-4BFE-B5E7-9F6CB08E334F}"/>
              </a:ext>
            </a:extLst>
          </p:cNvPr>
          <p:cNvSpPr>
            <a:spLocks noGrp="1"/>
          </p:cNvSpPr>
          <p:nvPr>
            <p:ph type="sldNum" sz="quarter" idx="12"/>
          </p:nvPr>
        </p:nvSpPr>
        <p:spPr/>
        <p:txBody>
          <a:bodyPr/>
          <a:lstStyle/>
          <a:p>
            <a:fld id="{893C5830-40F3-F04E-B2E3-10E6672BA8FF}" type="slidenum">
              <a:rPr lang="en-US" smtClean="0"/>
              <a:pPr/>
              <a:t>10</a:t>
            </a:fld>
            <a:endParaRPr lang="en-US"/>
          </a:p>
        </p:txBody>
      </p:sp>
    </p:spTree>
    <p:extLst>
      <p:ext uri="{BB962C8B-B14F-4D97-AF65-F5344CB8AC3E}">
        <p14:creationId xmlns:p14="http://schemas.microsoft.com/office/powerpoint/2010/main" val="238725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9939B16-FCC0-9C4F-9C95-20A55C1F78D2}"/>
              </a:ext>
            </a:extLst>
          </p:cNvPr>
          <p:cNvSpPr>
            <a:spLocks noGrp="1"/>
          </p:cNvSpPr>
          <p:nvPr>
            <p:ph type="title"/>
          </p:nvPr>
        </p:nvSpPr>
        <p:spPr>
          <a:xfrm>
            <a:off x="495300" y="80326"/>
            <a:ext cx="7886700" cy="1325563"/>
          </a:xfrm>
        </p:spPr>
        <p:txBody>
          <a:bodyPr/>
          <a:lstStyle/>
          <a:p>
            <a:r>
              <a:rPr lang="en-US"/>
              <a:t>2</a:t>
            </a:r>
            <a:r>
              <a:rPr lang="en-US" baseline="30000"/>
              <a:t>nd</a:t>
            </a:r>
            <a:r>
              <a:rPr lang="en-US"/>
              <a:t> Detector and IR Planning</a:t>
            </a:r>
          </a:p>
        </p:txBody>
      </p:sp>
      <p:sp>
        <p:nvSpPr>
          <p:cNvPr id="4" name="TextBox 3">
            <a:extLst>
              <a:ext uri="{FF2B5EF4-FFF2-40B4-BE49-F238E27FC236}">
                <a16:creationId xmlns:a16="http://schemas.microsoft.com/office/drawing/2014/main" id="{F45F3868-BB8D-4DE8-8B41-FB87070CB365}"/>
              </a:ext>
            </a:extLst>
          </p:cNvPr>
          <p:cNvSpPr txBox="1"/>
          <p:nvPr/>
        </p:nvSpPr>
        <p:spPr>
          <a:xfrm>
            <a:off x="495300" y="1481882"/>
            <a:ext cx="8365896" cy="4366132"/>
          </a:xfrm>
          <a:prstGeom prst="rect">
            <a:avLst/>
          </a:prstGeom>
          <a:noFill/>
        </p:spPr>
        <p:txBody>
          <a:bodyPr wrap="square" rtlCol="0">
            <a:spAutoFit/>
          </a:bodyPr>
          <a:lstStyle/>
          <a:p>
            <a:pPr>
              <a:lnSpc>
                <a:spcPct val="107000"/>
              </a:lnSpc>
              <a:spcAft>
                <a:spcPts val="800"/>
              </a:spcAft>
            </a:pPr>
            <a:r>
              <a:rPr lang="en-US" sz="2400">
                <a:latin typeface="Arial" panose="020B0604020202020204" pitchFamily="34" charset="0"/>
                <a:ea typeface="Calibri" panose="020F0502020204030204" pitchFamily="34" charset="0"/>
                <a:cs typeface="Arial" panose="020B0604020202020204" pitchFamily="34" charset="0"/>
              </a:rPr>
              <a:t>EIC will be capable of supporting a science program that includes two detectors and two interaction regions</a:t>
            </a:r>
          </a:p>
          <a:p>
            <a:pPr marL="342900" indent="-342900">
              <a:lnSpc>
                <a:spcPct val="107000"/>
              </a:lnSpc>
              <a:spcAft>
                <a:spcPts val="800"/>
              </a:spcAft>
              <a:buFont typeface="Arial" panose="020B0604020202020204" pitchFamily="34" charset="0"/>
              <a:buChar char="•"/>
            </a:pPr>
            <a:r>
              <a:rPr lang="en-US" sz="2000">
                <a:latin typeface="Arial" panose="020B0604020202020204" pitchFamily="34" charset="0"/>
                <a:ea typeface="Calibri" panose="020F0502020204030204" pitchFamily="34" charset="0"/>
                <a:cs typeface="Arial" panose="020B0604020202020204" pitchFamily="34" charset="0"/>
              </a:rPr>
              <a:t>EIC project planning includes ensuring the viability of a 2</a:t>
            </a:r>
            <a:r>
              <a:rPr lang="en-US" sz="2000" baseline="30000">
                <a:latin typeface="Arial" panose="020B0604020202020204" pitchFamily="34" charset="0"/>
                <a:ea typeface="Calibri" panose="020F0502020204030204" pitchFamily="34" charset="0"/>
                <a:cs typeface="Arial" panose="020B0604020202020204" pitchFamily="34" charset="0"/>
              </a:rPr>
              <a:t>nd</a:t>
            </a:r>
            <a:r>
              <a:rPr lang="en-US" sz="2000">
                <a:latin typeface="Arial" panose="020B0604020202020204" pitchFamily="34" charset="0"/>
                <a:ea typeface="Calibri" panose="020F0502020204030204" pitchFamily="34" charset="0"/>
                <a:cs typeface="Arial" panose="020B0604020202020204" pitchFamily="34" charset="0"/>
              </a:rPr>
              <a:t> Interaction Region (IR) and detector</a:t>
            </a:r>
          </a:p>
          <a:p>
            <a:pPr marL="342900" indent="-342900">
              <a:lnSpc>
                <a:spcPct val="107000"/>
              </a:lnSpc>
              <a:spcAft>
                <a:spcPts val="800"/>
              </a:spcAft>
              <a:buFont typeface="Arial" panose="020B0604020202020204" pitchFamily="34" charset="0"/>
              <a:buChar char="•"/>
            </a:pPr>
            <a:r>
              <a:rPr lang="en-US" sz="2000">
                <a:latin typeface="Arial" panose="020B0604020202020204" pitchFamily="34" charset="0"/>
                <a:ea typeface="Calibri" panose="020F0502020204030204" pitchFamily="34" charset="0"/>
                <a:cs typeface="Arial" panose="020B0604020202020204" pitchFamily="34" charset="0"/>
              </a:rPr>
              <a:t>EIC project budgets support construction of one IR and one detector</a:t>
            </a:r>
          </a:p>
          <a:p>
            <a:pPr marL="342900" indent="-342900">
              <a:lnSpc>
                <a:spcPct val="107000"/>
              </a:lnSpc>
              <a:spcAft>
                <a:spcPts val="800"/>
              </a:spcAft>
              <a:buFont typeface="Arial" panose="020B0604020202020204" pitchFamily="34" charset="0"/>
              <a:buChar char="•"/>
            </a:pPr>
            <a:r>
              <a:rPr lang="en-US" sz="2000">
                <a:latin typeface="Arial" panose="020B0604020202020204" pitchFamily="34" charset="0"/>
                <a:ea typeface="Calibri" panose="020F0502020204030204" pitchFamily="34" charset="0"/>
                <a:cs typeface="Arial" panose="020B0604020202020204" pitchFamily="34" charset="0"/>
              </a:rPr>
              <a:t>Stakeholders agree that a 2</a:t>
            </a:r>
            <a:r>
              <a:rPr lang="en-US" sz="2000" baseline="30000">
                <a:latin typeface="Arial" panose="020B0604020202020204" pitchFamily="34" charset="0"/>
                <a:ea typeface="Calibri" panose="020F0502020204030204" pitchFamily="34" charset="0"/>
                <a:cs typeface="Arial" panose="020B0604020202020204" pitchFamily="34" charset="0"/>
              </a:rPr>
              <a:t>nd</a:t>
            </a:r>
            <a:r>
              <a:rPr lang="en-US" sz="2000">
                <a:latin typeface="Arial" panose="020B0604020202020204" pitchFamily="34" charset="0"/>
                <a:ea typeface="Calibri" panose="020F0502020204030204" pitchFamily="34" charset="0"/>
                <a:cs typeface="Arial" panose="020B0604020202020204" pitchFamily="34" charset="0"/>
              </a:rPr>
              <a:t> IR and detector within the same timeline as the EIC project is desirable and routes to making this possible as a separate project will be explored</a:t>
            </a:r>
            <a:endParaRPr lang="en-US" sz="2200">
              <a:latin typeface="Arial" panose="020B0604020202020204" pitchFamily="34" charset="0"/>
              <a:ea typeface="Calibri" panose="020F0502020204030204" pitchFamily="34" charset="0"/>
              <a:cs typeface="Arial" panose="020B0604020202020204" pitchFamily="34" charset="0"/>
            </a:endParaRPr>
          </a:p>
          <a:p>
            <a:pPr marL="800100" lvl="1" indent="-342900">
              <a:lnSpc>
                <a:spcPct val="107000"/>
              </a:lnSpc>
              <a:spcAft>
                <a:spcPts val="800"/>
              </a:spcAft>
              <a:buFont typeface="Arial" panose="020B0604020202020204" pitchFamily="34" charset="0"/>
              <a:buChar char="•"/>
            </a:pPr>
            <a:r>
              <a:rPr lang="en-US" sz="2000">
                <a:latin typeface="Arial" panose="020B0604020202020204" pitchFamily="34" charset="0"/>
                <a:ea typeface="Calibri" panose="020F0502020204030204" pitchFamily="34" charset="0"/>
                <a:cs typeface="Arial" panose="020B0604020202020204" pitchFamily="34" charset="0"/>
              </a:rPr>
              <a:t>Discussion and dedicated session(s) on the 2</a:t>
            </a:r>
            <a:r>
              <a:rPr lang="en-US" sz="2000" baseline="30000">
                <a:latin typeface="Arial" panose="020B0604020202020204" pitchFamily="34" charset="0"/>
                <a:ea typeface="Calibri" panose="020F0502020204030204" pitchFamily="34" charset="0"/>
                <a:cs typeface="Arial" panose="020B0604020202020204" pitchFamily="34" charset="0"/>
              </a:rPr>
              <a:t>nd</a:t>
            </a:r>
            <a:r>
              <a:rPr lang="en-US" sz="2000">
                <a:latin typeface="Arial" panose="020B0604020202020204" pitchFamily="34" charset="0"/>
                <a:ea typeface="Calibri" panose="020F0502020204030204" pitchFamily="34" charset="0"/>
                <a:cs typeface="Arial" panose="020B0604020202020204" pitchFamily="34" charset="0"/>
              </a:rPr>
              <a:t> IR during Yellow Report Meeting in November 2020</a:t>
            </a:r>
            <a:endParaRPr lang="en-US" sz="2000" b="1">
              <a:latin typeface="Arial" panose="020B0604020202020204" pitchFamily="34" charset="0"/>
              <a:ea typeface="Calibri" panose="020F0502020204030204" pitchFamily="34" charset="0"/>
              <a:cs typeface="Arial" panose="020B0604020202020204" pitchFamily="34" charset="0"/>
            </a:endParaRPr>
          </a:p>
          <a:p>
            <a:pPr marL="800100" lvl="1" indent="-342900">
              <a:lnSpc>
                <a:spcPct val="107000"/>
              </a:lnSpc>
              <a:spcAft>
                <a:spcPts val="800"/>
              </a:spcAft>
              <a:buFont typeface="Arial" panose="020B0604020202020204" pitchFamily="34" charset="0"/>
              <a:buChar char="•"/>
            </a:pPr>
            <a:r>
              <a:rPr lang="en-US" sz="2000">
                <a:latin typeface="Arial" panose="020B0604020202020204" pitchFamily="34" charset="0"/>
                <a:ea typeface="Calibri" panose="020F0502020204030204" pitchFamily="34" charset="0"/>
                <a:cs typeface="Arial" panose="020B0604020202020204" pitchFamily="34" charset="0"/>
              </a:rPr>
              <a:t>Topical week-long workshop on 2</a:t>
            </a:r>
            <a:r>
              <a:rPr lang="en-US" sz="2000" baseline="30000">
                <a:latin typeface="Arial" panose="020B0604020202020204" pitchFamily="34" charset="0"/>
                <a:ea typeface="Calibri" panose="020F0502020204030204" pitchFamily="34" charset="0"/>
                <a:cs typeface="Arial" panose="020B0604020202020204" pitchFamily="34" charset="0"/>
              </a:rPr>
              <a:t>nd</a:t>
            </a:r>
            <a:r>
              <a:rPr lang="en-US" sz="2000">
                <a:latin typeface="Arial" panose="020B0604020202020204" pitchFamily="34" charset="0"/>
                <a:ea typeface="Calibri" panose="020F0502020204030204" pitchFamily="34" charset="0"/>
                <a:cs typeface="Arial" panose="020B0604020202020204" pitchFamily="34" charset="0"/>
              </a:rPr>
              <a:t> IR concepts in February 2021</a:t>
            </a:r>
            <a:r>
              <a:rPr lang="en-US" sz="2200" b="1">
                <a:solidFill>
                  <a:srgbClr val="0432FF"/>
                </a:solidFill>
                <a:latin typeface="Arial" panose="020B0604020202020204" pitchFamily="34" charset="0"/>
                <a:ea typeface="Calibri" panose="020F0502020204030204" pitchFamily="34" charset="0"/>
                <a:cs typeface="Arial" panose="020B0604020202020204" pitchFamily="34" charset="0"/>
              </a:rPr>
              <a:t> </a:t>
            </a:r>
          </a:p>
        </p:txBody>
      </p:sp>
      <p:sp>
        <p:nvSpPr>
          <p:cNvPr id="2" name="Slide Number Placeholder 1">
            <a:extLst>
              <a:ext uri="{FF2B5EF4-FFF2-40B4-BE49-F238E27FC236}">
                <a16:creationId xmlns:a16="http://schemas.microsoft.com/office/drawing/2014/main" id="{194E10EC-9C7A-4361-9FF5-011E12654438}"/>
              </a:ext>
            </a:extLst>
          </p:cNvPr>
          <p:cNvSpPr>
            <a:spLocks noGrp="1"/>
          </p:cNvSpPr>
          <p:nvPr>
            <p:ph type="sldNum" sz="quarter" idx="12"/>
          </p:nvPr>
        </p:nvSpPr>
        <p:spPr/>
        <p:txBody>
          <a:bodyPr/>
          <a:lstStyle/>
          <a:p>
            <a:fld id="{893C5830-40F3-F04E-B2E3-10E6672BA8FF}" type="slidenum">
              <a:rPr lang="en-US" smtClean="0"/>
              <a:t>11</a:t>
            </a:fld>
            <a:endParaRPr lang="en-US"/>
          </a:p>
        </p:txBody>
      </p:sp>
    </p:spTree>
    <p:extLst>
      <p:ext uri="{BB962C8B-B14F-4D97-AF65-F5344CB8AC3E}">
        <p14:creationId xmlns:p14="http://schemas.microsoft.com/office/powerpoint/2010/main" val="214293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533400" y="1143000"/>
            <a:ext cx="7848600" cy="13716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34" charset="0"/>
            </a:endParaRPr>
          </a:p>
        </p:txBody>
      </p:sp>
      <p:sp>
        <p:nvSpPr>
          <p:cNvPr id="8" name="Title 7">
            <a:extLst>
              <a:ext uri="{FF2B5EF4-FFF2-40B4-BE49-F238E27FC236}">
                <a16:creationId xmlns:a16="http://schemas.microsoft.com/office/drawing/2014/main" id="{49939B16-FCC0-9C4F-9C95-20A55C1F78D2}"/>
              </a:ext>
            </a:extLst>
          </p:cNvPr>
          <p:cNvSpPr>
            <a:spLocks noGrp="1"/>
          </p:cNvSpPr>
          <p:nvPr>
            <p:ph type="title"/>
          </p:nvPr>
        </p:nvSpPr>
        <p:spPr>
          <a:xfrm>
            <a:off x="495299" y="238565"/>
            <a:ext cx="8401565" cy="601826"/>
          </a:xfrm>
        </p:spPr>
        <p:txBody>
          <a:bodyPr>
            <a:noAutofit/>
          </a:bodyPr>
          <a:lstStyle/>
          <a:p>
            <a:r>
              <a:rPr lang="en-US" sz="4000" dirty="0"/>
              <a:t>Detector Advisory Committee (DAC)</a:t>
            </a:r>
          </a:p>
        </p:txBody>
      </p:sp>
      <p:sp>
        <p:nvSpPr>
          <p:cNvPr id="2" name="Slide Number Placeholder 1"/>
          <p:cNvSpPr>
            <a:spLocks noGrp="1"/>
          </p:cNvSpPr>
          <p:nvPr>
            <p:ph type="sldNum" sz="quarter" idx="12"/>
          </p:nvPr>
        </p:nvSpPr>
        <p:spPr/>
        <p:txBody>
          <a:bodyPr/>
          <a:lstStyle/>
          <a:p>
            <a:fld id="{87034D8C-3CB4-402A-BC46-2AB14C0FE90A}" type="slidenum">
              <a:rPr lang="en-US" smtClean="0"/>
              <a:pPr/>
              <a:t>12</a:t>
            </a:fld>
            <a:endParaRPr lang="en-US"/>
          </a:p>
        </p:txBody>
      </p:sp>
      <p:sp>
        <p:nvSpPr>
          <p:cNvPr id="7" name="Content Placeholder 1">
            <a:extLst>
              <a:ext uri="{FF2B5EF4-FFF2-40B4-BE49-F238E27FC236}">
                <a16:creationId xmlns:a16="http://schemas.microsoft.com/office/drawing/2014/main" id="{20497E56-51DD-496D-90BA-1EEFEA14B6D1}"/>
              </a:ext>
            </a:extLst>
          </p:cNvPr>
          <p:cNvSpPr txBox="1">
            <a:spLocks/>
          </p:cNvSpPr>
          <p:nvPr/>
        </p:nvSpPr>
        <p:spPr>
          <a:xfrm>
            <a:off x="495299" y="1143000"/>
            <a:ext cx="8521212" cy="513645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First DAC Meeting is scheduled for September 28-29, 2020</a:t>
            </a:r>
          </a:p>
          <a:p>
            <a:r>
              <a:rPr lang="en-US" sz="1800" dirty="0"/>
              <a:t>DAC draft charter and agenda in discussion </a:t>
            </a:r>
          </a:p>
          <a:p>
            <a:r>
              <a:rPr lang="en-US" sz="1800" dirty="0"/>
              <a:t>DAC members:</a:t>
            </a:r>
          </a:p>
          <a:p>
            <a:pPr lvl="1"/>
            <a:r>
              <a:rPr lang="en-US" sz="1400" dirty="0"/>
              <a:t>Edward Kinney, CHAIR (University of Colorado)</a:t>
            </a:r>
          </a:p>
          <a:p>
            <a:pPr lvl="1"/>
            <a:r>
              <a:rPr lang="en-US" sz="1400" dirty="0" err="1"/>
              <a:t>Etiennette</a:t>
            </a:r>
            <a:r>
              <a:rPr lang="en-US" sz="1400" dirty="0"/>
              <a:t> </a:t>
            </a:r>
            <a:r>
              <a:rPr lang="en-US" sz="1400" dirty="0" err="1"/>
              <a:t>Auffray</a:t>
            </a:r>
            <a:r>
              <a:rPr lang="en-US" sz="1400" dirty="0"/>
              <a:t> (CERN)</a:t>
            </a:r>
          </a:p>
          <a:p>
            <a:pPr lvl="1"/>
            <a:r>
              <a:rPr lang="en-US" sz="1400" dirty="0"/>
              <a:t>Peter </a:t>
            </a:r>
            <a:r>
              <a:rPr lang="en-US" sz="1400" dirty="0" err="1"/>
              <a:t>Krizan</a:t>
            </a:r>
            <a:r>
              <a:rPr lang="en-US" sz="1400" dirty="0"/>
              <a:t> (University of </a:t>
            </a:r>
            <a:r>
              <a:rPr lang="en-US" sz="1400" dirty="0" err="1"/>
              <a:t>Ljubjana</a:t>
            </a:r>
            <a:r>
              <a:rPr lang="en-US" sz="1400" dirty="0"/>
              <a:t>)</a:t>
            </a:r>
          </a:p>
          <a:p>
            <a:pPr lvl="1"/>
            <a:r>
              <a:rPr lang="en-US" sz="1400" dirty="0"/>
              <a:t>Ana </a:t>
            </a:r>
            <a:r>
              <a:rPr lang="en-US" sz="1400" dirty="0" err="1"/>
              <a:t>Ameila</a:t>
            </a:r>
            <a:r>
              <a:rPr lang="en-US" sz="1400" dirty="0"/>
              <a:t> Machado (University of Campinas)</a:t>
            </a:r>
          </a:p>
          <a:p>
            <a:pPr lvl="1"/>
            <a:r>
              <a:rPr lang="en-US" sz="1400" dirty="0"/>
              <a:t>Greg </a:t>
            </a:r>
            <a:r>
              <a:rPr lang="en-US" sz="1400" dirty="0" err="1"/>
              <a:t>Rakness</a:t>
            </a:r>
            <a:r>
              <a:rPr lang="en-US" sz="1400" dirty="0"/>
              <a:t> (Fermilab)</a:t>
            </a:r>
          </a:p>
          <a:p>
            <a:pPr lvl="1"/>
            <a:r>
              <a:rPr lang="en-US" sz="1400" dirty="0"/>
              <a:t>Werner </a:t>
            </a:r>
            <a:r>
              <a:rPr lang="en-US" sz="1400" dirty="0" err="1"/>
              <a:t>Riegler</a:t>
            </a:r>
            <a:r>
              <a:rPr lang="en-US" sz="1400" dirty="0"/>
              <a:t> (CERN)</a:t>
            </a:r>
          </a:p>
          <a:p>
            <a:pPr lvl="1"/>
            <a:r>
              <a:rPr lang="en-US" sz="1400" dirty="0" err="1"/>
              <a:t>Ewa</a:t>
            </a:r>
            <a:r>
              <a:rPr lang="en-US" sz="1400" dirty="0"/>
              <a:t> </a:t>
            </a:r>
            <a:r>
              <a:rPr lang="en-US" sz="1400" dirty="0" err="1"/>
              <a:t>Rondio</a:t>
            </a:r>
            <a:r>
              <a:rPr lang="en-US" sz="1400" dirty="0"/>
              <a:t> (National Centre for Nuclear Research)</a:t>
            </a:r>
          </a:p>
          <a:p>
            <a:pPr lvl="1"/>
            <a:r>
              <a:rPr lang="en-US" sz="1400" dirty="0"/>
              <a:t>Heidi </a:t>
            </a:r>
            <a:r>
              <a:rPr lang="en-US" sz="1400" dirty="0" err="1"/>
              <a:t>Schellman</a:t>
            </a:r>
            <a:r>
              <a:rPr lang="en-US" sz="1400" dirty="0"/>
              <a:t> (</a:t>
            </a:r>
            <a:r>
              <a:rPr lang="en-US" sz="1400" dirty="0" err="1"/>
              <a:t>Oregeon</a:t>
            </a:r>
            <a:r>
              <a:rPr lang="en-US" sz="1400" dirty="0"/>
              <a:t> State University)</a:t>
            </a:r>
          </a:p>
          <a:p>
            <a:pPr lvl="1"/>
            <a:r>
              <a:rPr lang="en-US" sz="1400" dirty="0"/>
              <a:t>Brigette Vachon (McGill </a:t>
            </a:r>
            <a:r>
              <a:rPr lang="en-US" sz="1400" dirty="0" err="1"/>
              <a:t>Univeristy</a:t>
            </a:r>
            <a:r>
              <a:rPr lang="en-US" sz="1400" dirty="0"/>
              <a:t>)</a:t>
            </a:r>
          </a:p>
          <a:p>
            <a:pPr lvl="1"/>
            <a:r>
              <a:rPr lang="en-US" sz="1400" dirty="0"/>
              <a:t>Andrew White (University of Texas at Arlington)</a:t>
            </a:r>
          </a:p>
          <a:p>
            <a:pPr lvl="1"/>
            <a:r>
              <a:rPr lang="en-US" sz="1400" dirty="0"/>
              <a:t>Chi Yang (Shandong University)</a:t>
            </a:r>
          </a:p>
          <a:p>
            <a:pPr lvl="1"/>
            <a:r>
              <a:rPr lang="en-US" sz="1400" dirty="0"/>
              <a:t>Glenn Young (BNL)</a:t>
            </a:r>
            <a:endParaRPr lang="en-US" sz="1800" dirty="0"/>
          </a:p>
          <a:p>
            <a:r>
              <a:rPr lang="en-US" sz="1800" dirty="0"/>
              <a:t>Ex-officio members: Chair and Vice-chair of EICUGM Steering Committee</a:t>
            </a:r>
          </a:p>
          <a:p>
            <a:pPr marL="285750" indent="-285750"/>
            <a:r>
              <a:rPr lang="en-US" sz="1800" dirty="0"/>
              <a:t>Ex-officio members: Chair and Coordinator of Generic EIC Detector R&amp;D program</a:t>
            </a:r>
          </a:p>
        </p:txBody>
      </p:sp>
    </p:spTree>
    <p:extLst>
      <p:ext uri="{BB962C8B-B14F-4D97-AF65-F5344CB8AC3E}">
        <p14:creationId xmlns:p14="http://schemas.microsoft.com/office/powerpoint/2010/main" val="1129225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0A505-EB17-4E51-9F75-3FEB99F6B516}"/>
              </a:ext>
            </a:extLst>
          </p:cNvPr>
          <p:cNvSpPr>
            <a:spLocks noGrp="1"/>
          </p:cNvSpPr>
          <p:nvPr>
            <p:ph type="title"/>
          </p:nvPr>
        </p:nvSpPr>
        <p:spPr>
          <a:xfrm>
            <a:off x="346928" y="83154"/>
            <a:ext cx="7886700" cy="807078"/>
          </a:xfrm>
        </p:spPr>
        <p:txBody>
          <a:bodyPr/>
          <a:lstStyle/>
          <a:p>
            <a:r>
              <a:rPr lang="en-US" dirty="0"/>
              <a:t>Schedule</a:t>
            </a:r>
          </a:p>
        </p:txBody>
      </p:sp>
      <p:pic>
        <p:nvPicPr>
          <p:cNvPr id="4" name="Picture 3">
            <a:extLst>
              <a:ext uri="{FF2B5EF4-FFF2-40B4-BE49-F238E27FC236}">
                <a16:creationId xmlns:a16="http://schemas.microsoft.com/office/drawing/2014/main" id="{70C2711F-2259-461A-8F09-1C0F11C5AB9F}"/>
              </a:ext>
            </a:extLst>
          </p:cNvPr>
          <p:cNvPicPr>
            <a:picLocks noChangeAspect="1"/>
          </p:cNvPicPr>
          <p:nvPr/>
        </p:nvPicPr>
        <p:blipFill>
          <a:blip r:embed="rId2"/>
          <a:stretch>
            <a:fillRect/>
          </a:stretch>
        </p:blipFill>
        <p:spPr>
          <a:xfrm>
            <a:off x="0" y="786287"/>
            <a:ext cx="9144000" cy="6421327"/>
          </a:xfrm>
          <a:prstGeom prst="rect">
            <a:avLst/>
          </a:prstGeom>
        </p:spPr>
      </p:pic>
      <p:cxnSp>
        <p:nvCxnSpPr>
          <p:cNvPr id="5" name="Straight Connector 4">
            <a:extLst>
              <a:ext uri="{FF2B5EF4-FFF2-40B4-BE49-F238E27FC236}">
                <a16:creationId xmlns:a16="http://schemas.microsoft.com/office/drawing/2014/main" id="{ABBF4BBC-FEAA-45A5-ADAB-9F494C7FB2C0}"/>
              </a:ext>
            </a:extLst>
          </p:cNvPr>
          <p:cNvCxnSpPr>
            <a:cxnSpLocks/>
          </p:cNvCxnSpPr>
          <p:nvPr/>
        </p:nvCxnSpPr>
        <p:spPr>
          <a:xfrm>
            <a:off x="2402430" y="3051175"/>
            <a:ext cx="0" cy="7445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FF69D07-6598-497A-B980-8561985968E0}"/>
              </a:ext>
            </a:extLst>
          </p:cNvPr>
          <p:cNvCxnSpPr>
            <a:cxnSpLocks/>
          </p:cNvCxnSpPr>
          <p:nvPr/>
        </p:nvCxnSpPr>
        <p:spPr>
          <a:xfrm>
            <a:off x="6264492" y="5020681"/>
            <a:ext cx="0" cy="86896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35B7D51-150B-4F4B-814C-DD3915F84B88}"/>
              </a:ext>
            </a:extLst>
          </p:cNvPr>
          <p:cNvCxnSpPr>
            <a:cxnSpLocks/>
          </p:cNvCxnSpPr>
          <p:nvPr/>
        </p:nvCxnSpPr>
        <p:spPr>
          <a:xfrm flipV="1">
            <a:off x="3648538" y="5035550"/>
            <a:ext cx="2634275" cy="130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EFFB01B-CC7D-457E-84B0-B6BDEC768B4B}"/>
              </a:ext>
            </a:extLst>
          </p:cNvPr>
          <p:cNvCxnSpPr>
            <a:cxnSpLocks/>
          </p:cNvCxnSpPr>
          <p:nvPr/>
        </p:nvCxnSpPr>
        <p:spPr>
          <a:xfrm>
            <a:off x="2402430" y="3771190"/>
            <a:ext cx="57231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70EF8BC-1846-4663-B37A-3A5DA4ECA56E}"/>
              </a:ext>
            </a:extLst>
          </p:cNvPr>
          <p:cNvCxnSpPr/>
          <p:nvPr/>
        </p:nvCxnSpPr>
        <p:spPr>
          <a:xfrm>
            <a:off x="1845839" y="3075536"/>
            <a:ext cx="55659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3BF038E-A72E-4271-BC9E-C04C42E04725}"/>
              </a:ext>
            </a:extLst>
          </p:cNvPr>
          <p:cNvCxnSpPr>
            <a:cxnSpLocks/>
          </p:cNvCxnSpPr>
          <p:nvPr/>
        </p:nvCxnSpPr>
        <p:spPr>
          <a:xfrm>
            <a:off x="2974743" y="3754438"/>
            <a:ext cx="0" cy="39372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D197776-1E2D-445A-91D4-6113DAB44B74}"/>
              </a:ext>
            </a:extLst>
          </p:cNvPr>
          <p:cNvCxnSpPr>
            <a:cxnSpLocks/>
          </p:cNvCxnSpPr>
          <p:nvPr/>
        </p:nvCxnSpPr>
        <p:spPr>
          <a:xfrm flipH="1">
            <a:off x="6249989" y="5889645"/>
            <a:ext cx="2254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Slide Number Placeholder 3">
            <a:extLst>
              <a:ext uri="{FF2B5EF4-FFF2-40B4-BE49-F238E27FC236}">
                <a16:creationId xmlns:a16="http://schemas.microsoft.com/office/drawing/2014/main" id="{C11B673A-01E6-457A-803D-4817C946EB9D}"/>
              </a:ext>
            </a:extLst>
          </p:cNvPr>
          <p:cNvSpPr>
            <a:spLocks noGrp="1"/>
          </p:cNvSpPr>
          <p:nvPr>
            <p:ph type="sldNum" sz="quarter" idx="12"/>
          </p:nvPr>
        </p:nvSpPr>
        <p:spPr>
          <a:xfrm>
            <a:off x="6773133" y="6393484"/>
            <a:ext cx="2057400" cy="365125"/>
          </a:xfrm>
        </p:spPr>
        <p:txBody>
          <a:bodyPr/>
          <a:lstStyle/>
          <a:p>
            <a:fld id="{893C5830-40F3-F04E-B2E3-10E6672BA8FF}" type="slidenum">
              <a:rPr lang="en-US" smtClean="0"/>
              <a:t>13</a:t>
            </a:fld>
            <a:endParaRPr lang="en-US" dirty="0"/>
          </a:p>
        </p:txBody>
      </p:sp>
      <p:cxnSp>
        <p:nvCxnSpPr>
          <p:cNvPr id="33" name="Straight Connector 32">
            <a:extLst>
              <a:ext uri="{FF2B5EF4-FFF2-40B4-BE49-F238E27FC236}">
                <a16:creationId xmlns:a16="http://schemas.microsoft.com/office/drawing/2014/main" id="{D17AD30E-C46A-4649-8312-4EA1E02BCE27}"/>
              </a:ext>
            </a:extLst>
          </p:cNvPr>
          <p:cNvCxnSpPr>
            <a:cxnSpLocks/>
          </p:cNvCxnSpPr>
          <p:nvPr/>
        </p:nvCxnSpPr>
        <p:spPr>
          <a:xfrm>
            <a:off x="2952750" y="4148158"/>
            <a:ext cx="72866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9199CD6-3236-420F-8204-E437B372FE97}"/>
              </a:ext>
            </a:extLst>
          </p:cNvPr>
          <p:cNvCxnSpPr>
            <a:cxnSpLocks/>
          </p:cNvCxnSpPr>
          <p:nvPr/>
        </p:nvCxnSpPr>
        <p:spPr>
          <a:xfrm flipH="1">
            <a:off x="3668958" y="4129088"/>
            <a:ext cx="5010" cy="90646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0F28B5FE-CEB9-450B-848A-45BFD315CF41}"/>
              </a:ext>
            </a:extLst>
          </p:cNvPr>
          <p:cNvCxnSpPr>
            <a:cxnSpLocks/>
          </p:cNvCxnSpPr>
          <p:nvPr/>
        </p:nvCxnSpPr>
        <p:spPr>
          <a:xfrm flipV="1">
            <a:off x="6459667" y="5889645"/>
            <a:ext cx="0" cy="36987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74E9B113-529B-4FFB-B4AE-51ECD7AC6C6B}"/>
              </a:ext>
            </a:extLst>
          </p:cNvPr>
          <p:cNvCxnSpPr>
            <a:cxnSpLocks/>
          </p:cNvCxnSpPr>
          <p:nvPr/>
        </p:nvCxnSpPr>
        <p:spPr>
          <a:xfrm flipH="1">
            <a:off x="6442075" y="6259519"/>
            <a:ext cx="1841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C17ED94-F13C-4618-BD65-6D159E69DF3A}"/>
              </a:ext>
            </a:extLst>
          </p:cNvPr>
          <p:cNvCxnSpPr>
            <a:cxnSpLocks/>
          </p:cNvCxnSpPr>
          <p:nvPr/>
        </p:nvCxnSpPr>
        <p:spPr>
          <a:xfrm>
            <a:off x="6612067" y="5883295"/>
            <a:ext cx="0" cy="3762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9242A98-3F96-4355-8A28-B372A8DD098F}"/>
              </a:ext>
            </a:extLst>
          </p:cNvPr>
          <p:cNvCxnSpPr>
            <a:cxnSpLocks/>
          </p:cNvCxnSpPr>
          <p:nvPr/>
        </p:nvCxnSpPr>
        <p:spPr>
          <a:xfrm>
            <a:off x="6588125" y="5883296"/>
            <a:ext cx="1167342" cy="63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008D797-D8CB-457F-A97C-276F605B15A1}"/>
              </a:ext>
            </a:extLst>
          </p:cNvPr>
          <p:cNvCxnSpPr>
            <a:cxnSpLocks/>
          </p:cNvCxnSpPr>
          <p:nvPr/>
        </p:nvCxnSpPr>
        <p:spPr>
          <a:xfrm>
            <a:off x="2060344" y="1165225"/>
            <a:ext cx="0" cy="5209819"/>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A635FF8-272E-47A3-A628-F7D97534C560}"/>
              </a:ext>
            </a:extLst>
          </p:cNvPr>
          <p:cNvSpPr txBox="1"/>
          <p:nvPr/>
        </p:nvSpPr>
        <p:spPr>
          <a:xfrm>
            <a:off x="1845839" y="1921224"/>
            <a:ext cx="214503" cy="274880"/>
          </a:xfrm>
          <a:prstGeom prst="rect">
            <a:avLst/>
          </a:prstGeom>
          <a:solidFill>
            <a:srgbClr val="008E40">
              <a:alpha val="70000"/>
            </a:srgbClr>
          </a:solidFill>
        </p:spPr>
        <p:txBody>
          <a:bodyPr wrap="square" rtlCol="0">
            <a:spAutoFit/>
          </a:bodyPr>
          <a:lstStyle/>
          <a:p>
            <a:endParaRPr lang="en-US" dirty="0"/>
          </a:p>
        </p:txBody>
      </p:sp>
      <p:sp>
        <p:nvSpPr>
          <p:cNvPr id="25" name="TextBox 24">
            <a:extLst>
              <a:ext uri="{FF2B5EF4-FFF2-40B4-BE49-F238E27FC236}">
                <a16:creationId xmlns:a16="http://schemas.microsoft.com/office/drawing/2014/main" id="{62F40EA7-67BB-4B96-AC41-489CAF0950B8}"/>
              </a:ext>
            </a:extLst>
          </p:cNvPr>
          <p:cNvSpPr txBox="1"/>
          <p:nvPr/>
        </p:nvSpPr>
        <p:spPr>
          <a:xfrm>
            <a:off x="1845823" y="2284773"/>
            <a:ext cx="214503" cy="274879"/>
          </a:xfrm>
          <a:prstGeom prst="rect">
            <a:avLst/>
          </a:prstGeom>
          <a:solidFill>
            <a:srgbClr val="008E40">
              <a:alpha val="70000"/>
            </a:srgbClr>
          </a:solidFill>
        </p:spPr>
        <p:txBody>
          <a:bodyPr wrap="square" rtlCol="0">
            <a:spAutoFit/>
          </a:bodyPr>
          <a:lstStyle/>
          <a:p>
            <a:endParaRPr lang="en-US" dirty="0"/>
          </a:p>
        </p:txBody>
      </p:sp>
      <p:sp>
        <p:nvSpPr>
          <p:cNvPr id="26" name="TextBox 25">
            <a:extLst>
              <a:ext uri="{FF2B5EF4-FFF2-40B4-BE49-F238E27FC236}">
                <a16:creationId xmlns:a16="http://schemas.microsoft.com/office/drawing/2014/main" id="{9010963A-B2C0-4A00-915C-69B1E36C933F}"/>
              </a:ext>
            </a:extLst>
          </p:cNvPr>
          <p:cNvSpPr txBox="1"/>
          <p:nvPr/>
        </p:nvSpPr>
        <p:spPr>
          <a:xfrm>
            <a:off x="1845838" y="2790828"/>
            <a:ext cx="214499" cy="274880"/>
          </a:xfrm>
          <a:prstGeom prst="rect">
            <a:avLst/>
          </a:prstGeom>
          <a:solidFill>
            <a:srgbClr val="008E40">
              <a:alpha val="70000"/>
            </a:srgbClr>
          </a:solidFill>
        </p:spPr>
        <p:txBody>
          <a:bodyPr wrap="square" rtlCol="0">
            <a:spAutoFit/>
          </a:bodyPr>
          <a:lstStyle/>
          <a:p>
            <a:endParaRPr lang="en-US" dirty="0"/>
          </a:p>
        </p:txBody>
      </p:sp>
    </p:spTree>
    <p:extLst>
      <p:ext uri="{BB962C8B-B14F-4D97-AF65-F5344CB8AC3E}">
        <p14:creationId xmlns:p14="http://schemas.microsoft.com/office/powerpoint/2010/main" val="97816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53AC1-78F1-4173-96FB-2FCAAE1B553A}"/>
              </a:ext>
            </a:extLst>
          </p:cNvPr>
          <p:cNvSpPr>
            <a:spLocks noGrp="1"/>
          </p:cNvSpPr>
          <p:nvPr>
            <p:ph type="title"/>
          </p:nvPr>
        </p:nvSpPr>
        <p:spPr>
          <a:xfrm>
            <a:off x="572312" y="66104"/>
            <a:ext cx="7886700" cy="778957"/>
          </a:xfrm>
        </p:spPr>
        <p:txBody>
          <a:bodyPr/>
          <a:lstStyle/>
          <a:p>
            <a:r>
              <a:rPr lang="en-US" dirty="0"/>
              <a:t>Timeline to CD-1</a:t>
            </a:r>
          </a:p>
        </p:txBody>
      </p:sp>
      <p:sp>
        <p:nvSpPr>
          <p:cNvPr id="3" name="Content Placeholder 2">
            <a:extLst>
              <a:ext uri="{FF2B5EF4-FFF2-40B4-BE49-F238E27FC236}">
                <a16:creationId xmlns:a16="http://schemas.microsoft.com/office/drawing/2014/main" id="{E511889B-BCEA-4955-AA9D-729C42FC29EC}"/>
              </a:ext>
            </a:extLst>
          </p:cNvPr>
          <p:cNvSpPr>
            <a:spLocks noGrp="1"/>
          </p:cNvSpPr>
          <p:nvPr>
            <p:ph idx="1"/>
          </p:nvPr>
        </p:nvSpPr>
        <p:spPr>
          <a:xfrm>
            <a:off x="273917" y="869499"/>
            <a:ext cx="8346895" cy="5253896"/>
          </a:xfrm>
        </p:spPr>
        <p:txBody>
          <a:bodyPr>
            <a:normAutofit/>
          </a:bodyPr>
          <a:lstStyle/>
          <a:p>
            <a:pPr marL="0" indent="0">
              <a:buNone/>
              <a:tabLst>
                <a:tab pos="8801100" algn="r"/>
              </a:tabLst>
            </a:pPr>
            <a:r>
              <a:rPr lang="en-US" sz="2400" dirty="0"/>
              <a:t>EIC Program Steering Group Meeting	May 7, 2020</a:t>
            </a:r>
          </a:p>
          <a:p>
            <a:pPr marL="0" indent="0">
              <a:buNone/>
              <a:tabLst>
                <a:tab pos="8801100" algn="r"/>
              </a:tabLst>
            </a:pPr>
            <a:r>
              <a:rPr lang="en-US" sz="2400" dirty="0"/>
              <a:t>Partnership Agreement Signed	May 7, 2020</a:t>
            </a:r>
          </a:p>
          <a:p>
            <a:pPr marL="0" indent="0">
              <a:buNone/>
              <a:tabLst>
                <a:tab pos="8801100" algn="r"/>
              </a:tabLst>
            </a:pPr>
            <a:r>
              <a:rPr lang="en-US" sz="2400" dirty="0"/>
              <a:t>Call for </a:t>
            </a:r>
            <a:r>
              <a:rPr lang="en-US" sz="2400" dirty="0" err="1"/>
              <a:t>EoI</a:t>
            </a:r>
            <a:r>
              <a:rPr lang="en-US" sz="2400" dirty="0"/>
              <a:t> for Contributions to Detectors	May 29, 2020</a:t>
            </a:r>
          </a:p>
          <a:p>
            <a:pPr marL="0" indent="0">
              <a:buNone/>
              <a:tabLst>
                <a:tab pos="8801100" algn="r"/>
              </a:tabLst>
            </a:pPr>
            <a:r>
              <a:rPr lang="en-US" sz="2400" dirty="0"/>
              <a:t>EIC Director’s Council Meeting	June 25, 2020</a:t>
            </a:r>
          </a:p>
          <a:p>
            <a:pPr marL="0" indent="0">
              <a:buNone/>
              <a:tabLst>
                <a:tab pos="8801100" algn="r"/>
              </a:tabLst>
            </a:pPr>
            <a:r>
              <a:rPr lang="en-US" sz="2400" dirty="0"/>
              <a:t>Preliminary drafts/full outline of CDR due	June 30, 2020</a:t>
            </a:r>
          </a:p>
          <a:p>
            <a:pPr marL="0" indent="0">
              <a:buNone/>
              <a:tabLst>
                <a:tab pos="8801100" algn="r"/>
              </a:tabLst>
            </a:pPr>
            <a:r>
              <a:rPr lang="en-US" sz="2400" dirty="0"/>
              <a:t>Draft CD-1 documents complete	June 30, 2020</a:t>
            </a:r>
          </a:p>
          <a:p>
            <a:pPr marL="0" indent="0">
              <a:buNone/>
              <a:tabLst>
                <a:tab pos="8801100" algn="r"/>
              </a:tabLst>
            </a:pPr>
            <a:r>
              <a:rPr lang="en-US" sz="2400" dirty="0"/>
              <a:t>A/E Services Contract awarded	July 3, 2020</a:t>
            </a:r>
          </a:p>
          <a:p>
            <a:pPr marL="0" indent="0">
              <a:buNone/>
              <a:tabLst>
                <a:tab pos="8801100" algn="r"/>
              </a:tabLst>
            </a:pPr>
            <a:r>
              <a:rPr lang="en-US" sz="2400" dirty="0"/>
              <a:t>Analysis of Alternatives Team report due	July 15, 2020</a:t>
            </a:r>
          </a:p>
          <a:p>
            <a:pPr marL="0" indent="0">
              <a:buNone/>
              <a:tabLst>
                <a:tab pos="8801100" algn="r"/>
              </a:tabLst>
            </a:pPr>
            <a:r>
              <a:rPr lang="en-US" sz="2400" dirty="0"/>
              <a:t>Deadlines for drafts of new CDR material	July 31, 2020</a:t>
            </a:r>
          </a:p>
          <a:p>
            <a:pPr marL="0" indent="0">
              <a:buNone/>
              <a:tabLst>
                <a:tab pos="8801100" algn="r"/>
              </a:tabLst>
            </a:pPr>
            <a:r>
              <a:rPr lang="en-US" sz="2400" dirty="0"/>
              <a:t>Freeze Design updates for Draft CDR	July 31, 2020</a:t>
            </a:r>
          </a:p>
          <a:p>
            <a:pPr marL="0" indent="0">
              <a:buNone/>
              <a:tabLst>
                <a:tab pos="8801100" algn="r"/>
              </a:tabLst>
            </a:pPr>
            <a:r>
              <a:rPr lang="en-US" sz="2400" dirty="0"/>
              <a:t>Risk Workshop	July 31-August 6, 2020</a:t>
            </a:r>
          </a:p>
          <a:p>
            <a:pPr marL="0" indent="0">
              <a:buNone/>
              <a:tabLst>
                <a:tab pos="8801100" algn="r"/>
              </a:tabLst>
            </a:pPr>
            <a:endParaRPr lang="en-US" sz="2400" dirty="0"/>
          </a:p>
        </p:txBody>
      </p:sp>
      <p:sp>
        <p:nvSpPr>
          <p:cNvPr id="4" name="Slide Number Placeholder 3">
            <a:extLst>
              <a:ext uri="{FF2B5EF4-FFF2-40B4-BE49-F238E27FC236}">
                <a16:creationId xmlns:a16="http://schemas.microsoft.com/office/drawing/2014/main" id="{A06BF35E-A196-4B55-9807-2459B1D56C91}"/>
              </a:ext>
            </a:extLst>
          </p:cNvPr>
          <p:cNvSpPr>
            <a:spLocks noGrp="1"/>
          </p:cNvSpPr>
          <p:nvPr>
            <p:ph type="sldNum" sz="quarter" idx="12"/>
          </p:nvPr>
        </p:nvSpPr>
        <p:spPr/>
        <p:txBody>
          <a:bodyPr/>
          <a:lstStyle/>
          <a:p>
            <a:fld id="{893C5830-40F3-F04E-B2E3-10E6672BA8FF}" type="slidenum">
              <a:rPr lang="en-US" smtClean="0"/>
              <a:t>14</a:t>
            </a:fld>
            <a:endParaRPr lang="en-US"/>
          </a:p>
        </p:txBody>
      </p:sp>
      <p:pic>
        <p:nvPicPr>
          <p:cNvPr id="6" name="Graphic 5" descr="Checkmark">
            <a:extLst>
              <a:ext uri="{FF2B5EF4-FFF2-40B4-BE49-F238E27FC236}">
                <a16:creationId xmlns:a16="http://schemas.microsoft.com/office/drawing/2014/main" id="{0337BF1A-6472-4BBB-8621-97963CBF60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56828" y="845061"/>
            <a:ext cx="397784" cy="397784"/>
          </a:xfrm>
          <a:prstGeom prst="rect">
            <a:avLst/>
          </a:prstGeom>
        </p:spPr>
      </p:pic>
      <p:pic>
        <p:nvPicPr>
          <p:cNvPr id="7" name="Graphic 6" descr="Checkmark">
            <a:extLst>
              <a:ext uri="{FF2B5EF4-FFF2-40B4-BE49-F238E27FC236}">
                <a16:creationId xmlns:a16="http://schemas.microsoft.com/office/drawing/2014/main" id="{24A70C03-A693-43BC-81A7-D1DF1F24CA6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74320" y="3128062"/>
            <a:ext cx="397784" cy="408085"/>
          </a:xfrm>
          <a:prstGeom prst="rect">
            <a:avLst/>
          </a:prstGeom>
        </p:spPr>
      </p:pic>
      <p:pic>
        <p:nvPicPr>
          <p:cNvPr id="8" name="Graphic 7" descr="Checkmark">
            <a:extLst>
              <a:ext uri="{FF2B5EF4-FFF2-40B4-BE49-F238E27FC236}">
                <a16:creationId xmlns:a16="http://schemas.microsoft.com/office/drawing/2014/main" id="{00D99C93-2531-469C-81F3-973C16AAC8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22800" y="1309977"/>
            <a:ext cx="397784" cy="397784"/>
          </a:xfrm>
          <a:prstGeom prst="rect">
            <a:avLst/>
          </a:prstGeom>
        </p:spPr>
      </p:pic>
      <p:pic>
        <p:nvPicPr>
          <p:cNvPr id="9" name="Graphic 8" descr="Checkmark">
            <a:extLst>
              <a:ext uri="{FF2B5EF4-FFF2-40B4-BE49-F238E27FC236}">
                <a16:creationId xmlns:a16="http://schemas.microsoft.com/office/drawing/2014/main" id="{EBCE3377-043A-450A-95C5-9F6C9C614B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93538" y="2670593"/>
            <a:ext cx="397784" cy="397784"/>
          </a:xfrm>
          <a:prstGeom prst="rect">
            <a:avLst/>
          </a:prstGeom>
        </p:spPr>
      </p:pic>
      <p:pic>
        <p:nvPicPr>
          <p:cNvPr id="10" name="Graphic 9" descr="Checkmark">
            <a:extLst>
              <a:ext uri="{FF2B5EF4-FFF2-40B4-BE49-F238E27FC236}">
                <a16:creationId xmlns:a16="http://schemas.microsoft.com/office/drawing/2014/main" id="{420159A9-4614-45E2-923B-2BC4E1084DD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97566" y="2207923"/>
            <a:ext cx="397784" cy="397784"/>
          </a:xfrm>
          <a:prstGeom prst="rect">
            <a:avLst/>
          </a:prstGeom>
        </p:spPr>
      </p:pic>
      <p:pic>
        <p:nvPicPr>
          <p:cNvPr id="11" name="Graphic 10" descr="Checkmark">
            <a:extLst>
              <a:ext uri="{FF2B5EF4-FFF2-40B4-BE49-F238E27FC236}">
                <a16:creationId xmlns:a16="http://schemas.microsoft.com/office/drawing/2014/main" id="{3CA85A6E-C72E-4AA7-91CE-6863693031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20812" y="1782847"/>
            <a:ext cx="397784" cy="397784"/>
          </a:xfrm>
          <a:prstGeom prst="rect">
            <a:avLst/>
          </a:prstGeom>
        </p:spPr>
      </p:pic>
      <p:pic>
        <p:nvPicPr>
          <p:cNvPr id="12" name="Graphic 11" descr="Checkmark">
            <a:extLst>
              <a:ext uri="{FF2B5EF4-FFF2-40B4-BE49-F238E27FC236}">
                <a16:creationId xmlns:a16="http://schemas.microsoft.com/office/drawing/2014/main" id="{5AB54BC3-E021-4960-8E7B-45773CF7003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97566" y="3604101"/>
            <a:ext cx="397784" cy="397784"/>
          </a:xfrm>
          <a:prstGeom prst="rect">
            <a:avLst/>
          </a:prstGeom>
        </p:spPr>
      </p:pic>
      <p:pic>
        <p:nvPicPr>
          <p:cNvPr id="13" name="Graphic 12" descr="Checkmark">
            <a:extLst>
              <a:ext uri="{FF2B5EF4-FFF2-40B4-BE49-F238E27FC236}">
                <a16:creationId xmlns:a16="http://schemas.microsoft.com/office/drawing/2014/main" id="{D95B2320-B311-43A7-88E5-42E4CE7BFDD0}"/>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8597566" y="4018449"/>
            <a:ext cx="397784" cy="397784"/>
          </a:xfrm>
          <a:prstGeom prst="rect">
            <a:avLst/>
          </a:prstGeom>
        </p:spPr>
      </p:pic>
      <p:pic>
        <p:nvPicPr>
          <p:cNvPr id="15" name="Graphic 14" descr="Checkmark">
            <a:extLst>
              <a:ext uri="{FF2B5EF4-FFF2-40B4-BE49-F238E27FC236}">
                <a16:creationId xmlns:a16="http://schemas.microsoft.com/office/drawing/2014/main" id="{82793CD7-1F46-40D9-99F6-9CA893EEE296}"/>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8622800" y="4527039"/>
            <a:ext cx="397784" cy="397784"/>
          </a:xfrm>
          <a:prstGeom prst="rect">
            <a:avLst/>
          </a:prstGeom>
        </p:spPr>
      </p:pic>
      <p:pic>
        <p:nvPicPr>
          <p:cNvPr id="16" name="Graphic 15" descr="Checkmark">
            <a:extLst>
              <a:ext uri="{FF2B5EF4-FFF2-40B4-BE49-F238E27FC236}">
                <a16:creationId xmlns:a16="http://schemas.microsoft.com/office/drawing/2014/main" id="{EAA424E5-7BC0-45AF-8B5B-CCCB954F7CE0}"/>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8551074" y="4953787"/>
            <a:ext cx="397784" cy="397784"/>
          </a:xfrm>
          <a:prstGeom prst="rect">
            <a:avLst/>
          </a:prstGeom>
        </p:spPr>
      </p:pic>
      <p:pic>
        <p:nvPicPr>
          <p:cNvPr id="17" name="Graphic 16" descr="Checkmark">
            <a:extLst>
              <a:ext uri="{FF2B5EF4-FFF2-40B4-BE49-F238E27FC236}">
                <a16:creationId xmlns:a16="http://schemas.microsoft.com/office/drawing/2014/main" id="{C67880DB-36BB-4284-9E47-5C81950AC0A6}"/>
              </a:ext>
            </a:extLst>
          </p:cNvPr>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8574320" y="5433413"/>
            <a:ext cx="397784" cy="397784"/>
          </a:xfrm>
          <a:prstGeom prst="rect">
            <a:avLst/>
          </a:prstGeom>
        </p:spPr>
      </p:pic>
    </p:spTree>
    <p:extLst>
      <p:ext uri="{BB962C8B-B14F-4D97-AF65-F5344CB8AC3E}">
        <p14:creationId xmlns:p14="http://schemas.microsoft.com/office/powerpoint/2010/main" val="27095292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53AC1-78F1-4173-96FB-2FCAAE1B553A}"/>
              </a:ext>
            </a:extLst>
          </p:cNvPr>
          <p:cNvSpPr>
            <a:spLocks noGrp="1"/>
          </p:cNvSpPr>
          <p:nvPr>
            <p:ph type="title"/>
          </p:nvPr>
        </p:nvSpPr>
        <p:spPr>
          <a:xfrm>
            <a:off x="572312" y="66104"/>
            <a:ext cx="7886700" cy="778957"/>
          </a:xfrm>
        </p:spPr>
        <p:txBody>
          <a:bodyPr/>
          <a:lstStyle/>
          <a:p>
            <a:r>
              <a:rPr lang="en-US"/>
              <a:t>Timeline to CD-1</a:t>
            </a:r>
            <a:endParaRPr lang="en-US" dirty="0"/>
          </a:p>
        </p:txBody>
      </p:sp>
      <p:sp>
        <p:nvSpPr>
          <p:cNvPr id="3" name="Content Placeholder 2">
            <a:extLst>
              <a:ext uri="{FF2B5EF4-FFF2-40B4-BE49-F238E27FC236}">
                <a16:creationId xmlns:a16="http://schemas.microsoft.com/office/drawing/2014/main" id="{E511889B-BCEA-4955-AA9D-729C42FC29EC}"/>
              </a:ext>
            </a:extLst>
          </p:cNvPr>
          <p:cNvSpPr>
            <a:spLocks noGrp="1"/>
          </p:cNvSpPr>
          <p:nvPr>
            <p:ph idx="1"/>
          </p:nvPr>
        </p:nvSpPr>
        <p:spPr>
          <a:xfrm>
            <a:off x="209466" y="909839"/>
            <a:ext cx="8461212" cy="5253896"/>
          </a:xfrm>
        </p:spPr>
        <p:txBody>
          <a:bodyPr>
            <a:normAutofit/>
          </a:bodyPr>
          <a:lstStyle/>
          <a:p>
            <a:pPr marL="0" indent="0">
              <a:buNone/>
              <a:tabLst>
                <a:tab pos="8801100" algn="r"/>
              </a:tabLst>
            </a:pPr>
            <a:r>
              <a:rPr lang="en-US" sz="2400" dirty="0"/>
              <a:t>Freeze data for DOE Mini Review	August 1, 2020</a:t>
            </a:r>
          </a:p>
          <a:p>
            <a:pPr marL="0" indent="0">
              <a:buNone/>
              <a:tabLst>
                <a:tab pos="8801100" algn="r"/>
              </a:tabLst>
            </a:pPr>
            <a:r>
              <a:rPr lang="en-US" sz="2400" dirty="0"/>
              <a:t>Independent Review of </a:t>
            </a:r>
            <a:r>
              <a:rPr lang="en-US" sz="2400" dirty="0" err="1"/>
              <a:t>AoA</a:t>
            </a:r>
            <a:r>
              <a:rPr lang="en-US" sz="2400" dirty="0"/>
              <a:t>	Week of August 10, 2020</a:t>
            </a:r>
          </a:p>
          <a:p>
            <a:pPr marL="0" indent="0">
              <a:buNone/>
              <a:tabLst>
                <a:tab pos="8801100" algn="r"/>
              </a:tabLst>
            </a:pPr>
            <a:r>
              <a:rPr lang="en-US" sz="2400" dirty="0"/>
              <a:t>CD-1 Documents complete for review	August 15, 2020</a:t>
            </a:r>
          </a:p>
          <a:p>
            <a:pPr marL="0" indent="0">
              <a:buNone/>
              <a:tabLst>
                <a:tab pos="8801100" algn="r"/>
              </a:tabLst>
            </a:pPr>
            <a:r>
              <a:rPr lang="en-US" sz="2400" dirty="0" err="1"/>
              <a:t>AoA</a:t>
            </a:r>
            <a:r>
              <a:rPr lang="en-US" sz="2400" dirty="0"/>
              <a:t> Final Report complete	August 25, 2020</a:t>
            </a:r>
          </a:p>
          <a:p>
            <a:pPr marL="0" indent="0">
              <a:buNone/>
              <a:tabLst>
                <a:tab pos="8801100" algn="r"/>
              </a:tabLst>
            </a:pPr>
            <a:r>
              <a:rPr lang="en-US" sz="2400" dirty="0"/>
              <a:t>Mini MAC (Machine Advisory Com.) Mtg	August 26, 2020</a:t>
            </a:r>
          </a:p>
          <a:p>
            <a:pPr marL="0" indent="0">
              <a:buNone/>
              <a:tabLst>
                <a:tab pos="8801100" algn="r"/>
              </a:tabLst>
            </a:pPr>
            <a:r>
              <a:rPr lang="en-US" sz="2400" dirty="0"/>
              <a:t>Post Material for DOE Status Review	August 26, 2020</a:t>
            </a:r>
          </a:p>
          <a:p>
            <a:pPr marL="0" indent="0">
              <a:buNone/>
              <a:tabLst>
                <a:tab pos="8801100" algn="r"/>
              </a:tabLst>
            </a:pPr>
            <a:r>
              <a:rPr lang="en-US" sz="2400" dirty="0"/>
              <a:t>Project Advisory Committee Meeting	August 27, 2020</a:t>
            </a:r>
          </a:p>
          <a:p>
            <a:pPr marL="0" indent="0">
              <a:buNone/>
              <a:tabLst>
                <a:tab pos="8801100" algn="r"/>
              </a:tabLst>
            </a:pPr>
            <a:r>
              <a:rPr lang="en-US" sz="2400" dirty="0"/>
              <a:t>Draft CDR complete	September 1, 2020</a:t>
            </a:r>
          </a:p>
          <a:p>
            <a:pPr marL="0" indent="0">
              <a:buNone/>
              <a:tabLst>
                <a:tab pos="8801100" algn="r"/>
              </a:tabLst>
            </a:pPr>
            <a:r>
              <a:rPr lang="en-US" sz="2400" dirty="0"/>
              <a:t>DOE OPA Status Review	September 9-10, 2020</a:t>
            </a:r>
          </a:p>
          <a:p>
            <a:pPr marL="0" indent="0">
              <a:buNone/>
              <a:tabLst>
                <a:tab pos="8801100" algn="r"/>
              </a:tabLst>
            </a:pPr>
            <a:r>
              <a:rPr lang="en-US" sz="2400" dirty="0"/>
              <a:t>Cost Estimate “Scrubbing”	Week of September 14, 2020</a:t>
            </a:r>
          </a:p>
        </p:txBody>
      </p:sp>
      <p:sp>
        <p:nvSpPr>
          <p:cNvPr id="4" name="Slide Number Placeholder 3">
            <a:extLst>
              <a:ext uri="{FF2B5EF4-FFF2-40B4-BE49-F238E27FC236}">
                <a16:creationId xmlns:a16="http://schemas.microsoft.com/office/drawing/2014/main" id="{8242EB5D-3B08-49D6-ADB2-3FB127B2AC2F}"/>
              </a:ext>
            </a:extLst>
          </p:cNvPr>
          <p:cNvSpPr>
            <a:spLocks noGrp="1"/>
          </p:cNvSpPr>
          <p:nvPr>
            <p:ph type="sldNum" sz="quarter" idx="12"/>
          </p:nvPr>
        </p:nvSpPr>
        <p:spPr/>
        <p:txBody>
          <a:bodyPr/>
          <a:lstStyle/>
          <a:p>
            <a:fld id="{893C5830-40F3-F04E-B2E3-10E6672BA8FF}" type="slidenum">
              <a:rPr lang="en-US" smtClean="0"/>
              <a:t>15</a:t>
            </a:fld>
            <a:endParaRPr lang="en-US"/>
          </a:p>
        </p:txBody>
      </p:sp>
      <p:pic>
        <p:nvPicPr>
          <p:cNvPr id="5" name="Graphic 4" descr="Checkmark">
            <a:extLst>
              <a:ext uri="{FF2B5EF4-FFF2-40B4-BE49-F238E27FC236}">
                <a16:creationId xmlns:a16="http://schemas.microsoft.com/office/drawing/2014/main" id="{B7E51520-39B2-4180-92BC-CE875F3C27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70678" y="909839"/>
            <a:ext cx="397784" cy="397784"/>
          </a:xfrm>
          <a:prstGeom prst="rect">
            <a:avLst/>
          </a:prstGeom>
        </p:spPr>
      </p:pic>
      <p:pic>
        <p:nvPicPr>
          <p:cNvPr id="7" name="Graphic 6" descr="Checkmark">
            <a:extLst>
              <a:ext uri="{FF2B5EF4-FFF2-40B4-BE49-F238E27FC236}">
                <a16:creationId xmlns:a16="http://schemas.microsoft.com/office/drawing/2014/main" id="{8F649672-9F06-45AD-974E-DF1FC066D47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62722" y="1363937"/>
            <a:ext cx="397784" cy="397784"/>
          </a:xfrm>
          <a:prstGeom prst="rect">
            <a:avLst/>
          </a:prstGeom>
        </p:spPr>
      </p:pic>
      <p:pic>
        <p:nvPicPr>
          <p:cNvPr id="8" name="Graphic 7" descr="Checkmark">
            <a:extLst>
              <a:ext uri="{FF2B5EF4-FFF2-40B4-BE49-F238E27FC236}">
                <a16:creationId xmlns:a16="http://schemas.microsoft.com/office/drawing/2014/main" id="{A7DFBBE1-DC5C-4969-9EE1-53CA9D86426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70678" y="1805767"/>
            <a:ext cx="397784" cy="397784"/>
          </a:xfrm>
          <a:prstGeom prst="rect">
            <a:avLst/>
          </a:prstGeom>
        </p:spPr>
      </p:pic>
      <p:pic>
        <p:nvPicPr>
          <p:cNvPr id="9" name="Graphic 8" descr="Checkmark">
            <a:extLst>
              <a:ext uri="{FF2B5EF4-FFF2-40B4-BE49-F238E27FC236}">
                <a16:creationId xmlns:a16="http://schemas.microsoft.com/office/drawing/2014/main" id="{E902ACCD-4E14-4D38-AEE7-A413660960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24186" y="2259865"/>
            <a:ext cx="397784" cy="397784"/>
          </a:xfrm>
          <a:prstGeom prst="rect">
            <a:avLst/>
          </a:prstGeom>
        </p:spPr>
      </p:pic>
      <p:pic>
        <p:nvPicPr>
          <p:cNvPr id="10" name="Graphic 9" descr="Checkmark">
            <a:extLst>
              <a:ext uri="{FF2B5EF4-FFF2-40B4-BE49-F238E27FC236}">
                <a16:creationId xmlns:a16="http://schemas.microsoft.com/office/drawing/2014/main" id="{6730BF1F-218A-41B1-AC59-4E48F0ADB1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24186" y="2755070"/>
            <a:ext cx="397784" cy="397784"/>
          </a:xfrm>
          <a:prstGeom prst="rect">
            <a:avLst/>
          </a:prstGeom>
        </p:spPr>
      </p:pic>
      <p:pic>
        <p:nvPicPr>
          <p:cNvPr id="12" name="Graphic 11" descr="Checkmark">
            <a:extLst>
              <a:ext uri="{FF2B5EF4-FFF2-40B4-BE49-F238E27FC236}">
                <a16:creationId xmlns:a16="http://schemas.microsoft.com/office/drawing/2014/main" id="{78FD1A9D-080F-4050-88F6-2CC58F345C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50155" y="3198283"/>
            <a:ext cx="397784" cy="397784"/>
          </a:xfrm>
          <a:prstGeom prst="rect">
            <a:avLst/>
          </a:prstGeom>
        </p:spPr>
      </p:pic>
      <p:pic>
        <p:nvPicPr>
          <p:cNvPr id="13" name="Graphic 12" descr="Checkmark">
            <a:extLst>
              <a:ext uri="{FF2B5EF4-FFF2-40B4-BE49-F238E27FC236}">
                <a16:creationId xmlns:a16="http://schemas.microsoft.com/office/drawing/2014/main" id="{9E5605FD-81C2-4F41-93BC-2F3E9ED70D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62722" y="3625736"/>
            <a:ext cx="397784" cy="397784"/>
          </a:xfrm>
          <a:prstGeom prst="rect">
            <a:avLst/>
          </a:prstGeom>
        </p:spPr>
      </p:pic>
      <p:pic>
        <p:nvPicPr>
          <p:cNvPr id="14" name="Graphic 13" descr="Checkmark">
            <a:extLst>
              <a:ext uri="{FF2B5EF4-FFF2-40B4-BE49-F238E27FC236}">
                <a16:creationId xmlns:a16="http://schemas.microsoft.com/office/drawing/2014/main" id="{44697047-DB7A-42F6-8EE4-8ABCD868B4E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60417" y="4088298"/>
            <a:ext cx="397784" cy="397784"/>
          </a:xfrm>
          <a:prstGeom prst="rect">
            <a:avLst/>
          </a:prstGeom>
        </p:spPr>
      </p:pic>
      <p:pic>
        <p:nvPicPr>
          <p:cNvPr id="15" name="Graphic 14" descr="Checkmark">
            <a:extLst>
              <a:ext uri="{FF2B5EF4-FFF2-40B4-BE49-F238E27FC236}">
                <a16:creationId xmlns:a16="http://schemas.microsoft.com/office/drawing/2014/main" id="{60DEB3B3-5B06-FA4E-892F-F1EBFCBE6A09}"/>
              </a:ext>
            </a:extLst>
          </p:cNvPr>
          <p:cNvPicPr>
            <a:picLocks noChangeAspect="1"/>
          </p:cNvPicPr>
          <p:nvPr/>
        </p:nvPicPr>
        <p:blipFill>
          <a:blip r:embed="rId4">
            <a:extLst>
              <a:ext uri="{96DAC541-7B7A-43D3-8B79-37D633B846F1}">
                <asvg:svgBlip xmlns:asvg="http://schemas.microsoft.com/office/drawing/2016/SVG/main" r:embed="rId3"/>
              </a:ext>
            </a:extLst>
          </a:blip>
          <a:stretch>
            <a:fillRect/>
          </a:stretch>
        </p:blipFill>
        <p:spPr>
          <a:xfrm>
            <a:off x="8650155" y="4541432"/>
            <a:ext cx="397784" cy="397784"/>
          </a:xfrm>
          <a:prstGeom prst="rect">
            <a:avLst/>
          </a:prstGeom>
        </p:spPr>
      </p:pic>
    </p:spTree>
    <p:extLst>
      <p:ext uri="{BB962C8B-B14F-4D97-AF65-F5344CB8AC3E}">
        <p14:creationId xmlns:p14="http://schemas.microsoft.com/office/powerpoint/2010/main" val="5879647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40CAA-E5D9-FF40-9723-783B8767C205}"/>
              </a:ext>
            </a:extLst>
          </p:cNvPr>
          <p:cNvSpPr>
            <a:spLocks noGrp="1"/>
          </p:cNvSpPr>
          <p:nvPr>
            <p:ph type="title"/>
          </p:nvPr>
        </p:nvSpPr>
        <p:spPr/>
        <p:txBody>
          <a:bodyPr/>
          <a:lstStyle/>
          <a:p>
            <a:r>
              <a:rPr lang="en-US" dirty="0"/>
              <a:t>DOE Review</a:t>
            </a:r>
          </a:p>
        </p:txBody>
      </p:sp>
      <p:sp>
        <p:nvSpPr>
          <p:cNvPr id="3" name="Content Placeholder 2">
            <a:extLst>
              <a:ext uri="{FF2B5EF4-FFF2-40B4-BE49-F238E27FC236}">
                <a16:creationId xmlns:a16="http://schemas.microsoft.com/office/drawing/2014/main" id="{3DD5D71E-8204-1F4A-81E3-229D6E82AB5D}"/>
              </a:ext>
            </a:extLst>
          </p:cNvPr>
          <p:cNvSpPr>
            <a:spLocks noGrp="1"/>
          </p:cNvSpPr>
          <p:nvPr>
            <p:ph idx="1"/>
          </p:nvPr>
        </p:nvSpPr>
        <p:spPr/>
        <p:txBody>
          <a:bodyPr>
            <a:normAutofit lnSpcReduction="10000"/>
          </a:bodyPr>
          <a:lstStyle/>
          <a:p>
            <a:r>
              <a:rPr lang="en-US" dirty="0"/>
              <a:t>September 9-11, 2020</a:t>
            </a:r>
          </a:p>
          <a:p>
            <a:r>
              <a:rPr lang="en-US" dirty="0"/>
              <a:t>20 External Reviewers, plus Observers</a:t>
            </a:r>
          </a:p>
          <a:p>
            <a:r>
              <a:rPr lang="en-US" dirty="0"/>
              <a:t>Results</a:t>
            </a:r>
          </a:p>
          <a:p>
            <a:pPr lvl="1"/>
            <a:r>
              <a:rPr lang="en-US" dirty="0"/>
              <a:t>Closeout Slides provided to EIC (53 slides)</a:t>
            </a:r>
          </a:p>
          <a:p>
            <a:pPr lvl="1"/>
            <a:r>
              <a:rPr lang="en-US" dirty="0"/>
              <a:t>DOE CD-1 review scheduled for January 26-28, 2021 as originally planned</a:t>
            </a:r>
          </a:p>
          <a:p>
            <a:pPr lvl="1"/>
            <a:r>
              <a:rPr lang="en-US" dirty="0"/>
              <a:t>Numerous constructive recommendations as is typical for these types of reviews</a:t>
            </a:r>
          </a:p>
          <a:p>
            <a:pPr lvl="1"/>
            <a:r>
              <a:rPr lang="en-US" dirty="0"/>
              <a:t>Also constructive advice in the written comments and the discussions throughout the review</a:t>
            </a:r>
          </a:p>
          <a:p>
            <a:pPr lvl="1"/>
            <a:r>
              <a:rPr lang="en-US" dirty="0"/>
              <a:t>EIC Team did a great job presenting documentation and plans!</a:t>
            </a:r>
          </a:p>
          <a:p>
            <a:pPr lvl="1"/>
            <a:endParaRPr lang="en-US" dirty="0"/>
          </a:p>
        </p:txBody>
      </p:sp>
      <p:sp>
        <p:nvSpPr>
          <p:cNvPr id="4" name="Slide Number Placeholder 3">
            <a:extLst>
              <a:ext uri="{FF2B5EF4-FFF2-40B4-BE49-F238E27FC236}">
                <a16:creationId xmlns:a16="http://schemas.microsoft.com/office/drawing/2014/main" id="{585BB594-C34F-414E-9813-8D94C94A138E}"/>
              </a:ext>
            </a:extLst>
          </p:cNvPr>
          <p:cNvSpPr>
            <a:spLocks noGrp="1"/>
          </p:cNvSpPr>
          <p:nvPr>
            <p:ph type="sldNum" sz="quarter" idx="12"/>
          </p:nvPr>
        </p:nvSpPr>
        <p:spPr/>
        <p:txBody>
          <a:bodyPr/>
          <a:lstStyle/>
          <a:p>
            <a:fld id="{893C5830-40F3-F04E-B2E3-10E6672BA8FF}" type="slidenum">
              <a:rPr lang="en-US" smtClean="0"/>
              <a:pPr/>
              <a:t>16</a:t>
            </a:fld>
            <a:endParaRPr lang="en-US" dirty="0"/>
          </a:p>
        </p:txBody>
      </p:sp>
    </p:spTree>
    <p:extLst>
      <p:ext uri="{BB962C8B-B14F-4D97-AF65-F5344CB8AC3E}">
        <p14:creationId xmlns:p14="http://schemas.microsoft.com/office/powerpoint/2010/main" val="34331679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ctrTitle"/>
          </p:nvPr>
        </p:nvSpPr>
        <p:spPr>
          <a:xfrm>
            <a:off x="2708275" y="219075"/>
            <a:ext cx="4286250" cy="652463"/>
          </a:xfrm>
        </p:spPr>
        <p:txBody>
          <a:bodyPr/>
          <a:lstStyle/>
          <a:p>
            <a:r>
              <a:rPr lang="en-US" b="1" dirty="0">
                <a:effectLst/>
                <a:latin typeface="Times New Roman" pitchFamily="18" charset="0"/>
                <a:cs typeface="Times New Roman" pitchFamily="18" charset="0"/>
              </a:rPr>
              <a:t>Review Committee Participants</a:t>
            </a:r>
          </a:p>
        </p:txBody>
      </p:sp>
      <p:sp>
        <p:nvSpPr>
          <p:cNvPr id="18433" name="Rectangle 1"/>
          <p:cNvSpPr>
            <a:spLocks noChangeArrowheads="1"/>
          </p:cNvSpPr>
          <p:nvPr/>
        </p:nvSpPr>
        <p:spPr bwMode="auto">
          <a:xfrm>
            <a:off x="908390" y="3725786"/>
            <a:ext cx="73152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286000" algn="l"/>
                <a:tab pos="3657600" algn="l"/>
              </a:tabLst>
              <a:defRPr/>
            </a:pPr>
            <a:endParaRPr kumimoji="0" lang="nl-NL" sz="1800" b="0" i="0" u="none" strike="noStrike" kern="1200" cap="none" spc="0" normalizeH="0" baseline="0" noProof="0">
              <a:ln>
                <a:noFill/>
              </a:ln>
              <a:solidFill>
                <a:srgbClr val="000000"/>
              </a:solidFill>
              <a:effectLst/>
              <a:uLnTx/>
              <a:uFillTx/>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2286000" algn="l"/>
                <a:tab pos="3657600" algn="l"/>
              </a:tabLst>
              <a:defRPr/>
            </a:pPr>
            <a:r>
              <a:rPr kumimoji="0" lang="nl-NL" sz="1400" b="0" i="0" u="none" strike="noStrike" kern="1200" cap="none" spc="0" normalizeH="0" baseline="0" noProof="0">
                <a:ln>
                  <a:noFill/>
                </a:ln>
                <a:solidFill>
                  <a:srgbClr val="000000"/>
                </a:solidFill>
                <a:effectLst/>
                <a:uLnTx/>
                <a:uFillTx/>
                <a:latin typeface="Times New Roman" pitchFamily="18" charset="0"/>
                <a:ea typeface="Times New Roman" pitchFamily="18" charset="0"/>
                <a:cs typeface="Times New Roman" pitchFamily="18" charset="0"/>
              </a:rPr>
              <a:t>	 </a:t>
            </a:r>
            <a:r>
              <a:rPr kumimoji="0" lang="nl-NL" sz="1200" b="0" i="0" u="none" strike="noStrike" kern="1200" cap="none" spc="0" normalizeH="0" baseline="0" noProof="0">
                <a:ln>
                  <a:noFill/>
                </a:ln>
                <a:solidFill>
                  <a:srgbClr val="000000"/>
                </a:solidFill>
                <a:effectLst/>
                <a:uLnTx/>
                <a:uFillTx/>
                <a:latin typeface="Times New Roman" pitchFamily="18" charset="0"/>
                <a:ea typeface="Times New Roman" pitchFamily="18" charset="0"/>
                <a:cs typeface="Times New Roman" pitchFamily="18" charset="0"/>
              </a:rPr>
              <a:t>	</a:t>
            </a:r>
            <a:endParaRPr kumimoji="0" lang="en-US" sz="9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
        <p:nvSpPr>
          <p:cNvPr id="4" name="Slide Number Placeholder 3"/>
          <p:cNvSpPr>
            <a:spLocks noGrp="1"/>
          </p:cNvSpPr>
          <p:nvPr>
            <p:ph type="sldNum" sz="quarter" idx="10"/>
          </p:nvPr>
        </p:nvSpPr>
        <p:spPr>
          <a:xfrm>
            <a:off x="8766175" y="6619875"/>
            <a:ext cx="377825" cy="238125"/>
          </a:xfrm>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24C5137-0B4C-461F-8F62-A869AB42D23A}" type="slidenum">
              <a:rPr kumimoji="0" lang="en-US" sz="1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Rectangle 2"/>
          <p:cNvSpPr/>
          <p:nvPr/>
        </p:nvSpPr>
        <p:spPr>
          <a:xfrm>
            <a:off x="2470220" y="1044059"/>
            <a:ext cx="4203587" cy="40011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Kurt Fisher, DOE/SC, Chairperson</a:t>
            </a:r>
          </a:p>
        </p:txBody>
      </p:sp>
      <p:graphicFrame>
        <p:nvGraphicFramePr>
          <p:cNvPr id="6" name="Object 5"/>
          <p:cNvGraphicFramePr>
            <a:graphicFrameLocks noChangeAspect="1"/>
          </p:cNvGraphicFramePr>
          <p:nvPr/>
        </p:nvGraphicFramePr>
        <p:xfrm>
          <a:off x="590553" y="1391184"/>
          <a:ext cx="7969248" cy="5398111"/>
        </p:xfrm>
        <a:graphic>
          <a:graphicData uri="http://schemas.openxmlformats.org/presentationml/2006/ole">
            <mc:AlternateContent xmlns:mc="http://schemas.openxmlformats.org/markup-compatibility/2006">
              <mc:Choice xmlns:v="urn:schemas-microsoft-com:vml" Requires="v">
                <p:oleObj spid="_x0000_s3079" name="Worksheet" r:id="rId3" imgW="8420040" imgH="5667202" progId="Excel.Sheet.12">
                  <p:embed/>
                </p:oleObj>
              </mc:Choice>
              <mc:Fallback>
                <p:oleObj name="Worksheet" r:id="rId3" imgW="8420040" imgH="5667202" progId="Excel.Sheet.12">
                  <p:embed/>
                  <p:pic>
                    <p:nvPicPr>
                      <p:cNvPr id="6" name="Object 5"/>
                      <p:cNvPicPr/>
                      <p:nvPr/>
                    </p:nvPicPr>
                    <p:blipFill>
                      <a:blip r:embed="rId4"/>
                      <a:stretch>
                        <a:fillRect/>
                      </a:stretch>
                    </p:blipFill>
                    <p:spPr>
                      <a:xfrm>
                        <a:off x="590553" y="1391184"/>
                        <a:ext cx="7969248" cy="5398111"/>
                      </a:xfrm>
                      <a:prstGeom prst="rect">
                        <a:avLst/>
                      </a:prstGeom>
                    </p:spPr>
                  </p:pic>
                </p:oleObj>
              </mc:Fallback>
            </mc:AlternateContent>
          </a:graphicData>
        </a:graphic>
      </p:graphicFrame>
    </p:spTree>
    <p:extLst>
      <p:ext uri="{BB962C8B-B14F-4D97-AF65-F5344CB8AC3E}">
        <p14:creationId xmlns:p14="http://schemas.microsoft.com/office/powerpoint/2010/main" val="14114232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0"/>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88FF600-07EE-41E7-8FE1-E513068475ED}" type="slidenum">
              <a:rPr kumimoji="0" lang="en-US" sz="1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52578" name="Rectangle 2"/>
          <p:cNvSpPr>
            <a:spLocks noGrp="1" noChangeArrowheads="1"/>
          </p:cNvSpPr>
          <p:nvPr>
            <p:ph type="title" idx="4294967295"/>
          </p:nvPr>
        </p:nvSpPr>
        <p:spPr>
          <a:xfrm>
            <a:off x="2703513" y="161925"/>
            <a:ext cx="4297362" cy="723900"/>
          </a:xfrm>
        </p:spPr>
        <p:txBody>
          <a:bodyPr/>
          <a:lstStyle/>
          <a:p>
            <a:pPr eaLnBrk="1" hangingPunct="1">
              <a:defRPr/>
            </a:pPr>
            <a:r>
              <a:rPr lang="en-US" b="1" dirty="0">
                <a:effectLst/>
                <a:latin typeface="Times New Roman" pitchFamily="18" charset="0"/>
                <a:cs typeface="Times New Roman" pitchFamily="18" charset="0"/>
              </a:rPr>
              <a:t>Charge Questions</a:t>
            </a:r>
          </a:p>
        </p:txBody>
      </p:sp>
      <p:sp>
        <p:nvSpPr>
          <p:cNvPr id="7172" name="Rectangle 14"/>
          <p:cNvSpPr>
            <a:spLocks noChangeArrowheads="1"/>
          </p:cNvSpPr>
          <p:nvPr/>
        </p:nvSpPr>
        <p:spPr bwMode="auto">
          <a:xfrm>
            <a:off x="19050" y="1106485"/>
            <a:ext cx="9096375" cy="5601533"/>
          </a:xfrm>
          <a:prstGeom prst="rect">
            <a:avLst/>
          </a:prstGeom>
          <a:noFill/>
          <a:ln w="6350">
            <a:noFill/>
            <a:miter lim="800000"/>
            <a:headEnd/>
            <a:tailEnd/>
          </a:ln>
        </p:spPr>
        <p:txBody>
          <a:bodyPr wrap="square" tIns="0" bIns="0" anchor="ctr">
            <a:spAutoFit/>
          </a:bodyPr>
          <a:lstStyle/>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r>
              <a:rPr kumimoji="0" lang="en-US" sz="1400" b="0" i="0" u="sng" strike="noStrike" kern="1200" cap="none" spc="0" normalizeH="0" baseline="0" noProof="0" dirty="0">
                <a:ln>
                  <a:noFill/>
                </a:ln>
                <a:solidFill>
                  <a:srgbClr val="000000"/>
                </a:solidFill>
                <a:effectLst/>
                <a:uLnTx/>
                <a:uFillTx/>
                <a:latin typeface="Times New Roman"/>
                <a:ea typeface="Calibri"/>
                <a:cs typeface="+mn-cs"/>
              </a:rPr>
              <a:t>Accelerator Conceptual Design</a:t>
            </a:r>
            <a:r>
              <a:rPr kumimoji="0" lang="en-US" sz="1400" b="0" i="0" u="none" strike="noStrike" kern="1200" cap="none" spc="0" normalizeH="0" baseline="0" noProof="0" dirty="0">
                <a:ln>
                  <a:noFill/>
                </a:ln>
                <a:solidFill>
                  <a:srgbClr val="000000"/>
                </a:solidFill>
                <a:effectLst/>
                <a:uLnTx/>
                <a:uFillTx/>
                <a:latin typeface="Times New Roman"/>
                <a:ea typeface="Calibri"/>
                <a:cs typeface="+mn-cs"/>
              </a:rPr>
              <a:t>:  Is the present stage of the accelerator conceptual design sufficiently advanced to reach the technical maturity expected by the pre-CD-1 review planned for January of 2021?  Is the overall concept technically sound and likely to meet the project’s technical performance requirements?  Is there an accelerator research and development (R&amp;D) plan that adequately supports the design effort and mitigates the technical risks?  </a:t>
            </a: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endParaRPr kumimoji="0" lang="en-US" sz="1400" b="0" i="0" u="none" strike="noStrike" kern="1200" cap="none" spc="0" normalizeH="0" baseline="0" noProof="0" dirty="0">
              <a:ln>
                <a:noFill/>
              </a:ln>
              <a:solidFill>
                <a:srgbClr val="000000"/>
              </a:solidFill>
              <a:effectLst/>
              <a:uLnTx/>
              <a:uFillTx/>
              <a:latin typeface="Times New Roman"/>
              <a:ea typeface="+mn-ea"/>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Tx/>
              <a:buAutoNum type="arabicPeriod"/>
              <a:tabLst/>
              <a:defRPr/>
            </a:pPr>
            <a:r>
              <a:rPr kumimoji="0" lang="en-US" sz="1400" b="0" i="0" u="sng" strike="noStrike" kern="1200" cap="none" spc="0" normalizeH="0" baseline="0" noProof="0" dirty="0">
                <a:ln>
                  <a:noFill/>
                </a:ln>
                <a:solidFill>
                  <a:srgbClr val="000000"/>
                </a:solidFill>
                <a:effectLst/>
                <a:uLnTx/>
                <a:uFillTx/>
                <a:latin typeface="Times New Roman"/>
                <a:ea typeface="+mn-ea"/>
                <a:cs typeface="Times New Roman" pitchFamily="18" charset="0"/>
              </a:rPr>
              <a:t>Experimental Program</a:t>
            </a:r>
            <a:r>
              <a:rPr kumimoji="0" lang="en-US" sz="1400" b="0" i="0" u="none" strike="noStrike" kern="1200" cap="none" spc="0" normalizeH="0" baseline="0" noProof="0" dirty="0">
                <a:ln>
                  <a:noFill/>
                </a:ln>
                <a:solidFill>
                  <a:srgbClr val="000000"/>
                </a:solidFill>
                <a:effectLst/>
                <a:uLnTx/>
                <a:uFillTx/>
                <a:latin typeface="Times New Roman"/>
                <a:ea typeface="+mn-ea"/>
                <a:cs typeface="Times New Roman" pitchFamily="18" charset="0"/>
              </a:rPr>
              <a:t>:  Is the plan for defining the experimental program appropriate?  Is there a detector R&amp;D plan in place that will appropriately address the highest technical risks?  Is the reference detector design sufficient to allow confidence in the detector cost estimate?   </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startAt="3"/>
              <a:tabLst/>
              <a:defRPr/>
            </a:pPr>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startAt="3"/>
              <a:tabLst/>
              <a:defRPr/>
            </a:pPr>
            <a:r>
              <a:rPr kumimoji="0" lang="en-US" sz="1400" b="0" i="0" u="sng"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Conceptual Design Report (CDR)</a:t>
            </a:r>
            <a:r>
              <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Is the CDR on track for timely completion for CD-1?   </a:t>
            </a:r>
          </a:p>
          <a:p>
            <a:pPr marL="457200" marR="0" lvl="0" indent="-457200" algn="l" defTabSz="914400" rtl="0" eaLnBrk="0" fontAlgn="base" latinLnBrk="0" hangingPunct="0">
              <a:lnSpc>
                <a:spcPct val="100000"/>
              </a:lnSpc>
              <a:spcBef>
                <a:spcPct val="0"/>
              </a:spcBef>
              <a:spcAft>
                <a:spcPct val="0"/>
              </a:spcAft>
              <a:buClrTx/>
              <a:buSzTx/>
              <a:buFontTx/>
              <a:buChar char="•"/>
              <a:tabLst/>
              <a:defRPr/>
            </a:pPr>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startAt="4"/>
              <a:tabLst/>
              <a:defRPr/>
            </a:pPr>
            <a:r>
              <a:rPr kumimoji="0" lang="en-US" sz="1400" b="0" i="0" u="sng"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Project Scope</a:t>
            </a:r>
            <a:r>
              <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Is the project’s scope sufficiently defined to support the preliminary cost and schedule estimates?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startAt="5"/>
              <a:tabLst/>
              <a:defRPr/>
            </a:pPr>
            <a:r>
              <a:rPr kumimoji="0" lang="en-US" sz="1400" b="0" i="0" u="sng"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Cost and Schedule</a:t>
            </a:r>
            <a:r>
              <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Are the cost and schedule estimates credible and realistic for this stage of the project?  Do they include adequate scope, cost, and schedule contingency that are based on a project-wide risk analysis? </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startAt="5"/>
              <a:tabLst/>
              <a:defRPr/>
            </a:pPr>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startAt="5"/>
              <a:tabLst/>
              <a:defRPr/>
            </a:pPr>
            <a:r>
              <a:rPr kumimoji="0" lang="en-US" sz="1400" b="0" i="0" u="sng"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Partnerships</a:t>
            </a:r>
            <a:r>
              <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Is the proposed distribution of scope between the EIC partners adequately understood for this stage of the project?  Does the project have an appropriately defined framework to plan for the formalization of contributions from DOE and non-DOE partners?    </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startAt="5"/>
              <a:tabLst/>
              <a:defRPr/>
            </a:pPr>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startAt="5"/>
              <a:tabLst/>
              <a:defRPr/>
            </a:pPr>
            <a:r>
              <a:rPr kumimoji="0" lang="en-US" sz="1400" b="0" i="0" u="sng"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Environment, Safety, and Health (ES&amp;H)</a:t>
            </a:r>
            <a:r>
              <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  Is ES&amp;H being properly addressed given the project’s current stage of development? </a:t>
            </a:r>
          </a:p>
          <a:p>
            <a:pPr marL="457200" marR="0" lvl="0" indent="-457200" algn="l" defTabSz="914400" rtl="0" eaLnBrk="0" fontAlgn="base" latinLnBrk="0" hangingPunct="0">
              <a:lnSpc>
                <a:spcPct val="100000"/>
              </a:lnSpc>
              <a:spcBef>
                <a:spcPct val="0"/>
              </a:spcBef>
              <a:spcAft>
                <a:spcPct val="0"/>
              </a:spcAft>
              <a:buClrTx/>
              <a:buSzTx/>
              <a:buFont typeface="+mj-lt"/>
              <a:buAutoNum type="arabicPeriod" startAt="5"/>
              <a:tabLst/>
              <a:defRPr/>
            </a:pPr>
            <a:endPar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startAt="5"/>
              <a:tabLst/>
              <a:defRPr/>
            </a:pPr>
            <a:r>
              <a:rPr kumimoji="0" lang="en-US" sz="1400" b="0" i="0" u="sng"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Managemen</a:t>
            </a:r>
            <a:r>
              <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t:  Is the project being properly managed at this stage?  Has the management team made adequate progress on the prerequisite requirements for CD-1 approval and is there a sound plan for their completion?  Will the project be ready for the pre-CD-1 review in January of 2021?</a:t>
            </a:r>
          </a:p>
        </p:txBody>
      </p:sp>
    </p:spTree>
    <p:extLst>
      <p:ext uri="{BB962C8B-B14F-4D97-AF65-F5344CB8AC3E}">
        <p14:creationId xmlns:p14="http://schemas.microsoft.com/office/powerpoint/2010/main" val="41279014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p:spPr>
        <p:txBody>
          <a:bodyPr/>
          <a:lstStyle/>
          <a:p>
            <a:fld id="{446EBCF8-DF9F-4FD3-975B-EAB7922ECE81}" type="slidenum">
              <a:rPr lang="en-US">
                <a:latin typeface="Times New Roman" panose="02020603050405020304" pitchFamily="18" charset="0"/>
                <a:cs typeface="Times New Roman" panose="02020603050405020304" pitchFamily="18" charset="0"/>
              </a:rPr>
              <a:pPr/>
              <a:t>19</a:t>
            </a:fld>
            <a:endParaRPr lang="en-US" dirty="0">
              <a:latin typeface="Times New Roman" panose="02020603050405020304" pitchFamily="18" charset="0"/>
              <a:cs typeface="Times New Roman" panose="02020603050405020304" pitchFamily="18" charset="0"/>
            </a:endParaRPr>
          </a:p>
        </p:txBody>
      </p:sp>
      <p:sp>
        <p:nvSpPr>
          <p:cNvPr id="233474" name="Rectangle 2"/>
          <p:cNvSpPr>
            <a:spLocks noGrp="1" noChangeArrowheads="1"/>
          </p:cNvSpPr>
          <p:nvPr>
            <p:ph type="title"/>
          </p:nvPr>
        </p:nvSpPr>
        <p:spPr>
          <a:xfrm>
            <a:off x="2575929" y="45156"/>
            <a:ext cx="4527396" cy="915988"/>
          </a:xfrm>
        </p:spPr>
        <p:txBody>
          <a:bodyPr/>
          <a:lstStyle/>
          <a:p>
            <a:pPr eaLnBrk="1" hangingPunct="1">
              <a:defRPr/>
            </a:pPr>
            <a:r>
              <a:rPr lang="fr-FR" sz="2000" b="1" dirty="0">
                <a:effectLst/>
                <a:latin typeface="Times New Roman" pitchFamily="18" charset="0"/>
                <a:cs typeface="Times New Roman" pitchFamily="18" charset="0"/>
              </a:rPr>
              <a:t>2.2  Detectors</a:t>
            </a:r>
            <a:r>
              <a:rPr lang="en-US" sz="2000" b="1" dirty="0">
                <a:effectLst/>
                <a:latin typeface="Times New Roman" pitchFamily="18" charset="0"/>
                <a:cs typeface="Times New Roman" pitchFamily="18" charset="0"/>
              </a:rPr>
              <a:t> </a:t>
            </a:r>
            <a:br>
              <a:rPr lang="en-US" sz="2000" b="1" dirty="0">
                <a:effectLst/>
                <a:latin typeface="Times New Roman" pitchFamily="18" charset="0"/>
                <a:cs typeface="Times New Roman" pitchFamily="18" charset="0"/>
              </a:rPr>
            </a:br>
            <a:r>
              <a:rPr lang="en-US" sz="1800" dirty="0">
                <a:effectLst/>
                <a:latin typeface="Times New Roman" pitchFamily="18" charset="0"/>
                <a:cs typeface="Times New Roman" pitchFamily="18" charset="0"/>
              </a:rPr>
              <a:t>R. Kruecken, TRIUMF / A. Lankford, UCI /  M. Stancari, FNAL/ Subcommittee 2</a:t>
            </a:r>
          </a:p>
        </p:txBody>
      </p:sp>
      <p:sp>
        <p:nvSpPr>
          <p:cNvPr id="8" name="Rectangle 14"/>
          <p:cNvSpPr>
            <a:spLocks noChangeArrowheads="1"/>
          </p:cNvSpPr>
          <p:nvPr/>
        </p:nvSpPr>
        <p:spPr bwMode="auto">
          <a:xfrm>
            <a:off x="266700" y="2838369"/>
            <a:ext cx="8686799" cy="338554"/>
          </a:xfrm>
          <a:prstGeom prst="rect">
            <a:avLst/>
          </a:prstGeom>
          <a:noFill/>
          <a:ln w="6350">
            <a:noFill/>
            <a:miter lim="800000"/>
            <a:headEnd/>
            <a:tailEnd/>
          </a:ln>
        </p:spPr>
        <p:txBody>
          <a:bodyPr wrap="square" tIns="0" bIns="0" anchor="ctr">
            <a:spAutoFit/>
          </a:bodyPr>
          <a:lstStyle/>
          <a:p>
            <a:pPr marL="457200" indent="-457200" algn="l">
              <a:buFontTx/>
              <a:buAutoNum type="arabicPeriod"/>
            </a:pPr>
            <a:endParaRPr lang="en-US" sz="2200" b="0" dirty="0">
              <a:latin typeface="Times New Roman" pitchFamily="18" charset="0"/>
              <a:cs typeface="Times New Roman" pitchFamily="18" charset="0"/>
            </a:endParaRPr>
          </a:p>
        </p:txBody>
      </p:sp>
      <p:sp>
        <p:nvSpPr>
          <p:cNvPr id="5" name="Rectangle 4"/>
          <p:cNvSpPr/>
          <p:nvPr/>
        </p:nvSpPr>
        <p:spPr>
          <a:xfrm>
            <a:off x="294217" y="1093017"/>
            <a:ext cx="8556625" cy="5016758"/>
          </a:xfrm>
          <a:prstGeom prst="rect">
            <a:avLst/>
          </a:prstGeom>
        </p:spPr>
        <p:txBody>
          <a:bodyPr wrap="square">
            <a:spAutoFit/>
          </a:bodyPr>
          <a:lstStyle/>
          <a:p>
            <a:pPr marL="457200" lvl="0" indent="-457200" algn="l">
              <a:buFont typeface="+mj-lt"/>
              <a:buAutoNum type="arabicPeriod" startAt="2"/>
            </a:pPr>
            <a:r>
              <a:rPr lang="en-US" sz="2000" b="0" u="sng" dirty="0">
                <a:solidFill>
                  <a:srgbClr val="000000"/>
                </a:solidFill>
                <a:latin typeface="Times New Roman"/>
                <a:ea typeface="Calibri"/>
              </a:rPr>
              <a:t>Experimental Program:  </a:t>
            </a:r>
          </a:p>
          <a:p>
            <a:pPr marL="914400" lvl="1" indent="-457200" algn="l">
              <a:buFont typeface="Arial" panose="020B0604020202020204" pitchFamily="34" charset="0"/>
              <a:buChar char="•"/>
            </a:pPr>
            <a:r>
              <a:rPr lang="en-US" sz="2000" b="0" dirty="0">
                <a:solidFill>
                  <a:srgbClr val="000000"/>
                </a:solidFill>
                <a:latin typeface="Times New Roman"/>
                <a:ea typeface="Calibri"/>
              </a:rPr>
              <a:t>Is the plan for defining the experimental program appropriate? </a:t>
            </a:r>
          </a:p>
          <a:p>
            <a:pPr lvl="1" algn="l"/>
            <a:r>
              <a:rPr lang="en-US" sz="2000" dirty="0">
                <a:latin typeface="Times New Roman"/>
                <a:ea typeface="Calibri"/>
              </a:rPr>
              <a:t>Yes, the experimental program is well defined, and a reference detector concept has been defined that is able to deliver the full science program.</a:t>
            </a:r>
          </a:p>
          <a:p>
            <a:pPr marL="914400" lvl="1" indent="-457200" algn="l">
              <a:buFont typeface="Arial" panose="020B0604020202020204" pitchFamily="34" charset="0"/>
              <a:buChar char="•"/>
            </a:pPr>
            <a:r>
              <a:rPr lang="en-US" sz="2000" b="0" dirty="0">
                <a:solidFill>
                  <a:srgbClr val="000000"/>
                </a:solidFill>
                <a:latin typeface="Times New Roman"/>
                <a:ea typeface="Calibri"/>
              </a:rPr>
              <a:t>Is there a detector R&amp;D plan in place that will appropriately address the highest technical risks</a:t>
            </a:r>
          </a:p>
          <a:p>
            <a:pPr lvl="1" algn="l"/>
            <a:r>
              <a:rPr lang="en-US" sz="2000" dirty="0">
                <a:latin typeface="Times New Roman"/>
                <a:ea typeface="Calibri"/>
              </a:rPr>
              <a:t>Not yet. An explicit R&amp;D plan is under development. OPC activities address high technical risks.</a:t>
            </a:r>
          </a:p>
          <a:p>
            <a:pPr marL="914400" lvl="1" indent="-457200" algn="l">
              <a:buFont typeface="Arial" panose="020B0604020202020204" pitchFamily="34" charset="0"/>
              <a:buChar char="•"/>
            </a:pPr>
            <a:r>
              <a:rPr lang="en-US" sz="2000" b="0" dirty="0">
                <a:solidFill>
                  <a:srgbClr val="000000"/>
                </a:solidFill>
                <a:latin typeface="Times New Roman"/>
                <a:ea typeface="Calibri"/>
              </a:rPr>
              <a:t>Is the reference detector design sufficient to allow confidence in the detector cost estimat</a:t>
            </a:r>
            <a:r>
              <a:rPr lang="en-US" sz="2000" b="0" dirty="0">
                <a:latin typeface="Times New Roman"/>
                <a:ea typeface="Calibri"/>
              </a:rPr>
              <a:t>e?   </a:t>
            </a:r>
          </a:p>
          <a:p>
            <a:pPr lvl="1" algn="l"/>
            <a:r>
              <a:rPr lang="en-US" sz="2000" dirty="0">
                <a:latin typeface="Times New Roman"/>
                <a:ea typeface="Calibri"/>
              </a:rPr>
              <a:t>Mostly. The reference detector design is an adequate basis for a reliable cost estimate. More work is required on the cost estimate.</a:t>
            </a:r>
          </a:p>
          <a:p>
            <a:pPr lvl="1" algn="l"/>
            <a:endParaRPr lang="en-US" sz="2000" dirty="0">
              <a:latin typeface="Times New Roman"/>
              <a:ea typeface="Calibri"/>
            </a:endParaRPr>
          </a:p>
          <a:p>
            <a:pPr marL="457200" lvl="0" indent="-457200" algn="l">
              <a:buFontTx/>
              <a:buAutoNum type="arabicPeriod" startAt="2"/>
            </a:pPr>
            <a:r>
              <a:rPr lang="en-US" sz="2000" b="0" u="sng" dirty="0">
                <a:solidFill>
                  <a:srgbClr val="000000"/>
                </a:solidFill>
                <a:latin typeface="Times New Roman"/>
                <a:ea typeface="Calibri"/>
              </a:rPr>
              <a:t>Conceptual Design Report (CDR):  </a:t>
            </a:r>
          </a:p>
          <a:p>
            <a:pPr marL="914400" lvl="1" indent="-457200" algn="l">
              <a:buFont typeface="Arial" panose="020B0604020202020204" pitchFamily="34" charset="0"/>
              <a:buChar char="•"/>
            </a:pPr>
            <a:r>
              <a:rPr lang="en-US" sz="2000" b="0" dirty="0">
                <a:solidFill>
                  <a:srgbClr val="000000"/>
                </a:solidFill>
                <a:latin typeface="Times New Roman"/>
                <a:ea typeface="Calibri"/>
              </a:rPr>
              <a:t>Is the CDR on track for timely completion for CD-1?</a:t>
            </a:r>
          </a:p>
          <a:p>
            <a:pPr lvl="1" algn="l"/>
            <a:r>
              <a:rPr lang="en-US" sz="2000" dirty="0">
                <a:latin typeface="Times New Roman"/>
                <a:ea typeface="Calibri"/>
              </a:rPr>
              <a:t>Yes. The Yellow Report will further inform the CDR.</a:t>
            </a:r>
          </a:p>
        </p:txBody>
      </p:sp>
    </p:spTree>
    <p:extLst>
      <p:ext uri="{BB962C8B-B14F-4D97-AF65-F5344CB8AC3E}">
        <p14:creationId xmlns:p14="http://schemas.microsoft.com/office/powerpoint/2010/main" val="54017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809" y="112578"/>
            <a:ext cx="7886700" cy="1325563"/>
          </a:xfrm>
        </p:spPr>
        <p:txBody>
          <a:bodyPr>
            <a:normAutofit/>
          </a:bodyPr>
          <a:lstStyle/>
          <a:p>
            <a:r>
              <a:rPr lang="en-US" sz="4000" dirty="0"/>
              <a:t>EIC Planning Context</a:t>
            </a:r>
          </a:p>
        </p:txBody>
      </p:sp>
      <p:sp>
        <p:nvSpPr>
          <p:cNvPr id="7" name="Content Placeholder 2"/>
          <p:cNvSpPr txBox="1">
            <a:spLocks/>
          </p:cNvSpPr>
          <p:nvPr/>
        </p:nvSpPr>
        <p:spPr>
          <a:xfrm>
            <a:off x="532764" y="1464434"/>
            <a:ext cx="8328991" cy="39291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Performance and Scope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Full-energy, full-luminosity accelerator (NSAC and NAS recommended)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One interaction region with allowance for a second</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One detector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Schedule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Completion in ~10-15 years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Cost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CD-0 approved with a range of $1.6B-$2.6B</a:t>
            </a:r>
          </a:p>
        </p:txBody>
      </p:sp>
      <p:sp>
        <p:nvSpPr>
          <p:cNvPr id="6" name="Slide Number Placeholder 5">
            <a:extLst>
              <a:ext uri="{FF2B5EF4-FFF2-40B4-BE49-F238E27FC236}">
                <a16:creationId xmlns:a16="http://schemas.microsoft.com/office/drawing/2014/main" id="{B5C7A226-0743-4C9C-B6F2-A1F27C912FFA}"/>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93C5830-40F3-F04E-B2E3-10E6672BA8FF}" type="slidenum">
              <a:rPr kumimoji="0" lang="en-US" sz="1200" b="0" i="0" u="none" strike="noStrike" kern="1200" cap="none" spc="0" normalizeH="0" baseline="0" noProof="0" smtClean="0">
                <a:ln>
                  <a:noFill/>
                </a:ln>
                <a:solidFill>
                  <a:prstClr val="white"/>
                </a:solidFill>
                <a:effectLst/>
                <a:uLnTx/>
                <a:uFillTx/>
                <a:latin typeface="Arial" charset="0"/>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white"/>
              </a:solidFill>
              <a:effectLst/>
              <a:uLnTx/>
              <a:uFillTx/>
              <a:latin typeface="Arial" charset="0"/>
              <a:cs typeface="Arial" charset="0"/>
            </a:endParaRPr>
          </a:p>
        </p:txBody>
      </p:sp>
    </p:spTree>
    <p:extLst>
      <p:ext uri="{BB962C8B-B14F-4D97-AF65-F5344CB8AC3E}">
        <p14:creationId xmlns:p14="http://schemas.microsoft.com/office/powerpoint/2010/main" val="291772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CBBDB-F428-8341-A0BE-E76BB40512AD}"/>
              </a:ext>
            </a:extLst>
          </p:cNvPr>
          <p:cNvSpPr>
            <a:spLocks noGrp="1"/>
          </p:cNvSpPr>
          <p:nvPr>
            <p:ph type="title"/>
          </p:nvPr>
        </p:nvSpPr>
        <p:spPr>
          <a:xfrm>
            <a:off x="468085" y="170839"/>
            <a:ext cx="8186057" cy="1325563"/>
          </a:xfrm>
        </p:spPr>
        <p:txBody>
          <a:bodyPr/>
          <a:lstStyle/>
          <a:p>
            <a:r>
              <a:rPr lang="en-US" dirty="0"/>
              <a:t>CD-1 Review Final Preparations</a:t>
            </a:r>
          </a:p>
        </p:txBody>
      </p:sp>
      <p:sp>
        <p:nvSpPr>
          <p:cNvPr id="4" name="Slide Number Placeholder 3">
            <a:extLst>
              <a:ext uri="{FF2B5EF4-FFF2-40B4-BE49-F238E27FC236}">
                <a16:creationId xmlns:a16="http://schemas.microsoft.com/office/drawing/2014/main" id="{E285036D-5529-A44D-9A16-7A3915F549BB}"/>
              </a:ext>
            </a:extLst>
          </p:cNvPr>
          <p:cNvSpPr>
            <a:spLocks noGrp="1"/>
          </p:cNvSpPr>
          <p:nvPr>
            <p:ph type="sldNum" sz="quarter" idx="12"/>
          </p:nvPr>
        </p:nvSpPr>
        <p:spPr/>
        <p:txBody>
          <a:bodyPr/>
          <a:lstStyle/>
          <a:p>
            <a:fld id="{893C5830-40F3-F04E-B2E3-10E6672BA8FF}" type="slidenum">
              <a:rPr lang="en-US" smtClean="0"/>
              <a:pPr/>
              <a:t>20</a:t>
            </a:fld>
            <a:endParaRPr lang="en-US" dirty="0"/>
          </a:p>
        </p:txBody>
      </p:sp>
      <p:graphicFrame>
        <p:nvGraphicFramePr>
          <p:cNvPr id="6" name="Table 6">
            <a:extLst>
              <a:ext uri="{FF2B5EF4-FFF2-40B4-BE49-F238E27FC236}">
                <a16:creationId xmlns:a16="http://schemas.microsoft.com/office/drawing/2014/main" id="{870EC468-FB45-E847-9F4F-B27D3BB71CDC}"/>
              </a:ext>
            </a:extLst>
          </p:cNvPr>
          <p:cNvGraphicFramePr>
            <a:graphicFrameLocks noGrp="1"/>
          </p:cNvGraphicFramePr>
          <p:nvPr>
            <p:extLst>
              <p:ext uri="{D42A27DB-BD31-4B8C-83A1-F6EECF244321}">
                <p14:modId xmlns:p14="http://schemas.microsoft.com/office/powerpoint/2010/main" val="4049841929"/>
              </p:ext>
            </p:extLst>
          </p:nvPr>
        </p:nvGraphicFramePr>
        <p:xfrm>
          <a:off x="489858" y="1376659"/>
          <a:ext cx="8186057" cy="4572000"/>
        </p:xfrm>
        <a:graphic>
          <a:graphicData uri="http://schemas.openxmlformats.org/drawingml/2006/table">
            <a:tbl>
              <a:tblPr firstRow="1" bandRow="1">
                <a:tableStyleId>{5C22544A-7EE6-4342-B048-85BDC9FD1C3A}</a:tableStyleId>
              </a:tblPr>
              <a:tblGrid>
                <a:gridCol w="4998565">
                  <a:extLst>
                    <a:ext uri="{9D8B030D-6E8A-4147-A177-3AD203B41FA5}">
                      <a16:colId xmlns:a16="http://schemas.microsoft.com/office/drawing/2014/main" val="4088100529"/>
                    </a:ext>
                  </a:extLst>
                </a:gridCol>
                <a:gridCol w="3187492">
                  <a:extLst>
                    <a:ext uri="{9D8B030D-6E8A-4147-A177-3AD203B41FA5}">
                      <a16:colId xmlns:a16="http://schemas.microsoft.com/office/drawing/2014/main" val="4000952207"/>
                    </a:ext>
                  </a:extLst>
                </a:gridCol>
              </a:tblGrid>
              <a:tr h="508000">
                <a:tc>
                  <a:txBody>
                    <a:bodyPr/>
                    <a:lstStyle/>
                    <a:p>
                      <a:r>
                        <a:rPr lang="en-US" sz="2200" b="0" dirty="0">
                          <a:solidFill>
                            <a:schemeClr val="tx1"/>
                          </a:solidFill>
                          <a:latin typeface="Arial" panose="020B0604020202020204" pitchFamily="34" charset="0"/>
                          <a:cs typeface="Arial" panose="020B0604020202020204" pitchFamily="34" charset="0"/>
                        </a:rPr>
                        <a:t>Detector Advisory Committee Meeting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200" b="0" dirty="0">
                          <a:solidFill>
                            <a:schemeClr val="tx1"/>
                          </a:solidFill>
                          <a:latin typeface="Arial" panose="020B0604020202020204" pitchFamily="34" charset="0"/>
                          <a:cs typeface="Arial" panose="020B0604020202020204" pitchFamily="34" charset="0"/>
                        </a:rPr>
                        <a:t>September 28-29, 2020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4001729"/>
                  </a:ext>
                </a:extLst>
              </a:tr>
              <a:tr h="508000">
                <a:tc>
                  <a:txBody>
                    <a:bodyPr/>
                    <a:lstStyle/>
                    <a:p>
                      <a:r>
                        <a:rPr lang="en-US" sz="2200" b="0" dirty="0">
                          <a:solidFill>
                            <a:schemeClr val="tx1"/>
                          </a:solidFill>
                          <a:latin typeface="Arial" panose="020B0604020202020204" pitchFamily="34" charset="0"/>
                          <a:cs typeface="Arial" panose="020B0604020202020204" pitchFamily="34" charset="0"/>
                        </a:rPr>
                        <a:t>Accelerator Collaboration Workshop</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200" b="0" dirty="0">
                          <a:solidFill>
                            <a:schemeClr val="tx1"/>
                          </a:solidFill>
                          <a:latin typeface="Arial" panose="020B0604020202020204" pitchFamily="34" charset="0"/>
                          <a:cs typeface="Arial" panose="020B0604020202020204" pitchFamily="34" charset="0"/>
                        </a:rPr>
                        <a:t>October 7-9, 2020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4755421"/>
                  </a:ext>
                </a:extLst>
              </a:tr>
              <a:tr h="508000">
                <a:tc>
                  <a:txBody>
                    <a:bodyPr/>
                    <a:lstStyle/>
                    <a:p>
                      <a:r>
                        <a:rPr lang="en-US" sz="2200" b="0" dirty="0">
                          <a:solidFill>
                            <a:schemeClr val="tx1"/>
                          </a:solidFill>
                          <a:latin typeface="Arial" panose="020B0604020202020204" pitchFamily="34" charset="0"/>
                          <a:cs typeface="Arial" panose="020B0604020202020204" pitchFamily="34" charset="0"/>
                        </a:rPr>
                        <a:t>EOIs for Experimental Equipment Due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200" b="0" dirty="0">
                          <a:solidFill>
                            <a:schemeClr val="tx1"/>
                          </a:solidFill>
                          <a:latin typeface="Arial" panose="020B0604020202020204" pitchFamily="34" charset="0"/>
                          <a:cs typeface="Arial" panose="020B0604020202020204" pitchFamily="34" charset="0"/>
                        </a:rPr>
                        <a:t>November 1, 2020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854427"/>
                  </a:ext>
                </a:extLst>
              </a:tr>
              <a:tr h="508000">
                <a:tc>
                  <a:txBody>
                    <a:bodyPr/>
                    <a:lstStyle/>
                    <a:p>
                      <a:r>
                        <a:rPr lang="en-US" sz="2200" b="0" dirty="0">
                          <a:solidFill>
                            <a:schemeClr val="tx1"/>
                          </a:solidFill>
                          <a:latin typeface="Arial" panose="020B0604020202020204" pitchFamily="34" charset="0"/>
                          <a:cs typeface="Arial" panose="020B0604020202020204" pitchFamily="34" charset="0"/>
                        </a:rPr>
                        <a:t>Conceptual Design Review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200" b="0" dirty="0">
                          <a:solidFill>
                            <a:schemeClr val="tx1"/>
                          </a:solidFill>
                          <a:latin typeface="Arial" panose="020B0604020202020204" pitchFamily="34" charset="0"/>
                          <a:cs typeface="Arial" panose="020B0604020202020204" pitchFamily="34" charset="0"/>
                        </a:rPr>
                        <a:t>November 16-18, 2020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1768719"/>
                  </a:ext>
                </a:extLst>
              </a:tr>
              <a:tr h="508000">
                <a:tc>
                  <a:txBody>
                    <a:bodyPr/>
                    <a:lstStyle/>
                    <a:p>
                      <a:r>
                        <a:rPr lang="en-US" sz="2200" b="0" dirty="0">
                          <a:solidFill>
                            <a:schemeClr val="tx1"/>
                          </a:solidFill>
                          <a:latin typeface="Arial" panose="020B0604020202020204" pitchFamily="34" charset="0"/>
                          <a:cs typeface="Arial" panose="020B0604020202020204" pitchFamily="34" charset="0"/>
                        </a:rPr>
                        <a:t>Project Advisory Committee Meeting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200" b="0" dirty="0">
                          <a:solidFill>
                            <a:schemeClr val="tx1"/>
                          </a:solidFill>
                          <a:latin typeface="Arial" panose="020B0604020202020204" pitchFamily="34" charset="0"/>
                          <a:cs typeface="Arial" panose="020B0604020202020204" pitchFamily="34" charset="0"/>
                        </a:rPr>
                        <a:t>November 19, 2020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5487673"/>
                  </a:ext>
                </a:extLst>
              </a:tr>
              <a:tr h="5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latin typeface="Arial" panose="020B0604020202020204" pitchFamily="34" charset="0"/>
                          <a:cs typeface="Arial" panose="020B0604020202020204" pitchFamily="34" charset="0"/>
                        </a:rPr>
                        <a:t>NEPA Process Complete</a:t>
                      </a:r>
                      <a:endParaRPr lang="en-US" sz="2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200" b="0" dirty="0">
                          <a:latin typeface="Arial" panose="020B0604020202020204" pitchFamily="34" charset="0"/>
                          <a:cs typeface="Arial" panose="020B0604020202020204" pitchFamily="34" charset="0"/>
                        </a:rPr>
                        <a:t>November 30, 2020</a:t>
                      </a:r>
                      <a:endParaRPr lang="en-US" sz="2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2838946"/>
                  </a:ext>
                </a:extLst>
              </a:tr>
              <a:tr h="508000">
                <a:tc>
                  <a:txBody>
                    <a:bodyPr/>
                    <a:lstStyle/>
                    <a:p>
                      <a:r>
                        <a:rPr lang="en-US" sz="2200" b="0" dirty="0">
                          <a:solidFill>
                            <a:schemeClr val="tx1"/>
                          </a:solidFill>
                          <a:latin typeface="Arial" panose="020B0604020202020204" pitchFamily="34" charset="0"/>
                          <a:cs typeface="Arial" panose="020B0604020202020204" pitchFamily="34" charset="0"/>
                        </a:rPr>
                        <a:t>CD-1 Director’s Review</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200" b="0" dirty="0">
                          <a:solidFill>
                            <a:schemeClr val="tx1"/>
                          </a:solidFill>
                          <a:latin typeface="Arial" panose="020B0604020202020204" pitchFamily="34" charset="0"/>
                          <a:cs typeface="Arial" panose="020B0604020202020204" pitchFamily="34" charset="0"/>
                        </a:rPr>
                        <a:t>December 8-10, 2020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4740064"/>
                  </a:ext>
                </a:extLst>
              </a:tr>
              <a:tr h="5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0" dirty="0">
                          <a:latin typeface="Arial" panose="020B0604020202020204" pitchFamily="34" charset="0"/>
                          <a:cs typeface="Arial" panose="020B0604020202020204" pitchFamily="34" charset="0"/>
                        </a:rPr>
                        <a:t>Conceptual Design Report Complete</a:t>
                      </a:r>
                      <a:endParaRPr lang="en-US" sz="2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200" b="0" dirty="0">
                          <a:latin typeface="Arial" panose="020B0604020202020204" pitchFamily="34" charset="0"/>
                          <a:cs typeface="Arial" panose="020B0604020202020204" pitchFamily="34" charset="0"/>
                        </a:rPr>
                        <a:t>January 12, 2021</a:t>
                      </a:r>
                      <a:endParaRPr lang="en-US" sz="2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6265322"/>
                  </a:ext>
                </a:extLst>
              </a:tr>
              <a:tr h="5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solidFill>
                            <a:schemeClr val="tx1"/>
                          </a:solidFill>
                          <a:latin typeface="Arial" panose="020B0604020202020204" pitchFamily="34" charset="0"/>
                          <a:cs typeface="Arial" panose="020B0604020202020204" pitchFamily="34" charset="0"/>
                        </a:rPr>
                        <a:t>DOE CD-1 Review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200" b="1" kern="1200" dirty="0">
                          <a:solidFill>
                            <a:schemeClr val="tx1"/>
                          </a:solidFill>
                          <a:effectLst/>
                          <a:latin typeface="Arial" panose="020B0604020202020204" pitchFamily="34" charset="0"/>
                          <a:ea typeface="+mn-ea"/>
                          <a:cs typeface="Arial" panose="020B0604020202020204" pitchFamily="34" charset="0"/>
                        </a:rPr>
                        <a:t>January 26-28, 2021</a:t>
                      </a:r>
                      <a:r>
                        <a:rPr lang="en-US" sz="2200" b="1" dirty="0">
                          <a:solidFill>
                            <a:schemeClr val="tx1"/>
                          </a:solidFill>
                          <a:effectLst/>
                          <a:latin typeface="Arial" panose="020B0604020202020204" pitchFamily="34" charset="0"/>
                          <a:cs typeface="Arial" panose="020B0604020202020204" pitchFamily="34" charset="0"/>
                        </a:rPr>
                        <a:t> </a:t>
                      </a:r>
                      <a:endParaRPr lang="en-US" sz="22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9058071"/>
                  </a:ext>
                </a:extLst>
              </a:tr>
            </a:tbl>
          </a:graphicData>
        </a:graphic>
      </p:graphicFrame>
    </p:spTree>
    <p:extLst>
      <p:ext uri="{BB962C8B-B14F-4D97-AF65-F5344CB8AC3E}">
        <p14:creationId xmlns:p14="http://schemas.microsoft.com/office/powerpoint/2010/main" val="11802458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CBBDB-F428-8341-A0BE-E76BB40512AD}"/>
              </a:ext>
            </a:extLst>
          </p:cNvPr>
          <p:cNvSpPr>
            <a:spLocks noGrp="1"/>
          </p:cNvSpPr>
          <p:nvPr>
            <p:ph type="title"/>
          </p:nvPr>
        </p:nvSpPr>
        <p:spPr>
          <a:xfrm>
            <a:off x="468085" y="170839"/>
            <a:ext cx="8186057" cy="1325563"/>
          </a:xfrm>
        </p:spPr>
        <p:txBody>
          <a:bodyPr/>
          <a:lstStyle/>
          <a:p>
            <a:r>
              <a:rPr lang="en-US" dirty="0"/>
              <a:t>Post CD-1 Timeline</a:t>
            </a:r>
          </a:p>
        </p:txBody>
      </p:sp>
      <p:sp>
        <p:nvSpPr>
          <p:cNvPr id="4" name="Slide Number Placeholder 3">
            <a:extLst>
              <a:ext uri="{FF2B5EF4-FFF2-40B4-BE49-F238E27FC236}">
                <a16:creationId xmlns:a16="http://schemas.microsoft.com/office/drawing/2014/main" id="{E285036D-5529-A44D-9A16-7A3915F549BB}"/>
              </a:ext>
            </a:extLst>
          </p:cNvPr>
          <p:cNvSpPr>
            <a:spLocks noGrp="1"/>
          </p:cNvSpPr>
          <p:nvPr>
            <p:ph type="sldNum" sz="quarter" idx="12"/>
          </p:nvPr>
        </p:nvSpPr>
        <p:spPr/>
        <p:txBody>
          <a:bodyPr/>
          <a:lstStyle/>
          <a:p>
            <a:fld id="{893C5830-40F3-F04E-B2E3-10E6672BA8FF}" type="slidenum">
              <a:rPr lang="en-US" smtClean="0"/>
              <a:pPr/>
              <a:t>21</a:t>
            </a:fld>
            <a:endParaRPr lang="en-US" dirty="0"/>
          </a:p>
        </p:txBody>
      </p:sp>
      <p:graphicFrame>
        <p:nvGraphicFramePr>
          <p:cNvPr id="6" name="Table 6">
            <a:extLst>
              <a:ext uri="{FF2B5EF4-FFF2-40B4-BE49-F238E27FC236}">
                <a16:creationId xmlns:a16="http://schemas.microsoft.com/office/drawing/2014/main" id="{870EC468-FB45-E847-9F4F-B27D3BB71CDC}"/>
              </a:ext>
            </a:extLst>
          </p:cNvPr>
          <p:cNvGraphicFramePr>
            <a:graphicFrameLocks noGrp="1"/>
          </p:cNvGraphicFramePr>
          <p:nvPr>
            <p:extLst>
              <p:ext uri="{D42A27DB-BD31-4B8C-83A1-F6EECF244321}">
                <p14:modId xmlns:p14="http://schemas.microsoft.com/office/powerpoint/2010/main" val="2881471135"/>
              </p:ext>
            </p:extLst>
          </p:nvPr>
        </p:nvGraphicFramePr>
        <p:xfrm>
          <a:off x="489858" y="1376659"/>
          <a:ext cx="8186057" cy="4572000"/>
        </p:xfrm>
        <a:graphic>
          <a:graphicData uri="http://schemas.openxmlformats.org/drawingml/2006/table">
            <a:tbl>
              <a:tblPr firstRow="1" bandRow="1">
                <a:tableStyleId>{5C22544A-7EE6-4342-B048-85BDC9FD1C3A}</a:tableStyleId>
              </a:tblPr>
              <a:tblGrid>
                <a:gridCol w="4998565">
                  <a:extLst>
                    <a:ext uri="{9D8B030D-6E8A-4147-A177-3AD203B41FA5}">
                      <a16:colId xmlns:a16="http://schemas.microsoft.com/office/drawing/2014/main" val="4088100529"/>
                    </a:ext>
                  </a:extLst>
                </a:gridCol>
                <a:gridCol w="3187492">
                  <a:extLst>
                    <a:ext uri="{9D8B030D-6E8A-4147-A177-3AD203B41FA5}">
                      <a16:colId xmlns:a16="http://schemas.microsoft.com/office/drawing/2014/main" val="4000952207"/>
                    </a:ext>
                  </a:extLst>
                </a:gridCol>
              </a:tblGrid>
              <a:tr h="508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Start Preliminary Design</a:t>
                      </a:r>
                      <a:endParaRPr lang="en-US" sz="2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April 1, 2021</a:t>
                      </a:r>
                      <a:endParaRPr lang="en-US" sz="2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94001729"/>
                  </a:ext>
                </a:extLst>
              </a:tr>
              <a:tr h="508000">
                <a:tc>
                  <a:txBody>
                    <a:bodyPr/>
                    <a:lstStyle/>
                    <a:p>
                      <a:r>
                        <a:rPr lang="en-US" sz="2200" dirty="0">
                          <a:latin typeface="Arial" panose="020B0604020202020204" pitchFamily="34" charset="0"/>
                          <a:cs typeface="Arial" panose="020B0604020202020204" pitchFamily="34" charset="0"/>
                        </a:rPr>
                        <a:t>Focused Technical Reviews</a:t>
                      </a:r>
                      <a:endParaRPr lang="en-US" sz="2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200" dirty="0">
                          <a:latin typeface="Arial" panose="020B0604020202020204" pitchFamily="34" charset="0"/>
                          <a:cs typeface="Arial" panose="020B0604020202020204" pitchFamily="34" charset="0"/>
                        </a:rPr>
                        <a:t>Spring 2021</a:t>
                      </a:r>
                      <a:endParaRPr lang="en-US" sz="2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4755421"/>
                  </a:ext>
                </a:extLst>
              </a:tr>
              <a:tr h="508000">
                <a:tc>
                  <a:txBody>
                    <a:bodyPr/>
                    <a:lstStyle/>
                    <a:p>
                      <a:r>
                        <a:rPr lang="en-US" sz="2200" dirty="0">
                          <a:latin typeface="Arial" panose="020B0604020202020204" pitchFamily="34" charset="0"/>
                          <a:cs typeface="Arial" panose="020B0604020202020204" pitchFamily="34" charset="0"/>
                        </a:rPr>
                        <a:t>DOE Status Review </a:t>
                      </a:r>
                      <a:endParaRPr lang="en-US" sz="2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200" dirty="0">
                          <a:latin typeface="Arial" panose="020B0604020202020204" pitchFamily="34" charset="0"/>
                          <a:cs typeface="Arial" panose="020B0604020202020204" pitchFamily="34" charset="0"/>
                        </a:rPr>
                        <a:t>July 2021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0854427"/>
                  </a:ext>
                </a:extLst>
              </a:tr>
              <a:tr h="508000">
                <a:tc>
                  <a:txBody>
                    <a:bodyPr/>
                    <a:lstStyle/>
                    <a:p>
                      <a:r>
                        <a:rPr lang="en-US" sz="2200" dirty="0">
                          <a:latin typeface="Arial" panose="020B0604020202020204" pitchFamily="34" charset="0"/>
                          <a:cs typeface="Arial" panose="020B0604020202020204" pitchFamily="34" charset="0"/>
                        </a:rPr>
                        <a:t>DOE Status Review </a:t>
                      </a:r>
                      <a:endParaRPr lang="en-US" sz="2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200" dirty="0">
                          <a:latin typeface="Arial" panose="020B0604020202020204" pitchFamily="34" charset="0"/>
                          <a:cs typeface="Arial" panose="020B0604020202020204" pitchFamily="34" charset="0"/>
                        </a:rPr>
                        <a:t>December 2021</a:t>
                      </a:r>
                      <a:endParaRPr lang="en-US" sz="2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1768719"/>
                  </a:ext>
                </a:extLst>
              </a:tr>
              <a:tr h="508000">
                <a:tc>
                  <a:txBody>
                    <a:bodyPr/>
                    <a:lstStyle/>
                    <a:p>
                      <a:r>
                        <a:rPr lang="en-US" sz="2200" dirty="0">
                          <a:latin typeface="Arial" panose="020B0604020202020204" pitchFamily="34" charset="0"/>
                          <a:cs typeface="Arial" panose="020B0604020202020204" pitchFamily="34" charset="0"/>
                        </a:rPr>
                        <a:t>Start Earned Value Tracking</a:t>
                      </a:r>
                      <a:endParaRPr lang="en-US" sz="2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200" dirty="0">
                          <a:latin typeface="Arial" panose="020B0604020202020204" pitchFamily="34" charset="0"/>
                          <a:cs typeface="Arial" panose="020B0604020202020204" pitchFamily="34" charset="0"/>
                        </a:rPr>
                        <a:t>March 2022</a:t>
                      </a:r>
                      <a:endParaRPr lang="en-US" sz="2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5487673"/>
                  </a:ext>
                </a:extLst>
              </a:tr>
              <a:tr h="5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latin typeface="Arial" panose="020B0604020202020204" pitchFamily="34" charset="0"/>
                          <a:cs typeface="Arial" panose="020B0604020202020204" pitchFamily="34" charset="0"/>
                        </a:rPr>
                        <a:t>CD-2 Director’s Review</a:t>
                      </a:r>
                      <a:endParaRPr lang="en-US" sz="2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200" dirty="0">
                          <a:latin typeface="Arial" panose="020B0604020202020204" pitchFamily="34" charset="0"/>
                          <a:cs typeface="Arial" panose="020B0604020202020204" pitchFamily="34" charset="0"/>
                        </a:rPr>
                        <a:t>March 2022</a:t>
                      </a:r>
                      <a:endParaRPr lang="en-US" sz="2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2838946"/>
                  </a:ext>
                </a:extLst>
              </a:tr>
              <a:tr h="508000">
                <a:tc>
                  <a:txBody>
                    <a:bodyPr/>
                    <a:lstStyle/>
                    <a:p>
                      <a:r>
                        <a:rPr lang="en-US" sz="2200" dirty="0">
                          <a:latin typeface="Arial" panose="020B0604020202020204" pitchFamily="34" charset="0"/>
                          <a:cs typeface="Arial" panose="020B0604020202020204" pitchFamily="34" charset="0"/>
                        </a:rPr>
                        <a:t>DOE CD-2 Review (Baseline)</a:t>
                      </a:r>
                      <a:endParaRPr lang="en-US" sz="2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200" dirty="0">
                          <a:latin typeface="Arial" panose="020B0604020202020204" pitchFamily="34" charset="0"/>
                          <a:cs typeface="Arial" panose="020B0604020202020204" pitchFamily="34" charset="0"/>
                        </a:rPr>
                        <a:t>March 2022</a:t>
                      </a:r>
                      <a:endParaRPr lang="en-US" sz="2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4740064"/>
                  </a:ext>
                </a:extLst>
              </a:tr>
              <a:tr h="5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latin typeface="Arial" panose="020B0604020202020204" pitchFamily="34" charset="0"/>
                          <a:cs typeface="Arial" panose="020B0604020202020204" pitchFamily="34" charset="0"/>
                        </a:rPr>
                        <a:t>Goal for CD-2 Approval</a:t>
                      </a:r>
                      <a:endParaRPr lang="en-US" sz="2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200" dirty="0">
                          <a:latin typeface="Arial" panose="020B0604020202020204" pitchFamily="34" charset="0"/>
                          <a:cs typeface="Arial" panose="020B0604020202020204" pitchFamily="34" charset="0"/>
                        </a:rPr>
                        <a:t>September 2022</a:t>
                      </a:r>
                      <a:endParaRPr lang="en-US" sz="2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6265322"/>
                  </a:ext>
                </a:extLst>
              </a:tr>
              <a:tr h="50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latin typeface="Arial" panose="020B0604020202020204" pitchFamily="34" charset="0"/>
                          <a:cs typeface="Arial" panose="020B0604020202020204" pitchFamily="34" charset="0"/>
                        </a:rPr>
                        <a:t>Goal for CD-3 Approval</a:t>
                      </a:r>
                      <a:endParaRPr lang="en-US" sz="22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lang="en-US" sz="2200" dirty="0">
                          <a:latin typeface="Arial" panose="020B0604020202020204" pitchFamily="34" charset="0"/>
                          <a:cs typeface="Arial" panose="020B0604020202020204" pitchFamily="34" charset="0"/>
                        </a:rPr>
                        <a:t>July 2023</a:t>
                      </a:r>
                      <a:endParaRPr lang="en-US" sz="22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9058071"/>
                  </a:ext>
                </a:extLst>
              </a:tr>
            </a:tbl>
          </a:graphicData>
        </a:graphic>
      </p:graphicFrame>
    </p:spTree>
    <p:extLst>
      <p:ext uri="{BB962C8B-B14F-4D97-AF65-F5344CB8AC3E}">
        <p14:creationId xmlns:p14="http://schemas.microsoft.com/office/powerpoint/2010/main" val="13130810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53AC1-78F1-4173-96FB-2FCAAE1B553A}"/>
              </a:ext>
            </a:extLst>
          </p:cNvPr>
          <p:cNvSpPr>
            <a:spLocks noGrp="1"/>
          </p:cNvSpPr>
          <p:nvPr>
            <p:ph type="title"/>
          </p:nvPr>
        </p:nvSpPr>
        <p:spPr>
          <a:xfrm>
            <a:off x="496112" y="292143"/>
            <a:ext cx="7886700" cy="778957"/>
          </a:xfrm>
        </p:spPr>
        <p:txBody>
          <a:bodyPr>
            <a:normAutofit/>
          </a:bodyPr>
          <a:lstStyle/>
          <a:p>
            <a:r>
              <a:rPr lang="en-US" sz="4000" dirty="0"/>
              <a:t>Timeline Post CD-1</a:t>
            </a:r>
          </a:p>
        </p:txBody>
      </p:sp>
      <p:sp>
        <p:nvSpPr>
          <p:cNvPr id="3" name="Content Placeholder 2">
            <a:extLst>
              <a:ext uri="{FF2B5EF4-FFF2-40B4-BE49-F238E27FC236}">
                <a16:creationId xmlns:a16="http://schemas.microsoft.com/office/drawing/2014/main" id="{E511889B-BCEA-4955-AA9D-729C42FC29EC}"/>
              </a:ext>
            </a:extLst>
          </p:cNvPr>
          <p:cNvSpPr>
            <a:spLocks noGrp="1"/>
          </p:cNvSpPr>
          <p:nvPr>
            <p:ph idx="1"/>
          </p:nvPr>
        </p:nvSpPr>
        <p:spPr>
          <a:xfrm>
            <a:off x="572312" y="1311961"/>
            <a:ext cx="8183970" cy="5253896"/>
          </a:xfrm>
        </p:spPr>
        <p:txBody>
          <a:bodyPr>
            <a:normAutofit/>
          </a:bodyPr>
          <a:lstStyle/>
          <a:p>
            <a:pPr marL="0" indent="0">
              <a:buNone/>
              <a:tabLst>
                <a:tab pos="8801100" algn="r"/>
              </a:tabLst>
            </a:pPr>
            <a:r>
              <a:rPr lang="en-US" sz="2400" dirty="0"/>
              <a:t>Start Preliminary Design	April 1, 2021</a:t>
            </a:r>
          </a:p>
          <a:p>
            <a:pPr marL="0" indent="0">
              <a:buNone/>
              <a:tabLst>
                <a:tab pos="8801100" algn="r"/>
              </a:tabLst>
            </a:pPr>
            <a:r>
              <a:rPr lang="en-US" sz="2400" dirty="0"/>
              <a:t>Focused Technical Reviews	Spring 2021</a:t>
            </a:r>
          </a:p>
          <a:p>
            <a:pPr marL="0" indent="0">
              <a:buNone/>
              <a:tabLst>
                <a:tab pos="8801100" algn="r"/>
              </a:tabLst>
            </a:pPr>
            <a:r>
              <a:rPr lang="en-US" sz="2400" dirty="0"/>
              <a:t>OPA Status Review                                                July 2021	</a:t>
            </a:r>
          </a:p>
          <a:p>
            <a:pPr marL="0" indent="0">
              <a:buNone/>
              <a:tabLst>
                <a:tab pos="8801100" algn="r"/>
              </a:tabLst>
            </a:pPr>
            <a:r>
              <a:rPr lang="en-US" sz="2400" dirty="0"/>
              <a:t>OPA Status Review	December 2021</a:t>
            </a:r>
          </a:p>
          <a:p>
            <a:pPr marL="0" indent="0">
              <a:buNone/>
              <a:tabLst>
                <a:tab pos="8801100" algn="r"/>
              </a:tabLst>
            </a:pPr>
            <a:r>
              <a:rPr lang="en-US" sz="2400" dirty="0"/>
              <a:t>Start using EVMS as practice prior to CD-1	March 2022</a:t>
            </a:r>
          </a:p>
          <a:p>
            <a:pPr marL="0" indent="0">
              <a:buNone/>
              <a:tabLst>
                <a:tab pos="8801100" algn="r"/>
              </a:tabLst>
            </a:pPr>
            <a:r>
              <a:rPr lang="en-US" sz="2400" dirty="0"/>
              <a:t>CD-2 Director’s Review	March 2022</a:t>
            </a:r>
          </a:p>
          <a:p>
            <a:pPr marL="0" indent="0">
              <a:buNone/>
              <a:tabLst>
                <a:tab pos="8801100" algn="r"/>
              </a:tabLst>
            </a:pPr>
            <a:r>
              <a:rPr lang="en-US" sz="2400" dirty="0"/>
              <a:t>OPA CD-2 Review	June 2022</a:t>
            </a:r>
          </a:p>
          <a:p>
            <a:pPr marL="0" indent="0">
              <a:buNone/>
              <a:tabLst>
                <a:tab pos="8801100" algn="r"/>
              </a:tabLst>
            </a:pPr>
            <a:r>
              <a:rPr lang="en-US" sz="2400" dirty="0"/>
              <a:t>Goal for CD-2 Approval	September 2022</a:t>
            </a:r>
          </a:p>
          <a:p>
            <a:pPr marL="0" indent="0">
              <a:buNone/>
              <a:tabLst>
                <a:tab pos="8801100" algn="r"/>
              </a:tabLst>
            </a:pPr>
            <a:r>
              <a:rPr lang="en-US" sz="2400" dirty="0"/>
              <a:t>Goal for CD-3 Approval	July 2023</a:t>
            </a:r>
          </a:p>
        </p:txBody>
      </p:sp>
      <p:sp>
        <p:nvSpPr>
          <p:cNvPr id="4" name="Slide Number Placeholder 3">
            <a:extLst>
              <a:ext uri="{FF2B5EF4-FFF2-40B4-BE49-F238E27FC236}">
                <a16:creationId xmlns:a16="http://schemas.microsoft.com/office/drawing/2014/main" id="{052B87B8-C374-40CB-BEF6-18E8686278D5}"/>
              </a:ext>
            </a:extLst>
          </p:cNvPr>
          <p:cNvSpPr>
            <a:spLocks noGrp="1"/>
          </p:cNvSpPr>
          <p:nvPr>
            <p:ph type="sldNum" sz="quarter" idx="12"/>
          </p:nvPr>
        </p:nvSpPr>
        <p:spPr/>
        <p:txBody>
          <a:bodyPr/>
          <a:lstStyle/>
          <a:p>
            <a:fld id="{893C5830-40F3-F04E-B2E3-10E6672BA8FF}" type="slidenum">
              <a:rPr lang="en-US" smtClean="0"/>
              <a:t>22</a:t>
            </a:fld>
            <a:endParaRPr lang="en-US"/>
          </a:p>
        </p:txBody>
      </p:sp>
    </p:spTree>
    <p:extLst>
      <p:ext uri="{BB962C8B-B14F-4D97-AF65-F5344CB8AC3E}">
        <p14:creationId xmlns:p14="http://schemas.microsoft.com/office/powerpoint/2010/main" val="981650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6783"/>
            <a:ext cx="7886700" cy="1325563"/>
          </a:xfrm>
        </p:spPr>
        <p:txBody>
          <a:bodyPr>
            <a:normAutofit/>
          </a:bodyPr>
          <a:lstStyle/>
          <a:p>
            <a:r>
              <a:rPr lang="en-US" sz="4000" dirty="0"/>
              <a:t>EIC Challenges and Opportunities</a:t>
            </a:r>
          </a:p>
        </p:txBody>
      </p:sp>
      <p:sp>
        <p:nvSpPr>
          <p:cNvPr id="3" name="Content Placeholder 2"/>
          <p:cNvSpPr>
            <a:spLocks noGrp="1"/>
          </p:cNvSpPr>
          <p:nvPr>
            <p:ph idx="1"/>
          </p:nvPr>
        </p:nvSpPr>
        <p:spPr>
          <a:xfrm>
            <a:off x="457201" y="1096505"/>
            <a:ext cx="8524935" cy="5129633"/>
          </a:xfrm>
        </p:spPr>
        <p:txBody>
          <a:bodyPr>
            <a:normAutofit lnSpcReduction="10000"/>
          </a:bodyPr>
          <a:lstStyle/>
          <a:p>
            <a:pPr>
              <a:lnSpc>
                <a:spcPct val="120000"/>
              </a:lnSpc>
            </a:pPr>
            <a:r>
              <a:rPr lang="en-US" sz="2400" dirty="0"/>
              <a:t>Affordability – EIC is very large project for DOE Office of Nuclear Physics (NP) and Office of Science (SC)</a:t>
            </a:r>
          </a:p>
          <a:p>
            <a:pPr lvl="1">
              <a:lnSpc>
                <a:spcPct val="120000"/>
              </a:lnSpc>
            </a:pPr>
            <a:r>
              <a:rPr lang="en-US" sz="1800" dirty="0"/>
              <a:t>Requires reprioritization of RHIC operations funding to EIC and new funding</a:t>
            </a:r>
          </a:p>
          <a:p>
            <a:pPr lvl="1">
              <a:lnSpc>
                <a:spcPct val="120000"/>
              </a:lnSpc>
            </a:pPr>
            <a:r>
              <a:rPr lang="en-US" sz="1800" dirty="0"/>
              <a:t>Significant ramp up of project funding (annual doubling) starting in FY2021 is required to maintain timeline for Critical Decisions</a:t>
            </a:r>
          </a:p>
          <a:p>
            <a:pPr lvl="1">
              <a:lnSpc>
                <a:spcPct val="120000"/>
              </a:lnSpc>
            </a:pPr>
            <a:r>
              <a:rPr lang="en-US" sz="1800" dirty="0"/>
              <a:t>Most cost-effective project follows closely to a technically driven schedule</a:t>
            </a:r>
          </a:p>
          <a:p>
            <a:pPr>
              <a:lnSpc>
                <a:spcPct val="120000"/>
              </a:lnSpc>
            </a:pPr>
            <a:r>
              <a:rPr lang="en-US" sz="2400" dirty="0"/>
              <a:t>Partner Engagement – Expectations and Implementation</a:t>
            </a:r>
          </a:p>
          <a:p>
            <a:pPr lvl="1">
              <a:lnSpc>
                <a:spcPct val="120000"/>
              </a:lnSpc>
            </a:pPr>
            <a:r>
              <a:rPr lang="en-US" sz="1800" dirty="0"/>
              <a:t>International and domestic engagement highly desirable and widely expected</a:t>
            </a:r>
          </a:p>
          <a:p>
            <a:pPr lvl="1">
              <a:lnSpc>
                <a:spcPct val="120000"/>
              </a:lnSpc>
            </a:pPr>
            <a:r>
              <a:rPr lang="en-US" sz="1800" dirty="0"/>
              <a:t>In-kind contributions to the accelerator and experiment(s) will be pursued</a:t>
            </a:r>
          </a:p>
          <a:p>
            <a:pPr lvl="1">
              <a:lnSpc>
                <a:spcPct val="120000"/>
              </a:lnSpc>
            </a:pPr>
            <a:r>
              <a:rPr lang="en-US" sz="1800" dirty="0"/>
              <a:t>Potential partners must be engaged now given the EIC technically driven schedule</a:t>
            </a:r>
          </a:p>
        </p:txBody>
      </p:sp>
      <p:sp>
        <p:nvSpPr>
          <p:cNvPr id="4" name="Slide Number Placeholder 3">
            <a:extLst>
              <a:ext uri="{FF2B5EF4-FFF2-40B4-BE49-F238E27FC236}">
                <a16:creationId xmlns:a16="http://schemas.microsoft.com/office/drawing/2014/main" id="{3686A71C-C4E8-4C98-ACFC-1480EAAAA27B}"/>
              </a:ext>
            </a:extLst>
          </p:cNvPr>
          <p:cNvSpPr>
            <a:spLocks noGrp="1"/>
          </p:cNvSpPr>
          <p:nvPr>
            <p:ph type="sldNum" sz="quarter" idx="12"/>
          </p:nvPr>
        </p:nvSpPr>
        <p:spPr>
          <a:xfrm>
            <a:off x="3543300" y="6311899"/>
            <a:ext cx="2057400" cy="365125"/>
          </a:xfrm>
        </p:spPr>
        <p:txBody>
          <a:bodyPr/>
          <a:lstStyle/>
          <a:p>
            <a:fld id="{893C5830-40F3-F04E-B2E3-10E6672BA8FF}" type="slidenum">
              <a:rPr lang="en-US" smtClean="0"/>
              <a:pPr/>
              <a:t>23</a:t>
            </a:fld>
            <a:endParaRPr lang="en-US" dirty="0"/>
          </a:p>
        </p:txBody>
      </p:sp>
    </p:spTree>
    <p:extLst>
      <p:ext uri="{BB962C8B-B14F-4D97-AF65-F5344CB8AC3E}">
        <p14:creationId xmlns:p14="http://schemas.microsoft.com/office/powerpoint/2010/main" val="348783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6783"/>
            <a:ext cx="7886700" cy="1325563"/>
          </a:xfrm>
        </p:spPr>
        <p:txBody>
          <a:bodyPr>
            <a:normAutofit/>
          </a:bodyPr>
          <a:lstStyle/>
          <a:p>
            <a:r>
              <a:rPr lang="en-US" sz="4000" dirty="0"/>
              <a:t>EIC Challenges and Opportunities</a:t>
            </a:r>
          </a:p>
        </p:txBody>
      </p:sp>
      <p:sp>
        <p:nvSpPr>
          <p:cNvPr id="3" name="Content Placeholder 2"/>
          <p:cNvSpPr>
            <a:spLocks noGrp="1"/>
          </p:cNvSpPr>
          <p:nvPr>
            <p:ph idx="1"/>
          </p:nvPr>
        </p:nvSpPr>
        <p:spPr>
          <a:xfrm>
            <a:off x="457201" y="1107693"/>
            <a:ext cx="8686799" cy="5186229"/>
          </a:xfrm>
        </p:spPr>
        <p:txBody>
          <a:bodyPr>
            <a:normAutofit/>
          </a:bodyPr>
          <a:lstStyle/>
          <a:p>
            <a:pPr>
              <a:lnSpc>
                <a:spcPct val="120000"/>
              </a:lnSpc>
            </a:pPr>
            <a:r>
              <a:rPr lang="en-US" sz="2200" dirty="0"/>
              <a:t>JLAB Partnership – Non-traditional, breaking new ground</a:t>
            </a:r>
          </a:p>
          <a:p>
            <a:pPr lvl="1">
              <a:lnSpc>
                <a:spcPct val="120000"/>
              </a:lnSpc>
            </a:pPr>
            <a:r>
              <a:rPr lang="en-US" sz="1800" dirty="0"/>
              <a:t>EIC Executive Management Team (Level 1) and JLAB personnel in Level 2 management roles establish JLAB as a full intellectual partner in the leadership of the project.</a:t>
            </a:r>
          </a:p>
          <a:p>
            <a:pPr lvl="1">
              <a:lnSpc>
                <a:spcPct val="120000"/>
              </a:lnSpc>
            </a:pPr>
            <a:r>
              <a:rPr lang="en-US" sz="1800" dirty="0"/>
              <a:t>BNL and </a:t>
            </a:r>
            <a:r>
              <a:rPr lang="en-US" sz="1800" dirty="0" err="1"/>
              <a:t>JLab</a:t>
            </a:r>
            <a:r>
              <a:rPr lang="en-US" sz="1800" dirty="0"/>
              <a:t> jointly hosting the EIC experiments.</a:t>
            </a:r>
          </a:p>
          <a:p>
            <a:pPr lvl="1">
              <a:lnSpc>
                <a:spcPct val="120000"/>
              </a:lnSpc>
            </a:pPr>
            <a:r>
              <a:rPr lang="en-US" sz="1800" dirty="0" err="1"/>
              <a:t>JLab</a:t>
            </a:r>
            <a:r>
              <a:rPr lang="en-US" sz="1800" dirty="0"/>
              <a:t> responsibilities for project scope need to be further clarified</a:t>
            </a:r>
          </a:p>
          <a:p>
            <a:pPr>
              <a:lnSpc>
                <a:spcPct val="120000"/>
              </a:lnSpc>
            </a:pPr>
            <a:r>
              <a:rPr lang="en-US" sz="2000" dirty="0"/>
              <a:t>COVID-19 Impacts – Immediate and long-term implications</a:t>
            </a:r>
          </a:p>
          <a:p>
            <a:pPr lvl="1">
              <a:lnSpc>
                <a:spcPct val="120000"/>
              </a:lnSpc>
            </a:pPr>
            <a:r>
              <a:rPr lang="en-US" sz="1700" dirty="0"/>
              <a:t>Current EIC activities are primarily planning and design work carried out remotely</a:t>
            </a:r>
          </a:p>
          <a:p>
            <a:pPr lvl="1">
              <a:lnSpc>
                <a:spcPct val="120000"/>
              </a:lnSpc>
            </a:pPr>
            <a:r>
              <a:rPr lang="en-US" sz="1700" dirty="0"/>
              <a:t>There are impacts on efficiency and R&amp;D work, however we remain confident about the path to CD-1</a:t>
            </a:r>
          </a:p>
          <a:p>
            <a:pPr lvl="1">
              <a:lnSpc>
                <a:spcPct val="120000"/>
              </a:lnSpc>
            </a:pPr>
            <a:r>
              <a:rPr lang="en-US" sz="1700" dirty="0"/>
              <a:t>Indirect impacts will likely to be more significant, including aligning with RHIC operations plans, uncertain fiscal context, design efficiency, R&amp;D efficiency</a:t>
            </a:r>
          </a:p>
        </p:txBody>
      </p:sp>
      <p:sp>
        <p:nvSpPr>
          <p:cNvPr id="4" name="Slide Number Placeholder 3">
            <a:extLst>
              <a:ext uri="{FF2B5EF4-FFF2-40B4-BE49-F238E27FC236}">
                <a16:creationId xmlns:a16="http://schemas.microsoft.com/office/drawing/2014/main" id="{230A5183-3823-4155-A6A8-0726FFC8653B}"/>
              </a:ext>
            </a:extLst>
          </p:cNvPr>
          <p:cNvSpPr>
            <a:spLocks noGrp="1"/>
          </p:cNvSpPr>
          <p:nvPr>
            <p:ph type="sldNum" sz="quarter" idx="12"/>
          </p:nvPr>
        </p:nvSpPr>
        <p:spPr>
          <a:xfrm>
            <a:off x="3543300" y="6311899"/>
            <a:ext cx="2057400" cy="365125"/>
          </a:xfrm>
        </p:spPr>
        <p:txBody>
          <a:bodyPr/>
          <a:lstStyle/>
          <a:p>
            <a:fld id="{893C5830-40F3-F04E-B2E3-10E6672BA8FF}" type="slidenum">
              <a:rPr lang="en-US" smtClean="0"/>
              <a:pPr/>
              <a:t>24</a:t>
            </a:fld>
            <a:endParaRPr lang="en-US" dirty="0"/>
          </a:p>
        </p:txBody>
      </p:sp>
    </p:spTree>
    <p:extLst>
      <p:ext uri="{BB962C8B-B14F-4D97-AF65-F5344CB8AC3E}">
        <p14:creationId xmlns:p14="http://schemas.microsoft.com/office/powerpoint/2010/main" val="185932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1EDD6-5819-4FAE-B98B-C51601DC4EA8}"/>
              </a:ext>
            </a:extLst>
          </p:cNvPr>
          <p:cNvSpPr>
            <a:spLocks noGrp="1"/>
          </p:cNvSpPr>
          <p:nvPr>
            <p:ph type="title"/>
          </p:nvPr>
        </p:nvSpPr>
        <p:spPr>
          <a:xfrm>
            <a:off x="560170" y="87180"/>
            <a:ext cx="7886700" cy="505603"/>
          </a:xfrm>
        </p:spPr>
        <p:txBody>
          <a:bodyPr>
            <a:normAutofit fontScale="90000"/>
          </a:bodyPr>
          <a:lstStyle/>
          <a:p>
            <a:r>
              <a:rPr lang="en-US" sz="4000" dirty="0"/>
              <a:t>Summary</a:t>
            </a:r>
          </a:p>
        </p:txBody>
      </p:sp>
      <p:sp>
        <p:nvSpPr>
          <p:cNvPr id="4" name="Slide Number Placeholder 3">
            <a:extLst>
              <a:ext uri="{FF2B5EF4-FFF2-40B4-BE49-F238E27FC236}">
                <a16:creationId xmlns:a16="http://schemas.microsoft.com/office/drawing/2014/main" id="{4C84D79B-D3B9-46BC-83EA-191FBAA53FDF}"/>
              </a:ext>
            </a:extLst>
          </p:cNvPr>
          <p:cNvSpPr>
            <a:spLocks noGrp="1"/>
          </p:cNvSpPr>
          <p:nvPr>
            <p:ph type="sldNum" sz="quarter" idx="12"/>
          </p:nvPr>
        </p:nvSpPr>
        <p:spPr/>
        <p:txBody>
          <a:bodyPr/>
          <a:lstStyle/>
          <a:p>
            <a:fld id="{893C5830-40F3-F04E-B2E3-10E6672BA8FF}" type="slidenum">
              <a:rPr lang="en-US" smtClean="0"/>
              <a:t>25</a:t>
            </a:fld>
            <a:endParaRPr lang="en-US" dirty="0"/>
          </a:p>
        </p:txBody>
      </p:sp>
      <p:sp>
        <p:nvSpPr>
          <p:cNvPr id="6" name="Content Placeholder 5">
            <a:extLst>
              <a:ext uri="{FF2B5EF4-FFF2-40B4-BE49-F238E27FC236}">
                <a16:creationId xmlns:a16="http://schemas.microsoft.com/office/drawing/2014/main" id="{3F5C0DDF-9EEC-4F86-8FD6-F642E0826CB2}"/>
              </a:ext>
            </a:extLst>
          </p:cNvPr>
          <p:cNvSpPr>
            <a:spLocks noGrp="1"/>
          </p:cNvSpPr>
          <p:nvPr>
            <p:ph idx="1"/>
          </p:nvPr>
        </p:nvSpPr>
        <p:spPr>
          <a:xfrm>
            <a:off x="368946" y="692527"/>
            <a:ext cx="8673140" cy="6078293"/>
          </a:xfrm>
        </p:spPr>
        <p:txBody>
          <a:bodyPr>
            <a:noAutofit/>
          </a:bodyPr>
          <a:lstStyle/>
          <a:p>
            <a:pPr>
              <a:lnSpc>
                <a:spcPct val="110000"/>
              </a:lnSpc>
            </a:pPr>
            <a:r>
              <a:rPr lang="en-US" sz="2000" dirty="0"/>
              <a:t>Overall Project Delivery Plans Rapidly Maturing</a:t>
            </a:r>
          </a:p>
          <a:p>
            <a:pPr lvl="1">
              <a:lnSpc>
                <a:spcPct val="110000"/>
              </a:lnSpc>
            </a:pPr>
            <a:r>
              <a:rPr lang="en-US" sz="1600" dirty="0"/>
              <a:t>Strong foundation in place:  pre-conceptual design, cost and schedule</a:t>
            </a:r>
          </a:p>
          <a:p>
            <a:pPr lvl="1">
              <a:lnSpc>
                <a:spcPct val="110000"/>
              </a:lnSpc>
            </a:pPr>
            <a:r>
              <a:rPr lang="en-US" sz="1600" dirty="0"/>
              <a:t>Pursuing broad collaboration around the EIC</a:t>
            </a:r>
          </a:p>
          <a:p>
            <a:pPr lvl="1"/>
            <a:r>
              <a:rPr lang="en-US" sz="1600" dirty="0"/>
              <a:t>BNL and JLAB leadership and the entire EIC Project Team committed to delivering the EIC project as cost effectively as possible and with the engagement of partners</a:t>
            </a:r>
          </a:p>
          <a:p>
            <a:pPr lvl="1"/>
            <a:r>
              <a:rPr lang="en-US" sz="1600" dirty="0"/>
              <a:t>Project planning has matured to level required for DOE CD-1, with a clear timeline of activities to be completed prior to DOE OPA CD-1 review</a:t>
            </a:r>
          </a:p>
          <a:p>
            <a:pPr lvl="1">
              <a:lnSpc>
                <a:spcPct val="110000"/>
              </a:lnSpc>
            </a:pPr>
            <a:r>
              <a:rPr lang="en-US" sz="1600" dirty="0"/>
              <a:t>Schedule aligned with reasonable annual funding projections</a:t>
            </a:r>
          </a:p>
          <a:p>
            <a:pPr lvl="1">
              <a:lnSpc>
                <a:spcPct val="110000"/>
              </a:lnSpc>
            </a:pPr>
            <a:r>
              <a:rPr lang="en-US" sz="1600" dirty="0"/>
              <a:t>DOE review and approval process established:  CD-1 approval in March 2021</a:t>
            </a:r>
          </a:p>
          <a:p>
            <a:pPr>
              <a:lnSpc>
                <a:spcPct val="110000"/>
              </a:lnSpc>
            </a:pPr>
            <a:r>
              <a:rPr lang="en-US" sz="2000" dirty="0"/>
              <a:t>Experimental Program Planning</a:t>
            </a:r>
          </a:p>
          <a:p>
            <a:pPr lvl="1">
              <a:lnSpc>
                <a:spcPct val="110000"/>
              </a:lnSpc>
            </a:pPr>
            <a:r>
              <a:rPr lang="en-US" sz="1600" dirty="0"/>
              <a:t>BNL and TJNAF jointly leading the process for defining detector(s)</a:t>
            </a:r>
          </a:p>
          <a:p>
            <a:pPr lvl="1">
              <a:lnSpc>
                <a:spcPct val="110000"/>
              </a:lnSpc>
            </a:pPr>
            <a:r>
              <a:rPr lang="en-US" sz="1600" dirty="0"/>
              <a:t>Community engagement and timeline for the Yellow Book, Call for Expressions of Interest, Call for Proposals, etc. is extremely important</a:t>
            </a:r>
          </a:p>
          <a:p>
            <a:pPr lvl="1">
              <a:lnSpc>
                <a:spcPct val="110000"/>
              </a:lnSpc>
              <a:spcAft>
                <a:spcPts val="600"/>
              </a:spcAft>
            </a:pPr>
            <a:r>
              <a:rPr lang="en-US" sz="1600" dirty="0"/>
              <a:t>BNL and TJNAF jointly serve as the “host” lab for the international user community - EIC Call for Expressions of Interest (EoI) released: </a:t>
            </a:r>
            <a:r>
              <a:rPr lang="en-US" sz="1600" dirty="0">
                <a:hlinkClick r:id="rId2">
                  <a:extLst>
                    <a:ext uri="{A12FA001-AC4F-418D-AE19-62706E023703}">
                      <ahyp:hlinkClr xmlns:ahyp="http://schemas.microsoft.com/office/drawing/2018/hyperlinkcolor" val="tx"/>
                    </a:ext>
                  </a:extLst>
                </a:hlinkClick>
              </a:rPr>
              <a:t>https://www.bnl.gov/eic/EOI.php</a:t>
            </a:r>
            <a:r>
              <a:rPr lang="en-US" sz="1600" dirty="0"/>
              <a:t>.</a:t>
            </a:r>
          </a:p>
          <a:p>
            <a:pPr lvl="1">
              <a:lnSpc>
                <a:spcPct val="110000"/>
              </a:lnSpc>
              <a:spcAft>
                <a:spcPts val="600"/>
              </a:spcAft>
            </a:pPr>
            <a:r>
              <a:rPr lang="en-US" sz="1600" dirty="0"/>
              <a:t>Detector(s) plans will align with project CD-4 schedule and transition to operations</a:t>
            </a:r>
          </a:p>
        </p:txBody>
      </p:sp>
    </p:spTree>
    <p:extLst>
      <p:ext uri="{BB962C8B-B14F-4D97-AF65-F5344CB8AC3E}">
        <p14:creationId xmlns:p14="http://schemas.microsoft.com/office/powerpoint/2010/main" val="27836967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D61B9-9040-44C4-94EC-5D195008DF89}"/>
              </a:ext>
            </a:extLst>
          </p:cNvPr>
          <p:cNvSpPr>
            <a:spLocks noGrp="1"/>
          </p:cNvSpPr>
          <p:nvPr>
            <p:ph type="title"/>
          </p:nvPr>
        </p:nvSpPr>
        <p:spPr>
          <a:xfrm>
            <a:off x="562148" y="82494"/>
            <a:ext cx="7886700" cy="1325563"/>
          </a:xfrm>
        </p:spPr>
        <p:txBody>
          <a:bodyPr>
            <a:normAutofit/>
          </a:bodyPr>
          <a:lstStyle/>
          <a:p>
            <a:r>
              <a:rPr lang="en-US" sz="4000" dirty="0"/>
              <a:t>Recent History </a:t>
            </a:r>
          </a:p>
        </p:txBody>
      </p:sp>
      <p:sp>
        <p:nvSpPr>
          <p:cNvPr id="6" name="Slide Number Placeholder 5">
            <a:extLst>
              <a:ext uri="{FF2B5EF4-FFF2-40B4-BE49-F238E27FC236}">
                <a16:creationId xmlns:a16="http://schemas.microsoft.com/office/drawing/2014/main" id="{9D06D79E-E78E-4DD7-A6BA-DB89B96BEFBF}"/>
              </a:ext>
            </a:extLst>
          </p:cNvPr>
          <p:cNvSpPr>
            <a:spLocks noGrp="1"/>
          </p:cNvSpPr>
          <p:nvPr>
            <p:ph type="sldNum" sz="quarter" idx="12"/>
          </p:nvPr>
        </p:nvSpPr>
        <p:spPr/>
        <p:txBody>
          <a:bodyPr/>
          <a:lstStyle/>
          <a:p>
            <a:fld id="{893C5830-40F3-F04E-B2E3-10E6672BA8FF}" type="slidenum">
              <a:rPr lang="en-US" smtClean="0"/>
              <a:pPr/>
              <a:t>3</a:t>
            </a:fld>
            <a:endParaRPr lang="en-US"/>
          </a:p>
        </p:txBody>
      </p:sp>
      <p:graphicFrame>
        <p:nvGraphicFramePr>
          <p:cNvPr id="3" name="Table 3">
            <a:extLst>
              <a:ext uri="{FF2B5EF4-FFF2-40B4-BE49-F238E27FC236}">
                <a16:creationId xmlns:a16="http://schemas.microsoft.com/office/drawing/2014/main" id="{ADDF2A46-B187-3E47-87C7-54CAEA4894A5}"/>
              </a:ext>
            </a:extLst>
          </p:cNvPr>
          <p:cNvGraphicFramePr>
            <a:graphicFrameLocks noGrp="1"/>
          </p:cNvGraphicFramePr>
          <p:nvPr/>
        </p:nvGraphicFramePr>
        <p:xfrm>
          <a:off x="473680" y="1612759"/>
          <a:ext cx="8422670" cy="3962400"/>
        </p:xfrm>
        <a:graphic>
          <a:graphicData uri="http://schemas.openxmlformats.org/drawingml/2006/table">
            <a:tbl>
              <a:tblPr firstRow="1" bandRow="1">
                <a:tableStyleId>{5C22544A-7EE6-4342-B048-85BDC9FD1C3A}</a:tableStyleId>
              </a:tblPr>
              <a:tblGrid>
                <a:gridCol w="5947668">
                  <a:extLst>
                    <a:ext uri="{9D8B030D-6E8A-4147-A177-3AD203B41FA5}">
                      <a16:colId xmlns:a16="http://schemas.microsoft.com/office/drawing/2014/main" val="2476933501"/>
                    </a:ext>
                  </a:extLst>
                </a:gridCol>
                <a:gridCol w="2475002">
                  <a:extLst>
                    <a:ext uri="{9D8B030D-6E8A-4147-A177-3AD203B41FA5}">
                      <a16:colId xmlns:a16="http://schemas.microsoft.com/office/drawing/2014/main" val="1548912746"/>
                    </a:ext>
                  </a:extLst>
                </a:gridCol>
              </a:tblGrid>
              <a:tr h="370840">
                <a:tc>
                  <a:txBody>
                    <a:bodyPr/>
                    <a:lstStyle/>
                    <a:p>
                      <a:r>
                        <a:rPr lang="en-US" sz="2000"/>
                        <a:t>Event</a:t>
                      </a:r>
                    </a:p>
                  </a:txBody>
                  <a:tcPr/>
                </a:tc>
                <a:tc>
                  <a:txBody>
                    <a:bodyPr/>
                    <a:lstStyle/>
                    <a:p>
                      <a:pPr algn="r"/>
                      <a:r>
                        <a:rPr lang="en-US" sz="2000"/>
                        <a:t>Date</a:t>
                      </a:r>
                    </a:p>
                  </a:txBody>
                  <a:tcPr/>
                </a:tc>
                <a:extLst>
                  <a:ext uri="{0D108BD9-81ED-4DB2-BD59-A6C34878D82A}">
                    <a16:rowId xmlns:a16="http://schemas.microsoft.com/office/drawing/2014/main" val="1584777378"/>
                  </a:ext>
                </a:extLst>
              </a:tr>
              <a:tr h="370840">
                <a:tc>
                  <a:txBody>
                    <a:bodyPr/>
                    <a:lstStyle/>
                    <a:p>
                      <a:r>
                        <a:rPr lang="en-US" sz="2000"/>
                        <a:t>Mission Need Statement Approved</a:t>
                      </a:r>
                    </a:p>
                  </a:txBody>
                  <a:tcPr/>
                </a:tc>
                <a:tc>
                  <a:txBody>
                    <a:bodyPr/>
                    <a:lstStyle/>
                    <a:p>
                      <a:pPr algn="r"/>
                      <a:r>
                        <a:rPr lang="en-US" sz="2000"/>
                        <a:t>January 22, 2019</a:t>
                      </a:r>
                    </a:p>
                  </a:txBody>
                  <a:tcPr/>
                </a:tc>
                <a:extLst>
                  <a:ext uri="{0D108BD9-81ED-4DB2-BD59-A6C34878D82A}">
                    <a16:rowId xmlns:a16="http://schemas.microsoft.com/office/drawing/2014/main" val="558937971"/>
                  </a:ext>
                </a:extLst>
              </a:tr>
              <a:tr h="370840">
                <a:tc>
                  <a:txBody>
                    <a:bodyPr/>
                    <a:lstStyle/>
                    <a:p>
                      <a:r>
                        <a:rPr lang="en-US" sz="2000"/>
                        <a:t>Independent Cost Review (DOE Order 413.3b)</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a:t>July 2019</a:t>
                      </a:r>
                    </a:p>
                  </a:txBody>
                  <a:tcPr/>
                </a:tc>
                <a:extLst>
                  <a:ext uri="{0D108BD9-81ED-4DB2-BD59-A6C34878D82A}">
                    <a16:rowId xmlns:a16="http://schemas.microsoft.com/office/drawing/2014/main" val="106747756"/>
                  </a:ext>
                </a:extLst>
              </a:tr>
              <a:tr h="370840">
                <a:tc>
                  <a:txBody>
                    <a:bodyPr/>
                    <a:lstStyle/>
                    <a:p>
                      <a:r>
                        <a:rPr lang="en-US" sz="2000"/>
                        <a:t>DOE Independent Electron Ion Collider Site Assessment</a:t>
                      </a:r>
                    </a:p>
                  </a:txBody>
                  <a:tcPr/>
                </a:tc>
                <a:tc>
                  <a:txBody>
                    <a:bodyPr/>
                    <a:lstStyle/>
                    <a:p>
                      <a:pPr algn="r"/>
                      <a:r>
                        <a:rPr lang="en-US" sz="2000"/>
                        <a:t>October 8-9, 2019</a:t>
                      </a:r>
                    </a:p>
                  </a:txBody>
                  <a:tcPr/>
                </a:tc>
                <a:extLst>
                  <a:ext uri="{0D108BD9-81ED-4DB2-BD59-A6C34878D82A}">
                    <a16:rowId xmlns:a16="http://schemas.microsoft.com/office/drawing/2014/main" val="20766613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CD-0 Approved</a:t>
                      </a:r>
                    </a:p>
                  </a:txBody>
                  <a:tcPr/>
                </a:tc>
                <a:tc>
                  <a:txBody>
                    <a:bodyPr/>
                    <a:lstStyle/>
                    <a:p>
                      <a:pPr algn="r"/>
                      <a:r>
                        <a:rPr lang="en-US" sz="2000"/>
                        <a:t>December 19, 2019</a:t>
                      </a:r>
                    </a:p>
                  </a:txBody>
                  <a:tcPr/>
                </a:tc>
                <a:extLst>
                  <a:ext uri="{0D108BD9-81ED-4DB2-BD59-A6C34878D82A}">
                    <a16:rowId xmlns:a16="http://schemas.microsoft.com/office/drawing/2014/main" val="5921434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0"/>
                        <a:t>DOE Site Selection Announced</a:t>
                      </a:r>
                    </a:p>
                  </a:txBody>
                  <a:tcPr/>
                </a:tc>
                <a:tc>
                  <a:txBody>
                    <a:bodyPr/>
                    <a:lstStyle/>
                    <a:p>
                      <a:pPr algn="r"/>
                      <a:r>
                        <a:rPr lang="en-US" sz="2000" b="1" i="0"/>
                        <a:t>January 9, 2020</a:t>
                      </a:r>
                    </a:p>
                  </a:txBody>
                  <a:tcPr/>
                </a:tc>
                <a:extLst>
                  <a:ext uri="{0D108BD9-81ED-4DB2-BD59-A6C34878D82A}">
                    <a16:rowId xmlns:a16="http://schemas.microsoft.com/office/drawing/2014/main" val="10711939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FY2020 Budget Includes EIC TEC and OPC Funding</a:t>
                      </a:r>
                    </a:p>
                  </a:txBody>
                  <a:tcPr/>
                </a:tc>
                <a:tc>
                  <a:txBody>
                    <a:bodyPr/>
                    <a:lstStyle/>
                    <a:p>
                      <a:pPr algn="r"/>
                      <a:r>
                        <a:rPr lang="en-US" sz="2000"/>
                        <a:t>1st Quarter FY2020</a:t>
                      </a:r>
                    </a:p>
                  </a:txBody>
                  <a:tcPr/>
                </a:tc>
                <a:extLst>
                  <a:ext uri="{0D108BD9-81ED-4DB2-BD59-A6C34878D82A}">
                    <a16:rowId xmlns:a16="http://schemas.microsoft.com/office/drawing/2014/main" val="195357986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t>BNL TJNAF Partnership Agreement Approved</a:t>
                      </a:r>
                    </a:p>
                  </a:txBody>
                  <a:tcPr/>
                </a:tc>
                <a:tc>
                  <a:txBody>
                    <a:bodyPr/>
                    <a:lstStyle/>
                    <a:p>
                      <a:pPr algn="r"/>
                      <a:r>
                        <a:rPr lang="en-US" sz="2000"/>
                        <a:t>May 2020</a:t>
                      </a:r>
                    </a:p>
                  </a:txBody>
                  <a:tcPr/>
                </a:tc>
                <a:extLst>
                  <a:ext uri="{0D108BD9-81ED-4DB2-BD59-A6C34878D82A}">
                    <a16:rowId xmlns:a16="http://schemas.microsoft.com/office/drawing/2014/main" val="682161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1"/>
                        <a:t>DOE OPA CD-1 Review Target Date</a:t>
                      </a:r>
                    </a:p>
                  </a:txBody>
                  <a:tcPr/>
                </a:tc>
                <a:tc>
                  <a:txBody>
                    <a:bodyPr/>
                    <a:lstStyle/>
                    <a:p>
                      <a:pPr algn="r"/>
                      <a:r>
                        <a:rPr lang="en-US" sz="2000" b="1" i="1"/>
                        <a:t>January 26-28, 2021</a:t>
                      </a:r>
                    </a:p>
                  </a:txBody>
                  <a:tcPr/>
                </a:tc>
                <a:extLst>
                  <a:ext uri="{0D108BD9-81ED-4DB2-BD59-A6C34878D82A}">
                    <a16:rowId xmlns:a16="http://schemas.microsoft.com/office/drawing/2014/main" val="14122511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i="1"/>
                        <a:t>CD-1 Approval Target Date</a:t>
                      </a: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i="1"/>
                        <a:t>2</a:t>
                      </a:r>
                      <a:r>
                        <a:rPr lang="en-US" sz="2000" i="1" baseline="30000"/>
                        <a:t>nd </a:t>
                      </a:r>
                      <a:r>
                        <a:rPr lang="en-US" sz="2000" i="1"/>
                        <a:t>Quarter of FY2021</a:t>
                      </a:r>
                    </a:p>
                  </a:txBody>
                  <a:tcPr/>
                </a:tc>
                <a:extLst>
                  <a:ext uri="{0D108BD9-81ED-4DB2-BD59-A6C34878D82A}">
                    <a16:rowId xmlns:a16="http://schemas.microsoft.com/office/drawing/2014/main" val="1602212932"/>
                  </a:ext>
                </a:extLst>
              </a:tr>
            </a:tbl>
          </a:graphicData>
        </a:graphic>
      </p:graphicFrame>
    </p:spTree>
    <p:extLst>
      <p:ext uri="{BB962C8B-B14F-4D97-AF65-F5344CB8AC3E}">
        <p14:creationId xmlns:p14="http://schemas.microsoft.com/office/powerpoint/2010/main" val="888700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DA41B-7A12-4483-99B0-255EB380B2D9}"/>
              </a:ext>
            </a:extLst>
          </p:cNvPr>
          <p:cNvSpPr>
            <a:spLocks noGrp="1"/>
          </p:cNvSpPr>
          <p:nvPr>
            <p:ph type="title"/>
          </p:nvPr>
        </p:nvSpPr>
        <p:spPr>
          <a:xfrm>
            <a:off x="487619" y="0"/>
            <a:ext cx="7886700" cy="1325563"/>
          </a:xfrm>
        </p:spPr>
        <p:txBody>
          <a:bodyPr/>
          <a:lstStyle/>
          <a:p>
            <a:r>
              <a:rPr lang="en-US" dirty="0"/>
              <a:t>Scope – Detectors Definition</a:t>
            </a:r>
          </a:p>
        </p:txBody>
      </p:sp>
      <p:pic>
        <p:nvPicPr>
          <p:cNvPr id="4" name="Content Placeholder 3">
            <a:extLst>
              <a:ext uri="{FF2B5EF4-FFF2-40B4-BE49-F238E27FC236}">
                <a16:creationId xmlns:a16="http://schemas.microsoft.com/office/drawing/2014/main" id="{04FD6960-E77A-43FD-B6E3-9E9AE8BE3BC1}"/>
              </a:ext>
            </a:extLst>
          </p:cNvPr>
          <p:cNvPicPr>
            <a:picLocks noGrp="1" noChangeAspect="1"/>
          </p:cNvPicPr>
          <p:nvPr>
            <p:ph idx="1"/>
          </p:nvPr>
        </p:nvPicPr>
        <p:blipFill>
          <a:blip r:embed="rId2"/>
          <a:srcRect/>
          <a:stretch/>
        </p:blipFill>
        <p:spPr>
          <a:xfrm>
            <a:off x="264276" y="662781"/>
            <a:ext cx="8615447" cy="5385732"/>
          </a:xfrm>
          <a:prstGeom prst="rect">
            <a:avLst/>
          </a:prstGeom>
        </p:spPr>
      </p:pic>
      <p:sp>
        <p:nvSpPr>
          <p:cNvPr id="7" name="Slide Number Placeholder 6">
            <a:extLst>
              <a:ext uri="{FF2B5EF4-FFF2-40B4-BE49-F238E27FC236}">
                <a16:creationId xmlns:a16="http://schemas.microsoft.com/office/drawing/2014/main" id="{469B632F-C77F-4E0E-9732-92D6DFAD1995}"/>
              </a:ext>
            </a:extLst>
          </p:cNvPr>
          <p:cNvSpPr>
            <a:spLocks noGrp="1"/>
          </p:cNvSpPr>
          <p:nvPr>
            <p:ph type="sldNum" sz="quarter" idx="12"/>
          </p:nvPr>
        </p:nvSpPr>
        <p:spPr/>
        <p:txBody>
          <a:bodyPr/>
          <a:lstStyle/>
          <a:p>
            <a:fld id="{893C5830-40F3-F04E-B2E3-10E6672BA8FF}" type="slidenum">
              <a:rPr lang="en-US" smtClean="0"/>
              <a:pPr/>
              <a:t>4</a:t>
            </a:fld>
            <a:endParaRPr lang="en-US"/>
          </a:p>
        </p:txBody>
      </p:sp>
    </p:spTree>
    <p:extLst>
      <p:ext uri="{BB962C8B-B14F-4D97-AF65-F5344CB8AC3E}">
        <p14:creationId xmlns:p14="http://schemas.microsoft.com/office/powerpoint/2010/main" val="1311418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B135D-9DBA-429E-89B5-EFB21AEFC326}"/>
              </a:ext>
            </a:extLst>
          </p:cNvPr>
          <p:cNvSpPr>
            <a:spLocks noGrp="1"/>
          </p:cNvSpPr>
          <p:nvPr>
            <p:ph type="title"/>
          </p:nvPr>
        </p:nvSpPr>
        <p:spPr>
          <a:xfrm>
            <a:off x="467396" y="0"/>
            <a:ext cx="8209207" cy="1325563"/>
          </a:xfrm>
        </p:spPr>
        <p:txBody>
          <a:bodyPr>
            <a:normAutofit/>
          </a:bodyPr>
          <a:lstStyle/>
          <a:p>
            <a:r>
              <a:rPr lang="en-US" sz="4000"/>
              <a:t>Reference Funding Profile</a:t>
            </a:r>
          </a:p>
        </p:txBody>
      </p:sp>
      <p:sp>
        <p:nvSpPr>
          <p:cNvPr id="4" name="Slide Number Placeholder 3">
            <a:extLst>
              <a:ext uri="{FF2B5EF4-FFF2-40B4-BE49-F238E27FC236}">
                <a16:creationId xmlns:a16="http://schemas.microsoft.com/office/drawing/2014/main" id="{2D3C449A-80E8-43E8-B1A7-9D1514BEA43F}"/>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893C5830-40F3-F04E-B2E3-10E6672BA8FF}" type="slidenum">
              <a:rPr kumimoji="0" lang="en-US" sz="1200" b="0" i="0" u="none" strike="noStrike" kern="1200" cap="none" spc="0" normalizeH="0" baseline="0" noProof="0" smtClean="0">
                <a:ln>
                  <a:noFill/>
                </a:ln>
                <a:solidFill>
                  <a:prstClr val="white"/>
                </a:solidFill>
                <a:effectLst/>
                <a:uLnTx/>
                <a:uFillTx/>
                <a:latin typeface="Arial" charset="0"/>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white"/>
              </a:solidFill>
              <a:effectLst/>
              <a:uLnTx/>
              <a:uFillTx/>
              <a:latin typeface="Arial" charset="0"/>
              <a:cs typeface="Arial" charset="0"/>
            </a:endParaRPr>
          </a:p>
        </p:txBody>
      </p:sp>
      <p:sp>
        <p:nvSpPr>
          <p:cNvPr id="9" name="Content Placeholder 7">
            <a:extLst>
              <a:ext uri="{FF2B5EF4-FFF2-40B4-BE49-F238E27FC236}">
                <a16:creationId xmlns:a16="http://schemas.microsoft.com/office/drawing/2014/main" id="{DE72944A-9227-4613-A6F9-E099EDFE209E}"/>
              </a:ext>
            </a:extLst>
          </p:cNvPr>
          <p:cNvSpPr>
            <a:spLocks noGrp="1"/>
          </p:cNvSpPr>
          <p:nvPr>
            <p:ph idx="1"/>
          </p:nvPr>
        </p:nvSpPr>
        <p:spPr>
          <a:xfrm>
            <a:off x="302865" y="4273184"/>
            <a:ext cx="4016210" cy="4351338"/>
          </a:xfrm>
        </p:spPr>
        <p:txBody>
          <a:bodyPr/>
          <a:lstStyle/>
          <a:p>
            <a:pPr lvl="1"/>
            <a:r>
              <a:rPr lang="en-US" sz="2000"/>
              <a:t>CD-1:    March 2021</a:t>
            </a:r>
          </a:p>
          <a:p>
            <a:pPr lvl="1"/>
            <a:r>
              <a:rPr lang="en-US" sz="2000"/>
              <a:t>CD-2:    September 2022</a:t>
            </a:r>
          </a:p>
          <a:p>
            <a:pPr lvl="1"/>
            <a:r>
              <a:rPr lang="en-US" sz="2000"/>
              <a:t>CD-3:    September 2023</a:t>
            </a:r>
          </a:p>
          <a:p>
            <a:pPr lvl="1"/>
            <a:r>
              <a:rPr lang="en-US" sz="2000"/>
              <a:t>CD-4a:  September 2030</a:t>
            </a:r>
          </a:p>
          <a:p>
            <a:pPr lvl="1"/>
            <a:r>
              <a:rPr lang="en-US" sz="2000"/>
              <a:t>CD-4:    June 2032</a:t>
            </a:r>
          </a:p>
          <a:p>
            <a:endParaRPr lang="en-US"/>
          </a:p>
        </p:txBody>
      </p:sp>
      <p:sp>
        <p:nvSpPr>
          <p:cNvPr id="11" name="Content Placeholder 7">
            <a:extLst>
              <a:ext uri="{FF2B5EF4-FFF2-40B4-BE49-F238E27FC236}">
                <a16:creationId xmlns:a16="http://schemas.microsoft.com/office/drawing/2014/main" id="{468F1512-0133-41A0-9319-1D6E3E5F5FA7}"/>
              </a:ext>
            </a:extLst>
          </p:cNvPr>
          <p:cNvSpPr txBox="1">
            <a:spLocks/>
          </p:cNvSpPr>
          <p:nvPr/>
        </p:nvSpPr>
        <p:spPr>
          <a:xfrm>
            <a:off x="4186495" y="4273184"/>
            <a:ext cx="4381471" cy="17604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rial" charset="0"/>
                <a:cs typeface="Arial" charset="0"/>
              </a:rPr>
              <a:t>Staged CD-4 </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charset="0"/>
                <a:cs typeface="Arial" charset="0"/>
              </a:rPr>
              <a:t>Operations Start - CD-4a</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black"/>
                </a:solidFill>
                <a:effectLst/>
                <a:uLnTx/>
                <a:uFillTx/>
                <a:latin typeface="Arial" charset="0"/>
                <a:cs typeface="Arial" charset="0"/>
              </a:rPr>
              <a:t>Install full RF Power - CD-4</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prstClr val="black"/>
                </a:solidFill>
                <a:effectLst/>
                <a:uLnTx/>
                <a:uFillTx/>
                <a:latin typeface="Arial" charset="0"/>
                <a:cs typeface="Arial" charset="0"/>
              </a:rPr>
              <a:t>$100M from New York State toward infrastructure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a:ln>
                <a:noFill/>
              </a:ln>
              <a:solidFill>
                <a:prstClr val="black"/>
              </a:solidFill>
              <a:effectLst/>
              <a:uLnTx/>
              <a:uFillTx/>
              <a:latin typeface="Arial" charset="0"/>
              <a:cs typeface="Arial" charset="0"/>
            </a:endParaRPr>
          </a:p>
        </p:txBody>
      </p:sp>
      <p:graphicFrame>
        <p:nvGraphicFramePr>
          <p:cNvPr id="8" name="Chart 7">
            <a:extLst>
              <a:ext uri="{FF2B5EF4-FFF2-40B4-BE49-F238E27FC236}">
                <a16:creationId xmlns:a16="http://schemas.microsoft.com/office/drawing/2014/main" id="{04980B68-4969-4888-87FD-9687E94B5E3F}"/>
              </a:ext>
            </a:extLst>
          </p:cNvPr>
          <p:cNvGraphicFramePr>
            <a:graphicFrameLocks/>
          </p:cNvGraphicFramePr>
          <p:nvPr/>
        </p:nvGraphicFramePr>
        <p:xfrm>
          <a:off x="1483454" y="1339303"/>
          <a:ext cx="5893763" cy="2933881"/>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F25CA4C9-D65D-4D35-989C-18E95763CC8A}"/>
              </a:ext>
            </a:extLst>
          </p:cNvPr>
          <p:cNvSpPr/>
          <p:nvPr/>
        </p:nvSpPr>
        <p:spPr>
          <a:xfrm>
            <a:off x="4453217" y="3244334"/>
            <a:ext cx="23756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3399496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027" y="190486"/>
            <a:ext cx="7886700" cy="743289"/>
          </a:xfrm>
        </p:spPr>
        <p:txBody>
          <a:bodyPr>
            <a:normAutofit/>
          </a:bodyPr>
          <a:lstStyle/>
          <a:p>
            <a:r>
              <a:rPr lang="en-US" dirty="0"/>
              <a:t>Progress on Organization</a:t>
            </a:r>
          </a:p>
        </p:txBody>
      </p:sp>
      <p:sp>
        <p:nvSpPr>
          <p:cNvPr id="3" name="Content Placeholder 2"/>
          <p:cNvSpPr>
            <a:spLocks noGrp="1"/>
          </p:cNvSpPr>
          <p:nvPr>
            <p:ph idx="1"/>
          </p:nvPr>
        </p:nvSpPr>
        <p:spPr>
          <a:xfrm>
            <a:off x="426027" y="1222104"/>
            <a:ext cx="8516225" cy="4902554"/>
          </a:xfrm>
        </p:spPr>
        <p:txBody>
          <a:bodyPr>
            <a:normAutofit/>
          </a:bodyPr>
          <a:lstStyle/>
          <a:p>
            <a:pPr>
              <a:lnSpc>
                <a:spcPct val="100000"/>
              </a:lnSpc>
            </a:pPr>
            <a:r>
              <a:rPr lang="en-US" sz="2000" dirty="0"/>
              <a:t>BNL/TJNAF Partnership</a:t>
            </a:r>
          </a:p>
          <a:p>
            <a:pPr lvl="1">
              <a:lnSpc>
                <a:spcPct val="100000"/>
              </a:lnSpc>
            </a:pPr>
            <a:r>
              <a:rPr lang="en-US" sz="1700" dirty="0"/>
              <a:t>BNL and JLAB partnering agreement signed</a:t>
            </a:r>
          </a:p>
          <a:p>
            <a:pPr lvl="2">
              <a:lnSpc>
                <a:spcPct val="100000"/>
              </a:lnSpc>
            </a:pPr>
            <a:r>
              <a:rPr lang="en-US" sz="1700" dirty="0"/>
              <a:t>EIC Council established (BNL and TJNAF Directors) with a charter based on experience from recent projects including the LCLS-II and </a:t>
            </a:r>
            <a:r>
              <a:rPr lang="en-US" sz="1700" dirty="0" err="1"/>
              <a:t>Exascale</a:t>
            </a:r>
            <a:r>
              <a:rPr lang="en-US" sz="1700" dirty="0"/>
              <a:t> projects – 1</a:t>
            </a:r>
            <a:r>
              <a:rPr lang="en-US" sz="1700" baseline="30000" dirty="0"/>
              <a:t>st</a:t>
            </a:r>
            <a:r>
              <a:rPr lang="en-US" sz="1700" dirty="0"/>
              <a:t> meeting on June 25, 2020</a:t>
            </a:r>
          </a:p>
          <a:p>
            <a:pPr lvl="2">
              <a:lnSpc>
                <a:spcPct val="100000"/>
              </a:lnSpc>
            </a:pPr>
            <a:r>
              <a:rPr lang="en-US" sz="1700" dirty="0"/>
              <a:t>Executive Management Team established</a:t>
            </a:r>
          </a:p>
          <a:p>
            <a:pPr lvl="1">
              <a:lnSpc>
                <a:spcPct val="100000"/>
              </a:lnSpc>
              <a:spcAft>
                <a:spcPts val="600"/>
              </a:spcAft>
            </a:pPr>
            <a:r>
              <a:rPr lang="en-US" sz="1700" dirty="0"/>
              <a:t>BNL and TJNAF worked together to clarify mandates and membership for the advisory committees (project, machine, and detector)</a:t>
            </a:r>
          </a:p>
          <a:p>
            <a:pPr lvl="2">
              <a:lnSpc>
                <a:spcPct val="100000"/>
              </a:lnSpc>
              <a:spcAft>
                <a:spcPts val="600"/>
              </a:spcAft>
            </a:pPr>
            <a:r>
              <a:rPr lang="en-US" sz="1700" dirty="0"/>
              <a:t>Machine Advisory Committee Meeting –  August 26, 2020</a:t>
            </a:r>
          </a:p>
          <a:p>
            <a:pPr lvl="2">
              <a:lnSpc>
                <a:spcPct val="100000"/>
              </a:lnSpc>
              <a:spcAft>
                <a:spcPts val="600"/>
              </a:spcAft>
            </a:pPr>
            <a:r>
              <a:rPr lang="en-US" sz="1700" dirty="0"/>
              <a:t>Project Advisory Committee Meeting – August 27, 2020</a:t>
            </a:r>
          </a:p>
          <a:p>
            <a:pPr lvl="2">
              <a:lnSpc>
                <a:spcPct val="100000"/>
              </a:lnSpc>
              <a:spcAft>
                <a:spcPts val="600"/>
              </a:spcAft>
            </a:pPr>
            <a:r>
              <a:rPr lang="en-US" sz="1700" dirty="0"/>
              <a:t>Detector Advisory Committee Meeting – September 28-29, 2020</a:t>
            </a:r>
          </a:p>
          <a:p>
            <a:pPr>
              <a:lnSpc>
                <a:spcPct val="100000"/>
              </a:lnSpc>
            </a:pPr>
            <a:r>
              <a:rPr lang="en-US" sz="2000" dirty="0"/>
              <a:t>Preparing for a Comprehensive Conceptual Design Review</a:t>
            </a:r>
          </a:p>
          <a:p>
            <a:pPr lvl="1">
              <a:lnSpc>
                <a:spcPct val="100000"/>
              </a:lnSpc>
            </a:pPr>
            <a:r>
              <a:rPr lang="en-US" sz="1700" dirty="0"/>
              <a:t>Jim </a:t>
            </a:r>
            <a:r>
              <a:rPr lang="en-US" sz="1700" dirty="0" err="1"/>
              <a:t>Yeck</a:t>
            </a:r>
            <a:r>
              <a:rPr lang="en-US" sz="1700" dirty="0"/>
              <a:t> and Allison Lung organizing the review in early November 2020</a:t>
            </a:r>
          </a:p>
          <a:p>
            <a:pPr lvl="1">
              <a:lnSpc>
                <a:spcPct val="100000"/>
              </a:lnSpc>
            </a:pPr>
            <a:r>
              <a:rPr lang="en-US" sz="1700" dirty="0"/>
              <a:t>Co-chaired by Sarah Cousineau, ORNL, and Mark </a:t>
            </a:r>
            <a:r>
              <a:rPr lang="en-US" sz="1700" dirty="0" err="1"/>
              <a:t>Reichanadter</a:t>
            </a:r>
            <a:r>
              <a:rPr lang="en-US" sz="1700" dirty="0"/>
              <a:t>, SLAC retired</a:t>
            </a:r>
          </a:p>
        </p:txBody>
      </p:sp>
      <p:sp>
        <p:nvSpPr>
          <p:cNvPr id="6" name="Slide Number Placeholder 5">
            <a:extLst>
              <a:ext uri="{FF2B5EF4-FFF2-40B4-BE49-F238E27FC236}">
                <a16:creationId xmlns:a16="http://schemas.microsoft.com/office/drawing/2014/main" id="{45B21808-D246-4E18-8A12-861D4D4ED357}"/>
              </a:ext>
            </a:extLst>
          </p:cNvPr>
          <p:cNvSpPr>
            <a:spLocks noGrp="1"/>
          </p:cNvSpPr>
          <p:nvPr>
            <p:ph type="sldNum" sz="quarter" idx="12"/>
          </p:nvPr>
        </p:nvSpPr>
        <p:spPr/>
        <p:txBody>
          <a:bodyPr/>
          <a:lstStyle/>
          <a:p>
            <a:fld id="{893C5830-40F3-F04E-B2E3-10E6672BA8FF}" type="slidenum">
              <a:rPr lang="en-US" smtClean="0"/>
              <a:pPr/>
              <a:t>6</a:t>
            </a:fld>
            <a:endParaRPr lang="en-US" dirty="0"/>
          </a:p>
        </p:txBody>
      </p:sp>
    </p:spTree>
    <p:extLst>
      <p:ext uri="{BB962C8B-B14F-4D97-AF65-F5344CB8AC3E}">
        <p14:creationId xmlns:p14="http://schemas.microsoft.com/office/powerpoint/2010/main" val="183271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A910F3-D3A5-414F-A6A5-6433B0783BE5}"/>
              </a:ext>
            </a:extLst>
          </p:cNvPr>
          <p:cNvPicPr>
            <a:picLocks noChangeAspect="1"/>
          </p:cNvPicPr>
          <p:nvPr/>
        </p:nvPicPr>
        <p:blipFill rotWithShape="1">
          <a:blip r:embed="rId3"/>
          <a:srcRect l="2022" t="3219" r="1174" b="13148"/>
          <a:stretch/>
        </p:blipFill>
        <p:spPr>
          <a:xfrm>
            <a:off x="0" y="1306286"/>
            <a:ext cx="9143304" cy="5551714"/>
          </a:xfrm>
          <a:prstGeom prst="rect">
            <a:avLst/>
          </a:prstGeom>
        </p:spPr>
      </p:pic>
      <p:sp>
        <p:nvSpPr>
          <p:cNvPr id="2" name="Title 1">
            <a:extLst>
              <a:ext uri="{FF2B5EF4-FFF2-40B4-BE49-F238E27FC236}">
                <a16:creationId xmlns:a16="http://schemas.microsoft.com/office/drawing/2014/main" id="{FEFADF9F-F277-492B-910C-6D4664695023}"/>
              </a:ext>
            </a:extLst>
          </p:cNvPr>
          <p:cNvSpPr>
            <a:spLocks noGrp="1"/>
          </p:cNvSpPr>
          <p:nvPr>
            <p:ph type="title"/>
          </p:nvPr>
        </p:nvSpPr>
        <p:spPr>
          <a:xfrm>
            <a:off x="628650" y="180569"/>
            <a:ext cx="7886700" cy="851278"/>
          </a:xfrm>
        </p:spPr>
        <p:txBody>
          <a:bodyPr/>
          <a:lstStyle/>
          <a:p>
            <a:r>
              <a:rPr lang="en-US"/>
              <a:t>EIC Project Organization</a:t>
            </a:r>
          </a:p>
        </p:txBody>
      </p:sp>
      <p:sp>
        <p:nvSpPr>
          <p:cNvPr id="6" name="Slide Number Placeholder 5">
            <a:extLst>
              <a:ext uri="{FF2B5EF4-FFF2-40B4-BE49-F238E27FC236}">
                <a16:creationId xmlns:a16="http://schemas.microsoft.com/office/drawing/2014/main" id="{FD828D82-BDB3-444F-9306-F7A3D12FA711}"/>
              </a:ext>
            </a:extLst>
          </p:cNvPr>
          <p:cNvSpPr>
            <a:spLocks noGrp="1"/>
          </p:cNvSpPr>
          <p:nvPr>
            <p:ph type="sldNum" sz="quarter" idx="12"/>
          </p:nvPr>
        </p:nvSpPr>
        <p:spPr/>
        <p:txBody>
          <a:bodyPr/>
          <a:lstStyle/>
          <a:p>
            <a:fld id="{893C5830-40F3-F04E-B2E3-10E6672BA8FF}" type="slidenum">
              <a:rPr lang="en-US" smtClean="0"/>
              <a:pPr/>
              <a:t>7</a:t>
            </a:fld>
            <a:endParaRPr lang="en-US"/>
          </a:p>
        </p:txBody>
      </p:sp>
      <p:sp>
        <p:nvSpPr>
          <p:cNvPr id="3" name="Rectangle 2">
            <a:extLst>
              <a:ext uri="{FF2B5EF4-FFF2-40B4-BE49-F238E27FC236}">
                <a16:creationId xmlns:a16="http://schemas.microsoft.com/office/drawing/2014/main" id="{CAE73242-87EE-D945-90C8-9507BFEA1937}"/>
              </a:ext>
            </a:extLst>
          </p:cNvPr>
          <p:cNvSpPr/>
          <p:nvPr/>
        </p:nvSpPr>
        <p:spPr>
          <a:xfrm>
            <a:off x="5032795" y="5805377"/>
            <a:ext cx="2434856" cy="10526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Slide Number Placeholder 3">
            <a:extLst>
              <a:ext uri="{FF2B5EF4-FFF2-40B4-BE49-F238E27FC236}">
                <a16:creationId xmlns:a16="http://schemas.microsoft.com/office/drawing/2014/main" id="{72A40AF2-6595-48C4-9B2F-F98FBA5292C0}"/>
              </a:ext>
            </a:extLst>
          </p:cNvPr>
          <p:cNvSpPr txBox="1">
            <a:spLocks/>
          </p:cNvSpPr>
          <p:nvPr/>
        </p:nvSpPr>
        <p:spPr>
          <a:xfrm>
            <a:off x="3405516" y="6237572"/>
            <a:ext cx="2057400" cy="365125"/>
          </a:xfrm>
          <a:prstGeom prst="rect">
            <a:avLst/>
          </a:prstGeom>
        </p:spPr>
        <p:txBody>
          <a:bodyPr vert="horz" lIns="91440" tIns="45720" rIns="91440" bIns="45720" rtlCol="0" anchor="b" anchorCtr="0"/>
          <a:lstStyle>
            <a:defPPr>
              <a:defRPr lang="en-US"/>
            </a:defPPr>
            <a:lvl1pPr marL="0" algn="ctr" defTabSz="914400" rtl="0" eaLnBrk="1" latinLnBrk="0" hangingPunct="1">
              <a:defRPr sz="120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A30E63-49D5-CE49-A525-92AE33EFA3F6}" type="slidenum">
              <a:rPr lang="en-US" smtClean="0"/>
              <a:pPr/>
              <a:t>7</a:t>
            </a:fld>
            <a:endParaRPr lang="en-US"/>
          </a:p>
        </p:txBody>
      </p:sp>
      <p:sp>
        <p:nvSpPr>
          <p:cNvPr id="8" name="Slide Number Placeholder 5">
            <a:extLst>
              <a:ext uri="{FF2B5EF4-FFF2-40B4-BE49-F238E27FC236}">
                <a16:creationId xmlns:a16="http://schemas.microsoft.com/office/drawing/2014/main" id="{1AACB4D3-E3F9-4811-B9B5-B756860130EE}"/>
              </a:ext>
            </a:extLst>
          </p:cNvPr>
          <p:cNvSpPr txBox="1">
            <a:spLocks/>
          </p:cNvSpPr>
          <p:nvPr/>
        </p:nvSpPr>
        <p:spPr>
          <a:xfrm>
            <a:off x="3445833" y="6154367"/>
            <a:ext cx="2057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bg1"/>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93C5830-40F3-F04E-B2E3-10E6672BA8FF}" type="slidenum">
              <a:rPr lang="en-US" smtClean="0">
                <a:solidFill>
                  <a:schemeClr val="tx1"/>
                </a:solidFill>
              </a:rPr>
              <a:pPr/>
              <a:t>7</a:t>
            </a:fld>
            <a:endParaRPr lang="en-US">
              <a:solidFill>
                <a:schemeClr val="tx1"/>
              </a:solidFill>
            </a:endParaRPr>
          </a:p>
        </p:txBody>
      </p:sp>
    </p:spTree>
    <p:extLst>
      <p:ext uri="{BB962C8B-B14F-4D97-AF65-F5344CB8AC3E}">
        <p14:creationId xmlns:p14="http://schemas.microsoft.com/office/powerpoint/2010/main" val="4209754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62A5E-F1CA-41CC-873B-FBFDAFB834BB}"/>
              </a:ext>
            </a:extLst>
          </p:cNvPr>
          <p:cNvSpPr>
            <a:spLocks noGrp="1"/>
          </p:cNvSpPr>
          <p:nvPr>
            <p:ph type="title"/>
          </p:nvPr>
        </p:nvSpPr>
        <p:spPr>
          <a:xfrm>
            <a:off x="569927" y="113456"/>
            <a:ext cx="7886700" cy="1325563"/>
          </a:xfrm>
        </p:spPr>
        <p:txBody>
          <a:bodyPr>
            <a:normAutofit/>
          </a:bodyPr>
          <a:lstStyle/>
          <a:p>
            <a:r>
              <a:rPr lang="en-US" sz="4000"/>
              <a:t>EIC Partnership Goals</a:t>
            </a:r>
          </a:p>
        </p:txBody>
      </p:sp>
      <p:sp>
        <p:nvSpPr>
          <p:cNvPr id="3" name="Content Placeholder 2">
            <a:extLst>
              <a:ext uri="{FF2B5EF4-FFF2-40B4-BE49-F238E27FC236}">
                <a16:creationId xmlns:a16="http://schemas.microsoft.com/office/drawing/2014/main" id="{E6F01225-5D6A-4F5B-981F-BCDF037919B4}"/>
              </a:ext>
            </a:extLst>
          </p:cNvPr>
          <p:cNvSpPr>
            <a:spLocks noGrp="1"/>
          </p:cNvSpPr>
          <p:nvPr>
            <p:ph sz="half" idx="1"/>
          </p:nvPr>
        </p:nvSpPr>
        <p:spPr>
          <a:xfrm>
            <a:off x="569927" y="1372620"/>
            <a:ext cx="8358316" cy="4699407"/>
          </a:xfrm>
        </p:spPr>
        <p:txBody>
          <a:bodyPr>
            <a:normAutofit lnSpcReduction="10000"/>
          </a:bodyPr>
          <a:lstStyle/>
          <a:p>
            <a:pPr>
              <a:lnSpc>
                <a:spcPct val="100000"/>
              </a:lnSpc>
            </a:pPr>
            <a:r>
              <a:rPr lang="en-US" sz="1800"/>
              <a:t>Prospects for significant international and domestic partners considered in planning the project</a:t>
            </a:r>
          </a:p>
          <a:p>
            <a:pPr>
              <a:lnSpc>
                <a:spcPct val="100000"/>
              </a:lnSpc>
            </a:pPr>
            <a:r>
              <a:rPr lang="en-US" sz="1800"/>
              <a:t>Promoting a culture of interdisciplinary and multi-institutional collaboration for both the accelerator and experimental program</a:t>
            </a:r>
          </a:p>
          <a:p>
            <a:pPr>
              <a:lnSpc>
                <a:spcPct val="100000"/>
              </a:lnSpc>
            </a:pPr>
            <a:r>
              <a:rPr lang="en-US" sz="1800"/>
              <a:t>Bi-lateral meetings with potential partners underway to discuss opportunities in the accelerator and experimental areas</a:t>
            </a:r>
          </a:p>
          <a:p>
            <a:r>
              <a:rPr lang="en-US" sz="1800"/>
              <a:t>Accelerator Partnership Activities</a:t>
            </a:r>
          </a:p>
          <a:p>
            <a:pPr lvl="1"/>
            <a:r>
              <a:rPr lang="en-US" sz="1600"/>
              <a:t>Workshop planned for October 7-9 – </a:t>
            </a:r>
            <a:r>
              <a:rPr lang="en-US" sz="1600" i="1"/>
              <a:t>Promoting Collaboration on the Electron-Ion Collider </a:t>
            </a:r>
            <a:endParaRPr lang="en-US" sz="1600"/>
          </a:p>
          <a:p>
            <a:pPr lvl="1"/>
            <a:r>
              <a:rPr lang="en-US" sz="1600"/>
              <a:t>Possible contributions to the EIC accelerator could include the full range of accelerator design and hardware</a:t>
            </a:r>
          </a:p>
          <a:p>
            <a:r>
              <a:rPr lang="en-US" sz="1800"/>
              <a:t>Detector Partnership Activities </a:t>
            </a:r>
          </a:p>
          <a:p>
            <a:pPr lvl="1">
              <a:lnSpc>
                <a:spcPct val="120000"/>
              </a:lnSpc>
            </a:pPr>
            <a:r>
              <a:rPr lang="en-US" sz="1600"/>
              <a:t>Call for Expressions of Interest (</a:t>
            </a:r>
            <a:r>
              <a:rPr lang="en-US" sz="1600" err="1"/>
              <a:t>EoI</a:t>
            </a:r>
            <a:r>
              <a:rPr lang="en-US" sz="1600"/>
              <a:t>) for potential cooperation on EIC experimental equipment was released in May: </a:t>
            </a:r>
            <a:r>
              <a:rPr lang="en-US" sz="1600" u="sng">
                <a:hlinkClick r:id="rId2">
                  <a:extLst>
                    <a:ext uri="{A12FA001-AC4F-418D-AE19-62706E023703}">
                      <ahyp:hlinkClr xmlns:ahyp="http://schemas.microsoft.com/office/drawing/2018/hyperlinkcolor" val="tx"/>
                    </a:ext>
                  </a:extLst>
                </a:hlinkClick>
              </a:rPr>
              <a:t>https://www.bnl.gov/eic/EOI.php</a:t>
            </a:r>
            <a:r>
              <a:rPr lang="en-US" sz="1600"/>
              <a:t>. </a:t>
            </a:r>
          </a:p>
          <a:p>
            <a:r>
              <a:rPr lang="en-US" sz="1800"/>
              <a:t>DOE Office of Nuclear Physics organizing regular meetings with international funding agencies</a:t>
            </a:r>
          </a:p>
          <a:p>
            <a:endParaRPr lang="en-US" sz="3200"/>
          </a:p>
        </p:txBody>
      </p:sp>
      <p:sp>
        <p:nvSpPr>
          <p:cNvPr id="6" name="Slide Number Placeholder 5">
            <a:extLst>
              <a:ext uri="{FF2B5EF4-FFF2-40B4-BE49-F238E27FC236}">
                <a16:creationId xmlns:a16="http://schemas.microsoft.com/office/drawing/2014/main" id="{23524BC8-0F14-4F49-934C-EE7F737E7C47}"/>
              </a:ext>
            </a:extLst>
          </p:cNvPr>
          <p:cNvSpPr>
            <a:spLocks noGrp="1"/>
          </p:cNvSpPr>
          <p:nvPr>
            <p:ph type="sldNum" sz="quarter" idx="12"/>
          </p:nvPr>
        </p:nvSpPr>
        <p:spPr/>
        <p:txBody>
          <a:bodyPr/>
          <a:lstStyle/>
          <a:p>
            <a:fld id="{893C5830-40F3-F04E-B2E3-10E6672BA8FF}" type="slidenum">
              <a:rPr lang="en-US" smtClean="0"/>
              <a:pPr/>
              <a:t>8</a:t>
            </a:fld>
            <a:endParaRPr lang="en-US"/>
          </a:p>
        </p:txBody>
      </p:sp>
    </p:spTree>
    <p:extLst>
      <p:ext uri="{BB962C8B-B14F-4D97-AF65-F5344CB8AC3E}">
        <p14:creationId xmlns:p14="http://schemas.microsoft.com/office/powerpoint/2010/main" val="283677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FC217-D615-BE4E-B20B-A18035555FFB}"/>
              </a:ext>
            </a:extLst>
          </p:cNvPr>
          <p:cNvSpPr>
            <a:spLocks noGrp="1"/>
          </p:cNvSpPr>
          <p:nvPr>
            <p:ph type="title"/>
          </p:nvPr>
        </p:nvSpPr>
        <p:spPr/>
        <p:txBody>
          <a:bodyPr/>
          <a:lstStyle/>
          <a:p>
            <a:r>
              <a:rPr lang="en-US" dirty="0"/>
              <a:t>EIC Bilateral Discussions</a:t>
            </a:r>
          </a:p>
        </p:txBody>
      </p:sp>
      <p:sp>
        <p:nvSpPr>
          <p:cNvPr id="3" name="Content Placeholder 2">
            <a:extLst>
              <a:ext uri="{FF2B5EF4-FFF2-40B4-BE49-F238E27FC236}">
                <a16:creationId xmlns:a16="http://schemas.microsoft.com/office/drawing/2014/main" id="{5D98C8C7-2905-1340-A42E-7C4195AEEDA2}"/>
              </a:ext>
            </a:extLst>
          </p:cNvPr>
          <p:cNvSpPr>
            <a:spLocks noGrp="1"/>
          </p:cNvSpPr>
          <p:nvPr>
            <p:ph sz="half" idx="1"/>
          </p:nvPr>
        </p:nvSpPr>
        <p:spPr>
          <a:xfrm>
            <a:off x="628650" y="1865993"/>
            <a:ext cx="4196443" cy="3758746"/>
          </a:xfrm>
        </p:spPr>
        <p:txBody>
          <a:bodyPr/>
          <a:lstStyle/>
          <a:p>
            <a:pPr marL="0" lvl="0" indent="0">
              <a:buNone/>
              <a:tabLst>
                <a:tab pos="3938588" algn="r"/>
              </a:tabLst>
            </a:pPr>
            <a:r>
              <a:rPr lang="en-US" dirty="0"/>
              <a:t>September 2020</a:t>
            </a:r>
          </a:p>
          <a:p>
            <a:pPr lvl="1">
              <a:tabLst>
                <a:tab pos="3819525" algn="r"/>
              </a:tabLst>
            </a:pPr>
            <a:r>
              <a:rPr lang="en-US" dirty="0"/>
              <a:t>SLAC – EIC:	9/30</a:t>
            </a:r>
          </a:p>
          <a:p>
            <a:pPr lvl="1">
              <a:tabLst>
                <a:tab pos="3819525" algn="r"/>
              </a:tabLst>
            </a:pPr>
            <a:r>
              <a:rPr lang="en-US" dirty="0"/>
              <a:t>ORNL – EIC:	9/18</a:t>
            </a:r>
          </a:p>
          <a:p>
            <a:pPr lvl="1">
              <a:tabLst>
                <a:tab pos="3819525" algn="r"/>
              </a:tabLst>
            </a:pPr>
            <a:r>
              <a:rPr lang="en-US" dirty="0"/>
              <a:t>TRIUMF – EIC:	9/17</a:t>
            </a:r>
          </a:p>
          <a:p>
            <a:pPr lvl="1">
              <a:tabLst>
                <a:tab pos="3819525" algn="r"/>
              </a:tabLst>
            </a:pPr>
            <a:r>
              <a:rPr lang="en-US" dirty="0"/>
              <a:t>CERN – EIC: 	9/14</a:t>
            </a:r>
          </a:p>
          <a:p>
            <a:pPr lvl="1">
              <a:tabLst>
                <a:tab pos="3819525" algn="r"/>
              </a:tabLst>
            </a:pPr>
            <a:r>
              <a:rPr lang="en-US" dirty="0"/>
              <a:t>DESY – EIC: 	9/14</a:t>
            </a:r>
          </a:p>
          <a:p>
            <a:pPr lvl="1">
              <a:tabLst>
                <a:tab pos="3819525" algn="r"/>
              </a:tabLst>
            </a:pPr>
            <a:r>
              <a:rPr lang="en-US" dirty="0"/>
              <a:t>ANL – EIC: 	9/8</a:t>
            </a:r>
          </a:p>
          <a:p>
            <a:pPr lvl="1">
              <a:tabLst>
                <a:tab pos="3819525" algn="r"/>
              </a:tabLst>
            </a:pPr>
            <a:r>
              <a:rPr lang="en-US" dirty="0"/>
              <a:t>LBNL – EIC: 	9/2</a:t>
            </a:r>
          </a:p>
          <a:p>
            <a:endParaRPr lang="en-US" dirty="0"/>
          </a:p>
        </p:txBody>
      </p:sp>
      <p:sp>
        <p:nvSpPr>
          <p:cNvPr id="4" name="Content Placeholder 3">
            <a:extLst>
              <a:ext uri="{FF2B5EF4-FFF2-40B4-BE49-F238E27FC236}">
                <a16:creationId xmlns:a16="http://schemas.microsoft.com/office/drawing/2014/main" id="{BAA91F11-EED6-2B48-AB7A-D8A9B4404ED5}"/>
              </a:ext>
            </a:extLst>
          </p:cNvPr>
          <p:cNvSpPr>
            <a:spLocks noGrp="1"/>
          </p:cNvSpPr>
          <p:nvPr>
            <p:ph sz="half" idx="2"/>
          </p:nvPr>
        </p:nvSpPr>
        <p:spPr>
          <a:xfrm>
            <a:off x="4825093" y="1865993"/>
            <a:ext cx="4196443" cy="3326493"/>
          </a:xfrm>
        </p:spPr>
        <p:txBody>
          <a:bodyPr/>
          <a:lstStyle/>
          <a:p>
            <a:pPr marL="0" lvl="0" indent="0">
              <a:buNone/>
            </a:pPr>
            <a:r>
              <a:rPr lang="en-US" dirty="0"/>
              <a:t>June – August 2020</a:t>
            </a:r>
          </a:p>
          <a:p>
            <a:pPr lvl="1">
              <a:tabLst>
                <a:tab pos="3992563" algn="r"/>
              </a:tabLst>
            </a:pPr>
            <a:r>
              <a:rPr lang="en-US" dirty="0"/>
              <a:t>CERN FCC – EIC:	7/6 </a:t>
            </a:r>
          </a:p>
          <a:p>
            <a:pPr lvl="1">
              <a:tabLst>
                <a:tab pos="3992563" algn="r"/>
              </a:tabLst>
            </a:pPr>
            <a:r>
              <a:rPr lang="en-US" dirty="0"/>
              <a:t>INF Krakow – EIC:	7/2</a:t>
            </a:r>
          </a:p>
          <a:p>
            <a:pPr lvl="1">
              <a:tabLst>
                <a:tab pos="3992563" algn="r"/>
              </a:tabLst>
            </a:pPr>
            <a:r>
              <a:rPr lang="en-US" dirty="0"/>
              <a:t>ANL – EIC: 	7/1</a:t>
            </a:r>
          </a:p>
          <a:p>
            <a:pPr lvl="1">
              <a:tabLst>
                <a:tab pos="3992563" algn="r"/>
              </a:tabLst>
            </a:pPr>
            <a:r>
              <a:rPr lang="en-US" dirty="0"/>
              <a:t>CEA-</a:t>
            </a:r>
            <a:r>
              <a:rPr lang="en-US" dirty="0" err="1"/>
              <a:t>Saclay</a:t>
            </a:r>
            <a:r>
              <a:rPr lang="en-US" dirty="0"/>
              <a:t> – EIC: 	6/16</a:t>
            </a:r>
          </a:p>
          <a:p>
            <a:endParaRPr lang="en-US" dirty="0"/>
          </a:p>
        </p:txBody>
      </p:sp>
      <p:sp>
        <p:nvSpPr>
          <p:cNvPr id="5" name="Slide Number Placeholder 4">
            <a:extLst>
              <a:ext uri="{FF2B5EF4-FFF2-40B4-BE49-F238E27FC236}">
                <a16:creationId xmlns:a16="http://schemas.microsoft.com/office/drawing/2014/main" id="{AD8D9778-FBE7-3A4C-AB6D-551BF69A1D2C}"/>
              </a:ext>
            </a:extLst>
          </p:cNvPr>
          <p:cNvSpPr>
            <a:spLocks noGrp="1"/>
          </p:cNvSpPr>
          <p:nvPr>
            <p:ph type="sldNum" sz="quarter" idx="12"/>
          </p:nvPr>
        </p:nvSpPr>
        <p:spPr/>
        <p:txBody>
          <a:bodyPr/>
          <a:lstStyle/>
          <a:p>
            <a:fld id="{893C5830-40F3-F04E-B2E3-10E6672BA8FF}" type="slidenum">
              <a:rPr lang="en-US" smtClean="0"/>
              <a:t>9</a:t>
            </a:fld>
            <a:endParaRPr lang="en-US" dirty="0"/>
          </a:p>
        </p:txBody>
      </p:sp>
    </p:spTree>
    <p:extLst>
      <p:ext uri="{BB962C8B-B14F-4D97-AF65-F5344CB8AC3E}">
        <p14:creationId xmlns:p14="http://schemas.microsoft.com/office/powerpoint/2010/main" val="30319812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BNL-TJNAF March 11 Meeting DRAFTv3.pptx" id="{46AF6D6A-4294-4B22-94CD-AA52460A2916}" vid="{4162AC15-BCCC-4400-91DD-5CAEFA6AE184}"/>
    </a:ext>
  </a:extLst>
</a:theme>
</file>

<file path=ppt/theme/theme2.xml><?xml version="1.0" encoding="utf-8"?>
<a:theme xmlns:a="http://schemas.openxmlformats.org/drawingml/2006/main" name="1_Default Design">
  <a:themeElements>
    <a:clrScheme name="Custom 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CC"/>
      </a:hlink>
      <a:folHlink>
        <a:srgbClr val="0000CC"/>
      </a:folHlink>
    </a:clrScheme>
    <a:fontScheme name="1_Default Design">
      <a:majorFont>
        <a:latin typeface="Arial"/>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200" b="1" i="0" u="none" strike="noStrike" cap="none" normalizeH="0" baseline="0" smtClean="0">
            <a:ln>
              <a:noFill/>
            </a:ln>
            <a:solidFill>
              <a:schemeClr val="tx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NP-BNL-TJNAF March 11 Meeting Templatev2</Template>
  <TotalTime>8339</TotalTime>
  <Words>2387</Words>
  <Application>Microsoft Macintosh PowerPoint</Application>
  <PresentationFormat>On-screen Show (4:3)</PresentationFormat>
  <Paragraphs>302</Paragraphs>
  <Slides>25</Slides>
  <Notes>8</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25</vt:i4>
      </vt:variant>
    </vt:vector>
  </HeadingPairs>
  <TitlesOfParts>
    <vt:vector size="35" baseType="lpstr">
      <vt:lpstr>Arial</vt:lpstr>
      <vt:lpstr>Arial Black</vt:lpstr>
      <vt:lpstr>Arial Narrow</vt:lpstr>
      <vt:lpstr>Book Antiqua</vt:lpstr>
      <vt:lpstr>Calibri</vt:lpstr>
      <vt:lpstr>Times New Roman</vt:lpstr>
      <vt:lpstr>Wingdings</vt:lpstr>
      <vt:lpstr>Office Theme</vt:lpstr>
      <vt:lpstr>1_Default Design</vt:lpstr>
      <vt:lpstr>Worksheet</vt:lpstr>
      <vt:lpstr>EIC Project Status and Next Steps  Jim Yeck, EIC Project Director </vt:lpstr>
      <vt:lpstr>EIC Planning Context</vt:lpstr>
      <vt:lpstr>Recent History </vt:lpstr>
      <vt:lpstr>Scope – Detectors Definition</vt:lpstr>
      <vt:lpstr>Reference Funding Profile</vt:lpstr>
      <vt:lpstr>Progress on Organization</vt:lpstr>
      <vt:lpstr>EIC Project Organization</vt:lpstr>
      <vt:lpstr>EIC Partnership Goals</vt:lpstr>
      <vt:lpstr>EIC Bilateral Discussions</vt:lpstr>
      <vt:lpstr>Experimental Program Preparations</vt:lpstr>
      <vt:lpstr>2nd Detector and IR Planning</vt:lpstr>
      <vt:lpstr>Detector Advisory Committee (DAC)</vt:lpstr>
      <vt:lpstr>Schedule</vt:lpstr>
      <vt:lpstr>Timeline to CD-1</vt:lpstr>
      <vt:lpstr>Timeline to CD-1</vt:lpstr>
      <vt:lpstr>DOE Review</vt:lpstr>
      <vt:lpstr>Review Committee Participants</vt:lpstr>
      <vt:lpstr>Charge Questions</vt:lpstr>
      <vt:lpstr>2.2  Detectors  R. Kruecken, TRIUMF / A. Lankford, UCI /  M. Stancari, FNAL/ Subcommittee 2</vt:lpstr>
      <vt:lpstr>CD-1 Review Final Preparations</vt:lpstr>
      <vt:lpstr>Post CD-1 Timeline</vt:lpstr>
      <vt:lpstr>Timeline Post CD-1</vt:lpstr>
      <vt:lpstr>EIC Challenges and Opportunities</vt:lpstr>
      <vt:lpstr>EIC Challenges and Opportunities</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 Ion Collider Planning Update NP-BNL-TJNAF</dc:title>
  <dc:creator>Hatton, Diane</dc:creator>
  <cp:lastModifiedBy>jim yeck</cp:lastModifiedBy>
  <cp:revision>230</cp:revision>
  <cp:lastPrinted>2020-03-09T20:35:13Z</cp:lastPrinted>
  <dcterms:created xsi:type="dcterms:W3CDTF">2020-03-08T15:15:52Z</dcterms:created>
  <dcterms:modified xsi:type="dcterms:W3CDTF">2020-09-16T13:20:47Z</dcterms:modified>
</cp:coreProperties>
</file>