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13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33F4-8059-424A-84E0-AE44BBB8DC7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73825-CF18-40CD-97D7-DD57DA09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 userDrawn="1"/>
        </p:nvSpPr>
        <p:spPr>
          <a:xfrm>
            <a:off x="131806" y="6483642"/>
            <a:ext cx="181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Walt Akers/Jefferson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807" y="6446837"/>
            <a:ext cx="454032" cy="365125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A981D3CC-1EA5-47FA-A1CC-C7419F014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90736" y="6483642"/>
            <a:ext cx="884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Walt Akers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06" y="6483642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Jefferson Lab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19185" y="648364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September 17</a:t>
            </a:r>
            <a:r>
              <a:rPr lang="en-US" sz="1200" baseline="3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2020</a:t>
            </a: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0435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System Integration Issues for the Electron Ion Collider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426372"/>
            <a:ext cx="10058400" cy="2806262"/>
          </a:xfrm>
        </p:spPr>
        <p:txBody>
          <a:bodyPr>
            <a:normAutofit lnSpcReduction="10000"/>
          </a:bodyPr>
          <a:lstStyle/>
          <a:p>
            <a:r>
              <a:rPr 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Interfaces / Interferences / Interactions</a:t>
            </a:r>
          </a:p>
          <a:p>
            <a:endParaRPr lang="en-US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Walt Akers, Systems Engineer</a:t>
            </a:r>
          </a:p>
          <a:p>
            <a:r>
              <a:rPr 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Thomas Jefferson National Accelerator Facility</a:t>
            </a:r>
            <a:endParaRPr lang="en-US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6135" y="3339483"/>
            <a:ext cx="9548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8" y="546794"/>
            <a:ext cx="10792760" cy="48754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Space Limitations and Interferences for IP-8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6446" y="55389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experimental hall in IP-8 is larger than IP-6, however detector access is still limited by the accelerator systems.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111" y="5538905"/>
            <a:ext cx="34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assembly </a:t>
            </a:r>
            <a:r>
              <a:rPr lang="en-US" sz="1400" b="1" dirty="0">
                <a:latin typeface="Candara" panose="020E0502030303020204" pitchFamily="34" charset="0"/>
              </a:rPr>
              <a:t>area for IP-8 is significantly smaller than that of IP-6.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4443" y="5538905"/>
            <a:ext cx="355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Disassembly of the detector and removal of sub-systems in the IP-8 assembly area will require special considerations.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1778" y="5421107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Placement of Detector Inside IP-8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" y="923368"/>
            <a:ext cx="9040952" cy="5333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260" y="1049283"/>
            <a:ext cx="2490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This detector model shows the existing Babar/SPHENIX detector, coupled with two hadron calorimeter end caps.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electronics carriage is shortened to fit inside the experimental hall when the door shielding is in place.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A flexibly connected cryogenic line </a:t>
            </a:r>
            <a:r>
              <a:rPr lang="en-US" sz="1400" b="1" i="1" dirty="0" smtClean="0">
                <a:latin typeface="Candara" panose="020E0502030303020204" pitchFamily="34" charset="0"/>
              </a:rPr>
              <a:t>(not shown)</a:t>
            </a:r>
            <a:r>
              <a:rPr lang="en-US" sz="1400" b="1" dirty="0" smtClean="0">
                <a:latin typeface="Candara" panose="020E0502030303020204" pitchFamily="34" charset="0"/>
              </a:rPr>
              <a:t> will be installed to allow this detector to be removed without disconnecting.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As with IP-6, the positioning of the accelerator systems around the detector will prevent detector maintenance in the experimental hall.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7" y="472357"/>
            <a:ext cx="11160339" cy="50415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Detector Extracted to IP-8 Assembly Area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1778" y="5222455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446" y="53287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Hadron calorimeter end caps are separated from the detector assembly before it is removed.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8111" y="53287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central detector and electronics carriage are rolled into the assembly area for installation and maintenance.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4443" y="5328705"/>
            <a:ext cx="355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Major sub-systems can only be removed on the right side of the detector – and space is VERY limited.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Detector Components </a:t>
            </a:r>
            <a:r>
              <a:rPr lang="en-US" sz="4000" i="1" dirty="0" smtClean="0"/>
              <a:t>“</a:t>
            </a:r>
            <a:r>
              <a:rPr lang="en-US" sz="4000" i="1" dirty="0" smtClean="0"/>
              <a:t>Unpacked?”</a:t>
            </a:r>
            <a:endParaRPr lang="en-US" sz="40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7" y="996940"/>
            <a:ext cx="7211685" cy="5333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0" y="1143876"/>
            <a:ext cx="2490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This model represents the components that are currently part of the Babar/SPHENX installation </a:t>
            </a:r>
            <a:r>
              <a:rPr lang="en-US" sz="1400" b="1" dirty="0" smtClean="0">
                <a:latin typeface="Candara" panose="020E0502030303020204" pitchFamily="34" charset="0"/>
              </a:rPr>
              <a:t>in IP-8.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Space on the </a:t>
            </a:r>
            <a:r>
              <a:rPr lang="en-US" sz="1400" b="1" dirty="0" smtClean="0">
                <a:latin typeface="Candara" panose="020E0502030303020204" pitchFamily="34" charset="0"/>
              </a:rPr>
              <a:t>left </a:t>
            </a:r>
            <a:r>
              <a:rPr lang="en-US" sz="1400" b="1" dirty="0" smtClean="0">
                <a:latin typeface="Candara" panose="020E0502030303020204" pitchFamily="34" charset="0"/>
              </a:rPr>
              <a:t>side is </a:t>
            </a:r>
            <a:r>
              <a:rPr lang="en-US" sz="1400" b="1" u="sng" dirty="0" smtClean="0">
                <a:latin typeface="Candara" panose="020E0502030303020204" pitchFamily="34" charset="0"/>
              </a:rPr>
              <a:t>VERY</a:t>
            </a:r>
            <a:r>
              <a:rPr lang="en-US" sz="1400" b="1" dirty="0" smtClean="0">
                <a:latin typeface="Candara" panose="020E0502030303020204" pitchFamily="34" charset="0"/>
              </a:rPr>
              <a:t> </a:t>
            </a:r>
            <a:r>
              <a:rPr lang="en-US" sz="1400" b="1" dirty="0" smtClean="0">
                <a:latin typeface="Candara" panose="020E0502030303020204" pitchFamily="34" charset="0"/>
              </a:rPr>
              <a:t>limited and will only allow the removal of small components.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Space on the right side is tight, and will require si</a:t>
            </a:r>
            <a:r>
              <a:rPr lang="en-US" sz="1400" b="1" dirty="0" smtClean="0">
                <a:latin typeface="Candara" panose="020E0502030303020204" pitchFamily="34" charset="0"/>
              </a:rPr>
              <a:t>gnificant planning to coordinate installation/removal of components.</a:t>
            </a: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Removal through the roll-up door may be obstructed when the detector is outside the hall.</a:t>
            </a:r>
            <a:endParaRPr lang="en-US" sz="14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Upcoming Work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1778" y="829136"/>
            <a:ext cx="109958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8" y="970961"/>
            <a:ext cx="11111196" cy="544034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Identify External Resource Limits</a:t>
            </a:r>
          </a:p>
          <a:p>
            <a:pPr marL="461963">
              <a:lnSpc>
                <a:spcPct val="120000"/>
              </a:lnSpc>
            </a:pPr>
            <a:r>
              <a:rPr lang="en-US" sz="3200" i="1" dirty="0" smtClean="0"/>
              <a:t>Further identify and document the limitations for space, power, cooling and signal resources.</a:t>
            </a:r>
          </a:p>
          <a:p>
            <a:pPr marL="461963">
              <a:lnSpc>
                <a:spcPct val="120000"/>
              </a:lnSpc>
            </a:pPr>
            <a:endParaRPr lang="en-US" sz="3200" i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Create a Preliminary Resource Budget</a:t>
            </a:r>
          </a:p>
          <a:p>
            <a:pPr marL="461963">
              <a:lnSpc>
                <a:spcPct val="120000"/>
              </a:lnSpc>
            </a:pPr>
            <a:r>
              <a:rPr lang="en-US" sz="3200" i="1" dirty="0" smtClean="0"/>
              <a:t>Identify the resource limits (space, power, cooling &amp; signal) for each sub-system so owners can incorporate them into their designs.</a:t>
            </a:r>
          </a:p>
          <a:p>
            <a:pPr marL="461963">
              <a:lnSpc>
                <a:spcPct val="120000"/>
              </a:lnSpc>
            </a:pPr>
            <a:endParaRPr lang="en-US" sz="3200" i="1" dirty="0"/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Refine Models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61963">
              <a:lnSpc>
                <a:spcPct val="120000"/>
              </a:lnSpc>
            </a:pPr>
            <a:r>
              <a:rPr lang="en-US" sz="3200" i="1" dirty="0" smtClean="0"/>
              <a:t>Continue to refine the system models to better identify the structural supports between the subsystems and how power, cooling and signal services will be distributed.</a:t>
            </a:r>
          </a:p>
          <a:p>
            <a:pPr>
              <a:lnSpc>
                <a:spcPct val="120000"/>
              </a:lnSpc>
            </a:pP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Integrate with Accelerator Systems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61963">
              <a:lnSpc>
                <a:spcPct val="120000"/>
              </a:lnSpc>
            </a:pPr>
            <a:r>
              <a:rPr lang="en-US" sz="3200" i="1" dirty="0" smtClean="0"/>
              <a:t>Interfaces with the accelerator systems/IR must be  identified and documented.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System Integration: A Common Frame of </a:t>
            </a:r>
            <a:r>
              <a:rPr lang="en-US" sz="4000" dirty="0" smtClean="0"/>
              <a:t>Reference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1778" y="1300476"/>
            <a:ext cx="109958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1461663"/>
            <a:ext cx="11745509" cy="47544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General Definition: </a:t>
            </a:r>
          </a:p>
          <a:p>
            <a:pPr marL="461963">
              <a:lnSpc>
                <a:spcPct val="100000"/>
              </a:lnSpc>
            </a:pPr>
            <a:r>
              <a:rPr lang="en-US" sz="3200" i="1" dirty="0" smtClean="0"/>
              <a:t>the </a:t>
            </a:r>
            <a:r>
              <a:rPr lang="en-US" sz="3200" i="1" dirty="0"/>
              <a:t>composition of a capability by assembling elements in a way that allows them to work together to achieve an intended </a:t>
            </a:r>
            <a:r>
              <a:rPr lang="en-US" sz="3200" i="1" dirty="0" smtClean="0"/>
              <a:t>purpose [MITRE].</a:t>
            </a:r>
          </a:p>
          <a:p>
            <a:pPr marL="461963">
              <a:lnSpc>
                <a:spcPct val="100000"/>
              </a:lnSpc>
            </a:pPr>
            <a:endParaRPr lang="en-US" sz="3200" i="1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Practical Definition:</a:t>
            </a:r>
          </a:p>
          <a:p>
            <a:pPr marL="461963">
              <a:lnSpc>
                <a:spcPct val="100000"/>
              </a:lnSpc>
            </a:pPr>
            <a:r>
              <a:rPr lang="en-US" sz="3200" i="1" dirty="0" smtClean="0"/>
              <a:t>coordinating the interfaces, interferences, and interactions between sub-systems and their environment to achieve operability.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System Integration: Practica</a:t>
            </a:r>
            <a:r>
              <a:rPr lang="en-US" sz="4400" dirty="0"/>
              <a:t>l</a:t>
            </a:r>
            <a:r>
              <a:rPr lang="en-US" sz="4400" dirty="0" smtClean="0"/>
              <a:t> Issues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1778" y="829136"/>
            <a:ext cx="109958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970961"/>
            <a:ext cx="11745509" cy="5245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Interfaces: </a:t>
            </a:r>
          </a:p>
          <a:p>
            <a:pPr marL="461963">
              <a:lnSpc>
                <a:spcPct val="100000"/>
              </a:lnSpc>
            </a:pPr>
            <a:r>
              <a:rPr lang="en-US" sz="3200" i="1" dirty="0" smtClean="0"/>
              <a:t>the connections and conduits (input/output) between a sub-system and other entities.</a:t>
            </a:r>
          </a:p>
          <a:p>
            <a:pPr marL="461963">
              <a:lnSpc>
                <a:spcPct val="100000"/>
              </a:lnSpc>
            </a:pPr>
            <a:endParaRPr lang="en-US" sz="3200" i="1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Interferences:</a:t>
            </a:r>
          </a:p>
          <a:p>
            <a:pPr marL="461963">
              <a:lnSpc>
                <a:spcPct val="100000"/>
              </a:lnSpc>
            </a:pPr>
            <a:r>
              <a:rPr lang="en-US" sz="3200" i="1" dirty="0" smtClean="0"/>
              <a:t>the limiting factors within the assembled system (and its environment) that constrain the sub-systems.</a:t>
            </a:r>
          </a:p>
          <a:p>
            <a:pPr marL="461963">
              <a:lnSpc>
                <a:spcPct val="100000"/>
              </a:lnSpc>
            </a:pPr>
            <a:endParaRPr lang="en-US" sz="3200" i="1" dirty="0"/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Interactions: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61963">
              <a:lnSpc>
                <a:spcPct val="100000"/>
              </a:lnSpc>
            </a:pPr>
            <a:r>
              <a:rPr lang="en-US" sz="3200" i="1" dirty="0" smtClean="0"/>
              <a:t>emergent conditions that arise from the operation (or coexistence) of multiple sub-systems in the operating environment.</a:t>
            </a:r>
            <a:endParaRPr lang="en-US" sz="3200" i="1" dirty="0"/>
          </a:p>
          <a:p>
            <a:pPr marL="461963">
              <a:lnSpc>
                <a:spcPct val="100000"/>
              </a:lnSpc>
            </a:pPr>
            <a:endParaRPr lang="en-US" sz="3200" i="1" dirty="0"/>
          </a:p>
          <a:p>
            <a:pPr marL="461963">
              <a:lnSpc>
                <a:spcPct val="100000"/>
              </a:lnSpc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Common Vectors of System Integration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14167" y="5072203"/>
            <a:ext cx="11407045" cy="1253183"/>
            <a:chOff x="414167" y="5072203"/>
            <a:chExt cx="11407045" cy="1253183"/>
          </a:xfrm>
        </p:grpSpPr>
        <p:sp>
          <p:nvSpPr>
            <p:cNvPr id="12" name="Rectangle 11"/>
            <p:cNvSpPr/>
            <p:nvPr/>
          </p:nvSpPr>
          <p:spPr>
            <a:xfrm>
              <a:off x="414167" y="5072203"/>
              <a:ext cx="434245" cy="12531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40214" y="5529517"/>
              <a:ext cx="917239" cy="338554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6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SIGNAL</a:t>
              </a:r>
              <a:endPara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6132" y="5072203"/>
              <a:ext cx="10865080" cy="12531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167" y="3684532"/>
            <a:ext cx="11407045" cy="1253183"/>
            <a:chOff x="414167" y="3684532"/>
            <a:chExt cx="11407045" cy="1253183"/>
          </a:xfrm>
        </p:grpSpPr>
        <p:sp>
          <p:nvSpPr>
            <p:cNvPr id="11" name="Rectangle 10"/>
            <p:cNvSpPr/>
            <p:nvPr/>
          </p:nvSpPr>
          <p:spPr>
            <a:xfrm>
              <a:off x="414167" y="3684532"/>
              <a:ext cx="434245" cy="12531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16782" y="4141846"/>
              <a:ext cx="1164101" cy="338554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6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COOLING</a:t>
              </a:r>
              <a:endPara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56132" y="3684532"/>
              <a:ext cx="10865080" cy="12531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167" y="2301643"/>
            <a:ext cx="11407045" cy="1253183"/>
            <a:chOff x="414167" y="2301643"/>
            <a:chExt cx="11407045" cy="1253183"/>
          </a:xfrm>
        </p:grpSpPr>
        <p:sp>
          <p:nvSpPr>
            <p:cNvPr id="10" name="Rectangle 9"/>
            <p:cNvSpPr/>
            <p:nvPr/>
          </p:nvSpPr>
          <p:spPr>
            <a:xfrm>
              <a:off x="414167" y="2301643"/>
              <a:ext cx="434245" cy="12531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164658" y="2758957"/>
              <a:ext cx="883575" cy="338554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7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POWER</a:t>
              </a:r>
              <a:endPara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6132" y="2301643"/>
              <a:ext cx="10865080" cy="12531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4167" y="914400"/>
            <a:ext cx="11407045" cy="1253183"/>
            <a:chOff x="414167" y="914400"/>
            <a:chExt cx="11407045" cy="1253183"/>
          </a:xfrm>
        </p:grpSpPr>
        <p:sp>
          <p:nvSpPr>
            <p:cNvPr id="3" name="Rectangle 2"/>
            <p:cNvSpPr/>
            <p:nvPr/>
          </p:nvSpPr>
          <p:spPr>
            <a:xfrm>
              <a:off x="414167" y="914400"/>
              <a:ext cx="434245" cy="12531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16200000">
              <a:off x="185098" y="1371714"/>
              <a:ext cx="827470" cy="338554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7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SPACE</a:t>
              </a:r>
              <a:endPara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6132" y="914400"/>
              <a:ext cx="10865080" cy="12531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6200000">
            <a:off x="3390512" y="3481393"/>
            <a:ext cx="54109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Frontier of Capability/Control</a:t>
            </a:r>
            <a:endParaRPr lang="en-US" sz="1200" b="1" cap="all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3509" y="1053255"/>
            <a:ext cx="47562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Structural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Door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Floor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Crane Capacity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3509" y="2451180"/>
            <a:ext cx="47562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Electrical Service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Budgeted Power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Transformer/Conductor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Generator Capacity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3509" y="3834069"/>
            <a:ext cx="47562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Cooling Tower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Cryogenic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Process Water/Low Conductivity Water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Allocations and Allowances for Shared Resources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3509" y="5329462"/>
            <a:ext cx="475627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External Data Storage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Bandwidth/Throughput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Global Latency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9601" y="1053255"/>
            <a:ext cx="47562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Dimensions and Configuration of Sub-Systems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Space Allocations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Sub-System Mobility and Handling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Installable Infrastructure, Resources  and Amenities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9601" y="2563623"/>
            <a:ext cx="475627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Internal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Power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Power Isolation and Source Selection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9601" y="3936855"/>
            <a:ext cx="475627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Internal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Flow Management and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Direct Expansion Systems / Independent Chillers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9601" y="5329462"/>
            <a:ext cx="475627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Cable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Signal Concentration / Data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ndara" panose="020E0502030303020204" pitchFamily="34" charset="0"/>
              </a:rPr>
              <a:t>Local Caching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Space Limitations and Interferences for IP-6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" y="1383957"/>
            <a:ext cx="10643182" cy="4807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48800" y="1574800"/>
            <a:ext cx="2490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Assembly approach is governed by the size and crane capacity of the IP-6 assembly area.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Final size of the detector assembly is limited by the dimensions of the IP-6 door.</a:t>
            </a:r>
            <a:endParaRPr lang="en-US" sz="1400" b="1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" y="511783"/>
            <a:ext cx="11047567" cy="4990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Interfaces &amp; Interferences Within the Detector</a:t>
            </a:r>
            <a:endParaRPr lang="en-US" sz="40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6446" y="55389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err="1" smtClean="0">
                <a:latin typeface="Candara" panose="020E0502030303020204" pitchFamily="34" charset="0"/>
              </a:rPr>
              <a:t>Kiselev</a:t>
            </a:r>
            <a:r>
              <a:rPr lang="en-US" sz="1400" b="1" dirty="0" smtClean="0">
                <a:latin typeface="Candara" panose="020E0502030303020204" pitchFamily="34" charset="0"/>
              </a:rPr>
              <a:t> model shows the total space available for each detector and it’s supporting infrastructure.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1778" y="5290777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11" y="55389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Integrated sub-detector design must include space and pathways for power, cooling and signal interfaces.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4443" y="5538905"/>
            <a:ext cx="355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Heat rejection for each system must be designed to minimize impacts to adjacent sub-detectors and components.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r="14503"/>
          <a:stretch/>
        </p:blipFill>
        <p:spPr>
          <a:xfrm>
            <a:off x="457200" y="913219"/>
            <a:ext cx="8778240" cy="53334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Placement of Detector Inside IP-6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20060" y="1007242"/>
            <a:ext cx="2721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>
                <a:latin typeface="Candara" panose="020E0502030303020204" pitchFamily="34" charset="0"/>
              </a:rPr>
              <a:t>A flexible cryogenic line attaches the detector system to the </a:t>
            </a:r>
            <a:r>
              <a:rPr lang="en-US" sz="1400" b="1" dirty="0" err="1">
                <a:latin typeface="Candara" panose="020E0502030303020204" pitchFamily="34" charset="0"/>
              </a:rPr>
              <a:t>cryo</a:t>
            </a:r>
            <a:r>
              <a:rPr lang="en-US" sz="1400" b="1" dirty="0">
                <a:latin typeface="Candara" panose="020E0502030303020204" pitchFamily="34" charset="0"/>
              </a:rPr>
              <a:t>-can, allowing it to be moved without being disconnected.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detector systems in the experimental hall are positioned tightly between the accelerator magnets and IR infrastructure.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space in the experimental hall is inadequate to perform any significant maintenance or installation functions. </a:t>
            </a:r>
            <a:endParaRPr lang="en-US" sz="1400" b="1" dirty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ANY SIGNIFICANT  MAINTENANCE MUST BE PERFORMED IN THE ASSEMBLY AREA.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2"/>
          <a:stretch/>
        </p:blipFill>
        <p:spPr>
          <a:xfrm>
            <a:off x="361144" y="534481"/>
            <a:ext cx="11525232" cy="4373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Detector Extracted to IP-6 Assembly Area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1778" y="5222455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446" y="53287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Hadron calorimeter end caps are separated from the detector assembly before it is removed.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8111" y="5328705"/>
            <a:ext cx="3466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central detector and electronics carriage are rolled into the assembly area for installation and maintenance.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4443" y="5328705"/>
            <a:ext cx="355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flexible cryogenic line remains connected to the detector assembly, allowing it to remain cold for extended maintenance periods.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 txBox="1">
            <a:spLocks/>
          </p:cNvSpPr>
          <p:nvPr/>
        </p:nvSpPr>
        <p:spPr>
          <a:xfrm>
            <a:off x="306447" y="66973"/>
            <a:ext cx="11745509" cy="13169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Detector Components </a:t>
            </a:r>
            <a:r>
              <a:rPr lang="en-US" sz="4000" i="1" dirty="0" smtClean="0"/>
              <a:t>“Unpacked”</a:t>
            </a:r>
            <a:endParaRPr lang="en-US" sz="40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778" y="829136"/>
            <a:ext cx="11399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4481"/>
          <a:stretch/>
        </p:blipFill>
        <p:spPr>
          <a:xfrm>
            <a:off x="457200" y="996940"/>
            <a:ext cx="8046720" cy="5333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0" y="1143876"/>
            <a:ext cx="2490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The assembly area has sufficient space to ‘unpack’ the detector sub-systems on the left side.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Space on the right side is very limited and will only allow the removal of small components.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Several sub-systems (EMCAL, PCAL, TRDs) in the current design can only be removed on the left side.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400" b="1" dirty="0" smtClean="0">
              <a:latin typeface="Candara" panose="020E0502030303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b="1" dirty="0" smtClean="0">
                <a:latin typeface="Candara" panose="020E0502030303020204" pitchFamily="34" charset="0"/>
              </a:rPr>
              <a:t>Two large roll up doors are located in the assembly area, allowing components to be extracted and immediately removed if necessary.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3CC-1EA5-47FA-A1CC-C7419F014A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938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Candara</vt:lpstr>
      <vt:lpstr>Century Gothic</vt:lpstr>
      <vt:lpstr>Franklin Gothic Book</vt:lpstr>
      <vt:lpstr>1_RetrospectVTI</vt:lpstr>
      <vt:lpstr>System Integration Issues for the Electron Ion Collider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2020-09-14T13:40:24Z</dcterms:created>
  <dcterms:modified xsi:type="dcterms:W3CDTF">2020-09-17T14:39:43Z</dcterms:modified>
</cp:coreProperties>
</file>