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57" r:id="rId3"/>
    <p:sldId id="256" r:id="rId4"/>
    <p:sldId id="261" r:id="rId5"/>
    <p:sldId id="262" r:id="rId6"/>
    <p:sldId id="268" r:id="rId7"/>
    <p:sldId id="269" r:id="rId8"/>
    <p:sldId id="271" r:id="rId9"/>
    <p:sldId id="272" r:id="rId10"/>
    <p:sldId id="273" r:id="rId11"/>
    <p:sldId id="282" r:id="rId12"/>
    <p:sldId id="270" r:id="rId13"/>
    <p:sldId id="263" r:id="rId14"/>
    <p:sldId id="265" r:id="rId15"/>
    <p:sldId id="275" r:id="rId16"/>
    <p:sldId id="276" r:id="rId17"/>
    <p:sldId id="277" r:id="rId18"/>
    <p:sldId id="278" r:id="rId19"/>
    <p:sldId id="279" r:id="rId20"/>
    <p:sldId id="280" r:id="rId21"/>
    <p:sldId id="281"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7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20" d="100"/>
          <a:sy n="120" d="100"/>
        </p:scale>
        <p:origin x="108" y="1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63D31-A84C-4874-95B7-FC637D57A1FF}"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14CC7-D78C-4862-BCF8-D36325913478}" type="slidenum">
              <a:rPr lang="en-US" smtClean="0"/>
              <a:t>‹#›</a:t>
            </a:fld>
            <a:endParaRPr lang="en-US"/>
          </a:p>
        </p:txBody>
      </p:sp>
    </p:spTree>
    <p:extLst>
      <p:ext uri="{BB962C8B-B14F-4D97-AF65-F5344CB8AC3E}">
        <p14:creationId xmlns:p14="http://schemas.microsoft.com/office/powerpoint/2010/main" val="334329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0D98F-476E-4D43-A778-89C6C74FC8D8}" type="datetime1">
              <a:rPr lang="en-US" smtClean="0"/>
              <a:t>9/16/2020</a:t>
            </a:fld>
            <a:endParaRPr lang="en-US"/>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1016656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13E3-DF32-43B4-9A54-A5B04DFAD9E4}" type="datetime1">
              <a:rPr lang="en-US" smtClean="0"/>
              <a:t>9/16/2020</a:t>
            </a:fld>
            <a:endParaRPr lang="en-US"/>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233342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EDD5CA-FFAF-4DA3-A4AF-7D8AA76BFAA0}" type="datetime1">
              <a:rPr lang="en-US" smtClean="0"/>
              <a:t>9/16/2020</a:t>
            </a:fld>
            <a:endParaRPr lang="en-US"/>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74879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E3E182-9C69-44C1-B60B-29B1FE104C8F}" type="datetime1">
              <a:rPr lang="en-US" smtClean="0"/>
              <a:t>9/16/2020</a:t>
            </a:fld>
            <a:endParaRPr lang="en-US"/>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186883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FD1FF1-C382-42C4-82DD-C61F683FA8DE}" type="datetime1">
              <a:rPr lang="en-US" smtClean="0"/>
              <a:t>9/16/2020</a:t>
            </a:fld>
            <a:endParaRPr lang="en-US"/>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259709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287025-4A73-4960-89E4-05DE3FF26C16}" type="datetime1">
              <a:rPr lang="en-US" smtClean="0"/>
              <a:t>9/16/2020</a:t>
            </a:fld>
            <a:endParaRPr lang="en-US"/>
          </a:p>
        </p:txBody>
      </p:sp>
      <p:sp>
        <p:nvSpPr>
          <p:cNvPr id="6" name="Footer Placeholder 5"/>
          <p:cNvSpPr>
            <a:spLocks noGrp="1"/>
          </p:cNvSpPr>
          <p:nvPr>
            <p:ph type="ftr" sz="quarter" idx="11"/>
          </p:nvPr>
        </p:nvSpPr>
        <p:spPr/>
        <p:txBody>
          <a:bodyPr/>
          <a:lstStyle/>
          <a:p>
            <a:r>
              <a:rPr lang="en-US"/>
              <a:t>EICUG YR workshop Material Budget - 2020_09_17</a:t>
            </a:r>
          </a:p>
        </p:txBody>
      </p:sp>
      <p:sp>
        <p:nvSpPr>
          <p:cNvPr id="7" name="Slide Number Placeholder 6"/>
          <p:cNvSpPr>
            <a:spLocks noGrp="1"/>
          </p:cNvSpPr>
          <p:nvPr>
            <p:ph type="sldNum" sz="quarter" idx="12"/>
          </p:nvPr>
        </p:nvSpPr>
        <p:spPr/>
        <p:txBody>
          <a:bodyPr/>
          <a:lstStyle/>
          <a:p>
            <a:fld id="{B8A64548-698B-40C6-9C0F-102471B00846}"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212939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DD7896-8B20-455A-A7D8-0927D047BC5D}" type="datetime1">
              <a:rPr lang="en-US" smtClean="0"/>
              <a:t>9/16/2020</a:t>
            </a:fld>
            <a:endParaRPr lang="en-US"/>
          </a:p>
        </p:txBody>
      </p:sp>
      <p:sp>
        <p:nvSpPr>
          <p:cNvPr id="8" name="Footer Placeholder 7"/>
          <p:cNvSpPr>
            <a:spLocks noGrp="1"/>
          </p:cNvSpPr>
          <p:nvPr>
            <p:ph type="ftr" sz="quarter" idx="11"/>
          </p:nvPr>
        </p:nvSpPr>
        <p:spPr/>
        <p:txBody>
          <a:bodyPr/>
          <a:lstStyle/>
          <a:p>
            <a:r>
              <a:rPr lang="en-US"/>
              <a:t>EICUG YR workshop Material Budget - 2020_09_17</a:t>
            </a:r>
          </a:p>
        </p:txBody>
      </p:sp>
      <p:sp>
        <p:nvSpPr>
          <p:cNvPr id="9" name="Slide Number Placeholder 8"/>
          <p:cNvSpPr>
            <a:spLocks noGrp="1"/>
          </p:cNvSpPr>
          <p:nvPr>
            <p:ph type="sldNum" sz="quarter" idx="12"/>
          </p:nvPr>
        </p:nvSpPr>
        <p:spPr/>
        <p:txBody>
          <a:bodyPr/>
          <a:lstStyle/>
          <a:p>
            <a:fld id="{B8A64548-698B-40C6-9C0F-102471B00846}" type="slidenum">
              <a:rPr lang="en-US" smtClean="0"/>
              <a:t>‹#›</a:t>
            </a:fld>
            <a:endParaRPr lang="en-US"/>
          </a:p>
        </p:txBody>
      </p:sp>
      <p:pic>
        <p:nvPicPr>
          <p:cNvPr id="10" name="Picture 9"/>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590579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41E5B2-C9D9-4A12-94F3-66DFFFD9F584}" type="datetime1">
              <a:rPr lang="en-US" smtClean="0"/>
              <a:t>9/16/2020</a:t>
            </a:fld>
            <a:endParaRPr lang="en-US"/>
          </a:p>
        </p:txBody>
      </p:sp>
      <p:sp>
        <p:nvSpPr>
          <p:cNvPr id="4" name="Footer Placeholder 3"/>
          <p:cNvSpPr>
            <a:spLocks noGrp="1"/>
          </p:cNvSpPr>
          <p:nvPr>
            <p:ph type="ftr" sz="quarter" idx="11"/>
          </p:nvPr>
        </p:nvSpPr>
        <p:spPr/>
        <p:txBody>
          <a:bodyPr/>
          <a:lstStyle/>
          <a:p>
            <a:r>
              <a:rPr lang="en-US"/>
              <a:t>EICUG YR workshop Material Budget - 2020_09_17</a:t>
            </a:r>
          </a:p>
        </p:txBody>
      </p:sp>
      <p:sp>
        <p:nvSpPr>
          <p:cNvPr id="5" name="Slide Number Placeholder 4"/>
          <p:cNvSpPr>
            <a:spLocks noGrp="1"/>
          </p:cNvSpPr>
          <p:nvPr>
            <p:ph type="sldNum" sz="quarter" idx="12"/>
          </p:nvPr>
        </p:nvSpPr>
        <p:spPr/>
        <p:txBody>
          <a:bodyPr/>
          <a:lstStyle/>
          <a:p>
            <a:fld id="{B8A64548-698B-40C6-9C0F-102471B00846}" type="slidenum">
              <a:rPr lang="en-US" smtClean="0"/>
              <a:t>‹#›</a:t>
            </a:fld>
            <a:endParaRPr lang="en-US"/>
          </a:p>
        </p:txBody>
      </p:sp>
      <p:pic>
        <p:nvPicPr>
          <p:cNvPr id="6" name="Picture 5"/>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400496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CAA54-76E0-4DB5-ACCF-5A3A450F457F}" type="datetime1">
              <a:rPr lang="en-US" smtClean="0"/>
              <a:t>9/16/2020</a:t>
            </a:fld>
            <a:endParaRPr lang="en-US"/>
          </a:p>
        </p:txBody>
      </p:sp>
      <p:sp>
        <p:nvSpPr>
          <p:cNvPr id="3" name="Footer Placeholder 2"/>
          <p:cNvSpPr>
            <a:spLocks noGrp="1"/>
          </p:cNvSpPr>
          <p:nvPr>
            <p:ph type="ftr" sz="quarter" idx="11"/>
          </p:nvPr>
        </p:nvSpPr>
        <p:spPr/>
        <p:txBody>
          <a:bodyPr/>
          <a:lstStyle/>
          <a:p>
            <a:r>
              <a:rPr lang="en-US"/>
              <a:t>EICUG YR workshop Material Budget - 2020_09_17</a:t>
            </a:r>
          </a:p>
        </p:txBody>
      </p:sp>
      <p:sp>
        <p:nvSpPr>
          <p:cNvPr id="4" name="Slide Number Placeholder 3"/>
          <p:cNvSpPr>
            <a:spLocks noGrp="1"/>
          </p:cNvSpPr>
          <p:nvPr>
            <p:ph type="sldNum" sz="quarter" idx="12"/>
          </p:nvPr>
        </p:nvSpPr>
        <p:spPr/>
        <p:txBody>
          <a:bodyPr/>
          <a:lstStyle/>
          <a:p>
            <a:fld id="{B8A64548-698B-40C6-9C0F-102471B00846}" type="slidenum">
              <a:rPr lang="en-US" smtClean="0"/>
              <a:t>‹#›</a:t>
            </a:fld>
            <a:endParaRPr lang="en-US"/>
          </a:p>
        </p:txBody>
      </p:sp>
      <p:pic>
        <p:nvPicPr>
          <p:cNvPr id="5" name="Picture 4"/>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54193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38B02-DEB1-4A17-847F-DAE0061C3F80}" type="datetime1">
              <a:rPr lang="en-US" smtClean="0"/>
              <a:t>9/16/2020</a:t>
            </a:fld>
            <a:endParaRPr lang="en-US"/>
          </a:p>
        </p:txBody>
      </p:sp>
      <p:sp>
        <p:nvSpPr>
          <p:cNvPr id="6" name="Footer Placeholder 5"/>
          <p:cNvSpPr>
            <a:spLocks noGrp="1"/>
          </p:cNvSpPr>
          <p:nvPr>
            <p:ph type="ftr" sz="quarter" idx="11"/>
          </p:nvPr>
        </p:nvSpPr>
        <p:spPr/>
        <p:txBody>
          <a:bodyPr/>
          <a:lstStyle/>
          <a:p>
            <a:r>
              <a:rPr lang="en-US"/>
              <a:t>EICUG YR workshop Material Budget - 2020_09_17</a:t>
            </a:r>
          </a:p>
        </p:txBody>
      </p:sp>
      <p:sp>
        <p:nvSpPr>
          <p:cNvPr id="7" name="Slide Number Placeholder 6"/>
          <p:cNvSpPr>
            <a:spLocks noGrp="1"/>
          </p:cNvSpPr>
          <p:nvPr>
            <p:ph type="sldNum" sz="quarter" idx="12"/>
          </p:nvPr>
        </p:nvSpPr>
        <p:spPr/>
        <p:txBody>
          <a:bodyPr/>
          <a:lstStyle/>
          <a:p>
            <a:fld id="{B8A64548-698B-40C6-9C0F-102471B00846}"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389860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121940-616F-482A-B907-0DD4C4094EA5}" type="datetime1">
              <a:rPr lang="en-US" smtClean="0"/>
              <a:t>9/16/2020</a:t>
            </a:fld>
            <a:endParaRPr lang="en-US"/>
          </a:p>
        </p:txBody>
      </p:sp>
      <p:sp>
        <p:nvSpPr>
          <p:cNvPr id="6" name="Footer Placeholder 5"/>
          <p:cNvSpPr>
            <a:spLocks noGrp="1"/>
          </p:cNvSpPr>
          <p:nvPr>
            <p:ph type="ftr" sz="quarter" idx="11"/>
          </p:nvPr>
        </p:nvSpPr>
        <p:spPr/>
        <p:txBody>
          <a:bodyPr/>
          <a:lstStyle/>
          <a:p>
            <a:r>
              <a:rPr lang="en-US"/>
              <a:t>EICUG YR workshop Material Budget - 2020_09_17</a:t>
            </a:r>
          </a:p>
        </p:txBody>
      </p:sp>
      <p:sp>
        <p:nvSpPr>
          <p:cNvPr id="7" name="Slide Number Placeholder 6"/>
          <p:cNvSpPr>
            <a:spLocks noGrp="1"/>
          </p:cNvSpPr>
          <p:nvPr>
            <p:ph type="sldNum" sz="quarter" idx="12"/>
          </p:nvPr>
        </p:nvSpPr>
        <p:spPr/>
        <p:txBody>
          <a:bodyPr/>
          <a:lstStyle/>
          <a:p>
            <a:fld id="{B8A64548-698B-40C6-9C0F-102471B00846}"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0"/>
            <a:ext cx="678598" cy="653230"/>
          </a:xfrm>
          <a:prstGeom prst="rect">
            <a:avLst/>
          </a:prstGeom>
        </p:spPr>
      </p:pic>
    </p:spTree>
    <p:extLst>
      <p:ext uri="{BB962C8B-B14F-4D97-AF65-F5344CB8AC3E}">
        <p14:creationId xmlns:p14="http://schemas.microsoft.com/office/powerpoint/2010/main" val="293643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FE22A-B4F3-48DA-ADCB-16D08D47695E}" type="datetime1">
              <a:rPr lang="en-US" smtClean="0"/>
              <a:t>9/16/2020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EICUG YR workshop Material Budget - 2020_09_17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64548-698B-40C6-9C0F-102471B00846}" type="slidenum">
              <a:rPr lang="en-US" smtClean="0"/>
              <a:t>‹#›</a:t>
            </a:fld>
            <a:endParaRPr lang="en-US"/>
          </a:p>
        </p:txBody>
      </p:sp>
      <p:pic>
        <p:nvPicPr>
          <p:cNvPr id="7" name="Picture 20" descr="LBNL_Alt_Logo_HorzRight_Final.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982200" y="77924"/>
            <a:ext cx="2087459" cy="4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4"/>
          <a:stretch>
            <a:fillRect/>
          </a:stretch>
        </p:blipFill>
        <p:spPr>
          <a:xfrm>
            <a:off x="0" y="0"/>
            <a:ext cx="678598" cy="653230"/>
          </a:xfrm>
          <a:prstGeom prst="rect">
            <a:avLst/>
          </a:prstGeom>
        </p:spPr>
      </p:pic>
    </p:spTree>
    <p:extLst>
      <p:ext uri="{BB962C8B-B14F-4D97-AF65-F5344CB8AC3E}">
        <p14:creationId xmlns:p14="http://schemas.microsoft.com/office/powerpoint/2010/main" val="1395976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dico.bnl.gov/event/5283/" TargetMode="External"/><Relationship Id="rId1" Type="http://schemas.openxmlformats.org/officeDocument/2006/relationships/slideLayout" Target="../slideLayouts/slideLayout2.xml"/><Relationship Id="rId5" Type="http://schemas.openxmlformats.org/officeDocument/2006/relationships/hyperlink" Target="https://github.com/blackcathj/macros/tree/display-EIC-BeamPipe-TPCEndCap-materialscan/macros/g4simulations"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bnl.gov/event/5283/"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eic/Singularity" TargetMode="External"/><Relationship Id="rId2" Type="http://schemas.openxmlformats.org/officeDocument/2006/relationships/hyperlink" Target="https://indico.bnl.gov/event/5283/"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jlab.org/indico/event/400/contribution/17/material/slides/0.pptx" TargetMode="External"/><Relationship Id="rId2" Type="http://schemas.openxmlformats.org/officeDocument/2006/relationships/hyperlink" Target="https://www.jlab.org/indico/event/400/contribution/18/material/slides/0.pdf" TargetMode="External"/><Relationship Id="rId1" Type="http://schemas.openxmlformats.org/officeDocument/2006/relationships/slideLayout" Target="../slideLayouts/slideLayout1.xml"/><Relationship Id="rId4" Type="http://schemas.openxmlformats.org/officeDocument/2006/relationships/hyperlink" Target="https://indico.bnl.gov/event/8231/contributions/37955/attachments/28329/43586/2020_05_15_EIC_Si_material_projections.ppt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indico.bnl.gov/event/8231/contributions/37955/attachments/28329/43586/2020_05_15_EIC_Si_material_projections.pptx"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indico.bnl.gov/event/8231/contributions/37817/attachments/28279/43480/EIC_YR-Tracking_-_PID_-_Calorimetry_session_Pavia_21.5.2020_final.pdf" TargetMode="External"/><Relationship Id="rId2" Type="http://schemas.openxmlformats.org/officeDocument/2006/relationships/hyperlink" Target="https://indico.bnl.gov/event/7909/contributions/40878/attachments/30147/47096/EIC_MM_tracker_simulation_weekly_27082020-2.pdf"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hyperlink" Target="https://github.com/sPHENIX-Collaboration/coresoftware/pull/915"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9919" y="205095"/>
            <a:ext cx="2197205" cy="461665"/>
          </a:xfrm>
          <a:prstGeom prst="rect">
            <a:avLst/>
          </a:prstGeom>
          <a:noFill/>
        </p:spPr>
        <p:txBody>
          <a:bodyPr wrap="none" rtlCol="0">
            <a:spAutoFit/>
          </a:bodyPr>
          <a:lstStyle/>
          <a:p>
            <a:r>
              <a:rPr lang="en-US" sz="2400" u="sng" dirty="0"/>
              <a:t>Material Budget</a:t>
            </a:r>
          </a:p>
        </p:txBody>
      </p:sp>
      <p:sp>
        <p:nvSpPr>
          <p:cNvPr id="3" name="TextBox 2"/>
          <p:cNvSpPr txBox="1"/>
          <p:nvPr/>
        </p:nvSpPr>
        <p:spPr>
          <a:xfrm>
            <a:off x="1322346" y="1123683"/>
            <a:ext cx="10330626" cy="3785652"/>
          </a:xfrm>
          <a:prstGeom prst="rect">
            <a:avLst/>
          </a:prstGeom>
          <a:noFill/>
        </p:spPr>
        <p:txBody>
          <a:bodyPr wrap="square" rtlCol="0">
            <a:spAutoFit/>
          </a:bodyPr>
          <a:lstStyle/>
          <a:p>
            <a:r>
              <a:rPr lang="en-US" sz="2000" dirty="0" smtClean="0"/>
              <a:t>Material in </a:t>
            </a:r>
            <a:r>
              <a:rPr lang="en-US" sz="2000" dirty="0"/>
              <a:t>the EIC </a:t>
            </a:r>
            <a:r>
              <a:rPr lang="en-US" sz="2000" dirty="0" smtClean="0"/>
              <a:t>detector packages </a:t>
            </a:r>
            <a:r>
              <a:rPr lang="en-US" sz="2000" dirty="0"/>
              <a:t>can be broken down into four main categories:</a:t>
            </a:r>
          </a:p>
          <a:p>
            <a:endParaRPr lang="en-US" sz="2000" dirty="0"/>
          </a:p>
          <a:p>
            <a:pPr marL="342900" indent="-342900">
              <a:buAutoNum type="arabicPeriod"/>
            </a:pPr>
            <a:r>
              <a:rPr lang="en-US" sz="2000" dirty="0"/>
              <a:t>The detector itself (for Si tracking this is staves and discs, each has a radiation length incorporated into the existing </a:t>
            </a:r>
            <a:r>
              <a:rPr lang="en-US" sz="2000" dirty="0" smtClean="0"/>
              <a:t>simulations that includes the sensor and local support, powering, etc.).</a:t>
            </a:r>
            <a:endParaRPr lang="en-US" sz="2000" dirty="0"/>
          </a:p>
          <a:p>
            <a:pPr marL="342900" indent="-342900">
              <a:buAutoNum type="arabicPeriod"/>
            </a:pPr>
            <a:r>
              <a:rPr lang="en-US" sz="2000" dirty="0"/>
              <a:t>The support structures. These include both the materials (other than incorporated into the detector itself) needed to form a detector package and the supports and transport mechanics to position and hold the detector package in position with the required stability.</a:t>
            </a:r>
          </a:p>
          <a:p>
            <a:pPr marL="342900" indent="-342900">
              <a:buAutoNum type="arabicPeriod"/>
            </a:pPr>
            <a:r>
              <a:rPr lang="en-US" sz="2000" dirty="0"/>
              <a:t>The service connections (power, readout, cooling, gas lines, environmental monitor, detector safety system, etc.) needed to service the detector package.</a:t>
            </a:r>
          </a:p>
          <a:p>
            <a:pPr marL="342900" indent="-342900">
              <a:buAutoNum type="arabicPeriod"/>
            </a:pPr>
            <a:r>
              <a:rPr lang="en-US" sz="2000" dirty="0"/>
              <a:t>The beam pipe and associated accelerator interaction point materials. (may include the main detector magnet) – This is under development by the machine group.</a:t>
            </a:r>
          </a:p>
        </p:txBody>
      </p:sp>
      <p:sp>
        <p:nvSpPr>
          <p:cNvPr id="4" name="TextBox 3"/>
          <p:cNvSpPr txBox="1"/>
          <p:nvPr/>
        </p:nvSpPr>
        <p:spPr>
          <a:xfrm>
            <a:off x="788395" y="5211447"/>
            <a:ext cx="10756899" cy="1015663"/>
          </a:xfrm>
          <a:prstGeom prst="rect">
            <a:avLst/>
          </a:prstGeom>
          <a:noFill/>
          <a:ln w="12700">
            <a:solidFill>
              <a:schemeClr val="tx1"/>
            </a:solidFill>
          </a:ln>
        </p:spPr>
        <p:txBody>
          <a:bodyPr wrap="square" rtlCol="0">
            <a:spAutoFit/>
          </a:bodyPr>
          <a:lstStyle/>
          <a:p>
            <a:r>
              <a:rPr lang="en-US" sz="2000" dirty="0"/>
              <a:t>These quantities are what we wish to </a:t>
            </a:r>
            <a:r>
              <a:rPr lang="en-US" sz="2000" dirty="0" smtClean="0"/>
              <a:t>understand </a:t>
            </a:r>
            <a:r>
              <a:rPr lang="en-US" sz="2000" dirty="0"/>
              <a:t>for the baseline detector systems. </a:t>
            </a:r>
          </a:p>
          <a:p>
            <a:r>
              <a:rPr lang="en-US" sz="2000" dirty="0"/>
              <a:t>This information would then be used in the simulations to determine the effects of these loads on the physics.</a:t>
            </a:r>
          </a:p>
        </p:txBody>
      </p:sp>
      <p:sp>
        <p:nvSpPr>
          <p:cNvPr id="5" name="Footer Placeholder 4"/>
          <p:cNvSpPr>
            <a:spLocks noGrp="1"/>
          </p:cNvSpPr>
          <p:nvPr>
            <p:ph type="ftr" sz="quarter" idx="11"/>
          </p:nvPr>
        </p:nvSpPr>
        <p:spPr/>
        <p:txBody>
          <a:bodyPr/>
          <a:lstStyle/>
          <a:p>
            <a:r>
              <a:rPr lang="en-US"/>
              <a:t>EICUG YR workshop Material Budget - 2020_09_17</a:t>
            </a:r>
          </a:p>
        </p:txBody>
      </p:sp>
      <p:sp>
        <p:nvSpPr>
          <p:cNvPr id="6" name="Slide Number Placeholder 5"/>
          <p:cNvSpPr>
            <a:spLocks noGrp="1"/>
          </p:cNvSpPr>
          <p:nvPr>
            <p:ph type="sldNum" sz="quarter" idx="12"/>
          </p:nvPr>
        </p:nvSpPr>
        <p:spPr/>
        <p:txBody>
          <a:bodyPr/>
          <a:lstStyle/>
          <a:p>
            <a:fld id="{B8A64548-698B-40C6-9C0F-102471B00846}" type="slidenum">
              <a:rPr lang="en-US" smtClean="0"/>
              <a:t>1</a:t>
            </a:fld>
            <a:endParaRPr lang="en-US"/>
          </a:p>
        </p:txBody>
      </p:sp>
      <p:sp>
        <p:nvSpPr>
          <p:cNvPr id="7" name="TextBox 6"/>
          <p:cNvSpPr txBox="1"/>
          <p:nvPr/>
        </p:nvSpPr>
        <p:spPr>
          <a:xfrm>
            <a:off x="0" y="612098"/>
            <a:ext cx="1441485" cy="369332"/>
          </a:xfrm>
          <a:prstGeom prst="rect">
            <a:avLst/>
          </a:prstGeom>
          <a:noFill/>
        </p:spPr>
        <p:txBody>
          <a:bodyPr wrap="none" rtlCol="0">
            <a:spAutoFit/>
          </a:bodyPr>
          <a:lstStyle/>
          <a:p>
            <a:r>
              <a:rPr lang="en-US" dirty="0" smtClean="0"/>
              <a:t>Leo, Matt, </a:t>
            </a:r>
            <a:r>
              <a:rPr lang="en-US" dirty="0" err="1" smtClean="0"/>
              <a:t>Jin</a:t>
            </a:r>
            <a:endParaRPr lang="en-US" dirty="0"/>
          </a:p>
        </p:txBody>
      </p:sp>
    </p:spTree>
    <p:extLst>
      <p:ext uri="{BB962C8B-B14F-4D97-AF65-F5344CB8AC3E}">
        <p14:creationId xmlns:p14="http://schemas.microsoft.com/office/powerpoint/2010/main" val="3427968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8181A-76CF-46E5-B38A-CC033C2AEBC3}"/>
              </a:ext>
            </a:extLst>
          </p:cNvPr>
          <p:cNvSpPr>
            <a:spLocks noGrp="1"/>
          </p:cNvSpPr>
          <p:nvPr>
            <p:ph idx="1"/>
          </p:nvPr>
        </p:nvSpPr>
        <p:spPr>
          <a:xfrm>
            <a:off x="1076959" y="1617119"/>
            <a:ext cx="11055337" cy="1202281"/>
          </a:xfrm>
        </p:spPr>
        <p:txBody>
          <a:bodyPr>
            <a:normAutofit fontScale="92500"/>
          </a:bodyPr>
          <a:lstStyle/>
          <a:p>
            <a:r>
              <a:rPr lang="en-US" dirty="0"/>
              <a:t>Geant4-Material scan in simulation in Fun4All</a:t>
            </a:r>
          </a:p>
          <a:p>
            <a:r>
              <a:rPr lang="en-US" dirty="0"/>
              <a:t>2014 concept: arXiv:1402.1209 [</a:t>
            </a:r>
            <a:r>
              <a:rPr lang="en-US" dirty="0" err="1"/>
              <a:t>nucl</a:t>
            </a:r>
            <a:r>
              <a:rPr lang="en-US" dirty="0"/>
              <a:t>-ex], 2018 update: </a:t>
            </a:r>
            <a:r>
              <a:rPr lang="en-US" dirty="0">
                <a:hlinkClick r:id="rId2"/>
              </a:rPr>
              <a:t>sPH-cQCD-2018-001</a:t>
            </a:r>
            <a:r>
              <a:rPr lang="en-US" dirty="0"/>
              <a:t> </a:t>
            </a:r>
          </a:p>
        </p:txBody>
      </p:sp>
      <p:sp>
        <p:nvSpPr>
          <p:cNvPr id="5" name="Slide Number Placeholder 4">
            <a:extLst>
              <a:ext uri="{FF2B5EF4-FFF2-40B4-BE49-F238E27FC236}">
                <a16:creationId xmlns:a16="http://schemas.microsoft.com/office/drawing/2014/main" id="{C2D79EFE-084D-4945-AFA4-A2F4E5C19FE9}"/>
              </a:ext>
            </a:extLst>
          </p:cNvPr>
          <p:cNvSpPr>
            <a:spLocks noGrp="1"/>
          </p:cNvSpPr>
          <p:nvPr>
            <p:ph type="sldNum" sz="quarter" idx="12"/>
          </p:nvPr>
        </p:nvSpPr>
        <p:spPr/>
        <p:txBody>
          <a:bodyPr/>
          <a:lstStyle/>
          <a:p>
            <a:fld id="{EDE73889-8752-428C-A11C-8679396BAC9B}" type="slidenum">
              <a:rPr lang="en-US" smtClean="0"/>
              <a:pPr/>
              <a:t>10</a:t>
            </a:fld>
            <a:endParaRPr lang="en-US" dirty="0"/>
          </a:p>
        </p:txBody>
      </p:sp>
      <p:sp>
        <p:nvSpPr>
          <p:cNvPr id="6" name="Title 5">
            <a:extLst>
              <a:ext uri="{FF2B5EF4-FFF2-40B4-BE49-F238E27FC236}">
                <a16:creationId xmlns:a16="http://schemas.microsoft.com/office/drawing/2014/main" id="{1156971F-0A0A-4601-8F4F-A1942AFF4305}"/>
              </a:ext>
            </a:extLst>
          </p:cNvPr>
          <p:cNvSpPr>
            <a:spLocks noGrp="1"/>
          </p:cNvSpPr>
          <p:nvPr>
            <p:ph type="title"/>
          </p:nvPr>
        </p:nvSpPr>
        <p:spPr/>
        <p:txBody>
          <a:bodyPr/>
          <a:lstStyle/>
          <a:p>
            <a:r>
              <a:rPr lang="en-US" dirty="0"/>
              <a:t>The detector model used in this material scan</a:t>
            </a:r>
          </a:p>
        </p:txBody>
      </p:sp>
      <p:pic>
        <p:nvPicPr>
          <p:cNvPr id="1026" name="Picture 2">
            <a:extLst>
              <a:ext uri="{FF2B5EF4-FFF2-40B4-BE49-F238E27FC236}">
                <a16:creationId xmlns:a16="http://schemas.microsoft.com/office/drawing/2014/main" id="{D1EF8166-CA2C-4B45-9DFB-34A6A97197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4" t="9736"/>
          <a:stretch/>
        </p:blipFill>
        <p:spPr bwMode="auto">
          <a:xfrm>
            <a:off x="820700" y="2755392"/>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FE45ED-CF57-4436-9D4A-39FDAB4CEF06}"/>
              </a:ext>
            </a:extLst>
          </p:cNvPr>
          <p:cNvSpPr/>
          <p:nvPr/>
        </p:nvSpPr>
        <p:spPr>
          <a:xfrm>
            <a:off x="869152" y="5717195"/>
            <a:ext cx="4572000" cy="430887"/>
          </a:xfrm>
          <a:prstGeom prst="rect">
            <a:avLst/>
          </a:prstGeom>
        </p:spPr>
        <p:txBody>
          <a:bodyPr>
            <a:spAutoFit/>
          </a:bodyPr>
          <a:lstStyle/>
          <a:p>
            <a:r>
              <a:rPr lang="en-US" sz="1100" dirty="0">
                <a:solidFill>
                  <a:schemeClr val="bg1"/>
                </a:solidFill>
                <a:latin typeface="-apple-system"/>
              </a:rPr>
              <a:t>DIS e x p @ 18x275 GeV/c, 25mrad crossing, x~0.5, Q^2 ~ 5000 (GeV/c)^2, horizontal cut away</a:t>
            </a:r>
            <a:endParaRPr lang="en-US" sz="1100" dirty="0">
              <a:solidFill>
                <a:schemeClr val="bg1"/>
              </a:solidFill>
            </a:endParaRPr>
          </a:p>
        </p:txBody>
      </p:sp>
      <p:sp>
        <p:nvSpPr>
          <p:cNvPr id="8" name="Footer Placeholder 7">
            <a:extLst>
              <a:ext uri="{FF2B5EF4-FFF2-40B4-BE49-F238E27FC236}">
                <a16:creationId xmlns:a16="http://schemas.microsoft.com/office/drawing/2014/main" id="{C2F813D8-F83A-4155-B561-80C3AB062935}"/>
              </a:ext>
            </a:extLst>
          </p:cNvPr>
          <p:cNvSpPr>
            <a:spLocks noGrp="1"/>
          </p:cNvSpPr>
          <p:nvPr>
            <p:ph type="ftr" sz="quarter" idx="11"/>
          </p:nvPr>
        </p:nvSpPr>
        <p:spPr/>
        <p:txBody>
          <a:bodyPr/>
          <a:lstStyle/>
          <a:p>
            <a:r>
              <a:rPr lang="en-US"/>
              <a:t>EICUG YR workshop Material Budget - 2020_09_17</a:t>
            </a:r>
          </a:p>
        </p:txBody>
      </p:sp>
      <p:pic>
        <p:nvPicPr>
          <p:cNvPr id="20" name="Picture 19">
            <a:extLst>
              <a:ext uri="{FF2B5EF4-FFF2-40B4-BE49-F238E27FC236}">
                <a16:creationId xmlns:a16="http://schemas.microsoft.com/office/drawing/2014/main" id="{9AD3537B-6EB8-4C0E-9BE3-C78FA1144393}"/>
              </a:ext>
            </a:extLst>
          </p:cNvPr>
          <p:cNvPicPr>
            <a:picLocks noChangeAspect="1"/>
          </p:cNvPicPr>
          <p:nvPr/>
        </p:nvPicPr>
        <p:blipFill rotWithShape="1">
          <a:blip r:embed="rId4">
            <a:extLst>
              <a:ext uri="{28A0092B-C50C-407E-A947-70E740481C1C}">
                <a14:useLocalDpi xmlns:a14="http://schemas.microsoft.com/office/drawing/2010/main" val="0"/>
              </a:ext>
            </a:extLst>
          </a:blip>
          <a:srcRect l="5689" t="26134" r="19378" b="22074"/>
          <a:stretch/>
        </p:blipFill>
        <p:spPr>
          <a:xfrm>
            <a:off x="5834754" y="3306469"/>
            <a:ext cx="5551691" cy="2877923"/>
          </a:xfrm>
          <a:prstGeom prst="rect">
            <a:avLst/>
          </a:prstGeom>
          <a:ln w="44450">
            <a:solidFill>
              <a:schemeClr val="accent2"/>
            </a:solidFill>
            <a:tailEnd type="triangle"/>
          </a:ln>
          <a:effectLst>
            <a:glow rad="25400">
              <a:schemeClr val="bg1"/>
            </a:glow>
          </a:effectLst>
        </p:spPr>
      </p:pic>
      <p:cxnSp>
        <p:nvCxnSpPr>
          <p:cNvPr id="21" name="Straight Arrow Connector 20">
            <a:extLst>
              <a:ext uri="{FF2B5EF4-FFF2-40B4-BE49-F238E27FC236}">
                <a16:creationId xmlns:a16="http://schemas.microsoft.com/office/drawing/2014/main" id="{09009F7B-0258-4B2D-8DB5-A54EFB0A3717}"/>
              </a:ext>
            </a:extLst>
          </p:cNvPr>
          <p:cNvCxnSpPr>
            <a:cxnSpLocks/>
            <a:stCxn id="20" idx="1"/>
          </p:cNvCxnSpPr>
          <p:nvPr/>
        </p:nvCxnSpPr>
        <p:spPr>
          <a:xfrm flipH="1" flipV="1">
            <a:off x="3690594" y="4345757"/>
            <a:ext cx="2144160" cy="399674"/>
          </a:xfrm>
          <a:prstGeom prst="straightConnector1">
            <a:avLst/>
          </a:prstGeom>
          <a:ln w="28575">
            <a:tailEnd type="triangle"/>
          </a:ln>
          <a:effectLst>
            <a:glow rad="25400">
              <a:schemeClr val="bg1"/>
            </a:glow>
          </a:effectLst>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02A02D7D-25E6-4A63-A029-1EA2A7489A4C}"/>
              </a:ext>
            </a:extLst>
          </p:cNvPr>
          <p:cNvSpPr/>
          <p:nvPr/>
        </p:nvSpPr>
        <p:spPr>
          <a:xfrm>
            <a:off x="5696712" y="2688766"/>
            <a:ext cx="6096000" cy="507831"/>
          </a:xfrm>
          <a:prstGeom prst="rect">
            <a:avLst/>
          </a:prstGeom>
        </p:spPr>
        <p:txBody>
          <a:bodyPr>
            <a:spAutoFit/>
          </a:bodyPr>
          <a:lstStyle/>
          <a:p>
            <a:r>
              <a:rPr lang="en-US" dirty="0"/>
              <a:t>Scanning material for the </a:t>
            </a:r>
            <a:r>
              <a:rPr lang="en-US" dirty="0" err="1"/>
              <a:t>tracker+PID</a:t>
            </a:r>
            <a:r>
              <a:rPr lang="en-US" dirty="0"/>
              <a:t> core only</a:t>
            </a:r>
            <a:br>
              <a:rPr lang="en-US" dirty="0"/>
            </a:br>
            <a:r>
              <a:rPr lang="en-US" sz="900" dirty="0"/>
              <a:t>Reproduce: </a:t>
            </a:r>
            <a:r>
              <a:rPr lang="en-US" sz="900" dirty="0">
                <a:hlinkClick r:id="rId5"/>
              </a:rPr>
              <a:t>https://github.com/blackcathj/macros/tree/display-EIC-BeamPipe-TPCEndCap-materialscan/macros/g4simulations</a:t>
            </a:r>
            <a:r>
              <a:rPr lang="en-US" sz="900" dirty="0"/>
              <a:t> </a:t>
            </a:r>
          </a:p>
        </p:txBody>
      </p:sp>
      <p:sp>
        <p:nvSpPr>
          <p:cNvPr id="11" name="Rectangle 10"/>
          <p:cNvSpPr/>
          <p:nvPr/>
        </p:nvSpPr>
        <p:spPr>
          <a:xfrm>
            <a:off x="156508" y="554883"/>
            <a:ext cx="433132" cy="369332"/>
          </a:xfrm>
          <a:prstGeom prst="rect">
            <a:avLst/>
          </a:prstGeom>
        </p:spPr>
        <p:txBody>
          <a:bodyPr wrap="none">
            <a:spAutoFit/>
          </a:bodyPr>
          <a:lstStyle/>
          <a:p>
            <a:r>
              <a:rPr lang="en-US" dirty="0" err="1"/>
              <a:t>Jin</a:t>
            </a:r>
            <a:endParaRPr lang="en-US" dirty="0"/>
          </a:p>
        </p:txBody>
      </p:sp>
      <p:sp>
        <p:nvSpPr>
          <p:cNvPr id="12" name="TextBox 11"/>
          <p:cNvSpPr txBox="1"/>
          <p:nvPr/>
        </p:nvSpPr>
        <p:spPr>
          <a:xfrm>
            <a:off x="4762674" y="61746"/>
            <a:ext cx="2571345" cy="461665"/>
          </a:xfrm>
          <a:prstGeom prst="rect">
            <a:avLst/>
          </a:prstGeom>
          <a:noFill/>
        </p:spPr>
        <p:txBody>
          <a:bodyPr wrap="none" rtlCol="0">
            <a:spAutoFit/>
          </a:bodyPr>
          <a:lstStyle/>
          <a:p>
            <a:r>
              <a:rPr lang="en-US" sz="2400" u="sng" dirty="0"/>
              <a:t>What is the status?</a:t>
            </a:r>
          </a:p>
        </p:txBody>
      </p:sp>
    </p:spTree>
    <p:extLst>
      <p:ext uri="{BB962C8B-B14F-4D97-AF65-F5344CB8AC3E}">
        <p14:creationId xmlns:p14="http://schemas.microsoft.com/office/powerpoint/2010/main" val="422258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8C36CB-2039-48F0-B120-750D9B442772}"/>
              </a:ext>
            </a:extLst>
          </p:cNvPr>
          <p:cNvSpPr>
            <a:spLocks noGrp="1"/>
          </p:cNvSpPr>
          <p:nvPr>
            <p:ph type="sldNum" sz="quarter" idx="12"/>
          </p:nvPr>
        </p:nvSpPr>
        <p:spPr/>
        <p:txBody>
          <a:bodyPr/>
          <a:lstStyle/>
          <a:p>
            <a:fld id="{EDE73889-8752-428C-A11C-8679396BAC9B}" type="slidenum">
              <a:rPr lang="en-US" smtClean="0"/>
              <a:pPr/>
              <a:t>11</a:t>
            </a:fld>
            <a:endParaRPr lang="en-US" dirty="0"/>
          </a:p>
        </p:txBody>
      </p:sp>
      <p:sp>
        <p:nvSpPr>
          <p:cNvPr id="6" name="Title 5">
            <a:extLst>
              <a:ext uri="{FF2B5EF4-FFF2-40B4-BE49-F238E27FC236}">
                <a16:creationId xmlns:a16="http://schemas.microsoft.com/office/drawing/2014/main" id="{98BE997C-39B3-4788-965F-E3336DADEA99}"/>
              </a:ext>
            </a:extLst>
          </p:cNvPr>
          <p:cNvSpPr>
            <a:spLocks noGrp="1"/>
          </p:cNvSpPr>
          <p:nvPr>
            <p:ph type="title"/>
          </p:nvPr>
        </p:nvSpPr>
        <p:spPr/>
        <p:txBody>
          <a:bodyPr/>
          <a:lstStyle/>
          <a:p>
            <a:r>
              <a:rPr lang="en-US" dirty="0"/>
              <a:t>Material in the </a:t>
            </a:r>
            <a:r>
              <a:rPr lang="en-US" dirty="0" err="1"/>
              <a:t>tracker+PID</a:t>
            </a:r>
            <a:r>
              <a:rPr lang="en-US" dirty="0"/>
              <a:t> core</a:t>
            </a:r>
          </a:p>
        </p:txBody>
      </p:sp>
      <p:sp>
        <p:nvSpPr>
          <p:cNvPr id="2" name="Footer Placeholder 1">
            <a:extLst>
              <a:ext uri="{FF2B5EF4-FFF2-40B4-BE49-F238E27FC236}">
                <a16:creationId xmlns:a16="http://schemas.microsoft.com/office/drawing/2014/main" id="{BA03B7B3-0BA2-46DD-8064-2014D2483FD0}"/>
              </a:ext>
            </a:extLst>
          </p:cNvPr>
          <p:cNvSpPr>
            <a:spLocks noGrp="1"/>
          </p:cNvSpPr>
          <p:nvPr>
            <p:ph type="ftr" sz="quarter" idx="11"/>
          </p:nvPr>
        </p:nvSpPr>
        <p:spPr/>
        <p:txBody>
          <a:bodyPr/>
          <a:lstStyle/>
          <a:p>
            <a:r>
              <a:rPr lang="en-US"/>
              <a:t>EICUG YR workshop Material Budget - 2020_09_17</a:t>
            </a:r>
          </a:p>
        </p:txBody>
      </p:sp>
      <p:sp>
        <p:nvSpPr>
          <p:cNvPr id="11" name="Content Placeholder 10">
            <a:extLst>
              <a:ext uri="{FF2B5EF4-FFF2-40B4-BE49-F238E27FC236}">
                <a16:creationId xmlns:a16="http://schemas.microsoft.com/office/drawing/2014/main" id="{BD344445-FAF4-4AED-B702-F88B03C97015}"/>
              </a:ext>
            </a:extLst>
          </p:cNvPr>
          <p:cNvSpPr>
            <a:spLocks noGrp="1"/>
          </p:cNvSpPr>
          <p:nvPr>
            <p:ph idx="1"/>
          </p:nvPr>
        </p:nvSpPr>
        <p:spPr>
          <a:xfrm>
            <a:off x="838200" y="1690687"/>
            <a:ext cx="10671048" cy="2046455"/>
          </a:xfrm>
        </p:spPr>
        <p:txBody>
          <a:bodyPr>
            <a:normAutofit fontScale="70000" lnSpcReduction="20000"/>
          </a:bodyPr>
          <a:lstStyle/>
          <a:p>
            <a:pPr marL="285750" indent="-285750"/>
            <a:r>
              <a:rPr lang="en-US" dirty="0"/>
              <a:t>TPC end-cap, modeled after a mature design (sPHENIX), can be a significant material contributor / aperture limitation </a:t>
            </a:r>
          </a:p>
          <a:p>
            <a:pPr marL="742950" lvl="1" indent="-285750"/>
            <a:r>
              <a:rPr lang="en-US" dirty="0"/>
              <a:t>Discussions on-going to optimize the TPC end-cap masses for EIC</a:t>
            </a:r>
          </a:p>
          <a:p>
            <a:pPr marL="742950" lvl="1" indent="-285750"/>
            <a:r>
              <a:rPr lang="en-US" dirty="0"/>
              <a:t>Simulation study on impact to integrated tracking-PID-calorimetry performance welcomed</a:t>
            </a:r>
          </a:p>
          <a:p>
            <a:pPr marL="285750" indent="-285750"/>
            <a:r>
              <a:rPr lang="en-US" dirty="0"/>
              <a:t>Other caveats: </a:t>
            </a:r>
          </a:p>
          <a:p>
            <a:pPr marL="742950" lvl="1" indent="-285750"/>
            <a:r>
              <a:rPr lang="en-US" dirty="0" err="1"/>
              <a:t>mRICH</a:t>
            </a:r>
            <a:r>
              <a:rPr lang="en-US" dirty="0"/>
              <a:t> support-readout not included, active components only</a:t>
            </a:r>
          </a:p>
          <a:p>
            <a:pPr marL="742950" lvl="1" indent="-285750"/>
            <a:r>
              <a:rPr lang="en-US" dirty="0"/>
              <a:t>Off-active area cabling not included (see earlier part of the talk/Leo). Air disabled (0.3% X0 per meter ~ Be beam pipe)</a:t>
            </a:r>
          </a:p>
          <a:p>
            <a:endParaRPr lang="en-US" dirty="0"/>
          </a:p>
        </p:txBody>
      </p:sp>
      <p:grpSp>
        <p:nvGrpSpPr>
          <p:cNvPr id="21" name="Group 20">
            <a:extLst>
              <a:ext uri="{FF2B5EF4-FFF2-40B4-BE49-F238E27FC236}">
                <a16:creationId xmlns:a16="http://schemas.microsoft.com/office/drawing/2014/main" id="{68064A4E-83BC-4494-AAFD-FD02879846ED}"/>
              </a:ext>
            </a:extLst>
          </p:cNvPr>
          <p:cNvGrpSpPr/>
          <p:nvPr/>
        </p:nvGrpSpPr>
        <p:grpSpPr>
          <a:xfrm>
            <a:off x="179109" y="3656585"/>
            <a:ext cx="7570037" cy="2836290"/>
            <a:chOff x="179109" y="3429001"/>
            <a:chExt cx="6993471" cy="2620266"/>
          </a:xfrm>
        </p:grpSpPr>
        <p:pic>
          <p:nvPicPr>
            <p:cNvPr id="13" name="Picture 12">
              <a:extLst>
                <a:ext uri="{FF2B5EF4-FFF2-40B4-BE49-F238E27FC236}">
                  <a16:creationId xmlns:a16="http://schemas.microsoft.com/office/drawing/2014/main" id="{A086729F-950D-43F2-9B6D-EEC11ECF3082}"/>
                </a:ext>
              </a:extLst>
            </p:cNvPr>
            <p:cNvPicPr>
              <a:picLocks noChangeAspect="1"/>
            </p:cNvPicPr>
            <p:nvPr/>
          </p:nvPicPr>
          <p:blipFill>
            <a:blip r:embed="rId2"/>
            <a:stretch>
              <a:fillRect/>
            </a:stretch>
          </p:blipFill>
          <p:spPr>
            <a:xfrm>
              <a:off x="179109" y="3429001"/>
              <a:ext cx="6738423" cy="2620266"/>
            </a:xfrm>
            <a:prstGeom prst="rect">
              <a:avLst/>
            </a:prstGeom>
          </p:spPr>
        </p:pic>
        <p:grpSp>
          <p:nvGrpSpPr>
            <p:cNvPr id="20" name="Group 19">
              <a:extLst>
                <a:ext uri="{FF2B5EF4-FFF2-40B4-BE49-F238E27FC236}">
                  <a16:creationId xmlns:a16="http://schemas.microsoft.com/office/drawing/2014/main" id="{979FF034-9076-46F2-84EE-0E8DA5718472}"/>
                </a:ext>
              </a:extLst>
            </p:cNvPr>
            <p:cNvGrpSpPr/>
            <p:nvPr/>
          </p:nvGrpSpPr>
          <p:grpSpPr>
            <a:xfrm>
              <a:off x="4623847" y="4864609"/>
              <a:ext cx="2548733" cy="162560"/>
              <a:chOff x="4623847" y="4864609"/>
              <a:chExt cx="2548733" cy="162560"/>
            </a:xfrm>
          </p:grpSpPr>
          <p:sp>
            <p:nvSpPr>
              <p:cNvPr id="16" name="Rectangle: Rounded Corners 15">
                <a:extLst>
                  <a:ext uri="{FF2B5EF4-FFF2-40B4-BE49-F238E27FC236}">
                    <a16:creationId xmlns:a16="http://schemas.microsoft.com/office/drawing/2014/main" id="{1C3CCC40-BA54-457C-87F0-5261A0FC8038}"/>
                  </a:ext>
                </a:extLst>
              </p:cNvPr>
              <p:cNvSpPr/>
              <p:nvPr/>
            </p:nvSpPr>
            <p:spPr>
              <a:xfrm>
                <a:off x="4623847" y="4864609"/>
                <a:ext cx="2111605" cy="162560"/>
              </a:xfrm>
              <a:prstGeom prst="roundRect">
                <a:avLst/>
              </a:prstGeom>
              <a:noFill/>
              <a:ln w="28575">
                <a:solidFill>
                  <a:srgbClr val="8C564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EE346D5A-191C-4216-BFFE-9A144BEA2638}"/>
                  </a:ext>
                </a:extLst>
              </p:cNvPr>
              <p:cNvCxnSpPr>
                <a:cxnSpLocks/>
              </p:cNvCxnSpPr>
              <p:nvPr/>
            </p:nvCxnSpPr>
            <p:spPr>
              <a:xfrm>
                <a:off x="6735452" y="4945888"/>
                <a:ext cx="437128" cy="1"/>
              </a:xfrm>
              <a:prstGeom prst="straightConnector1">
                <a:avLst/>
              </a:prstGeom>
              <a:ln w="28575">
                <a:solidFill>
                  <a:srgbClr val="8C564B"/>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 name="Picture 6">
            <a:extLst>
              <a:ext uri="{FF2B5EF4-FFF2-40B4-BE49-F238E27FC236}">
                <a16:creationId xmlns:a16="http://schemas.microsoft.com/office/drawing/2014/main" id="{17079902-0D83-4CFB-9671-B93CE3410491}"/>
              </a:ext>
            </a:extLst>
          </p:cNvPr>
          <p:cNvPicPr>
            <a:picLocks noChangeAspect="1"/>
          </p:cNvPicPr>
          <p:nvPr/>
        </p:nvPicPr>
        <p:blipFill>
          <a:blip r:embed="rId3"/>
          <a:stretch>
            <a:fillRect/>
          </a:stretch>
        </p:blipFill>
        <p:spPr>
          <a:xfrm>
            <a:off x="7749146" y="3737142"/>
            <a:ext cx="4256596" cy="2533883"/>
          </a:xfrm>
          <a:prstGeom prst="rect">
            <a:avLst/>
          </a:prstGeom>
          <a:ln>
            <a:solidFill>
              <a:srgbClr val="8C564B"/>
            </a:solidFill>
          </a:ln>
        </p:spPr>
      </p:pic>
      <p:sp>
        <p:nvSpPr>
          <p:cNvPr id="12" name="TextBox 11"/>
          <p:cNvSpPr txBox="1"/>
          <p:nvPr/>
        </p:nvSpPr>
        <p:spPr>
          <a:xfrm>
            <a:off x="4665714" y="95173"/>
            <a:ext cx="2571345" cy="461665"/>
          </a:xfrm>
          <a:prstGeom prst="rect">
            <a:avLst/>
          </a:prstGeom>
          <a:noFill/>
        </p:spPr>
        <p:txBody>
          <a:bodyPr wrap="none" rtlCol="0">
            <a:spAutoFit/>
          </a:bodyPr>
          <a:lstStyle/>
          <a:p>
            <a:r>
              <a:rPr lang="en-US" sz="2400" u="sng" dirty="0"/>
              <a:t>What is the status?</a:t>
            </a:r>
          </a:p>
        </p:txBody>
      </p:sp>
      <p:sp>
        <p:nvSpPr>
          <p:cNvPr id="14" name="Rectangle 13"/>
          <p:cNvSpPr/>
          <p:nvPr/>
        </p:nvSpPr>
        <p:spPr>
          <a:xfrm>
            <a:off x="156508" y="554883"/>
            <a:ext cx="433132" cy="369332"/>
          </a:xfrm>
          <a:prstGeom prst="rect">
            <a:avLst/>
          </a:prstGeom>
        </p:spPr>
        <p:txBody>
          <a:bodyPr wrap="none">
            <a:spAutoFit/>
          </a:bodyPr>
          <a:lstStyle/>
          <a:p>
            <a:r>
              <a:rPr lang="en-US" dirty="0" err="1"/>
              <a:t>Jin</a:t>
            </a:r>
            <a:endParaRPr lang="en-US" dirty="0"/>
          </a:p>
        </p:txBody>
      </p:sp>
    </p:spTree>
    <p:extLst>
      <p:ext uri="{BB962C8B-B14F-4D97-AF65-F5344CB8AC3E}">
        <p14:creationId xmlns:p14="http://schemas.microsoft.com/office/powerpoint/2010/main" val="299626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3B746A-5ACC-44C7-BF49-98B052438DDD}"/>
              </a:ext>
            </a:extLst>
          </p:cNvPr>
          <p:cNvSpPr>
            <a:spLocks noGrp="1"/>
          </p:cNvSpPr>
          <p:nvPr>
            <p:ph idx="1"/>
          </p:nvPr>
        </p:nvSpPr>
        <p:spPr/>
        <p:txBody>
          <a:bodyPr>
            <a:normAutofit lnSpcReduction="10000"/>
          </a:bodyPr>
          <a:lstStyle/>
          <a:p>
            <a:r>
              <a:rPr lang="en-US" dirty="0"/>
              <a:t>Many model right now assume Be beam pipe, possibly with cooling</a:t>
            </a:r>
          </a:p>
          <a:p>
            <a:pPr lvl="1"/>
            <a:r>
              <a:rPr lang="en-US" dirty="0"/>
              <a:t>1</a:t>
            </a:r>
            <a:r>
              <a:rPr lang="en-US" baseline="30000" dirty="0"/>
              <a:t>st</a:t>
            </a:r>
            <a:r>
              <a:rPr lang="en-US" dirty="0"/>
              <a:t> YR workshop EIC beam pipe: 30mil/760µm Be pipe, 0.22% X0 ~= 1</a:t>
            </a:r>
            <a:r>
              <a:rPr lang="en-US" baseline="30000" dirty="0"/>
              <a:t>st</a:t>
            </a:r>
            <a:r>
              <a:rPr lang="en-US" dirty="0"/>
              <a:t> layer silicon</a:t>
            </a:r>
          </a:p>
          <a:p>
            <a:r>
              <a:rPr lang="en-US" dirty="0"/>
              <a:t>Experience from electron collider support heavy-z coating to mitigate synchrotron background in the active detector region. </a:t>
            </a:r>
          </a:p>
          <a:p>
            <a:pPr lvl="1"/>
            <a:r>
              <a:rPr lang="en-US" dirty="0"/>
              <a:t>Quantified by detector SynRad+Geant4 simulation [see next talk M. Stutzman]</a:t>
            </a:r>
          </a:p>
          <a:p>
            <a:pPr lvl="1"/>
            <a:r>
              <a:rPr lang="en-US" dirty="0"/>
              <a:t>2-µm Au inner coating (0.06% X0) reduces the synchrotron photon hit to vertex tracker by </a:t>
            </a:r>
            <a:r>
              <a:rPr lang="en-US" i="1" dirty="0"/>
              <a:t>four orders of magnitudes</a:t>
            </a:r>
          </a:p>
          <a:p>
            <a:r>
              <a:rPr lang="en-US" dirty="0"/>
              <a:t>Although machine and beam chamber design still on going, suggest include the added heavy-Z coating into the detector simulation</a:t>
            </a:r>
          </a:p>
        </p:txBody>
      </p:sp>
      <p:sp>
        <p:nvSpPr>
          <p:cNvPr id="5" name="Slide Number Placeholder 4">
            <a:extLst>
              <a:ext uri="{FF2B5EF4-FFF2-40B4-BE49-F238E27FC236}">
                <a16:creationId xmlns:a16="http://schemas.microsoft.com/office/drawing/2014/main" id="{95C6976D-B55D-4AF7-97F3-D587E8996FEE}"/>
              </a:ext>
            </a:extLst>
          </p:cNvPr>
          <p:cNvSpPr>
            <a:spLocks noGrp="1"/>
          </p:cNvSpPr>
          <p:nvPr>
            <p:ph type="sldNum" sz="quarter" idx="12"/>
          </p:nvPr>
        </p:nvSpPr>
        <p:spPr/>
        <p:txBody>
          <a:bodyPr/>
          <a:lstStyle/>
          <a:p>
            <a:fld id="{EDE73889-8752-428C-A11C-8679396BAC9B}" type="slidenum">
              <a:rPr lang="en-US" smtClean="0"/>
              <a:pPr/>
              <a:t>12</a:t>
            </a:fld>
            <a:endParaRPr lang="en-US" dirty="0"/>
          </a:p>
        </p:txBody>
      </p:sp>
      <p:sp>
        <p:nvSpPr>
          <p:cNvPr id="6" name="Title 5">
            <a:extLst>
              <a:ext uri="{FF2B5EF4-FFF2-40B4-BE49-F238E27FC236}">
                <a16:creationId xmlns:a16="http://schemas.microsoft.com/office/drawing/2014/main" id="{7F632B9A-62B3-4625-B355-4D4B595E36BE}"/>
              </a:ext>
            </a:extLst>
          </p:cNvPr>
          <p:cNvSpPr>
            <a:spLocks noGrp="1"/>
          </p:cNvSpPr>
          <p:nvPr>
            <p:ph type="title"/>
          </p:nvPr>
        </p:nvSpPr>
        <p:spPr/>
        <p:txBody>
          <a:bodyPr/>
          <a:lstStyle/>
          <a:p>
            <a:r>
              <a:rPr lang="en-US" dirty="0"/>
              <a:t>Beam pipe</a:t>
            </a:r>
          </a:p>
        </p:txBody>
      </p:sp>
      <p:sp>
        <p:nvSpPr>
          <p:cNvPr id="7" name="Footer Placeholder 6">
            <a:extLst>
              <a:ext uri="{FF2B5EF4-FFF2-40B4-BE49-F238E27FC236}">
                <a16:creationId xmlns:a16="http://schemas.microsoft.com/office/drawing/2014/main" id="{58A68291-DBAC-4D15-A37A-06067A471A89}"/>
              </a:ext>
            </a:extLst>
          </p:cNvPr>
          <p:cNvSpPr>
            <a:spLocks noGrp="1"/>
          </p:cNvSpPr>
          <p:nvPr>
            <p:ph type="ftr" sz="quarter" idx="11"/>
          </p:nvPr>
        </p:nvSpPr>
        <p:spPr/>
        <p:txBody>
          <a:bodyPr/>
          <a:lstStyle/>
          <a:p>
            <a:r>
              <a:rPr lang="en-US"/>
              <a:t>EICUG YR workshop Material Budget - 2020_09_17</a:t>
            </a:r>
          </a:p>
        </p:txBody>
      </p:sp>
      <p:sp>
        <p:nvSpPr>
          <p:cNvPr id="8" name="Rectangle 7"/>
          <p:cNvSpPr/>
          <p:nvPr/>
        </p:nvSpPr>
        <p:spPr>
          <a:xfrm>
            <a:off x="156508" y="554883"/>
            <a:ext cx="433132" cy="369332"/>
          </a:xfrm>
          <a:prstGeom prst="rect">
            <a:avLst/>
          </a:prstGeom>
        </p:spPr>
        <p:txBody>
          <a:bodyPr wrap="none">
            <a:spAutoFit/>
          </a:bodyPr>
          <a:lstStyle/>
          <a:p>
            <a:r>
              <a:rPr lang="en-US" dirty="0" err="1"/>
              <a:t>Jin</a:t>
            </a:r>
            <a:endParaRPr lang="en-US" dirty="0"/>
          </a:p>
        </p:txBody>
      </p:sp>
      <p:sp>
        <p:nvSpPr>
          <p:cNvPr id="9" name="TextBox 8"/>
          <p:cNvSpPr txBox="1"/>
          <p:nvPr/>
        </p:nvSpPr>
        <p:spPr>
          <a:xfrm>
            <a:off x="4657763" y="95173"/>
            <a:ext cx="2571345" cy="461665"/>
          </a:xfrm>
          <a:prstGeom prst="rect">
            <a:avLst/>
          </a:prstGeom>
          <a:noFill/>
        </p:spPr>
        <p:txBody>
          <a:bodyPr wrap="none" rtlCol="0">
            <a:spAutoFit/>
          </a:bodyPr>
          <a:lstStyle/>
          <a:p>
            <a:r>
              <a:rPr lang="en-US" sz="2400" u="sng" dirty="0"/>
              <a:t>What is the status?</a:t>
            </a:r>
          </a:p>
        </p:txBody>
      </p:sp>
    </p:spTree>
    <p:extLst>
      <p:ext uri="{BB962C8B-B14F-4D97-AF65-F5344CB8AC3E}">
        <p14:creationId xmlns:p14="http://schemas.microsoft.com/office/powerpoint/2010/main" val="264503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5830" y="142881"/>
            <a:ext cx="3412601" cy="461665"/>
          </a:xfrm>
          <a:prstGeom prst="rect">
            <a:avLst/>
          </a:prstGeom>
          <a:noFill/>
        </p:spPr>
        <p:txBody>
          <a:bodyPr wrap="none" rtlCol="0">
            <a:spAutoFit/>
          </a:bodyPr>
          <a:lstStyle/>
          <a:p>
            <a:r>
              <a:rPr lang="en-US" sz="2400" u="sng" dirty="0" smtClean="0"/>
              <a:t>Comments and next steps</a:t>
            </a:r>
            <a:endParaRPr lang="en-US" sz="2400" u="sng" dirty="0"/>
          </a:p>
        </p:txBody>
      </p:sp>
      <p:sp>
        <p:nvSpPr>
          <p:cNvPr id="2" name="Footer Placeholder 1"/>
          <p:cNvSpPr>
            <a:spLocks noGrp="1"/>
          </p:cNvSpPr>
          <p:nvPr>
            <p:ph type="ftr" sz="quarter" idx="11"/>
          </p:nvPr>
        </p:nvSpPr>
        <p:spPr/>
        <p:txBody>
          <a:bodyPr/>
          <a:lstStyle/>
          <a:p>
            <a:r>
              <a:rPr lang="en-US"/>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13</a:t>
            </a:fld>
            <a:endParaRPr lang="en-US"/>
          </a:p>
        </p:txBody>
      </p:sp>
      <p:sp>
        <p:nvSpPr>
          <p:cNvPr id="6" name="TextBox 5"/>
          <p:cNvSpPr txBox="1"/>
          <p:nvPr/>
        </p:nvSpPr>
        <p:spPr>
          <a:xfrm>
            <a:off x="826935" y="985963"/>
            <a:ext cx="10948946"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Most inner sub-detectors have a good estimate of the material in the detector itself (sensing medium, immediate support, etc.) and this understanding is propagated into their simulation models.</a:t>
            </a:r>
          </a:p>
          <a:p>
            <a:pPr marL="285750" indent="-285750">
              <a:buFont typeface="Arial" panose="020B0604020202020204" pitchFamily="34" charset="0"/>
              <a:buChar char="•"/>
            </a:pPr>
            <a:r>
              <a:rPr lang="en-US" sz="2000" dirty="0" smtClean="0"/>
              <a:t>The status for the supports (what is needed to form a detector package and what is needed to hold that package in place) is mixed. For the sub-systems that have developed concepts, these are being passed to Alexander.</a:t>
            </a:r>
          </a:p>
          <a:p>
            <a:pPr marL="285750" indent="-285750">
              <a:buFont typeface="Arial" panose="020B0604020202020204" pitchFamily="34" charset="0"/>
              <a:buChar char="•"/>
            </a:pPr>
            <a:r>
              <a:rPr lang="en-US" sz="2000" dirty="0" smtClean="0"/>
              <a:t>The status of the services estimates is also mixed. The inclusion of patch panels and nominal adherence to the defined service routing paths should be part of this.</a:t>
            </a:r>
          </a:p>
          <a:p>
            <a:pPr marL="285750" indent="-285750">
              <a:buFont typeface="Arial" panose="020B0604020202020204" pitchFamily="34" charset="0"/>
              <a:buChar char="•"/>
            </a:pPr>
            <a:r>
              <a:rPr lang="en-US" sz="2000" dirty="0" smtClean="0"/>
              <a:t>Reasonable distributions and definitions (not detailed models, just approximations) of this material need to be in place to assess the effect on the ability to carry out the physics measurements of interest.</a:t>
            </a:r>
          </a:p>
          <a:p>
            <a:pPr marL="285750" indent="-285750">
              <a:buFont typeface="Arial" panose="020B0604020202020204" pitchFamily="34" charset="0"/>
              <a:buChar char="•"/>
            </a:pPr>
            <a:r>
              <a:rPr lang="en-US" sz="2000" dirty="0" smtClean="0"/>
              <a:t>This process is underway by sub-detectors defining their estimated loads and by Alexander integrating this information.  </a:t>
            </a:r>
            <a:endParaRPr lang="en-US" sz="2000" dirty="0"/>
          </a:p>
          <a:p>
            <a:pPr marL="285750" indent="-285750">
              <a:buFont typeface="Arial" panose="020B0604020202020204" pitchFamily="34" charset="0"/>
              <a:buChar char="•"/>
            </a:pPr>
            <a:r>
              <a:rPr lang="en-US" sz="2000" dirty="0" smtClean="0"/>
              <a:t>It may be useful to better define the process where we add these mocked up loads to the simulations and examine the effects. </a:t>
            </a:r>
          </a:p>
          <a:p>
            <a:pPr marL="285750" indent="-285750">
              <a:buFont typeface="Arial" panose="020B0604020202020204" pitchFamily="34" charset="0"/>
              <a:buChar char="•"/>
            </a:pPr>
            <a:r>
              <a:rPr lang="en-US" sz="2000" dirty="0" smtClean="0"/>
              <a:t>At least in the case of the silicon tracking, this exploration will likely lead to needing to begin targeted R&amp;D to reduce the services load. Some ideas are already being explored to accomplish this (serial powering, DC-DC converters, fiber based RDO from staves/discs, etc.)</a:t>
            </a:r>
          </a:p>
        </p:txBody>
      </p:sp>
    </p:spTree>
    <p:extLst>
      <p:ext uri="{BB962C8B-B14F-4D97-AF65-F5344CB8AC3E}">
        <p14:creationId xmlns:p14="http://schemas.microsoft.com/office/powerpoint/2010/main" val="209615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14</a:t>
            </a:fld>
            <a:endParaRPr lang="en-US"/>
          </a:p>
        </p:txBody>
      </p:sp>
      <p:sp>
        <p:nvSpPr>
          <p:cNvPr id="6" name="TextBox 5"/>
          <p:cNvSpPr txBox="1"/>
          <p:nvPr/>
        </p:nvSpPr>
        <p:spPr>
          <a:xfrm>
            <a:off x="5664503" y="3220279"/>
            <a:ext cx="1088055" cy="461665"/>
          </a:xfrm>
          <a:prstGeom prst="rect">
            <a:avLst/>
          </a:prstGeom>
          <a:noFill/>
        </p:spPr>
        <p:txBody>
          <a:bodyPr wrap="none" rtlCol="0">
            <a:spAutoFit/>
          </a:bodyPr>
          <a:lstStyle/>
          <a:p>
            <a:r>
              <a:rPr lang="en-US" sz="2400" dirty="0" smtClean="0"/>
              <a:t>Backup</a:t>
            </a:r>
            <a:endParaRPr lang="en-US" sz="2400" dirty="0"/>
          </a:p>
        </p:txBody>
      </p:sp>
    </p:spTree>
    <p:extLst>
      <p:ext uri="{BB962C8B-B14F-4D97-AF65-F5344CB8AC3E}">
        <p14:creationId xmlns:p14="http://schemas.microsoft.com/office/powerpoint/2010/main" val="210971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497B7D3-0447-4C2E-809A-8CADA13057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7340" y="1483458"/>
            <a:ext cx="8862060" cy="4612542"/>
          </a:xfrm>
        </p:spPr>
      </p:pic>
      <p:sp>
        <p:nvSpPr>
          <p:cNvPr id="5" name="Slide Number Placeholder 4">
            <a:extLst>
              <a:ext uri="{FF2B5EF4-FFF2-40B4-BE49-F238E27FC236}">
                <a16:creationId xmlns:a16="http://schemas.microsoft.com/office/drawing/2014/main" id="{71000D5A-BD56-481F-9631-E61A4F1794C0}"/>
              </a:ext>
            </a:extLst>
          </p:cNvPr>
          <p:cNvSpPr>
            <a:spLocks noGrp="1"/>
          </p:cNvSpPr>
          <p:nvPr>
            <p:ph type="sldNum" sz="quarter" idx="12"/>
          </p:nvPr>
        </p:nvSpPr>
        <p:spPr/>
        <p:txBody>
          <a:bodyPr/>
          <a:lstStyle/>
          <a:p>
            <a:fld id="{EDE73889-8752-428C-A11C-8679396BAC9B}" type="slidenum">
              <a:rPr lang="en-US" smtClean="0"/>
              <a:pPr/>
              <a:t>15</a:t>
            </a:fld>
            <a:endParaRPr lang="en-US" dirty="0"/>
          </a:p>
        </p:txBody>
      </p:sp>
      <p:sp>
        <p:nvSpPr>
          <p:cNvPr id="6" name="Title 5">
            <a:extLst>
              <a:ext uri="{FF2B5EF4-FFF2-40B4-BE49-F238E27FC236}">
                <a16:creationId xmlns:a16="http://schemas.microsoft.com/office/drawing/2014/main" id="{93E98FA6-CAA2-4A9C-AEAD-5C364C7B8935}"/>
              </a:ext>
            </a:extLst>
          </p:cNvPr>
          <p:cNvSpPr>
            <a:spLocks noGrp="1"/>
          </p:cNvSpPr>
          <p:nvPr>
            <p:ph type="title"/>
          </p:nvPr>
        </p:nvSpPr>
        <p:spPr>
          <a:xfrm>
            <a:off x="471424" y="152400"/>
            <a:ext cx="10577576" cy="1143000"/>
          </a:xfrm>
        </p:spPr>
        <p:txBody>
          <a:bodyPr>
            <a:normAutofit/>
          </a:bodyPr>
          <a:lstStyle/>
          <a:p>
            <a:r>
              <a:rPr lang="en-US" dirty="0"/>
              <a:t>Detector model used in this study</a:t>
            </a:r>
          </a:p>
        </p:txBody>
      </p:sp>
      <p:sp>
        <p:nvSpPr>
          <p:cNvPr id="2" name="Footer Placeholder 1">
            <a:extLst>
              <a:ext uri="{FF2B5EF4-FFF2-40B4-BE49-F238E27FC236}">
                <a16:creationId xmlns:a16="http://schemas.microsoft.com/office/drawing/2014/main" id="{AC5FBD43-AB14-4CD9-8DBD-0E6FD253DCA2}"/>
              </a:ext>
            </a:extLst>
          </p:cNvPr>
          <p:cNvSpPr>
            <a:spLocks noGrp="1"/>
          </p:cNvSpPr>
          <p:nvPr>
            <p:ph type="ftr" sz="quarter" idx="11"/>
          </p:nvPr>
        </p:nvSpPr>
        <p:spPr/>
        <p:txBody>
          <a:bodyPr/>
          <a:lstStyle/>
          <a:p>
            <a:r>
              <a:rPr lang="en-US"/>
              <a:t>EICUG YR workshop Material Budget - 2020_09_17</a:t>
            </a:r>
          </a:p>
        </p:txBody>
      </p:sp>
      <p:sp>
        <p:nvSpPr>
          <p:cNvPr id="3" name="Rectangle 2">
            <a:extLst>
              <a:ext uri="{FF2B5EF4-FFF2-40B4-BE49-F238E27FC236}">
                <a16:creationId xmlns:a16="http://schemas.microsoft.com/office/drawing/2014/main" id="{BBDE6192-A22E-4D90-9C58-54BB1DFE60AE}"/>
              </a:ext>
            </a:extLst>
          </p:cNvPr>
          <p:cNvSpPr/>
          <p:nvPr/>
        </p:nvSpPr>
        <p:spPr>
          <a:xfrm>
            <a:off x="520192" y="1038442"/>
            <a:ext cx="8420608" cy="369332"/>
          </a:xfrm>
          <a:prstGeom prst="rect">
            <a:avLst/>
          </a:prstGeom>
        </p:spPr>
        <p:txBody>
          <a:bodyPr wrap="square">
            <a:spAutoFit/>
          </a:bodyPr>
          <a:lstStyle/>
          <a:p>
            <a:r>
              <a:rPr lang="en-US" dirty="0"/>
              <a:t>2014 concept: arXiv:1402.1209 [</a:t>
            </a:r>
            <a:r>
              <a:rPr lang="en-US" dirty="0" err="1"/>
              <a:t>nucl</a:t>
            </a:r>
            <a:r>
              <a:rPr lang="en-US" dirty="0"/>
              <a:t>-ex], 2018 update: </a:t>
            </a:r>
            <a:r>
              <a:rPr lang="en-US" dirty="0">
                <a:hlinkClick r:id="rId3"/>
              </a:rPr>
              <a:t>sPH-cQCD-2018-001</a:t>
            </a:r>
            <a:r>
              <a:rPr lang="en-US" dirty="0"/>
              <a:t> </a:t>
            </a:r>
          </a:p>
        </p:txBody>
      </p:sp>
    </p:spTree>
    <p:extLst>
      <p:ext uri="{BB962C8B-B14F-4D97-AF65-F5344CB8AC3E}">
        <p14:creationId xmlns:p14="http://schemas.microsoft.com/office/powerpoint/2010/main" val="153485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8181A-76CF-46E5-B38A-CC033C2AEBC3}"/>
              </a:ext>
            </a:extLst>
          </p:cNvPr>
          <p:cNvSpPr>
            <a:spLocks noGrp="1"/>
          </p:cNvSpPr>
          <p:nvPr>
            <p:ph idx="1"/>
          </p:nvPr>
        </p:nvSpPr>
        <p:spPr>
          <a:xfrm>
            <a:off x="1076960" y="1617119"/>
            <a:ext cx="9133840" cy="1202281"/>
          </a:xfrm>
        </p:spPr>
        <p:txBody>
          <a:bodyPr>
            <a:normAutofit fontScale="77500" lnSpcReduction="20000"/>
          </a:bodyPr>
          <a:lstStyle/>
          <a:p>
            <a:r>
              <a:rPr lang="en-US" dirty="0"/>
              <a:t>Geant4-Material scan in simulation in Fun4All</a:t>
            </a:r>
          </a:p>
          <a:p>
            <a:r>
              <a:rPr lang="en-US" dirty="0"/>
              <a:t>2014 concept: arXiv:1402.1209 [</a:t>
            </a:r>
            <a:r>
              <a:rPr lang="en-US" dirty="0" err="1"/>
              <a:t>nucl</a:t>
            </a:r>
            <a:r>
              <a:rPr lang="en-US" dirty="0"/>
              <a:t>-ex], 2018 update: </a:t>
            </a:r>
            <a:r>
              <a:rPr lang="en-US" dirty="0">
                <a:hlinkClick r:id="rId2"/>
              </a:rPr>
              <a:t>sPH-cQCD-2018-001</a:t>
            </a:r>
            <a:r>
              <a:rPr lang="en-US" dirty="0"/>
              <a:t> </a:t>
            </a:r>
          </a:p>
          <a:p>
            <a:r>
              <a:rPr lang="en-US" dirty="0">
                <a:hlinkClick r:id="rId3"/>
              </a:rPr>
              <a:t>https://github.com/eic/Singularity</a:t>
            </a:r>
            <a:r>
              <a:rPr lang="en-US" dirty="0"/>
              <a:t> </a:t>
            </a:r>
          </a:p>
        </p:txBody>
      </p:sp>
      <p:sp>
        <p:nvSpPr>
          <p:cNvPr id="5" name="Slide Number Placeholder 4">
            <a:extLst>
              <a:ext uri="{FF2B5EF4-FFF2-40B4-BE49-F238E27FC236}">
                <a16:creationId xmlns:a16="http://schemas.microsoft.com/office/drawing/2014/main" id="{C2D79EFE-084D-4945-AFA4-A2F4E5C19FE9}"/>
              </a:ext>
            </a:extLst>
          </p:cNvPr>
          <p:cNvSpPr>
            <a:spLocks noGrp="1"/>
          </p:cNvSpPr>
          <p:nvPr>
            <p:ph type="sldNum" sz="quarter" idx="12"/>
          </p:nvPr>
        </p:nvSpPr>
        <p:spPr/>
        <p:txBody>
          <a:bodyPr/>
          <a:lstStyle/>
          <a:p>
            <a:fld id="{EDE73889-8752-428C-A11C-8679396BAC9B}" type="slidenum">
              <a:rPr lang="en-US" smtClean="0"/>
              <a:pPr/>
              <a:t>16</a:t>
            </a:fld>
            <a:endParaRPr lang="en-US" dirty="0"/>
          </a:p>
        </p:txBody>
      </p:sp>
      <p:sp>
        <p:nvSpPr>
          <p:cNvPr id="6" name="Title 5">
            <a:extLst>
              <a:ext uri="{FF2B5EF4-FFF2-40B4-BE49-F238E27FC236}">
                <a16:creationId xmlns:a16="http://schemas.microsoft.com/office/drawing/2014/main" id="{1156971F-0A0A-4601-8F4F-A1942AFF4305}"/>
              </a:ext>
            </a:extLst>
          </p:cNvPr>
          <p:cNvSpPr>
            <a:spLocks noGrp="1"/>
          </p:cNvSpPr>
          <p:nvPr>
            <p:ph type="title"/>
          </p:nvPr>
        </p:nvSpPr>
        <p:spPr/>
        <p:txBody>
          <a:bodyPr/>
          <a:lstStyle/>
          <a:p>
            <a:r>
              <a:rPr lang="en-US" dirty="0"/>
              <a:t>The detector model in this scan</a:t>
            </a:r>
          </a:p>
        </p:txBody>
      </p:sp>
      <p:pic>
        <p:nvPicPr>
          <p:cNvPr id="1026" name="Picture 2">
            <a:extLst>
              <a:ext uri="{FF2B5EF4-FFF2-40B4-BE49-F238E27FC236}">
                <a16:creationId xmlns:a16="http://schemas.microsoft.com/office/drawing/2014/main" id="{D1EF8166-CA2C-4B45-9DFB-34A6A97197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34" t="9736"/>
          <a:stretch/>
        </p:blipFill>
        <p:spPr bwMode="auto">
          <a:xfrm>
            <a:off x="2161348" y="2934208"/>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FE45ED-CF57-4436-9D4A-39FDAB4CEF06}"/>
              </a:ext>
            </a:extLst>
          </p:cNvPr>
          <p:cNvSpPr/>
          <p:nvPr/>
        </p:nvSpPr>
        <p:spPr>
          <a:xfrm>
            <a:off x="2209800" y="5896011"/>
            <a:ext cx="4572000" cy="430887"/>
          </a:xfrm>
          <a:prstGeom prst="rect">
            <a:avLst/>
          </a:prstGeom>
        </p:spPr>
        <p:txBody>
          <a:bodyPr>
            <a:spAutoFit/>
          </a:bodyPr>
          <a:lstStyle/>
          <a:p>
            <a:r>
              <a:rPr lang="en-US" sz="1100" dirty="0">
                <a:solidFill>
                  <a:schemeClr val="bg1"/>
                </a:solidFill>
                <a:latin typeface="-apple-system"/>
              </a:rPr>
              <a:t>DIS e x p @ 18x275 GeV/c, 25mrad crossing, x~0.5, Q^2 ~ 5000 (GeV/c)^2, horizontal cut away</a:t>
            </a:r>
            <a:endParaRPr lang="en-US" sz="1100" dirty="0">
              <a:solidFill>
                <a:schemeClr val="bg1"/>
              </a:solidFill>
            </a:endParaRPr>
          </a:p>
        </p:txBody>
      </p:sp>
      <p:cxnSp>
        <p:nvCxnSpPr>
          <p:cNvPr id="13" name="Straight Arrow Connector 12">
            <a:extLst>
              <a:ext uri="{FF2B5EF4-FFF2-40B4-BE49-F238E27FC236}">
                <a16:creationId xmlns:a16="http://schemas.microsoft.com/office/drawing/2014/main" id="{8A8BC3BB-9A87-44FE-B9D9-6B8994FB3BDD}"/>
              </a:ext>
            </a:extLst>
          </p:cNvPr>
          <p:cNvCxnSpPr>
            <a:cxnSpLocks/>
            <a:stCxn id="10" idx="1"/>
          </p:cNvCxnSpPr>
          <p:nvPr/>
        </p:nvCxnSpPr>
        <p:spPr>
          <a:xfrm flipH="1">
            <a:off x="4495800" y="4127514"/>
            <a:ext cx="2609054" cy="330695"/>
          </a:xfrm>
          <a:prstGeom prst="straightConnector1">
            <a:avLst/>
          </a:prstGeom>
          <a:ln w="28575">
            <a:tailEnd type="triangle"/>
          </a:ln>
          <a:effectLst>
            <a:glow rad="25400">
              <a:schemeClr val="bg1"/>
            </a:glow>
          </a:effectLst>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EEFBF135-D1F8-4508-9803-A137DAB64F4B}"/>
              </a:ext>
            </a:extLst>
          </p:cNvPr>
          <p:cNvPicPr>
            <a:picLocks noChangeAspect="1"/>
          </p:cNvPicPr>
          <p:nvPr/>
        </p:nvPicPr>
        <p:blipFill>
          <a:blip r:embed="rId5"/>
          <a:stretch>
            <a:fillRect/>
          </a:stretch>
        </p:blipFill>
        <p:spPr>
          <a:xfrm>
            <a:off x="7104854" y="2934208"/>
            <a:ext cx="3182146" cy="2386610"/>
          </a:xfrm>
          <a:prstGeom prst="rect">
            <a:avLst/>
          </a:prstGeom>
          <a:ln w="44450">
            <a:solidFill>
              <a:schemeClr val="accent2"/>
            </a:solidFill>
            <a:tailEnd type="triangle"/>
          </a:ln>
          <a:effectLst>
            <a:glow rad="25400">
              <a:schemeClr val="bg1"/>
            </a:glow>
          </a:effectLst>
        </p:spPr>
      </p:pic>
      <p:sp>
        <p:nvSpPr>
          <p:cNvPr id="14" name="Rectangle 13">
            <a:extLst>
              <a:ext uri="{FF2B5EF4-FFF2-40B4-BE49-F238E27FC236}">
                <a16:creationId xmlns:a16="http://schemas.microsoft.com/office/drawing/2014/main" id="{42E04B37-A62D-49C6-BC2B-B4CD53B0C2C8}"/>
              </a:ext>
            </a:extLst>
          </p:cNvPr>
          <p:cNvSpPr/>
          <p:nvPr/>
        </p:nvSpPr>
        <p:spPr>
          <a:xfrm rot="21048917">
            <a:off x="7084470" y="3630619"/>
            <a:ext cx="1475084" cy="369332"/>
          </a:xfrm>
          <a:prstGeom prst="rect">
            <a:avLst/>
          </a:prstGeom>
        </p:spPr>
        <p:txBody>
          <a:bodyPr wrap="none">
            <a:spAutoFit/>
          </a:bodyPr>
          <a:lstStyle/>
          <a:p>
            <a:r>
              <a:rPr lang="en-US" dirty="0">
                <a:solidFill>
                  <a:schemeClr val="accent4">
                    <a:lumMod val="50000"/>
                  </a:schemeClr>
                </a:solidFill>
                <a:effectLst>
                  <a:glow rad="101600">
                    <a:schemeClr val="bg1"/>
                  </a:glow>
                </a:effectLst>
              </a:rPr>
              <a:t>Be beam pipe</a:t>
            </a:r>
          </a:p>
        </p:txBody>
      </p:sp>
      <p:sp>
        <p:nvSpPr>
          <p:cNvPr id="17" name="Rectangle 16">
            <a:extLst>
              <a:ext uri="{FF2B5EF4-FFF2-40B4-BE49-F238E27FC236}">
                <a16:creationId xmlns:a16="http://schemas.microsoft.com/office/drawing/2014/main" id="{B9DE0083-E0DD-49D9-9888-D5921673EAE3}"/>
              </a:ext>
            </a:extLst>
          </p:cNvPr>
          <p:cNvSpPr/>
          <p:nvPr/>
        </p:nvSpPr>
        <p:spPr>
          <a:xfrm rot="21048917">
            <a:off x="8373729" y="3675955"/>
            <a:ext cx="1729448" cy="369332"/>
          </a:xfrm>
          <a:prstGeom prst="rect">
            <a:avLst/>
          </a:prstGeom>
        </p:spPr>
        <p:txBody>
          <a:bodyPr wrap="none">
            <a:spAutoFit/>
          </a:bodyPr>
          <a:lstStyle/>
          <a:p>
            <a:r>
              <a:rPr lang="en-US" dirty="0">
                <a:effectLst>
                  <a:glow rad="101600">
                    <a:schemeClr val="bg1"/>
                  </a:glow>
                </a:effectLst>
              </a:rPr>
              <a:t>←Collision point</a:t>
            </a:r>
          </a:p>
        </p:txBody>
      </p:sp>
      <p:sp>
        <p:nvSpPr>
          <p:cNvPr id="18" name="Rectangle 17">
            <a:extLst>
              <a:ext uri="{FF2B5EF4-FFF2-40B4-BE49-F238E27FC236}">
                <a16:creationId xmlns:a16="http://schemas.microsoft.com/office/drawing/2014/main" id="{C314A50F-59F6-401E-A613-07A8D559CF1E}"/>
              </a:ext>
            </a:extLst>
          </p:cNvPr>
          <p:cNvSpPr/>
          <p:nvPr/>
        </p:nvSpPr>
        <p:spPr>
          <a:xfrm rot="21048917">
            <a:off x="7121487" y="4561503"/>
            <a:ext cx="2738507" cy="369332"/>
          </a:xfrm>
          <a:prstGeom prst="rect">
            <a:avLst/>
          </a:prstGeom>
        </p:spPr>
        <p:txBody>
          <a:bodyPr wrap="none">
            <a:spAutoFit/>
          </a:bodyPr>
          <a:lstStyle/>
          <a:p>
            <a:r>
              <a:rPr lang="en-US" dirty="0">
                <a:solidFill>
                  <a:schemeClr val="accent1"/>
                </a:solidFill>
                <a:effectLst>
                  <a:glow rad="101600">
                    <a:schemeClr val="bg1"/>
                  </a:glow>
                </a:effectLst>
              </a:rPr>
              <a:t>3-layer ALPIDE pixel tracker</a:t>
            </a:r>
          </a:p>
        </p:txBody>
      </p:sp>
      <p:cxnSp>
        <p:nvCxnSpPr>
          <p:cNvPr id="19" name="Straight Arrow Connector 18">
            <a:extLst>
              <a:ext uri="{FF2B5EF4-FFF2-40B4-BE49-F238E27FC236}">
                <a16:creationId xmlns:a16="http://schemas.microsoft.com/office/drawing/2014/main" id="{C5E23F66-775F-44F3-A52F-2AFAD3C6A564}"/>
              </a:ext>
            </a:extLst>
          </p:cNvPr>
          <p:cNvCxnSpPr>
            <a:cxnSpLocks/>
          </p:cNvCxnSpPr>
          <p:nvPr/>
        </p:nvCxnSpPr>
        <p:spPr>
          <a:xfrm flipV="1">
            <a:off x="7696200" y="5067808"/>
            <a:ext cx="0" cy="363688"/>
          </a:xfrm>
          <a:prstGeom prst="straightConnector1">
            <a:avLst/>
          </a:prstGeom>
          <a:ln w="28575">
            <a:tailEnd type="triangle"/>
          </a:ln>
          <a:effectLst>
            <a:glow rad="25400">
              <a:schemeClr val="bg1"/>
            </a:glow>
          </a:effectLst>
        </p:spPr>
        <p:style>
          <a:lnRef idx="1">
            <a:schemeClr val="accent2"/>
          </a:lnRef>
          <a:fillRef idx="0">
            <a:schemeClr val="accent2"/>
          </a:fillRef>
          <a:effectRef idx="0">
            <a:schemeClr val="accent2"/>
          </a:effectRef>
          <a:fontRef idx="minor">
            <a:schemeClr val="tx1"/>
          </a:fontRef>
        </p:style>
      </p:cxnSp>
      <p:sp>
        <p:nvSpPr>
          <p:cNvPr id="8" name="Footer Placeholder 7">
            <a:extLst>
              <a:ext uri="{FF2B5EF4-FFF2-40B4-BE49-F238E27FC236}">
                <a16:creationId xmlns:a16="http://schemas.microsoft.com/office/drawing/2014/main" id="{C2F813D8-F83A-4155-B561-80C3AB062935}"/>
              </a:ext>
            </a:extLst>
          </p:cNvPr>
          <p:cNvSpPr>
            <a:spLocks noGrp="1"/>
          </p:cNvSpPr>
          <p:nvPr>
            <p:ph type="ftr" sz="quarter" idx="11"/>
          </p:nvPr>
        </p:nvSpPr>
        <p:spPr/>
        <p:txBody>
          <a:bodyPr/>
          <a:lstStyle/>
          <a:p>
            <a:r>
              <a:rPr lang="en-US"/>
              <a:t>EICUG YR workshop Material Budget - 2020_09_17</a:t>
            </a:r>
          </a:p>
        </p:txBody>
      </p:sp>
    </p:spTree>
    <p:extLst>
      <p:ext uri="{BB962C8B-B14F-4D97-AF65-F5344CB8AC3E}">
        <p14:creationId xmlns:p14="http://schemas.microsoft.com/office/powerpoint/2010/main" val="243052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B013E4-72D3-4012-A21D-BB7F16F90729}"/>
              </a:ext>
            </a:extLst>
          </p:cNvPr>
          <p:cNvSpPr>
            <a:spLocks noGrp="1"/>
          </p:cNvSpPr>
          <p:nvPr>
            <p:ph type="title"/>
          </p:nvPr>
        </p:nvSpPr>
        <p:spPr/>
        <p:txBody>
          <a:bodyPr/>
          <a:lstStyle/>
          <a:p>
            <a:r>
              <a:rPr lang="en-US" dirty="0"/>
              <a:t>Angle-</a:t>
            </a:r>
            <a:r>
              <a:rPr lang="en-US" dirty="0" err="1"/>
              <a:t>psuedorapidity</a:t>
            </a:r>
            <a:r>
              <a:rPr lang="en-US" dirty="0"/>
              <a:t> translations</a:t>
            </a:r>
          </a:p>
        </p:txBody>
      </p:sp>
      <p:sp>
        <p:nvSpPr>
          <p:cNvPr id="4" name="Footer Placeholder 3">
            <a:extLst>
              <a:ext uri="{FF2B5EF4-FFF2-40B4-BE49-F238E27FC236}">
                <a16:creationId xmlns:a16="http://schemas.microsoft.com/office/drawing/2014/main" id="{DC2BFCC4-E767-4985-B1F0-71E79427FF41}"/>
              </a:ext>
            </a:extLst>
          </p:cNvPr>
          <p:cNvSpPr>
            <a:spLocks noGrp="1"/>
          </p:cNvSpPr>
          <p:nvPr>
            <p:ph type="ftr" sz="quarter" idx="11"/>
          </p:nvPr>
        </p:nvSpPr>
        <p:spPr/>
        <p:txBody>
          <a:bodyPr/>
          <a:lstStyle/>
          <a:p>
            <a:r>
              <a:rPr lang="en-US"/>
              <a:t>EICUG YR workshop Material Budget - 2020_09_17</a:t>
            </a:r>
          </a:p>
        </p:txBody>
      </p:sp>
      <p:sp>
        <p:nvSpPr>
          <p:cNvPr id="5" name="Slide Number Placeholder 4">
            <a:extLst>
              <a:ext uri="{FF2B5EF4-FFF2-40B4-BE49-F238E27FC236}">
                <a16:creationId xmlns:a16="http://schemas.microsoft.com/office/drawing/2014/main" id="{3D076C21-E4AF-4E27-AE8C-567D75F1810F}"/>
              </a:ext>
            </a:extLst>
          </p:cNvPr>
          <p:cNvSpPr>
            <a:spLocks noGrp="1"/>
          </p:cNvSpPr>
          <p:nvPr>
            <p:ph type="sldNum" sz="quarter" idx="12"/>
          </p:nvPr>
        </p:nvSpPr>
        <p:spPr/>
        <p:txBody>
          <a:bodyPr/>
          <a:lstStyle/>
          <a:p>
            <a:fld id="{B8A64548-698B-40C6-9C0F-102471B00846}" type="slidenum">
              <a:rPr lang="en-US" smtClean="0"/>
              <a:t>17</a:t>
            </a:fld>
            <a:endParaRPr lang="en-US"/>
          </a:p>
        </p:txBody>
      </p:sp>
      <p:pic>
        <p:nvPicPr>
          <p:cNvPr id="10" name="Picture 9">
            <a:extLst>
              <a:ext uri="{FF2B5EF4-FFF2-40B4-BE49-F238E27FC236}">
                <a16:creationId xmlns:a16="http://schemas.microsoft.com/office/drawing/2014/main" id="{E52C2502-2F12-4609-9A6C-090D49D75325}"/>
              </a:ext>
            </a:extLst>
          </p:cNvPr>
          <p:cNvPicPr>
            <a:picLocks noChangeAspect="1"/>
          </p:cNvPicPr>
          <p:nvPr/>
        </p:nvPicPr>
        <p:blipFill>
          <a:blip r:embed="rId2"/>
          <a:stretch>
            <a:fillRect/>
          </a:stretch>
        </p:blipFill>
        <p:spPr>
          <a:xfrm>
            <a:off x="269799" y="1343318"/>
            <a:ext cx="6493929" cy="5065105"/>
          </a:xfrm>
          <a:prstGeom prst="rect">
            <a:avLst/>
          </a:prstGeom>
        </p:spPr>
      </p:pic>
      <p:pic>
        <p:nvPicPr>
          <p:cNvPr id="6" name="Picture 5">
            <a:extLst>
              <a:ext uri="{FF2B5EF4-FFF2-40B4-BE49-F238E27FC236}">
                <a16:creationId xmlns:a16="http://schemas.microsoft.com/office/drawing/2014/main" id="{7FCB5CC1-6868-4F42-BAEE-03C9976CD156}"/>
              </a:ext>
            </a:extLst>
          </p:cNvPr>
          <p:cNvPicPr>
            <a:picLocks noChangeAspect="1"/>
          </p:cNvPicPr>
          <p:nvPr/>
        </p:nvPicPr>
        <p:blipFill>
          <a:blip r:embed="rId3"/>
          <a:stretch>
            <a:fillRect/>
          </a:stretch>
        </p:blipFill>
        <p:spPr>
          <a:xfrm>
            <a:off x="7234774" y="1303254"/>
            <a:ext cx="4397899" cy="5105725"/>
          </a:xfrm>
          <a:prstGeom prst="rect">
            <a:avLst/>
          </a:prstGeom>
        </p:spPr>
      </p:pic>
    </p:spTree>
    <p:extLst>
      <p:ext uri="{BB962C8B-B14F-4D97-AF65-F5344CB8AC3E}">
        <p14:creationId xmlns:p14="http://schemas.microsoft.com/office/powerpoint/2010/main" val="163846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18</a:t>
            </a:fld>
            <a:endParaRPr lang="en-US"/>
          </a:p>
        </p:txBody>
      </p:sp>
      <p:sp>
        <p:nvSpPr>
          <p:cNvPr id="6" name="TextBox 5"/>
          <p:cNvSpPr txBox="1"/>
          <p:nvPr/>
        </p:nvSpPr>
        <p:spPr>
          <a:xfrm>
            <a:off x="2096847" y="206734"/>
            <a:ext cx="7378110" cy="523220"/>
          </a:xfrm>
          <a:prstGeom prst="rect">
            <a:avLst/>
          </a:prstGeom>
          <a:noFill/>
        </p:spPr>
        <p:txBody>
          <a:bodyPr wrap="none" rtlCol="0">
            <a:spAutoFit/>
          </a:bodyPr>
          <a:lstStyle/>
          <a:p>
            <a:r>
              <a:rPr lang="en-US" sz="2800" u="sng" dirty="0" smtClean="0"/>
              <a:t>Services – what can we expect for EIC tracking Si?</a:t>
            </a:r>
            <a:endParaRPr lang="en-US" sz="2800" u="sng" dirty="0"/>
          </a:p>
        </p:txBody>
      </p:sp>
      <p:sp>
        <p:nvSpPr>
          <p:cNvPr id="7" name="TextBox 6"/>
          <p:cNvSpPr txBox="1"/>
          <p:nvPr/>
        </p:nvSpPr>
        <p:spPr>
          <a:xfrm>
            <a:off x="1153933" y="1031815"/>
            <a:ext cx="9884133" cy="5324535"/>
          </a:xfrm>
          <a:prstGeom prst="rect">
            <a:avLst/>
          </a:prstGeom>
          <a:noFill/>
        </p:spPr>
        <p:txBody>
          <a:bodyPr wrap="square" rtlCol="0">
            <a:spAutoFit/>
          </a:bodyPr>
          <a:lstStyle/>
          <a:p>
            <a:r>
              <a:rPr lang="en-US" sz="2000" u="sng" dirty="0" smtClean="0"/>
              <a:t>We can use ITS as a baseline for services estimates</a:t>
            </a:r>
          </a:p>
          <a:p>
            <a:endParaRPr lang="en-US" sz="2000" dirty="0" smtClean="0"/>
          </a:p>
          <a:p>
            <a:pPr marL="285750" indent="-285750">
              <a:buFont typeface="Arial" panose="020B0604020202020204" pitchFamily="34" charset="0"/>
              <a:buChar char="•"/>
            </a:pPr>
            <a:r>
              <a:rPr lang="en-US" sz="2000" dirty="0" smtClean="0"/>
              <a:t>The expected surface area of an EIC tracking detector is similar to the ALICE ITS at ~10 m^2.</a:t>
            </a:r>
          </a:p>
          <a:p>
            <a:pPr marL="285750" indent="-285750">
              <a:buFont typeface="Arial" panose="020B0604020202020204" pitchFamily="34" charset="0"/>
              <a:buChar char="•"/>
            </a:pPr>
            <a:r>
              <a:rPr lang="en-US" sz="2000" dirty="0" smtClean="0"/>
              <a:t>The largest component by far that will need to be routed inside the main EIC detector will be power and data cabling (see Alberto’s talk for other possible powering options).</a:t>
            </a:r>
          </a:p>
          <a:p>
            <a:pPr marL="285750" indent="-285750">
              <a:buFont typeface="Arial" panose="020B0604020202020204" pitchFamily="34" charset="0"/>
              <a:buChar char="•"/>
            </a:pPr>
            <a:r>
              <a:rPr lang="en-US" sz="2000" dirty="0" smtClean="0"/>
              <a:t>The data cabling will likely remain similar of similar footprint. Targeted R&amp;D can possibly improve this.</a:t>
            </a:r>
          </a:p>
          <a:p>
            <a:pPr marL="285750" indent="-285750">
              <a:buFont typeface="Arial" panose="020B0604020202020204" pitchFamily="34" charset="0"/>
              <a:buChar char="•"/>
            </a:pPr>
            <a:r>
              <a:rPr lang="en-US" sz="2000" dirty="0" smtClean="0"/>
              <a:t>If we use water cooling, we can likely reduce the number and size of cooling lines since a new sensor power dissipation will likely be less.</a:t>
            </a:r>
          </a:p>
          <a:p>
            <a:pPr marL="285750" indent="-285750">
              <a:buFont typeface="Arial" panose="020B0604020202020204" pitchFamily="34" charset="0"/>
              <a:buChar char="•"/>
            </a:pPr>
            <a:r>
              <a:rPr lang="en-US" sz="2000" dirty="0" smtClean="0"/>
              <a:t>Using what we know of the service needs for the existing ITS we can project and estimate what would be needed for a detector composed of similar ALPIDE like sensors.</a:t>
            </a:r>
          </a:p>
          <a:p>
            <a:pPr marL="285750" indent="-285750">
              <a:buFont typeface="Arial" panose="020B0604020202020204" pitchFamily="34" charset="0"/>
              <a:buChar char="•"/>
            </a:pPr>
            <a:r>
              <a:rPr lang="en-US" sz="2000" dirty="0" smtClean="0"/>
              <a:t>We can then scale to what might be needed for a tracking detector based on new technology (such as ITS3 like sensors with half of the power dissipation) and using aluminum conductors for power/return wiring to reduce overall radiation length.</a:t>
            </a:r>
          </a:p>
          <a:p>
            <a:pPr marL="285750" indent="-285750">
              <a:buFont typeface="Arial" panose="020B0604020202020204" pitchFamily="34" charset="0"/>
              <a:buChar char="•"/>
            </a:pPr>
            <a:r>
              <a:rPr lang="en-US" sz="2000" dirty="0" smtClean="0"/>
              <a:t>This exercise has been done for the volume and radiation length of the expected services to be used in the simulation efforts for the yellow report effort.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427107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19</a:t>
            </a:fld>
            <a:endParaRPr lang="en-US"/>
          </a:p>
        </p:txBody>
      </p:sp>
      <p:sp>
        <p:nvSpPr>
          <p:cNvPr id="6" name="TextBox 5"/>
          <p:cNvSpPr txBox="1"/>
          <p:nvPr/>
        </p:nvSpPr>
        <p:spPr>
          <a:xfrm>
            <a:off x="2096847" y="206734"/>
            <a:ext cx="7378110" cy="523220"/>
          </a:xfrm>
          <a:prstGeom prst="rect">
            <a:avLst/>
          </a:prstGeom>
          <a:noFill/>
        </p:spPr>
        <p:txBody>
          <a:bodyPr wrap="none" rtlCol="0">
            <a:spAutoFit/>
          </a:bodyPr>
          <a:lstStyle/>
          <a:p>
            <a:r>
              <a:rPr lang="en-US" sz="2800" u="sng" dirty="0" smtClean="0"/>
              <a:t>Services – what can we expect for EIC tracking Si?</a:t>
            </a:r>
            <a:endParaRPr lang="en-US" sz="2800" u="sng" dirty="0"/>
          </a:p>
        </p:txBody>
      </p:sp>
      <p:grpSp>
        <p:nvGrpSpPr>
          <p:cNvPr id="8" name="Group 7"/>
          <p:cNvGrpSpPr/>
          <p:nvPr/>
        </p:nvGrpSpPr>
        <p:grpSpPr>
          <a:xfrm>
            <a:off x="100627" y="1112861"/>
            <a:ext cx="1633591" cy="5440166"/>
            <a:chOff x="100627" y="723245"/>
            <a:chExt cx="1633591" cy="5440166"/>
          </a:xfrm>
        </p:grpSpPr>
        <p:sp>
          <p:nvSpPr>
            <p:cNvPr id="9" name="Rectangle 8"/>
            <p:cNvSpPr/>
            <p:nvPr/>
          </p:nvSpPr>
          <p:spPr>
            <a:xfrm>
              <a:off x="462793" y="2177038"/>
              <a:ext cx="909262" cy="8527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Stave</a:t>
              </a:r>
            </a:p>
            <a:p>
              <a:pPr algn="ctr"/>
              <a:r>
                <a:rPr lang="en-US" sz="1400" dirty="0" smtClean="0"/>
                <a:t>transition</a:t>
              </a:r>
              <a:endParaRPr lang="en-US" sz="1400" dirty="0"/>
            </a:p>
          </p:txBody>
        </p:sp>
        <p:sp>
          <p:nvSpPr>
            <p:cNvPr id="10" name="Rectangle 9"/>
            <p:cNvSpPr/>
            <p:nvPr/>
          </p:nvSpPr>
          <p:spPr>
            <a:xfrm>
              <a:off x="817250" y="3024656"/>
              <a:ext cx="210620" cy="23784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11" name="Rectangle 10"/>
            <p:cNvSpPr/>
            <p:nvPr/>
          </p:nvSpPr>
          <p:spPr>
            <a:xfrm>
              <a:off x="100627" y="5403124"/>
              <a:ext cx="1633591" cy="76028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Patch panel</a:t>
              </a:r>
              <a:endParaRPr lang="en-US" dirty="0"/>
            </a:p>
          </p:txBody>
        </p:sp>
        <p:sp>
          <p:nvSpPr>
            <p:cNvPr id="12" name="Rectangle 11"/>
            <p:cNvSpPr/>
            <p:nvPr/>
          </p:nvSpPr>
          <p:spPr>
            <a:xfrm>
              <a:off x="462792" y="723245"/>
              <a:ext cx="909262" cy="14537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stave</a:t>
              </a:r>
              <a:endParaRPr lang="en-US" dirty="0"/>
            </a:p>
          </p:txBody>
        </p:sp>
      </p:grpSp>
      <p:graphicFrame>
        <p:nvGraphicFramePr>
          <p:cNvPr id="13" name="Table 12"/>
          <p:cNvGraphicFramePr>
            <a:graphicFrameLocks noGrp="1"/>
          </p:cNvGraphicFramePr>
          <p:nvPr>
            <p:extLst/>
          </p:nvPr>
        </p:nvGraphicFramePr>
        <p:xfrm>
          <a:off x="1987772" y="1467786"/>
          <a:ext cx="9766040" cy="4267200"/>
        </p:xfrm>
        <a:graphic>
          <a:graphicData uri="http://schemas.openxmlformats.org/drawingml/2006/table">
            <a:tbl>
              <a:tblPr firstRow="1" bandRow="1">
                <a:tableStyleId>{5C22544A-7EE6-4342-B048-85BDC9FD1C3A}</a:tableStyleId>
              </a:tblPr>
              <a:tblGrid>
                <a:gridCol w="2748118">
                  <a:extLst>
                    <a:ext uri="{9D8B030D-6E8A-4147-A177-3AD203B41FA5}">
                      <a16:colId xmlns:a16="http://schemas.microsoft.com/office/drawing/2014/main" val="2660787128"/>
                    </a:ext>
                  </a:extLst>
                </a:gridCol>
                <a:gridCol w="1158298">
                  <a:extLst>
                    <a:ext uri="{9D8B030D-6E8A-4147-A177-3AD203B41FA5}">
                      <a16:colId xmlns:a16="http://schemas.microsoft.com/office/drawing/2014/main" val="1274661734"/>
                    </a:ext>
                  </a:extLst>
                </a:gridCol>
                <a:gridCol w="1953208">
                  <a:extLst>
                    <a:ext uri="{9D8B030D-6E8A-4147-A177-3AD203B41FA5}">
                      <a16:colId xmlns:a16="http://schemas.microsoft.com/office/drawing/2014/main" val="827605406"/>
                    </a:ext>
                  </a:extLst>
                </a:gridCol>
                <a:gridCol w="1953208">
                  <a:extLst>
                    <a:ext uri="{9D8B030D-6E8A-4147-A177-3AD203B41FA5}">
                      <a16:colId xmlns:a16="http://schemas.microsoft.com/office/drawing/2014/main" val="1713425964"/>
                    </a:ext>
                  </a:extLst>
                </a:gridCol>
                <a:gridCol w="1953208">
                  <a:extLst>
                    <a:ext uri="{9D8B030D-6E8A-4147-A177-3AD203B41FA5}">
                      <a16:colId xmlns:a16="http://schemas.microsoft.com/office/drawing/2014/main" val="1712650919"/>
                    </a:ext>
                  </a:extLst>
                </a:gridCol>
              </a:tblGrid>
              <a:tr h="370840">
                <a:tc>
                  <a:txBody>
                    <a:bodyPr/>
                    <a:lstStyle/>
                    <a:p>
                      <a:endParaRPr lang="en-US" sz="1600" dirty="0"/>
                    </a:p>
                  </a:txBody>
                  <a:tcPr/>
                </a:tc>
                <a:tc>
                  <a:txBody>
                    <a:bodyPr/>
                    <a:lstStyle/>
                    <a:p>
                      <a:r>
                        <a:rPr lang="en-US" sz="1600" dirty="0" smtClean="0"/>
                        <a:t>Stave X/X0</a:t>
                      </a:r>
                      <a:endParaRPr lang="en-US" sz="1600" dirty="0"/>
                    </a:p>
                  </a:txBody>
                  <a:tcPr/>
                </a:tc>
                <a:tc>
                  <a:txBody>
                    <a:bodyPr/>
                    <a:lstStyle/>
                    <a:p>
                      <a:r>
                        <a:rPr lang="en-US" sz="1600" dirty="0" smtClean="0"/>
                        <a:t>Stave transition</a:t>
                      </a:r>
                    </a:p>
                    <a:p>
                      <a:r>
                        <a:rPr lang="en-US" sz="1600" dirty="0" smtClean="0"/>
                        <a:t>(per 100 cm^2 of Si</a:t>
                      </a:r>
                      <a:r>
                        <a:rPr lang="en-US" sz="1600" baseline="0" dirty="0" smtClean="0"/>
                        <a:t> surface)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Services (per 100 cm^2 of Si</a:t>
                      </a:r>
                      <a:r>
                        <a:rPr lang="en-US" sz="1600" baseline="0" dirty="0" smtClean="0"/>
                        <a:t> surface)</a:t>
                      </a:r>
                      <a:endParaRPr 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Patch panel (per 100 cm^2 of Si</a:t>
                      </a:r>
                      <a:r>
                        <a:rPr lang="en-US" sz="1600" baseline="0" dirty="0" smtClean="0"/>
                        <a:t> surface)</a:t>
                      </a:r>
                      <a:endParaRPr lang="en-US" sz="1600" dirty="0" smtClean="0"/>
                    </a:p>
                  </a:txBody>
                  <a:tcPr/>
                </a:tc>
                <a:extLst>
                  <a:ext uri="{0D108BD9-81ED-4DB2-BD59-A6C34878D82A}">
                    <a16:rowId xmlns:a16="http://schemas.microsoft.com/office/drawing/2014/main" val="1061274972"/>
                  </a:ext>
                </a:extLst>
              </a:tr>
              <a:tr h="370840">
                <a:tc>
                  <a:txBody>
                    <a:bodyPr/>
                    <a:lstStyle/>
                    <a:p>
                      <a:r>
                        <a:rPr lang="en-US" sz="1600" dirty="0" smtClean="0"/>
                        <a:t>ITS3 like </a:t>
                      </a:r>
                      <a:r>
                        <a:rPr lang="en-US" sz="1600" dirty="0" err="1" smtClean="0"/>
                        <a:t>vertexing</a:t>
                      </a:r>
                      <a:endParaRPr lang="en-US" sz="1600" dirty="0"/>
                    </a:p>
                  </a:txBody>
                  <a:tcPr/>
                </a:tc>
                <a:tc>
                  <a:txBody>
                    <a:bodyPr/>
                    <a:lstStyle/>
                    <a:p>
                      <a:r>
                        <a:rPr lang="en-US" sz="1600" dirty="0" smtClean="0"/>
                        <a:t>~0.1%</a:t>
                      </a:r>
                      <a:endParaRPr lang="en-US" sz="1600" dirty="0"/>
                    </a:p>
                  </a:txBody>
                  <a:tcPr/>
                </a:tc>
                <a:tc>
                  <a:txBody>
                    <a:bodyPr/>
                    <a:lstStyle/>
                    <a:p>
                      <a:r>
                        <a:rPr lang="en-US" sz="1600" dirty="0" smtClean="0"/>
                        <a:t>6.66 cm^3 of material with X/X0 of 0.031 per traversed cm</a:t>
                      </a:r>
                      <a:endParaRPr lang="en-US" sz="1600" dirty="0"/>
                    </a:p>
                  </a:txBody>
                  <a:tcPr/>
                </a:tc>
                <a:tc>
                  <a:txBody>
                    <a:bodyPr/>
                    <a:lstStyle/>
                    <a:p>
                      <a:r>
                        <a:rPr lang="en-US" sz="1600" dirty="0" smtClean="0"/>
                        <a:t>2.96 cm^2 cross section with X/X0 of 0.002 per traversed cm</a:t>
                      </a:r>
                      <a:endParaRPr lang="en-US" sz="1600" dirty="0"/>
                    </a:p>
                  </a:txBody>
                  <a:tcPr/>
                </a:tc>
                <a:tc>
                  <a:txBody>
                    <a:bodyPr/>
                    <a:lstStyle/>
                    <a:p>
                      <a:r>
                        <a:rPr lang="en-US" sz="1600" dirty="0" smtClean="0"/>
                        <a:t>4.32 cm x 1cm x 1 cm with 0.03423 X/X0 per traversed cm</a:t>
                      </a:r>
                      <a:endParaRPr lang="en-US" sz="1600" dirty="0"/>
                    </a:p>
                  </a:txBody>
                  <a:tcPr/>
                </a:tc>
                <a:extLst>
                  <a:ext uri="{0D108BD9-81ED-4DB2-BD59-A6C34878D82A}">
                    <a16:rowId xmlns:a16="http://schemas.microsoft.com/office/drawing/2014/main" val="766777321"/>
                  </a:ext>
                </a:extLst>
              </a:tr>
              <a:tr h="370840">
                <a:tc>
                  <a:txBody>
                    <a:bodyPr/>
                    <a:lstStyle/>
                    <a:p>
                      <a:r>
                        <a:rPr lang="en-US" sz="1600" dirty="0" smtClean="0"/>
                        <a:t>ITS3 like barrel (up to 1.5m length)</a:t>
                      </a:r>
                      <a:endParaRPr lang="en-US" sz="1600" dirty="0"/>
                    </a:p>
                  </a:txBody>
                  <a:tcPr/>
                </a:tc>
                <a:tc>
                  <a:txBody>
                    <a:bodyPr/>
                    <a:lstStyle/>
                    <a:p>
                      <a:r>
                        <a:rPr lang="en-US" sz="1600" dirty="0" smtClean="0"/>
                        <a:t>0.55</a:t>
                      </a:r>
                      <a:r>
                        <a:rPr lang="en-US" sz="1600" baseline="0" dirty="0" smtClean="0"/>
                        <a:t> % </a:t>
                      </a:r>
                      <a:endParaRPr lang="en-US" sz="1600" dirty="0"/>
                    </a:p>
                  </a:txBody>
                  <a:tcPr/>
                </a:tc>
                <a:tc>
                  <a:txBody>
                    <a:bodyPr/>
                    <a:lstStyle/>
                    <a:p>
                      <a:r>
                        <a:rPr lang="en-US" sz="1600" dirty="0" smtClean="0"/>
                        <a:t>4.286 cm^3 of material with X/X0 of 0.0306 per traversed cm</a:t>
                      </a:r>
                      <a:endParaRPr lang="en-US" sz="1600" dirty="0"/>
                    </a:p>
                  </a:txBody>
                  <a:tcPr/>
                </a:tc>
                <a:tc>
                  <a:txBody>
                    <a:bodyPr/>
                    <a:lstStyle/>
                    <a:p>
                      <a:r>
                        <a:rPr lang="en-US" sz="1600" dirty="0" smtClean="0"/>
                        <a:t>1.905 cm^2 cross section with X/X0 of 0.002 per traversed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2.778cm x 1cm x 1 cm with 0.03423 X/X0 per traversed cm</a:t>
                      </a:r>
                    </a:p>
                  </a:txBody>
                  <a:tcPr/>
                </a:tc>
                <a:extLst>
                  <a:ext uri="{0D108BD9-81ED-4DB2-BD59-A6C34878D82A}">
                    <a16:rowId xmlns:a16="http://schemas.microsoft.com/office/drawing/2014/main" val="2767863780"/>
                  </a:ext>
                </a:extLst>
              </a:tr>
              <a:tr h="370840">
                <a:tc>
                  <a:txBody>
                    <a:bodyPr/>
                    <a:lstStyle/>
                    <a:p>
                      <a:r>
                        <a:rPr lang="en-US" sz="1600" dirty="0" smtClean="0"/>
                        <a:t>ITS3 like disc (up</a:t>
                      </a:r>
                      <a:r>
                        <a:rPr lang="en-US" sz="1600" baseline="0" dirty="0" smtClean="0"/>
                        <a:t> to 60 cm diameter)</a:t>
                      </a:r>
                      <a:endParaRPr lang="en-US" sz="1600" dirty="0"/>
                    </a:p>
                  </a:txBody>
                  <a:tcPr/>
                </a:tc>
                <a:tc>
                  <a:txBody>
                    <a:bodyPr/>
                    <a:lstStyle/>
                    <a:p>
                      <a:r>
                        <a:rPr lang="en-US" sz="1600" dirty="0" smtClean="0"/>
                        <a:t>0.24%</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6.66 cm^3 of material with X/X0 of 0.031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2.96 cm^2 cross section with X/X0 of 0.002 per traversed cm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4.321 cm x 1cm x 1 cm with 0.03423 X/X0 per traversed cm</a:t>
                      </a:r>
                    </a:p>
                    <a:p>
                      <a:endParaRPr lang="en-US" sz="1600" dirty="0"/>
                    </a:p>
                  </a:txBody>
                  <a:tcPr/>
                </a:tc>
                <a:extLst>
                  <a:ext uri="{0D108BD9-81ED-4DB2-BD59-A6C34878D82A}">
                    <a16:rowId xmlns:a16="http://schemas.microsoft.com/office/drawing/2014/main" val="230035468"/>
                  </a:ext>
                </a:extLst>
              </a:tr>
            </a:tbl>
          </a:graphicData>
        </a:graphic>
      </p:graphicFrame>
      <p:sp>
        <p:nvSpPr>
          <p:cNvPr id="2" name="TextBox 1"/>
          <p:cNvSpPr txBox="1"/>
          <p:nvPr/>
        </p:nvSpPr>
        <p:spPr>
          <a:xfrm>
            <a:off x="2615979" y="1080809"/>
            <a:ext cx="8231677" cy="369332"/>
          </a:xfrm>
          <a:prstGeom prst="rect">
            <a:avLst/>
          </a:prstGeom>
          <a:noFill/>
        </p:spPr>
        <p:txBody>
          <a:bodyPr wrap="none" rtlCol="0">
            <a:spAutoFit/>
          </a:bodyPr>
          <a:lstStyle/>
          <a:p>
            <a:r>
              <a:rPr lang="en-US" dirty="0" smtClean="0"/>
              <a:t>Volume and radiation length estimates for ITS3 like sensor based EIC tracking detector</a:t>
            </a:r>
            <a:endParaRPr lang="en-US" dirty="0"/>
          </a:p>
        </p:txBody>
      </p:sp>
      <p:sp>
        <p:nvSpPr>
          <p:cNvPr id="14" name="Rectangle 13"/>
          <p:cNvSpPr/>
          <p:nvPr/>
        </p:nvSpPr>
        <p:spPr>
          <a:xfrm>
            <a:off x="1967175" y="5699619"/>
            <a:ext cx="9821120" cy="523220"/>
          </a:xfrm>
          <a:prstGeom prst="rect">
            <a:avLst/>
          </a:prstGeom>
        </p:spPr>
        <p:txBody>
          <a:bodyPr wrap="square">
            <a:spAutoFit/>
          </a:bodyPr>
          <a:lstStyle/>
          <a:p>
            <a:r>
              <a:rPr lang="en-US" sz="1400" dirty="0" smtClean="0"/>
              <a:t>https://indico.bnl.gov/event/7449/contributions/36038/attachments/27241/41529/2020_03_20_EIC_Si_services_parametrization_for_sim.pptx</a:t>
            </a:r>
            <a:endParaRPr lang="en-US" sz="1400" dirty="0"/>
          </a:p>
        </p:txBody>
      </p:sp>
      <p:sp>
        <p:nvSpPr>
          <p:cNvPr id="15" name="Rectangle 14"/>
          <p:cNvSpPr/>
          <p:nvPr/>
        </p:nvSpPr>
        <p:spPr>
          <a:xfrm>
            <a:off x="1987772" y="6165041"/>
            <a:ext cx="9779925" cy="307777"/>
          </a:xfrm>
          <a:prstGeom prst="rect">
            <a:avLst/>
          </a:prstGeom>
        </p:spPr>
        <p:txBody>
          <a:bodyPr wrap="square">
            <a:spAutoFit/>
          </a:bodyPr>
          <a:lstStyle/>
          <a:p>
            <a:r>
              <a:rPr lang="en-US" sz="1400" dirty="0"/>
              <a:t>https://indico.bnl.gov/event/8231/contributions/37955/attachments/28329/43586/2020_05_15_EIC_Si_material_projections.pptx</a:t>
            </a:r>
          </a:p>
        </p:txBody>
      </p:sp>
    </p:spTree>
    <p:extLst>
      <p:ext uri="{BB962C8B-B14F-4D97-AF65-F5344CB8AC3E}">
        <p14:creationId xmlns:p14="http://schemas.microsoft.com/office/powerpoint/2010/main" val="400231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8271" y="126706"/>
            <a:ext cx="6595716" cy="461665"/>
          </a:xfrm>
          <a:prstGeom prst="rect">
            <a:avLst/>
          </a:prstGeom>
          <a:noFill/>
        </p:spPr>
        <p:txBody>
          <a:bodyPr wrap="none" rtlCol="0">
            <a:spAutoFit/>
          </a:bodyPr>
          <a:lstStyle/>
          <a:p>
            <a:r>
              <a:rPr lang="en-US" sz="2400" u="sng" dirty="0"/>
              <a:t>A reminder of detector layout and services routings</a:t>
            </a:r>
          </a:p>
        </p:txBody>
      </p:sp>
      <p:sp>
        <p:nvSpPr>
          <p:cNvPr id="22" name="TextBox 21"/>
          <p:cNvSpPr txBox="1"/>
          <p:nvPr/>
        </p:nvSpPr>
        <p:spPr>
          <a:xfrm>
            <a:off x="1157562" y="4686209"/>
            <a:ext cx="10053778" cy="646331"/>
          </a:xfrm>
          <a:prstGeom prst="rect">
            <a:avLst/>
          </a:prstGeom>
          <a:noFill/>
        </p:spPr>
        <p:txBody>
          <a:bodyPr wrap="none" rtlCol="0">
            <a:spAutoFit/>
          </a:bodyPr>
          <a:lstStyle/>
          <a:p>
            <a:r>
              <a:rPr lang="en-US" dirty="0"/>
              <a:t>General Routing of services. Internal routing of detector package services are up to the detector designer.</a:t>
            </a:r>
          </a:p>
          <a:p>
            <a:r>
              <a:rPr lang="en-US" dirty="0"/>
              <a:t>Patch panel </a:t>
            </a:r>
            <a:r>
              <a:rPr lang="en-US" dirty="0" smtClean="0"/>
              <a:t>cables/services </a:t>
            </a:r>
            <a:r>
              <a:rPr lang="en-US" dirty="0"/>
              <a:t>to outside of </a:t>
            </a:r>
            <a:r>
              <a:rPr lang="en-US" dirty="0" smtClean="0"/>
              <a:t>detector will generally be routed along the shown paths. </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263" y="759901"/>
            <a:ext cx="7798167" cy="3798546"/>
          </a:xfrm>
          <a:prstGeom prst="rect">
            <a:avLst/>
          </a:prstGeom>
        </p:spPr>
      </p:pic>
      <p:sp>
        <p:nvSpPr>
          <p:cNvPr id="25" name="TextBox 24"/>
          <p:cNvSpPr txBox="1"/>
          <p:nvPr/>
        </p:nvSpPr>
        <p:spPr>
          <a:xfrm>
            <a:off x="890547" y="5645426"/>
            <a:ext cx="10320793" cy="646331"/>
          </a:xfrm>
          <a:prstGeom prst="rect">
            <a:avLst/>
          </a:prstGeom>
          <a:noFill/>
          <a:ln w="12700">
            <a:solidFill>
              <a:schemeClr val="tx1"/>
            </a:solidFill>
          </a:ln>
        </p:spPr>
        <p:txBody>
          <a:bodyPr wrap="square" rtlCol="0">
            <a:spAutoFit/>
          </a:bodyPr>
          <a:lstStyle/>
          <a:p>
            <a:r>
              <a:rPr lang="en-US" dirty="0"/>
              <a:t>Alexander K. requested services and support estimates from all sub-detector groups in the document “</a:t>
            </a:r>
            <a:r>
              <a:rPr lang="en-US" b="1" dirty="0"/>
              <a:t>Sub-detector system specifications.pdf</a:t>
            </a:r>
            <a:r>
              <a:rPr lang="en-US" dirty="0"/>
              <a:t>”</a:t>
            </a:r>
          </a:p>
        </p:txBody>
      </p:sp>
      <p:sp>
        <p:nvSpPr>
          <p:cNvPr id="26" name="Footer Placeholder 25"/>
          <p:cNvSpPr>
            <a:spLocks noGrp="1"/>
          </p:cNvSpPr>
          <p:nvPr>
            <p:ph type="ftr" sz="quarter" idx="11"/>
          </p:nvPr>
        </p:nvSpPr>
        <p:spPr/>
        <p:txBody>
          <a:bodyPr/>
          <a:lstStyle/>
          <a:p>
            <a:r>
              <a:rPr lang="en-US"/>
              <a:t>EICUG YR workshop Material Budget - 2020_09_17</a:t>
            </a:r>
          </a:p>
        </p:txBody>
      </p:sp>
      <p:sp>
        <p:nvSpPr>
          <p:cNvPr id="27" name="Slide Number Placeholder 26"/>
          <p:cNvSpPr>
            <a:spLocks noGrp="1"/>
          </p:cNvSpPr>
          <p:nvPr>
            <p:ph type="sldNum" sz="quarter" idx="12"/>
          </p:nvPr>
        </p:nvSpPr>
        <p:spPr/>
        <p:txBody>
          <a:bodyPr/>
          <a:lstStyle/>
          <a:p>
            <a:fld id="{B8A64548-698B-40C6-9C0F-102471B00846}" type="slidenum">
              <a:rPr lang="en-US" smtClean="0"/>
              <a:t>2</a:t>
            </a:fld>
            <a:endParaRPr lang="en-US"/>
          </a:p>
        </p:txBody>
      </p:sp>
    </p:spTree>
    <p:extLst>
      <p:ext uri="{BB962C8B-B14F-4D97-AF65-F5344CB8AC3E}">
        <p14:creationId xmlns:p14="http://schemas.microsoft.com/office/powerpoint/2010/main" val="2690519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20</a:t>
            </a:fld>
            <a:endParaRPr lang="en-US"/>
          </a:p>
        </p:txBody>
      </p:sp>
      <p:sp>
        <p:nvSpPr>
          <p:cNvPr id="2" name="Rectangle 1"/>
          <p:cNvSpPr/>
          <p:nvPr/>
        </p:nvSpPr>
        <p:spPr>
          <a:xfrm>
            <a:off x="3862775" y="191033"/>
            <a:ext cx="3848489" cy="523220"/>
          </a:xfrm>
          <a:prstGeom prst="rect">
            <a:avLst/>
          </a:prstGeom>
        </p:spPr>
        <p:txBody>
          <a:bodyPr wrap="none">
            <a:spAutoFit/>
          </a:bodyPr>
          <a:lstStyle/>
          <a:p>
            <a:r>
              <a:rPr lang="en-US" sz="2800" u="sng" dirty="0"/>
              <a:t>Additional infrastructure </a:t>
            </a:r>
          </a:p>
        </p:txBody>
      </p:sp>
      <p:sp>
        <p:nvSpPr>
          <p:cNvPr id="3" name="TextBox 2"/>
          <p:cNvSpPr txBox="1"/>
          <p:nvPr/>
        </p:nvSpPr>
        <p:spPr>
          <a:xfrm>
            <a:off x="1443672" y="890548"/>
            <a:ext cx="9982421" cy="4524315"/>
          </a:xfrm>
          <a:prstGeom prst="rect">
            <a:avLst/>
          </a:prstGeom>
          <a:noFill/>
        </p:spPr>
        <p:txBody>
          <a:bodyPr wrap="square" rtlCol="0">
            <a:spAutoFit/>
          </a:bodyPr>
          <a:lstStyle/>
          <a:p>
            <a:r>
              <a:rPr lang="en-US" dirty="0" smtClean="0"/>
              <a:t>Detector Safety System:</a:t>
            </a:r>
          </a:p>
          <a:p>
            <a:pPr marL="285750" indent="-285750">
              <a:buFont typeface="Arial" panose="020B0604020202020204" pitchFamily="34" charset="0"/>
              <a:buChar char="•"/>
            </a:pPr>
            <a:r>
              <a:rPr lang="en-US" dirty="0" smtClean="0"/>
              <a:t>Interlocked PT100 temperature sensors on the output tubes of the stave cooling water for each stave.</a:t>
            </a:r>
          </a:p>
          <a:p>
            <a:endParaRPr lang="en-US" dirty="0"/>
          </a:p>
          <a:p>
            <a:r>
              <a:rPr lang="en-US" dirty="0" smtClean="0"/>
              <a:t>Environmental Monitoring system</a:t>
            </a:r>
          </a:p>
          <a:p>
            <a:pPr marL="285750" indent="-285750">
              <a:buFont typeface="Arial" panose="020B0604020202020204" pitchFamily="34" charset="0"/>
              <a:buChar char="•"/>
            </a:pPr>
            <a:r>
              <a:rPr lang="en-US" dirty="0" smtClean="0"/>
              <a:t>Temperature</a:t>
            </a:r>
          </a:p>
          <a:p>
            <a:pPr marL="285750" indent="-285750">
              <a:buFont typeface="Arial" panose="020B0604020202020204" pitchFamily="34" charset="0"/>
              <a:buChar char="•"/>
            </a:pPr>
            <a:r>
              <a:rPr lang="en-US" dirty="0" smtClean="0"/>
              <a:t>Humidity</a:t>
            </a:r>
          </a:p>
          <a:p>
            <a:pPr marL="285750" indent="-285750">
              <a:buFont typeface="Arial" panose="020B0604020202020204" pitchFamily="34" charset="0"/>
              <a:buChar char="•"/>
            </a:pPr>
            <a:r>
              <a:rPr lang="en-US" dirty="0" smtClean="0"/>
              <a:t>Leak detection (if not using sub-atmospheric cooling pressure)</a:t>
            </a:r>
          </a:p>
          <a:p>
            <a:endParaRPr lang="en-US" dirty="0"/>
          </a:p>
          <a:p>
            <a:r>
              <a:rPr lang="en-US" dirty="0" smtClean="0"/>
              <a:t>Grounding</a:t>
            </a:r>
          </a:p>
          <a:p>
            <a:pPr marL="285750" indent="-285750">
              <a:buFont typeface="Arial" panose="020B0604020202020204" pitchFamily="34" charset="0"/>
              <a:buChar char="•"/>
            </a:pPr>
            <a:r>
              <a:rPr lang="en-US" dirty="0" smtClean="0"/>
              <a:t>Infrastructure (detector support structures, services supports, etc.) must be  grounded.</a:t>
            </a:r>
          </a:p>
          <a:p>
            <a:pPr marL="285750" indent="-285750">
              <a:buFont typeface="Arial" panose="020B0604020202020204" pitchFamily="34" charset="0"/>
              <a:buChar char="•"/>
            </a:pPr>
            <a:r>
              <a:rPr lang="en-US" dirty="0" smtClean="0"/>
              <a:t>Isolation between instrumentation grounds and other ground.</a:t>
            </a:r>
          </a:p>
          <a:p>
            <a:endParaRPr lang="en-US" dirty="0" smtClean="0"/>
          </a:p>
          <a:p>
            <a:r>
              <a:rPr lang="en-US" dirty="0" smtClean="0"/>
              <a:t>Inner detector temperature and humidity stabilization</a:t>
            </a:r>
          </a:p>
          <a:p>
            <a:pPr marL="285750" indent="-285750">
              <a:buFont typeface="Arial" panose="020B0604020202020204" pitchFamily="34" charset="0"/>
              <a:buChar char="•"/>
            </a:pPr>
            <a:r>
              <a:rPr lang="en-US" dirty="0" smtClean="0"/>
              <a:t>The inner detector area needs to be controlled usually with conditioned air. This is particularly important with an outer TPC. This system needs to be integrated into the design</a:t>
            </a:r>
          </a:p>
          <a:p>
            <a:endParaRPr lang="en-US" dirty="0"/>
          </a:p>
        </p:txBody>
      </p:sp>
      <p:sp>
        <p:nvSpPr>
          <p:cNvPr id="6" name="TextBox 5"/>
          <p:cNvSpPr txBox="1"/>
          <p:nvPr/>
        </p:nvSpPr>
        <p:spPr>
          <a:xfrm>
            <a:off x="1623425" y="5282898"/>
            <a:ext cx="9263269" cy="923330"/>
          </a:xfrm>
          <a:prstGeom prst="rect">
            <a:avLst/>
          </a:prstGeom>
          <a:noFill/>
          <a:ln>
            <a:solidFill>
              <a:schemeClr val="tx1"/>
            </a:solidFill>
          </a:ln>
        </p:spPr>
        <p:txBody>
          <a:bodyPr wrap="square" rtlCol="0">
            <a:spAutoFit/>
          </a:bodyPr>
          <a:lstStyle/>
          <a:p>
            <a:r>
              <a:rPr lang="en-US" dirty="0" smtClean="0"/>
              <a:t>All of these (and usually more) will need to be integrated into the detector packages and some into the places between detector packages.</a:t>
            </a:r>
          </a:p>
          <a:p>
            <a:r>
              <a:rPr lang="en-US" dirty="0" smtClean="0"/>
              <a:t>The loads for these in EIC will likely be very similar to the ALICE ITS.</a:t>
            </a:r>
            <a:endParaRPr lang="en-US" dirty="0"/>
          </a:p>
        </p:txBody>
      </p:sp>
    </p:spTree>
    <p:extLst>
      <p:ext uri="{BB962C8B-B14F-4D97-AF65-F5344CB8AC3E}">
        <p14:creationId xmlns:p14="http://schemas.microsoft.com/office/powerpoint/2010/main" val="7098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EIC SVT Workshop - September 2-4, 2020 - LG - Infrastructure</a:t>
            </a:r>
            <a:endParaRPr lang="en-US"/>
          </a:p>
        </p:txBody>
      </p:sp>
      <p:sp>
        <p:nvSpPr>
          <p:cNvPr id="5" name="Slide Number Placeholder 4"/>
          <p:cNvSpPr>
            <a:spLocks noGrp="1"/>
          </p:cNvSpPr>
          <p:nvPr>
            <p:ph type="sldNum" sz="quarter" idx="12"/>
          </p:nvPr>
        </p:nvSpPr>
        <p:spPr/>
        <p:txBody>
          <a:bodyPr/>
          <a:lstStyle/>
          <a:p>
            <a:fld id="{A051B2C6-CB96-413C-9BE9-E5707ECA959A}" type="slidenum">
              <a:rPr lang="en-US" smtClean="0"/>
              <a:t>21</a:t>
            </a:fld>
            <a:endParaRPr lang="en-US"/>
          </a:p>
        </p:txBody>
      </p:sp>
      <p:sp>
        <p:nvSpPr>
          <p:cNvPr id="6" name="Rectangle 5"/>
          <p:cNvSpPr/>
          <p:nvPr/>
        </p:nvSpPr>
        <p:spPr>
          <a:xfrm>
            <a:off x="4738315" y="230789"/>
            <a:ext cx="2109232" cy="523220"/>
          </a:xfrm>
          <a:prstGeom prst="rect">
            <a:avLst/>
          </a:prstGeom>
        </p:spPr>
        <p:txBody>
          <a:bodyPr wrap="none">
            <a:spAutoFit/>
          </a:bodyPr>
          <a:lstStyle/>
          <a:p>
            <a:r>
              <a:rPr lang="en-US" sz="2800" u="sng" dirty="0" smtClean="0"/>
              <a:t>Way Forward</a:t>
            </a:r>
            <a:endParaRPr lang="en-US" sz="2800" u="sng" dirty="0"/>
          </a:p>
        </p:txBody>
      </p:sp>
      <p:sp>
        <p:nvSpPr>
          <p:cNvPr id="2" name="TextBox 1"/>
          <p:cNvSpPr txBox="1"/>
          <p:nvPr/>
        </p:nvSpPr>
        <p:spPr>
          <a:xfrm>
            <a:off x="1232796" y="1293022"/>
            <a:ext cx="100183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proposed EIC detector design is a quite compact detector with a lot of silicon tracking surface area.</a:t>
            </a:r>
          </a:p>
          <a:p>
            <a:pPr marL="285750" indent="-285750">
              <a:buFont typeface="Arial" panose="020B0604020202020204" pitchFamily="34" charset="0"/>
              <a:buChar char="•"/>
            </a:pPr>
            <a:r>
              <a:rPr lang="en-US" dirty="0" smtClean="0"/>
              <a:t>The services routing areas are somewhat limited.</a:t>
            </a:r>
          </a:p>
          <a:p>
            <a:pPr marL="285750" indent="-285750">
              <a:buFont typeface="Arial" panose="020B0604020202020204" pitchFamily="34" charset="0"/>
              <a:buChar char="•"/>
            </a:pPr>
            <a:r>
              <a:rPr lang="en-US" dirty="0" smtClean="0"/>
              <a:t>As the full detector simulations develop, we can begin to understand the effects of the mass of the services on the physics performance, this will likely instigate targeted R&amp;D into reducing these services.</a:t>
            </a:r>
          </a:p>
          <a:p>
            <a:pPr marL="285750" indent="-285750">
              <a:buFont typeface="Arial" panose="020B0604020202020204" pitchFamily="34" charset="0"/>
              <a:buChar char="•"/>
            </a:pPr>
            <a:r>
              <a:rPr lang="en-US" dirty="0" smtClean="0"/>
              <a:t>The service loads  for the power supply/return of the tracking detector are likely to be similar in scale to the ALICE ITS if we use the same architecture. It is worth using directed R&amp;D to explore DC-DC converters or serial powering to reduce this load (see Alberto’s talk)</a:t>
            </a:r>
          </a:p>
          <a:p>
            <a:pPr marL="285750" indent="-285750">
              <a:buFont typeface="Arial" panose="020B0604020202020204" pitchFamily="34" charset="0"/>
              <a:buChar char="•"/>
            </a:pPr>
            <a:r>
              <a:rPr lang="en-US" dirty="0" smtClean="0"/>
              <a:t>Similarly, the service loads for the data/configuration cabling could possibly be reduced by using targeted R&amp;D on fiber optic systems.</a:t>
            </a:r>
          </a:p>
          <a:p>
            <a:pPr marL="285750" indent="-285750">
              <a:buFont typeface="Arial" panose="020B0604020202020204" pitchFamily="34" charset="0"/>
              <a:buChar char="•"/>
            </a:pPr>
            <a:r>
              <a:rPr lang="en-US" dirty="0" smtClean="0"/>
              <a:t>The environmental monitoring, interlocks, grounding arrangements, etc. could be improved, but likely only moderately.</a:t>
            </a:r>
          </a:p>
          <a:p>
            <a:pPr marL="285750" indent="-285750">
              <a:buFont typeface="Arial" panose="020B0604020202020204" pitchFamily="34" charset="0"/>
              <a:buChar char="•"/>
            </a:pPr>
            <a:r>
              <a:rPr lang="en-US" dirty="0" smtClean="0"/>
              <a:t>Cooling lines could be removed if we could used a forced air cooling system. This is feasible for a ~20 </a:t>
            </a:r>
            <a:r>
              <a:rPr lang="en-US" dirty="0" err="1" smtClean="0"/>
              <a:t>mW</a:t>
            </a:r>
            <a:r>
              <a:rPr lang="en-US" dirty="0" smtClean="0"/>
              <a:t>/cm^2 dissipation. But this requires ducting and space and generates it’s own set of issues. </a:t>
            </a:r>
            <a:r>
              <a:rPr lang="en-US" dirty="0"/>
              <a:t>O</a:t>
            </a:r>
            <a:r>
              <a:rPr lang="en-US" dirty="0" smtClean="0"/>
              <a:t>ptions for air cooling should be considered.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34165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22</a:t>
            </a:fld>
            <a:endParaRPr lang="en-US"/>
          </a:p>
        </p:txBody>
      </p:sp>
    </p:spTree>
    <p:extLst>
      <p:ext uri="{BB962C8B-B14F-4D97-AF65-F5344CB8AC3E}">
        <p14:creationId xmlns:p14="http://schemas.microsoft.com/office/powerpoint/2010/main" val="395799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1374" y="86976"/>
            <a:ext cx="2571345" cy="461665"/>
          </a:xfrm>
          <a:prstGeom prst="rect">
            <a:avLst/>
          </a:prstGeom>
          <a:noFill/>
        </p:spPr>
        <p:txBody>
          <a:bodyPr wrap="none" rtlCol="0">
            <a:spAutoFit/>
          </a:bodyPr>
          <a:lstStyle/>
          <a:p>
            <a:r>
              <a:rPr lang="en-US" sz="2400" u="sng" dirty="0"/>
              <a:t>What is the status?</a:t>
            </a:r>
          </a:p>
        </p:txBody>
      </p:sp>
      <p:sp>
        <p:nvSpPr>
          <p:cNvPr id="5" name="TextBox 4"/>
          <p:cNvSpPr txBox="1"/>
          <p:nvPr/>
        </p:nvSpPr>
        <p:spPr>
          <a:xfrm>
            <a:off x="1176794" y="548641"/>
            <a:ext cx="10376452" cy="6463308"/>
          </a:xfrm>
          <a:prstGeom prst="rect">
            <a:avLst/>
          </a:prstGeom>
          <a:noFill/>
        </p:spPr>
        <p:txBody>
          <a:bodyPr wrap="square" rtlCol="0">
            <a:spAutoFit/>
          </a:bodyPr>
          <a:lstStyle/>
          <a:p>
            <a:r>
              <a:rPr lang="en-US" dirty="0"/>
              <a:t>Si Tracking detectors:</a:t>
            </a:r>
          </a:p>
          <a:p>
            <a:endParaRPr lang="en-US" dirty="0"/>
          </a:p>
          <a:p>
            <a:r>
              <a:rPr lang="en-US" dirty="0"/>
              <a:t>Comments: </a:t>
            </a:r>
          </a:p>
          <a:p>
            <a:pPr marL="285750" indent="-285750">
              <a:buFont typeface="Arial" panose="020B0604020202020204" pitchFamily="34" charset="0"/>
              <a:buChar char="•"/>
            </a:pPr>
            <a:r>
              <a:rPr lang="en-US" dirty="0"/>
              <a:t>The largest </a:t>
            </a:r>
            <a:r>
              <a:rPr lang="en-US" dirty="0" smtClean="0"/>
              <a:t>(by far) component </a:t>
            </a:r>
            <a:r>
              <a:rPr lang="en-US" dirty="0"/>
              <a:t>of material in the full detector volume for the silicon tracking detectors is the power and signaling cables with the power cables dominating the load. </a:t>
            </a:r>
          </a:p>
          <a:p>
            <a:pPr marL="285750" indent="-285750">
              <a:buFont typeface="Arial" panose="020B0604020202020204" pitchFamily="34" charset="0"/>
              <a:buChar char="•"/>
            </a:pPr>
            <a:r>
              <a:rPr lang="en-US" dirty="0"/>
              <a:t>This is based on a powering </a:t>
            </a:r>
            <a:r>
              <a:rPr lang="en-US" dirty="0" smtClean="0"/>
              <a:t>and RDO architecture </a:t>
            </a:r>
            <a:r>
              <a:rPr lang="en-US" dirty="0"/>
              <a:t>similar to the one used in the ALICE ITS</a:t>
            </a:r>
            <a:r>
              <a:rPr lang="en-US" dirty="0" smtClean="0"/>
              <a:t>. We use this as a baseline for comparisons.</a:t>
            </a:r>
            <a:endParaRPr lang="en-US" dirty="0"/>
          </a:p>
          <a:p>
            <a:pPr marL="285750" indent="-285750">
              <a:buFont typeface="Arial" panose="020B0604020202020204" pitchFamily="34" charset="0"/>
              <a:buChar char="•"/>
            </a:pPr>
            <a:r>
              <a:rPr lang="en-US" dirty="0" smtClean="0"/>
              <a:t>We have identified options </a:t>
            </a:r>
            <a:r>
              <a:rPr lang="en-US" dirty="0"/>
              <a:t>for targeted R&amp;D to reduce both power and RDO services are available, see </a:t>
            </a:r>
            <a:r>
              <a:rPr lang="en-US" dirty="0">
                <a:hlinkClick r:id="rId2"/>
              </a:rPr>
              <a:t>https://www.jlab.org/indico/event/400/contribution/18/material/slides/0.pdf</a:t>
            </a:r>
            <a:r>
              <a:rPr lang="en-US" dirty="0"/>
              <a:t> and </a:t>
            </a:r>
            <a:r>
              <a:rPr lang="en-US" dirty="0">
                <a:hlinkClick r:id="rId3"/>
              </a:rPr>
              <a:t>https://www.jlab.org/indico/event/400/contribution/17/material/slides/0.pptx</a:t>
            </a:r>
            <a:r>
              <a:rPr lang="en-US" dirty="0"/>
              <a:t>.</a:t>
            </a:r>
          </a:p>
          <a:p>
            <a:pPr marL="285750" indent="-285750">
              <a:buFont typeface="Arial" panose="020B0604020202020204" pitchFamily="34" charset="0"/>
              <a:buChar char="•"/>
            </a:pPr>
            <a:r>
              <a:rPr lang="en-US" dirty="0"/>
              <a:t>We anticipate that after the initial projections are included in a full detector simulation, we will need targeted R&amp;D to reduce the services loads.</a:t>
            </a:r>
          </a:p>
          <a:p>
            <a:endParaRPr lang="en-US" dirty="0"/>
          </a:p>
          <a:p>
            <a:r>
              <a:rPr lang="en-US" dirty="0"/>
              <a:t>Status:</a:t>
            </a:r>
          </a:p>
          <a:p>
            <a:pPr marL="285750" indent="-285750">
              <a:buFont typeface="Arial" panose="020B0604020202020204" pitchFamily="34" charset="0"/>
              <a:buChar char="•"/>
            </a:pPr>
            <a:r>
              <a:rPr lang="en-US" dirty="0"/>
              <a:t>(Detectors) We have detector models that correspond to the radiation lengths </a:t>
            </a:r>
            <a:r>
              <a:rPr lang="en-US" dirty="0" smtClean="0"/>
              <a:t>and volumes that </a:t>
            </a:r>
            <a:r>
              <a:rPr lang="en-US" dirty="0"/>
              <a:t>can be reasonably  expected for proposed candidate technologies (ITS3, 180 nm fallback). These exist as baseline configurations for the hybrid (Si + gas) and (soon) for the all-Si tracking version.</a:t>
            </a:r>
          </a:p>
          <a:p>
            <a:pPr marL="285750" indent="-285750">
              <a:buFont typeface="Arial" panose="020B0604020202020204" pitchFamily="34" charset="0"/>
              <a:buChar char="•"/>
            </a:pPr>
            <a:r>
              <a:rPr lang="en-US" dirty="0"/>
              <a:t>(Support Structure) We have projections for the support structures in a simplified layout. These estimates can be found at </a:t>
            </a:r>
            <a:r>
              <a:rPr lang="en-US" dirty="0">
                <a:hlinkClick r:id="rId4"/>
              </a:rPr>
              <a:t>https://indico.bnl.gov/event/8231/contributions/37955/attachments/28329/43586/2020_05_15_EIC_Si_material_projections.pptx</a:t>
            </a:r>
            <a:r>
              <a:rPr lang="en-US" dirty="0"/>
              <a:t>. These estimates and not yet fully propagated into the simulation models.</a:t>
            </a:r>
          </a:p>
          <a:p>
            <a:endParaRPr lang="en-US" dirty="0"/>
          </a:p>
          <a:p>
            <a:pPr marL="285750" indent="-285750">
              <a:buFont typeface="Arial" panose="020B0604020202020204" pitchFamily="34" charset="0"/>
              <a:buChar char="•"/>
            </a:pPr>
            <a:endParaRPr lang="en-US" dirty="0"/>
          </a:p>
        </p:txBody>
      </p:sp>
      <p:sp>
        <p:nvSpPr>
          <p:cNvPr id="6" name="Footer Placeholder 5"/>
          <p:cNvSpPr>
            <a:spLocks noGrp="1"/>
          </p:cNvSpPr>
          <p:nvPr>
            <p:ph type="ftr" sz="quarter" idx="11"/>
          </p:nvPr>
        </p:nvSpPr>
        <p:spPr/>
        <p:txBody>
          <a:bodyPr/>
          <a:lstStyle/>
          <a:p>
            <a:r>
              <a:rPr lang="en-US"/>
              <a:t>EICUG YR workshop Material Budget - 2020_09_17</a:t>
            </a:r>
          </a:p>
        </p:txBody>
      </p:sp>
      <p:sp>
        <p:nvSpPr>
          <p:cNvPr id="7" name="Slide Number Placeholder 6"/>
          <p:cNvSpPr>
            <a:spLocks noGrp="1"/>
          </p:cNvSpPr>
          <p:nvPr>
            <p:ph type="sldNum" sz="quarter" idx="12"/>
          </p:nvPr>
        </p:nvSpPr>
        <p:spPr/>
        <p:txBody>
          <a:bodyPr/>
          <a:lstStyle/>
          <a:p>
            <a:fld id="{B8A64548-698B-40C6-9C0F-102471B00846}" type="slidenum">
              <a:rPr lang="en-US" smtClean="0"/>
              <a:t>3</a:t>
            </a:fld>
            <a:endParaRPr lang="en-US"/>
          </a:p>
        </p:txBody>
      </p:sp>
    </p:spTree>
    <p:extLst>
      <p:ext uri="{BB962C8B-B14F-4D97-AF65-F5344CB8AC3E}">
        <p14:creationId xmlns:p14="http://schemas.microsoft.com/office/powerpoint/2010/main" val="354975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599" y="95173"/>
            <a:ext cx="2571345" cy="461665"/>
          </a:xfrm>
          <a:prstGeom prst="rect">
            <a:avLst/>
          </a:prstGeom>
          <a:noFill/>
        </p:spPr>
        <p:txBody>
          <a:bodyPr wrap="none" rtlCol="0">
            <a:spAutoFit/>
          </a:bodyPr>
          <a:lstStyle/>
          <a:p>
            <a:r>
              <a:rPr lang="en-US" sz="2400" u="sng" dirty="0"/>
              <a:t>What is the status?</a:t>
            </a:r>
          </a:p>
        </p:txBody>
      </p:sp>
      <p:sp>
        <p:nvSpPr>
          <p:cNvPr id="5" name="TextBox 4"/>
          <p:cNvSpPr txBox="1"/>
          <p:nvPr/>
        </p:nvSpPr>
        <p:spPr>
          <a:xfrm>
            <a:off x="1280160" y="914400"/>
            <a:ext cx="1037645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(Services) – We have a reasonable set of services extrapolations for the proposed candidate sensors based on an ITS like architecture and on a reduced X/X0 ITS like architecture with aluminum conductor power cables. These estimates are available at – </a:t>
            </a:r>
            <a:r>
              <a:rPr lang="en-US" dirty="0">
                <a:hlinkClick r:id="rId2"/>
              </a:rPr>
              <a:t>https://indico.bnl.gov/event/8231/contributions/37955/attachments/28329/43586/2020_05_15_EIC_Si_material_projections.pptx</a:t>
            </a:r>
            <a:r>
              <a:rPr lang="en-US" dirty="0"/>
              <a:t>. These estimates and not yet fully propagated into the simulation models.</a:t>
            </a:r>
          </a:p>
        </p:txBody>
      </p:sp>
      <p:sp>
        <p:nvSpPr>
          <p:cNvPr id="2" name="Footer Placeholder 1"/>
          <p:cNvSpPr>
            <a:spLocks noGrp="1"/>
          </p:cNvSpPr>
          <p:nvPr>
            <p:ph type="ftr" sz="quarter" idx="11"/>
          </p:nvPr>
        </p:nvSpPr>
        <p:spPr/>
        <p:txBody>
          <a:bodyPr/>
          <a:lstStyle/>
          <a:p>
            <a:r>
              <a:rPr lang="en-US"/>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7968" y="3212458"/>
            <a:ext cx="3593020" cy="2694765"/>
          </a:xfrm>
          <a:prstGeom prst="rect">
            <a:avLst/>
          </a:prstGeom>
        </p:spPr>
      </p:pic>
      <p:pic>
        <p:nvPicPr>
          <p:cNvPr id="7" name="Picture 6"/>
          <p:cNvPicPr>
            <a:picLocks noChangeAspect="1"/>
          </p:cNvPicPr>
          <p:nvPr/>
        </p:nvPicPr>
        <p:blipFill>
          <a:blip r:embed="rId4"/>
          <a:stretch>
            <a:fillRect/>
          </a:stretch>
        </p:blipFill>
        <p:spPr>
          <a:xfrm>
            <a:off x="4893087" y="2748125"/>
            <a:ext cx="6086493" cy="2923904"/>
          </a:xfrm>
          <a:prstGeom prst="rect">
            <a:avLst/>
          </a:prstGeom>
        </p:spPr>
      </p:pic>
      <p:sp>
        <p:nvSpPr>
          <p:cNvPr id="8" name="TextBox 7"/>
          <p:cNvSpPr txBox="1"/>
          <p:nvPr/>
        </p:nvSpPr>
        <p:spPr>
          <a:xfrm>
            <a:off x="4369575" y="5672029"/>
            <a:ext cx="7671188" cy="646331"/>
          </a:xfrm>
          <a:prstGeom prst="rect">
            <a:avLst/>
          </a:prstGeom>
          <a:noFill/>
        </p:spPr>
        <p:txBody>
          <a:bodyPr wrap="square" rtlCol="0">
            <a:spAutoFit/>
          </a:bodyPr>
          <a:lstStyle/>
          <a:p>
            <a:r>
              <a:rPr lang="en-US" dirty="0" smtClean="0"/>
              <a:t>Patch panels and services from tracking detectors run in the acceptance of the outer detectors.</a:t>
            </a:r>
            <a:endParaRPr lang="en-US" dirty="0"/>
          </a:p>
        </p:txBody>
      </p:sp>
      <p:sp>
        <p:nvSpPr>
          <p:cNvPr id="9" name="Oval 8"/>
          <p:cNvSpPr/>
          <p:nvPr/>
        </p:nvSpPr>
        <p:spPr>
          <a:xfrm>
            <a:off x="7210498" y="5346797"/>
            <a:ext cx="258265" cy="188464"/>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7095" y="2472291"/>
            <a:ext cx="3194592" cy="369332"/>
          </a:xfrm>
          <a:prstGeom prst="rect">
            <a:avLst/>
          </a:prstGeom>
          <a:noFill/>
        </p:spPr>
        <p:txBody>
          <a:bodyPr wrap="none" rtlCol="0">
            <a:spAutoFit/>
          </a:bodyPr>
          <a:lstStyle/>
          <a:p>
            <a:r>
              <a:rPr lang="en-US" dirty="0" smtClean="0"/>
              <a:t>ALICE ITS services for half-barrel</a:t>
            </a:r>
            <a:endParaRPr lang="en-US" dirty="0"/>
          </a:p>
        </p:txBody>
      </p:sp>
    </p:spTree>
    <p:extLst>
      <p:ext uri="{BB962C8B-B14F-4D97-AF65-F5344CB8AC3E}">
        <p14:creationId xmlns:p14="http://schemas.microsoft.com/office/powerpoint/2010/main" val="362393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599" y="95173"/>
            <a:ext cx="2571345" cy="461665"/>
          </a:xfrm>
          <a:prstGeom prst="rect">
            <a:avLst/>
          </a:prstGeom>
          <a:noFill/>
        </p:spPr>
        <p:txBody>
          <a:bodyPr wrap="none" rtlCol="0">
            <a:spAutoFit/>
          </a:bodyPr>
          <a:lstStyle/>
          <a:p>
            <a:r>
              <a:rPr lang="en-US" sz="2400" u="sng" dirty="0"/>
              <a:t>What is the status?</a:t>
            </a:r>
          </a:p>
        </p:txBody>
      </p:sp>
      <p:sp>
        <p:nvSpPr>
          <p:cNvPr id="5" name="TextBox 4"/>
          <p:cNvSpPr txBox="1"/>
          <p:nvPr/>
        </p:nvSpPr>
        <p:spPr>
          <a:xfrm>
            <a:off x="257539" y="164171"/>
            <a:ext cx="11676922" cy="3631763"/>
          </a:xfrm>
          <a:prstGeom prst="rect">
            <a:avLst/>
          </a:prstGeom>
          <a:noFill/>
        </p:spPr>
        <p:txBody>
          <a:bodyPr wrap="square" rtlCol="0">
            <a:spAutoFit/>
          </a:bodyPr>
          <a:lstStyle/>
          <a:p>
            <a:r>
              <a:rPr lang="en-US" dirty="0" smtClean="0"/>
              <a:t>	Gas </a:t>
            </a:r>
            <a:r>
              <a:rPr lang="en-US" dirty="0"/>
              <a:t>tracking detectors</a:t>
            </a:r>
          </a:p>
          <a:p>
            <a:endParaRPr lang="en-US" dirty="0"/>
          </a:p>
          <a:p>
            <a:r>
              <a:rPr lang="en-US" sz="1600" dirty="0"/>
              <a:t>Comments: Central detector configurations could be used with either MPGD technology (Micromegas or Micro-</a:t>
            </a:r>
            <a:r>
              <a:rPr lang="en-US" sz="1600" dirty="0" err="1"/>
              <a:t>RWell</a:t>
            </a:r>
            <a:r>
              <a:rPr lang="en-US" sz="1600" dirty="0"/>
              <a:t>) </a:t>
            </a:r>
          </a:p>
          <a:p>
            <a:r>
              <a:rPr lang="en-US" sz="1600" dirty="0"/>
              <a:t>Status</a:t>
            </a:r>
            <a:r>
              <a:rPr lang="en-US" dirty="0"/>
              <a:t>:</a:t>
            </a:r>
          </a:p>
          <a:p>
            <a:pPr marL="742950" lvl="1" indent="-285750">
              <a:buFont typeface="Arial" panose="020B0604020202020204" pitchFamily="34" charset="0"/>
              <a:buChar char="•"/>
            </a:pPr>
            <a:r>
              <a:rPr lang="en-US" sz="1600" dirty="0"/>
              <a:t>(</a:t>
            </a:r>
            <a:r>
              <a:rPr lang="en-US" sz="1600" b="1" dirty="0"/>
              <a:t>Central MPGD Detectors</a:t>
            </a:r>
            <a:r>
              <a:rPr lang="en-US" sz="1600" dirty="0"/>
              <a:t>) Two MPGD implementations for the central region. </a:t>
            </a:r>
          </a:p>
          <a:p>
            <a:pPr marL="1257300" lvl="2" indent="-342900">
              <a:buFont typeface="+mj-lt"/>
              <a:buAutoNum type="arabicPeriod"/>
            </a:pPr>
            <a:r>
              <a:rPr lang="en-US" sz="1600" dirty="0">
                <a:solidFill>
                  <a:schemeClr val="accent4">
                    <a:lumMod val="75000"/>
                  </a:schemeClr>
                </a:solidFill>
              </a:rPr>
              <a:t>Micromegas cylindrical tracking layers </a:t>
            </a:r>
            <a:r>
              <a:rPr lang="en-US" sz="1600" dirty="0"/>
              <a:t>(6 layers) serving as an alternative to TPC or silicon barrel options. </a:t>
            </a:r>
            <a:r>
              <a:rPr lang="en-US" sz="1600" dirty="0">
                <a:hlinkClick r:id="rId2"/>
              </a:rPr>
              <a:t>https://indico.bnl.gov/event/7909/contributions/40878/attachments/30147/47096/EIC_MM_tracker_simulation_weekly_27082020-2.pdf</a:t>
            </a:r>
            <a:endParaRPr lang="en-US" sz="1600" dirty="0"/>
          </a:p>
          <a:p>
            <a:pPr marL="1257300" lvl="2" indent="-342900">
              <a:buFont typeface="+mj-lt"/>
              <a:buAutoNum type="arabicPeriod"/>
            </a:pPr>
            <a:r>
              <a:rPr lang="en-US" sz="1600" dirty="0">
                <a:solidFill>
                  <a:srgbClr val="C00000"/>
                </a:solidFill>
              </a:rPr>
              <a:t>Micro-</a:t>
            </a:r>
            <a:r>
              <a:rPr lang="en-US" sz="1600" dirty="0" err="1">
                <a:solidFill>
                  <a:srgbClr val="C00000"/>
                </a:solidFill>
              </a:rPr>
              <a:t>RWell</a:t>
            </a:r>
            <a:r>
              <a:rPr lang="en-US" sz="1600" dirty="0">
                <a:solidFill>
                  <a:srgbClr val="C00000"/>
                </a:solidFill>
              </a:rPr>
              <a:t> cylindrical MPGD layers</a:t>
            </a:r>
            <a:r>
              <a:rPr lang="en-US" sz="1600" dirty="0">
                <a:solidFill>
                  <a:srgbClr val="0E27C0"/>
                </a:solidFill>
              </a:rPr>
              <a:t> </a:t>
            </a:r>
            <a:r>
              <a:rPr lang="en-US" sz="1600" dirty="0"/>
              <a:t>used for </a:t>
            </a:r>
            <a:r>
              <a:rPr lang="en-US" sz="1600" dirty="0">
                <a:cs typeface="Arial" panose="020B0604020202020204" pitchFamily="34" charset="0"/>
              </a:rPr>
              <a:t>fast tracking information and seed particle identification via precise track point and direction for particles impacting PID detector. </a:t>
            </a:r>
            <a:r>
              <a:rPr lang="en-US" sz="1600" dirty="0">
                <a:cs typeface="Arial" panose="020B0604020202020204" pitchFamily="34" charset="0"/>
                <a:hlinkClick r:id="rId3"/>
              </a:rPr>
              <a:t>https://indico.bnl.gov/event/8231/contributions/37817/attachments/28279/43480/EIC_YR-Tracking_-_PID_-_Calorimetry_session_Pavia_21.5.2020_final.pdf</a:t>
            </a:r>
            <a:r>
              <a:rPr lang="en-US" sz="1600" dirty="0">
                <a:cs typeface="Arial" panose="020B0604020202020204" pitchFamily="34" charset="0"/>
              </a:rPr>
              <a:t> </a:t>
            </a:r>
            <a:endParaRPr lang="en-US" sz="1600" dirty="0"/>
          </a:p>
          <a:p>
            <a:pPr marL="742950" lvl="1" indent="-285750">
              <a:buFont typeface="Arial" panose="020B0604020202020204" pitchFamily="34" charset="0"/>
              <a:buChar char="•"/>
            </a:pPr>
            <a:r>
              <a:rPr lang="en-US" sz="1600" dirty="0"/>
              <a:t>(Support Structure) Estimates of material from readout layer, gas window, and detector gas volume support frame materials are taken into account. Still need to include detector assembly support materials. </a:t>
            </a:r>
          </a:p>
        </p:txBody>
      </p:sp>
      <p:sp>
        <p:nvSpPr>
          <p:cNvPr id="2" name="Footer Placeholder 1"/>
          <p:cNvSpPr>
            <a:spLocks noGrp="1"/>
          </p:cNvSpPr>
          <p:nvPr>
            <p:ph type="ftr" sz="quarter" idx="11"/>
          </p:nvPr>
        </p:nvSpPr>
        <p:spPr/>
        <p:txBody>
          <a:bodyPr/>
          <a:lstStyle/>
          <a:p>
            <a:r>
              <a:rPr lang="en-US"/>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5</a:t>
            </a:fld>
            <a:endParaRPr lang="en-US"/>
          </a:p>
        </p:txBody>
      </p:sp>
      <p:sp>
        <p:nvSpPr>
          <p:cNvPr id="10" name="TextBox 9">
            <a:extLst>
              <a:ext uri="{FF2B5EF4-FFF2-40B4-BE49-F238E27FC236}">
                <a16:creationId xmlns:a16="http://schemas.microsoft.com/office/drawing/2014/main" id="{5B59E39F-81AE-FB43-B2CE-3F923B0908E2}"/>
              </a:ext>
            </a:extLst>
          </p:cNvPr>
          <p:cNvSpPr txBox="1"/>
          <p:nvPr/>
        </p:nvSpPr>
        <p:spPr>
          <a:xfrm>
            <a:off x="1170559" y="6444924"/>
            <a:ext cx="2639441" cy="369332"/>
          </a:xfrm>
          <a:prstGeom prst="rect">
            <a:avLst/>
          </a:prstGeom>
          <a:noFill/>
        </p:spPr>
        <p:txBody>
          <a:bodyPr wrap="none" rtlCol="0">
            <a:spAutoFit/>
          </a:bodyPr>
          <a:lstStyle/>
          <a:p>
            <a:r>
              <a:rPr lang="en-US" dirty="0" err="1"/>
              <a:t>Qinhua</a:t>
            </a:r>
            <a:r>
              <a:rPr lang="en-US" dirty="0"/>
              <a:t> Huang, CEA </a:t>
            </a:r>
            <a:r>
              <a:rPr lang="en-US" dirty="0" err="1"/>
              <a:t>Saclay</a:t>
            </a:r>
            <a:endParaRPr lang="en-US" dirty="0"/>
          </a:p>
        </p:txBody>
      </p:sp>
      <p:grpSp>
        <p:nvGrpSpPr>
          <p:cNvPr id="17" name="Group 16">
            <a:extLst>
              <a:ext uri="{FF2B5EF4-FFF2-40B4-BE49-F238E27FC236}">
                <a16:creationId xmlns:a16="http://schemas.microsoft.com/office/drawing/2014/main" id="{5CB924AD-1517-1648-9CC7-FEBDB70659D5}"/>
              </a:ext>
            </a:extLst>
          </p:cNvPr>
          <p:cNvGrpSpPr/>
          <p:nvPr/>
        </p:nvGrpSpPr>
        <p:grpSpPr>
          <a:xfrm>
            <a:off x="1654082" y="4487010"/>
            <a:ext cx="5038974" cy="2050694"/>
            <a:chOff x="2493881" y="4276691"/>
            <a:chExt cx="5038974" cy="2050694"/>
          </a:xfrm>
        </p:grpSpPr>
        <p:pic>
          <p:nvPicPr>
            <p:cNvPr id="7" name="Picture 6">
              <a:extLst>
                <a:ext uri="{FF2B5EF4-FFF2-40B4-BE49-F238E27FC236}">
                  <a16:creationId xmlns:a16="http://schemas.microsoft.com/office/drawing/2014/main" id="{B3160ADE-2932-7945-8A35-6C50C589E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81" y="4432521"/>
              <a:ext cx="5038974" cy="1894864"/>
            </a:xfrm>
            <a:prstGeom prst="rect">
              <a:avLst/>
            </a:prstGeom>
          </p:spPr>
        </p:pic>
        <p:sp>
          <p:nvSpPr>
            <p:cNvPr id="12" name="TextBox 11">
              <a:extLst>
                <a:ext uri="{FF2B5EF4-FFF2-40B4-BE49-F238E27FC236}">
                  <a16:creationId xmlns:a16="http://schemas.microsoft.com/office/drawing/2014/main" id="{0C73041D-7B4C-CE46-A3BA-0EA45085B5AE}"/>
                </a:ext>
              </a:extLst>
            </p:cNvPr>
            <p:cNvSpPr txBox="1"/>
            <p:nvPr/>
          </p:nvSpPr>
          <p:spPr>
            <a:xfrm>
              <a:off x="3625870" y="4276691"/>
              <a:ext cx="538930" cy="369332"/>
            </a:xfrm>
            <a:prstGeom prst="rect">
              <a:avLst/>
            </a:prstGeom>
            <a:noFill/>
          </p:spPr>
          <p:txBody>
            <a:bodyPr wrap="none" rtlCol="0">
              <a:spAutoFit/>
            </a:bodyPr>
            <a:lstStyle/>
            <a:p>
              <a:r>
                <a:rPr lang="en-US" dirty="0">
                  <a:solidFill>
                    <a:schemeClr val="accent4">
                      <a:lumMod val="75000"/>
                    </a:schemeClr>
                  </a:solidFill>
                </a:rPr>
                <a:t>TPC</a:t>
              </a:r>
            </a:p>
          </p:txBody>
        </p:sp>
        <p:sp>
          <p:nvSpPr>
            <p:cNvPr id="13" name="TextBox 12">
              <a:extLst>
                <a:ext uri="{FF2B5EF4-FFF2-40B4-BE49-F238E27FC236}">
                  <a16:creationId xmlns:a16="http://schemas.microsoft.com/office/drawing/2014/main" id="{7C2A0FBC-DE44-C94D-9F4E-FFBA722FE652}"/>
                </a:ext>
              </a:extLst>
            </p:cNvPr>
            <p:cNvSpPr txBox="1"/>
            <p:nvPr/>
          </p:nvSpPr>
          <p:spPr>
            <a:xfrm>
              <a:off x="5817404" y="4276691"/>
              <a:ext cx="1335622" cy="369332"/>
            </a:xfrm>
            <a:prstGeom prst="rect">
              <a:avLst/>
            </a:prstGeom>
            <a:noFill/>
          </p:spPr>
          <p:txBody>
            <a:bodyPr wrap="none" rtlCol="0">
              <a:spAutoFit/>
            </a:bodyPr>
            <a:lstStyle/>
            <a:p>
              <a:r>
                <a:rPr lang="en-US" dirty="0">
                  <a:solidFill>
                    <a:schemeClr val="accent4">
                      <a:lumMod val="75000"/>
                    </a:schemeClr>
                  </a:solidFill>
                </a:rPr>
                <a:t>Micromegas</a:t>
              </a:r>
            </a:p>
          </p:txBody>
        </p:sp>
      </p:grpSp>
      <p:grpSp>
        <p:nvGrpSpPr>
          <p:cNvPr id="16" name="Group 15">
            <a:extLst>
              <a:ext uri="{FF2B5EF4-FFF2-40B4-BE49-F238E27FC236}">
                <a16:creationId xmlns:a16="http://schemas.microsoft.com/office/drawing/2014/main" id="{B45D9F01-780A-6645-95FC-0CFB3999A65E}"/>
              </a:ext>
            </a:extLst>
          </p:cNvPr>
          <p:cNvGrpSpPr/>
          <p:nvPr/>
        </p:nvGrpSpPr>
        <p:grpSpPr>
          <a:xfrm>
            <a:off x="7619238" y="3546634"/>
            <a:ext cx="4163862" cy="2676657"/>
            <a:chOff x="6692699" y="3679693"/>
            <a:chExt cx="4163862" cy="2676657"/>
          </a:xfrm>
        </p:grpSpPr>
        <p:pic>
          <p:nvPicPr>
            <p:cNvPr id="9" name="Picture 8">
              <a:extLst>
                <a:ext uri="{FF2B5EF4-FFF2-40B4-BE49-F238E27FC236}">
                  <a16:creationId xmlns:a16="http://schemas.microsoft.com/office/drawing/2014/main" id="{87091521-F312-4849-86E5-C55788372174}"/>
                </a:ext>
              </a:extLst>
            </p:cNvPr>
            <p:cNvPicPr>
              <a:picLocks noChangeAspect="1"/>
            </p:cNvPicPr>
            <p:nvPr/>
          </p:nvPicPr>
          <p:blipFill rotWithShape="1">
            <a:blip r:embed="rId5">
              <a:extLst>
                <a:ext uri="{28A0092B-C50C-407E-A947-70E740481C1C}">
                  <a14:useLocalDpi xmlns:a14="http://schemas.microsoft.com/office/drawing/2010/main" val="0"/>
                </a:ext>
              </a:extLst>
            </a:blip>
            <a:srcRect t="6260" b="1782"/>
            <a:stretch/>
          </p:blipFill>
          <p:spPr>
            <a:xfrm>
              <a:off x="6692699" y="4014135"/>
              <a:ext cx="4163862" cy="2342215"/>
            </a:xfrm>
            <a:prstGeom prst="rect">
              <a:avLst/>
            </a:prstGeom>
          </p:spPr>
        </p:pic>
        <p:sp>
          <p:nvSpPr>
            <p:cNvPr id="14" name="TextBox 13">
              <a:extLst>
                <a:ext uri="{FF2B5EF4-FFF2-40B4-BE49-F238E27FC236}">
                  <a16:creationId xmlns:a16="http://schemas.microsoft.com/office/drawing/2014/main" id="{0544BFAE-88E3-F04F-8FA4-4AEF08395089}"/>
                </a:ext>
              </a:extLst>
            </p:cNvPr>
            <p:cNvSpPr txBox="1"/>
            <p:nvPr/>
          </p:nvSpPr>
          <p:spPr>
            <a:xfrm>
              <a:off x="7426010" y="3679693"/>
              <a:ext cx="3365217" cy="369332"/>
            </a:xfrm>
            <a:prstGeom prst="rect">
              <a:avLst/>
            </a:prstGeom>
            <a:noFill/>
          </p:spPr>
          <p:txBody>
            <a:bodyPr wrap="none" rtlCol="0">
              <a:spAutoFit/>
            </a:bodyPr>
            <a:lstStyle/>
            <a:p>
              <a:r>
                <a:rPr lang="en-US" dirty="0">
                  <a:solidFill>
                    <a:srgbClr val="C00000"/>
                  </a:solidFill>
                </a:rPr>
                <a:t>Micro-</a:t>
              </a:r>
              <a:r>
                <a:rPr lang="en-US" dirty="0" err="1">
                  <a:solidFill>
                    <a:srgbClr val="C00000"/>
                  </a:solidFill>
                </a:rPr>
                <a:t>RWells</a:t>
              </a:r>
              <a:r>
                <a:rPr lang="en-US" dirty="0">
                  <a:solidFill>
                    <a:srgbClr val="C00000"/>
                  </a:solidFill>
                </a:rPr>
                <a:t> (r = 79.5 and 90 cm)</a:t>
              </a:r>
            </a:p>
          </p:txBody>
        </p:sp>
      </p:grpSp>
      <p:sp>
        <p:nvSpPr>
          <p:cNvPr id="15" name="TextBox 14">
            <a:extLst>
              <a:ext uri="{FF2B5EF4-FFF2-40B4-BE49-F238E27FC236}">
                <a16:creationId xmlns:a16="http://schemas.microsoft.com/office/drawing/2014/main" id="{FB8D8BD4-2AD3-AB4C-AB73-C5B120D5A143}"/>
              </a:ext>
            </a:extLst>
          </p:cNvPr>
          <p:cNvSpPr txBox="1"/>
          <p:nvPr/>
        </p:nvSpPr>
        <p:spPr>
          <a:xfrm>
            <a:off x="727900" y="3672277"/>
            <a:ext cx="718081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(Services) Gas lines (most likely 4mm OD with 0.5 mm wall thickness), 18 AWG HV cable for power, and 28-32 AWG flat micro-coax cable for signal. Not implemented yet.</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A68DDC5D-1DAD-CF4F-A6C0-E0E808634629}"/>
              </a:ext>
            </a:extLst>
          </p:cNvPr>
          <p:cNvSpPr txBox="1"/>
          <p:nvPr/>
        </p:nvSpPr>
        <p:spPr>
          <a:xfrm>
            <a:off x="8594006" y="6105155"/>
            <a:ext cx="2759794" cy="369332"/>
          </a:xfrm>
          <a:prstGeom prst="rect">
            <a:avLst/>
          </a:prstGeom>
          <a:noFill/>
        </p:spPr>
        <p:txBody>
          <a:bodyPr wrap="none" rtlCol="0">
            <a:spAutoFit/>
          </a:bodyPr>
          <a:lstStyle/>
          <a:p>
            <a:r>
              <a:rPr lang="en-US" dirty="0"/>
              <a:t>M. Posik, Temple University</a:t>
            </a:r>
          </a:p>
        </p:txBody>
      </p:sp>
      <p:sp>
        <p:nvSpPr>
          <p:cNvPr id="6" name="Rectangle 5"/>
          <p:cNvSpPr/>
          <p:nvPr/>
        </p:nvSpPr>
        <p:spPr>
          <a:xfrm>
            <a:off x="0" y="540890"/>
            <a:ext cx="640945" cy="369332"/>
          </a:xfrm>
          <a:prstGeom prst="rect">
            <a:avLst/>
          </a:prstGeom>
        </p:spPr>
        <p:txBody>
          <a:bodyPr wrap="none">
            <a:spAutoFit/>
          </a:bodyPr>
          <a:lstStyle/>
          <a:p>
            <a:r>
              <a:rPr lang="en-US" dirty="0"/>
              <a:t>Matt</a:t>
            </a:r>
          </a:p>
        </p:txBody>
      </p:sp>
    </p:spTree>
    <p:extLst>
      <p:ext uri="{BB962C8B-B14F-4D97-AF65-F5344CB8AC3E}">
        <p14:creationId xmlns:p14="http://schemas.microsoft.com/office/powerpoint/2010/main" val="174776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599" y="95173"/>
            <a:ext cx="2571345" cy="461665"/>
          </a:xfrm>
          <a:prstGeom prst="rect">
            <a:avLst/>
          </a:prstGeom>
          <a:noFill/>
        </p:spPr>
        <p:txBody>
          <a:bodyPr wrap="none" rtlCol="0">
            <a:spAutoFit/>
          </a:bodyPr>
          <a:lstStyle/>
          <a:p>
            <a:r>
              <a:rPr lang="en-US" sz="2400" u="sng" dirty="0"/>
              <a:t>What is the status?</a:t>
            </a:r>
          </a:p>
        </p:txBody>
      </p:sp>
      <p:sp>
        <p:nvSpPr>
          <p:cNvPr id="5" name="TextBox 4"/>
          <p:cNvSpPr txBox="1"/>
          <p:nvPr/>
        </p:nvSpPr>
        <p:spPr>
          <a:xfrm>
            <a:off x="257539" y="575458"/>
            <a:ext cx="11676922" cy="3139321"/>
          </a:xfrm>
          <a:prstGeom prst="rect">
            <a:avLst/>
          </a:prstGeom>
          <a:noFill/>
        </p:spPr>
        <p:txBody>
          <a:bodyPr wrap="square" rtlCol="0">
            <a:spAutoFit/>
          </a:bodyPr>
          <a:lstStyle/>
          <a:p>
            <a:r>
              <a:rPr lang="en-US" dirty="0" smtClean="0"/>
              <a:t>	Gas </a:t>
            </a:r>
            <a:r>
              <a:rPr lang="en-US" dirty="0"/>
              <a:t>tracking detectors</a:t>
            </a:r>
          </a:p>
          <a:p>
            <a:endParaRPr lang="en-US" dirty="0"/>
          </a:p>
          <a:p>
            <a:r>
              <a:rPr lang="en-US" sz="1600" dirty="0"/>
              <a:t>Comments: </a:t>
            </a:r>
          </a:p>
          <a:p>
            <a:pPr marL="742950" lvl="1" indent="-285750">
              <a:buFont typeface="Arial" panose="020B0604020202020204" pitchFamily="34" charset="0"/>
              <a:buChar char="•"/>
            </a:pPr>
            <a:r>
              <a:rPr lang="en-US" sz="1600" dirty="0"/>
              <a:t>End cap tracking system is not yet designed and numbers are derived from similar systems (</a:t>
            </a:r>
            <a:r>
              <a:rPr lang="en-US" sz="1600" dirty="0" err="1"/>
              <a:t>pRad</a:t>
            </a:r>
            <a:r>
              <a:rPr lang="en-US" sz="1600" dirty="0"/>
              <a:t>, Super </a:t>
            </a:r>
            <a:r>
              <a:rPr lang="en-US" sz="1600" dirty="0" err="1"/>
              <a:t>BigBite</a:t>
            </a:r>
            <a:r>
              <a:rPr lang="en-US" sz="1600" dirty="0"/>
              <a:t>, etc.)</a:t>
            </a:r>
          </a:p>
          <a:p>
            <a:pPr marL="742950" lvl="1" indent="-285750">
              <a:buFont typeface="Arial" panose="020B0604020202020204" pitchFamily="34" charset="0"/>
              <a:buChar char="•"/>
            </a:pPr>
            <a:r>
              <a:rPr lang="en-US" sz="1600" dirty="0"/>
              <a:t>Multiple MPGD technologies can be used (GEMs, Micromegas, and Micro-</a:t>
            </a:r>
            <a:r>
              <a:rPr lang="en-US" sz="1600" dirty="0" err="1"/>
              <a:t>RWells</a:t>
            </a:r>
            <a:r>
              <a:rPr lang="en-US" sz="1600" dirty="0"/>
              <a:t>)</a:t>
            </a:r>
          </a:p>
          <a:p>
            <a:r>
              <a:rPr lang="en-US" sz="1600" dirty="0"/>
              <a:t>Status</a:t>
            </a:r>
            <a:r>
              <a:rPr lang="en-US" dirty="0"/>
              <a:t>:</a:t>
            </a:r>
          </a:p>
          <a:p>
            <a:pPr marL="742950" lvl="1" indent="-285750">
              <a:buFont typeface="Arial" panose="020B0604020202020204" pitchFamily="34" charset="0"/>
              <a:buChar char="•"/>
            </a:pPr>
            <a:r>
              <a:rPr lang="en-US" sz="1600" dirty="0"/>
              <a:t>(</a:t>
            </a:r>
            <a:r>
              <a:rPr lang="en-US" sz="1600" b="1" dirty="0"/>
              <a:t>Endcap MPGD Detectors</a:t>
            </a:r>
            <a:r>
              <a:rPr lang="en-US" sz="1600" dirty="0"/>
              <a:t>) The end cap tracking system is still being implemented. It will most likely consist of 12 trapezoidal modules. Exact material budget (active area and support frames) depends on MPGD technology. We expect a low radiation length ~0.3-0.6% in the active area (depending on MPGD technology).   </a:t>
            </a:r>
            <a:endParaRPr lang="en-US" sz="1600" dirty="0">
              <a:cs typeface="Arial" panose="020B0604020202020204" pitchFamily="34" charset="0"/>
            </a:endParaRPr>
          </a:p>
          <a:p>
            <a:pPr marL="742950" lvl="1" indent="-285750">
              <a:buFont typeface="Arial" panose="020B0604020202020204" pitchFamily="34" charset="0"/>
              <a:buChar char="•"/>
            </a:pPr>
            <a:r>
              <a:rPr lang="en-US" sz="1600" dirty="0"/>
              <a:t>(Support Structure) End cap MPGD layers will likely be supported by a carbon fiber wagon wheel. </a:t>
            </a:r>
          </a:p>
          <a:p>
            <a:pPr marL="742950" lvl="1" indent="-285750">
              <a:buFont typeface="Arial" panose="020B0604020202020204" pitchFamily="34" charset="0"/>
              <a:buChar char="•"/>
            </a:pPr>
            <a:r>
              <a:rPr lang="en-US" sz="1600" dirty="0"/>
              <a:t>(Services) Gas lines (most likely 4mm OD with 0.5 mm wall thickness), 18 AWG HV cable for power, and 28-32 AWG flat micro-coax cable for signal will be located at outer radius of end cap disk.</a:t>
            </a:r>
          </a:p>
        </p:txBody>
      </p:sp>
      <p:sp>
        <p:nvSpPr>
          <p:cNvPr id="2" name="Footer Placeholder 1"/>
          <p:cNvSpPr>
            <a:spLocks noGrp="1"/>
          </p:cNvSpPr>
          <p:nvPr>
            <p:ph type="ftr" sz="quarter" idx="11"/>
          </p:nvPr>
        </p:nvSpPr>
        <p:spPr>
          <a:xfrm>
            <a:off x="4038600" y="6425171"/>
            <a:ext cx="4114800" cy="365125"/>
          </a:xfrm>
        </p:spPr>
        <p:txBody>
          <a:bodyPr/>
          <a:lstStyle/>
          <a:p>
            <a:r>
              <a:rPr lang="en-US" dirty="0"/>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6</a:t>
            </a:fld>
            <a:endParaRPr lang="en-US"/>
          </a:p>
        </p:txBody>
      </p:sp>
      <p:pic>
        <p:nvPicPr>
          <p:cNvPr id="18" name="Picture 17">
            <a:extLst>
              <a:ext uri="{FF2B5EF4-FFF2-40B4-BE49-F238E27FC236}">
                <a16:creationId xmlns:a16="http://schemas.microsoft.com/office/drawing/2014/main" id="{9D292844-70D4-5842-968F-4E38BE6100C5}"/>
              </a:ext>
            </a:extLst>
          </p:cNvPr>
          <p:cNvPicPr/>
          <p:nvPr/>
        </p:nvPicPr>
        <p:blipFill rotWithShape="1">
          <a:blip r:embed="rId2">
            <a:extLst>
              <a:ext uri="{28A0092B-C50C-407E-A947-70E740481C1C}">
                <a14:useLocalDpi xmlns:a14="http://schemas.microsoft.com/office/drawing/2010/main" val="0"/>
              </a:ext>
            </a:extLst>
          </a:blip>
          <a:srcRect t="16345" r="66223" b="5616"/>
          <a:stretch/>
        </p:blipFill>
        <p:spPr bwMode="auto">
          <a:xfrm>
            <a:off x="5449662" y="3785288"/>
            <a:ext cx="2266515" cy="2688585"/>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F526BF3-FF61-B845-B97D-7AE5D52359F4}"/>
              </a:ext>
            </a:extLst>
          </p:cNvPr>
          <p:cNvPicPr/>
          <p:nvPr/>
        </p:nvPicPr>
        <p:blipFill rotWithShape="1">
          <a:blip r:embed="rId2">
            <a:extLst>
              <a:ext uri="{28A0092B-C50C-407E-A947-70E740481C1C}">
                <a14:useLocalDpi xmlns:a14="http://schemas.microsoft.com/office/drawing/2010/main" val="0"/>
              </a:ext>
            </a:extLst>
          </a:blip>
          <a:srcRect l="61772"/>
          <a:stretch/>
        </p:blipFill>
        <p:spPr bwMode="auto">
          <a:xfrm>
            <a:off x="8153400" y="3337455"/>
            <a:ext cx="2743200" cy="3384020"/>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C8340F3F-CCFD-5540-A257-7B70B6395AB8}"/>
              </a:ext>
            </a:extLst>
          </p:cNvPr>
          <p:cNvPicPr>
            <a:picLocks noChangeAspect="1"/>
          </p:cNvPicPr>
          <p:nvPr/>
        </p:nvPicPr>
        <p:blipFill rotWithShape="1">
          <a:blip r:embed="rId3"/>
          <a:srcRect t="7500"/>
          <a:stretch/>
        </p:blipFill>
        <p:spPr>
          <a:xfrm>
            <a:off x="380180" y="3683422"/>
            <a:ext cx="2204613" cy="2812867"/>
          </a:xfrm>
          <a:prstGeom prst="rect">
            <a:avLst/>
          </a:prstGeom>
        </p:spPr>
      </p:pic>
      <p:pic>
        <p:nvPicPr>
          <p:cNvPr id="27" name="Picture 26">
            <a:extLst>
              <a:ext uri="{FF2B5EF4-FFF2-40B4-BE49-F238E27FC236}">
                <a16:creationId xmlns:a16="http://schemas.microsoft.com/office/drawing/2014/main" id="{7A23C93D-97FE-6E49-87C0-DB6A61403F36}"/>
              </a:ext>
            </a:extLst>
          </p:cNvPr>
          <p:cNvPicPr>
            <a:picLocks noChangeAspect="1"/>
          </p:cNvPicPr>
          <p:nvPr/>
        </p:nvPicPr>
        <p:blipFill>
          <a:blip r:embed="rId4"/>
          <a:stretch>
            <a:fillRect/>
          </a:stretch>
        </p:blipFill>
        <p:spPr>
          <a:xfrm>
            <a:off x="2647356" y="3648817"/>
            <a:ext cx="1764445" cy="2882079"/>
          </a:xfrm>
          <a:prstGeom prst="rect">
            <a:avLst/>
          </a:prstGeom>
        </p:spPr>
      </p:pic>
      <p:sp>
        <p:nvSpPr>
          <p:cNvPr id="28" name="TextBox 27">
            <a:extLst>
              <a:ext uri="{FF2B5EF4-FFF2-40B4-BE49-F238E27FC236}">
                <a16:creationId xmlns:a16="http://schemas.microsoft.com/office/drawing/2014/main" id="{1902D0DD-FBDE-D141-AB83-A48E91A5CF3F}"/>
              </a:ext>
            </a:extLst>
          </p:cNvPr>
          <p:cNvSpPr txBox="1"/>
          <p:nvPr/>
        </p:nvSpPr>
        <p:spPr>
          <a:xfrm>
            <a:off x="1170559" y="6444924"/>
            <a:ext cx="2044278" cy="369332"/>
          </a:xfrm>
          <a:prstGeom prst="rect">
            <a:avLst/>
          </a:prstGeom>
          <a:noFill/>
        </p:spPr>
        <p:txBody>
          <a:bodyPr wrap="none" rtlCol="0">
            <a:spAutoFit/>
          </a:bodyPr>
          <a:lstStyle/>
          <a:p>
            <a:r>
              <a:rPr lang="en-US" dirty="0"/>
              <a:t>Kondo </a:t>
            </a:r>
            <a:r>
              <a:rPr lang="en-US" dirty="0" err="1"/>
              <a:t>Gnanvo</a:t>
            </a:r>
            <a:r>
              <a:rPr lang="en-US" dirty="0"/>
              <a:t>, </a:t>
            </a:r>
            <a:r>
              <a:rPr lang="en-US" dirty="0" err="1"/>
              <a:t>UVa</a:t>
            </a:r>
            <a:endParaRPr lang="en-US" dirty="0"/>
          </a:p>
        </p:txBody>
      </p:sp>
      <p:sp>
        <p:nvSpPr>
          <p:cNvPr id="11" name="Rectangle 10"/>
          <p:cNvSpPr/>
          <p:nvPr/>
        </p:nvSpPr>
        <p:spPr>
          <a:xfrm>
            <a:off x="0" y="540890"/>
            <a:ext cx="640945" cy="369332"/>
          </a:xfrm>
          <a:prstGeom prst="rect">
            <a:avLst/>
          </a:prstGeom>
        </p:spPr>
        <p:txBody>
          <a:bodyPr wrap="none">
            <a:spAutoFit/>
          </a:bodyPr>
          <a:lstStyle/>
          <a:p>
            <a:r>
              <a:rPr lang="en-US" dirty="0"/>
              <a:t>Matt</a:t>
            </a:r>
          </a:p>
        </p:txBody>
      </p:sp>
    </p:spTree>
    <p:extLst>
      <p:ext uri="{BB962C8B-B14F-4D97-AF65-F5344CB8AC3E}">
        <p14:creationId xmlns:p14="http://schemas.microsoft.com/office/powerpoint/2010/main" val="251285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599" y="95173"/>
            <a:ext cx="2571345" cy="461665"/>
          </a:xfrm>
          <a:prstGeom prst="rect">
            <a:avLst/>
          </a:prstGeom>
          <a:noFill/>
        </p:spPr>
        <p:txBody>
          <a:bodyPr wrap="none" rtlCol="0">
            <a:spAutoFit/>
          </a:bodyPr>
          <a:lstStyle/>
          <a:p>
            <a:r>
              <a:rPr lang="en-US" sz="2400" u="sng" dirty="0"/>
              <a:t>What is the status?</a:t>
            </a:r>
          </a:p>
        </p:txBody>
      </p:sp>
      <p:sp>
        <p:nvSpPr>
          <p:cNvPr id="5" name="TextBox 4"/>
          <p:cNvSpPr txBox="1"/>
          <p:nvPr/>
        </p:nvSpPr>
        <p:spPr>
          <a:xfrm>
            <a:off x="325351" y="607134"/>
            <a:ext cx="11676922" cy="2400657"/>
          </a:xfrm>
          <a:prstGeom prst="rect">
            <a:avLst/>
          </a:prstGeom>
          <a:noFill/>
        </p:spPr>
        <p:txBody>
          <a:bodyPr wrap="square" rtlCol="0">
            <a:spAutoFit/>
          </a:bodyPr>
          <a:lstStyle/>
          <a:p>
            <a:r>
              <a:rPr lang="en-US" dirty="0" smtClean="0"/>
              <a:t>	Gas </a:t>
            </a:r>
            <a:r>
              <a:rPr lang="en-US" dirty="0"/>
              <a:t>tracking detectors</a:t>
            </a:r>
          </a:p>
          <a:p>
            <a:endParaRPr lang="en-US" dirty="0"/>
          </a:p>
          <a:p>
            <a:r>
              <a:rPr lang="en-US" sz="1600" dirty="0"/>
              <a:t>Status</a:t>
            </a:r>
            <a:r>
              <a:rPr lang="en-US" dirty="0"/>
              <a:t>:</a:t>
            </a:r>
          </a:p>
          <a:p>
            <a:pPr marL="742950" lvl="1" indent="-285750">
              <a:buFont typeface="Arial" panose="020B0604020202020204" pitchFamily="34" charset="0"/>
              <a:buChar char="•"/>
            </a:pPr>
            <a:r>
              <a:rPr lang="en-US" sz="1600" dirty="0"/>
              <a:t>(</a:t>
            </a:r>
            <a:r>
              <a:rPr lang="en-US" sz="1600" b="1" dirty="0"/>
              <a:t>Hadron MPGD-TRD Detector</a:t>
            </a:r>
            <a:r>
              <a:rPr lang="en-US" sz="1600" dirty="0"/>
              <a:t>) Provides precision tracking and e/pi discrimination in the hadron end cap. Current prototype is based on triple-GEM plus readout.</a:t>
            </a:r>
          </a:p>
          <a:p>
            <a:pPr marL="1200150" lvl="2" indent="-285750">
              <a:buFont typeface="Courier New" panose="02070309020205020404" pitchFamily="49" charset="0"/>
              <a:buChar char="o"/>
            </a:pPr>
            <a:r>
              <a:rPr lang="en-US" sz="1600" dirty="0"/>
              <a:t>Radiation Length (X/X</a:t>
            </a:r>
            <a:r>
              <a:rPr lang="en-US" sz="1600" baseline="-25000" dirty="0"/>
              <a:t>0</a:t>
            </a:r>
            <a:r>
              <a:rPr lang="en-US" sz="1600" dirty="0"/>
              <a:t>) of a Single module</a:t>
            </a:r>
          </a:p>
          <a:p>
            <a:pPr marL="1657350" lvl="3" indent="-285750">
              <a:buFont typeface="Wingdings" pitchFamily="2" charset="2"/>
              <a:buChar char="§"/>
            </a:pPr>
            <a:r>
              <a:rPr lang="en-US" sz="1600" dirty="0" err="1"/>
              <a:t>Xe</a:t>
            </a:r>
            <a:r>
              <a:rPr lang="en-US" sz="1600" dirty="0"/>
              <a:t> gas (2 cm): ~0.1%</a:t>
            </a:r>
          </a:p>
          <a:p>
            <a:pPr marL="1657350" lvl="3" indent="-285750">
              <a:buFont typeface="Wingdings" pitchFamily="2" charset="2"/>
              <a:buChar char="§"/>
            </a:pPr>
            <a:r>
              <a:rPr lang="en-US" sz="1600" dirty="0"/>
              <a:t>Triple-GEM+ Readout active area: (~0.7%), could go down to ~0.4%</a:t>
            </a:r>
          </a:p>
          <a:p>
            <a:pPr marL="1657350" lvl="3" indent="-285750">
              <a:buFont typeface="Wingdings" pitchFamily="2" charset="2"/>
              <a:buChar char="§"/>
            </a:pPr>
            <a:r>
              <a:rPr lang="en-US" sz="1600" dirty="0"/>
              <a:t>Radiator fleece (10 cm): ~1.5%</a:t>
            </a:r>
          </a:p>
        </p:txBody>
      </p:sp>
      <p:sp>
        <p:nvSpPr>
          <p:cNvPr id="2" name="Footer Placeholder 1"/>
          <p:cNvSpPr>
            <a:spLocks noGrp="1"/>
          </p:cNvSpPr>
          <p:nvPr>
            <p:ph type="ftr" sz="quarter" idx="11"/>
          </p:nvPr>
        </p:nvSpPr>
        <p:spPr>
          <a:xfrm>
            <a:off x="4038600" y="6425171"/>
            <a:ext cx="4114800" cy="365125"/>
          </a:xfrm>
        </p:spPr>
        <p:txBody>
          <a:bodyPr/>
          <a:lstStyle/>
          <a:p>
            <a:r>
              <a:rPr lang="en-US" dirty="0"/>
              <a:t>EICUG YR workshop Material Budget - 2020_09_17</a:t>
            </a:r>
          </a:p>
        </p:txBody>
      </p:sp>
      <p:sp>
        <p:nvSpPr>
          <p:cNvPr id="3" name="Slide Number Placeholder 2"/>
          <p:cNvSpPr>
            <a:spLocks noGrp="1"/>
          </p:cNvSpPr>
          <p:nvPr>
            <p:ph type="sldNum" sz="quarter" idx="12"/>
          </p:nvPr>
        </p:nvSpPr>
        <p:spPr/>
        <p:txBody>
          <a:bodyPr/>
          <a:lstStyle/>
          <a:p>
            <a:fld id="{B8A64548-698B-40C6-9C0F-102471B00846}" type="slidenum">
              <a:rPr lang="en-US" smtClean="0"/>
              <a:t>7</a:t>
            </a:fld>
            <a:endParaRPr lang="en-US"/>
          </a:p>
        </p:txBody>
      </p:sp>
      <p:pic>
        <p:nvPicPr>
          <p:cNvPr id="7" name="Picture 6">
            <a:extLst>
              <a:ext uri="{FF2B5EF4-FFF2-40B4-BE49-F238E27FC236}">
                <a16:creationId xmlns:a16="http://schemas.microsoft.com/office/drawing/2014/main" id="{ADA2D131-E0E3-7746-A081-507998014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393" y="3150420"/>
            <a:ext cx="5328007" cy="2641987"/>
          </a:xfrm>
          <a:prstGeom prst="rect">
            <a:avLst/>
          </a:prstGeom>
        </p:spPr>
      </p:pic>
      <p:sp>
        <p:nvSpPr>
          <p:cNvPr id="8" name="TextBox 7">
            <a:extLst>
              <a:ext uri="{FF2B5EF4-FFF2-40B4-BE49-F238E27FC236}">
                <a16:creationId xmlns:a16="http://schemas.microsoft.com/office/drawing/2014/main" id="{387277C6-2A5B-2B44-A62B-6700FCF83190}"/>
              </a:ext>
            </a:extLst>
          </p:cNvPr>
          <p:cNvSpPr txBox="1"/>
          <p:nvPr/>
        </p:nvSpPr>
        <p:spPr>
          <a:xfrm>
            <a:off x="4557863" y="5935036"/>
            <a:ext cx="2745110" cy="369332"/>
          </a:xfrm>
          <a:prstGeom prst="rect">
            <a:avLst/>
          </a:prstGeom>
          <a:noFill/>
        </p:spPr>
        <p:txBody>
          <a:bodyPr wrap="none" rtlCol="0">
            <a:spAutoFit/>
          </a:bodyPr>
          <a:lstStyle/>
          <a:p>
            <a:r>
              <a:rPr lang="en-US" dirty="0"/>
              <a:t>eRD22 GEM-TRD Prototype</a:t>
            </a:r>
          </a:p>
        </p:txBody>
      </p:sp>
      <p:sp>
        <p:nvSpPr>
          <p:cNvPr id="9" name="Rectangle 8"/>
          <p:cNvSpPr/>
          <p:nvPr/>
        </p:nvSpPr>
        <p:spPr>
          <a:xfrm>
            <a:off x="0" y="540890"/>
            <a:ext cx="640945" cy="369332"/>
          </a:xfrm>
          <a:prstGeom prst="rect">
            <a:avLst/>
          </a:prstGeom>
        </p:spPr>
        <p:txBody>
          <a:bodyPr wrap="none">
            <a:spAutoFit/>
          </a:bodyPr>
          <a:lstStyle/>
          <a:p>
            <a:r>
              <a:rPr lang="en-US" dirty="0"/>
              <a:t>Matt</a:t>
            </a:r>
          </a:p>
        </p:txBody>
      </p:sp>
    </p:spTree>
    <p:extLst>
      <p:ext uri="{BB962C8B-B14F-4D97-AF65-F5344CB8AC3E}">
        <p14:creationId xmlns:p14="http://schemas.microsoft.com/office/powerpoint/2010/main" val="335543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EF022-74F9-4F61-94DC-A487FF947A10}"/>
              </a:ext>
            </a:extLst>
          </p:cNvPr>
          <p:cNvSpPr>
            <a:spLocks noGrp="1"/>
          </p:cNvSpPr>
          <p:nvPr>
            <p:ph idx="1"/>
          </p:nvPr>
        </p:nvSpPr>
        <p:spPr>
          <a:xfrm>
            <a:off x="496390" y="1223712"/>
            <a:ext cx="5580668" cy="4286544"/>
          </a:xfrm>
        </p:spPr>
        <p:txBody>
          <a:bodyPr>
            <a:normAutofit fontScale="70000" lnSpcReduction="20000"/>
          </a:bodyPr>
          <a:lstStyle/>
          <a:p>
            <a:r>
              <a:rPr lang="en-US" dirty="0"/>
              <a:t>TPC provide thin-material tracking in the active region</a:t>
            </a:r>
          </a:p>
          <a:p>
            <a:pPr lvl="1"/>
            <a:r>
              <a:rPr lang="en-US" dirty="0"/>
              <a:t>E.g. sPHENIX TPC ~3% X</a:t>
            </a:r>
            <a:r>
              <a:rPr lang="en-US" baseline="-25000" dirty="0"/>
              <a:t>0</a:t>
            </a:r>
            <a:r>
              <a:rPr lang="en-US" dirty="0"/>
              <a:t> in the mid-rapidity with mature design (post CD3), under construction</a:t>
            </a:r>
          </a:p>
          <a:p>
            <a:r>
              <a:rPr lang="en-US" dirty="0"/>
              <a:t>Material in the TPC end-cap can be significant (support, readout, and cooling)</a:t>
            </a:r>
          </a:p>
          <a:p>
            <a:pPr lvl="1"/>
            <a:r>
              <a:rPr lang="en-US" dirty="0"/>
              <a:t>Although end-cap thickness not a spec. for sPHENIX TPC, significant efforts are made to reduce the material effects in the forward direction</a:t>
            </a:r>
          </a:p>
          <a:p>
            <a:pPr lvl="1"/>
            <a:r>
              <a:rPr lang="en-US" dirty="0"/>
              <a:t>Strong structure needed to survive magnet quenches, but aligned major masses (support beams in wagon wheel) to the inactive areas between GEM modules</a:t>
            </a:r>
            <a:r>
              <a:rPr lang="en-US" dirty="0" smtClean="0"/>
              <a:t>.</a:t>
            </a:r>
          </a:p>
          <a:p>
            <a:pPr lvl="1"/>
            <a:r>
              <a:rPr lang="en-US" dirty="0" smtClean="0"/>
              <a:t>Integrate </a:t>
            </a:r>
            <a:r>
              <a:rPr lang="en-US" dirty="0"/>
              <a:t>readout board mechanical support and cooling</a:t>
            </a:r>
          </a:p>
          <a:p>
            <a:r>
              <a:rPr lang="en-US" dirty="0"/>
              <a:t>Considerations to lighten the TPC end-cap masses </a:t>
            </a:r>
          </a:p>
          <a:p>
            <a:pPr lvl="1"/>
            <a:r>
              <a:rPr lang="en-US" dirty="0"/>
              <a:t>Kondo Gnanvo: single side readout, larger GEM module, charge spreader to reduce readout density</a:t>
            </a:r>
          </a:p>
        </p:txBody>
      </p:sp>
      <p:sp>
        <p:nvSpPr>
          <p:cNvPr id="5" name="Slide Number Placeholder 4">
            <a:extLst>
              <a:ext uri="{FF2B5EF4-FFF2-40B4-BE49-F238E27FC236}">
                <a16:creationId xmlns:a16="http://schemas.microsoft.com/office/drawing/2014/main" id="{C889B0F7-A41A-48CC-8BF1-F5FEF467E815}"/>
              </a:ext>
            </a:extLst>
          </p:cNvPr>
          <p:cNvSpPr>
            <a:spLocks noGrp="1"/>
          </p:cNvSpPr>
          <p:nvPr>
            <p:ph type="sldNum" sz="quarter" idx="12"/>
          </p:nvPr>
        </p:nvSpPr>
        <p:spPr/>
        <p:txBody>
          <a:bodyPr/>
          <a:lstStyle/>
          <a:p>
            <a:fld id="{EDE73889-8752-428C-A11C-8679396BAC9B}" type="slidenum">
              <a:rPr lang="en-US" smtClean="0"/>
              <a:pPr/>
              <a:t>8</a:t>
            </a:fld>
            <a:endParaRPr lang="en-US" dirty="0"/>
          </a:p>
        </p:txBody>
      </p:sp>
      <p:sp>
        <p:nvSpPr>
          <p:cNvPr id="6" name="Title 5">
            <a:extLst>
              <a:ext uri="{FF2B5EF4-FFF2-40B4-BE49-F238E27FC236}">
                <a16:creationId xmlns:a16="http://schemas.microsoft.com/office/drawing/2014/main" id="{78196FD5-14DC-48E5-B530-E6F7906253C1}"/>
              </a:ext>
            </a:extLst>
          </p:cNvPr>
          <p:cNvSpPr>
            <a:spLocks noGrp="1"/>
          </p:cNvSpPr>
          <p:nvPr>
            <p:ph type="title"/>
          </p:nvPr>
        </p:nvSpPr>
        <p:spPr>
          <a:xfrm>
            <a:off x="838200" y="261434"/>
            <a:ext cx="10515600" cy="1325563"/>
          </a:xfrm>
        </p:spPr>
        <p:txBody>
          <a:bodyPr/>
          <a:lstStyle/>
          <a:p>
            <a:r>
              <a:rPr lang="en-US" dirty="0"/>
              <a:t>TPC</a:t>
            </a:r>
          </a:p>
        </p:txBody>
      </p:sp>
      <p:sp>
        <p:nvSpPr>
          <p:cNvPr id="7" name="Footer Placeholder 6">
            <a:extLst>
              <a:ext uri="{FF2B5EF4-FFF2-40B4-BE49-F238E27FC236}">
                <a16:creationId xmlns:a16="http://schemas.microsoft.com/office/drawing/2014/main" id="{2043E634-0596-414B-8732-3D3119BD6A16}"/>
              </a:ext>
            </a:extLst>
          </p:cNvPr>
          <p:cNvSpPr>
            <a:spLocks noGrp="1"/>
          </p:cNvSpPr>
          <p:nvPr>
            <p:ph type="ftr" sz="quarter" idx="11"/>
          </p:nvPr>
        </p:nvSpPr>
        <p:spPr/>
        <p:txBody>
          <a:bodyPr/>
          <a:lstStyle/>
          <a:p>
            <a:r>
              <a:rPr lang="en-US"/>
              <a:t>EICUG YR workshop Material Budget - 2020_09_17</a:t>
            </a:r>
          </a:p>
        </p:txBody>
      </p:sp>
      <p:grpSp>
        <p:nvGrpSpPr>
          <p:cNvPr id="26" name="Group 25">
            <a:extLst>
              <a:ext uri="{FF2B5EF4-FFF2-40B4-BE49-F238E27FC236}">
                <a16:creationId xmlns:a16="http://schemas.microsoft.com/office/drawing/2014/main" id="{AFB49A65-88DC-40B5-9BFC-B8F6EC5B062D}"/>
              </a:ext>
            </a:extLst>
          </p:cNvPr>
          <p:cNvGrpSpPr/>
          <p:nvPr/>
        </p:nvGrpSpPr>
        <p:grpSpPr>
          <a:xfrm>
            <a:off x="1387222" y="530670"/>
            <a:ext cx="10570679" cy="5926627"/>
            <a:chOff x="1387222" y="530670"/>
            <a:chExt cx="10570679" cy="5926627"/>
          </a:xfrm>
        </p:grpSpPr>
        <p:pic>
          <p:nvPicPr>
            <p:cNvPr id="11" name="Picture 10">
              <a:extLst>
                <a:ext uri="{FF2B5EF4-FFF2-40B4-BE49-F238E27FC236}">
                  <a16:creationId xmlns:a16="http://schemas.microsoft.com/office/drawing/2014/main" id="{7D9F34C1-C869-4DFB-B41D-92C54B878472}"/>
                </a:ext>
              </a:extLst>
            </p:cNvPr>
            <p:cNvPicPr>
              <a:picLocks noChangeAspect="1"/>
            </p:cNvPicPr>
            <p:nvPr/>
          </p:nvPicPr>
          <p:blipFill>
            <a:blip r:embed="rId2"/>
            <a:stretch>
              <a:fillRect/>
            </a:stretch>
          </p:blipFill>
          <p:spPr>
            <a:xfrm>
              <a:off x="6480806" y="827950"/>
              <a:ext cx="5477095" cy="5303172"/>
            </a:xfrm>
            <a:prstGeom prst="rect">
              <a:avLst/>
            </a:prstGeom>
          </p:spPr>
        </p:pic>
        <p:sp>
          <p:nvSpPr>
            <p:cNvPr id="12" name="Rectangle 11">
              <a:extLst>
                <a:ext uri="{FF2B5EF4-FFF2-40B4-BE49-F238E27FC236}">
                  <a16:creationId xmlns:a16="http://schemas.microsoft.com/office/drawing/2014/main" id="{F345BBCD-DDD4-4078-AD2F-CF29EF364D6A}"/>
                </a:ext>
              </a:extLst>
            </p:cNvPr>
            <p:cNvSpPr/>
            <p:nvPr/>
          </p:nvSpPr>
          <p:spPr>
            <a:xfrm>
              <a:off x="6416817" y="530670"/>
              <a:ext cx="4356449" cy="369332"/>
            </a:xfrm>
            <a:prstGeom prst="rect">
              <a:avLst/>
            </a:prstGeom>
          </p:spPr>
          <p:txBody>
            <a:bodyPr wrap="none">
              <a:spAutoFit/>
            </a:bodyPr>
            <a:lstStyle/>
            <a:p>
              <a:r>
                <a:rPr lang="en-US" dirty="0"/>
                <a:t>sPHENIX TPC end-cap in an EIC configuration</a:t>
              </a:r>
            </a:p>
          </p:txBody>
        </p:sp>
        <p:sp>
          <p:nvSpPr>
            <p:cNvPr id="13" name="Rectangle 12">
              <a:extLst>
                <a:ext uri="{FF2B5EF4-FFF2-40B4-BE49-F238E27FC236}">
                  <a16:creationId xmlns:a16="http://schemas.microsoft.com/office/drawing/2014/main" id="{E65DF877-2D51-45DD-8FFE-1A9F75E79648}"/>
                </a:ext>
              </a:extLst>
            </p:cNvPr>
            <p:cNvSpPr/>
            <p:nvPr/>
          </p:nvSpPr>
          <p:spPr>
            <a:xfrm>
              <a:off x="1387222" y="5256968"/>
              <a:ext cx="4670894" cy="1200329"/>
            </a:xfrm>
            <a:prstGeom prst="rect">
              <a:avLst/>
            </a:prstGeom>
          </p:spPr>
          <p:txBody>
            <a:bodyPr wrap="none">
              <a:spAutoFit/>
            </a:bodyPr>
            <a:lstStyle/>
            <a:p>
              <a:pPr algn="r"/>
              <a:r>
                <a:rPr lang="en-US" dirty="0">
                  <a:solidFill>
                    <a:schemeClr val="accent6">
                      <a:lumMod val="50000"/>
                    </a:schemeClr>
                  </a:solidFill>
                </a:rPr>
                <a:t>Low mass region (4xGEMs + readout pad PCB)</a:t>
              </a:r>
            </a:p>
            <a:p>
              <a:pPr algn="r"/>
              <a:r>
                <a:rPr lang="en-US" dirty="0"/>
                <a:t>Electronics</a:t>
              </a:r>
            </a:p>
            <a:p>
              <a:pPr algn="r"/>
              <a:r>
                <a:rPr lang="en-US" dirty="0"/>
                <a:t>Al cooling-support block</a:t>
              </a:r>
            </a:p>
            <a:p>
              <a:pPr algn="r"/>
              <a:r>
                <a:rPr lang="en-US" dirty="0">
                  <a:solidFill>
                    <a:srgbClr val="C00000"/>
                  </a:solidFill>
                </a:rPr>
                <a:t>Al mechanical structural support (wagon wheel)</a:t>
              </a:r>
            </a:p>
          </p:txBody>
        </p:sp>
        <p:cxnSp>
          <p:nvCxnSpPr>
            <p:cNvPr id="15" name="Straight Arrow Connector 14">
              <a:extLst>
                <a:ext uri="{FF2B5EF4-FFF2-40B4-BE49-F238E27FC236}">
                  <a16:creationId xmlns:a16="http://schemas.microsoft.com/office/drawing/2014/main" id="{8F9F1069-F4C3-4038-B38B-27BF28E8BB2E}"/>
                </a:ext>
              </a:extLst>
            </p:cNvPr>
            <p:cNvCxnSpPr>
              <a:cxnSpLocks/>
            </p:cNvCxnSpPr>
            <p:nvPr/>
          </p:nvCxnSpPr>
          <p:spPr>
            <a:xfrm flipV="1">
              <a:off x="6053080" y="4630370"/>
              <a:ext cx="1164584" cy="83558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ED03C04-8875-4C6D-BFF6-F833FB6C078C}"/>
                </a:ext>
              </a:extLst>
            </p:cNvPr>
            <p:cNvCxnSpPr>
              <a:cxnSpLocks/>
            </p:cNvCxnSpPr>
            <p:nvPr/>
          </p:nvCxnSpPr>
          <p:spPr>
            <a:xfrm flipV="1">
              <a:off x="6063860" y="4823968"/>
              <a:ext cx="1251340" cy="88016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1034968-D5F6-437B-A962-F2A25865B891}"/>
                </a:ext>
              </a:extLst>
            </p:cNvPr>
            <p:cNvCxnSpPr>
              <a:cxnSpLocks/>
            </p:cNvCxnSpPr>
            <p:nvPr/>
          </p:nvCxnSpPr>
          <p:spPr>
            <a:xfrm flipV="1">
              <a:off x="6068896" y="4673600"/>
              <a:ext cx="1670388" cy="135645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040BB88-94B4-41D4-8E6E-2BF0AC9A469F}"/>
                </a:ext>
              </a:extLst>
            </p:cNvPr>
            <p:cNvCxnSpPr>
              <a:cxnSpLocks/>
            </p:cNvCxnSpPr>
            <p:nvPr/>
          </p:nvCxnSpPr>
          <p:spPr>
            <a:xfrm flipV="1">
              <a:off x="6096000" y="5202267"/>
              <a:ext cx="1283189" cy="107922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3" name="Rectangle 2"/>
          <p:cNvSpPr/>
          <p:nvPr/>
        </p:nvSpPr>
        <p:spPr>
          <a:xfrm>
            <a:off x="156508" y="554883"/>
            <a:ext cx="433132" cy="369332"/>
          </a:xfrm>
          <a:prstGeom prst="rect">
            <a:avLst/>
          </a:prstGeom>
        </p:spPr>
        <p:txBody>
          <a:bodyPr wrap="none">
            <a:spAutoFit/>
          </a:bodyPr>
          <a:lstStyle/>
          <a:p>
            <a:r>
              <a:rPr lang="en-US" dirty="0" err="1"/>
              <a:t>Jin</a:t>
            </a:r>
            <a:endParaRPr lang="en-US" dirty="0"/>
          </a:p>
        </p:txBody>
      </p:sp>
      <p:sp>
        <p:nvSpPr>
          <p:cNvPr id="16" name="TextBox 15"/>
          <p:cNvSpPr txBox="1"/>
          <p:nvPr/>
        </p:nvSpPr>
        <p:spPr>
          <a:xfrm>
            <a:off x="4332745" y="93218"/>
            <a:ext cx="2571345" cy="461665"/>
          </a:xfrm>
          <a:prstGeom prst="rect">
            <a:avLst/>
          </a:prstGeom>
          <a:noFill/>
        </p:spPr>
        <p:txBody>
          <a:bodyPr wrap="none" rtlCol="0">
            <a:spAutoFit/>
          </a:bodyPr>
          <a:lstStyle/>
          <a:p>
            <a:r>
              <a:rPr lang="en-US" sz="2400" u="sng" dirty="0"/>
              <a:t>What is the status?</a:t>
            </a:r>
          </a:p>
        </p:txBody>
      </p:sp>
    </p:spTree>
    <p:extLst>
      <p:ext uri="{BB962C8B-B14F-4D97-AF65-F5344CB8AC3E}">
        <p14:creationId xmlns:p14="http://schemas.microsoft.com/office/powerpoint/2010/main" val="486995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B4FD8-52BF-481C-920D-8F5C88A2AF4B}"/>
              </a:ext>
            </a:extLst>
          </p:cNvPr>
          <p:cNvSpPr>
            <a:spLocks noGrp="1"/>
          </p:cNvSpPr>
          <p:nvPr>
            <p:ph idx="1"/>
          </p:nvPr>
        </p:nvSpPr>
        <p:spPr>
          <a:xfrm>
            <a:off x="908617" y="1163800"/>
            <a:ext cx="7910158" cy="459471"/>
          </a:xfrm>
        </p:spPr>
        <p:txBody>
          <a:bodyPr>
            <a:normAutofit/>
          </a:bodyPr>
          <a:lstStyle/>
          <a:p>
            <a:pPr marL="0" indent="0">
              <a:buNone/>
            </a:pPr>
            <a:r>
              <a:rPr lang="en-US" sz="1600" u="sng" dirty="0">
                <a:hlinkClick r:id="rId2">
                  <a:extLst>
                    <a:ext uri="{A12FA001-AC4F-418D-AE19-62706E023703}">
                      <ahyp:hlinkClr xmlns:ahyp="http://schemas.microsoft.com/office/drawing/2018/hyperlinkcolor" xmlns="" val="tx"/>
                    </a:ext>
                  </a:extLst>
                </a:hlinkClick>
              </a:rPr>
              <a:t>Geant4 simulation via Fun4All : </a:t>
            </a:r>
            <a:r>
              <a:rPr lang="en-US" sz="1200" dirty="0">
                <a:solidFill>
                  <a:srgbClr val="0563C1"/>
                </a:solidFill>
                <a:hlinkClick r:id="rId2">
                  <a:extLst>
                    <a:ext uri="{A12FA001-AC4F-418D-AE19-62706E023703}">
                      <ahyp:hlinkClr xmlns:ahyp="http://schemas.microsoft.com/office/drawing/2018/hyperlinkcolor" xmlns="" val="tx"/>
                    </a:ext>
                  </a:extLst>
                </a:hlinkClick>
              </a:rPr>
              <a:t>https://github.com/sPHENIX-Collaboration/coresoftware/pull/915</a:t>
            </a:r>
            <a:r>
              <a:rPr lang="en-US" sz="1200" dirty="0"/>
              <a:t> </a:t>
            </a:r>
          </a:p>
        </p:txBody>
      </p:sp>
      <p:sp>
        <p:nvSpPr>
          <p:cNvPr id="5" name="Slide Number Placeholder 4">
            <a:extLst>
              <a:ext uri="{FF2B5EF4-FFF2-40B4-BE49-F238E27FC236}">
                <a16:creationId xmlns:a16="http://schemas.microsoft.com/office/drawing/2014/main" id="{4425BFCA-D40B-427D-9D71-3F3BDC5AE8F4}"/>
              </a:ext>
            </a:extLst>
          </p:cNvPr>
          <p:cNvSpPr>
            <a:spLocks noGrp="1"/>
          </p:cNvSpPr>
          <p:nvPr>
            <p:ph type="sldNum" sz="quarter" idx="12"/>
          </p:nvPr>
        </p:nvSpPr>
        <p:spPr/>
        <p:txBody>
          <a:bodyPr/>
          <a:lstStyle/>
          <a:p>
            <a:fld id="{EDE73889-8752-428C-A11C-8679396BAC9B}" type="slidenum">
              <a:rPr lang="en-US" smtClean="0"/>
              <a:pPr/>
              <a:t>9</a:t>
            </a:fld>
            <a:endParaRPr lang="en-US" dirty="0"/>
          </a:p>
        </p:txBody>
      </p:sp>
      <p:sp>
        <p:nvSpPr>
          <p:cNvPr id="6" name="Title 5">
            <a:extLst>
              <a:ext uri="{FF2B5EF4-FFF2-40B4-BE49-F238E27FC236}">
                <a16:creationId xmlns:a16="http://schemas.microsoft.com/office/drawing/2014/main" id="{FF0AE36E-4A81-4361-AB6C-A37B15A71155}"/>
              </a:ext>
            </a:extLst>
          </p:cNvPr>
          <p:cNvSpPr>
            <a:spLocks noGrp="1"/>
          </p:cNvSpPr>
          <p:nvPr>
            <p:ph type="title"/>
          </p:nvPr>
        </p:nvSpPr>
        <p:spPr>
          <a:xfrm>
            <a:off x="838200" y="44069"/>
            <a:ext cx="10515600" cy="1571377"/>
          </a:xfrm>
        </p:spPr>
        <p:txBody>
          <a:bodyPr/>
          <a:lstStyle/>
          <a:p>
            <a:r>
              <a:rPr lang="en-US" dirty="0"/>
              <a:t>TPC endcap in Geant4 simulation</a:t>
            </a:r>
          </a:p>
        </p:txBody>
      </p:sp>
      <p:sp>
        <p:nvSpPr>
          <p:cNvPr id="7" name="Footer Placeholder 6">
            <a:extLst>
              <a:ext uri="{FF2B5EF4-FFF2-40B4-BE49-F238E27FC236}">
                <a16:creationId xmlns:a16="http://schemas.microsoft.com/office/drawing/2014/main" id="{980C26FB-268D-47F8-81EE-96BA18E27027}"/>
              </a:ext>
            </a:extLst>
          </p:cNvPr>
          <p:cNvSpPr>
            <a:spLocks noGrp="1"/>
          </p:cNvSpPr>
          <p:nvPr>
            <p:ph type="ftr" sz="quarter" idx="11"/>
          </p:nvPr>
        </p:nvSpPr>
        <p:spPr/>
        <p:txBody>
          <a:bodyPr/>
          <a:lstStyle/>
          <a:p>
            <a:r>
              <a:rPr lang="en-US"/>
              <a:t>EICUG YR workshop Material Budget - 2020_09_17</a:t>
            </a:r>
          </a:p>
        </p:txBody>
      </p:sp>
      <p:grpSp>
        <p:nvGrpSpPr>
          <p:cNvPr id="11" name="Group 10">
            <a:extLst>
              <a:ext uri="{FF2B5EF4-FFF2-40B4-BE49-F238E27FC236}">
                <a16:creationId xmlns:a16="http://schemas.microsoft.com/office/drawing/2014/main" id="{B62B15A5-8B6B-4099-9122-0091EF70619F}"/>
              </a:ext>
            </a:extLst>
          </p:cNvPr>
          <p:cNvGrpSpPr/>
          <p:nvPr/>
        </p:nvGrpSpPr>
        <p:grpSpPr>
          <a:xfrm>
            <a:off x="400651" y="4005403"/>
            <a:ext cx="3493093" cy="1992519"/>
            <a:chOff x="400651" y="4005403"/>
            <a:chExt cx="3493093" cy="1992519"/>
          </a:xfrm>
        </p:grpSpPr>
        <p:pic>
          <p:nvPicPr>
            <p:cNvPr id="2056" name="Picture 8">
              <a:extLst>
                <a:ext uri="{FF2B5EF4-FFF2-40B4-BE49-F238E27FC236}">
                  <a16:creationId xmlns:a16="http://schemas.microsoft.com/office/drawing/2014/main" id="{3B3582A6-EABE-45C0-B02A-D0A36B5E9E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51" y="4008844"/>
              <a:ext cx="3435765" cy="19890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1AAE89D-64C0-4B01-AF52-F9B87CCD3C7C}"/>
                </a:ext>
              </a:extLst>
            </p:cNvPr>
            <p:cNvSpPr/>
            <p:nvPr/>
          </p:nvSpPr>
          <p:spPr>
            <a:xfrm>
              <a:off x="2670332" y="4005403"/>
              <a:ext cx="1223412" cy="369332"/>
            </a:xfrm>
            <a:prstGeom prst="rect">
              <a:avLst/>
            </a:prstGeom>
          </p:spPr>
          <p:txBody>
            <a:bodyPr wrap="none">
              <a:spAutoFit/>
            </a:bodyPr>
            <a:lstStyle/>
            <a:p>
              <a:r>
                <a:rPr lang="en-US" dirty="0">
                  <a:solidFill>
                    <a:schemeClr val="bg1"/>
                  </a:solidFill>
                </a:rPr>
                <a:t>Fun4All-G4</a:t>
              </a:r>
            </a:p>
          </p:txBody>
        </p:sp>
      </p:grpSp>
      <p:grpSp>
        <p:nvGrpSpPr>
          <p:cNvPr id="12" name="Group 11">
            <a:extLst>
              <a:ext uri="{FF2B5EF4-FFF2-40B4-BE49-F238E27FC236}">
                <a16:creationId xmlns:a16="http://schemas.microsoft.com/office/drawing/2014/main" id="{6F24A927-93C4-4ADC-9B01-D04AA4249A63}"/>
              </a:ext>
            </a:extLst>
          </p:cNvPr>
          <p:cNvGrpSpPr/>
          <p:nvPr/>
        </p:nvGrpSpPr>
        <p:grpSpPr>
          <a:xfrm>
            <a:off x="4513900" y="4027618"/>
            <a:ext cx="3190102" cy="1970303"/>
            <a:chOff x="4351340" y="4027618"/>
            <a:chExt cx="3190102" cy="1970303"/>
          </a:xfrm>
        </p:grpSpPr>
        <p:pic>
          <p:nvPicPr>
            <p:cNvPr id="2058" name="Picture 10">
              <a:extLst>
                <a:ext uri="{FF2B5EF4-FFF2-40B4-BE49-F238E27FC236}">
                  <a16:creationId xmlns:a16="http://schemas.microsoft.com/office/drawing/2014/main" id="{ADB90EFE-FDA8-475A-B6AC-32D61239DB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65"/>
            <a:stretch/>
          </p:blipFill>
          <p:spPr bwMode="auto">
            <a:xfrm>
              <a:off x="4351340" y="4027618"/>
              <a:ext cx="3190102" cy="19703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02B7DF7-5343-44B6-9268-157BFE850DA2}"/>
                </a:ext>
              </a:extLst>
            </p:cNvPr>
            <p:cNvSpPr/>
            <p:nvPr/>
          </p:nvSpPr>
          <p:spPr>
            <a:xfrm>
              <a:off x="4400420" y="5623138"/>
              <a:ext cx="1223412" cy="369332"/>
            </a:xfrm>
            <a:prstGeom prst="rect">
              <a:avLst/>
            </a:prstGeom>
          </p:spPr>
          <p:txBody>
            <a:bodyPr wrap="none">
              <a:spAutoFit/>
            </a:bodyPr>
            <a:lstStyle/>
            <a:p>
              <a:r>
                <a:rPr lang="en-US" dirty="0">
                  <a:solidFill>
                    <a:schemeClr val="bg1"/>
                  </a:solidFill>
                </a:rPr>
                <a:t>Fun4All-G4</a:t>
              </a:r>
            </a:p>
          </p:txBody>
        </p:sp>
      </p:grpSp>
      <p:grpSp>
        <p:nvGrpSpPr>
          <p:cNvPr id="13" name="Group 12">
            <a:extLst>
              <a:ext uri="{FF2B5EF4-FFF2-40B4-BE49-F238E27FC236}">
                <a16:creationId xmlns:a16="http://schemas.microsoft.com/office/drawing/2014/main" id="{1D9758E5-CC59-44A3-9986-9DAABB6E0E58}"/>
              </a:ext>
            </a:extLst>
          </p:cNvPr>
          <p:cNvGrpSpPr/>
          <p:nvPr/>
        </p:nvGrpSpPr>
        <p:grpSpPr>
          <a:xfrm>
            <a:off x="8456635" y="4027618"/>
            <a:ext cx="3301672" cy="2409758"/>
            <a:chOff x="8398968" y="4190069"/>
            <a:chExt cx="3190101" cy="2370841"/>
          </a:xfrm>
        </p:grpSpPr>
        <p:pic>
          <p:nvPicPr>
            <p:cNvPr id="2052" name="Picture 4">
              <a:extLst>
                <a:ext uri="{FF2B5EF4-FFF2-40B4-BE49-F238E27FC236}">
                  <a16:creationId xmlns:a16="http://schemas.microsoft.com/office/drawing/2014/main" id="{7CC9A50B-E4B3-4A09-B108-D0639618B1D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8" r="15992"/>
            <a:stretch/>
          </p:blipFill>
          <p:spPr bwMode="auto">
            <a:xfrm>
              <a:off x="8398968" y="4190069"/>
              <a:ext cx="3190101" cy="23708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D53DCB7-C881-4BEC-A3D4-63562569204D}"/>
                </a:ext>
              </a:extLst>
            </p:cNvPr>
            <p:cNvSpPr/>
            <p:nvPr/>
          </p:nvSpPr>
          <p:spPr>
            <a:xfrm>
              <a:off x="8398968" y="4190069"/>
              <a:ext cx="1182070" cy="363367"/>
            </a:xfrm>
            <a:prstGeom prst="rect">
              <a:avLst/>
            </a:prstGeom>
          </p:spPr>
          <p:txBody>
            <a:bodyPr wrap="none">
              <a:spAutoFit/>
            </a:bodyPr>
            <a:lstStyle/>
            <a:p>
              <a:r>
                <a:rPr lang="en-US" dirty="0">
                  <a:solidFill>
                    <a:schemeClr val="bg1"/>
                  </a:solidFill>
                </a:rPr>
                <a:t>Fun4All-G4</a:t>
              </a:r>
            </a:p>
          </p:txBody>
        </p:sp>
      </p:grpSp>
      <p:grpSp>
        <p:nvGrpSpPr>
          <p:cNvPr id="10" name="Group 9">
            <a:extLst>
              <a:ext uri="{FF2B5EF4-FFF2-40B4-BE49-F238E27FC236}">
                <a16:creationId xmlns:a16="http://schemas.microsoft.com/office/drawing/2014/main" id="{455F421D-5B89-4971-992E-BBD60AFCCA30}"/>
              </a:ext>
            </a:extLst>
          </p:cNvPr>
          <p:cNvGrpSpPr/>
          <p:nvPr/>
        </p:nvGrpSpPr>
        <p:grpSpPr>
          <a:xfrm>
            <a:off x="400651" y="2133217"/>
            <a:ext cx="3493093" cy="1766198"/>
            <a:chOff x="400651" y="2133217"/>
            <a:chExt cx="3493093" cy="1766198"/>
          </a:xfrm>
        </p:grpSpPr>
        <p:pic>
          <p:nvPicPr>
            <p:cNvPr id="2054" name="Picture 6">
              <a:extLst>
                <a:ext uri="{FF2B5EF4-FFF2-40B4-BE49-F238E27FC236}">
                  <a16:creationId xmlns:a16="http://schemas.microsoft.com/office/drawing/2014/main" id="{B2651E92-9B35-4F00-99FD-E259D8F04B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651" y="2133217"/>
              <a:ext cx="3435765" cy="17661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61EE43C-CFB5-47DF-8B61-D43DEFB80075}"/>
                </a:ext>
              </a:extLst>
            </p:cNvPr>
            <p:cNvSpPr/>
            <p:nvPr/>
          </p:nvSpPr>
          <p:spPr>
            <a:xfrm>
              <a:off x="2560046" y="2181802"/>
              <a:ext cx="1333698" cy="369332"/>
            </a:xfrm>
            <a:prstGeom prst="rect">
              <a:avLst/>
            </a:prstGeom>
          </p:spPr>
          <p:txBody>
            <a:bodyPr wrap="none">
              <a:spAutoFit/>
            </a:bodyPr>
            <a:lstStyle/>
            <a:p>
              <a:r>
                <a:rPr lang="en-US" dirty="0" err="1">
                  <a:solidFill>
                    <a:schemeClr val="bg1"/>
                  </a:solidFill>
                </a:rPr>
                <a:t>CAD:endcap</a:t>
              </a:r>
              <a:endParaRPr lang="en-US" dirty="0">
                <a:solidFill>
                  <a:schemeClr val="bg1"/>
                </a:solidFill>
              </a:endParaRPr>
            </a:p>
          </p:txBody>
        </p:sp>
      </p:grpSp>
      <p:grpSp>
        <p:nvGrpSpPr>
          <p:cNvPr id="20" name="Group 19">
            <a:extLst>
              <a:ext uri="{FF2B5EF4-FFF2-40B4-BE49-F238E27FC236}">
                <a16:creationId xmlns:a16="http://schemas.microsoft.com/office/drawing/2014/main" id="{6A7EF374-583B-4076-B451-8023B49FEEF0}"/>
              </a:ext>
            </a:extLst>
          </p:cNvPr>
          <p:cNvGrpSpPr/>
          <p:nvPr/>
        </p:nvGrpSpPr>
        <p:grpSpPr>
          <a:xfrm>
            <a:off x="8456714" y="1223952"/>
            <a:ext cx="3301596" cy="2675463"/>
            <a:chOff x="8456714" y="1223952"/>
            <a:chExt cx="3301596" cy="2675463"/>
          </a:xfrm>
        </p:grpSpPr>
        <p:pic>
          <p:nvPicPr>
            <p:cNvPr id="2050" name="Picture 2">
              <a:extLst>
                <a:ext uri="{FF2B5EF4-FFF2-40B4-BE49-F238E27FC236}">
                  <a16:creationId xmlns:a16="http://schemas.microsoft.com/office/drawing/2014/main" id="{072E5928-ED2B-4391-887A-A53F07762E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6714" y="1223952"/>
              <a:ext cx="3301596" cy="26754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BC3201-F94D-4E3F-A4BF-EBF7E7182DED}"/>
                </a:ext>
              </a:extLst>
            </p:cNvPr>
            <p:cNvSpPr/>
            <p:nvPr/>
          </p:nvSpPr>
          <p:spPr>
            <a:xfrm>
              <a:off x="8459573" y="1248488"/>
              <a:ext cx="1053494" cy="369332"/>
            </a:xfrm>
            <a:prstGeom prst="rect">
              <a:avLst/>
            </a:prstGeom>
          </p:spPr>
          <p:txBody>
            <a:bodyPr wrap="none">
              <a:spAutoFit/>
            </a:bodyPr>
            <a:lstStyle/>
            <a:p>
              <a:r>
                <a:rPr lang="en-US" dirty="0">
                  <a:solidFill>
                    <a:schemeClr val="bg1"/>
                  </a:solidFill>
                </a:rPr>
                <a:t>CAD: TPC</a:t>
              </a:r>
            </a:p>
          </p:txBody>
        </p:sp>
      </p:grpSp>
      <p:grpSp>
        <p:nvGrpSpPr>
          <p:cNvPr id="14" name="Group 13">
            <a:extLst>
              <a:ext uri="{FF2B5EF4-FFF2-40B4-BE49-F238E27FC236}">
                <a16:creationId xmlns:a16="http://schemas.microsoft.com/office/drawing/2014/main" id="{1AA1BDCD-EA5C-4743-80A0-BF42024B0B1B}"/>
              </a:ext>
            </a:extLst>
          </p:cNvPr>
          <p:cNvGrpSpPr/>
          <p:nvPr/>
        </p:nvGrpSpPr>
        <p:grpSpPr>
          <a:xfrm>
            <a:off x="4513901" y="1620897"/>
            <a:ext cx="3190102" cy="2278518"/>
            <a:chOff x="4351341" y="1620897"/>
            <a:chExt cx="3190102" cy="2278518"/>
          </a:xfrm>
        </p:grpSpPr>
        <p:pic>
          <p:nvPicPr>
            <p:cNvPr id="8" name="Picture 7">
              <a:extLst>
                <a:ext uri="{FF2B5EF4-FFF2-40B4-BE49-F238E27FC236}">
                  <a16:creationId xmlns:a16="http://schemas.microsoft.com/office/drawing/2014/main" id="{D950DC96-DC66-4912-8FD2-96DCF8CACECF}"/>
                </a:ext>
              </a:extLst>
            </p:cNvPr>
            <p:cNvPicPr>
              <a:picLocks noChangeAspect="1"/>
            </p:cNvPicPr>
            <p:nvPr/>
          </p:nvPicPr>
          <p:blipFill rotWithShape="1">
            <a:blip r:embed="rId8"/>
            <a:srcRect t="7447"/>
            <a:stretch/>
          </p:blipFill>
          <p:spPr>
            <a:xfrm>
              <a:off x="4351341" y="1620897"/>
              <a:ext cx="3190102" cy="2278518"/>
            </a:xfrm>
            <a:prstGeom prst="rect">
              <a:avLst/>
            </a:prstGeom>
          </p:spPr>
        </p:pic>
        <p:sp>
          <p:nvSpPr>
            <p:cNvPr id="19" name="Rectangle 18">
              <a:extLst>
                <a:ext uri="{FF2B5EF4-FFF2-40B4-BE49-F238E27FC236}">
                  <a16:creationId xmlns:a16="http://schemas.microsoft.com/office/drawing/2014/main" id="{E6CFC22D-44EC-4E30-80C9-598EC92F898B}"/>
                </a:ext>
              </a:extLst>
            </p:cNvPr>
            <p:cNvSpPr/>
            <p:nvPr/>
          </p:nvSpPr>
          <p:spPr>
            <a:xfrm>
              <a:off x="5525355" y="1650308"/>
              <a:ext cx="1785104" cy="646331"/>
            </a:xfrm>
            <a:prstGeom prst="rect">
              <a:avLst/>
            </a:prstGeom>
          </p:spPr>
          <p:txBody>
            <a:bodyPr wrap="none">
              <a:spAutoFit/>
            </a:bodyPr>
            <a:lstStyle/>
            <a:p>
              <a:r>
                <a:rPr lang="en-US" dirty="0" err="1">
                  <a:solidFill>
                    <a:schemeClr val="bg1"/>
                  </a:solidFill>
                </a:rPr>
                <a:t>StonyBrook</a:t>
              </a:r>
              <a:r>
                <a:rPr lang="en-US" dirty="0">
                  <a:solidFill>
                    <a:schemeClr val="bg1"/>
                  </a:solidFill>
                </a:rPr>
                <a:t> Univ</a:t>
              </a:r>
              <a:br>
                <a:rPr lang="en-US" dirty="0">
                  <a:solidFill>
                    <a:schemeClr val="bg1"/>
                  </a:solidFill>
                </a:rPr>
              </a:br>
              <a:r>
                <a:rPr lang="en-US" dirty="0">
                  <a:solidFill>
                    <a:schemeClr val="bg1"/>
                  </a:solidFill>
                </a:rPr>
                <a:t>TPC </a:t>
              </a:r>
              <a:r>
                <a:rPr lang="en-US" dirty="0" err="1">
                  <a:solidFill>
                    <a:schemeClr val="bg1"/>
                  </a:solidFill>
                </a:rPr>
                <a:t>wagonwheel</a:t>
              </a:r>
              <a:endParaRPr lang="en-US" dirty="0">
                <a:solidFill>
                  <a:schemeClr val="bg1"/>
                </a:solidFill>
              </a:endParaRPr>
            </a:p>
          </p:txBody>
        </p:sp>
      </p:grpSp>
      <p:sp>
        <p:nvSpPr>
          <p:cNvPr id="21" name="Arrow: Down 20">
            <a:extLst>
              <a:ext uri="{FF2B5EF4-FFF2-40B4-BE49-F238E27FC236}">
                <a16:creationId xmlns:a16="http://schemas.microsoft.com/office/drawing/2014/main" id="{0EEE959E-01C9-4B49-9F1B-7A63E3F1F1EA}"/>
              </a:ext>
            </a:extLst>
          </p:cNvPr>
          <p:cNvSpPr/>
          <p:nvPr/>
        </p:nvSpPr>
        <p:spPr>
          <a:xfrm>
            <a:off x="1882775" y="3794204"/>
            <a:ext cx="423960"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232BC473-A2FD-45F8-9C18-C209792672EE}"/>
              </a:ext>
            </a:extLst>
          </p:cNvPr>
          <p:cNvSpPr/>
          <p:nvPr/>
        </p:nvSpPr>
        <p:spPr>
          <a:xfrm>
            <a:off x="9955063" y="3714749"/>
            <a:ext cx="423960"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6508" y="554883"/>
            <a:ext cx="433132" cy="369332"/>
          </a:xfrm>
          <a:prstGeom prst="rect">
            <a:avLst/>
          </a:prstGeom>
        </p:spPr>
        <p:txBody>
          <a:bodyPr wrap="none">
            <a:spAutoFit/>
          </a:bodyPr>
          <a:lstStyle/>
          <a:p>
            <a:r>
              <a:rPr lang="en-US" dirty="0" err="1"/>
              <a:t>Jin</a:t>
            </a:r>
            <a:endParaRPr lang="en-US" dirty="0"/>
          </a:p>
        </p:txBody>
      </p:sp>
      <p:sp>
        <p:nvSpPr>
          <p:cNvPr id="28" name="TextBox 27"/>
          <p:cNvSpPr txBox="1"/>
          <p:nvPr/>
        </p:nvSpPr>
        <p:spPr>
          <a:xfrm>
            <a:off x="4901674" y="93218"/>
            <a:ext cx="2571345" cy="461665"/>
          </a:xfrm>
          <a:prstGeom prst="rect">
            <a:avLst/>
          </a:prstGeom>
          <a:noFill/>
        </p:spPr>
        <p:txBody>
          <a:bodyPr wrap="none" rtlCol="0">
            <a:spAutoFit/>
          </a:bodyPr>
          <a:lstStyle/>
          <a:p>
            <a:r>
              <a:rPr lang="en-US" sz="2400" u="sng" dirty="0"/>
              <a:t>What is the status?</a:t>
            </a:r>
          </a:p>
        </p:txBody>
      </p:sp>
    </p:spTree>
    <p:extLst>
      <p:ext uri="{BB962C8B-B14F-4D97-AF65-F5344CB8AC3E}">
        <p14:creationId xmlns:p14="http://schemas.microsoft.com/office/powerpoint/2010/main" val="2284038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2174</TotalTime>
  <Words>2744</Words>
  <Application>Microsoft Office PowerPoint</Application>
  <PresentationFormat>Widescreen</PresentationFormat>
  <Paragraphs>248</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-apple-system</vt: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TPC</vt:lpstr>
      <vt:lpstr>TPC endcap in Geant4 simulation</vt:lpstr>
      <vt:lpstr>The detector model used in this material scan</vt:lpstr>
      <vt:lpstr>Material in the tracker+PID core</vt:lpstr>
      <vt:lpstr>Beam pipe</vt:lpstr>
      <vt:lpstr>PowerPoint Presentation</vt:lpstr>
      <vt:lpstr>PowerPoint Presentation</vt:lpstr>
      <vt:lpstr>Detector model used in this study</vt:lpstr>
      <vt:lpstr>The detector model in this scan</vt:lpstr>
      <vt:lpstr>Angle-psuedorapidity translations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dc:creator>
  <cp:lastModifiedBy>leo</cp:lastModifiedBy>
  <cp:revision>57</cp:revision>
  <dcterms:created xsi:type="dcterms:W3CDTF">2020-09-12T18:55:42Z</dcterms:created>
  <dcterms:modified xsi:type="dcterms:W3CDTF">2020-09-17T15:14:09Z</dcterms:modified>
</cp:coreProperties>
</file>