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>
        <p:scale>
          <a:sx n="180" d="100"/>
          <a:sy n="180" d="100"/>
        </p:scale>
        <p:origin x="2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8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1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8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0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3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9112-CC95-E64C-8C9E-8BC30820C3FE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3406-1A40-F840-A2B0-4D5C61EA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0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verleaf.com/read/bbdqsmspmjdp" TargetMode="External"/><Relationship Id="rId2" Type="http://schemas.openxmlformats.org/officeDocument/2006/relationships/hyperlink" Target="http://www.eicug.org/web/sites/default/files/YRs_Outline_v6_draf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spirehe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DF7C-702C-AC4F-9F8A-6DA4E43B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Overleaf for the EIC YR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E3B4-5DF4-F449-9FB8-9F0C0A94F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782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We will be using Overleaf for the EIC-YR</a:t>
            </a:r>
          </a:p>
          <a:p>
            <a:r>
              <a:rPr lang="en-US" dirty="0">
                <a:solidFill>
                  <a:srgbClr val="0070C0"/>
                </a:solidFill>
              </a:rPr>
              <a:t>We are using the BNL professional license</a:t>
            </a:r>
          </a:p>
          <a:p>
            <a:r>
              <a:rPr lang="en-US" dirty="0">
                <a:solidFill>
                  <a:srgbClr val="0070C0"/>
                </a:solidFill>
              </a:rPr>
              <a:t>PWG and DWG Convenors will have edit permission for the integrated document</a:t>
            </a:r>
          </a:p>
          <a:p>
            <a:r>
              <a:rPr lang="en-US" dirty="0">
                <a:solidFill>
                  <a:srgbClr val="0070C0"/>
                </a:solidFill>
              </a:rPr>
              <a:t>The structure of the document is based on the draft EIC YR outline (which has been discussed previously)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www.eicug.org</a:t>
            </a:r>
            <a:r>
              <a:rPr lang="en-US" dirty="0">
                <a:hlinkClick r:id="rId2"/>
              </a:rPr>
              <a:t>/web/sites/default/files/YRs_Outline_v6_draft.pdf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Copies of the template will be made for each subgroup and hosted at BNL; subgroup conveners will have edit permissions.</a:t>
            </a:r>
          </a:p>
          <a:p>
            <a:r>
              <a:rPr lang="en-US" dirty="0">
                <a:solidFill>
                  <a:srgbClr val="0070C0"/>
                </a:solidFill>
              </a:rPr>
              <a:t>Elke has set up the template based on the CDR  </a:t>
            </a:r>
          </a:p>
          <a:p>
            <a:r>
              <a:rPr lang="en-US" dirty="0">
                <a:solidFill>
                  <a:srgbClr val="0070C0"/>
                </a:solidFill>
              </a:rPr>
              <a:t>View only version of integrated document: </a:t>
            </a:r>
          </a:p>
          <a:p>
            <a:pPr lvl="1"/>
            <a:r>
              <a:rPr lang="en-US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en-US" dirty="0" err="1">
                <a:solidFill>
                  <a:srgbClr val="0070C0"/>
                </a:solidFill>
                <a:hlinkClick r:id="rId3"/>
              </a:rPr>
              <a:t>www.overleaf.com</a:t>
            </a:r>
            <a:r>
              <a:rPr lang="en-US" dirty="0">
                <a:solidFill>
                  <a:srgbClr val="0070C0"/>
                </a:solidFill>
                <a:hlinkClick r:id="rId3"/>
              </a:rPr>
              <a:t>/read/</a:t>
            </a:r>
            <a:r>
              <a:rPr lang="en-US" dirty="0" err="1">
                <a:solidFill>
                  <a:srgbClr val="0070C0"/>
                </a:solidFill>
                <a:hlinkClick r:id="rId3"/>
              </a:rPr>
              <a:t>bbdqsmspmjdp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8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02BD-A951-C346-AD4D-399E28D9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preamble_black_report.tex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0081-84B3-DF4D-964D-CE6C8A5E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This is the heart of the format, which all sections will use. </a:t>
            </a:r>
          </a:p>
          <a:p>
            <a:r>
              <a:rPr lang="en-US" dirty="0">
                <a:solidFill>
                  <a:srgbClr val="0070C0"/>
                </a:solidFill>
              </a:rPr>
              <a:t>It includes definitions for frequently used units, kinematic variables, particles, energies, colliding systems, etc. </a:t>
            </a:r>
            <a:r>
              <a:rPr lang="en-US" dirty="0" err="1">
                <a:solidFill>
                  <a:srgbClr val="0070C0"/>
                </a:solidFill>
              </a:rPr>
              <a:t>E.g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\</a:t>
            </a:r>
            <a:r>
              <a:rPr lang="en-US" dirty="0" err="1"/>
              <a:t>newcommand</a:t>
            </a:r>
            <a:r>
              <a:rPr lang="en-US" dirty="0"/>
              <a:t>{\</a:t>
            </a:r>
            <a:r>
              <a:rPr lang="en-US" dirty="0" err="1"/>
              <a:t>gev</a:t>
            </a:r>
            <a:r>
              <a:rPr lang="en-US" dirty="0"/>
              <a:t>}{\</a:t>
            </a:r>
            <a:r>
              <a:rPr lang="en-US" dirty="0" err="1"/>
              <a:t>operatorname</a:t>
            </a:r>
            <a:r>
              <a:rPr lang="en-US" dirty="0"/>
              <a:t>{GeV}}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newcommand</a:t>
            </a:r>
            <a:r>
              <a:rPr lang="en-US" dirty="0"/>
              <a:t>{\</a:t>
            </a:r>
            <a:r>
              <a:rPr lang="en-US" dirty="0" err="1"/>
              <a:t>pT</a:t>
            </a:r>
            <a:r>
              <a:rPr lang="en-US" dirty="0"/>
              <a:t>}{\</a:t>
            </a:r>
            <a:r>
              <a:rPr lang="en-US" dirty="0" err="1"/>
              <a:t>mbox</a:t>
            </a:r>
            <a:r>
              <a:rPr lang="en-US" dirty="0"/>
              <a:t>{$</a:t>
            </a:r>
            <a:r>
              <a:rPr lang="en-US" dirty="0" err="1"/>
              <a:t>p_T</a:t>
            </a:r>
            <a:r>
              <a:rPr lang="en-US" dirty="0"/>
              <a:t>$}}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newcommand</a:t>
            </a:r>
            <a:r>
              <a:rPr lang="en-US" dirty="0"/>
              <a:t>{\ep}{\</a:t>
            </a:r>
            <a:r>
              <a:rPr lang="en-US" dirty="0" err="1"/>
              <a:t>textit</a:t>
            </a:r>
            <a:r>
              <a:rPr lang="en-US" dirty="0"/>
              <a:t>{e}+\</a:t>
            </a:r>
            <a:r>
              <a:rPr lang="en-US" dirty="0" err="1"/>
              <a:t>textit</a:t>
            </a:r>
            <a:r>
              <a:rPr lang="en-US" dirty="0"/>
              <a:t>{p}}</a:t>
            </a:r>
          </a:p>
          <a:p>
            <a:r>
              <a:rPr lang="en-US" b="1" dirty="0">
                <a:solidFill>
                  <a:srgbClr val="C00000"/>
                </a:solidFill>
              </a:rPr>
              <a:t>USE THEM</a:t>
            </a:r>
          </a:p>
        </p:txBody>
      </p:sp>
    </p:spTree>
    <p:extLst>
      <p:ext uri="{BB962C8B-B14F-4D97-AF65-F5344CB8AC3E}">
        <p14:creationId xmlns:p14="http://schemas.microsoft.com/office/powerpoint/2010/main" val="254188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5872-3190-7C48-8E94-E6929874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76"/>
            <a:ext cx="7886700" cy="1325563"/>
          </a:xfrm>
        </p:spPr>
        <p:txBody>
          <a:bodyPr/>
          <a:lstStyle/>
          <a:p>
            <a:r>
              <a:rPr lang="en-US" dirty="0"/>
              <a:t>File Structure follows outline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5B474B-0794-CB48-93A8-E3116BE08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06" y="1247380"/>
            <a:ext cx="9053494" cy="5604544"/>
          </a:xfrm>
        </p:spPr>
      </p:pic>
    </p:spTree>
    <p:extLst>
      <p:ext uri="{BB962C8B-B14F-4D97-AF65-F5344CB8AC3E}">
        <p14:creationId xmlns:p14="http://schemas.microsoft.com/office/powerpoint/2010/main" val="159856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DFDF-CCE3-D547-8A64-B1488FE0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A9BC8-ECA8-2D40-9F81-B483DC0CC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Use common definitions</a:t>
            </a:r>
          </a:p>
          <a:p>
            <a:r>
              <a:rPr lang="en-US" dirty="0">
                <a:solidFill>
                  <a:srgbClr val="0070C0"/>
                </a:solidFill>
              </a:rPr>
              <a:t>Do not deviate from labeling conventions for sections, figures, and citations. </a:t>
            </a:r>
          </a:p>
          <a:p>
            <a:r>
              <a:rPr lang="en-US" dirty="0">
                <a:solidFill>
                  <a:srgbClr val="0070C0"/>
                </a:solidFill>
              </a:rPr>
              <a:t>Use </a:t>
            </a:r>
            <a:r>
              <a:rPr lang="en-US" dirty="0" err="1">
                <a:solidFill>
                  <a:srgbClr val="0070C0"/>
                </a:solidFill>
              </a:rPr>
              <a:t>Bibtex</a:t>
            </a:r>
            <a:r>
              <a:rPr lang="en-US" dirty="0">
                <a:solidFill>
                  <a:srgbClr val="0070C0"/>
                </a:solidFill>
              </a:rPr>
              <a:t> (and only </a:t>
            </a:r>
            <a:r>
              <a:rPr lang="en-US" dirty="0" err="1">
                <a:solidFill>
                  <a:srgbClr val="0070C0"/>
                </a:solidFill>
              </a:rPr>
              <a:t>Bibtex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/>
              <a:t>use INSPIRE standard where possible. (Search the publication on  </a:t>
            </a:r>
            <a:r>
              <a:rPr lang="en-US" dirty="0">
                <a:hlinkClick r:id="rId2"/>
              </a:rPr>
              <a:t>https://inspirehep.net</a:t>
            </a:r>
            <a:r>
              <a:rPr lang="en-US" dirty="0"/>
              <a:t>, then click on "cite")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3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463-86FE-624B-9989-AF38897F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and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CB6A-64EC-6C41-9A36-BEB7F8F5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Contacts:</a:t>
            </a:r>
          </a:p>
          <a:p>
            <a:pPr lvl="1"/>
            <a:r>
              <a:rPr lang="en-US" dirty="0"/>
              <a:t>PWG Representative: Adrian Dumitru</a:t>
            </a:r>
          </a:p>
          <a:p>
            <a:pPr lvl="1"/>
            <a:r>
              <a:rPr lang="en-US" dirty="0"/>
              <a:t>DWG Representative: Ken Barish</a:t>
            </a:r>
          </a:p>
          <a:p>
            <a:r>
              <a:rPr lang="en-US" dirty="0">
                <a:solidFill>
                  <a:srgbClr val="0070C0"/>
                </a:solidFill>
              </a:rPr>
              <a:t>Plan to finalize format over next few days</a:t>
            </a:r>
          </a:p>
          <a:p>
            <a:r>
              <a:rPr lang="en-US" dirty="0">
                <a:solidFill>
                  <a:srgbClr val="0070C0"/>
                </a:solidFill>
              </a:rPr>
              <a:t>Make copies for subgroups early next week</a:t>
            </a:r>
          </a:p>
          <a:p>
            <a:r>
              <a:rPr lang="en-US" dirty="0">
                <a:solidFill>
                  <a:srgbClr val="0070C0"/>
                </a:solidFill>
              </a:rPr>
              <a:t>Send info to working group convenors early next week. </a:t>
            </a:r>
          </a:p>
        </p:txBody>
      </p:sp>
    </p:spTree>
    <p:extLst>
      <p:ext uri="{BB962C8B-B14F-4D97-AF65-F5344CB8AC3E}">
        <p14:creationId xmlns:p14="http://schemas.microsoft.com/office/powerpoint/2010/main" val="118649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88AE-BE83-A34F-9A5E-E232356B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6932-0BEB-4444-86FD-2B0C5605E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floor is open …</a:t>
            </a:r>
          </a:p>
        </p:txBody>
      </p:sp>
    </p:spTree>
    <p:extLst>
      <p:ext uri="{BB962C8B-B14F-4D97-AF65-F5344CB8AC3E}">
        <p14:creationId xmlns:p14="http://schemas.microsoft.com/office/powerpoint/2010/main" val="277774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304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Overleaf for the EIC YR</vt:lpstr>
      <vt:lpstr>preamble_black_report.tex</vt:lpstr>
      <vt:lpstr>File Structure follows outline</vt:lpstr>
      <vt:lpstr>Notes</vt:lpstr>
      <vt:lpstr>Timeline and Contacts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Barish</dc:creator>
  <cp:lastModifiedBy>Kenneth Barish</cp:lastModifiedBy>
  <cp:revision>8</cp:revision>
  <dcterms:created xsi:type="dcterms:W3CDTF">2020-09-18T02:50:15Z</dcterms:created>
  <dcterms:modified xsi:type="dcterms:W3CDTF">2020-09-18T04:09:57Z</dcterms:modified>
</cp:coreProperties>
</file>