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1521" r:id="rId3"/>
    <p:sldId id="476" r:id="rId4"/>
    <p:sldId id="488" r:id="rId5"/>
    <p:sldId id="1522" r:id="rId6"/>
    <p:sldId id="489" r:id="rId7"/>
    <p:sldId id="1523" r:id="rId8"/>
    <p:sldId id="490" r:id="rId9"/>
    <p:sldId id="492" r:id="rId10"/>
    <p:sldId id="1518" r:id="rId11"/>
    <p:sldId id="1519" r:id="rId12"/>
    <p:sldId id="493" r:id="rId13"/>
    <p:sldId id="495" r:id="rId14"/>
    <p:sldId id="499" r:id="rId15"/>
    <p:sldId id="1520" r:id="rId16"/>
    <p:sldId id="115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37" autoAdjust="0"/>
    <p:restoredTop sz="96408" autoAdjust="0"/>
  </p:normalViewPr>
  <p:slideViewPr>
    <p:cSldViewPr snapToGrid="0" snapToObjects="1">
      <p:cViewPr varScale="1">
        <p:scale>
          <a:sx n="67" d="100"/>
          <a:sy n="67" d="100"/>
        </p:scale>
        <p:origin x="184" y="84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17, 2020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17,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  <p:extLst>
      <p:ext uri="{BB962C8B-B14F-4D97-AF65-F5344CB8AC3E}">
        <p14:creationId xmlns:p14="http://schemas.microsoft.com/office/powerpoint/2010/main" val="612773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  <p:extLst>
      <p:ext uri="{BB962C8B-B14F-4D97-AF65-F5344CB8AC3E}">
        <p14:creationId xmlns:p14="http://schemas.microsoft.com/office/powerpoint/2010/main" val="402727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17,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science.sciencemag.org/content/320/5882/1476.abstrac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center.org/content/detector-testing-capabilities-hall-b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doug@jlab.org" TargetMode="External"/><Relationship Id="rId2" Type="http://schemas.openxmlformats.org/officeDocument/2006/relationships/hyperlink" Target="https://www.eiccenter.org/detector-test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lab.org/indico/event/400/contribution/25/material/slides/0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physics/experiments/schedule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physics/experiments/schedule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physics/experiments/schedule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5595"/>
            <a:ext cx="9144000" cy="617838"/>
          </a:xfrm>
        </p:spPr>
        <p:txBody>
          <a:bodyPr/>
          <a:lstStyle/>
          <a:p>
            <a:pPr algn="ctr"/>
            <a:r>
              <a:rPr lang="en-US" dirty="0"/>
              <a:t>Detector Testing For The EIC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51990C6-F448-BA45-A498-6338097A10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7055" t="10808" r="15579"/>
          <a:stretch/>
        </p:blipFill>
        <p:spPr>
          <a:xfrm>
            <a:off x="4811830" y="2116915"/>
            <a:ext cx="4202653" cy="23648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Douglas W. Higinbotham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Thursday, September 17, 2020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34C79-A6FC-E348-9E56-E45E9E1B4FB1}"/>
              </a:ext>
            </a:extLst>
          </p:cNvPr>
          <p:cNvSpPr txBox="1"/>
          <p:nvPr/>
        </p:nvSpPr>
        <p:spPr>
          <a:xfrm>
            <a:off x="0" y="135059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Opportunities for doing detector tests at Jefferson Lab.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81F9-2EEC-154B-9C15-DE2D3404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Detector Tests In Experimental Hall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C896D-B250-B645-99D3-06BDD7834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January 2020:  Can you actually run an open geometry neutron detector in Hall A at a luminosity of 1E10</a:t>
            </a:r>
            <a:r>
              <a:rPr lang="en-US" baseline="30000" dirty="0"/>
              <a:t>38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 </a:t>
            </a:r>
            <a:r>
              <a:rPr lang="en-US" dirty="0"/>
              <a:t>?!</a:t>
            </a:r>
          </a:p>
          <a:p>
            <a:r>
              <a:rPr lang="en-US" dirty="0"/>
              <a:t>We did a parasitic measurement with the </a:t>
            </a:r>
            <a:r>
              <a:rPr lang="en-US" baseline="30000" dirty="0"/>
              <a:t>3</a:t>
            </a:r>
            <a:r>
              <a:rPr lang="en-US" dirty="0"/>
              <a:t>He(</a:t>
            </a:r>
            <a:r>
              <a:rPr lang="en-US" dirty="0" err="1"/>
              <a:t>e,e’p</a:t>
            </a:r>
            <a:r>
              <a:rPr lang="en-US" dirty="0"/>
              <a:t>) experiment E89-044 and demonstrate we could indeed see triple events.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Ran the full SRC </a:t>
            </a:r>
            <a:r>
              <a:rPr lang="en-US" baseline="30000" dirty="0"/>
              <a:t>12</a:t>
            </a:r>
            <a:r>
              <a:rPr lang="en-US" dirty="0"/>
              <a:t>C(</a:t>
            </a:r>
            <a:r>
              <a:rPr lang="en-US" dirty="0" err="1"/>
              <a:t>e,e’pn</a:t>
            </a:r>
            <a:r>
              <a:rPr lang="en-US" dirty="0"/>
              <a:t>) experiment Dec. 2004 to April 2005</a:t>
            </a:r>
          </a:p>
          <a:p>
            <a:r>
              <a:rPr lang="en-US" dirty="0"/>
              <a:t>Resulted in Jefferson Lab’s first article in the journal Science.</a:t>
            </a:r>
          </a:p>
          <a:p>
            <a:r>
              <a:rPr lang="en-US" dirty="0">
                <a:hlinkClick r:id="rId2"/>
              </a:rPr>
              <a:t>https://science.sciencemag.org/content/320/5882/1476.abstract</a:t>
            </a:r>
            <a:r>
              <a:rPr lang="en-US" dirty="0"/>
              <a:t>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BD3FF-B7FA-524A-B128-F56EB548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BED00-1B84-D843-A0BA-30FE2179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53643-3B25-8445-8FD3-0B9B8E6D2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98" y="2140582"/>
            <a:ext cx="4251051" cy="2906762"/>
          </a:xfrm>
          <a:prstGeom prst="rect">
            <a:avLst/>
          </a:prstGeom>
        </p:spPr>
      </p:pic>
      <p:pic>
        <p:nvPicPr>
          <p:cNvPr id="10" name="Picture 2" descr="setup">
            <a:extLst>
              <a:ext uri="{FF2B5EF4-FFF2-40B4-BE49-F238E27FC236}">
                <a16:creationId xmlns:a16="http://schemas.microsoft.com/office/drawing/2014/main" id="{2A0645D3-4746-2F4B-92E6-F63FD5CB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7169" y="2166708"/>
            <a:ext cx="4026852" cy="2906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00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A8E1-7EAE-9F45-BA04-8F5662D18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Testing In High Radiation Environment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95FF4-92B4-0E47-876F-3599B3E71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0.1 </a:t>
            </a:r>
            <a:r>
              <a:rPr lang="en-US" dirty="0" err="1"/>
              <a:t>MRad</a:t>
            </a:r>
            <a:r>
              <a:rPr lang="en-US" dirty="0"/>
              <a:t> dose to 3D printed plastics &amp; alloy foils</a:t>
            </a:r>
          </a:p>
          <a:p>
            <a:r>
              <a:rPr lang="en-US" dirty="0"/>
              <a:t>Done in close collaboration with </a:t>
            </a:r>
            <a:r>
              <a:rPr lang="en-US" dirty="0" err="1"/>
              <a:t>JLab</a:t>
            </a:r>
            <a:r>
              <a:rPr lang="en-US" dirty="0"/>
              <a:t> radiation control group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5006A-19A8-EA4D-A35C-9F0CD63C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73ED4-7C6A-7447-952E-7E353947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64B42-F640-F548-BF16-2D1C46B22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76"/>
          <a:stretch/>
        </p:blipFill>
        <p:spPr>
          <a:xfrm rot="5400000">
            <a:off x="5763260" y="1323527"/>
            <a:ext cx="2469581" cy="3739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90192-D4DF-8548-9A70-12637BAE8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06" y="1958731"/>
            <a:ext cx="3193868" cy="4258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E87A2-2B41-D944-BEF9-0BF332AAA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688" y="3540378"/>
            <a:ext cx="2686724" cy="20150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6DA96E-5408-0845-A3D4-69885A8D2CEB}"/>
              </a:ext>
            </a:extLst>
          </p:cNvPr>
          <p:cNvSpPr txBox="1"/>
          <p:nvPr/>
        </p:nvSpPr>
        <p:spPr>
          <a:xfrm>
            <a:off x="6031116" y="4547899"/>
            <a:ext cx="292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Foils just placed on HRS near </a:t>
            </a:r>
          </a:p>
          <a:p>
            <a:r>
              <a:rPr lang="en-US" dirty="0"/>
              <a:t>target by </a:t>
            </a:r>
            <a:r>
              <a:rPr lang="en-US" dirty="0" err="1"/>
              <a:t>RadCon</a:t>
            </a:r>
            <a:r>
              <a:rPr lang="en-US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8C40ED-032C-7042-BB80-68324C87E7E6}"/>
              </a:ext>
            </a:extLst>
          </p:cNvPr>
          <p:cNvSpPr txBox="1"/>
          <p:nvPr/>
        </p:nvSpPr>
        <p:spPr>
          <a:xfrm>
            <a:off x="4108996" y="5847890"/>
            <a:ext cx="374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and </a:t>
            </a:r>
            <a:r>
              <a:rPr lang="en-US" dirty="0" err="1"/>
              <a:t>RadCon</a:t>
            </a:r>
            <a:r>
              <a:rPr lang="en-US" dirty="0"/>
              <a:t> support is limited.</a:t>
            </a:r>
          </a:p>
        </p:txBody>
      </p:sp>
    </p:spTree>
    <p:extLst>
      <p:ext uri="{BB962C8B-B14F-4D97-AF65-F5344CB8AC3E}">
        <p14:creationId xmlns:p14="http://schemas.microsoft.com/office/powerpoint/2010/main" val="251460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5" y="794657"/>
            <a:ext cx="7915897" cy="493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1"/>
            <a:ext cx="9143998" cy="69015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Jefferson Lab’s Experimental Hall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16B0B-A5B1-4E41-B815-422569D76C03}"/>
              </a:ext>
            </a:extLst>
          </p:cNvPr>
          <p:cNvSpPr txBox="1"/>
          <p:nvPr/>
        </p:nvSpPr>
        <p:spPr>
          <a:xfrm>
            <a:off x="0" y="596358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Lower luminosity, ~1E10</a:t>
            </a:r>
            <a:r>
              <a:rPr lang="en-US" baseline="30000" dirty="0"/>
              <a:t>35  </a:t>
            </a:r>
            <a:r>
              <a:rPr lang="en-US" dirty="0"/>
              <a:t>with a low power dump, but many areas can used for testing.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99609-D931-604E-A30F-7E4CA6B2CD27}"/>
              </a:ext>
            </a:extLst>
          </p:cNvPr>
          <p:cNvSpPr txBox="1"/>
          <p:nvPr/>
        </p:nvSpPr>
        <p:spPr>
          <a:xfrm>
            <a:off x="-1" y="635803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https://www.eiccenter.org/content/detector-testing-capabilities-hall-b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37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7" y="794177"/>
            <a:ext cx="7543800" cy="430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33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Jefferson Lab’s Experimental Hall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23454-4E3A-8B4E-87E2-0ADC08900D7F}"/>
              </a:ext>
            </a:extLst>
          </p:cNvPr>
          <p:cNvSpPr txBox="1"/>
          <p:nvPr/>
        </p:nvSpPr>
        <p:spPr>
          <a:xfrm>
            <a:off x="404947" y="5484890"/>
            <a:ext cx="574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luminosity, ~1E10</a:t>
            </a:r>
            <a:r>
              <a:rPr lang="en-US" baseline="30000" dirty="0"/>
              <a:t>38 </a:t>
            </a:r>
            <a:r>
              <a:rPr lang="en-US" dirty="0"/>
              <a:t>, with a high power dump (1MW). </a:t>
            </a:r>
            <a:endParaRPr lang="en-US" baseline="30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D913F-C2A5-3946-B647-0BBE8AE5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811" y="4314206"/>
            <a:ext cx="2126422" cy="2341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DE0B73-56CF-5749-BA8D-B513F9BDFB83}"/>
              </a:ext>
            </a:extLst>
          </p:cNvPr>
          <p:cNvSpPr txBox="1"/>
          <p:nvPr/>
        </p:nvSpPr>
        <p:spPr>
          <a:xfrm>
            <a:off x="404947" y="5956068"/>
            <a:ext cx="5189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now we are testing a Cherenkov photo-type for</a:t>
            </a:r>
          </a:p>
          <a:p>
            <a:r>
              <a:rPr lang="en-US" dirty="0" err="1"/>
              <a:t>SoLID</a:t>
            </a:r>
            <a:r>
              <a:rPr lang="en-US" dirty="0"/>
              <a:t> during the current A1n/d2n experiment.</a:t>
            </a:r>
          </a:p>
        </p:txBody>
      </p:sp>
    </p:spTree>
    <p:extLst>
      <p:ext uri="{BB962C8B-B14F-4D97-AF65-F5344CB8AC3E}">
        <p14:creationId xmlns:p14="http://schemas.microsoft.com/office/powerpoint/2010/main" val="3934575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640081"/>
            <a:ext cx="5499735" cy="488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64008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Jefferson Lab’s Experimental Hall 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B3083-DFA1-7C43-BA4D-CB0ECA6964CE}"/>
              </a:ext>
            </a:extLst>
          </p:cNvPr>
          <p:cNvSpPr txBox="1"/>
          <p:nvPr/>
        </p:nvSpPr>
        <p:spPr>
          <a:xfrm>
            <a:off x="0" y="6074229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 photos into the hall, but also a tagger vault with 11 GeV electrons on a radiator.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9F615-AB84-7148-92BB-62755631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19" y="3441404"/>
            <a:ext cx="4608610" cy="2466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06B726-1962-C44F-A94A-183C19505880}"/>
              </a:ext>
            </a:extLst>
          </p:cNvPr>
          <p:cNvSpPr txBox="1"/>
          <p:nvPr/>
        </p:nvSpPr>
        <p:spPr>
          <a:xfrm>
            <a:off x="39190" y="6453479"/>
            <a:ext cx="910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Location of eRD22 tests of the GEM based transition radiation detector/tracker.</a:t>
            </a:r>
          </a:p>
        </p:txBody>
      </p:sp>
    </p:spTree>
    <p:extLst>
      <p:ext uri="{BB962C8B-B14F-4D97-AF65-F5344CB8AC3E}">
        <p14:creationId xmlns:p14="http://schemas.microsoft.com/office/powerpoint/2010/main" val="596165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0C797-2357-4A40-BF84-1B942C51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NEW Upgraded Injector Test Facility (UITF)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35C6-B8B5-D346-947D-5F85D9F0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8694680" cy="5381694"/>
          </a:xfrm>
        </p:spPr>
        <p:txBody>
          <a:bodyPr/>
          <a:lstStyle/>
          <a:p>
            <a:r>
              <a:rPr lang="en-US" dirty="0"/>
              <a:t>200 </a:t>
            </a:r>
            <a:r>
              <a:rPr lang="en-US" dirty="0" err="1"/>
              <a:t>keV</a:t>
            </a:r>
            <a:r>
              <a:rPr lang="en-US" dirty="0"/>
              <a:t> @ 100 </a:t>
            </a:r>
            <a:r>
              <a:rPr lang="en-US" dirty="0" err="1"/>
              <a:t>uA</a:t>
            </a:r>
            <a:r>
              <a:rPr lang="en-US" dirty="0"/>
              <a:t> readily available</a:t>
            </a:r>
          </a:p>
          <a:p>
            <a:r>
              <a:rPr lang="en-US" dirty="0"/>
              <a:t>10 MeV @ 100 </a:t>
            </a:r>
            <a:r>
              <a:rPr lang="en-US" dirty="0" err="1"/>
              <a:t>uA</a:t>
            </a:r>
            <a:r>
              <a:rPr lang="en-US" dirty="0"/>
              <a:t> available but requires liquid helium for SC RF.</a:t>
            </a:r>
          </a:p>
          <a:p>
            <a:r>
              <a:rPr lang="en-US" dirty="0"/>
              <a:t>First test in this area will be of the HD-ice target for Hall B</a:t>
            </a:r>
          </a:p>
          <a:p>
            <a:r>
              <a:rPr lang="en-US" dirty="0"/>
              <a:t>It is foreseen that this area will be used for dedicating testing.</a:t>
            </a:r>
          </a:p>
          <a:p>
            <a:r>
              <a:rPr lang="en-US" dirty="0"/>
              <a:t>Rapid access and many areas for testing.</a:t>
            </a:r>
          </a:p>
          <a:p>
            <a:r>
              <a:rPr lang="en-US" dirty="0"/>
              <a:t>Large items can be craned into area, but requires removing roof.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251E5-D655-9E41-B043-EDAF3CE1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CF75A-3B24-4D45-8BAD-3A20C5ED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074" name="Picture 2" descr="https://wiki.jlab.org/ciswiki/images/8/8b/IMG_20190418_153558528.jpg">
            <a:extLst>
              <a:ext uri="{FF2B5EF4-FFF2-40B4-BE49-F238E27FC236}">
                <a16:creationId xmlns:a16="http://schemas.microsoft.com/office/drawing/2014/main" id="{020664EE-2F70-BD4B-84F3-996540F5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9" y="3571375"/>
            <a:ext cx="8786120" cy="24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F225B-F8CB-9B4F-B9A2-804DA492AD19}"/>
              </a:ext>
            </a:extLst>
          </p:cNvPr>
          <p:cNvSpPr txBox="1"/>
          <p:nvPr/>
        </p:nvSpPr>
        <p:spPr>
          <a:xfrm>
            <a:off x="0" y="605881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 panoramic photo of a long narrow room with a larger test area at end of the beamline )</a:t>
            </a:r>
          </a:p>
        </p:txBody>
      </p:sp>
    </p:spTree>
    <p:extLst>
      <p:ext uri="{BB962C8B-B14F-4D97-AF65-F5344CB8AC3E}">
        <p14:creationId xmlns:p14="http://schemas.microsoft.com/office/powerpoint/2010/main" val="1836823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E96C3-2BC1-2F47-AB79-CBD8E0BE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162161"/>
            <a:ext cx="8464378" cy="487490"/>
          </a:xfrm>
        </p:spPr>
        <p:txBody>
          <a:bodyPr>
            <a:no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FE74-6ACD-3B42-986F-DBF742722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810412"/>
            <a:ext cx="9013371" cy="5656924"/>
          </a:xfrm>
        </p:spPr>
        <p:txBody>
          <a:bodyPr>
            <a:normAutofit/>
          </a:bodyPr>
          <a:lstStyle/>
          <a:p>
            <a:r>
              <a:rPr lang="en-US" dirty="0"/>
              <a:t>Jefferson Lab has a long history of its users setting up small to medium sized parasitic tests in the experimental halls to ensure successful experiments.</a:t>
            </a:r>
          </a:p>
          <a:p>
            <a:r>
              <a:rPr lang="en-US" dirty="0"/>
              <a:t>Presently Four Parasitic Testing Areas On Site</a:t>
            </a:r>
          </a:p>
          <a:p>
            <a:pPr lvl="1"/>
            <a:r>
              <a:rPr lang="en-US" dirty="0"/>
              <a:t>High Luminosity Tests: Hall A and Hall C </a:t>
            </a:r>
          </a:p>
          <a:p>
            <a:pPr lvl="1"/>
            <a:r>
              <a:rPr lang="en-US" dirty="0"/>
              <a:t>Low Luminosity Tests: Hall B and Hall D</a:t>
            </a:r>
          </a:p>
          <a:p>
            <a:r>
              <a:rPr lang="en-US" dirty="0"/>
              <a:t>Presently One Area For Dedicated Testing</a:t>
            </a:r>
          </a:p>
          <a:p>
            <a:pPr lvl="1"/>
            <a:r>
              <a:rPr lang="en-US" dirty="0"/>
              <a:t>10 MeV Upgraded Injector Test Facility </a:t>
            </a:r>
          </a:p>
          <a:p>
            <a:r>
              <a:rPr lang="en-US" dirty="0"/>
              <a:t>For the EIC, the </a:t>
            </a:r>
            <a:r>
              <a:rPr lang="en-US" dirty="0" err="1"/>
              <a:t>JLab</a:t>
            </a:r>
            <a:r>
              <a:rPr lang="en-US" dirty="0"/>
              <a:t> EIC center will coordinate between outside groups and the experimental areas to facilitate testing.</a:t>
            </a:r>
          </a:p>
          <a:p>
            <a:r>
              <a:rPr lang="en-US" b="1" dirty="0"/>
              <a:t>Testing will require approval by hall leader and work coordinator as well as appropriate training and safety documentation</a:t>
            </a:r>
            <a:r>
              <a:rPr lang="en-US" dirty="0"/>
              <a:t>.</a:t>
            </a:r>
          </a:p>
          <a:p>
            <a:r>
              <a:rPr lang="en-US" dirty="0"/>
              <a:t>More details at: </a:t>
            </a:r>
            <a:r>
              <a:rPr lang="en-US" dirty="0">
                <a:hlinkClick r:id="rId2"/>
              </a:rPr>
              <a:t>https://www.eiccenter.org/detector-testing</a:t>
            </a:r>
            <a:r>
              <a:rPr lang="en-US" dirty="0"/>
              <a:t> </a:t>
            </a:r>
          </a:p>
          <a:p>
            <a:r>
              <a:rPr lang="en-US" dirty="0"/>
              <a:t>Please feel free to email me with questions: </a:t>
            </a:r>
            <a:r>
              <a:rPr lang="en-US" dirty="0">
                <a:hlinkClick r:id="rId3"/>
              </a:rPr>
              <a:t>doug@jlab.org</a:t>
            </a:r>
            <a:r>
              <a:rPr lang="en-US" dirty="0"/>
              <a:t> </a:t>
            </a:r>
          </a:p>
          <a:p>
            <a:r>
              <a:rPr lang="en-US" b="1" dirty="0"/>
              <a:t>Looking forward to IRL workshop on detector testing next year!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B2EB5-933C-6C4B-8FCC-10A5CE8C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Electron Ion Collider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1312F-ABBB-F744-BF20-7E1B9439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4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48E2-F310-F643-BA12-89722BD2B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Experts &amp; Opportunities For Detector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B8646-EB69-8B49-925F-589983456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6055"/>
            <a:ext cx="9143999" cy="53816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Tom </a:t>
            </a:r>
            <a:r>
              <a:rPr lang="en-US" dirty="0" err="1"/>
              <a:t>Hemmick</a:t>
            </a:r>
            <a:r>
              <a:rPr lang="en-US" dirty="0"/>
              <a:t> (Stonybrook/BNL) long history of doing testing at:</a:t>
            </a:r>
          </a:p>
          <a:p>
            <a:pPr lvl="1"/>
            <a:r>
              <a:rPr lang="en-US" dirty="0" err="1"/>
              <a:t>Fermilab</a:t>
            </a:r>
            <a:r>
              <a:rPr lang="en-US" dirty="0"/>
              <a:t> Test Beam Facility</a:t>
            </a:r>
          </a:p>
          <a:p>
            <a:pPr lvl="1"/>
            <a:r>
              <a:rPr lang="en-US" dirty="0"/>
              <a:t>SLAC End Station A</a:t>
            </a:r>
          </a:p>
          <a:p>
            <a:pPr lvl="1"/>
            <a:r>
              <a:rPr lang="en-US" dirty="0"/>
              <a:t>Old test beam line at BNL </a:t>
            </a:r>
          </a:p>
          <a:p>
            <a:pPr lvl="1"/>
            <a:r>
              <a:rPr lang="en-US" dirty="0"/>
              <a:t>And even Hall A @ Jefferson Lab</a:t>
            </a:r>
          </a:p>
          <a:p>
            <a:r>
              <a:rPr lang="en-US" dirty="0"/>
              <a:t>Barbara </a:t>
            </a:r>
            <a:r>
              <a:rPr lang="en-US" dirty="0" err="1"/>
              <a:t>Jacak</a:t>
            </a:r>
            <a:r>
              <a:rPr lang="en-US" dirty="0"/>
              <a:t> (LBNL):</a:t>
            </a:r>
          </a:p>
          <a:p>
            <a:pPr lvl="1"/>
            <a:r>
              <a:rPr lang="en-US" dirty="0"/>
              <a:t>Heavy ion beams at the 88” cyclotron</a:t>
            </a:r>
          </a:p>
          <a:p>
            <a:pPr lvl="1"/>
            <a:r>
              <a:rPr lang="en-US" dirty="0"/>
              <a:t>Presented at the recent Silicon Vertex Tracking meeting: </a:t>
            </a:r>
            <a:r>
              <a:rPr lang="en-US" dirty="0">
                <a:hlinkClick r:id="rId2"/>
              </a:rPr>
              <a:t>https://www.jlab.org/indico/event/400/contribution/25/material/slides/0.pdf</a:t>
            </a:r>
            <a:endParaRPr lang="en-US" dirty="0"/>
          </a:p>
          <a:p>
            <a:r>
              <a:rPr lang="en-US" b="1" dirty="0"/>
              <a:t>Many many more!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Tom and I will be organizing a small workshop for approx. the middle next year (</a:t>
            </a:r>
            <a:r>
              <a:rPr lang="en-US" i="1" dirty="0"/>
              <a:t>i.e. when we can meeting in person again</a:t>
            </a:r>
            <a:r>
              <a:rPr lang="en-US" dirty="0"/>
              <a:t>) to both discuss detailed detector testing needs as well as allow in-depth discussion of various facilities to meet those needs.    I hope is to have this workshop at Jefferson Lab in person so we can tour the new 10 MeV test area and the experimental halls.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B41CE-B5F2-E443-9447-C6830157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296CD-FC57-0A46-B413-2A3A7EE3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4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Thomas Jefferson National Accelerator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" y="694504"/>
            <a:ext cx="8074766" cy="537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D9A08-0FBE-3244-A22C-DC7EBF38E3BF}"/>
              </a:ext>
            </a:extLst>
          </p:cNvPr>
          <p:cNvSpPr txBox="1"/>
          <p:nvPr/>
        </p:nvSpPr>
        <p:spPr>
          <a:xfrm>
            <a:off x="0" y="613954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12GeV CEBAF can deliver different passes and difference currents to exp. areas.</a:t>
            </a:r>
          </a:p>
          <a:p>
            <a:pPr algn="ctr"/>
            <a:r>
              <a:rPr lang="en-US" dirty="0">
                <a:hlinkClick r:id="rId3"/>
              </a:rPr>
              <a:t>https://www.jlab.org/physics/experiments/schedule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D7082-EFBF-A848-A87A-A2BC29B66E70}"/>
              </a:ext>
            </a:extLst>
          </p:cNvPr>
          <p:cNvSpPr txBox="1">
            <a:spLocks/>
          </p:cNvSpPr>
          <p:nvPr/>
        </p:nvSpPr>
        <p:spPr>
          <a:xfrm>
            <a:off x="8741657" y="6482508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3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143285"/>
            <a:ext cx="38862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411" y="195945"/>
            <a:ext cx="8854752" cy="762000"/>
          </a:xfrm>
        </p:spPr>
        <p:txBody>
          <a:bodyPr>
            <a:normAutofit/>
          </a:bodyPr>
          <a:lstStyle/>
          <a:p>
            <a:r>
              <a:rPr lang="en-US" dirty="0"/>
              <a:t>Injector: Photoelectric Effect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821" y="1143001"/>
            <a:ext cx="4197131" cy="3454684"/>
          </a:xfrm>
          <a:prstGeom prst="rect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0292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using polarized laser light and special photocathode materials, we can make electrons whose spin is all in the same direction.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741956"/>
            <a:ext cx="1945952" cy="1658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684" y="152400"/>
            <a:ext cx="776835" cy="559086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9CD7DEE-77C1-AB43-B70C-23DD73EE290C}"/>
              </a:ext>
            </a:extLst>
          </p:cNvPr>
          <p:cNvSpPr txBox="1">
            <a:spLocks/>
          </p:cNvSpPr>
          <p:nvPr/>
        </p:nvSpPr>
        <p:spPr>
          <a:xfrm>
            <a:off x="8741657" y="6482508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48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Thomas Jefferson National Accelerator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" y="694504"/>
            <a:ext cx="8074766" cy="537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D9A08-0FBE-3244-A22C-DC7EBF38E3BF}"/>
              </a:ext>
            </a:extLst>
          </p:cNvPr>
          <p:cNvSpPr txBox="1"/>
          <p:nvPr/>
        </p:nvSpPr>
        <p:spPr>
          <a:xfrm>
            <a:off x="0" y="613954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12GeV CEBAF can deliver different passes and difference currents to exp. areas.</a:t>
            </a:r>
          </a:p>
          <a:p>
            <a:pPr algn="ctr"/>
            <a:r>
              <a:rPr lang="en-US" dirty="0">
                <a:hlinkClick r:id="rId3"/>
              </a:rPr>
              <a:t>https://www.jlab.org/physics/experiments/schedule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CAD7E-963B-004F-AE3D-8FA486B813BE}"/>
              </a:ext>
            </a:extLst>
          </p:cNvPr>
          <p:cNvSpPr txBox="1">
            <a:spLocks/>
          </p:cNvSpPr>
          <p:nvPr/>
        </p:nvSpPr>
        <p:spPr>
          <a:xfrm>
            <a:off x="8741657" y="6482508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0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30" y="774700"/>
            <a:ext cx="5513070" cy="490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774700"/>
          </a:xfrm>
        </p:spPr>
        <p:txBody>
          <a:bodyPr/>
          <a:lstStyle/>
          <a:p>
            <a:r>
              <a:rPr lang="en-US" dirty="0"/>
              <a:t>Two Linear Accelerators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55714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linear accelerators provide can provide up to ~1.1 GeV per pass.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329A1-610C-C949-BD07-0A725CC2DBCB}"/>
              </a:ext>
            </a:extLst>
          </p:cNvPr>
          <p:cNvSpPr txBox="1"/>
          <p:nvPr/>
        </p:nvSpPr>
        <p:spPr>
          <a:xfrm>
            <a:off x="173083" y="1470627"/>
            <a:ext cx="2484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PMT cable tied to the front of the cryo-module is part of the machine protection system.</a:t>
            </a:r>
          </a:p>
          <a:p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7BF5E44-58BD-B046-B14F-BED14AB18617}"/>
              </a:ext>
            </a:extLst>
          </p:cNvPr>
          <p:cNvSpPr txBox="1">
            <a:spLocks/>
          </p:cNvSpPr>
          <p:nvPr/>
        </p:nvSpPr>
        <p:spPr>
          <a:xfrm>
            <a:off x="8741657" y="6482508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23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Thomas Jefferson National Accelerator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" y="694504"/>
            <a:ext cx="8074766" cy="537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D9A08-0FBE-3244-A22C-DC7EBF38E3BF}"/>
              </a:ext>
            </a:extLst>
          </p:cNvPr>
          <p:cNvSpPr txBox="1"/>
          <p:nvPr/>
        </p:nvSpPr>
        <p:spPr>
          <a:xfrm>
            <a:off x="0" y="613954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12GeV CEBAF can deliver different passes and difference currents to exp. areas.</a:t>
            </a:r>
          </a:p>
          <a:p>
            <a:pPr algn="ctr"/>
            <a:r>
              <a:rPr lang="en-US" dirty="0">
                <a:hlinkClick r:id="rId3"/>
              </a:rPr>
              <a:t>https://www.jlab.org/physics/experiments/schedule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01CB8-3D0A-E345-BFEB-62502B63725F}"/>
              </a:ext>
            </a:extLst>
          </p:cNvPr>
          <p:cNvSpPr txBox="1">
            <a:spLocks/>
          </p:cNvSpPr>
          <p:nvPr/>
        </p:nvSpPr>
        <p:spPr>
          <a:xfrm>
            <a:off x="8741657" y="6482508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66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95350"/>
            <a:ext cx="5194935" cy="461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350" y="1"/>
            <a:ext cx="9010650" cy="990600"/>
          </a:xfrm>
        </p:spPr>
        <p:txBody>
          <a:bodyPr/>
          <a:lstStyle/>
          <a:p>
            <a:r>
              <a:rPr lang="en-US" dirty="0"/>
              <a:t>Race Track Design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E54EE-480D-A847-AADF-47777D33C9B6}"/>
              </a:ext>
            </a:extLst>
          </p:cNvPr>
          <p:cNvSpPr txBox="1"/>
          <p:nvPr/>
        </p:nvSpPr>
        <p:spPr>
          <a:xfrm>
            <a:off x="0" y="5715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Experimental Hall A, B, C can get up to 5</a:t>
            </a:r>
            <a:r>
              <a:rPr lang="en-US" baseline="30000" dirty="0"/>
              <a:t>th</a:t>
            </a:r>
            <a:r>
              <a:rPr lang="en-US" dirty="0"/>
              <a:t> pass beam (~11 GeV) while Hall D gets 12 GeV.</a:t>
            </a:r>
          </a:p>
          <a:p>
            <a:pPr algn="ctr"/>
            <a:r>
              <a:rPr lang="en-US" dirty="0"/>
              <a:t>All four halls can be run at once and with different combinations of currents and energies.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1DF65F0-6651-4C48-8035-05EFD05BDA2B}"/>
              </a:ext>
            </a:extLst>
          </p:cNvPr>
          <p:cNvSpPr txBox="1">
            <a:spLocks/>
          </p:cNvSpPr>
          <p:nvPr/>
        </p:nvSpPr>
        <p:spPr>
          <a:xfrm>
            <a:off x="8741657" y="6482508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5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4" y="1371600"/>
            <a:ext cx="8398526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78377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Jefferson Lab’s Experimental Hall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BD630-D187-B347-8715-D3F6DF5EB747}"/>
              </a:ext>
            </a:extLst>
          </p:cNvPr>
          <p:cNvSpPr txBox="1"/>
          <p:nvPr/>
        </p:nvSpPr>
        <p:spPr>
          <a:xfrm>
            <a:off x="0" y="78377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Note the flexible cryo-lines that allow the HRS to rotate while SC magnets are cold.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659E5-54BC-6C48-9E10-D15B2464A652}"/>
              </a:ext>
            </a:extLst>
          </p:cNvPr>
          <p:cNvSpPr txBox="1"/>
          <p:nvPr/>
        </p:nvSpPr>
        <p:spPr>
          <a:xfrm>
            <a:off x="-1" y="5434149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luminosity hall, &gt;1E10</a:t>
            </a:r>
            <a:r>
              <a:rPr lang="en-US" baseline="30000" dirty="0"/>
              <a:t>38</a:t>
            </a:r>
            <a:r>
              <a:rPr lang="en-US" dirty="0"/>
              <a:t> cm</a:t>
            </a:r>
            <a:r>
              <a:rPr lang="en-US" baseline="30000" dirty="0"/>
              <a:t>-2 </a:t>
            </a:r>
            <a:r>
              <a:rPr lang="en-US" dirty="0"/>
              <a:t>s</a:t>
            </a:r>
            <a:r>
              <a:rPr lang="en-US" baseline="30000" dirty="0"/>
              <a:t>-1 </a:t>
            </a:r>
            <a:r>
              <a:rPr lang="en-US" dirty="0"/>
              <a:t>with a high power dump (1MW)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7064C-0F97-074A-BC0E-825A6C672BB6}"/>
              </a:ext>
            </a:extLst>
          </p:cNvPr>
          <p:cNvSpPr txBox="1"/>
          <p:nvPr/>
        </p:nvSpPr>
        <p:spPr>
          <a:xfrm>
            <a:off x="0" y="586700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Patch panel cables at the center of the hall have cables running to a small dedicated area on the 2</a:t>
            </a:r>
            <a:r>
              <a:rPr lang="en-US" baseline="30000" dirty="0"/>
              <a:t>nd</a:t>
            </a:r>
            <a:r>
              <a:rPr lang="en-US" dirty="0"/>
              <a:t> floor of the counting house for easy monitoring of test setups.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8EE77-D512-344E-8FBA-079FF928E017}"/>
              </a:ext>
            </a:extLst>
          </p:cNvPr>
          <p:cNvSpPr txBox="1"/>
          <p:nvPr/>
        </p:nvSpPr>
        <p:spPr>
          <a:xfrm>
            <a:off x="0" y="6430499"/>
            <a:ext cx="91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Access during running is very limited, still many opportunities for parasitic testing.</a:t>
            </a:r>
          </a:p>
        </p:txBody>
      </p:sp>
    </p:spTree>
    <p:extLst>
      <p:ext uri="{BB962C8B-B14F-4D97-AF65-F5344CB8AC3E}">
        <p14:creationId xmlns:p14="http://schemas.microsoft.com/office/powerpoint/2010/main" val="3136556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23473</TotalTime>
  <Words>978</Words>
  <Application>Microsoft Macintosh PowerPoint</Application>
  <PresentationFormat>On-screen Show (4:3)</PresentationFormat>
  <Paragraphs>100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PingFangSC-Regular</vt:lpstr>
      <vt:lpstr>.PingFangSC-Regular</vt:lpstr>
      <vt:lpstr>Arial</vt:lpstr>
      <vt:lpstr>Calibri</vt:lpstr>
      <vt:lpstr>Office Theme</vt:lpstr>
      <vt:lpstr>Detector Testing For The EIC</vt:lpstr>
      <vt:lpstr>Many Experts &amp; Opportunities For Detector Testing</vt:lpstr>
      <vt:lpstr>Thomas Jefferson National Accelerator Facility</vt:lpstr>
      <vt:lpstr>Injector: Photoelectric Effect</vt:lpstr>
      <vt:lpstr>Thomas Jefferson National Accelerator Facility</vt:lpstr>
      <vt:lpstr>Two Linear Accelerators</vt:lpstr>
      <vt:lpstr>Thomas Jefferson National Accelerator Facility</vt:lpstr>
      <vt:lpstr>Race Track Design  </vt:lpstr>
      <vt:lpstr>Jefferson Lab’s Experimental Hall A</vt:lpstr>
      <vt:lpstr>Neutron Detector Tests In Experimental Hall A</vt:lpstr>
      <vt:lpstr>Materials Testing In High Radiation Environment </vt:lpstr>
      <vt:lpstr>Jefferson Lab’s Experimental Hall B</vt:lpstr>
      <vt:lpstr>Jefferson Lab’s Experimental Hall C</vt:lpstr>
      <vt:lpstr>Jefferson Lab’s Experimental Hall D</vt:lpstr>
      <vt:lpstr>NEW Upgraded Injector Test Facility (UITF)</vt:lpstr>
      <vt:lpstr>Summary</vt:lpstr>
    </vt:vector>
  </TitlesOfParts>
  <Company>Jefferson 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Douglas Higinbotham</cp:lastModifiedBy>
  <cp:revision>160</cp:revision>
  <dcterms:created xsi:type="dcterms:W3CDTF">2019-07-03T13:59:42Z</dcterms:created>
  <dcterms:modified xsi:type="dcterms:W3CDTF">2020-09-18T12:25:57Z</dcterms:modified>
</cp:coreProperties>
</file>