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handoutMasterIdLst>
    <p:handoutMasterId r:id="rId27"/>
  </p:handoutMasterIdLst>
  <p:sldIdLst>
    <p:sldId id="296" r:id="rId5"/>
    <p:sldId id="1352" r:id="rId6"/>
    <p:sldId id="1353" r:id="rId7"/>
    <p:sldId id="2248" r:id="rId8"/>
    <p:sldId id="1344" r:id="rId9"/>
    <p:sldId id="2224" r:id="rId10"/>
    <p:sldId id="2247" r:id="rId11"/>
    <p:sldId id="2252" r:id="rId12"/>
    <p:sldId id="2253" r:id="rId13"/>
    <p:sldId id="1350" r:id="rId14"/>
    <p:sldId id="2251" r:id="rId15"/>
    <p:sldId id="2256" r:id="rId16"/>
    <p:sldId id="2254" r:id="rId17"/>
    <p:sldId id="2255" r:id="rId18"/>
    <p:sldId id="1354" r:id="rId19"/>
    <p:sldId id="1355" r:id="rId20"/>
    <p:sldId id="1356" r:id="rId21"/>
    <p:sldId id="1357" r:id="rId22"/>
    <p:sldId id="1358" r:id="rId23"/>
    <p:sldId id="327" r:id="rId24"/>
    <p:sldId id="224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00CC"/>
    <a:srgbClr val="005493"/>
    <a:srgbClr val="0033CC"/>
    <a:srgbClr val="000099"/>
    <a:srgbClr val="FF40FF"/>
    <a:srgbClr val="008F00"/>
    <a:srgbClr val="FFFD78"/>
    <a:srgbClr val="2F528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5" autoAdjust="0"/>
    <p:restoredTop sz="94646"/>
  </p:normalViewPr>
  <p:slideViewPr>
    <p:cSldViewPr snapToGrid="0" snapToObjects="1">
      <p:cViewPr varScale="1">
        <p:scale>
          <a:sx n="175" d="100"/>
          <a:sy n="175" d="100"/>
        </p:scale>
        <p:origin x="176"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968C7C-DE0D-7744-9A0A-5A58AFDE7EDC}" type="datetimeFigureOut">
              <a:rPr lang="en-US" smtClean="0"/>
              <a:t>9/18/20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BE1642-F6EB-3F47-A209-1B38F78E7469}" type="slidenum">
              <a:rPr lang="en-US" smtClean="0"/>
              <a:t>‹#›</a:t>
            </a:fld>
            <a:endParaRPr lang="en-US"/>
          </a:p>
        </p:txBody>
      </p:sp>
    </p:spTree>
    <p:extLst>
      <p:ext uri="{BB962C8B-B14F-4D97-AF65-F5344CB8AC3E}">
        <p14:creationId xmlns:p14="http://schemas.microsoft.com/office/powerpoint/2010/main" val="203834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BA3CD-AB20-5043-9DFD-E54294A03D31}" type="datetimeFigureOut">
              <a:rPr lang="en-US" smtClean="0"/>
              <a:t>9/18/20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45EDC-326A-DC46-A236-B4FC4FF83B6F}" type="slidenum">
              <a:rPr lang="en-US" smtClean="0"/>
              <a:t>‹#›</a:t>
            </a:fld>
            <a:endParaRPr lang="en-US"/>
          </a:p>
        </p:txBody>
      </p:sp>
    </p:spTree>
    <p:extLst>
      <p:ext uri="{BB962C8B-B14F-4D97-AF65-F5344CB8AC3E}">
        <p14:creationId xmlns:p14="http://schemas.microsoft.com/office/powerpoint/2010/main" val="37860278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60750" y="2235148"/>
            <a:ext cx="5657609" cy="1774948"/>
          </a:xfrm>
        </p:spPr>
        <p:txBody>
          <a:bodyPr anchor="b">
            <a:normAutofit/>
          </a:bodyPr>
          <a:lstStyle>
            <a:lvl1pPr algn="r">
              <a:defRPr sz="4400" b="0" i="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Comic Sans MS"/>
                <a:ea typeface="Arial" charset="0"/>
                <a:cs typeface="Comic Sans MS"/>
              </a:defRPr>
            </a:lvl1pPr>
          </a:lstStyle>
          <a:p>
            <a:r>
              <a:rPr lang="en-US" dirty="0"/>
              <a:t>Click to edit Master </a:t>
            </a:r>
            <a:br>
              <a:rPr lang="en-US" dirty="0"/>
            </a:br>
            <a:br>
              <a:rPr lang="en-US" dirty="0"/>
            </a:br>
            <a:r>
              <a:rPr lang="en-US" dirty="0"/>
              <a:t>title style</a:t>
            </a:r>
          </a:p>
        </p:txBody>
      </p:sp>
      <p:sp>
        <p:nvSpPr>
          <p:cNvPr id="3" name="Subtitle 2"/>
          <p:cNvSpPr>
            <a:spLocks noGrp="1"/>
          </p:cNvSpPr>
          <p:nvPr>
            <p:ph type="subTitle" idx="1"/>
          </p:nvPr>
        </p:nvSpPr>
        <p:spPr>
          <a:xfrm>
            <a:off x="3703493" y="4642339"/>
            <a:ext cx="5414866" cy="580292"/>
          </a:xfrm>
        </p:spPr>
        <p:txBody>
          <a:bodyPr/>
          <a:lstStyle>
            <a:lvl1pPr marL="0" indent="0" algn="r">
              <a:buNone/>
              <a:defRPr sz="240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Comic Sans MS"/>
                <a:ea typeface="Arial" charset="0"/>
                <a:cs typeface="Comic Sans M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689"/>
            <a:ext cx="9144000" cy="6004878"/>
          </a:xfrm>
        </p:spPr>
        <p:txBody>
          <a:bodyPr/>
          <a:lstStyle>
            <a:lvl1pPr marL="228600" indent="-228600">
              <a:buClr>
                <a:srgbClr val="0432FF"/>
              </a:buClr>
              <a:buFont typeface="Wingdings" charset="2"/>
              <a:buChar char="q"/>
              <a:defRPr sz="1800">
                <a:latin typeface="Arial" panose="020B0604020202020204" pitchFamily="34" charset="0"/>
                <a:ea typeface="Arial" panose="020B0604020202020204" pitchFamily="34" charset="0"/>
                <a:cs typeface="Arial" panose="020B0604020202020204" pitchFamily="34" charset="0"/>
              </a:defRPr>
            </a:lvl1pPr>
            <a:lvl2pPr marL="685800" indent="-228600">
              <a:buClr>
                <a:srgbClr val="0432FF"/>
              </a:buClr>
              <a:buFont typeface="Wingdings" charset="2"/>
              <a:buChar char="Ø"/>
              <a:defRPr sz="1600">
                <a:latin typeface="Arial" panose="020B0604020202020204" pitchFamily="34" charset="0"/>
                <a:ea typeface="Arial" panose="020B0604020202020204" pitchFamily="34" charset="0"/>
                <a:cs typeface="Arial" panose="020B0604020202020204" pitchFamily="34" charset="0"/>
              </a:defRPr>
            </a:lvl2pPr>
            <a:lvl3pPr marL="1143000" indent="-228600">
              <a:buClr>
                <a:srgbClr val="0432FF"/>
              </a:buClr>
              <a:buFont typeface="Arial"/>
              <a:buChar char="•"/>
              <a:defRPr sz="1400">
                <a:latin typeface="Arial" panose="020B0604020202020204" pitchFamily="34" charset="0"/>
                <a:ea typeface="Arial" panose="020B0604020202020204" pitchFamily="34" charset="0"/>
                <a:cs typeface="Arial" panose="020B0604020202020204" pitchFamily="34" charset="0"/>
              </a:defRPr>
            </a:lvl3pPr>
            <a:lvl4pPr marL="1600200" indent="-228600">
              <a:buClr>
                <a:srgbClr val="0432FF"/>
              </a:buClr>
              <a:buFont typeface="Wingdings" charset="2"/>
              <a:buChar char="ü"/>
              <a:defRPr sz="1200">
                <a:latin typeface="Arial" panose="020B0604020202020204" pitchFamily="34" charset="0"/>
                <a:ea typeface="Arial" panose="020B0604020202020204" pitchFamily="34" charset="0"/>
                <a:cs typeface="Arial" panose="020B0604020202020204" pitchFamily="34" charset="0"/>
              </a:defRPr>
            </a:lvl4pPr>
            <a:lvl5pPr marL="2057400" indent="-228600">
              <a:buClr>
                <a:srgbClr val="0432FF"/>
              </a:buClr>
              <a:buFont typeface="Wingdings" charset="2"/>
              <a:buChar char="§"/>
              <a:defRPr sz="100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92567"/>
            <a:ext cx="3284168" cy="260515"/>
          </a:xfrm>
        </p:spPr>
        <p:txBody>
          <a:bodyPr/>
          <a:lstStyle>
            <a:lvl1pPr>
              <a:defRPr sz="1000">
                <a:latin typeface="Arial" panose="020B0604020202020204" pitchFamily="34" charset="0"/>
                <a:cs typeface="Arial" panose="020B0604020202020204" pitchFamily="34" charset="0"/>
              </a:defRPr>
            </a:lvl1pPr>
          </a:lstStyle>
          <a:p>
            <a:r>
              <a:rPr lang="en-US"/>
              <a:t>EIC OPA Status Review</a:t>
            </a:r>
            <a:endParaRPr lang="en-US" dirty="0"/>
          </a:p>
        </p:txBody>
      </p:sp>
      <p:sp>
        <p:nvSpPr>
          <p:cNvPr id="6" name="Slide Number Placeholder 5"/>
          <p:cNvSpPr>
            <a:spLocks noGrp="1"/>
          </p:cNvSpPr>
          <p:nvPr>
            <p:ph type="sldNum" sz="quarter" idx="12"/>
          </p:nvPr>
        </p:nvSpPr>
        <p:spPr>
          <a:xfrm>
            <a:off x="7086600" y="6597485"/>
            <a:ext cx="2057400" cy="260515"/>
          </a:xfrm>
        </p:spPr>
        <p:txBody>
          <a:bodyPr/>
          <a:lstStyle>
            <a:lvl1pPr algn="r">
              <a:defRPr sz="1200">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a:p>
        </p:txBody>
      </p:sp>
      <p:sp>
        <p:nvSpPr>
          <p:cNvPr id="7" name="Title 1"/>
          <p:cNvSpPr>
            <a:spLocks noGrp="1"/>
          </p:cNvSpPr>
          <p:nvPr>
            <p:ph type="title"/>
          </p:nvPr>
        </p:nvSpPr>
        <p:spPr>
          <a:xfrm>
            <a:off x="0" y="2283"/>
            <a:ext cx="9144000" cy="584669"/>
          </a:xfrm>
        </p:spPr>
        <p:txBody>
          <a:bodyPr>
            <a:noAutofit/>
          </a:bodyPr>
          <a:lstStyle>
            <a:lvl1pPr algn="l">
              <a:defRPr sz="4000" b="0" i="0">
                <a:solidFill>
                  <a:srgbClr val="0000CC"/>
                </a:solidFill>
                <a:effectLst/>
                <a:latin typeface="+mj-lt"/>
                <a:ea typeface="Arial" charset="0"/>
                <a:cs typeface="Comic Sans MS"/>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10160"/>
            <a:ext cx="9144000" cy="584669"/>
          </a:xfrm>
        </p:spPr>
        <p:txBody>
          <a:bodyPr>
            <a:noAutofit/>
          </a:bodyPr>
          <a:lstStyle>
            <a:lvl1pPr algn="l">
              <a:defRPr sz="4000" b="0" i="0">
                <a:solidFill>
                  <a:srgbClr val="0000CC"/>
                </a:solidFill>
                <a:effectLst/>
                <a:latin typeface="+mj-lt"/>
                <a:ea typeface="Arial" charset="0"/>
                <a:cs typeface="Comic Sans MS"/>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D4C779-986B-3B4D-8FBC-DBBC56204F66}"/>
              </a:ext>
            </a:extLst>
          </p:cNvPr>
          <p:cNvSpPr>
            <a:spLocks noGrp="1"/>
          </p:cNvSpPr>
          <p:nvPr>
            <p:ph type="sldNum" sz="quarter" idx="12"/>
          </p:nvPr>
        </p:nvSpPr>
        <p:spPr>
          <a:xfrm>
            <a:off x="7086600" y="6597485"/>
            <a:ext cx="2057400" cy="260515"/>
          </a:xfrm>
        </p:spPr>
        <p:txBody>
          <a:bodyPr/>
          <a:lstStyle>
            <a:lvl1pPr algn="r">
              <a:defRPr sz="1200">
                <a:latin typeface="+mj-lt"/>
                <a:cs typeface="Comic Sans MS"/>
              </a:defRPr>
            </a:lvl1pPr>
          </a:lstStyle>
          <a:p>
            <a:fld id="{893C5830-40F3-F04E-B2E3-10E6672BA8FF}" type="slidenum">
              <a:rPr lang="en-US" smtClean="0"/>
              <a:pPr/>
              <a:t>‹#›</a:t>
            </a:fld>
            <a:endParaRPr lang="en-US"/>
          </a:p>
        </p:txBody>
      </p:sp>
      <p:sp>
        <p:nvSpPr>
          <p:cNvPr id="5" name="Footer Placeholder 4">
            <a:extLst>
              <a:ext uri="{FF2B5EF4-FFF2-40B4-BE49-F238E27FC236}">
                <a16:creationId xmlns:a16="http://schemas.microsoft.com/office/drawing/2014/main" id="{537D5AFD-1BD6-4EED-83FF-9D10F0447927}"/>
              </a:ext>
            </a:extLst>
          </p:cNvPr>
          <p:cNvSpPr>
            <a:spLocks noGrp="1"/>
          </p:cNvSpPr>
          <p:nvPr>
            <p:ph type="ftr" sz="quarter" idx="11"/>
          </p:nvPr>
        </p:nvSpPr>
        <p:spPr>
          <a:xfrm>
            <a:off x="3028950" y="6592567"/>
            <a:ext cx="3284168" cy="260515"/>
          </a:xfrm>
        </p:spPr>
        <p:txBody>
          <a:bodyPr/>
          <a:lstStyle>
            <a:lvl1pPr>
              <a:defRPr sz="1000">
                <a:latin typeface="Arial" panose="020B0604020202020204" pitchFamily="34" charset="0"/>
                <a:cs typeface="Arial" panose="020B0604020202020204" pitchFamily="34" charset="0"/>
              </a:defRPr>
            </a:lvl1pPr>
          </a:lstStyle>
          <a:p>
            <a:r>
              <a:rPr lang="en-US"/>
              <a:t>EIC OPA Status Review</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B93735D-ABCE-C340-B377-B62A585958E3}"/>
              </a:ext>
            </a:extLst>
          </p:cNvPr>
          <p:cNvSpPr>
            <a:spLocks noGrp="1"/>
          </p:cNvSpPr>
          <p:nvPr>
            <p:ph type="sldNum" sz="quarter" idx="12"/>
          </p:nvPr>
        </p:nvSpPr>
        <p:spPr>
          <a:xfrm>
            <a:off x="7081520" y="6592567"/>
            <a:ext cx="2057400" cy="260515"/>
          </a:xfrm>
        </p:spPr>
        <p:txBody>
          <a:bodyPr/>
          <a:lstStyle>
            <a:lvl1pPr algn="r">
              <a:defRPr sz="1200">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dirty="0"/>
          </a:p>
        </p:txBody>
      </p:sp>
      <p:sp>
        <p:nvSpPr>
          <p:cNvPr id="3" name="Footer Placeholder 4">
            <a:extLst>
              <a:ext uri="{FF2B5EF4-FFF2-40B4-BE49-F238E27FC236}">
                <a16:creationId xmlns:a16="http://schemas.microsoft.com/office/drawing/2014/main" id="{3DB15605-E467-43C4-8CD1-C6101F172E08}"/>
              </a:ext>
            </a:extLst>
          </p:cNvPr>
          <p:cNvSpPr>
            <a:spLocks noGrp="1"/>
          </p:cNvSpPr>
          <p:nvPr>
            <p:ph type="ftr" sz="quarter" idx="11"/>
          </p:nvPr>
        </p:nvSpPr>
        <p:spPr>
          <a:xfrm>
            <a:off x="3028950" y="6592567"/>
            <a:ext cx="3284168" cy="260515"/>
          </a:xfrm>
        </p:spPr>
        <p:txBody>
          <a:bodyPr/>
          <a:lstStyle>
            <a:lvl1pPr>
              <a:defRPr sz="1000">
                <a:latin typeface="+mj-lt"/>
                <a:cs typeface="Comic Sans MS"/>
              </a:defRPr>
            </a:lvl1pPr>
          </a:lstStyle>
          <a:p>
            <a:r>
              <a:rPr lang="en-US"/>
              <a:t>EIC OPA Status Review</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EIC OPA Status Review</a:t>
            </a:r>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4">
            <a:extLst>
              <a:ext uri="{FF2B5EF4-FFF2-40B4-BE49-F238E27FC236}">
                <a16:creationId xmlns:a16="http://schemas.microsoft.com/office/drawing/2014/main" id="{18291F7B-3135-8E46-B568-29F110F8E932}"/>
              </a:ext>
            </a:extLst>
          </p:cNvPr>
          <p:cNvSpPr txBox="1">
            <a:spLocks/>
          </p:cNvSpPr>
          <p:nvPr userDrawn="1"/>
        </p:nvSpPr>
        <p:spPr>
          <a:xfrm>
            <a:off x="3028950" y="6592568"/>
            <a:ext cx="3086100" cy="260514"/>
          </a:xfrm>
          <a:prstGeom prst="rect">
            <a:avLst/>
          </a:prstGeom>
        </p:spPr>
        <p:txBody>
          <a:bodyPr/>
          <a:lstStyle>
            <a:defPPr>
              <a:defRPr lang="en-US"/>
            </a:defPPr>
            <a:lvl1pPr marL="0" algn="l" defTabSz="914400" rtl="0" eaLnBrk="1" latinLnBrk="0" hangingPunct="1">
              <a:defRPr sz="1000" kern="1200">
                <a:solidFill>
                  <a:schemeClr val="tx1"/>
                </a:solidFill>
                <a:latin typeface="Comic Sans MS"/>
                <a:ea typeface="+mn-ea"/>
                <a:cs typeface="Comic Sans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indico.bnl.gov/event/7352/timetabl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urldefense.proofpoint.com/v2/url?u=https-3A__www.bnl.gov_eic_EOI.php&amp;d=DwMFaQ&amp;c=CJqEzB1piLOyyvZjb8YUQw&amp;r=wlj-HLgGB5Tro-f5lyrlkQ&amp;m=CwhlhAexbmiW7mbMQMHqrFqOFkfr0d5GsPHLBvCF-3Q&amp;s=5z0l6GkF_D0661Sz3cEcnjrSPxVgY5ru_hvFyu3fwZk&amp;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54578"/>
            <a:ext cx="9144000" cy="1476940"/>
          </a:xfrm>
        </p:spPr>
        <p:txBody>
          <a:bodyPr>
            <a:noAutofit/>
          </a:bodyPr>
          <a:lstStyle/>
          <a:p>
            <a:br>
              <a:rPr lang="en-US" sz="4000" dirty="0">
                <a:effectLst/>
                <a:latin typeface="+mj-lt"/>
              </a:rPr>
            </a:br>
            <a:br>
              <a:rPr lang="en-US" sz="4000" dirty="0">
                <a:effectLst/>
                <a:latin typeface="+mj-lt"/>
              </a:rPr>
            </a:br>
            <a:r>
              <a:rPr lang="en-US" sz="4000" dirty="0">
                <a:effectLst/>
                <a:latin typeface="+mj-lt"/>
                <a:ea typeface="Times New Roman" panose="02020603050405020304" pitchFamily="18" charset="0"/>
              </a:rPr>
              <a:t>Next Steps in Planning for the</a:t>
            </a:r>
            <a:br>
              <a:rPr lang="en-US" sz="4000" dirty="0">
                <a:effectLst/>
                <a:latin typeface="+mj-lt"/>
                <a:ea typeface="Times New Roman" panose="02020603050405020304" pitchFamily="18" charset="0"/>
              </a:rPr>
            </a:br>
            <a:br>
              <a:rPr lang="en-US" sz="2400" dirty="0">
                <a:effectLst/>
                <a:latin typeface="+mj-lt"/>
                <a:ea typeface="Times New Roman" panose="02020603050405020304" pitchFamily="18" charset="0"/>
              </a:rPr>
            </a:br>
            <a:r>
              <a:rPr lang="en-US" sz="4000" dirty="0">
                <a:effectLst/>
                <a:latin typeface="+mj-lt"/>
                <a:ea typeface="Times New Roman" panose="02020603050405020304" pitchFamily="18" charset="0"/>
              </a:rPr>
              <a:t> experimental equipment</a:t>
            </a:r>
            <a:endParaRPr lang="en-US" sz="4000" dirty="0">
              <a:latin typeface="+mj-lt"/>
            </a:endParaRPr>
          </a:p>
        </p:txBody>
      </p:sp>
      <p:sp>
        <p:nvSpPr>
          <p:cNvPr id="3" name="Subtitle 2"/>
          <p:cNvSpPr>
            <a:spLocks noGrp="1"/>
          </p:cNvSpPr>
          <p:nvPr>
            <p:ph type="subTitle" idx="1"/>
          </p:nvPr>
        </p:nvSpPr>
        <p:spPr>
          <a:xfrm>
            <a:off x="4374420" y="3138854"/>
            <a:ext cx="4741984" cy="1792742"/>
          </a:xfrm>
        </p:spPr>
        <p:txBody>
          <a:bodyPr>
            <a:noAutofit/>
          </a:bodyPr>
          <a:lstStyle/>
          <a:p>
            <a:r>
              <a:rPr lang="en-US" dirty="0">
                <a:effectLst/>
                <a:latin typeface="+mj-lt"/>
              </a:rPr>
              <a:t>E.C. </a:t>
            </a:r>
            <a:r>
              <a:rPr lang="en-US" dirty="0" err="1">
                <a:effectLst/>
                <a:latin typeface="+mj-lt"/>
              </a:rPr>
              <a:t>Aschenauer</a:t>
            </a:r>
            <a:r>
              <a:rPr lang="en-US" dirty="0">
                <a:effectLst/>
                <a:latin typeface="+mj-lt"/>
              </a:rPr>
              <a:t> (BNL)</a:t>
            </a:r>
          </a:p>
          <a:p>
            <a:r>
              <a:rPr lang="en-US" dirty="0">
                <a:effectLst/>
                <a:latin typeface="+mj-lt"/>
              </a:rPr>
              <a:t>R. Ent (JLAB)</a:t>
            </a:r>
          </a:p>
          <a:p>
            <a:r>
              <a:rPr lang="en-US" dirty="0">
                <a:effectLst/>
                <a:latin typeface="+mj-lt"/>
              </a:rPr>
              <a:t>Co-Associate Directors for the Experimental Program</a:t>
            </a:r>
          </a:p>
          <a:p>
            <a:r>
              <a:rPr lang="en-US" dirty="0">
                <a:effectLst/>
                <a:latin typeface="+mj-lt"/>
              </a:rPr>
              <a:t>EIC-UG 4</a:t>
            </a:r>
            <a:r>
              <a:rPr lang="en-US" baseline="30000" dirty="0">
                <a:effectLst/>
                <a:latin typeface="+mj-lt"/>
              </a:rPr>
              <a:t>th</a:t>
            </a:r>
            <a:r>
              <a:rPr lang="en-US" dirty="0">
                <a:effectLst/>
                <a:latin typeface="+mj-lt"/>
              </a:rPr>
              <a:t> YR Meeting </a:t>
            </a:r>
          </a:p>
          <a:p>
            <a:endParaRPr lang="en-US" dirty="0">
              <a:effectLst/>
              <a:latin typeface="+mj-lt"/>
            </a:endParaRPr>
          </a:p>
        </p:txBody>
      </p:sp>
      <p:sp>
        <p:nvSpPr>
          <p:cNvPr id="8" name="TextBox 7"/>
          <p:cNvSpPr txBox="1"/>
          <p:nvPr/>
        </p:nvSpPr>
        <p:spPr>
          <a:xfrm>
            <a:off x="3443427" y="5620887"/>
            <a:ext cx="5683251" cy="538609"/>
          </a:xfrm>
          <a:prstGeom prst="rect">
            <a:avLst/>
          </a:prstGeom>
          <a:noFill/>
        </p:spPr>
        <p:txBody>
          <a:bodyPr wrap="square" rtlCol="0">
            <a:spAutoFit/>
          </a:bodyPr>
          <a:lstStyle/>
          <a:p>
            <a:pPr algn="r"/>
            <a:r>
              <a:rPr lang="en-US" sz="2900" dirty="0">
                <a:solidFill>
                  <a:srgbClr val="4EA5DB"/>
                </a:solidFill>
                <a:latin typeface="+mj-lt"/>
                <a:ea typeface="Arial" charset="0"/>
                <a:cs typeface="Comic Sans MS"/>
              </a:rPr>
              <a:t>Electron Ion Collider</a:t>
            </a:r>
          </a:p>
        </p:txBody>
      </p:sp>
      <p:pic>
        <p:nvPicPr>
          <p:cNvPr id="10" name="Picture 9">
            <a:extLst>
              <a:ext uri="{FF2B5EF4-FFF2-40B4-BE49-F238E27FC236}">
                <a16:creationId xmlns:a16="http://schemas.microsoft.com/office/drawing/2014/main" id="{658F8A07-0418-2544-B303-A47253F2F0E8}"/>
              </a:ext>
            </a:extLst>
          </p:cNvPr>
          <p:cNvPicPr>
            <a:picLocks noChangeAspect="1"/>
          </p:cNvPicPr>
          <p:nvPr/>
        </p:nvPicPr>
        <p:blipFill rotWithShape="1">
          <a:blip r:embed="rId2"/>
          <a:srcRect l="41384"/>
          <a:stretch/>
        </p:blipFill>
        <p:spPr>
          <a:xfrm>
            <a:off x="5559922" y="6149222"/>
            <a:ext cx="3556482" cy="381000"/>
          </a:xfrm>
          <a:prstGeom prst="rect">
            <a:avLst/>
          </a:prstGeom>
        </p:spPr>
      </p:pic>
    </p:spTree>
    <p:extLst>
      <p:ext uri="{BB962C8B-B14F-4D97-AF65-F5344CB8AC3E}">
        <p14:creationId xmlns:p14="http://schemas.microsoft.com/office/powerpoint/2010/main" val="300503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87E5-2335-4343-899B-C59718F17206}"/>
              </a:ext>
            </a:extLst>
          </p:cNvPr>
          <p:cNvSpPr>
            <a:spLocks noGrp="1"/>
          </p:cNvSpPr>
          <p:nvPr>
            <p:ph type="title"/>
          </p:nvPr>
        </p:nvSpPr>
        <p:spPr>
          <a:xfrm>
            <a:off x="0" y="32148"/>
            <a:ext cx="9144000" cy="584669"/>
          </a:xfrm>
        </p:spPr>
        <p:txBody>
          <a:bodyPr>
            <a:normAutofit fontScale="90000"/>
          </a:bodyPr>
          <a:lstStyle/>
          <a:p>
            <a:r>
              <a:rPr lang="en-US" dirty="0">
                <a:latin typeface="Arial" panose="020B0604020202020204" pitchFamily="34" charset="0"/>
                <a:cs typeface="Arial" panose="020B0604020202020204" pitchFamily="34" charset="0"/>
              </a:rPr>
              <a:t>Governance Structure</a:t>
            </a:r>
            <a:endParaRPr lang="en-US" dirty="0"/>
          </a:p>
        </p:txBody>
      </p:sp>
      <p:sp>
        <p:nvSpPr>
          <p:cNvPr id="4" name="Slide Number Placeholder 3">
            <a:extLst>
              <a:ext uri="{FF2B5EF4-FFF2-40B4-BE49-F238E27FC236}">
                <a16:creationId xmlns:a16="http://schemas.microsoft.com/office/drawing/2014/main" id="{EDFCEB32-5665-4078-9BAC-7F0C2CFC30A3}"/>
              </a:ext>
            </a:extLst>
          </p:cNvPr>
          <p:cNvSpPr>
            <a:spLocks noGrp="1"/>
          </p:cNvSpPr>
          <p:nvPr>
            <p:ph type="sldNum" sz="quarter" idx="12"/>
          </p:nvPr>
        </p:nvSpPr>
        <p:spPr/>
        <p:txBody>
          <a:bodyPr/>
          <a:lstStyle/>
          <a:p>
            <a:fld id="{893C5830-40F3-F04E-B2E3-10E6672BA8FF}" type="slidenum">
              <a:rPr lang="en-US" smtClean="0"/>
              <a:pPr/>
              <a:t>10</a:t>
            </a:fld>
            <a:endParaRPr lang="en-US"/>
          </a:p>
        </p:txBody>
      </p:sp>
      <p:sp>
        <p:nvSpPr>
          <p:cNvPr id="8" name="Title 7">
            <a:extLst>
              <a:ext uri="{FF2B5EF4-FFF2-40B4-BE49-F238E27FC236}">
                <a16:creationId xmlns:a16="http://schemas.microsoft.com/office/drawing/2014/main" id="{42C5CF51-75DE-4764-9F05-4FD60250760C}"/>
              </a:ext>
            </a:extLst>
          </p:cNvPr>
          <p:cNvSpPr txBox="1">
            <a:spLocks/>
          </p:cNvSpPr>
          <p:nvPr/>
        </p:nvSpPr>
        <p:spPr>
          <a:xfrm>
            <a:off x="-4069" y="586952"/>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261B12F-EF8C-4CC4-BE1D-13094EB0557D}"/>
              </a:ext>
            </a:extLst>
          </p:cNvPr>
          <p:cNvSpPr txBox="1"/>
          <p:nvPr/>
        </p:nvSpPr>
        <p:spPr>
          <a:xfrm>
            <a:off x="0" y="586952"/>
            <a:ext cx="9144000" cy="59708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600"/>
              </a:spcAft>
              <a:buClr>
                <a:srgbClr val="0432FF"/>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a:ea typeface="+mn-ea"/>
                <a:cs typeface="+mn-cs"/>
              </a:rPr>
              <a:t>Started discussion on “Management Approach to Detectors” with DOE/NP since May 2020</a:t>
            </a:r>
            <a:r>
              <a:rPr lang="en-US" dirty="0">
                <a:latin typeface="Arial"/>
              </a:rPr>
              <a:t>, first by canvassing existing models (CERN, DESY, DUNE, KEK).</a:t>
            </a:r>
            <a:endParaRPr lang="en-US" dirty="0">
              <a:latin typeface="Arial"/>
              <a:cs typeface="Arial"/>
            </a:endParaRPr>
          </a:p>
          <a:p>
            <a:pPr marL="285750" marR="0" lvl="0" indent="-285750" algn="l" defTabSz="914400" rtl="0" eaLnBrk="1" fontAlgn="auto" latinLnBrk="0" hangingPunct="1">
              <a:lnSpc>
                <a:spcPct val="100000"/>
              </a:lnSpc>
              <a:spcBef>
                <a:spcPts val="0"/>
              </a:spcBef>
              <a:spcAft>
                <a:spcPts val="600"/>
              </a:spcAft>
              <a:buClr>
                <a:srgbClr val="0432F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432FF"/>
                </a:solidFill>
                <a:effectLst/>
                <a:uLnTx/>
                <a:uFillTx/>
                <a:latin typeface="Arial"/>
                <a:ea typeface="+mn-ea"/>
                <a:cs typeface="+mn-cs"/>
              </a:rPr>
              <a:t>Defined EIC overarching guidelines</a:t>
            </a:r>
          </a:p>
          <a:p>
            <a:pPr marL="742950" lvl="1" indent="-285750">
              <a:spcAft>
                <a:spcPts val="600"/>
              </a:spcAft>
              <a:buClr>
                <a:srgbClr val="0432FF"/>
              </a:buClr>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The EIC is a US-based Project</a:t>
            </a:r>
          </a:p>
          <a:p>
            <a:pPr marL="742950" lvl="1" indent="-285750">
              <a:spcAft>
                <a:spcPts val="600"/>
              </a:spcAft>
              <a:buClr>
                <a:srgbClr val="0432FF"/>
              </a:buClr>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The EIC is at the technological and scientific forefront and is of international interest</a:t>
            </a:r>
          </a:p>
          <a:p>
            <a:pPr marL="742950" lvl="1" indent="-285750">
              <a:spcAft>
                <a:spcPts val="600"/>
              </a:spcAft>
              <a:buClr>
                <a:srgbClr val="0432FF"/>
              </a:buClr>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With two possible detectors, we should treat both experimental collaborations equal</a:t>
            </a:r>
          </a:p>
          <a:p>
            <a:pPr marL="742950" lvl="1" indent="-285750">
              <a:spcAft>
                <a:spcPts val="600"/>
              </a:spcAft>
              <a:buClr>
                <a:srgbClr val="0432FF"/>
              </a:buClr>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We should be welcoming and inclusive to new interested partners </a:t>
            </a:r>
            <a:endParaRPr kumimoji="0" lang="en-US"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
                <a:srgbClr val="0432FF"/>
              </a:buClr>
              <a:buSzTx/>
              <a:buFont typeface="Arial" panose="020B0604020202020204" pitchFamily="34" charset="0"/>
              <a:buChar char="•"/>
              <a:tabLst/>
              <a:defRPr/>
            </a:pPr>
            <a:r>
              <a:rPr lang="en-US" dirty="0">
                <a:solidFill>
                  <a:srgbClr val="0432FF"/>
                </a:solidFill>
                <a:latin typeface="Arial"/>
              </a:rPr>
              <a:t>Defined EIC </a:t>
            </a:r>
            <a:r>
              <a:rPr kumimoji="0" lang="en-US" sz="1800" b="0" i="0" u="none" strike="noStrike" kern="1200" cap="none" spc="0" normalizeH="0" baseline="0" noProof="0" dirty="0">
                <a:ln>
                  <a:noFill/>
                </a:ln>
                <a:solidFill>
                  <a:srgbClr val="0432FF"/>
                </a:solidFill>
                <a:effectLst/>
                <a:uLnTx/>
                <a:uFillTx/>
                <a:latin typeface="Arial"/>
                <a:ea typeface="+mn-ea"/>
                <a:cs typeface="+mn-cs"/>
              </a:rPr>
              <a:t>principles and an initial EIC model</a:t>
            </a:r>
          </a:p>
          <a:p>
            <a:pPr marL="742950" lvl="1" indent="-285750">
              <a:spcAft>
                <a:spcPts val="600"/>
              </a:spcAft>
              <a:buClr>
                <a:srgbClr val="0432FF"/>
              </a:buClr>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US pays for all costs to run the accelerator which sets weeks of operations &amp; schedule</a:t>
            </a:r>
          </a:p>
          <a:p>
            <a:pPr marL="742950" lvl="1" indent="-285750">
              <a:spcAft>
                <a:spcPts val="600"/>
              </a:spcAft>
              <a:buClr>
                <a:srgbClr val="0432FF"/>
              </a:buClr>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DOE and non-DOE participation in the governance (financing and oversight) of the experimental program including construction, maintenance and operations (M&amp;O), and distributed software and computing.</a:t>
            </a:r>
          </a:p>
          <a:p>
            <a:pPr marL="1200150" lvl="2" indent="-285750">
              <a:spcAft>
                <a:spcPts val="600"/>
              </a:spcAft>
              <a:buClr>
                <a:srgbClr val="0432FF"/>
              </a:buClr>
              <a:buFontTx/>
              <a:buChar char="-"/>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The US convenes an international governing body for the oversight</a:t>
            </a:r>
          </a:p>
          <a:p>
            <a:pPr marL="1200150" lvl="2" indent="-285750">
              <a:spcAft>
                <a:spcPts val="600"/>
              </a:spcAft>
              <a:buClr>
                <a:srgbClr val="0432FF"/>
              </a:buClr>
              <a:buFontTx/>
              <a:buChar char="-"/>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The governing body meets once per year</a:t>
            </a:r>
          </a:p>
          <a:p>
            <a:pPr marL="742950" lvl="1" indent="-285750">
              <a:spcAft>
                <a:spcPts val="600"/>
              </a:spcAft>
              <a:buClr>
                <a:srgbClr val="0432FF"/>
              </a:buClr>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US partially pays for detector M&amp;O and computing costs, as follows:</a:t>
            </a:r>
          </a:p>
          <a:p>
            <a:pPr marL="1200150" lvl="2" indent="-285750">
              <a:spcAft>
                <a:spcPts val="600"/>
              </a:spcAft>
              <a:buClr>
                <a:srgbClr val="0432FF"/>
              </a:buClr>
              <a:buFontTx/>
              <a:buChar char="-"/>
              <a:defRPr/>
            </a:pPr>
            <a:r>
              <a:rPr kumimoji="0" lang="en-US" sz="1600" b="0" i="0" u="none" strike="noStrike" kern="1200" cap="none" spc="0" normalizeH="0" baseline="0" noProof="0" dirty="0">
                <a:ln>
                  <a:noFill/>
                </a:ln>
                <a:effectLst/>
                <a:uLnTx/>
                <a:uFillTx/>
                <a:latin typeface="Arial"/>
                <a:ea typeface="+mn-ea"/>
                <a:cs typeface="+mn-cs"/>
              </a:rPr>
              <a:t>M&amp;O for incremental detector systems or detector upgrades to be supported by DOE and non-DOE, discussed at annual governing body meetings</a:t>
            </a:r>
            <a:endParaRPr lang="en-US" sz="1600" b="0" i="0" u="none" strike="noStrike" kern="1200" cap="none" spc="0" normalizeH="0" baseline="0" noProof="0" dirty="0">
              <a:ln>
                <a:noFill/>
              </a:ln>
              <a:effectLst/>
              <a:uLnTx/>
              <a:uFillTx/>
              <a:latin typeface="Arial"/>
              <a:cs typeface="Arial"/>
            </a:endParaRPr>
          </a:p>
          <a:p>
            <a:pPr marL="1200150" lvl="2" indent="-285750">
              <a:spcAft>
                <a:spcPts val="600"/>
              </a:spcAft>
              <a:buClr>
                <a:srgbClr val="0432FF"/>
              </a:buClr>
              <a:buFontTx/>
              <a:buChar char="-"/>
              <a:defRPr/>
            </a:pPr>
            <a:r>
              <a:rPr kumimoji="0" lang="en-US" sz="1600" b="0" i="0" u="none" strike="noStrike" kern="1200" cap="none" spc="0" normalizeH="0" baseline="0" noProof="0" dirty="0">
                <a:ln>
                  <a:noFill/>
                </a:ln>
                <a:effectLst/>
                <a:uLnTx/>
                <a:uFillTx/>
                <a:latin typeface="Arial"/>
                <a:ea typeface="+mn-ea"/>
                <a:cs typeface="+mn-cs"/>
              </a:rPr>
              <a:t>Common Fund pays M&amp;O for experimental </a:t>
            </a:r>
            <a:r>
              <a:rPr lang="en-US" sz="1600" dirty="0">
                <a:latin typeface="Arial"/>
              </a:rPr>
              <a:t>equipment operations</a:t>
            </a:r>
            <a:r>
              <a:rPr kumimoji="0" lang="en-US" sz="1600" b="0" i="0" u="none" strike="noStrike" kern="1200" cap="none" spc="0" normalizeH="0" baseline="0" noProof="0" dirty="0">
                <a:ln>
                  <a:noFill/>
                </a:ln>
                <a:effectLst/>
                <a:uLnTx/>
                <a:uFillTx/>
                <a:latin typeface="Arial"/>
                <a:ea typeface="+mn-ea"/>
                <a:cs typeface="+mn-cs"/>
              </a:rPr>
              <a:t>.</a:t>
            </a:r>
            <a:endParaRPr lang="en-US" sz="1600" b="0" i="0" u="none" strike="noStrike" kern="1200" cap="none" spc="0" normalizeH="0" baseline="0" noProof="0" dirty="0">
              <a:ln>
                <a:noFill/>
              </a:ln>
              <a:effectLst/>
              <a:uLnTx/>
              <a:uFillTx/>
              <a:latin typeface="Arial"/>
              <a:cs typeface="Arial"/>
            </a:endParaRPr>
          </a:p>
          <a:p>
            <a:pPr marL="1200150" lvl="2" indent="-285750">
              <a:spcAft>
                <a:spcPts val="600"/>
              </a:spcAft>
              <a:buClr>
                <a:srgbClr val="0432FF"/>
              </a:buClr>
              <a:buFontTx/>
              <a:buChar char="-"/>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DOE and non-DOE support for distributed software and computing.</a:t>
            </a:r>
          </a:p>
        </p:txBody>
      </p:sp>
      <p:pic>
        <p:nvPicPr>
          <p:cNvPr id="7" name="Picture 6">
            <a:extLst>
              <a:ext uri="{FF2B5EF4-FFF2-40B4-BE49-F238E27FC236}">
                <a16:creationId xmlns:a16="http://schemas.microsoft.com/office/drawing/2014/main" id="{47DDB83C-AE94-DF45-8DBA-EC57422886D4}"/>
              </a:ext>
            </a:extLst>
          </p:cNvPr>
          <p:cNvPicPr>
            <a:picLocks noChangeAspect="1"/>
          </p:cNvPicPr>
          <p:nvPr/>
        </p:nvPicPr>
        <p:blipFill>
          <a:blip r:embed="rId2"/>
          <a:stretch>
            <a:fillRect/>
          </a:stretch>
        </p:blipFill>
        <p:spPr>
          <a:xfrm>
            <a:off x="4502718" y="0"/>
            <a:ext cx="1646505" cy="704208"/>
          </a:xfrm>
          <a:prstGeom prst="rect">
            <a:avLst/>
          </a:prstGeom>
        </p:spPr>
      </p:pic>
    </p:spTree>
    <p:extLst>
      <p:ext uri="{BB962C8B-B14F-4D97-AF65-F5344CB8AC3E}">
        <p14:creationId xmlns:p14="http://schemas.microsoft.com/office/powerpoint/2010/main" val="181811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87E5-2335-4343-899B-C59718F17206}"/>
              </a:ext>
            </a:extLst>
          </p:cNvPr>
          <p:cNvSpPr>
            <a:spLocks noGrp="1"/>
          </p:cNvSpPr>
          <p:nvPr>
            <p:ph type="title"/>
          </p:nvPr>
        </p:nvSpPr>
        <p:spPr>
          <a:xfrm>
            <a:off x="-1" y="6940"/>
            <a:ext cx="10027579" cy="584669"/>
          </a:xfrm>
        </p:spPr>
        <p:txBody>
          <a:bodyPr>
            <a:noAutofit/>
          </a:bodyPr>
          <a:lstStyle/>
          <a:p>
            <a:r>
              <a:rPr lang="en-US" sz="3600" dirty="0">
                <a:latin typeface="Arial" panose="020B0604020202020204" pitchFamily="34" charset="0"/>
                <a:cs typeface="Arial" panose="020B0604020202020204" pitchFamily="34" charset="0"/>
              </a:rPr>
              <a:t>Governance Structure – Agency Oversight</a:t>
            </a:r>
            <a:endParaRPr lang="en-US" sz="3600" dirty="0"/>
          </a:p>
        </p:txBody>
      </p:sp>
      <p:sp>
        <p:nvSpPr>
          <p:cNvPr id="4" name="Slide Number Placeholder 3">
            <a:extLst>
              <a:ext uri="{FF2B5EF4-FFF2-40B4-BE49-F238E27FC236}">
                <a16:creationId xmlns:a16="http://schemas.microsoft.com/office/drawing/2014/main" id="{EDFCEB32-5665-4078-9BAC-7F0C2CFC30A3}"/>
              </a:ext>
            </a:extLst>
          </p:cNvPr>
          <p:cNvSpPr>
            <a:spLocks noGrp="1"/>
          </p:cNvSpPr>
          <p:nvPr>
            <p:ph type="sldNum" sz="quarter" idx="12"/>
          </p:nvPr>
        </p:nvSpPr>
        <p:spPr/>
        <p:txBody>
          <a:bodyPr/>
          <a:lstStyle/>
          <a:p>
            <a:fld id="{893C5830-40F3-F04E-B2E3-10E6672BA8FF}" type="slidenum">
              <a:rPr lang="en-US" smtClean="0"/>
              <a:pPr/>
              <a:t>11</a:t>
            </a:fld>
            <a:endParaRPr lang="en-US"/>
          </a:p>
        </p:txBody>
      </p:sp>
      <p:sp>
        <p:nvSpPr>
          <p:cNvPr id="8" name="Title 7">
            <a:extLst>
              <a:ext uri="{FF2B5EF4-FFF2-40B4-BE49-F238E27FC236}">
                <a16:creationId xmlns:a16="http://schemas.microsoft.com/office/drawing/2014/main" id="{42C5CF51-75DE-4764-9F05-4FD60250760C}"/>
              </a:ext>
            </a:extLst>
          </p:cNvPr>
          <p:cNvSpPr txBox="1">
            <a:spLocks/>
          </p:cNvSpPr>
          <p:nvPr/>
        </p:nvSpPr>
        <p:spPr>
          <a:xfrm>
            <a:off x="-4069" y="586952"/>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261B12F-EF8C-4CC4-BE1D-13094EB0557D}"/>
              </a:ext>
            </a:extLst>
          </p:cNvPr>
          <p:cNvSpPr txBox="1"/>
          <p:nvPr/>
        </p:nvSpPr>
        <p:spPr>
          <a:xfrm>
            <a:off x="0" y="685946"/>
            <a:ext cx="9144000" cy="5869492"/>
          </a:xfrm>
          <a:prstGeom prst="rect">
            <a:avLst/>
          </a:prstGeom>
          <a:noFill/>
        </p:spPr>
        <p:txBody>
          <a:bodyPr wrap="square" rtlCol="0">
            <a:spAutoFit/>
          </a:bodyPr>
          <a:lstStyle/>
          <a:p>
            <a:pPr marL="342900" marR="0" lvl="0" indent="-342900">
              <a:lnSpc>
                <a:spcPct val="107000"/>
              </a:lnSpc>
              <a:spcBef>
                <a:spcPts val="0"/>
              </a:spcBef>
              <a:spcAft>
                <a:spcPts val="0"/>
              </a:spcAft>
              <a:buClr>
                <a:srgbClr val="0432FF"/>
              </a:buClr>
              <a:buFont typeface="Symbol" panose="05050102010706020507" pitchFamily="18" charset="2"/>
              <a:buChar char=""/>
            </a:pPr>
            <a:r>
              <a:rPr lang="en-US" sz="1600" dirty="0">
                <a:solidFill>
                  <a:srgbClr val="0432FF"/>
                </a:solidFill>
                <a:effectLst/>
                <a:latin typeface="Arial" panose="020B0604020202020204" pitchFamily="34" charset="0"/>
                <a:ea typeface="Calibri" panose="020F0502020204030204" pitchFamily="34" charset="0"/>
                <a:cs typeface="Arial" panose="020B0604020202020204" pitchFamily="34" charset="0"/>
              </a:rPr>
              <a:t>The governing body meets annually for at least one day and hears the following presentations</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DOE/NP introduction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Clr>
                <a:srgbClr val="0432FF"/>
              </a:buClr>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panose="020B0604020202020204" pitchFamily="34" charset="0"/>
              </a:rPr>
              <a:t>Financial oversight presentation, includes overview of use and need for shared M&amp;O support (new detector subsystems, common fund, distributed computing) </a:t>
            </a:r>
          </a:p>
          <a:p>
            <a:pPr marL="742950" marR="0" lvl="1" indent="-285750">
              <a:lnSpc>
                <a:spcPct val="107000"/>
              </a:lnSpc>
              <a:spcBef>
                <a:spcPts val="0"/>
              </a:spcBef>
              <a:spcAft>
                <a:spcPts val="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EIC presentations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Clr>
                <a:srgbClr val="0432FF"/>
              </a:buClr>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Project phase: EIC presentations on project performance and management view (EIC team including BNL and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JLab</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Lab managers)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Clr>
                <a:srgbClr val="0432FF"/>
              </a:buClr>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Operations phase: EIC presentations on accelerator performance and management view (BNL directorate including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JLab</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Lab manager)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Spokesperson of the scientific collaboration(s) presentations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Clr>
                <a:srgbClr val="0432FF"/>
              </a:buClr>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Project phase: collaboration status and status to provide scope to project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Clr>
                <a:srgbClr val="0432FF"/>
              </a:buClr>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Operations phase: status and science operations strategy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Project Manager/Technical Coordinator presentations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Clr>
                <a:srgbClr val="0432FF"/>
              </a:buClr>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Project phase: Project Manager presentation(s) to discuss status of key topics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Clr>
                <a:srgbClr val="0432FF"/>
              </a:buClr>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Operations phase: Technical Coordinator presentation(s) (to discuss possible upgrades, reliability,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etc</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DAC/PAC Chair presentations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Clr>
                <a:srgbClr val="0432FF"/>
              </a:buClr>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Project phase: DAC chair presentation on the recommendations and evaluation of detector design and construction progress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Clr>
                <a:srgbClr val="0432FF"/>
              </a:buClr>
              <a:buFont typeface="Wingdings" panose="05000000000000000000" pitchFamily="2"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Operations phase: PAC chair presentation on the recommendations and evaluation of the science program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Clr>
                <a:srgbClr val="0432FF"/>
              </a:buClr>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Much of the afternoon is discussion</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7DDB83C-AE94-DF45-8DBA-EC57422886D4}"/>
              </a:ext>
            </a:extLst>
          </p:cNvPr>
          <p:cNvPicPr>
            <a:picLocks noChangeAspect="1"/>
          </p:cNvPicPr>
          <p:nvPr/>
        </p:nvPicPr>
        <p:blipFill>
          <a:blip r:embed="rId2"/>
          <a:stretch>
            <a:fillRect/>
          </a:stretch>
        </p:blipFill>
        <p:spPr>
          <a:xfrm>
            <a:off x="7180316" y="6022134"/>
            <a:ext cx="1646505" cy="704208"/>
          </a:xfrm>
          <a:prstGeom prst="rect">
            <a:avLst/>
          </a:prstGeom>
        </p:spPr>
      </p:pic>
    </p:spTree>
    <p:extLst>
      <p:ext uri="{BB962C8B-B14F-4D97-AF65-F5344CB8AC3E}">
        <p14:creationId xmlns:p14="http://schemas.microsoft.com/office/powerpoint/2010/main" val="147092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a:extLst>
              <a:ext uri="{FF2B5EF4-FFF2-40B4-BE49-F238E27FC236}">
                <a16:creationId xmlns:a16="http://schemas.microsoft.com/office/drawing/2014/main" id="{E226D32F-8143-A448-8774-C4868D87E96A}"/>
              </a:ext>
            </a:extLst>
          </p:cNvPr>
          <p:cNvSpPr>
            <a:spLocks noGrp="1"/>
          </p:cNvSpPr>
          <p:nvPr>
            <p:ph type="sldNum" sz="quarter" idx="12"/>
          </p:nvPr>
        </p:nvSpPr>
        <p:spPr>
          <a:xfrm>
            <a:off x="8452321" y="6525228"/>
            <a:ext cx="685800" cy="320040"/>
          </a:xfrm>
        </p:spPr>
        <p:txBody>
          <a:bodyPr vert="horz" lIns="91440" tIns="45720" rIns="91440" bIns="45720" rtlCol="0" anchor="ctr">
            <a:normAutofit/>
          </a:bodyPr>
          <a:lstStyle/>
          <a:p>
            <a:pPr>
              <a:spcAft>
                <a:spcPts val="600"/>
              </a:spcAft>
              <a:defRPr/>
            </a:pPr>
            <a:fld id="{893C5830-40F3-F04E-B2E3-10E6672BA8FF}" type="slidenum">
              <a:rPr lang="en-US" sz="1000">
                <a:latin typeface="Calibri" panose="020F0502020204030204"/>
                <a:ea typeface="+mn-ea"/>
                <a:cs typeface="+mn-cs"/>
              </a:rPr>
              <a:pPr>
                <a:spcAft>
                  <a:spcPts val="600"/>
                </a:spcAft>
                <a:defRPr/>
              </a:pPr>
              <a:t>12</a:t>
            </a:fld>
            <a:endParaRPr lang="en-US" sz="1000" dirty="0">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A close up of a toy&#10;&#10;Description automatically generated">
            <a:extLst>
              <a:ext uri="{FF2B5EF4-FFF2-40B4-BE49-F238E27FC236}">
                <a16:creationId xmlns:a16="http://schemas.microsoft.com/office/drawing/2014/main" id="{E2E3A034-DA36-EC42-A595-C3B34AFA4DFC}"/>
              </a:ext>
            </a:extLst>
          </p:cNvPr>
          <p:cNvPicPr>
            <a:picLocks noChangeAspect="1"/>
          </p:cNvPicPr>
          <p:nvPr/>
        </p:nvPicPr>
        <p:blipFill rotWithShape="1">
          <a:blip r:embed="rId2"/>
          <a:srcRect l="2925" r="2218"/>
          <a:stretch/>
        </p:blipFill>
        <p:spPr>
          <a:xfrm>
            <a:off x="691432" y="465243"/>
            <a:ext cx="58214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04776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p:txBody>
          <a:bodyPr/>
          <a:lstStyle/>
          <a:p>
            <a:r>
              <a:rPr lang="en-US" dirty="0">
                <a:latin typeface="+mj-lt"/>
              </a:rPr>
              <a:t>Questions received from EICUG SC</a:t>
            </a: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13</a:t>
            </a:fld>
            <a:endParaRPr lang="en-US"/>
          </a:p>
        </p:txBody>
      </p:sp>
      <p:sp>
        <p:nvSpPr>
          <p:cNvPr id="6" name="TextBox 5">
            <a:extLst>
              <a:ext uri="{FF2B5EF4-FFF2-40B4-BE49-F238E27FC236}">
                <a16:creationId xmlns:a16="http://schemas.microsoft.com/office/drawing/2014/main" id="{0835718C-F163-41F5-8808-CC6FA7969DAA}"/>
              </a:ext>
            </a:extLst>
          </p:cNvPr>
          <p:cNvSpPr txBox="1"/>
          <p:nvPr/>
        </p:nvSpPr>
        <p:spPr>
          <a:xfrm>
            <a:off x="304799" y="614206"/>
            <a:ext cx="8353426" cy="5509200"/>
          </a:xfrm>
          <a:prstGeom prst="rect">
            <a:avLst/>
          </a:prstGeom>
          <a:noFill/>
        </p:spPr>
        <p:txBody>
          <a:bodyPr wrap="square">
            <a:spAutoFit/>
          </a:bodyPr>
          <a:lstStyle/>
          <a:p>
            <a:r>
              <a:rPr lang="en-US" sz="1600" b="1" dirty="0">
                <a:effectLst/>
                <a:latin typeface="+mj-lt"/>
              </a:rPr>
              <a:t>Naming: EIC project scope detector </a:t>
            </a:r>
            <a:r>
              <a:rPr lang="en-US" sz="1600" b="1" dirty="0">
                <a:latin typeface="+mj-lt"/>
              </a:rPr>
              <a:t>=</a:t>
            </a:r>
            <a:r>
              <a:rPr lang="en-US" sz="1600" b="1" dirty="0">
                <a:effectLst/>
                <a:latin typeface="+mj-lt"/>
              </a:rPr>
              <a:t> IR1 detector, in contrast to the IR2 detector. </a:t>
            </a:r>
            <a:br>
              <a:rPr lang="en-US" sz="1600" b="1" dirty="0">
                <a:effectLst/>
                <a:latin typeface="+mj-lt"/>
              </a:rPr>
            </a:br>
            <a:br>
              <a:rPr lang="en-US" sz="1600" b="1" dirty="0">
                <a:effectLst/>
                <a:latin typeface="+mj-lt"/>
              </a:rPr>
            </a:br>
            <a:r>
              <a:rPr lang="en-US" sz="1600" dirty="0">
                <a:effectLst/>
                <a:latin typeface="+mj-lt"/>
              </a:rPr>
              <a:t>(1) When will IR1 and IR2 be defined? It seems from the discussion on Wednesday afternoon that IR1 would be an IR region for high-luminosity operation at high CME, whereas IR2 is for an IR region for high-luminosity operation at lower CME.</a:t>
            </a:r>
            <a:br>
              <a:rPr lang="en-US" sz="1600" dirty="0">
                <a:effectLst/>
                <a:latin typeface="+mj-lt"/>
              </a:rPr>
            </a:br>
            <a:br>
              <a:rPr lang="en-US" sz="1600" dirty="0">
                <a:effectLst/>
                <a:latin typeface="+mj-lt"/>
              </a:rPr>
            </a:br>
            <a:r>
              <a:rPr lang="en-US" sz="1600" dirty="0">
                <a:effectLst/>
                <a:latin typeface="+mj-lt"/>
              </a:rPr>
              <a:t>(2) Will the open call for detector proposals in March 2021 concern only the IR1 detector? Will the open call be restricted to accept only a fixed, pre-defined number of proposals? </a:t>
            </a:r>
            <a:br>
              <a:rPr lang="en-US" sz="1600" dirty="0">
                <a:effectLst/>
                <a:latin typeface="+mj-lt"/>
              </a:rPr>
            </a:br>
            <a:br>
              <a:rPr lang="en-US" sz="1600" dirty="0">
                <a:effectLst/>
                <a:latin typeface="+mj-lt"/>
              </a:rPr>
            </a:br>
            <a:r>
              <a:rPr lang="en-US" sz="1600" dirty="0">
                <a:effectLst/>
                <a:latin typeface="+mj-lt"/>
              </a:rPr>
              <a:t>(3) If the open call also includes an IR2 detector, will the open call be restricted to accept only a fixed, pre-defined number of proposals?</a:t>
            </a:r>
            <a:br>
              <a:rPr lang="en-US" sz="1600" dirty="0">
                <a:effectLst/>
                <a:latin typeface="+mj-lt"/>
              </a:rPr>
            </a:br>
            <a:br>
              <a:rPr lang="en-US" sz="1600" dirty="0">
                <a:effectLst/>
                <a:latin typeface="+mj-lt"/>
              </a:rPr>
            </a:br>
            <a:r>
              <a:rPr lang="en-US" sz="1600" dirty="0">
                <a:effectLst/>
                <a:latin typeface="+mj-lt"/>
              </a:rPr>
              <a:t>(4) Who, i.e., which committee, will review detector proposals for an IR1 detector? How is the down-select process going to be organized following the review process? </a:t>
            </a:r>
            <a:br>
              <a:rPr lang="en-US" sz="1600" dirty="0">
                <a:effectLst/>
                <a:latin typeface="+mj-lt"/>
              </a:rPr>
            </a:br>
            <a:br>
              <a:rPr lang="en-US" sz="1600" dirty="0">
                <a:effectLst/>
                <a:latin typeface="+mj-lt"/>
              </a:rPr>
            </a:br>
            <a:r>
              <a:rPr lang="en-US" sz="1600" dirty="0">
                <a:effectLst/>
                <a:latin typeface="+mj-lt"/>
              </a:rPr>
              <a:t>(5) Assuming there is an open call for an IR2 detector, who, i.e., which committee, will review detector proposals for an IR2 detector? How is the down-select process going to be organized following the review process? </a:t>
            </a:r>
            <a:br>
              <a:rPr lang="en-US" sz="1600" dirty="0">
                <a:effectLst/>
                <a:latin typeface="+mj-lt"/>
              </a:rPr>
            </a:br>
            <a:br>
              <a:rPr lang="en-US" sz="1600" dirty="0">
                <a:effectLst/>
                <a:latin typeface="+mj-lt"/>
              </a:rPr>
            </a:br>
            <a:r>
              <a:rPr lang="en-US" sz="1600" dirty="0">
                <a:effectLst/>
                <a:latin typeface="+mj-lt"/>
              </a:rPr>
              <a:t>(6) What strategy does the EIC project team have in mind to engage the EICUG through the Steering Committee in assembling the detector review committee(s) and  in general concerning timelines and procedures impacting the EICUG</a:t>
            </a:r>
            <a:endParaRPr lang="en-US" sz="1600" dirty="0">
              <a:latin typeface="+mj-lt"/>
            </a:endParaRPr>
          </a:p>
        </p:txBody>
      </p:sp>
    </p:spTree>
    <p:extLst>
      <p:ext uri="{BB962C8B-B14F-4D97-AF65-F5344CB8AC3E}">
        <p14:creationId xmlns:p14="http://schemas.microsoft.com/office/powerpoint/2010/main" val="230471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228600" y="449641"/>
            <a:ext cx="8620125" cy="584669"/>
          </a:xfrm>
        </p:spPr>
        <p:txBody>
          <a:bodyPr/>
          <a:lstStyle/>
          <a:p>
            <a:r>
              <a:rPr lang="en-US" sz="2000" dirty="0">
                <a:effectLst/>
                <a:latin typeface="+mj-lt"/>
              </a:rPr>
              <a:t>(1) When will IR1 and IR2 be defined? It seems from the discussion on Wednesday afternoon that IR1 would be an IR region for high-luminosity operation at high CME, whereas IR2 is for an IR region for high-luminosity operation at lower CME.</a:t>
            </a:r>
            <a:endParaRPr lang="en-US" sz="20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14</a:t>
            </a:fld>
            <a:endParaRPr lang="en-US"/>
          </a:p>
        </p:txBody>
      </p:sp>
      <p:sp>
        <p:nvSpPr>
          <p:cNvPr id="7" name="TextBox 6">
            <a:extLst>
              <a:ext uri="{FF2B5EF4-FFF2-40B4-BE49-F238E27FC236}">
                <a16:creationId xmlns:a16="http://schemas.microsoft.com/office/drawing/2014/main" id="{05957180-70F8-4437-B4EB-0835F4482538}"/>
              </a:ext>
            </a:extLst>
          </p:cNvPr>
          <p:cNvSpPr txBox="1"/>
          <p:nvPr/>
        </p:nvSpPr>
        <p:spPr>
          <a:xfrm>
            <a:off x="428091" y="1505396"/>
            <a:ext cx="8328168" cy="3847207"/>
          </a:xfrm>
          <a:prstGeom prst="rect">
            <a:avLst/>
          </a:prstGeom>
          <a:noFill/>
        </p:spPr>
        <p:txBody>
          <a:bodyPr wrap="square">
            <a:spAutoFit/>
          </a:bodyPr>
          <a:lstStyle/>
          <a:p>
            <a:pPr>
              <a:spcAft>
                <a:spcPts val="600"/>
              </a:spcAft>
            </a:pPr>
            <a:r>
              <a:rPr lang="en-US" sz="1800" dirty="0">
                <a:latin typeface="+mj-lt"/>
              </a:rPr>
              <a:t>The DOE and the EIC Project need to mitigate risk such that EIC is a successful project and, once completed, is ready to do the NSAC/NAS Report science.</a:t>
            </a:r>
          </a:p>
          <a:p>
            <a:pPr>
              <a:spcAft>
                <a:spcPts val="600"/>
              </a:spcAft>
            </a:pPr>
            <a:endParaRPr lang="en-US" sz="1800" dirty="0">
              <a:latin typeface="+mj-lt"/>
            </a:endParaRPr>
          </a:p>
          <a:p>
            <a:pPr>
              <a:spcAft>
                <a:spcPts val="600"/>
              </a:spcAft>
            </a:pPr>
            <a:r>
              <a:rPr lang="en-US" sz="1800" dirty="0">
                <a:latin typeface="+mj-lt"/>
              </a:rPr>
              <a:t>Based on the technical-driven EIC schedule and the EIC risk assessment, the starting point for the included EIC project detector is in IP6.</a:t>
            </a:r>
          </a:p>
          <a:p>
            <a:pPr>
              <a:spcAft>
                <a:spcPts val="600"/>
              </a:spcAft>
            </a:pPr>
            <a:endParaRPr lang="en-US" dirty="0">
              <a:latin typeface="+mj-lt"/>
            </a:endParaRPr>
          </a:p>
          <a:p>
            <a:pPr>
              <a:spcAft>
                <a:spcPts val="600"/>
              </a:spcAft>
            </a:pPr>
            <a:r>
              <a:rPr lang="en-US" dirty="0">
                <a:latin typeface="+mj-lt"/>
              </a:rPr>
              <a:t>So IR1 = IP6, and has to deliver on the promised NSAC/NAS EIC science.</a:t>
            </a:r>
          </a:p>
          <a:p>
            <a:pPr>
              <a:spcAft>
                <a:spcPts val="600"/>
              </a:spcAft>
            </a:pPr>
            <a:endParaRPr lang="en-US" sz="1600" dirty="0">
              <a:latin typeface="+mj-lt"/>
            </a:endParaRPr>
          </a:p>
          <a:p>
            <a:pPr>
              <a:spcAft>
                <a:spcPts val="600"/>
              </a:spcAft>
            </a:pPr>
            <a:r>
              <a:rPr lang="en-US" dirty="0">
                <a:latin typeface="+mj-lt"/>
              </a:rPr>
              <a:t>However, we need to ensure with TWO DETECTORS that both are treated equally, and that BOTH detectors/IRs can do our desired EIC science, and together can do more (= be complementary). We urge the EIC User Community to think about this as one entity and not segregate.</a:t>
            </a:r>
          </a:p>
        </p:txBody>
      </p:sp>
    </p:spTree>
    <p:extLst>
      <p:ext uri="{BB962C8B-B14F-4D97-AF65-F5344CB8AC3E}">
        <p14:creationId xmlns:p14="http://schemas.microsoft.com/office/powerpoint/2010/main" val="337847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15</a:t>
            </a:fld>
            <a:endParaRPr lang="en-US"/>
          </a:p>
        </p:txBody>
      </p:sp>
      <p:sp>
        <p:nvSpPr>
          <p:cNvPr id="7" name="TextBox 6">
            <a:extLst>
              <a:ext uri="{FF2B5EF4-FFF2-40B4-BE49-F238E27FC236}">
                <a16:creationId xmlns:a16="http://schemas.microsoft.com/office/drawing/2014/main" id="{05957180-70F8-4437-B4EB-0835F4482538}"/>
              </a:ext>
            </a:extLst>
          </p:cNvPr>
          <p:cNvSpPr txBox="1"/>
          <p:nvPr/>
        </p:nvSpPr>
        <p:spPr>
          <a:xfrm>
            <a:off x="433387" y="1419011"/>
            <a:ext cx="7943850" cy="4785926"/>
          </a:xfrm>
          <a:prstGeom prst="rect">
            <a:avLst/>
          </a:prstGeom>
          <a:noFill/>
        </p:spPr>
        <p:txBody>
          <a:bodyPr wrap="square">
            <a:spAutoFit/>
          </a:bodyPr>
          <a:lstStyle/>
          <a:p>
            <a:pPr>
              <a:spcAft>
                <a:spcPts val="600"/>
              </a:spcAft>
            </a:pPr>
            <a:r>
              <a:rPr lang="en-US" sz="1800" dirty="0">
                <a:latin typeface="+mj-lt"/>
              </a:rPr>
              <a:t>This depends on the response to the call for </a:t>
            </a:r>
            <a:r>
              <a:rPr lang="en-US" sz="1800" dirty="0" err="1">
                <a:latin typeface="+mj-lt"/>
              </a:rPr>
              <a:t>EoI</a:t>
            </a:r>
            <a:r>
              <a:rPr lang="en-US" dirty="0">
                <a:latin typeface="+mj-lt"/>
              </a:rPr>
              <a:t>, and also on the success of the ongoing Accelerator Partnership Activities</a:t>
            </a:r>
            <a:r>
              <a:rPr lang="en-US" sz="1800" dirty="0">
                <a:latin typeface="+mj-lt"/>
              </a:rPr>
              <a:t> </a:t>
            </a:r>
            <a:r>
              <a:rPr lang="en-US" sz="1800" dirty="0">
                <a:solidFill>
                  <a:srgbClr val="0432FF"/>
                </a:solidFill>
                <a:latin typeface="+mj-lt"/>
              </a:rPr>
              <a:t>as a 2</a:t>
            </a:r>
            <a:r>
              <a:rPr lang="en-US" sz="1800" baseline="30000" dirty="0">
                <a:solidFill>
                  <a:srgbClr val="0432FF"/>
                </a:solidFill>
                <a:latin typeface="+mj-lt"/>
              </a:rPr>
              <a:t>nd</a:t>
            </a:r>
            <a:r>
              <a:rPr lang="en-US" sz="1800" dirty="0">
                <a:solidFill>
                  <a:srgbClr val="0432FF"/>
                </a:solidFill>
                <a:latin typeface="+mj-lt"/>
              </a:rPr>
              <a:t> detector without a 2</a:t>
            </a:r>
            <a:r>
              <a:rPr lang="en-US" sz="1800" baseline="30000" dirty="0">
                <a:solidFill>
                  <a:srgbClr val="0432FF"/>
                </a:solidFill>
                <a:latin typeface="+mj-lt"/>
              </a:rPr>
              <a:t>nd</a:t>
            </a:r>
            <a:r>
              <a:rPr lang="en-US" sz="1800" dirty="0">
                <a:solidFill>
                  <a:srgbClr val="0432FF"/>
                </a:solidFill>
                <a:latin typeface="+mj-lt"/>
              </a:rPr>
              <a:t> IR does not help.</a:t>
            </a:r>
          </a:p>
          <a:p>
            <a:pPr>
              <a:spcAft>
                <a:spcPts val="600"/>
              </a:spcAft>
            </a:pPr>
            <a:endParaRPr lang="en-US" dirty="0">
              <a:latin typeface="+mj-lt"/>
            </a:endParaRPr>
          </a:p>
          <a:p>
            <a:pPr>
              <a:spcAft>
                <a:spcPts val="600"/>
              </a:spcAft>
            </a:pPr>
            <a:r>
              <a:rPr lang="en-US" dirty="0">
                <a:latin typeface="+mj-lt"/>
              </a:rPr>
              <a:t>The open call for detector proposals must always involve the IR1 detector, as we need to ensure EIC is a successful project and, once completed, is ready to do the NSAC/NAS Report science. </a:t>
            </a:r>
          </a:p>
          <a:p>
            <a:pPr>
              <a:spcAft>
                <a:spcPts val="600"/>
              </a:spcAft>
            </a:pPr>
            <a:endParaRPr lang="en-US" dirty="0">
              <a:latin typeface="+mj-lt"/>
            </a:endParaRPr>
          </a:p>
          <a:p>
            <a:pPr>
              <a:spcAft>
                <a:spcPts val="600"/>
              </a:spcAft>
            </a:pPr>
            <a:r>
              <a:rPr lang="en-US" dirty="0">
                <a:latin typeface="+mj-lt"/>
              </a:rPr>
              <a:t>Our hope is that the signs for non-DOE engagement are sufficiently positive that we can do the call for two </a:t>
            </a:r>
            <a:r>
              <a:rPr lang="en-US" b="1" dirty="0">
                <a:latin typeface="+mj-lt"/>
              </a:rPr>
              <a:t>general-purpose</a:t>
            </a:r>
            <a:r>
              <a:rPr lang="en-US" dirty="0">
                <a:latin typeface="+mj-lt"/>
              </a:rPr>
              <a:t> EIC detectors.</a:t>
            </a:r>
          </a:p>
          <a:p>
            <a:pPr>
              <a:spcAft>
                <a:spcPts val="600"/>
              </a:spcAft>
            </a:pPr>
            <a:endParaRPr lang="en-US" dirty="0">
              <a:latin typeface="+mj-lt"/>
            </a:endParaRPr>
          </a:p>
          <a:p>
            <a:pPr algn="ctr">
              <a:spcAft>
                <a:spcPts val="600"/>
              </a:spcAft>
            </a:pPr>
            <a:r>
              <a:rPr lang="en-US" dirty="0">
                <a:solidFill>
                  <a:srgbClr val="0432FF"/>
                </a:solidFill>
                <a:latin typeface="+mj-lt"/>
              </a:rPr>
              <a:t>The open call will </a:t>
            </a:r>
            <a:r>
              <a:rPr lang="en-US" b="1" dirty="0">
                <a:solidFill>
                  <a:srgbClr val="0432FF"/>
                </a:solidFill>
                <a:latin typeface="+mj-lt"/>
              </a:rPr>
              <a:t>not be restricted</a:t>
            </a:r>
            <a:r>
              <a:rPr lang="en-US" dirty="0">
                <a:latin typeface="+mj-lt"/>
              </a:rPr>
              <a:t>. </a:t>
            </a:r>
          </a:p>
          <a:p>
            <a:pPr>
              <a:spcAft>
                <a:spcPts val="600"/>
              </a:spcAft>
            </a:pPr>
            <a:r>
              <a:rPr lang="en-US" dirty="0">
                <a:latin typeface="+mj-lt"/>
              </a:rPr>
              <a:t>Our sincere hope is that the EICUG together converges on two excellent complementary EIC detectors to help all our EIC community science case and interest. </a:t>
            </a:r>
          </a:p>
        </p:txBody>
      </p:sp>
      <p:sp>
        <p:nvSpPr>
          <p:cNvPr id="2" name="Title 1">
            <a:extLst>
              <a:ext uri="{FF2B5EF4-FFF2-40B4-BE49-F238E27FC236}">
                <a16:creationId xmlns:a16="http://schemas.microsoft.com/office/drawing/2014/main" id="{40E996DD-CD73-46CE-B2A2-0C25DA898150}"/>
              </a:ext>
            </a:extLst>
          </p:cNvPr>
          <p:cNvSpPr txBox="1">
            <a:spLocks noGrp="1"/>
          </p:cNvSpPr>
          <p:nvPr>
            <p:ph type="title"/>
          </p:nvPr>
        </p:nvSpPr>
        <p:spPr>
          <a:xfrm>
            <a:off x="228600" y="449263"/>
            <a:ext cx="9144000" cy="585787"/>
          </a:xfrm>
          <a:prstGeom prst="rect">
            <a:avLst/>
          </a:prstGeom>
          <a:noFill/>
        </p:spPr>
        <p:txBody>
          <a:bodyPr wrap="square">
            <a:spAutoFit/>
          </a:bodyPr>
          <a:lstStyle/>
          <a:p>
            <a:br>
              <a:rPr lang="en-US" sz="1600" dirty="0">
                <a:effectLst/>
                <a:latin typeface="+mj-lt"/>
              </a:rPr>
            </a:br>
            <a:br>
              <a:rPr lang="en-US" sz="1600" dirty="0">
                <a:effectLst/>
                <a:latin typeface="+mj-lt"/>
              </a:rPr>
            </a:br>
            <a:endParaRPr lang="en-US" sz="1600" dirty="0">
              <a:latin typeface="+mj-lt"/>
            </a:endParaRPr>
          </a:p>
        </p:txBody>
      </p:sp>
      <p:sp>
        <p:nvSpPr>
          <p:cNvPr id="12" name="Title 4">
            <a:extLst>
              <a:ext uri="{FF2B5EF4-FFF2-40B4-BE49-F238E27FC236}">
                <a16:creationId xmlns:a16="http://schemas.microsoft.com/office/drawing/2014/main" id="{35B6BCBB-445A-4A55-9CA5-FE68B61F2CB9}"/>
              </a:ext>
            </a:extLst>
          </p:cNvPr>
          <p:cNvSpPr txBox="1">
            <a:spLocks/>
          </p:cNvSpPr>
          <p:nvPr/>
        </p:nvSpPr>
        <p:spPr>
          <a:xfrm>
            <a:off x="433387" y="446088"/>
            <a:ext cx="8277225" cy="58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rgbClr val="0000CC"/>
                </a:solidFill>
                <a:effectLst/>
                <a:latin typeface="+mj-lt"/>
                <a:ea typeface="Arial" charset="0"/>
                <a:cs typeface="Comic Sans MS"/>
              </a:defRPr>
            </a:lvl1pPr>
          </a:lstStyle>
          <a:p>
            <a:r>
              <a:rPr lang="en-US" sz="2000" dirty="0">
                <a:effectLst/>
                <a:latin typeface="+mj-lt"/>
              </a:rPr>
              <a:t>(2) Will the open call for detector proposals in March 2021 concern only the IR1 detector? Will the open call be restricted to accept only a fixed, pre-defined number of proposals? </a:t>
            </a:r>
            <a:endParaRPr lang="en-US" sz="2000" dirty="0"/>
          </a:p>
        </p:txBody>
      </p:sp>
    </p:spTree>
    <p:extLst>
      <p:ext uri="{BB962C8B-B14F-4D97-AF65-F5344CB8AC3E}">
        <p14:creationId xmlns:p14="http://schemas.microsoft.com/office/powerpoint/2010/main" val="15697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16</a:t>
            </a:fld>
            <a:endParaRPr lang="en-US"/>
          </a:p>
        </p:txBody>
      </p:sp>
      <p:sp>
        <p:nvSpPr>
          <p:cNvPr id="7" name="TextBox 6">
            <a:extLst>
              <a:ext uri="{FF2B5EF4-FFF2-40B4-BE49-F238E27FC236}">
                <a16:creationId xmlns:a16="http://schemas.microsoft.com/office/drawing/2014/main" id="{05957180-70F8-4437-B4EB-0835F4482538}"/>
              </a:ext>
            </a:extLst>
          </p:cNvPr>
          <p:cNvSpPr txBox="1"/>
          <p:nvPr/>
        </p:nvSpPr>
        <p:spPr>
          <a:xfrm>
            <a:off x="433387" y="1334276"/>
            <a:ext cx="8315324" cy="4355038"/>
          </a:xfrm>
          <a:prstGeom prst="rect">
            <a:avLst/>
          </a:prstGeom>
          <a:noFill/>
        </p:spPr>
        <p:txBody>
          <a:bodyPr wrap="square">
            <a:spAutoFit/>
          </a:bodyPr>
          <a:lstStyle/>
          <a:p>
            <a:pPr>
              <a:spcAft>
                <a:spcPts val="600"/>
              </a:spcAft>
            </a:pPr>
            <a:r>
              <a:rPr lang="en-US" dirty="0">
                <a:latin typeface="+mj-lt"/>
              </a:rPr>
              <a:t>See the answer on the previous question.</a:t>
            </a:r>
          </a:p>
          <a:p>
            <a:pPr marL="285750" indent="-285750">
              <a:spcAft>
                <a:spcPts val="600"/>
              </a:spcAft>
              <a:buFont typeface="Arial" panose="020B0604020202020204" pitchFamily="34" charset="0"/>
              <a:buChar char="•"/>
            </a:pPr>
            <a:r>
              <a:rPr lang="en-US" dirty="0">
                <a:latin typeface="+mj-lt"/>
              </a:rPr>
              <a:t>Our hope (wishful thinking?) is that we as community can gather enough positive signs that there is sufficient interest to fold into the March 2021 call directly two detectors.</a:t>
            </a:r>
          </a:p>
          <a:p>
            <a:pPr marL="285750" indent="-285750">
              <a:spcAft>
                <a:spcPts val="600"/>
              </a:spcAft>
              <a:buFont typeface="Arial" panose="020B0604020202020204" pitchFamily="34" charset="0"/>
              <a:buChar char="•"/>
            </a:pPr>
            <a:r>
              <a:rPr lang="en-US" dirty="0">
                <a:latin typeface="+mj-lt"/>
              </a:rPr>
              <a:t>But pending the assessment of the </a:t>
            </a:r>
            <a:r>
              <a:rPr lang="en-US" dirty="0" err="1">
                <a:latin typeface="+mj-lt"/>
              </a:rPr>
              <a:t>EoI</a:t>
            </a:r>
            <a:r>
              <a:rPr lang="en-US" dirty="0">
                <a:latin typeface="+mj-lt"/>
              </a:rPr>
              <a:t> and the Accelerator Partnership Activities, it may be that we need to do the call in two stages. If there is a call in two stages, the </a:t>
            </a:r>
            <a:r>
              <a:rPr lang="en-US" dirty="0" err="1">
                <a:latin typeface="+mj-lt"/>
              </a:rPr>
              <a:t>EoI</a:t>
            </a:r>
            <a:r>
              <a:rPr lang="en-US" dirty="0">
                <a:latin typeface="+mj-lt"/>
              </a:rPr>
              <a:t> will give important information what steps are needed to realize a 2</a:t>
            </a:r>
            <a:r>
              <a:rPr lang="en-US" baseline="30000" dirty="0">
                <a:latin typeface="+mj-lt"/>
              </a:rPr>
              <a:t>nd</a:t>
            </a:r>
            <a:r>
              <a:rPr lang="en-US" dirty="0">
                <a:latin typeface="+mj-lt"/>
              </a:rPr>
              <a:t> detector</a:t>
            </a:r>
          </a:p>
          <a:p>
            <a:pPr marL="285750" indent="-285750">
              <a:spcAft>
                <a:spcPts val="600"/>
              </a:spcAft>
              <a:buFont typeface="Arial" panose="020B0604020202020204" pitchFamily="34" charset="0"/>
              <a:buChar char="•"/>
            </a:pPr>
            <a:r>
              <a:rPr lang="en-US" dirty="0">
                <a:latin typeface="+mj-lt"/>
              </a:rPr>
              <a:t>We drafted a possible timeline/flowchart, and will work with the EICUG to refine.</a:t>
            </a:r>
          </a:p>
          <a:p>
            <a:pPr marL="285750" indent="-285750">
              <a:spcAft>
                <a:spcPts val="600"/>
              </a:spcAft>
              <a:buFont typeface="Arial" panose="020B0604020202020204" pitchFamily="34" charset="0"/>
              <a:buChar char="•"/>
            </a:pPr>
            <a:r>
              <a:rPr lang="en-US" dirty="0">
                <a:latin typeface="+mj-lt"/>
              </a:rPr>
              <a:t>IF a separate second call is required:</a:t>
            </a:r>
          </a:p>
          <a:p>
            <a:pPr>
              <a:spcAft>
                <a:spcPts val="600"/>
              </a:spcAft>
            </a:pPr>
            <a:r>
              <a:rPr lang="en-US" dirty="0">
                <a:latin typeface="+mj-lt"/>
              </a:rPr>
              <a:t>The open call will </a:t>
            </a:r>
            <a:r>
              <a:rPr lang="en-US" b="1" dirty="0">
                <a:latin typeface="+mj-lt"/>
              </a:rPr>
              <a:t>not be restricted</a:t>
            </a:r>
            <a:r>
              <a:rPr lang="en-US" dirty="0">
                <a:latin typeface="+mj-lt"/>
              </a:rPr>
              <a:t>. We will ask for a general-purpose EIC detector that remains compatible with operationality over the full energy range (but can have different emphasis).</a:t>
            </a:r>
          </a:p>
        </p:txBody>
      </p:sp>
      <p:sp>
        <p:nvSpPr>
          <p:cNvPr id="2" name="Title 1">
            <a:extLst>
              <a:ext uri="{FF2B5EF4-FFF2-40B4-BE49-F238E27FC236}">
                <a16:creationId xmlns:a16="http://schemas.microsoft.com/office/drawing/2014/main" id="{40E996DD-CD73-46CE-B2A2-0C25DA898150}"/>
              </a:ext>
            </a:extLst>
          </p:cNvPr>
          <p:cNvSpPr txBox="1">
            <a:spLocks noGrp="1"/>
          </p:cNvSpPr>
          <p:nvPr>
            <p:ph type="title"/>
          </p:nvPr>
        </p:nvSpPr>
        <p:spPr>
          <a:xfrm>
            <a:off x="228600" y="449263"/>
            <a:ext cx="9144000" cy="585787"/>
          </a:xfrm>
          <a:prstGeom prst="rect">
            <a:avLst/>
          </a:prstGeom>
          <a:noFill/>
        </p:spPr>
        <p:txBody>
          <a:bodyPr wrap="square">
            <a:spAutoFit/>
          </a:bodyPr>
          <a:lstStyle/>
          <a:p>
            <a:br>
              <a:rPr lang="en-US" sz="1600" dirty="0">
                <a:effectLst/>
                <a:latin typeface="+mj-lt"/>
              </a:rPr>
            </a:br>
            <a:br>
              <a:rPr lang="en-US" sz="1600" dirty="0">
                <a:effectLst/>
                <a:latin typeface="+mj-lt"/>
              </a:rPr>
            </a:br>
            <a:endParaRPr lang="en-US" sz="1600" dirty="0">
              <a:latin typeface="+mj-lt"/>
            </a:endParaRPr>
          </a:p>
        </p:txBody>
      </p:sp>
      <p:sp>
        <p:nvSpPr>
          <p:cNvPr id="12" name="Title 4">
            <a:extLst>
              <a:ext uri="{FF2B5EF4-FFF2-40B4-BE49-F238E27FC236}">
                <a16:creationId xmlns:a16="http://schemas.microsoft.com/office/drawing/2014/main" id="{35B6BCBB-445A-4A55-9CA5-FE68B61F2CB9}"/>
              </a:ext>
            </a:extLst>
          </p:cNvPr>
          <p:cNvSpPr txBox="1">
            <a:spLocks/>
          </p:cNvSpPr>
          <p:nvPr/>
        </p:nvSpPr>
        <p:spPr>
          <a:xfrm>
            <a:off x="433387" y="446088"/>
            <a:ext cx="8277225" cy="58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rgbClr val="0000CC"/>
                </a:solidFill>
                <a:effectLst/>
                <a:latin typeface="+mj-lt"/>
                <a:ea typeface="Arial" charset="0"/>
                <a:cs typeface="Comic Sans MS"/>
              </a:defRPr>
            </a:lvl1pPr>
          </a:lstStyle>
          <a:p>
            <a:r>
              <a:rPr lang="en-US" sz="2000" dirty="0">
                <a:effectLst/>
                <a:latin typeface="+mj-lt"/>
              </a:rPr>
              <a:t>(3) If the open call also includes an IR2 detector, will the open call be restricted to accept only a fixed, pre-defined number of proposals?</a:t>
            </a:r>
            <a:endParaRPr lang="en-US" sz="2000" dirty="0"/>
          </a:p>
        </p:txBody>
      </p:sp>
    </p:spTree>
    <p:extLst>
      <p:ext uri="{BB962C8B-B14F-4D97-AF65-F5344CB8AC3E}">
        <p14:creationId xmlns:p14="http://schemas.microsoft.com/office/powerpoint/2010/main" val="294845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17</a:t>
            </a:fld>
            <a:endParaRPr lang="en-US"/>
          </a:p>
        </p:txBody>
      </p:sp>
      <p:sp>
        <p:nvSpPr>
          <p:cNvPr id="7" name="TextBox 6">
            <a:extLst>
              <a:ext uri="{FF2B5EF4-FFF2-40B4-BE49-F238E27FC236}">
                <a16:creationId xmlns:a16="http://schemas.microsoft.com/office/drawing/2014/main" id="{05957180-70F8-4437-B4EB-0835F4482538}"/>
              </a:ext>
            </a:extLst>
          </p:cNvPr>
          <p:cNvSpPr txBox="1"/>
          <p:nvPr/>
        </p:nvSpPr>
        <p:spPr>
          <a:xfrm>
            <a:off x="330647" y="894848"/>
            <a:ext cx="8491538" cy="5786199"/>
          </a:xfrm>
          <a:prstGeom prst="rect">
            <a:avLst/>
          </a:prstGeom>
          <a:noFill/>
        </p:spPr>
        <p:txBody>
          <a:bodyPr wrap="square">
            <a:spAutoFit/>
          </a:bodyPr>
          <a:lstStyle/>
          <a:p>
            <a:pPr>
              <a:spcAft>
                <a:spcPts val="600"/>
              </a:spcAft>
              <a:buClr>
                <a:srgbClr val="0432FF"/>
              </a:buClr>
            </a:pPr>
            <a:r>
              <a:rPr lang="en-US" dirty="0">
                <a:latin typeface="+mj-lt"/>
              </a:rPr>
              <a:t>We will give regular updates to EICUG SC and ask for input </a:t>
            </a:r>
            <a:r>
              <a:rPr lang="en-US" dirty="0">
                <a:solidFill>
                  <a:srgbClr val="0432FF"/>
                </a:solidFill>
                <a:latin typeface="+mj-lt"/>
                <a:sym typeface="Wingdings" pitchFamily="2" charset="2"/>
              </a:rPr>
              <a:t></a:t>
            </a:r>
            <a:r>
              <a:rPr lang="en-US" dirty="0">
                <a:latin typeface="+mj-lt"/>
                <a:sym typeface="Wingdings" pitchFamily="2" charset="2"/>
              </a:rPr>
              <a:t> current thinking</a:t>
            </a:r>
            <a:endParaRPr lang="en-US" b="1" dirty="0">
              <a:solidFill>
                <a:srgbClr val="0432FF"/>
              </a:solidFill>
              <a:latin typeface="+mj-lt"/>
            </a:endParaRPr>
          </a:p>
          <a:p>
            <a:pPr>
              <a:spcAft>
                <a:spcPts val="600"/>
              </a:spcAft>
              <a:buClr>
                <a:srgbClr val="0432FF"/>
              </a:buClr>
            </a:pPr>
            <a:r>
              <a:rPr lang="en-US" b="1" dirty="0">
                <a:solidFill>
                  <a:srgbClr val="0432FF"/>
                </a:solidFill>
                <a:latin typeface="+mj-lt"/>
              </a:rPr>
              <a:t>Who:</a:t>
            </a:r>
          </a:p>
          <a:p>
            <a:pPr marL="285750" indent="-285750">
              <a:buClr>
                <a:srgbClr val="0432FF"/>
              </a:buClr>
              <a:buFont typeface="Arial" panose="020B0604020202020204" pitchFamily="34" charset="0"/>
              <a:buChar char="•"/>
            </a:pPr>
            <a:r>
              <a:rPr lang="en-US" dirty="0" err="1">
                <a:latin typeface="+mj-lt"/>
              </a:rPr>
              <a:t>JLab</a:t>
            </a:r>
            <a:r>
              <a:rPr lang="en-US" dirty="0">
                <a:latin typeface="+mj-lt"/>
              </a:rPr>
              <a:t> and BNL Management</a:t>
            </a:r>
          </a:p>
          <a:p>
            <a:pPr marL="285750" indent="-285750">
              <a:buClr>
                <a:srgbClr val="0432FF"/>
              </a:buClr>
              <a:buFont typeface="Arial" panose="020B0604020202020204" pitchFamily="34" charset="0"/>
              <a:buChar char="•"/>
            </a:pPr>
            <a:r>
              <a:rPr lang="en-US" dirty="0">
                <a:latin typeface="+mj-lt"/>
              </a:rPr>
              <a:t>the EIC Project</a:t>
            </a:r>
          </a:p>
          <a:p>
            <a:pPr marL="285750" indent="-285750">
              <a:buClr>
                <a:srgbClr val="0432FF"/>
              </a:buClr>
              <a:buFont typeface="Arial" panose="020B0604020202020204" pitchFamily="34" charset="0"/>
              <a:buChar char="•"/>
            </a:pPr>
            <a:r>
              <a:rPr lang="en-US" dirty="0">
                <a:latin typeface="+mj-lt"/>
              </a:rPr>
              <a:t>Advise from Independent Science and Detector experts </a:t>
            </a:r>
            <a:r>
              <a:rPr lang="en-US" dirty="0">
                <a:latin typeface="+mj-lt"/>
                <a:sym typeface="Wingdings" pitchFamily="2" charset="2"/>
              </a:rPr>
              <a:t> equivalent to members on a PAC/DAC</a:t>
            </a:r>
            <a:endParaRPr lang="en-US" dirty="0">
              <a:latin typeface="+mj-lt"/>
            </a:endParaRPr>
          </a:p>
          <a:p>
            <a:pPr marL="285750" indent="-285750">
              <a:buClr>
                <a:srgbClr val="0432FF"/>
              </a:buClr>
              <a:buFont typeface="Arial" panose="020B0604020202020204" pitchFamily="34" charset="0"/>
              <a:buChar char="•"/>
            </a:pPr>
            <a:r>
              <a:rPr lang="en-US" dirty="0">
                <a:latin typeface="+mj-lt"/>
              </a:rPr>
              <a:t>members of the EICUG </a:t>
            </a:r>
            <a:r>
              <a:rPr lang="en-US" dirty="0">
                <a:latin typeface="+mj-lt"/>
                <a:sym typeface="Wingdings" pitchFamily="2" charset="2"/>
              </a:rPr>
              <a:t> working with EICUG SC on how to do this</a:t>
            </a:r>
            <a:endParaRPr lang="en-US" dirty="0">
              <a:latin typeface="+mj-lt"/>
            </a:endParaRPr>
          </a:p>
          <a:p>
            <a:pPr>
              <a:spcAft>
                <a:spcPts val="600"/>
              </a:spcAft>
              <a:buClr>
                <a:srgbClr val="0432FF"/>
              </a:buClr>
            </a:pPr>
            <a:endParaRPr lang="en-US" sz="800" dirty="0">
              <a:latin typeface="+mj-lt"/>
            </a:endParaRPr>
          </a:p>
          <a:p>
            <a:pPr>
              <a:spcAft>
                <a:spcPts val="600"/>
              </a:spcAft>
              <a:buClr>
                <a:srgbClr val="0432FF"/>
              </a:buClr>
            </a:pPr>
            <a:r>
              <a:rPr lang="en-US" b="1" dirty="0">
                <a:solidFill>
                  <a:srgbClr val="0432FF"/>
                </a:solidFill>
                <a:latin typeface="+mj-lt"/>
              </a:rPr>
              <a:t>How:</a:t>
            </a:r>
          </a:p>
          <a:p>
            <a:pPr marL="342900" indent="-342900">
              <a:buClr>
                <a:srgbClr val="0432FF"/>
              </a:buClr>
              <a:buFont typeface="Arial" panose="020B0604020202020204" pitchFamily="34" charset="0"/>
              <a:buChar char="•"/>
            </a:pPr>
            <a:r>
              <a:rPr lang="en-US" dirty="0">
                <a:latin typeface="+mj-lt"/>
              </a:rPr>
              <a:t>Currently collecting information from different facilities on what procedure they followed</a:t>
            </a:r>
          </a:p>
          <a:p>
            <a:pPr marL="742950" lvl="1" indent="-285750">
              <a:buClr>
                <a:srgbClr val="0432FF"/>
              </a:buClr>
              <a:buFont typeface="Courier New" panose="02070309020205020404" pitchFamily="49" charset="0"/>
              <a:buChar char="o"/>
            </a:pPr>
            <a:r>
              <a:rPr lang="en-US" dirty="0">
                <a:latin typeface="+mj-lt"/>
              </a:rPr>
              <a:t>CERN (LHC), RHIC, </a:t>
            </a:r>
            <a:r>
              <a:rPr lang="en-US" dirty="0" err="1">
                <a:latin typeface="+mj-lt"/>
              </a:rPr>
              <a:t>Tevatron</a:t>
            </a:r>
            <a:r>
              <a:rPr lang="en-US" dirty="0">
                <a:latin typeface="+mj-lt"/>
              </a:rPr>
              <a:t>, DESY, …..</a:t>
            </a:r>
          </a:p>
          <a:p>
            <a:pPr marL="742950" lvl="1" indent="-285750">
              <a:buClr>
                <a:srgbClr val="0432FF"/>
              </a:buClr>
              <a:buFont typeface="Courier New" panose="02070309020205020404" pitchFamily="49" charset="0"/>
              <a:buChar char="o"/>
            </a:pPr>
            <a:r>
              <a:rPr lang="en-US" dirty="0">
                <a:latin typeface="+mj-lt"/>
              </a:rPr>
              <a:t>take from every model the best </a:t>
            </a:r>
          </a:p>
          <a:p>
            <a:pPr marL="342900" indent="-342900">
              <a:buClr>
                <a:srgbClr val="0432FF"/>
              </a:buClr>
              <a:buFont typeface="Arial" panose="020B0604020202020204" pitchFamily="34" charset="0"/>
              <a:buChar char="•"/>
            </a:pPr>
            <a:r>
              <a:rPr lang="en-US" dirty="0">
                <a:latin typeface="+mj-lt"/>
              </a:rPr>
              <a:t> Evaluation criteria</a:t>
            </a:r>
          </a:p>
          <a:p>
            <a:pPr marL="742950" lvl="1" indent="-285750">
              <a:buClr>
                <a:srgbClr val="0432FF"/>
              </a:buClr>
              <a:buFont typeface="Courier New" panose="02070309020205020404" pitchFamily="49" charset="0"/>
              <a:buChar char="o"/>
            </a:pPr>
            <a:r>
              <a:rPr lang="en-US" dirty="0">
                <a:latin typeface="+mj-lt"/>
              </a:rPr>
              <a:t>Design must be able to do the EIC science</a:t>
            </a:r>
          </a:p>
          <a:p>
            <a:pPr marL="742950" lvl="1" indent="-285750">
              <a:buClr>
                <a:srgbClr val="0432FF"/>
              </a:buClr>
              <a:buFont typeface="Courier New" panose="02070309020205020404" pitchFamily="49" charset="0"/>
              <a:buChar char="o"/>
            </a:pPr>
            <a:r>
              <a:rPr lang="en-US" dirty="0">
                <a:latin typeface="+mj-lt"/>
              </a:rPr>
              <a:t>Detector must be buildable in the EIC Project timeline</a:t>
            </a:r>
          </a:p>
          <a:p>
            <a:pPr marL="742950" lvl="1" indent="-285750">
              <a:buClr>
                <a:srgbClr val="0432FF"/>
              </a:buClr>
              <a:buFont typeface="Courier New" panose="02070309020205020404" pitchFamily="49" charset="0"/>
              <a:buChar char="o"/>
            </a:pPr>
            <a:r>
              <a:rPr lang="en-US" dirty="0">
                <a:latin typeface="+mj-lt"/>
              </a:rPr>
              <a:t>Detector technologies must have reasonable risk</a:t>
            </a:r>
          </a:p>
          <a:p>
            <a:pPr marL="742950" lvl="1" indent="-285750">
              <a:buClr>
                <a:srgbClr val="0432FF"/>
              </a:buClr>
              <a:buFont typeface="Courier New" panose="02070309020205020404" pitchFamily="49" charset="0"/>
              <a:buChar char="o"/>
            </a:pPr>
            <a:r>
              <a:rPr lang="en-US" dirty="0">
                <a:latin typeface="+mj-lt"/>
              </a:rPr>
              <a:t>… </a:t>
            </a:r>
          </a:p>
          <a:p>
            <a:pPr marL="285750" indent="-285750">
              <a:buClr>
                <a:srgbClr val="0432FF"/>
              </a:buClr>
              <a:buFont typeface="Arial" panose="020B0604020202020204" pitchFamily="34" charset="0"/>
              <a:buChar char="•"/>
            </a:pPr>
            <a:r>
              <a:rPr lang="en-US" dirty="0">
                <a:latin typeface="+mj-lt"/>
              </a:rPr>
              <a:t>Committee will conduct a transparent open review validating the proposals against pre-defined criteria in the call</a:t>
            </a:r>
          </a:p>
        </p:txBody>
      </p:sp>
      <p:sp>
        <p:nvSpPr>
          <p:cNvPr id="2" name="Title 1">
            <a:extLst>
              <a:ext uri="{FF2B5EF4-FFF2-40B4-BE49-F238E27FC236}">
                <a16:creationId xmlns:a16="http://schemas.microsoft.com/office/drawing/2014/main" id="{40E996DD-CD73-46CE-B2A2-0C25DA898150}"/>
              </a:ext>
            </a:extLst>
          </p:cNvPr>
          <p:cNvSpPr txBox="1">
            <a:spLocks noGrp="1"/>
          </p:cNvSpPr>
          <p:nvPr>
            <p:ph type="title"/>
          </p:nvPr>
        </p:nvSpPr>
        <p:spPr>
          <a:xfrm>
            <a:off x="228600" y="449263"/>
            <a:ext cx="9144000" cy="585787"/>
          </a:xfrm>
          <a:prstGeom prst="rect">
            <a:avLst/>
          </a:prstGeom>
          <a:noFill/>
        </p:spPr>
        <p:txBody>
          <a:bodyPr wrap="square">
            <a:spAutoFit/>
          </a:bodyPr>
          <a:lstStyle/>
          <a:p>
            <a:br>
              <a:rPr lang="en-US" sz="1600" dirty="0">
                <a:effectLst/>
                <a:latin typeface="+mj-lt"/>
              </a:rPr>
            </a:br>
            <a:br>
              <a:rPr lang="en-US" sz="1600" dirty="0">
                <a:effectLst/>
                <a:latin typeface="+mj-lt"/>
              </a:rPr>
            </a:br>
            <a:endParaRPr lang="en-US" sz="1600" dirty="0">
              <a:latin typeface="+mj-lt"/>
            </a:endParaRPr>
          </a:p>
        </p:txBody>
      </p:sp>
      <p:sp>
        <p:nvSpPr>
          <p:cNvPr id="12" name="Title 4">
            <a:extLst>
              <a:ext uri="{FF2B5EF4-FFF2-40B4-BE49-F238E27FC236}">
                <a16:creationId xmlns:a16="http://schemas.microsoft.com/office/drawing/2014/main" id="{35B6BCBB-445A-4A55-9CA5-FE68B61F2CB9}"/>
              </a:ext>
            </a:extLst>
          </p:cNvPr>
          <p:cNvSpPr txBox="1">
            <a:spLocks/>
          </p:cNvSpPr>
          <p:nvPr/>
        </p:nvSpPr>
        <p:spPr>
          <a:xfrm>
            <a:off x="433387" y="191736"/>
            <a:ext cx="8277225" cy="58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rgbClr val="0000CC"/>
                </a:solidFill>
                <a:effectLst/>
                <a:latin typeface="+mj-lt"/>
                <a:ea typeface="Arial" charset="0"/>
                <a:cs typeface="Comic Sans MS"/>
              </a:defRPr>
            </a:lvl1pPr>
          </a:lstStyle>
          <a:p>
            <a:r>
              <a:rPr lang="en-US" sz="2000" dirty="0">
                <a:effectLst/>
                <a:latin typeface="+mj-lt"/>
              </a:rPr>
              <a:t>(4) Who, i.e., which committee, will review detector proposals for an IR1 detector? How is the down-select process going to be organized following the review process? </a:t>
            </a:r>
            <a:endParaRPr lang="en-US" sz="2000" dirty="0"/>
          </a:p>
        </p:txBody>
      </p:sp>
    </p:spTree>
    <p:extLst>
      <p:ext uri="{BB962C8B-B14F-4D97-AF65-F5344CB8AC3E}">
        <p14:creationId xmlns:p14="http://schemas.microsoft.com/office/powerpoint/2010/main" val="53768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18</a:t>
            </a:fld>
            <a:endParaRPr lang="en-US"/>
          </a:p>
        </p:txBody>
      </p:sp>
      <p:sp>
        <p:nvSpPr>
          <p:cNvPr id="7" name="TextBox 6">
            <a:extLst>
              <a:ext uri="{FF2B5EF4-FFF2-40B4-BE49-F238E27FC236}">
                <a16:creationId xmlns:a16="http://schemas.microsoft.com/office/drawing/2014/main" id="{05957180-70F8-4437-B4EB-0835F4482538}"/>
              </a:ext>
            </a:extLst>
          </p:cNvPr>
          <p:cNvSpPr txBox="1"/>
          <p:nvPr/>
        </p:nvSpPr>
        <p:spPr>
          <a:xfrm>
            <a:off x="340921" y="1666330"/>
            <a:ext cx="8491538" cy="369332"/>
          </a:xfrm>
          <a:prstGeom prst="rect">
            <a:avLst/>
          </a:prstGeom>
          <a:noFill/>
        </p:spPr>
        <p:txBody>
          <a:bodyPr wrap="square">
            <a:spAutoFit/>
          </a:bodyPr>
          <a:lstStyle/>
          <a:p>
            <a:pPr>
              <a:spcAft>
                <a:spcPts val="600"/>
              </a:spcAft>
            </a:pPr>
            <a:r>
              <a:rPr lang="en-US" dirty="0">
                <a:latin typeface="+mj-lt"/>
              </a:rPr>
              <a:t>See the answers to Q2-Q4. The current plan is exactly the same process.</a:t>
            </a:r>
          </a:p>
        </p:txBody>
      </p:sp>
      <p:sp>
        <p:nvSpPr>
          <p:cNvPr id="2" name="Title 1">
            <a:extLst>
              <a:ext uri="{FF2B5EF4-FFF2-40B4-BE49-F238E27FC236}">
                <a16:creationId xmlns:a16="http://schemas.microsoft.com/office/drawing/2014/main" id="{40E996DD-CD73-46CE-B2A2-0C25DA898150}"/>
              </a:ext>
            </a:extLst>
          </p:cNvPr>
          <p:cNvSpPr txBox="1">
            <a:spLocks noGrp="1"/>
          </p:cNvSpPr>
          <p:nvPr>
            <p:ph type="title"/>
          </p:nvPr>
        </p:nvSpPr>
        <p:spPr>
          <a:xfrm>
            <a:off x="228600" y="449263"/>
            <a:ext cx="9144000" cy="585787"/>
          </a:xfrm>
          <a:prstGeom prst="rect">
            <a:avLst/>
          </a:prstGeom>
          <a:noFill/>
        </p:spPr>
        <p:txBody>
          <a:bodyPr wrap="square">
            <a:spAutoFit/>
          </a:bodyPr>
          <a:lstStyle/>
          <a:p>
            <a:br>
              <a:rPr lang="en-US" sz="1600" dirty="0">
                <a:effectLst/>
                <a:latin typeface="+mj-lt"/>
              </a:rPr>
            </a:br>
            <a:br>
              <a:rPr lang="en-US" sz="1600" dirty="0">
                <a:effectLst/>
                <a:latin typeface="+mj-lt"/>
              </a:rPr>
            </a:br>
            <a:endParaRPr lang="en-US" sz="1600" dirty="0">
              <a:latin typeface="+mj-lt"/>
            </a:endParaRPr>
          </a:p>
        </p:txBody>
      </p:sp>
      <p:sp>
        <p:nvSpPr>
          <p:cNvPr id="12" name="Title 4">
            <a:extLst>
              <a:ext uri="{FF2B5EF4-FFF2-40B4-BE49-F238E27FC236}">
                <a16:creationId xmlns:a16="http://schemas.microsoft.com/office/drawing/2014/main" id="{35B6BCBB-445A-4A55-9CA5-FE68B61F2CB9}"/>
              </a:ext>
            </a:extLst>
          </p:cNvPr>
          <p:cNvSpPr txBox="1">
            <a:spLocks/>
          </p:cNvSpPr>
          <p:nvPr/>
        </p:nvSpPr>
        <p:spPr>
          <a:xfrm>
            <a:off x="433387" y="446088"/>
            <a:ext cx="8277225" cy="58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rgbClr val="0000CC"/>
                </a:solidFill>
                <a:effectLst/>
                <a:latin typeface="+mj-lt"/>
                <a:ea typeface="Arial" charset="0"/>
                <a:cs typeface="Comic Sans MS"/>
              </a:defRPr>
            </a:lvl1pPr>
          </a:lstStyle>
          <a:p>
            <a:r>
              <a:rPr lang="en-US" sz="2000" dirty="0">
                <a:effectLst/>
                <a:latin typeface="+mj-lt"/>
              </a:rPr>
              <a:t>(5) Assuming there is an open call for an IR2 detector, who, i.e., which committee, will review detector proposals for an IR2 detector? How is the down-select process going to be organized following the review process?  </a:t>
            </a:r>
            <a:endParaRPr lang="en-US" sz="2000" dirty="0"/>
          </a:p>
        </p:txBody>
      </p:sp>
    </p:spTree>
    <p:extLst>
      <p:ext uri="{BB962C8B-B14F-4D97-AF65-F5344CB8AC3E}">
        <p14:creationId xmlns:p14="http://schemas.microsoft.com/office/powerpoint/2010/main" val="381046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19</a:t>
            </a:fld>
            <a:endParaRPr lang="en-US"/>
          </a:p>
        </p:txBody>
      </p:sp>
      <p:sp>
        <p:nvSpPr>
          <p:cNvPr id="7" name="TextBox 6">
            <a:extLst>
              <a:ext uri="{FF2B5EF4-FFF2-40B4-BE49-F238E27FC236}">
                <a16:creationId xmlns:a16="http://schemas.microsoft.com/office/drawing/2014/main" id="{05957180-70F8-4437-B4EB-0835F4482538}"/>
              </a:ext>
            </a:extLst>
          </p:cNvPr>
          <p:cNvSpPr txBox="1"/>
          <p:nvPr/>
        </p:nvSpPr>
        <p:spPr>
          <a:xfrm>
            <a:off x="326231" y="1625233"/>
            <a:ext cx="8491538" cy="4324261"/>
          </a:xfrm>
          <a:prstGeom prst="rect">
            <a:avLst/>
          </a:prstGeom>
          <a:noFill/>
        </p:spPr>
        <p:txBody>
          <a:bodyPr wrap="square">
            <a:spAutoFit/>
          </a:bodyPr>
          <a:lstStyle/>
          <a:p>
            <a:pPr>
              <a:spcAft>
                <a:spcPts val="600"/>
              </a:spcAft>
            </a:pPr>
            <a:r>
              <a:rPr lang="en-US" dirty="0">
                <a:latin typeface="+mj-lt"/>
              </a:rPr>
              <a:t>After clarification, what was meant is:</a:t>
            </a:r>
          </a:p>
          <a:p>
            <a:pPr>
              <a:spcAft>
                <a:spcPts val="600"/>
              </a:spcAft>
            </a:pPr>
            <a:r>
              <a:rPr lang="en-US" dirty="0">
                <a:solidFill>
                  <a:srgbClr val="0432FF"/>
                </a:solidFill>
                <a:latin typeface="+mj-lt"/>
              </a:rPr>
              <a:t>(6) What would be the EICUG (SC)’s role and involvement in the planning and execution of milestones on the detector front ? That includes evaluation of </a:t>
            </a:r>
            <a:r>
              <a:rPr lang="en-US" dirty="0" err="1">
                <a:solidFill>
                  <a:srgbClr val="0432FF"/>
                </a:solidFill>
                <a:latin typeface="+mj-lt"/>
              </a:rPr>
              <a:t>EoI</a:t>
            </a:r>
            <a:r>
              <a:rPr lang="en-US" dirty="0">
                <a:solidFill>
                  <a:srgbClr val="0432FF"/>
                </a:solidFill>
                <a:latin typeface="+mj-lt"/>
              </a:rPr>
              <a:t> , evaluation of future detector proposals and possible down selects.</a:t>
            </a:r>
          </a:p>
          <a:p>
            <a:pPr>
              <a:spcAft>
                <a:spcPts val="600"/>
              </a:spcAft>
            </a:pPr>
            <a:endParaRPr lang="en-US" dirty="0">
              <a:latin typeface="+mj-lt"/>
            </a:endParaRPr>
          </a:p>
          <a:p>
            <a:pPr>
              <a:spcAft>
                <a:spcPts val="600"/>
              </a:spcAft>
            </a:pPr>
            <a:r>
              <a:rPr lang="en-US" dirty="0">
                <a:latin typeface="+mj-lt"/>
              </a:rPr>
              <a:t>We plan to do exactly the same and work through our meetings with the EICUG SC to engage some of (or a representation of) them in these processes. E.g., the EICUG was mentioned already as part of the evaluation committee for the </a:t>
            </a:r>
            <a:r>
              <a:rPr lang="en-US" dirty="0" err="1">
                <a:latin typeface="+mj-lt"/>
              </a:rPr>
              <a:t>EoI</a:t>
            </a:r>
            <a:r>
              <a:rPr lang="en-US" dirty="0">
                <a:latin typeface="+mj-lt"/>
              </a:rPr>
              <a:t> and Detector Call.</a:t>
            </a:r>
          </a:p>
          <a:p>
            <a:pPr>
              <a:spcAft>
                <a:spcPts val="600"/>
              </a:spcAft>
            </a:pPr>
            <a:endParaRPr lang="en-US" sz="1600" dirty="0">
              <a:latin typeface="+mj-lt"/>
            </a:endParaRPr>
          </a:p>
          <a:p>
            <a:pPr>
              <a:spcAft>
                <a:spcPts val="600"/>
              </a:spcAft>
            </a:pPr>
            <a:r>
              <a:rPr lang="en-US" i="1" dirty="0">
                <a:latin typeface="+mj-lt"/>
              </a:rPr>
              <a:t>Note that we also presented a plan of members of the EIC user community can be integrated in the EIC detector project(s) as point of contacts, owners, or even cost account managers at various levels for individual subsystems (see slides 12-14 in J. </a:t>
            </a:r>
            <a:r>
              <a:rPr lang="en-US" i="1" dirty="0" err="1">
                <a:latin typeface="+mj-lt"/>
              </a:rPr>
              <a:t>Yeck’s</a:t>
            </a:r>
            <a:r>
              <a:rPr lang="en-US" i="1" dirty="0">
                <a:latin typeface="+mj-lt"/>
              </a:rPr>
              <a:t> talk @ Miami meeting -</a:t>
            </a:r>
            <a:r>
              <a:rPr lang="en-US" i="1" dirty="0">
                <a:latin typeface="+mj-lt"/>
                <a:hlinkClick r:id="rId2"/>
              </a:rPr>
              <a:t>https://indico.bnl.gov/event/7352/timetable/</a:t>
            </a:r>
            <a:r>
              <a:rPr lang="en-US" i="1" dirty="0">
                <a:latin typeface="+mj-lt"/>
              </a:rPr>
              <a:t>).</a:t>
            </a:r>
          </a:p>
        </p:txBody>
      </p:sp>
      <p:sp>
        <p:nvSpPr>
          <p:cNvPr id="2" name="Title 1">
            <a:extLst>
              <a:ext uri="{FF2B5EF4-FFF2-40B4-BE49-F238E27FC236}">
                <a16:creationId xmlns:a16="http://schemas.microsoft.com/office/drawing/2014/main" id="{40E996DD-CD73-46CE-B2A2-0C25DA898150}"/>
              </a:ext>
            </a:extLst>
          </p:cNvPr>
          <p:cNvSpPr txBox="1">
            <a:spLocks noGrp="1"/>
          </p:cNvSpPr>
          <p:nvPr>
            <p:ph type="title"/>
          </p:nvPr>
        </p:nvSpPr>
        <p:spPr>
          <a:xfrm>
            <a:off x="228600" y="449263"/>
            <a:ext cx="9144000" cy="585787"/>
          </a:xfrm>
          <a:prstGeom prst="rect">
            <a:avLst/>
          </a:prstGeom>
          <a:noFill/>
        </p:spPr>
        <p:txBody>
          <a:bodyPr wrap="square">
            <a:spAutoFit/>
          </a:bodyPr>
          <a:lstStyle/>
          <a:p>
            <a:br>
              <a:rPr lang="en-US" sz="1600" dirty="0">
                <a:effectLst/>
                <a:latin typeface="+mj-lt"/>
              </a:rPr>
            </a:br>
            <a:br>
              <a:rPr lang="en-US" sz="1600" dirty="0">
                <a:effectLst/>
                <a:latin typeface="+mj-lt"/>
              </a:rPr>
            </a:br>
            <a:endParaRPr lang="en-US" sz="1600" dirty="0">
              <a:latin typeface="+mj-lt"/>
            </a:endParaRPr>
          </a:p>
        </p:txBody>
      </p:sp>
      <p:sp>
        <p:nvSpPr>
          <p:cNvPr id="12" name="Title 4">
            <a:extLst>
              <a:ext uri="{FF2B5EF4-FFF2-40B4-BE49-F238E27FC236}">
                <a16:creationId xmlns:a16="http://schemas.microsoft.com/office/drawing/2014/main" id="{35B6BCBB-445A-4A55-9CA5-FE68B61F2CB9}"/>
              </a:ext>
            </a:extLst>
          </p:cNvPr>
          <p:cNvSpPr txBox="1">
            <a:spLocks/>
          </p:cNvSpPr>
          <p:nvPr/>
        </p:nvSpPr>
        <p:spPr>
          <a:xfrm>
            <a:off x="433388" y="450381"/>
            <a:ext cx="8167688" cy="58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rgbClr val="0000CC"/>
                </a:solidFill>
                <a:effectLst/>
                <a:latin typeface="+mj-lt"/>
                <a:ea typeface="Arial" charset="0"/>
                <a:cs typeface="Comic Sans MS"/>
              </a:defRPr>
            </a:lvl1pPr>
          </a:lstStyle>
          <a:p>
            <a:r>
              <a:rPr lang="en-US" sz="2000" dirty="0">
                <a:effectLst/>
                <a:latin typeface="+mj-lt"/>
              </a:rPr>
              <a:t>(6) What strategy does the EIC project team have in mind to engage the EICUG through the Steering Committee in assembling the detector review committee(s) and  in general concerning timelines and procedures impacting the EICUG  </a:t>
            </a:r>
            <a:endParaRPr lang="en-US" sz="2000" dirty="0"/>
          </a:p>
        </p:txBody>
      </p:sp>
    </p:spTree>
    <p:extLst>
      <p:ext uri="{BB962C8B-B14F-4D97-AF65-F5344CB8AC3E}">
        <p14:creationId xmlns:p14="http://schemas.microsoft.com/office/powerpoint/2010/main" val="345879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p:txBody>
          <a:bodyPr/>
          <a:lstStyle/>
          <a:p>
            <a:r>
              <a:rPr lang="en-US" dirty="0">
                <a:latin typeface="+mj-lt"/>
              </a:rPr>
              <a:t>Expression of Interest</a:t>
            </a: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2</a:t>
            </a:fld>
            <a:endParaRPr lang="en-US"/>
          </a:p>
        </p:txBody>
      </p:sp>
      <p:sp>
        <p:nvSpPr>
          <p:cNvPr id="2" name="Content Placeholder 1">
            <a:extLst>
              <a:ext uri="{FF2B5EF4-FFF2-40B4-BE49-F238E27FC236}">
                <a16:creationId xmlns:a16="http://schemas.microsoft.com/office/drawing/2014/main" id="{F9325AF6-B22A-AA49-8A7E-78CD2218008D}"/>
              </a:ext>
            </a:extLst>
          </p:cNvPr>
          <p:cNvSpPr>
            <a:spLocks noGrp="1"/>
          </p:cNvSpPr>
          <p:nvPr>
            <p:ph idx="4294967295"/>
          </p:nvPr>
        </p:nvSpPr>
        <p:spPr>
          <a:xfrm>
            <a:off x="0" y="587375"/>
            <a:ext cx="9144000" cy="2841625"/>
          </a:xfrm>
        </p:spPr>
        <p:txBody>
          <a:bodyPr>
            <a:noAutofit/>
          </a:bodyPr>
          <a:lstStyle/>
          <a:p>
            <a:pPr>
              <a:buClr>
                <a:srgbClr val="0432FF"/>
              </a:buClr>
            </a:pPr>
            <a:r>
              <a:rPr lang="en-US" sz="2000" dirty="0"/>
              <a:t>Information of the call is online </a:t>
            </a:r>
          </a:p>
          <a:p>
            <a:pPr>
              <a:buClr>
                <a:srgbClr val="0432FF"/>
              </a:buClr>
            </a:pPr>
            <a:r>
              <a:rPr lang="en-US" sz="2000" dirty="0"/>
              <a:t>since end of May 2020 </a:t>
            </a:r>
            <a:r>
              <a:rPr lang="en-US" sz="2000" dirty="0">
                <a:latin typeface="Arial" panose="020B0604020202020204" pitchFamily="34" charset="0"/>
                <a:cs typeface="Arial" panose="020B0604020202020204" pitchFamily="34" charset="0"/>
                <a:hlinkClick r:id="rId2"/>
              </a:rPr>
              <a:t>https://www.bnl.gov/eic/EOI.php</a:t>
            </a:r>
            <a:r>
              <a:rPr lang="en-US" sz="2000" dirty="0">
                <a:latin typeface="Arial" panose="020B0604020202020204" pitchFamily="34" charset="0"/>
                <a:cs typeface="Arial" panose="020B0604020202020204" pitchFamily="34" charset="0"/>
              </a:rPr>
              <a:t> </a:t>
            </a:r>
          </a:p>
          <a:p>
            <a:pPr>
              <a:buClr>
                <a:srgbClr val="0432FF"/>
              </a:buClr>
            </a:pPr>
            <a:r>
              <a:rPr lang="en-US" sz="2000" b="1" dirty="0">
                <a:solidFill>
                  <a:srgbClr val="0432FF"/>
                </a:solidFill>
              </a:rPr>
              <a:t>Deadline for EOI: November 1</a:t>
            </a:r>
            <a:r>
              <a:rPr lang="en-US" sz="2000" b="1" baseline="30000" dirty="0">
                <a:solidFill>
                  <a:srgbClr val="0432FF"/>
                </a:solidFill>
              </a:rPr>
              <a:t>st</a:t>
            </a:r>
            <a:r>
              <a:rPr lang="en-US" sz="2000" b="1" dirty="0">
                <a:solidFill>
                  <a:srgbClr val="0432FF"/>
                </a:solidFill>
              </a:rPr>
              <a:t> 2020</a:t>
            </a:r>
            <a:endParaRPr lang="en-US" sz="3200" dirty="0"/>
          </a:p>
          <a:p>
            <a:pPr marL="0" indent="0">
              <a:lnSpc>
                <a:spcPct val="100000"/>
              </a:lnSpc>
              <a:buClr>
                <a:srgbClr val="0432FF"/>
              </a:buClr>
              <a:buNone/>
            </a:pPr>
            <a:r>
              <a:rPr lang="en-US" sz="2000" b="1" dirty="0">
                <a:solidFill>
                  <a:srgbClr val="0432FF"/>
                </a:solidFill>
                <a:latin typeface="+mj-lt"/>
              </a:rPr>
              <a:t>What comes after:</a:t>
            </a:r>
          </a:p>
          <a:p>
            <a:pPr>
              <a:lnSpc>
                <a:spcPct val="100000"/>
              </a:lnSpc>
              <a:buClr>
                <a:srgbClr val="0432FF"/>
              </a:buClr>
            </a:pPr>
            <a:r>
              <a:rPr lang="en-US" sz="2000" dirty="0">
                <a:latin typeface="+mj-lt"/>
              </a:rPr>
              <a:t> Status report at 4</a:t>
            </a:r>
            <a:r>
              <a:rPr lang="en-US" sz="2000" baseline="30000" dirty="0">
                <a:latin typeface="+mj-lt"/>
              </a:rPr>
              <a:t>th</a:t>
            </a:r>
            <a:r>
              <a:rPr lang="en-US" sz="2000" dirty="0">
                <a:latin typeface="+mj-lt"/>
              </a:rPr>
              <a:t> Yellow Report meeting at UCB/LBL        Nov. 19-21 2020</a:t>
            </a:r>
            <a:endParaRPr lang="en-US" sz="1400" dirty="0">
              <a:latin typeface="+mj-lt"/>
            </a:endParaRPr>
          </a:p>
          <a:p>
            <a:pPr>
              <a:buClr>
                <a:srgbClr val="0432FF"/>
              </a:buClr>
            </a:pPr>
            <a:r>
              <a:rPr lang="en-US" sz="2000" dirty="0">
                <a:latin typeface="+mj-lt"/>
              </a:rPr>
              <a:t> Assess </a:t>
            </a:r>
            <a:r>
              <a:rPr lang="en-US" sz="2000" dirty="0" err="1">
                <a:latin typeface="+mj-lt"/>
              </a:rPr>
              <a:t>EoI</a:t>
            </a:r>
            <a:r>
              <a:rPr lang="en-US" sz="2000" dirty="0">
                <a:latin typeface="+mj-lt"/>
              </a:rPr>
              <a:t> and inform Call for Detector Proposal(s)         &lt; February 2021</a:t>
            </a:r>
          </a:p>
          <a:p>
            <a:pPr lvl="1">
              <a:buClr>
                <a:srgbClr val="0432FF"/>
              </a:buClr>
            </a:pPr>
            <a:r>
              <a:rPr lang="en-US" sz="1800" dirty="0">
                <a:latin typeface="+mj-lt"/>
              </a:rPr>
              <a:t>Evaluation by a team composed from:</a:t>
            </a:r>
          </a:p>
          <a:p>
            <a:pPr lvl="2">
              <a:buClr>
                <a:srgbClr val="0432FF"/>
              </a:buClr>
            </a:pPr>
            <a:r>
              <a:rPr lang="en-US" sz="1600" dirty="0">
                <a:latin typeface="+mj-lt"/>
              </a:rPr>
              <a:t>Project management team</a:t>
            </a:r>
          </a:p>
          <a:p>
            <a:pPr lvl="2">
              <a:buClr>
                <a:srgbClr val="0432FF"/>
              </a:buClr>
            </a:pPr>
            <a:r>
              <a:rPr lang="en-US" sz="1600" dirty="0">
                <a:latin typeface="+mj-lt"/>
              </a:rPr>
              <a:t>Members of the User Group, working with EICUG SC on how to do this</a:t>
            </a:r>
          </a:p>
          <a:p>
            <a:pPr lvl="2">
              <a:buClr>
                <a:srgbClr val="0432FF"/>
              </a:buClr>
            </a:pPr>
            <a:r>
              <a:rPr lang="en-US" sz="1600" dirty="0">
                <a:latin typeface="+mj-lt"/>
              </a:rPr>
              <a:t>Advise from Detector Advisory Committee</a:t>
            </a:r>
          </a:p>
          <a:p>
            <a:pPr marL="0" indent="0">
              <a:buClr>
                <a:srgbClr val="0432FF"/>
              </a:buClr>
              <a:buNone/>
            </a:pPr>
            <a:r>
              <a:rPr lang="en-US" sz="2000" b="1" dirty="0">
                <a:solidFill>
                  <a:srgbClr val="0432FF"/>
                </a:solidFill>
                <a:latin typeface="+mj-lt"/>
              </a:rPr>
              <a:t>Remember:</a:t>
            </a:r>
          </a:p>
          <a:p>
            <a:pPr marL="0" indent="0">
              <a:buClr>
                <a:srgbClr val="0432FF"/>
              </a:buClr>
              <a:buNone/>
            </a:pPr>
            <a:r>
              <a:rPr lang="en-US" sz="2000" dirty="0">
                <a:latin typeface="+mj-lt"/>
                <a:ea typeface="Calibri" panose="020F0502020204030204" pitchFamily="34" charset="0"/>
                <a:cs typeface="Times New Roman" panose="02020603050405020304" pitchFamily="18" charset="0"/>
              </a:rPr>
              <a:t>The EIC is capable of supporting a science program that includes two detectors and two interaction regions</a:t>
            </a:r>
          </a:p>
          <a:p>
            <a:pPr>
              <a:buClr>
                <a:srgbClr val="0432FF"/>
              </a:buClr>
              <a:buFont typeface="Wingdings" pitchFamily="2" charset="2"/>
              <a:buChar char="à"/>
            </a:pPr>
            <a:r>
              <a:rPr lang="en-US" sz="2000" dirty="0">
                <a:latin typeface="+mj-lt"/>
                <a:ea typeface="Calibri" panose="020F0502020204030204" pitchFamily="34" charset="0"/>
                <a:cs typeface="Times New Roman" panose="02020603050405020304" pitchFamily="18" charset="0"/>
                <a:sym typeface="Wingdings" pitchFamily="2" charset="2"/>
              </a:rPr>
              <a:t> but Project has only funding for one full IR and one Detector, with for the latter $200M on project and an assumed $100M (US accounting) in kind.</a:t>
            </a:r>
          </a:p>
          <a:p>
            <a:pPr>
              <a:buClr>
                <a:srgbClr val="0432FF"/>
              </a:buClr>
              <a:buFont typeface="Wingdings" pitchFamily="2" charset="2"/>
              <a:buChar char="à"/>
            </a:pPr>
            <a:r>
              <a:rPr lang="en-US" sz="2000" dirty="0">
                <a:latin typeface="+mj-lt"/>
                <a:ea typeface="Calibri" panose="020F0502020204030204" pitchFamily="34" charset="0"/>
                <a:cs typeface="Times New Roman" panose="02020603050405020304" pitchFamily="18" charset="0"/>
              </a:rPr>
              <a:t> this general-purpose detector must deliver on the promised EIC science.</a:t>
            </a:r>
          </a:p>
          <a:p>
            <a:pPr marL="0" indent="0">
              <a:buClr>
                <a:srgbClr val="0432FF"/>
              </a:buClr>
              <a:buNone/>
            </a:pPr>
            <a:endParaRPr lang="en-US" sz="2400" dirty="0">
              <a:latin typeface="+mj-lt"/>
            </a:endParaRPr>
          </a:p>
          <a:p>
            <a:pPr marL="0" indent="0">
              <a:buClr>
                <a:srgbClr val="0432FF"/>
              </a:buClr>
              <a:buNone/>
            </a:pPr>
            <a:endParaRPr lang="en-US" b="1" dirty="0">
              <a:latin typeface="+mj-lt"/>
            </a:endParaRPr>
          </a:p>
          <a:p>
            <a:pPr>
              <a:buClr>
                <a:srgbClr val="0432FF"/>
              </a:buClr>
              <a:buFont typeface="Wingdings" pitchFamily="2" charset="2"/>
              <a:buChar char="Ø"/>
            </a:pPr>
            <a:endParaRPr lang="en-US" dirty="0">
              <a:latin typeface="+mj-lt"/>
            </a:endParaRPr>
          </a:p>
        </p:txBody>
      </p:sp>
    </p:spTree>
    <p:extLst>
      <p:ext uri="{BB962C8B-B14F-4D97-AF65-F5344CB8AC3E}">
        <p14:creationId xmlns:p14="http://schemas.microsoft.com/office/powerpoint/2010/main" val="831542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20</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39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Detector Location Assumption</a:t>
            </a:r>
          </a:p>
        </p:txBody>
      </p:sp>
      <p:sp>
        <p:nvSpPr>
          <p:cNvPr id="2" name="Slide Number Placeholder 1"/>
          <p:cNvSpPr>
            <a:spLocks noGrp="1"/>
          </p:cNvSpPr>
          <p:nvPr>
            <p:ph type="sldNum" sz="quarter" idx="12"/>
          </p:nvPr>
        </p:nvSpPr>
        <p:spPr/>
        <p:txBody>
          <a:bodyPr/>
          <a:lstStyle/>
          <a:p>
            <a:fld id="{87034D8C-3CB4-402A-BC46-2AB14C0FE90A}" type="slidenum">
              <a:rPr lang="en-US" smtClean="0"/>
              <a:pPr/>
              <a:t>21</a:t>
            </a:fld>
            <a:endParaRPr lang="en-US"/>
          </a:p>
        </p:txBody>
      </p:sp>
      <p:pic>
        <p:nvPicPr>
          <p:cNvPr id="9" name="Picture 8">
            <a:extLst>
              <a:ext uri="{FF2B5EF4-FFF2-40B4-BE49-F238E27FC236}">
                <a16:creationId xmlns:a16="http://schemas.microsoft.com/office/drawing/2014/main" id="{9204D8AA-44B9-4151-B078-1A85C7C48A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794547"/>
            <a:ext cx="5146157" cy="5522787"/>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D9A24282-70AB-4D95-B219-52531664A90F}"/>
              </a:ext>
            </a:extLst>
          </p:cNvPr>
          <p:cNvGrpSpPr/>
          <p:nvPr/>
        </p:nvGrpSpPr>
        <p:grpSpPr>
          <a:xfrm>
            <a:off x="5280105" y="4423626"/>
            <a:ext cx="3863895" cy="2031325"/>
            <a:chOff x="5160155" y="1193501"/>
            <a:chExt cx="3641513" cy="2031325"/>
          </a:xfrm>
        </p:grpSpPr>
        <p:cxnSp>
          <p:nvCxnSpPr>
            <p:cNvPr id="11" name="Straight Connector 10">
              <a:extLst>
                <a:ext uri="{FF2B5EF4-FFF2-40B4-BE49-F238E27FC236}">
                  <a16:creationId xmlns:a16="http://schemas.microsoft.com/office/drawing/2014/main" id="{49E6D0C5-2022-4C95-BA47-A439CEA0DD49}"/>
                </a:ext>
              </a:extLst>
            </p:cNvPr>
            <p:cNvCxnSpPr/>
            <p:nvPr/>
          </p:nvCxnSpPr>
          <p:spPr>
            <a:xfrm>
              <a:off x="5164751" y="1367467"/>
              <a:ext cx="528422" cy="0"/>
            </a:xfrm>
            <a:prstGeom prst="line">
              <a:avLst/>
            </a:prstGeom>
            <a:ln w="76200">
              <a:solidFill>
                <a:srgbClr val="A6A2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769753-FA0C-463A-88DE-0A785637608E}"/>
                </a:ext>
              </a:extLst>
            </p:cNvPr>
            <p:cNvCxnSpPr/>
            <p:nvPr/>
          </p:nvCxnSpPr>
          <p:spPr>
            <a:xfrm>
              <a:off x="5164751" y="1367467"/>
              <a:ext cx="52842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993148-4132-4428-A7A0-43E1665849AB}"/>
                </a:ext>
              </a:extLst>
            </p:cNvPr>
            <p:cNvCxnSpPr>
              <a:cxnSpLocks/>
            </p:cNvCxnSpPr>
            <p:nvPr/>
          </p:nvCxnSpPr>
          <p:spPr>
            <a:xfrm>
              <a:off x="5164751" y="1648526"/>
              <a:ext cx="52842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33F41-7BAB-4243-B6CD-F438172AEF1A}"/>
                </a:ext>
              </a:extLst>
            </p:cNvPr>
            <p:cNvCxnSpPr>
              <a:cxnSpLocks/>
            </p:cNvCxnSpPr>
            <p:nvPr/>
          </p:nvCxnSpPr>
          <p:spPr>
            <a:xfrm>
              <a:off x="5164751" y="1648526"/>
              <a:ext cx="519232"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02C76D-3FF5-49A4-B067-45BF1722CCF9}"/>
                </a:ext>
              </a:extLst>
            </p:cNvPr>
            <p:cNvCxnSpPr>
              <a:cxnSpLocks/>
            </p:cNvCxnSpPr>
            <p:nvPr/>
          </p:nvCxnSpPr>
          <p:spPr>
            <a:xfrm>
              <a:off x="5173941" y="1925759"/>
              <a:ext cx="528422" cy="0"/>
            </a:xfrm>
            <a:prstGeom prst="line">
              <a:avLst/>
            </a:prstGeom>
            <a:ln w="5715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8215E4-C81C-4E38-8BF6-F9195EFB402D}"/>
                </a:ext>
              </a:extLst>
            </p:cNvPr>
            <p:cNvCxnSpPr/>
            <p:nvPr/>
          </p:nvCxnSpPr>
          <p:spPr>
            <a:xfrm>
              <a:off x="5173942" y="1928053"/>
              <a:ext cx="5284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40A93E-1B99-48E3-A323-C7283BEF6405}"/>
                </a:ext>
              </a:extLst>
            </p:cNvPr>
            <p:cNvCxnSpPr>
              <a:cxnSpLocks/>
            </p:cNvCxnSpPr>
            <p:nvPr/>
          </p:nvCxnSpPr>
          <p:spPr>
            <a:xfrm>
              <a:off x="5177003" y="2202223"/>
              <a:ext cx="52842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97BB2E-C698-4A2E-8F25-88518B9F289C}"/>
                </a:ext>
              </a:extLst>
            </p:cNvPr>
            <p:cNvCxnSpPr>
              <a:cxnSpLocks/>
            </p:cNvCxnSpPr>
            <p:nvPr/>
          </p:nvCxnSpPr>
          <p:spPr>
            <a:xfrm>
              <a:off x="5181598" y="2198397"/>
              <a:ext cx="519233" cy="612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A44CB0-4B44-430B-8CE0-EEA70C1833FF}"/>
                </a:ext>
              </a:extLst>
            </p:cNvPr>
            <p:cNvCxnSpPr>
              <a:cxnSpLocks/>
            </p:cNvCxnSpPr>
            <p:nvPr/>
          </p:nvCxnSpPr>
          <p:spPr>
            <a:xfrm>
              <a:off x="5160155" y="2712197"/>
              <a:ext cx="52842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19ACBD-1083-491F-9254-6772C13557D0}"/>
                </a:ext>
              </a:extLst>
            </p:cNvPr>
            <p:cNvCxnSpPr>
              <a:cxnSpLocks/>
            </p:cNvCxnSpPr>
            <p:nvPr/>
          </p:nvCxnSpPr>
          <p:spPr>
            <a:xfrm>
              <a:off x="5164750" y="2708372"/>
              <a:ext cx="523827" cy="38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18CF7E-B2DC-4B87-8800-9BAE9962DF82}"/>
                </a:ext>
              </a:extLst>
            </p:cNvPr>
            <p:cNvSpPr txBox="1"/>
            <p:nvPr/>
          </p:nvSpPr>
          <p:spPr>
            <a:xfrm>
              <a:off x="5185518" y="1193501"/>
              <a:ext cx="3616150" cy="2031325"/>
            </a:xfrm>
            <a:prstGeom prst="rect">
              <a:avLst/>
            </a:prstGeom>
            <a:noFill/>
          </p:spPr>
          <p:txBody>
            <a:bodyPr wrap="square" rtlCol="0">
              <a:spAutoFit/>
            </a:bodyPr>
            <a:lstStyle/>
            <a:p>
              <a:r>
                <a:rPr lang="en-US" dirty="0">
                  <a:latin typeface="+mj-lt"/>
                </a:rPr>
                <a:t>          Hadron Storage Ring</a:t>
              </a:r>
            </a:p>
            <a:p>
              <a:r>
                <a:rPr lang="en-US" dirty="0">
                  <a:latin typeface="+mj-lt"/>
                </a:rPr>
                <a:t>          Electron Storage Ring</a:t>
              </a:r>
            </a:p>
            <a:p>
              <a:r>
                <a:rPr lang="en-US" dirty="0">
                  <a:latin typeface="+mj-lt"/>
                </a:rPr>
                <a:t>          Electron Injector Synchrotron</a:t>
              </a:r>
            </a:p>
            <a:p>
              <a:r>
                <a:rPr lang="en-US" dirty="0">
                  <a:latin typeface="+mj-lt"/>
                </a:rPr>
                <a:t>          Possible on-energy Hadron </a:t>
              </a:r>
            </a:p>
            <a:p>
              <a:r>
                <a:rPr lang="en-US" dirty="0">
                  <a:latin typeface="+mj-lt"/>
                </a:rPr>
                <a:t>          injector ring</a:t>
              </a:r>
            </a:p>
            <a:p>
              <a:r>
                <a:rPr lang="en-US" dirty="0">
                  <a:latin typeface="+mj-lt"/>
                </a:rPr>
                <a:t>          Hadron injector complex</a:t>
              </a:r>
            </a:p>
          </p:txBody>
        </p:sp>
      </p:grpSp>
      <p:sp>
        <p:nvSpPr>
          <p:cNvPr id="24" name="TextBox 23">
            <a:extLst>
              <a:ext uri="{FF2B5EF4-FFF2-40B4-BE49-F238E27FC236}">
                <a16:creationId xmlns:a16="http://schemas.microsoft.com/office/drawing/2014/main" id="{397C0B22-FC9A-41BB-B5B2-408E295FD18A}"/>
              </a:ext>
            </a:extLst>
          </p:cNvPr>
          <p:cNvSpPr txBox="1"/>
          <p:nvPr/>
        </p:nvSpPr>
        <p:spPr>
          <a:xfrm>
            <a:off x="5708067" y="803112"/>
            <a:ext cx="2902533" cy="923330"/>
          </a:xfrm>
          <a:prstGeom prst="rect">
            <a:avLst/>
          </a:prstGeom>
          <a:solidFill>
            <a:srgbClr val="FFC000"/>
          </a:solidFill>
          <a:ln>
            <a:solidFill>
              <a:schemeClr val="tx1"/>
            </a:solidFill>
          </a:ln>
        </p:spPr>
        <p:txBody>
          <a:bodyPr wrap="square" rtlCol="0">
            <a:spAutoFit/>
          </a:bodyPr>
          <a:lstStyle/>
          <a:p>
            <a:pPr algn="l"/>
            <a:r>
              <a:rPr lang="en-US" b="1" dirty="0">
                <a:solidFill>
                  <a:schemeClr val="bg1"/>
                </a:solidFill>
                <a:latin typeface="+mj-lt"/>
              </a:rPr>
              <a:t>Two assumed detectors and Interaction Regions – IP6 and IP8</a:t>
            </a:r>
          </a:p>
        </p:txBody>
      </p:sp>
      <p:sp>
        <p:nvSpPr>
          <p:cNvPr id="3" name="TextBox 2">
            <a:extLst>
              <a:ext uri="{FF2B5EF4-FFF2-40B4-BE49-F238E27FC236}">
                <a16:creationId xmlns:a16="http://schemas.microsoft.com/office/drawing/2014/main" id="{1DB68D96-D45F-48AF-A616-0E287C5F3AA0}"/>
              </a:ext>
            </a:extLst>
          </p:cNvPr>
          <p:cNvSpPr txBox="1"/>
          <p:nvPr/>
        </p:nvSpPr>
        <p:spPr>
          <a:xfrm>
            <a:off x="5679557" y="1964123"/>
            <a:ext cx="3141159" cy="2308324"/>
          </a:xfrm>
          <a:prstGeom prst="rect">
            <a:avLst/>
          </a:prstGeom>
          <a:noFill/>
          <a:ln>
            <a:solidFill>
              <a:schemeClr val="tx1"/>
            </a:solidFill>
          </a:ln>
        </p:spPr>
        <p:txBody>
          <a:bodyPr wrap="square" rtlCol="0">
            <a:spAutoFit/>
          </a:bodyPr>
          <a:lstStyle/>
          <a:p>
            <a:pPr algn="l"/>
            <a:r>
              <a:rPr lang="en-US" sz="1600" dirty="0">
                <a:solidFill>
                  <a:srgbClr val="0432FF"/>
                </a:solidFill>
                <a:latin typeface="+mj-lt"/>
              </a:rPr>
              <a:t>Assumption: based on technical-driven EIC schedule and present risk assessment, IP6 is “default” EIC detector location.</a:t>
            </a:r>
          </a:p>
          <a:p>
            <a:pPr algn="l"/>
            <a:endParaRPr lang="en-US" sz="1600" dirty="0">
              <a:latin typeface="+mj-lt"/>
            </a:endParaRPr>
          </a:p>
          <a:p>
            <a:pPr algn="l"/>
            <a:r>
              <a:rPr lang="en-US" sz="1600" dirty="0">
                <a:latin typeface="+mj-lt"/>
              </a:rPr>
              <a:t>Existing IP6 and IP8 Hall, doors, and situation are different which can lead to complications to use or reuse equipment.</a:t>
            </a:r>
          </a:p>
        </p:txBody>
      </p:sp>
    </p:spTree>
    <p:extLst>
      <p:ext uri="{BB962C8B-B14F-4D97-AF65-F5344CB8AC3E}">
        <p14:creationId xmlns:p14="http://schemas.microsoft.com/office/powerpoint/2010/main" val="284819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D302-94D0-1A49-91EB-B8E18E1D9309}"/>
              </a:ext>
            </a:extLst>
          </p:cNvPr>
          <p:cNvSpPr>
            <a:spLocks noGrp="1"/>
          </p:cNvSpPr>
          <p:nvPr>
            <p:ph type="title"/>
          </p:nvPr>
        </p:nvSpPr>
        <p:spPr/>
        <p:txBody>
          <a:bodyPr/>
          <a:lstStyle/>
          <a:p>
            <a:r>
              <a:rPr lang="en-US" dirty="0">
                <a:latin typeface="+mj-lt"/>
              </a:rPr>
              <a:t>Timeline beyond Expression of Interest</a:t>
            </a:r>
          </a:p>
        </p:txBody>
      </p:sp>
      <p:sp>
        <p:nvSpPr>
          <p:cNvPr id="3" name="Slide Number Placeholder 2">
            <a:extLst>
              <a:ext uri="{FF2B5EF4-FFF2-40B4-BE49-F238E27FC236}">
                <a16:creationId xmlns:a16="http://schemas.microsoft.com/office/drawing/2014/main" id="{0A9491E4-0B5C-FC49-90FF-2BD3A13BA6B1}"/>
              </a:ext>
            </a:extLst>
          </p:cNvPr>
          <p:cNvSpPr>
            <a:spLocks noGrp="1"/>
          </p:cNvSpPr>
          <p:nvPr>
            <p:ph type="sldNum" sz="quarter" idx="12"/>
          </p:nvPr>
        </p:nvSpPr>
        <p:spPr/>
        <p:txBody>
          <a:bodyPr/>
          <a:lstStyle/>
          <a:p>
            <a:fld id="{893C5830-40F3-F04E-B2E3-10E6672BA8FF}" type="slidenum">
              <a:rPr lang="en-US" smtClean="0"/>
              <a:pPr/>
              <a:t>3</a:t>
            </a:fld>
            <a:endParaRPr lang="en-US"/>
          </a:p>
        </p:txBody>
      </p:sp>
      <p:sp>
        <p:nvSpPr>
          <p:cNvPr id="6" name="TextBox 5">
            <a:extLst>
              <a:ext uri="{FF2B5EF4-FFF2-40B4-BE49-F238E27FC236}">
                <a16:creationId xmlns:a16="http://schemas.microsoft.com/office/drawing/2014/main" id="{7C0EDDC1-A9AC-0A4C-8465-2F38228B80B3}"/>
              </a:ext>
            </a:extLst>
          </p:cNvPr>
          <p:cNvSpPr txBox="1"/>
          <p:nvPr/>
        </p:nvSpPr>
        <p:spPr>
          <a:xfrm>
            <a:off x="6501813" y="1634308"/>
            <a:ext cx="2356437" cy="3539430"/>
          </a:xfrm>
          <a:prstGeom prst="rect">
            <a:avLst/>
          </a:prstGeom>
          <a:noFill/>
        </p:spPr>
        <p:txBody>
          <a:bodyPr wrap="square" rtlCol="0">
            <a:spAutoFit/>
          </a:bodyPr>
          <a:lstStyle/>
          <a:p>
            <a:pPr algn="l"/>
            <a:r>
              <a:rPr lang="en-US" sz="1400" b="1" dirty="0">
                <a:solidFill>
                  <a:srgbClr val="0432FF"/>
                </a:solidFill>
                <a:latin typeface="+mj-lt"/>
              </a:rPr>
              <a:t>March 2021:</a:t>
            </a:r>
          </a:p>
          <a:p>
            <a:r>
              <a:rPr lang="en-US" sz="1400" dirty="0">
                <a:latin typeface="+mj-lt"/>
              </a:rPr>
              <a:t>Issue Call for Detector </a:t>
            </a:r>
          </a:p>
          <a:p>
            <a:r>
              <a:rPr lang="en-US" sz="1400" dirty="0">
                <a:latin typeface="+mj-lt"/>
              </a:rPr>
              <a:t>Proposals</a:t>
            </a:r>
          </a:p>
          <a:p>
            <a:pPr algn="l"/>
            <a:endParaRPr lang="en-US" sz="1400" dirty="0">
              <a:latin typeface="+mj-lt"/>
            </a:endParaRPr>
          </a:p>
          <a:p>
            <a:pPr algn="l"/>
            <a:r>
              <a:rPr lang="en-US" sz="1400" b="1" dirty="0">
                <a:solidFill>
                  <a:srgbClr val="0432FF"/>
                </a:solidFill>
                <a:latin typeface="+mj-lt"/>
              </a:rPr>
              <a:t>September 2021:</a:t>
            </a:r>
          </a:p>
          <a:p>
            <a:r>
              <a:rPr lang="en-US" sz="1400" dirty="0">
                <a:latin typeface="+mj-lt"/>
              </a:rPr>
              <a:t>Deadline for Proposals</a:t>
            </a:r>
          </a:p>
          <a:p>
            <a:endParaRPr lang="en-US" sz="1400" dirty="0">
              <a:latin typeface="+mj-lt"/>
            </a:endParaRPr>
          </a:p>
          <a:p>
            <a:r>
              <a:rPr lang="en-US" sz="1400" b="1" dirty="0">
                <a:solidFill>
                  <a:srgbClr val="0432FF"/>
                </a:solidFill>
                <a:latin typeface="+mj-lt"/>
              </a:rPr>
              <a:t>December 2021:</a:t>
            </a:r>
          </a:p>
          <a:p>
            <a:r>
              <a:rPr lang="en-US" sz="1400" dirty="0">
                <a:latin typeface="+mj-lt"/>
              </a:rPr>
              <a:t>Selection of Detector(s)</a:t>
            </a:r>
          </a:p>
          <a:p>
            <a:endParaRPr lang="en-US" sz="1400" dirty="0">
              <a:latin typeface="+mj-lt"/>
            </a:endParaRPr>
          </a:p>
          <a:p>
            <a:r>
              <a:rPr lang="en-US" sz="1400" b="1" dirty="0">
                <a:solidFill>
                  <a:srgbClr val="0432FF"/>
                </a:solidFill>
                <a:latin typeface="+mj-lt"/>
              </a:rPr>
              <a:t>Timeline driven by CD</a:t>
            </a:r>
          </a:p>
          <a:p>
            <a:r>
              <a:rPr lang="en-US" sz="1400" b="1" dirty="0">
                <a:solidFill>
                  <a:srgbClr val="0432FF"/>
                </a:solidFill>
                <a:latin typeface="+mj-lt"/>
              </a:rPr>
              <a:t>schedule </a:t>
            </a:r>
          </a:p>
          <a:p>
            <a:pPr marL="285750" indent="-285750">
              <a:buFont typeface="Wingdings" pitchFamily="2" charset="2"/>
              <a:buChar char="à"/>
            </a:pPr>
            <a:r>
              <a:rPr lang="en-US" sz="1400" b="1" dirty="0">
                <a:solidFill>
                  <a:srgbClr val="0432FF"/>
                </a:solidFill>
                <a:latin typeface="+mj-lt"/>
                <a:sym typeface="Wingdings" pitchFamily="2" charset="2"/>
              </a:rPr>
              <a:t>have one detector </a:t>
            </a:r>
          </a:p>
          <a:p>
            <a:r>
              <a:rPr lang="en-US" sz="1400" b="1" dirty="0">
                <a:solidFill>
                  <a:srgbClr val="0432FF"/>
                </a:solidFill>
                <a:latin typeface="+mj-lt"/>
                <a:sym typeface="Wingdings" pitchFamily="2" charset="2"/>
              </a:rPr>
              <a:t>constructed by CD-4  </a:t>
            </a:r>
            <a:r>
              <a:rPr lang="en-US" sz="1400" i="1" dirty="0">
                <a:latin typeface="+mj-lt"/>
                <a:sym typeface="Wingdings" pitchFamily="2" charset="2"/>
              </a:rPr>
              <a:t>(and ready by CD-4a for early ops)</a:t>
            </a:r>
            <a:endParaRPr lang="en-US" sz="1400" i="1" dirty="0">
              <a:latin typeface="+mj-lt"/>
            </a:endParaRPr>
          </a:p>
        </p:txBody>
      </p:sp>
      <p:pic>
        <p:nvPicPr>
          <p:cNvPr id="9" name="Picture 8">
            <a:extLst>
              <a:ext uri="{FF2B5EF4-FFF2-40B4-BE49-F238E27FC236}">
                <a16:creationId xmlns:a16="http://schemas.microsoft.com/office/drawing/2014/main" id="{6888C71A-D28C-4349-9E38-C4C267833BE5}"/>
              </a:ext>
            </a:extLst>
          </p:cNvPr>
          <p:cNvPicPr>
            <a:picLocks noChangeAspect="1"/>
          </p:cNvPicPr>
          <p:nvPr/>
        </p:nvPicPr>
        <p:blipFill>
          <a:blip r:embed="rId2"/>
          <a:stretch>
            <a:fillRect/>
          </a:stretch>
        </p:blipFill>
        <p:spPr>
          <a:xfrm>
            <a:off x="-170194" y="831232"/>
            <a:ext cx="6920163" cy="4885619"/>
          </a:xfrm>
          <a:prstGeom prst="rect">
            <a:avLst/>
          </a:prstGeom>
        </p:spPr>
      </p:pic>
    </p:spTree>
    <p:extLst>
      <p:ext uri="{BB962C8B-B14F-4D97-AF65-F5344CB8AC3E}">
        <p14:creationId xmlns:p14="http://schemas.microsoft.com/office/powerpoint/2010/main" val="350919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91866E-2D4D-E44E-BCFF-A0079BC5DAFA}"/>
              </a:ext>
            </a:extLst>
          </p:cNvPr>
          <p:cNvSpPr>
            <a:spLocks noGrp="1"/>
          </p:cNvSpPr>
          <p:nvPr>
            <p:ph idx="1"/>
          </p:nvPr>
        </p:nvSpPr>
        <p:spPr>
          <a:xfrm>
            <a:off x="0" y="687913"/>
            <a:ext cx="9144000" cy="6004878"/>
          </a:xfrm>
        </p:spPr>
        <p:txBody>
          <a:bodyPr>
            <a:normAutofit/>
          </a:bodyPr>
          <a:lstStyle/>
          <a:p>
            <a:r>
              <a:rPr lang="en-US" sz="2000" dirty="0"/>
              <a:t> Currently collecting information from different facilities on what procedure they followed</a:t>
            </a:r>
          </a:p>
          <a:p>
            <a:pPr lvl="1"/>
            <a:r>
              <a:rPr lang="en-US" sz="1800" dirty="0"/>
              <a:t>CERN (LHC), RHIC, </a:t>
            </a:r>
            <a:r>
              <a:rPr lang="en-US" sz="1800" dirty="0" err="1"/>
              <a:t>Tevatron</a:t>
            </a:r>
            <a:r>
              <a:rPr lang="en-US" sz="1800" dirty="0"/>
              <a:t>, DESY, …..</a:t>
            </a:r>
          </a:p>
          <a:p>
            <a:pPr lvl="1"/>
            <a:r>
              <a:rPr lang="en-US" sz="1800" dirty="0"/>
              <a:t>take from every model the best </a:t>
            </a:r>
            <a:endParaRPr lang="en-US" sz="1400" dirty="0"/>
          </a:p>
          <a:p>
            <a:r>
              <a:rPr lang="en-US" sz="2000" dirty="0"/>
              <a:t> Evaluation criteria</a:t>
            </a:r>
          </a:p>
          <a:p>
            <a:pPr lvl="1"/>
            <a:r>
              <a:rPr lang="en-US" sz="1800" dirty="0"/>
              <a:t>Design must be able to do the EIC science</a:t>
            </a:r>
          </a:p>
          <a:p>
            <a:pPr lvl="1"/>
            <a:r>
              <a:rPr lang="en-US" sz="1800" dirty="0"/>
              <a:t>Detector must be buildable in the EIC Project timeline</a:t>
            </a:r>
          </a:p>
          <a:p>
            <a:pPr lvl="1"/>
            <a:r>
              <a:rPr lang="en-US" sz="1800" dirty="0"/>
              <a:t>Detector technologies must have reasonable risk </a:t>
            </a:r>
          </a:p>
          <a:p>
            <a:pPr lvl="1"/>
            <a:r>
              <a:rPr lang="en-US" sz="1800" dirty="0"/>
              <a:t>……………..</a:t>
            </a:r>
          </a:p>
          <a:p>
            <a:r>
              <a:rPr lang="en-US" sz="2000" dirty="0"/>
              <a:t> Evaluation Committee</a:t>
            </a:r>
          </a:p>
          <a:p>
            <a:pPr lvl="1"/>
            <a:r>
              <a:rPr lang="en-US" sz="1800" dirty="0"/>
              <a:t>committee will likely be as follows</a:t>
            </a:r>
          </a:p>
          <a:p>
            <a:pPr lvl="2"/>
            <a:r>
              <a:rPr lang="en-US" sz="1600" dirty="0" err="1"/>
              <a:t>JLab</a:t>
            </a:r>
            <a:r>
              <a:rPr lang="en-US" sz="1600" dirty="0"/>
              <a:t> and BNL Management</a:t>
            </a:r>
          </a:p>
          <a:p>
            <a:pPr lvl="2"/>
            <a:r>
              <a:rPr lang="en-US" sz="1600" dirty="0"/>
              <a:t>the EIC Project</a:t>
            </a:r>
          </a:p>
          <a:p>
            <a:pPr lvl="2"/>
            <a:r>
              <a:rPr lang="en-US" sz="1600" dirty="0"/>
              <a:t>Advise from Independent Science and Detector experts </a:t>
            </a:r>
            <a:r>
              <a:rPr lang="en-US" sz="1600" dirty="0">
                <a:sym typeface="Wingdings" pitchFamily="2" charset="2"/>
              </a:rPr>
              <a:t> equivalent to members on a PAC/DAC</a:t>
            </a:r>
            <a:endParaRPr lang="en-US" sz="1600" dirty="0"/>
          </a:p>
          <a:p>
            <a:pPr lvl="2"/>
            <a:r>
              <a:rPr lang="en-US" sz="1600" dirty="0"/>
              <a:t>members of the EICUG </a:t>
            </a:r>
            <a:r>
              <a:rPr lang="en-US" sz="1600" dirty="0">
                <a:sym typeface="Wingdings" pitchFamily="2" charset="2"/>
              </a:rPr>
              <a:t> working with EICUG SC on how to do this</a:t>
            </a:r>
            <a:endParaRPr lang="en-US" sz="1600" dirty="0"/>
          </a:p>
          <a:p>
            <a:pPr lvl="2"/>
            <a:endParaRPr lang="en-US" sz="1600" dirty="0"/>
          </a:p>
        </p:txBody>
      </p:sp>
      <p:sp>
        <p:nvSpPr>
          <p:cNvPr id="3" name="Slide Number Placeholder 2">
            <a:extLst>
              <a:ext uri="{FF2B5EF4-FFF2-40B4-BE49-F238E27FC236}">
                <a16:creationId xmlns:a16="http://schemas.microsoft.com/office/drawing/2014/main" id="{7E42EFA7-8DFE-7144-97A0-D38D9A68A4E2}"/>
              </a:ext>
            </a:extLst>
          </p:cNvPr>
          <p:cNvSpPr>
            <a:spLocks noGrp="1"/>
          </p:cNvSpPr>
          <p:nvPr>
            <p:ph type="sldNum" sz="quarter" idx="12"/>
          </p:nvPr>
        </p:nvSpPr>
        <p:spPr/>
        <p:txBody>
          <a:bodyPr/>
          <a:lstStyle/>
          <a:p>
            <a:fld id="{893C5830-40F3-F04E-B2E3-10E6672BA8FF}" type="slidenum">
              <a:rPr lang="en-US" smtClean="0"/>
              <a:pPr/>
              <a:t>4</a:t>
            </a:fld>
            <a:endParaRPr lang="en-US"/>
          </a:p>
        </p:txBody>
      </p:sp>
      <p:sp>
        <p:nvSpPr>
          <p:cNvPr id="4" name="Title 3">
            <a:extLst>
              <a:ext uri="{FF2B5EF4-FFF2-40B4-BE49-F238E27FC236}">
                <a16:creationId xmlns:a16="http://schemas.microsoft.com/office/drawing/2014/main" id="{D80EB8ED-5F48-F449-BA39-55E0C852FD39}"/>
              </a:ext>
            </a:extLst>
          </p:cNvPr>
          <p:cNvSpPr>
            <a:spLocks noGrp="1"/>
          </p:cNvSpPr>
          <p:nvPr>
            <p:ph type="title"/>
          </p:nvPr>
        </p:nvSpPr>
        <p:spPr/>
        <p:txBody>
          <a:bodyPr/>
          <a:lstStyle/>
          <a:p>
            <a:r>
              <a:rPr lang="en-US" dirty="0"/>
              <a:t>Evaluation of Detector Proposals</a:t>
            </a:r>
          </a:p>
        </p:txBody>
      </p:sp>
      <p:pic>
        <p:nvPicPr>
          <p:cNvPr id="5" name="Picture 4">
            <a:extLst>
              <a:ext uri="{FF2B5EF4-FFF2-40B4-BE49-F238E27FC236}">
                <a16:creationId xmlns:a16="http://schemas.microsoft.com/office/drawing/2014/main" id="{BF6E65BC-1C50-5A4B-9219-9AD635A743DB}"/>
              </a:ext>
            </a:extLst>
          </p:cNvPr>
          <p:cNvPicPr>
            <a:picLocks noChangeAspect="1"/>
          </p:cNvPicPr>
          <p:nvPr/>
        </p:nvPicPr>
        <p:blipFill>
          <a:blip r:embed="rId2"/>
          <a:stretch>
            <a:fillRect/>
          </a:stretch>
        </p:blipFill>
        <p:spPr>
          <a:xfrm rot="538635">
            <a:off x="7452636" y="25472"/>
            <a:ext cx="1646505" cy="704208"/>
          </a:xfrm>
          <a:prstGeom prst="rect">
            <a:avLst/>
          </a:prstGeom>
        </p:spPr>
      </p:pic>
      <p:sp>
        <p:nvSpPr>
          <p:cNvPr id="6" name="AutoShape 49">
            <a:extLst>
              <a:ext uri="{FF2B5EF4-FFF2-40B4-BE49-F238E27FC236}">
                <a16:creationId xmlns:a16="http://schemas.microsoft.com/office/drawing/2014/main" id="{93A51C1E-AC57-774B-B558-0EA9E2E85E04}"/>
              </a:ext>
            </a:extLst>
          </p:cNvPr>
          <p:cNvSpPr>
            <a:spLocks noChangeArrowheads="1"/>
          </p:cNvSpPr>
          <p:nvPr/>
        </p:nvSpPr>
        <p:spPr bwMode="auto">
          <a:xfrm>
            <a:off x="805855" y="5847190"/>
            <a:ext cx="900641" cy="492511"/>
          </a:xfrm>
          <a:prstGeom prst="curvedRightArrow">
            <a:avLst>
              <a:gd name="adj1" fmla="val 24848"/>
              <a:gd name="adj2" fmla="val 49697"/>
              <a:gd name="adj3" fmla="val 33333"/>
            </a:avLst>
          </a:prstGeom>
          <a:gradFill flip="none" rotWithShape="1">
            <a:gsLst>
              <a:gs pos="0">
                <a:srgbClr val="0000FF"/>
              </a:gs>
              <a:gs pos="100000">
                <a:srgbClr val="FFFFFF"/>
              </a:gs>
            </a:gsLst>
            <a:lin ang="0" scaled="1"/>
            <a:tileRect/>
          </a:gra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Comic Sans MS" charset="0"/>
            </a:endParaRPr>
          </a:p>
        </p:txBody>
      </p:sp>
      <p:sp>
        <p:nvSpPr>
          <p:cNvPr id="8" name="TextBox 7">
            <a:extLst>
              <a:ext uri="{FF2B5EF4-FFF2-40B4-BE49-F238E27FC236}">
                <a16:creationId xmlns:a16="http://schemas.microsoft.com/office/drawing/2014/main" id="{7F4DEA61-BB01-6B42-9CD2-382C63F4EFD6}"/>
              </a:ext>
            </a:extLst>
          </p:cNvPr>
          <p:cNvSpPr txBox="1"/>
          <p:nvPr/>
        </p:nvSpPr>
        <p:spPr>
          <a:xfrm>
            <a:off x="1442710" y="5745832"/>
            <a:ext cx="6299192" cy="584775"/>
          </a:xfrm>
          <a:prstGeom prst="rect">
            <a:avLst/>
          </a:prstGeom>
          <a:noFill/>
        </p:spPr>
        <p:txBody>
          <a:bodyPr wrap="square" rtlCol="0">
            <a:spAutoFit/>
          </a:bodyPr>
          <a:lstStyle/>
          <a:p>
            <a:pPr algn="ctr"/>
            <a:r>
              <a:rPr lang="en-US" sz="1600" b="1" dirty="0">
                <a:solidFill>
                  <a:srgbClr val="0432FF"/>
                </a:solidFill>
                <a:latin typeface="+mj-lt"/>
              </a:rPr>
              <a:t>Will give regular updates to EICUG and ask for input </a:t>
            </a:r>
          </a:p>
          <a:p>
            <a:pPr algn="ctr"/>
            <a:r>
              <a:rPr lang="en-US" sz="1600" b="1" dirty="0">
                <a:solidFill>
                  <a:srgbClr val="0432FF"/>
                </a:solidFill>
                <a:latin typeface="+mj-lt"/>
              </a:rPr>
              <a:t>following the approach for the </a:t>
            </a:r>
            <a:r>
              <a:rPr lang="en-US" sz="1600" b="1" dirty="0" err="1">
                <a:solidFill>
                  <a:srgbClr val="0432FF"/>
                </a:solidFill>
                <a:latin typeface="+mj-lt"/>
              </a:rPr>
              <a:t>EoI</a:t>
            </a:r>
            <a:endParaRPr lang="en-US" sz="1600" b="1" dirty="0">
              <a:solidFill>
                <a:srgbClr val="0432FF"/>
              </a:solidFill>
              <a:latin typeface="+mj-lt"/>
            </a:endParaRPr>
          </a:p>
        </p:txBody>
      </p:sp>
    </p:spTree>
    <p:extLst>
      <p:ext uri="{BB962C8B-B14F-4D97-AF65-F5344CB8AC3E}">
        <p14:creationId xmlns:p14="http://schemas.microsoft.com/office/powerpoint/2010/main" val="4570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lstStyle/>
          <a:p>
            <a:r>
              <a:rPr lang="en-US" dirty="0">
                <a:latin typeface="+mj-lt"/>
              </a:rPr>
              <a:t>Further detector (and IR!) planning</a:t>
            </a:r>
          </a:p>
        </p:txBody>
      </p:sp>
      <p:sp>
        <p:nvSpPr>
          <p:cNvPr id="2" name="Slide Number Placeholder 1"/>
          <p:cNvSpPr>
            <a:spLocks noGrp="1"/>
          </p:cNvSpPr>
          <p:nvPr>
            <p:ph type="sldNum" sz="quarter" idx="12"/>
          </p:nvPr>
        </p:nvSpPr>
        <p:spPr/>
        <p:txBody>
          <a:bodyPr/>
          <a:lstStyle/>
          <a:p>
            <a:fld id="{87034D8C-3CB4-402A-BC46-2AB14C0FE90A}" type="slidenum">
              <a:rPr lang="en-US" smtClean="0"/>
              <a:pPr/>
              <a:t>5</a:t>
            </a:fld>
            <a:endParaRPr lang="en-US"/>
          </a:p>
        </p:txBody>
      </p:sp>
      <p:sp>
        <p:nvSpPr>
          <p:cNvPr id="4" name="TextBox 3">
            <a:extLst>
              <a:ext uri="{FF2B5EF4-FFF2-40B4-BE49-F238E27FC236}">
                <a16:creationId xmlns:a16="http://schemas.microsoft.com/office/drawing/2014/main" id="{F45F3868-BB8D-4DE8-8B41-FB87070CB365}"/>
              </a:ext>
            </a:extLst>
          </p:cNvPr>
          <p:cNvSpPr txBox="1"/>
          <p:nvPr/>
        </p:nvSpPr>
        <p:spPr>
          <a:xfrm>
            <a:off x="48319" y="658369"/>
            <a:ext cx="8818762" cy="5541261"/>
          </a:xfrm>
          <a:prstGeom prst="rect">
            <a:avLst/>
          </a:prstGeom>
          <a:noFill/>
        </p:spPr>
        <p:txBody>
          <a:bodyPr wrap="square" rtlCol="0">
            <a:spAutoFit/>
          </a:bodyPr>
          <a:lstStyle/>
          <a:p>
            <a:pPr>
              <a:lnSpc>
                <a:spcPct val="107000"/>
              </a:lnSpc>
              <a:spcAft>
                <a:spcPts val="800"/>
              </a:spcAft>
            </a:pPr>
            <a:r>
              <a:rPr lang="en-US" dirty="0">
                <a:latin typeface="+mj-lt"/>
                <a:ea typeface="Calibri" panose="020F0502020204030204" pitchFamily="34" charset="0"/>
                <a:cs typeface="Times New Roman" panose="02020603050405020304" pitchFamily="18" charset="0"/>
              </a:rPr>
              <a:t>The </a:t>
            </a:r>
            <a:r>
              <a:rPr lang="en-US" b="1" dirty="0">
                <a:latin typeface="+mj-lt"/>
                <a:ea typeface="Calibri" panose="020F0502020204030204" pitchFamily="34" charset="0"/>
                <a:cs typeface="Times New Roman" panose="02020603050405020304" pitchFamily="18" charset="0"/>
              </a:rPr>
              <a:t>EIC is capable of supporting a science program that includes two detectors and two interaction regions</a:t>
            </a:r>
            <a:r>
              <a:rPr lang="en-US" dirty="0">
                <a:latin typeface="+mj-lt"/>
                <a:ea typeface="Calibri" panose="020F0502020204030204" pitchFamily="34" charset="0"/>
                <a:cs typeface="Times New Roman" panose="02020603050405020304" pitchFamily="18" charset="0"/>
              </a:rPr>
              <a:t>.</a:t>
            </a:r>
          </a:p>
          <a:p>
            <a:pPr>
              <a:lnSpc>
                <a:spcPct val="107000"/>
              </a:lnSpc>
              <a:spcAft>
                <a:spcPts val="800"/>
              </a:spcAft>
            </a:pPr>
            <a:r>
              <a:rPr lang="en-US" sz="1600" dirty="0">
                <a:solidFill>
                  <a:srgbClr val="0432FF"/>
                </a:solidFill>
                <a:latin typeface="+mj-lt"/>
                <a:ea typeface="Calibri" panose="020F0502020204030204" pitchFamily="34" charset="0"/>
                <a:cs typeface="Times New Roman" panose="02020603050405020304" pitchFamily="18" charset="0"/>
              </a:rPr>
              <a:t>Dedicated Meetings:  Dedicated session(s) on 2nd IR during YR Meeting November 2020</a:t>
            </a:r>
          </a:p>
          <a:p>
            <a:pPr>
              <a:lnSpc>
                <a:spcPct val="107000"/>
              </a:lnSpc>
              <a:spcAft>
                <a:spcPts val="800"/>
              </a:spcAft>
            </a:pPr>
            <a:r>
              <a:rPr lang="en-US" sz="1600" dirty="0">
                <a:solidFill>
                  <a:srgbClr val="0432FF"/>
                </a:solidFill>
                <a:latin typeface="+mj-lt"/>
                <a:ea typeface="Calibri" panose="020F0502020204030204" pitchFamily="34" charset="0"/>
                <a:cs typeface="Times New Roman" panose="02020603050405020304" pitchFamily="18" charset="0"/>
              </a:rPr>
              <a:t>                                  Topical week-long workshop on 2nd IR concepts early February 2021</a:t>
            </a:r>
          </a:p>
          <a:p>
            <a:pPr>
              <a:lnSpc>
                <a:spcPct val="107000"/>
              </a:lnSpc>
              <a:spcAft>
                <a:spcPts val="800"/>
              </a:spcAft>
            </a:pPr>
            <a:r>
              <a:rPr lang="en-US" sz="1600" b="1" dirty="0">
                <a:latin typeface="+mj-lt"/>
                <a:ea typeface="Calibri" panose="020F0502020204030204" pitchFamily="34" charset="0"/>
                <a:cs typeface="Times New Roman" panose="02020603050405020304" pitchFamily="18" charset="0"/>
              </a:rPr>
              <a:t>Ground rules:</a:t>
            </a:r>
          </a:p>
          <a:p>
            <a:pPr lvl="1">
              <a:lnSpc>
                <a:spcPct val="107000"/>
              </a:lnSpc>
              <a:spcAft>
                <a:spcPts val="800"/>
              </a:spcAft>
            </a:pPr>
            <a:r>
              <a:rPr lang="en-US" sz="1600" dirty="0">
                <a:latin typeface="+mj-lt"/>
                <a:ea typeface="Calibri" panose="020F0502020204030204" pitchFamily="34" charset="0"/>
                <a:cs typeface="Times New Roman" panose="02020603050405020304" pitchFamily="18" charset="0"/>
              </a:rPr>
              <a:t>• A deliverable of the EIC is the possibility for a 2nd Interaction Region (IR) and detector.</a:t>
            </a:r>
          </a:p>
          <a:p>
            <a:pPr lvl="1">
              <a:lnSpc>
                <a:spcPct val="107000"/>
              </a:lnSpc>
              <a:spcAft>
                <a:spcPts val="800"/>
              </a:spcAft>
            </a:pPr>
            <a:r>
              <a:rPr lang="en-US" sz="1600" dirty="0">
                <a:latin typeface="+mj-lt"/>
                <a:ea typeface="Calibri" panose="020F0502020204030204" pitchFamily="34" charset="0"/>
                <a:cs typeface="Times New Roman" panose="02020603050405020304" pitchFamily="18" charset="0"/>
              </a:rPr>
              <a:t>• Present EIC plans and budgets support only one IR and detector.</a:t>
            </a:r>
          </a:p>
          <a:p>
            <a:pPr lvl="1">
              <a:lnSpc>
                <a:spcPct val="107000"/>
              </a:lnSpc>
              <a:spcAft>
                <a:spcPts val="800"/>
              </a:spcAft>
            </a:pPr>
            <a:r>
              <a:rPr lang="en-US" sz="1600" dirty="0">
                <a:latin typeface="+mj-lt"/>
                <a:ea typeface="Calibri" panose="020F0502020204030204" pitchFamily="34" charset="0"/>
                <a:cs typeface="Times New Roman" panose="02020603050405020304" pitchFamily="18" charset="0"/>
              </a:rPr>
              <a:t>• All stakeholders agree that a second IR and detector within the same timeline is desirable. Routes to make this possible are being explored.</a:t>
            </a:r>
          </a:p>
          <a:p>
            <a:pPr lvl="1">
              <a:lnSpc>
                <a:spcPct val="107000"/>
              </a:lnSpc>
              <a:spcAft>
                <a:spcPts val="800"/>
              </a:spcAft>
            </a:pPr>
            <a:r>
              <a:rPr lang="en-US" sz="1600" dirty="0">
                <a:latin typeface="+mj-lt"/>
                <a:ea typeface="Calibri" panose="020F0502020204030204" pitchFamily="34" charset="0"/>
                <a:cs typeface="Times New Roman" panose="02020603050405020304" pitchFamily="18" charset="0"/>
              </a:rPr>
              <a:t>• </a:t>
            </a:r>
            <a:r>
              <a:rPr lang="en-US" sz="1600" dirty="0">
                <a:solidFill>
                  <a:srgbClr val="0432FF"/>
                </a:solidFill>
                <a:latin typeface="+mj-lt"/>
                <a:ea typeface="Calibri" panose="020F0502020204030204" pitchFamily="34" charset="0"/>
                <a:cs typeface="Times New Roman" panose="02020603050405020304" pitchFamily="18" charset="0"/>
              </a:rPr>
              <a:t>The topic of the second detector is investigated by the US/DOE and EIC project in cooperation with the EICUG and may be handled as a separate project.</a:t>
            </a:r>
          </a:p>
          <a:p>
            <a:pPr>
              <a:lnSpc>
                <a:spcPct val="107000"/>
              </a:lnSpc>
              <a:spcAft>
                <a:spcPts val="800"/>
              </a:spcAft>
            </a:pPr>
            <a:r>
              <a:rPr lang="en-US" sz="1600" b="1" dirty="0">
                <a:latin typeface="+mj-lt"/>
                <a:ea typeface="Calibri" panose="020F0502020204030204" pitchFamily="34" charset="0"/>
                <a:cs typeface="Times New Roman" panose="02020603050405020304" pitchFamily="18" charset="0"/>
              </a:rPr>
              <a:t>Ansatz:</a:t>
            </a:r>
          </a:p>
          <a:p>
            <a:pPr>
              <a:lnSpc>
                <a:spcPct val="107000"/>
              </a:lnSpc>
              <a:spcAft>
                <a:spcPts val="800"/>
              </a:spcAft>
            </a:pPr>
            <a:r>
              <a:rPr lang="en-US" sz="1600" dirty="0">
                <a:solidFill>
                  <a:srgbClr val="FF40FF"/>
                </a:solidFill>
                <a:latin typeface="+mj-lt"/>
                <a:ea typeface="Calibri" panose="020F0502020204030204" pitchFamily="34" charset="0"/>
                <a:cs typeface="Times New Roman" panose="02020603050405020304" pitchFamily="18" charset="0"/>
              </a:rPr>
              <a:t>Goals and schedule are driven by keeping open a possibility of a 2nd IR from day-one, and how it can be integrated into the EIC Project. </a:t>
            </a:r>
            <a:r>
              <a:rPr lang="en-US" sz="1600" dirty="0">
                <a:latin typeface="+mj-lt"/>
                <a:ea typeface="Calibri" panose="020F0502020204030204" pitchFamily="34" charset="0"/>
                <a:cs typeface="Times New Roman" panose="02020603050405020304" pitchFamily="18" charset="0"/>
              </a:rPr>
              <a:t>If the realization of a 2nd IR would shift to a later time, a time-line to account for this would need to be developed. At this moment it seems the best strategy is to assume realization of the 2nd IR, be it significantly different or similar to the 1st IR, consistent with the EIC project schedule and to revisit the situation in a year from now.</a:t>
            </a:r>
          </a:p>
        </p:txBody>
      </p:sp>
    </p:spTree>
    <p:extLst>
      <p:ext uri="{BB962C8B-B14F-4D97-AF65-F5344CB8AC3E}">
        <p14:creationId xmlns:p14="http://schemas.microsoft.com/office/powerpoint/2010/main" val="397405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1D4FB-197E-49AC-9295-33E4FC6510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Arial" charset="0"/>
              <a:cs typeface="Arial" charset="0"/>
            </a:endParaRPr>
          </a:p>
        </p:txBody>
      </p:sp>
      <p:graphicFrame>
        <p:nvGraphicFramePr>
          <p:cNvPr id="9" name="Table 2">
            <a:extLst>
              <a:ext uri="{FF2B5EF4-FFF2-40B4-BE49-F238E27FC236}">
                <a16:creationId xmlns:a16="http://schemas.microsoft.com/office/drawing/2014/main" id="{A70BD2A3-C8EB-4EB6-82B2-BAF4ED77216C}"/>
              </a:ext>
            </a:extLst>
          </p:cNvPr>
          <p:cNvGraphicFramePr>
            <a:graphicFrameLocks noGrp="1"/>
          </p:cNvGraphicFramePr>
          <p:nvPr>
            <p:extLst>
              <p:ext uri="{D42A27DB-BD31-4B8C-83A1-F6EECF244321}">
                <p14:modId xmlns:p14="http://schemas.microsoft.com/office/powerpoint/2010/main" val="3692333826"/>
              </p:ext>
            </p:extLst>
          </p:nvPr>
        </p:nvGraphicFramePr>
        <p:xfrm>
          <a:off x="23818" y="57150"/>
          <a:ext cx="9082082" cy="6694392"/>
        </p:xfrm>
        <a:graphic>
          <a:graphicData uri="http://schemas.openxmlformats.org/drawingml/2006/table">
            <a:tbl>
              <a:tblPr firstRow="1" bandRow="1">
                <a:tableStyleId>{F5AB1C69-6EDB-4FF4-983F-18BD219EF322}</a:tableStyleId>
              </a:tblPr>
              <a:tblGrid>
                <a:gridCol w="295275">
                  <a:extLst>
                    <a:ext uri="{9D8B030D-6E8A-4147-A177-3AD203B41FA5}">
                      <a16:colId xmlns:a16="http://schemas.microsoft.com/office/drawing/2014/main" val="1879849983"/>
                    </a:ext>
                  </a:extLst>
                </a:gridCol>
                <a:gridCol w="1819275">
                  <a:extLst>
                    <a:ext uri="{9D8B030D-6E8A-4147-A177-3AD203B41FA5}">
                      <a16:colId xmlns:a16="http://schemas.microsoft.com/office/drawing/2014/main" val="3358872747"/>
                    </a:ext>
                  </a:extLst>
                </a:gridCol>
                <a:gridCol w="504825">
                  <a:extLst>
                    <a:ext uri="{9D8B030D-6E8A-4147-A177-3AD203B41FA5}">
                      <a16:colId xmlns:a16="http://schemas.microsoft.com/office/drawing/2014/main" val="189478877"/>
                    </a:ext>
                  </a:extLst>
                </a:gridCol>
                <a:gridCol w="514350">
                  <a:extLst>
                    <a:ext uri="{9D8B030D-6E8A-4147-A177-3AD203B41FA5}">
                      <a16:colId xmlns:a16="http://schemas.microsoft.com/office/drawing/2014/main" val="2935043587"/>
                    </a:ext>
                  </a:extLst>
                </a:gridCol>
                <a:gridCol w="504825">
                  <a:extLst>
                    <a:ext uri="{9D8B030D-6E8A-4147-A177-3AD203B41FA5}">
                      <a16:colId xmlns:a16="http://schemas.microsoft.com/office/drawing/2014/main" val="2524957605"/>
                    </a:ext>
                  </a:extLst>
                </a:gridCol>
                <a:gridCol w="495300">
                  <a:extLst>
                    <a:ext uri="{9D8B030D-6E8A-4147-A177-3AD203B41FA5}">
                      <a16:colId xmlns:a16="http://schemas.microsoft.com/office/drawing/2014/main" val="4253175520"/>
                    </a:ext>
                  </a:extLst>
                </a:gridCol>
                <a:gridCol w="495300">
                  <a:extLst>
                    <a:ext uri="{9D8B030D-6E8A-4147-A177-3AD203B41FA5}">
                      <a16:colId xmlns:a16="http://schemas.microsoft.com/office/drawing/2014/main" val="3882611208"/>
                    </a:ext>
                  </a:extLst>
                </a:gridCol>
                <a:gridCol w="514350">
                  <a:extLst>
                    <a:ext uri="{9D8B030D-6E8A-4147-A177-3AD203B41FA5}">
                      <a16:colId xmlns:a16="http://schemas.microsoft.com/office/drawing/2014/main" val="279263550"/>
                    </a:ext>
                  </a:extLst>
                </a:gridCol>
                <a:gridCol w="495300">
                  <a:extLst>
                    <a:ext uri="{9D8B030D-6E8A-4147-A177-3AD203B41FA5}">
                      <a16:colId xmlns:a16="http://schemas.microsoft.com/office/drawing/2014/main" val="3672602995"/>
                    </a:ext>
                  </a:extLst>
                </a:gridCol>
                <a:gridCol w="504825">
                  <a:extLst>
                    <a:ext uri="{9D8B030D-6E8A-4147-A177-3AD203B41FA5}">
                      <a16:colId xmlns:a16="http://schemas.microsoft.com/office/drawing/2014/main" val="622813800"/>
                    </a:ext>
                  </a:extLst>
                </a:gridCol>
                <a:gridCol w="495300">
                  <a:extLst>
                    <a:ext uri="{9D8B030D-6E8A-4147-A177-3AD203B41FA5}">
                      <a16:colId xmlns:a16="http://schemas.microsoft.com/office/drawing/2014/main" val="1452262898"/>
                    </a:ext>
                  </a:extLst>
                </a:gridCol>
                <a:gridCol w="476250">
                  <a:extLst>
                    <a:ext uri="{9D8B030D-6E8A-4147-A177-3AD203B41FA5}">
                      <a16:colId xmlns:a16="http://schemas.microsoft.com/office/drawing/2014/main" val="776376001"/>
                    </a:ext>
                  </a:extLst>
                </a:gridCol>
                <a:gridCol w="501173">
                  <a:extLst>
                    <a:ext uri="{9D8B030D-6E8A-4147-A177-3AD203B41FA5}">
                      <a16:colId xmlns:a16="http://schemas.microsoft.com/office/drawing/2014/main" val="2322244791"/>
                    </a:ext>
                  </a:extLst>
                </a:gridCol>
                <a:gridCol w="488578">
                  <a:extLst>
                    <a:ext uri="{9D8B030D-6E8A-4147-A177-3AD203B41FA5}">
                      <a16:colId xmlns:a16="http://schemas.microsoft.com/office/drawing/2014/main" val="3864072907"/>
                    </a:ext>
                  </a:extLst>
                </a:gridCol>
                <a:gridCol w="488578">
                  <a:extLst>
                    <a:ext uri="{9D8B030D-6E8A-4147-A177-3AD203B41FA5}">
                      <a16:colId xmlns:a16="http://schemas.microsoft.com/office/drawing/2014/main" val="2486073527"/>
                    </a:ext>
                  </a:extLst>
                </a:gridCol>
                <a:gridCol w="488578">
                  <a:extLst>
                    <a:ext uri="{9D8B030D-6E8A-4147-A177-3AD203B41FA5}">
                      <a16:colId xmlns:a16="http://schemas.microsoft.com/office/drawing/2014/main" val="591394593"/>
                    </a:ext>
                  </a:extLst>
                </a:gridCol>
              </a:tblGrid>
              <a:tr h="392766">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r>
                        <a:rPr lang="en-US" sz="1600" dirty="0">
                          <a:latin typeface="+mj-lt"/>
                        </a:rPr>
                        <a:t>Activity Name</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2019</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2020</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2021</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2022</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2023</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2024</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2025</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2026</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2027</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2028</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2029</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2030</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2031</a:t>
                      </a:r>
                    </a:p>
                  </a:txBody>
                  <a:tcPr>
                    <a:lnT w="12700" cap="flat" cmpd="sng" algn="ctr">
                      <a:solidFill>
                        <a:schemeClr val="tx1"/>
                      </a:solidFill>
                      <a:prstDash val="solid"/>
                      <a:round/>
                      <a:headEnd type="none" w="med" len="med"/>
                      <a:tailEnd type="none" w="med" len="med"/>
                    </a:lnT>
                    <a:solidFill>
                      <a:schemeClr val="accent2"/>
                    </a:solidFill>
                  </a:tcPr>
                </a:tc>
                <a:tc>
                  <a:txBody>
                    <a:bodyPr/>
                    <a:lstStyle/>
                    <a:p>
                      <a:r>
                        <a:rPr lang="en-US" sz="1000" dirty="0">
                          <a:latin typeface="+mj-lt"/>
                        </a:rPr>
                        <a:t>2032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3898162143"/>
                  </a:ext>
                </a:extLst>
              </a:tr>
              <a:tr h="392766">
                <a:tc rowSpan="6">
                  <a:txBody>
                    <a:bodyPr/>
                    <a:lstStyle/>
                    <a:p>
                      <a:endParaRPr 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33CC33"/>
                    </a:solidFill>
                  </a:tcPr>
                </a:tc>
                <a:tc>
                  <a:txBody>
                    <a:bodyPr/>
                    <a:lstStyle/>
                    <a:p>
                      <a:r>
                        <a:rPr lang="en-US" sz="1000" dirty="0">
                          <a:latin typeface="+mj-lt"/>
                        </a:rPr>
                        <a:t>CD-0 Mission Need</a:t>
                      </a:r>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2329707"/>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CD-1 Preliminary Baseline</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7575159"/>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CD-2 Performance Baseline</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6606457"/>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CD-3 Construction Start</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1826396"/>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CD-4A Initial Operations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6173036"/>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000" dirty="0">
                          <a:latin typeface="+mj-lt"/>
                        </a:rPr>
                        <a:t>CD-4 Project Complete</a:t>
                      </a:r>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607859"/>
                  </a:ext>
                </a:extLst>
              </a:tr>
              <a:tr h="392766">
                <a:tc rowSpan="5">
                  <a:txBody>
                    <a:bodyPr/>
                    <a:lstStyle/>
                    <a:p>
                      <a:endParaRPr lang="en-US" sz="1000" b="1" dirty="0">
                        <a:solidFill>
                          <a:srgbClr val="FF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r>
                        <a:rPr lang="en-US" sz="1000" dirty="0">
                          <a:latin typeface="+mj-lt"/>
                        </a:rPr>
                        <a:t>Physics/Detector book 1</a:t>
                      </a:r>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60781960"/>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Call for Detectors/ Collaboration Formation</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3148100"/>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Design of Detectors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0988867"/>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b="0" dirty="0">
                          <a:solidFill>
                            <a:schemeClr val="tx1"/>
                          </a:solidFill>
                          <a:latin typeface="+mj-lt"/>
                        </a:rPr>
                        <a:t>Down-select to Two Full-Size Detectors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4544558"/>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000" b="0" dirty="0">
                          <a:solidFill>
                            <a:schemeClr val="tx1"/>
                          </a:solidFill>
                          <a:latin typeface="+mj-lt"/>
                        </a:rPr>
                        <a:t>Detector/IR TDRs, Detector/IR construction</a:t>
                      </a:r>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205788"/>
                  </a:ext>
                </a:extLst>
              </a:tr>
              <a:tr h="392766">
                <a:tc rowSpan="5">
                  <a:txBody>
                    <a:bodyPr/>
                    <a:lstStyle/>
                    <a:p>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1000" dirty="0">
                          <a:latin typeface="+mj-lt"/>
                        </a:rPr>
                        <a:t>Expressions of Interest for Detectors</a:t>
                      </a:r>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7597794"/>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2</a:t>
                      </a:r>
                      <a:r>
                        <a:rPr lang="en-US" sz="1000" baseline="30000" dirty="0">
                          <a:latin typeface="+mj-lt"/>
                        </a:rPr>
                        <a:t>nd</a:t>
                      </a:r>
                      <a:r>
                        <a:rPr lang="en-US" sz="1000" dirty="0">
                          <a:latin typeface="+mj-lt"/>
                        </a:rPr>
                        <a:t> IR workshop</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1685541"/>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2</a:t>
                      </a:r>
                      <a:r>
                        <a:rPr lang="en-US" sz="1000" baseline="30000" dirty="0">
                          <a:latin typeface="+mj-lt"/>
                        </a:rPr>
                        <a:t>nd</a:t>
                      </a:r>
                      <a:r>
                        <a:rPr lang="en-US" sz="1000" dirty="0">
                          <a:latin typeface="+mj-lt"/>
                        </a:rPr>
                        <a:t> IR conceptual design</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3382745"/>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r>
                        <a:rPr lang="en-US" sz="1000" dirty="0">
                          <a:latin typeface="+mj-lt"/>
                        </a:rPr>
                        <a:t>2</a:t>
                      </a:r>
                      <a:r>
                        <a:rPr lang="en-US" sz="1000" baseline="30000" dirty="0">
                          <a:latin typeface="+mj-lt"/>
                        </a:rPr>
                        <a:t>nd</a:t>
                      </a:r>
                      <a:r>
                        <a:rPr lang="en-US" sz="1000" dirty="0">
                          <a:latin typeface="+mj-lt"/>
                        </a:rPr>
                        <a:t> IR engineering &amp; design</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4669291"/>
                  </a:ext>
                </a:extLst>
              </a:tr>
              <a:tr h="392766">
                <a:tc vMerge="1">
                  <a:txBody>
                    <a:bodyPr/>
                    <a:lstStyle/>
                    <a:p>
                      <a:endParaRPr 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000" dirty="0">
                          <a:latin typeface="+mj-lt"/>
                        </a:rPr>
                        <a:t>2</a:t>
                      </a:r>
                      <a:r>
                        <a:rPr lang="en-US" sz="1000" baseline="30000" dirty="0">
                          <a:latin typeface="+mj-lt"/>
                        </a:rPr>
                        <a:t>nd</a:t>
                      </a:r>
                      <a:r>
                        <a:rPr lang="en-US" sz="1000" dirty="0">
                          <a:latin typeface="+mj-lt"/>
                        </a:rPr>
                        <a:t> IR construction &amp; installation</a:t>
                      </a:r>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B w="12700" cap="flat" cmpd="sng" algn="ctr">
                      <a:solidFill>
                        <a:schemeClr val="tx1"/>
                      </a:solidFill>
                      <a:prstDash val="solid"/>
                      <a:round/>
                      <a:headEnd type="none" w="med" len="med"/>
                      <a:tailEnd type="none" w="med" len="med"/>
                    </a:lnB>
                  </a:tcPr>
                </a:tc>
                <a:tc>
                  <a:txBody>
                    <a:bodyPr/>
                    <a:lstStyle/>
                    <a:p>
                      <a:endParaRPr lang="en-US"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073212"/>
                  </a:ext>
                </a:extLst>
              </a:tr>
            </a:tbl>
          </a:graphicData>
        </a:graphic>
      </p:graphicFrame>
      <p:sp>
        <p:nvSpPr>
          <p:cNvPr id="10" name="Star: 5 Points 9">
            <a:extLst>
              <a:ext uri="{FF2B5EF4-FFF2-40B4-BE49-F238E27FC236}">
                <a16:creationId xmlns:a16="http://schemas.microsoft.com/office/drawing/2014/main" id="{661667E8-B034-4252-8B01-229DB51D6661}"/>
              </a:ext>
            </a:extLst>
          </p:cNvPr>
          <p:cNvSpPr/>
          <p:nvPr/>
        </p:nvSpPr>
        <p:spPr>
          <a:xfrm>
            <a:off x="2494280" y="519589"/>
            <a:ext cx="199390" cy="198120"/>
          </a:xfrm>
          <a:prstGeom prst="star5">
            <a:avLst/>
          </a:prstGeom>
          <a:solidFill>
            <a:srgbClr val="008000"/>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1" name="Star: 5 Points 10">
            <a:extLst>
              <a:ext uri="{FF2B5EF4-FFF2-40B4-BE49-F238E27FC236}">
                <a16:creationId xmlns:a16="http://schemas.microsoft.com/office/drawing/2014/main" id="{AF2F3BD2-7C1D-49F4-9D15-957AC9B4C891}"/>
              </a:ext>
            </a:extLst>
          </p:cNvPr>
          <p:cNvSpPr/>
          <p:nvPr/>
        </p:nvSpPr>
        <p:spPr>
          <a:xfrm>
            <a:off x="3189605" y="938689"/>
            <a:ext cx="199390" cy="198120"/>
          </a:xfrm>
          <a:prstGeom prst="star5">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2" name="Star: 5 Points 11">
            <a:extLst>
              <a:ext uri="{FF2B5EF4-FFF2-40B4-BE49-F238E27FC236}">
                <a16:creationId xmlns:a16="http://schemas.microsoft.com/office/drawing/2014/main" id="{A347481D-89E2-40ED-859A-D486EBF7739E}"/>
              </a:ext>
            </a:extLst>
          </p:cNvPr>
          <p:cNvSpPr/>
          <p:nvPr/>
        </p:nvSpPr>
        <p:spPr>
          <a:xfrm>
            <a:off x="3856355" y="1348264"/>
            <a:ext cx="199390" cy="198120"/>
          </a:xfrm>
          <a:prstGeom prst="star5">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Star: 5 Points 12">
            <a:extLst>
              <a:ext uri="{FF2B5EF4-FFF2-40B4-BE49-F238E27FC236}">
                <a16:creationId xmlns:a16="http://schemas.microsoft.com/office/drawing/2014/main" id="{FC703A77-0751-4243-A4CB-951ADCD4D0E1}"/>
              </a:ext>
            </a:extLst>
          </p:cNvPr>
          <p:cNvSpPr/>
          <p:nvPr/>
        </p:nvSpPr>
        <p:spPr>
          <a:xfrm>
            <a:off x="4342130" y="1717834"/>
            <a:ext cx="199390" cy="198120"/>
          </a:xfrm>
          <a:prstGeom prst="star5">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4" name="Star: 5 Points 13">
            <a:extLst>
              <a:ext uri="{FF2B5EF4-FFF2-40B4-BE49-F238E27FC236}">
                <a16:creationId xmlns:a16="http://schemas.microsoft.com/office/drawing/2014/main" id="{46D253DC-9954-4D74-8B26-25C6DEB63AD8}"/>
              </a:ext>
            </a:extLst>
          </p:cNvPr>
          <p:cNvSpPr/>
          <p:nvPr/>
        </p:nvSpPr>
        <p:spPr>
          <a:xfrm>
            <a:off x="7846695" y="2127409"/>
            <a:ext cx="199390" cy="198120"/>
          </a:xfrm>
          <a:prstGeom prst="star5">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5" name="Star: 5 Points 14">
            <a:extLst>
              <a:ext uri="{FF2B5EF4-FFF2-40B4-BE49-F238E27FC236}">
                <a16:creationId xmlns:a16="http://schemas.microsoft.com/office/drawing/2014/main" id="{60982F92-4602-4093-8D79-E80D1EA30805}"/>
              </a:ext>
            </a:extLst>
          </p:cNvPr>
          <p:cNvSpPr/>
          <p:nvPr/>
        </p:nvSpPr>
        <p:spPr>
          <a:xfrm>
            <a:off x="8789670" y="2477929"/>
            <a:ext cx="199390" cy="198120"/>
          </a:xfrm>
          <a:prstGeom prst="star5">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cxnSp>
        <p:nvCxnSpPr>
          <p:cNvPr id="16" name="Straight Connector 15">
            <a:extLst>
              <a:ext uri="{FF2B5EF4-FFF2-40B4-BE49-F238E27FC236}">
                <a16:creationId xmlns:a16="http://schemas.microsoft.com/office/drawing/2014/main" id="{5BF4A8C6-2D41-41FF-8C57-375DD05521B6}"/>
              </a:ext>
            </a:extLst>
          </p:cNvPr>
          <p:cNvCxnSpPr>
            <a:cxnSpLocks/>
          </p:cNvCxnSpPr>
          <p:nvPr/>
        </p:nvCxnSpPr>
        <p:spPr>
          <a:xfrm>
            <a:off x="2676985" y="3000375"/>
            <a:ext cx="447675" cy="0"/>
          </a:xfrm>
          <a:prstGeom prst="line">
            <a:avLst/>
          </a:prstGeom>
          <a:ln w="1524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Star: 5 Points 16">
            <a:extLst>
              <a:ext uri="{FF2B5EF4-FFF2-40B4-BE49-F238E27FC236}">
                <a16:creationId xmlns:a16="http://schemas.microsoft.com/office/drawing/2014/main" id="{2C607396-26E2-4227-A553-5597869F7BB7}"/>
              </a:ext>
            </a:extLst>
          </p:cNvPr>
          <p:cNvSpPr/>
          <p:nvPr/>
        </p:nvSpPr>
        <p:spPr>
          <a:xfrm>
            <a:off x="3189605" y="3301812"/>
            <a:ext cx="199390" cy="198120"/>
          </a:xfrm>
          <a:prstGeom prst="star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cxnSp>
        <p:nvCxnSpPr>
          <p:cNvPr id="18" name="Straight Connector 17">
            <a:extLst>
              <a:ext uri="{FF2B5EF4-FFF2-40B4-BE49-F238E27FC236}">
                <a16:creationId xmlns:a16="http://schemas.microsoft.com/office/drawing/2014/main" id="{CE831160-29FE-4D29-BF57-CAF886C10B61}"/>
              </a:ext>
            </a:extLst>
          </p:cNvPr>
          <p:cNvCxnSpPr>
            <a:cxnSpLocks/>
          </p:cNvCxnSpPr>
          <p:nvPr/>
        </p:nvCxnSpPr>
        <p:spPr>
          <a:xfrm>
            <a:off x="3308350" y="3768725"/>
            <a:ext cx="1141095" cy="0"/>
          </a:xfrm>
          <a:prstGeom prst="line">
            <a:avLst/>
          </a:prstGeom>
          <a:ln w="1524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Star: 5 Points 18">
            <a:extLst>
              <a:ext uri="{FF2B5EF4-FFF2-40B4-BE49-F238E27FC236}">
                <a16:creationId xmlns:a16="http://schemas.microsoft.com/office/drawing/2014/main" id="{6BA83180-4E09-45A9-9CAB-3AB5A2292035}"/>
              </a:ext>
            </a:extLst>
          </p:cNvPr>
          <p:cNvSpPr/>
          <p:nvPr/>
        </p:nvSpPr>
        <p:spPr>
          <a:xfrm>
            <a:off x="3570423" y="4060301"/>
            <a:ext cx="199390" cy="198120"/>
          </a:xfrm>
          <a:prstGeom prst="star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cxnSp>
        <p:nvCxnSpPr>
          <p:cNvPr id="20" name="Straight Connector 19">
            <a:extLst>
              <a:ext uri="{FF2B5EF4-FFF2-40B4-BE49-F238E27FC236}">
                <a16:creationId xmlns:a16="http://schemas.microsoft.com/office/drawing/2014/main" id="{AEDAC1BF-6FB2-40E6-B37E-E51DEAE2F274}"/>
              </a:ext>
            </a:extLst>
          </p:cNvPr>
          <p:cNvCxnSpPr>
            <a:cxnSpLocks/>
          </p:cNvCxnSpPr>
          <p:nvPr/>
        </p:nvCxnSpPr>
        <p:spPr>
          <a:xfrm>
            <a:off x="3670118" y="4591050"/>
            <a:ext cx="3159307" cy="0"/>
          </a:xfrm>
          <a:prstGeom prst="line">
            <a:avLst/>
          </a:prstGeom>
          <a:ln w="152400">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Star: 5 Points 20">
            <a:extLst>
              <a:ext uri="{FF2B5EF4-FFF2-40B4-BE49-F238E27FC236}">
                <a16:creationId xmlns:a16="http://schemas.microsoft.com/office/drawing/2014/main" id="{D4CCA8B5-0E74-4294-B9BE-DE50AE2BA073}"/>
              </a:ext>
            </a:extLst>
          </p:cNvPr>
          <p:cNvSpPr/>
          <p:nvPr/>
        </p:nvSpPr>
        <p:spPr>
          <a:xfrm>
            <a:off x="3108960" y="5263992"/>
            <a:ext cx="199390" cy="198120"/>
          </a:xfrm>
          <a:prstGeom prst="star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cxnSp>
        <p:nvCxnSpPr>
          <p:cNvPr id="22" name="Straight Connector 21">
            <a:extLst>
              <a:ext uri="{FF2B5EF4-FFF2-40B4-BE49-F238E27FC236}">
                <a16:creationId xmlns:a16="http://schemas.microsoft.com/office/drawing/2014/main" id="{883EA303-F5DA-4ADD-9CD1-C4C2E3951B8E}"/>
              </a:ext>
            </a:extLst>
          </p:cNvPr>
          <p:cNvCxnSpPr>
            <a:cxnSpLocks/>
          </p:cNvCxnSpPr>
          <p:nvPr/>
        </p:nvCxnSpPr>
        <p:spPr>
          <a:xfrm>
            <a:off x="3413604" y="5772150"/>
            <a:ext cx="1472721" cy="0"/>
          </a:xfrm>
          <a:prstGeom prst="line">
            <a:avLst/>
          </a:prstGeom>
          <a:ln w="152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770DEA-21DE-4C0E-ABAB-D3445F17A85E}"/>
              </a:ext>
            </a:extLst>
          </p:cNvPr>
          <p:cNvCxnSpPr>
            <a:cxnSpLocks/>
          </p:cNvCxnSpPr>
          <p:nvPr/>
        </p:nvCxnSpPr>
        <p:spPr>
          <a:xfrm>
            <a:off x="4886325" y="6143625"/>
            <a:ext cx="1472721" cy="0"/>
          </a:xfrm>
          <a:prstGeom prst="line">
            <a:avLst/>
          </a:prstGeom>
          <a:ln w="152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30B4D1-BE1A-4D5D-BEF3-B7DEE9A1F2D0}"/>
              </a:ext>
            </a:extLst>
          </p:cNvPr>
          <p:cNvCxnSpPr>
            <a:cxnSpLocks/>
          </p:cNvCxnSpPr>
          <p:nvPr/>
        </p:nvCxnSpPr>
        <p:spPr>
          <a:xfrm>
            <a:off x="6359046" y="6515100"/>
            <a:ext cx="1775304" cy="0"/>
          </a:xfrm>
          <a:prstGeom prst="line">
            <a:avLst/>
          </a:prstGeom>
          <a:ln w="152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D9D4AE-9E60-4A7D-83E9-BC31443F1998}"/>
              </a:ext>
            </a:extLst>
          </p:cNvPr>
          <p:cNvCxnSpPr>
            <a:cxnSpLocks/>
          </p:cNvCxnSpPr>
          <p:nvPr/>
        </p:nvCxnSpPr>
        <p:spPr>
          <a:xfrm>
            <a:off x="2729709" y="4991100"/>
            <a:ext cx="289716" cy="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6B8C25-913E-42FF-9436-CB6AE52363D4}"/>
              </a:ext>
            </a:extLst>
          </p:cNvPr>
          <p:cNvCxnSpPr>
            <a:cxnSpLocks/>
          </p:cNvCxnSpPr>
          <p:nvPr/>
        </p:nvCxnSpPr>
        <p:spPr>
          <a:xfrm>
            <a:off x="4401820" y="3806825"/>
            <a:ext cx="110363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5A231A-2843-46CD-B45B-76C30ECD4C56}"/>
              </a:ext>
            </a:extLst>
          </p:cNvPr>
          <p:cNvCxnSpPr>
            <a:cxnSpLocks/>
          </p:cNvCxnSpPr>
          <p:nvPr/>
        </p:nvCxnSpPr>
        <p:spPr>
          <a:xfrm>
            <a:off x="6829425" y="4629150"/>
            <a:ext cx="110363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Star: 5 Points 27">
            <a:extLst>
              <a:ext uri="{FF2B5EF4-FFF2-40B4-BE49-F238E27FC236}">
                <a16:creationId xmlns:a16="http://schemas.microsoft.com/office/drawing/2014/main" id="{B82BF70E-3533-4BEE-BC40-53DA8CC510AD}"/>
              </a:ext>
            </a:extLst>
          </p:cNvPr>
          <p:cNvSpPr/>
          <p:nvPr/>
        </p:nvSpPr>
        <p:spPr>
          <a:xfrm>
            <a:off x="8816340" y="6416040"/>
            <a:ext cx="199390" cy="198120"/>
          </a:xfrm>
          <a:prstGeom prst="star5">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29" name="TextBox 28">
            <a:extLst>
              <a:ext uri="{FF2B5EF4-FFF2-40B4-BE49-F238E27FC236}">
                <a16:creationId xmlns:a16="http://schemas.microsoft.com/office/drawing/2014/main" id="{7FE9B027-CCD3-414D-84AA-6B336B9725BD}"/>
              </a:ext>
            </a:extLst>
          </p:cNvPr>
          <p:cNvSpPr txBox="1"/>
          <p:nvPr/>
        </p:nvSpPr>
        <p:spPr>
          <a:xfrm rot="16200000">
            <a:off x="-469680" y="1477297"/>
            <a:ext cx="1277914" cy="338554"/>
          </a:xfrm>
          <a:prstGeom prst="rect">
            <a:avLst/>
          </a:prstGeom>
          <a:noFill/>
        </p:spPr>
        <p:txBody>
          <a:bodyPr wrap="none" rtlCol="0">
            <a:spAutoFit/>
          </a:bodyPr>
          <a:lstStyle/>
          <a:p>
            <a:r>
              <a:rPr lang="en-US" sz="1600" dirty="0">
                <a:latin typeface="+mj-lt"/>
              </a:rPr>
              <a:t>DOE Driven</a:t>
            </a:r>
          </a:p>
        </p:txBody>
      </p:sp>
      <p:sp>
        <p:nvSpPr>
          <p:cNvPr id="30" name="TextBox 29">
            <a:extLst>
              <a:ext uri="{FF2B5EF4-FFF2-40B4-BE49-F238E27FC236}">
                <a16:creationId xmlns:a16="http://schemas.microsoft.com/office/drawing/2014/main" id="{CD64EB76-CAC4-4BD6-AE04-D859DF11D2A8}"/>
              </a:ext>
            </a:extLst>
          </p:cNvPr>
          <p:cNvSpPr txBox="1"/>
          <p:nvPr/>
        </p:nvSpPr>
        <p:spPr>
          <a:xfrm rot="16200000">
            <a:off x="-589150" y="3637548"/>
            <a:ext cx="1483098" cy="338554"/>
          </a:xfrm>
          <a:prstGeom prst="rect">
            <a:avLst/>
          </a:prstGeom>
          <a:noFill/>
        </p:spPr>
        <p:txBody>
          <a:bodyPr wrap="none" rtlCol="0">
            <a:spAutoFit/>
          </a:bodyPr>
          <a:lstStyle/>
          <a:p>
            <a:r>
              <a:rPr lang="en-US" sz="1600" dirty="0">
                <a:latin typeface="+mj-lt"/>
              </a:rPr>
              <a:t>EICUG Driven</a:t>
            </a:r>
          </a:p>
        </p:txBody>
      </p:sp>
      <p:sp>
        <p:nvSpPr>
          <p:cNvPr id="31" name="TextBox 30">
            <a:extLst>
              <a:ext uri="{FF2B5EF4-FFF2-40B4-BE49-F238E27FC236}">
                <a16:creationId xmlns:a16="http://schemas.microsoft.com/office/drawing/2014/main" id="{A481BC0A-A2CC-4FB0-B2D9-90D7552C8ABA}"/>
              </a:ext>
            </a:extLst>
          </p:cNvPr>
          <p:cNvSpPr txBox="1"/>
          <p:nvPr/>
        </p:nvSpPr>
        <p:spPr>
          <a:xfrm rot="16200000">
            <a:off x="-512249" y="5563372"/>
            <a:ext cx="1361270" cy="338554"/>
          </a:xfrm>
          <a:prstGeom prst="rect">
            <a:avLst/>
          </a:prstGeom>
          <a:noFill/>
        </p:spPr>
        <p:txBody>
          <a:bodyPr wrap="none" rtlCol="0">
            <a:spAutoFit/>
          </a:bodyPr>
          <a:lstStyle/>
          <a:p>
            <a:r>
              <a:rPr lang="en-US" sz="1600" dirty="0">
                <a:latin typeface="+mj-lt"/>
              </a:rPr>
              <a:t>2</a:t>
            </a:r>
            <a:r>
              <a:rPr lang="en-US" sz="1600" baseline="30000" dirty="0">
                <a:latin typeface="+mj-lt"/>
              </a:rPr>
              <a:t>nd</a:t>
            </a:r>
            <a:r>
              <a:rPr lang="en-US" sz="1600" dirty="0">
                <a:latin typeface="+mj-lt"/>
              </a:rPr>
              <a:t> IR Driven</a:t>
            </a:r>
          </a:p>
        </p:txBody>
      </p:sp>
      <p:cxnSp>
        <p:nvCxnSpPr>
          <p:cNvPr id="32" name="Straight Connector 31">
            <a:extLst>
              <a:ext uri="{FF2B5EF4-FFF2-40B4-BE49-F238E27FC236}">
                <a16:creationId xmlns:a16="http://schemas.microsoft.com/office/drawing/2014/main" id="{3068E9D4-96F2-4F40-ABB7-C876EDB6832B}"/>
              </a:ext>
            </a:extLst>
          </p:cNvPr>
          <p:cNvCxnSpPr>
            <a:cxnSpLocks/>
          </p:cNvCxnSpPr>
          <p:nvPr/>
        </p:nvCxnSpPr>
        <p:spPr>
          <a:xfrm>
            <a:off x="8134350" y="6557010"/>
            <a:ext cx="466725" cy="0"/>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4AE4D02-66EA-41E3-80D7-4ED59EC337D9}"/>
              </a:ext>
            </a:extLst>
          </p:cNvPr>
          <p:cNvSpPr txBox="1"/>
          <p:nvPr/>
        </p:nvSpPr>
        <p:spPr>
          <a:xfrm rot="-1800000">
            <a:off x="6986030" y="4881537"/>
            <a:ext cx="1920719" cy="707886"/>
          </a:xfrm>
          <a:prstGeom prst="rect">
            <a:avLst/>
          </a:prstGeom>
          <a:noFill/>
        </p:spPr>
        <p:txBody>
          <a:bodyPr wrap="none" rtlCol="0">
            <a:spAutoFit/>
          </a:bodyPr>
          <a:lstStyle/>
          <a:p>
            <a:pPr algn="l"/>
            <a:r>
              <a:rPr lang="en-US" sz="4000" b="1" dirty="0">
                <a:latin typeface="+mj-lt"/>
              </a:rPr>
              <a:t>DRAFT</a:t>
            </a:r>
          </a:p>
        </p:txBody>
      </p:sp>
      <p:cxnSp>
        <p:nvCxnSpPr>
          <p:cNvPr id="5" name="Straight Connector 4">
            <a:extLst>
              <a:ext uri="{FF2B5EF4-FFF2-40B4-BE49-F238E27FC236}">
                <a16:creationId xmlns:a16="http://schemas.microsoft.com/office/drawing/2014/main" id="{0CE2DC17-0A5D-42CA-B407-34487303F431}"/>
              </a:ext>
            </a:extLst>
          </p:cNvPr>
          <p:cNvCxnSpPr/>
          <p:nvPr/>
        </p:nvCxnSpPr>
        <p:spPr>
          <a:xfrm>
            <a:off x="7933055" y="2477929"/>
            <a:ext cx="0" cy="197084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BB2147-9A33-4A01-9BD0-9A8C70D1BA76}"/>
              </a:ext>
            </a:extLst>
          </p:cNvPr>
          <p:cNvCxnSpPr>
            <a:cxnSpLocks/>
          </p:cNvCxnSpPr>
          <p:nvPr/>
        </p:nvCxnSpPr>
        <p:spPr>
          <a:xfrm>
            <a:off x="8885555" y="2821401"/>
            <a:ext cx="0" cy="349367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27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3E4B-14C8-1E48-BD3C-C58B30B9F2AE}"/>
              </a:ext>
            </a:extLst>
          </p:cNvPr>
          <p:cNvSpPr>
            <a:spLocks noGrp="1"/>
          </p:cNvSpPr>
          <p:nvPr>
            <p:ph type="title"/>
          </p:nvPr>
        </p:nvSpPr>
        <p:spPr/>
        <p:txBody>
          <a:bodyPr/>
          <a:lstStyle/>
          <a:p>
            <a:r>
              <a:rPr lang="en-US" dirty="0"/>
              <a:t>2</a:t>
            </a:r>
            <a:r>
              <a:rPr lang="en-US" baseline="30000" dirty="0"/>
              <a:t>nd</a:t>
            </a:r>
            <a:r>
              <a:rPr lang="en-US" dirty="0"/>
              <a:t> IR Flowchart </a:t>
            </a:r>
          </a:p>
        </p:txBody>
      </p:sp>
      <p:sp>
        <p:nvSpPr>
          <p:cNvPr id="3" name="Slide Number Placeholder 2">
            <a:extLst>
              <a:ext uri="{FF2B5EF4-FFF2-40B4-BE49-F238E27FC236}">
                <a16:creationId xmlns:a16="http://schemas.microsoft.com/office/drawing/2014/main" id="{B74A4EA9-84A5-2641-BCD9-48EAF293C1D7}"/>
              </a:ext>
            </a:extLst>
          </p:cNvPr>
          <p:cNvSpPr>
            <a:spLocks noGrp="1"/>
          </p:cNvSpPr>
          <p:nvPr>
            <p:ph type="sldNum" sz="quarter" idx="12"/>
          </p:nvPr>
        </p:nvSpPr>
        <p:spPr/>
        <p:txBody>
          <a:bodyPr/>
          <a:lstStyle/>
          <a:p>
            <a:fld id="{893C5830-40F3-F04E-B2E3-10E6672BA8FF}" type="slidenum">
              <a:rPr lang="en-US" smtClean="0"/>
              <a:pPr/>
              <a:t>7</a:t>
            </a:fld>
            <a:endParaRPr lang="en-US"/>
          </a:p>
        </p:txBody>
      </p:sp>
      <p:sp>
        <p:nvSpPr>
          <p:cNvPr id="5" name="TextBox 4">
            <a:extLst>
              <a:ext uri="{FF2B5EF4-FFF2-40B4-BE49-F238E27FC236}">
                <a16:creationId xmlns:a16="http://schemas.microsoft.com/office/drawing/2014/main" id="{3B42C324-1F3E-3C43-9040-241FCF1104A4}"/>
              </a:ext>
            </a:extLst>
          </p:cNvPr>
          <p:cNvSpPr txBox="1"/>
          <p:nvPr/>
        </p:nvSpPr>
        <p:spPr>
          <a:xfrm>
            <a:off x="173695" y="653002"/>
            <a:ext cx="2847975" cy="276999"/>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11/20 Call for Expression of Interest</a:t>
            </a:r>
          </a:p>
        </p:txBody>
      </p:sp>
      <p:sp>
        <p:nvSpPr>
          <p:cNvPr id="6" name="TextBox 5">
            <a:extLst>
              <a:ext uri="{FF2B5EF4-FFF2-40B4-BE49-F238E27FC236}">
                <a16:creationId xmlns:a16="http://schemas.microsoft.com/office/drawing/2014/main" id="{AA8214C7-2589-974E-A70C-D2659A74FDF8}"/>
              </a:ext>
            </a:extLst>
          </p:cNvPr>
          <p:cNvSpPr txBox="1"/>
          <p:nvPr/>
        </p:nvSpPr>
        <p:spPr>
          <a:xfrm>
            <a:off x="173696" y="2748122"/>
            <a:ext cx="2847975" cy="461665"/>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06/21 Survey international engagement in EIC Accelerator &amp;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IR design</a:t>
            </a:r>
          </a:p>
        </p:txBody>
      </p:sp>
      <p:grpSp>
        <p:nvGrpSpPr>
          <p:cNvPr id="7" name="Group 6">
            <a:extLst>
              <a:ext uri="{FF2B5EF4-FFF2-40B4-BE49-F238E27FC236}">
                <a16:creationId xmlns:a16="http://schemas.microsoft.com/office/drawing/2014/main" id="{3CF14051-943B-DB4C-BE93-77748471F801}"/>
              </a:ext>
            </a:extLst>
          </p:cNvPr>
          <p:cNvGrpSpPr/>
          <p:nvPr/>
        </p:nvGrpSpPr>
        <p:grpSpPr>
          <a:xfrm>
            <a:off x="549934" y="1775965"/>
            <a:ext cx="3181350" cy="975845"/>
            <a:chOff x="1047750" y="1357780"/>
            <a:chExt cx="3181350" cy="975845"/>
          </a:xfrm>
        </p:grpSpPr>
        <p:sp>
          <p:nvSpPr>
            <p:cNvPr id="8" name="Diamond 7">
              <a:extLst>
                <a:ext uri="{FF2B5EF4-FFF2-40B4-BE49-F238E27FC236}">
                  <a16:creationId xmlns:a16="http://schemas.microsoft.com/office/drawing/2014/main" id="{00D29EC3-694B-BE4D-B348-7743D2D90AA3}"/>
                </a:ext>
              </a:extLst>
            </p:cNvPr>
            <p:cNvSpPr/>
            <p:nvPr/>
          </p:nvSpPr>
          <p:spPr>
            <a:xfrm>
              <a:off x="1047750" y="1357780"/>
              <a:ext cx="2057400" cy="69799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DEEB0-35D4-684C-8070-4BB647B57BDC}"/>
                </a:ext>
              </a:extLst>
            </p:cNvPr>
            <p:cNvSpPr txBox="1"/>
            <p:nvPr/>
          </p:nvSpPr>
          <p:spPr>
            <a:xfrm>
              <a:off x="1400176" y="1556916"/>
              <a:ext cx="14859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Sufficient interest to decide on 2</a:t>
              </a:r>
              <a:r>
                <a:rPr lang="en-US" sz="800" baseline="30000" dirty="0">
                  <a:latin typeface="Arial" panose="020B0604020202020204" pitchFamily="34" charset="0"/>
                  <a:cs typeface="Arial" panose="020B0604020202020204" pitchFamily="34" charset="0"/>
                </a:rPr>
                <a:t>nd</a:t>
              </a:r>
              <a:r>
                <a:rPr lang="en-US" sz="800" dirty="0">
                  <a:latin typeface="Arial" panose="020B0604020202020204" pitchFamily="34" charset="0"/>
                  <a:cs typeface="Arial" panose="020B0604020202020204" pitchFamily="34" charset="0"/>
                </a:rPr>
                <a:t> detector and IR?</a:t>
              </a:r>
            </a:p>
          </p:txBody>
        </p:sp>
        <p:cxnSp>
          <p:nvCxnSpPr>
            <p:cNvPr id="10" name="Straight Arrow Connector 9">
              <a:extLst>
                <a:ext uri="{FF2B5EF4-FFF2-40B4-BE49-F238E27FC236}">
                  <a16:creationId xmlns:a16="http://schemas.microsoft.com/office/drawing/2014/main" id="{F15E6948-DDEC-D042-98F1-1CE382C0DEDD}"/>
                </a:ext>
              </a:extLst>
            </p:cNvPr>
            <p:cNvCxnSpPr>
              <a:stCxn id="8" idx="3"/>
            </p:cNvCxnSpPr>
            <p:nvPr/>
          </p:nvCxnSpPr>
          <p:spPr>
            <a:xfrm flipV="1">
              <a:off x="3105150" y="1697916"/>
              <a:ext cx="1123950" cy="8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B50DA990-E1A4-234D-8B19-66E58B1B3AF6}"/>
                </a:ext>
              </a:extLst>
            </p:cNvPr>
            <p:cNvCxnSpPr>
              <a:stCxn id="8" idx="2"/>
            </p:cNvCxnSpPr>
            <p:nvPr/>
          </p:nvCxnSpPr>
          <p:spPr>
            <a:xfrm>
              <a:off x="2076450" y="2055770"/>
              <a:ext cx="0" cy="277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a:extLst>
              <a:ext uri="{FF2B5EF4-FFF2-40B4-BE49-F238E27FC236}">
                <a16:creationId xmlns:a16="http://schemas.microsoft.com/office/drawing/2014/main" id="{20DF1EAF-B60F-F641-AA63-878864F6BA17}"/>
              </a:ext>
            </a:extLst>
          </p:cNvPr>
          <p:cNvCxnSpPr/>
          <p:nvPr/>
        </p:nvCxnSpPr>
        <p:spPr>
          <a:xfrm>
            <a:off x="1597683" y="941663"/>
            <a:ext cx="0" cy="277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A24F57-3BBE-4A4A-86DC-0A64DC9CE67B}"/>
              </a:ext>
            </a:extLst>
          </p:cNvPr>
          <p:cNvSpPr txBox="1"/>
          <p:nvPr/>
        </p:nvSpPr>
        <p:spPr>
          <a:xfrm>
            <a:off x="173696" y="1221111"/>
            <a:ext cx="2847975" cy="276999"/>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02/21 EICUG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IR workshop</a:t>
            </a:r>
          </a:p>
        </p:txBody>
      </p:sp>
      <p:cxnSp>
        <p:nvCxnSpPr>
          <p:cNvPr id="14" name="Straight Arrow Connector 13">
            <a:extLst>
              <a:ext uri="{FF2B5EF4-FFF2-40B4-BE49-F238E27FC236}">
                <a16:creationId xmlns:a16="http://schemas.microsoft.com/office/drawing/2014/main" id="{3B59F2E4-8F50-084F-8E16-876F009293E9}"/>
              </a:ext>
            </a:extLst>
          </p:cNvPr>
          <p:cNvCxnSpPr/>
          <p:nvPr/>
        </p:nvCxnSpPr>
        <p:spPr>
          <a:xfrm>
            <a:off x="1588159" y="1498110"/>
            <a:ext cx="0" cy="277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F75E479-5420-E546-8450-4024848DE5B6}"/>
              </a:ext>
            </a:extLst>
          </p:cNvPr>
          <p:cNvCxnSpPr/>
          <p:nvPr/>
        </p:nvCxnSpPr>
        <p:spPr>
          <a:xfrm>
            <a:off x="1578634" y="3200208"/>
            <a:ext cx="0" cy="277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FBC2BCC-7D5F-9F44-83B7-6ED30A0A2A87}"/>
              </a:ext>
            </a:extLst>
          </p:cNvPr>
          <p:cNvGrpSpPr/>
          <p:nvPr/>
        </p:nvGrpSpPr>
        <p:grpSpPr>
          <a:xfrm>
            <a:off x="549934" y="4450940"/>
            <a:ext cx="6738937" cy="2006515"/>
            <a:chOff x="1038225" y="3631741"/>
            <a:chExt cx="6738937" cy="2006515"/>
          </a:xfrm>
        </p:grpSpPr>
        <p:sp>
          <p:nvSpPr>
            <p:cNvPr id="17" name="Diamond 16">
              <a:extLst>
                <a:ext uri="{FF2B5EF4-FFF2-40B4-BE49-F238E27FC236}">
                  <a16:creationId xmlns:a16="http://schemas.microsoft.com/office/drawing/2014/main" id="{DEF1600A-7D86-934D-8894-3C649F37A3C2}"/>
                </a:ext>
              </a:extLst>
            </p:cNvPr>
            <p:cNvSpPr/>
            <p:nvPr/>
          </p:nvSpPr>
          <p:spPr>
            <a:xfrm>
              <a:off x="1038225" y="3631741"/>
              <a:ext cx="2057400" cy="69799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0C12C07-FCC1-9B44-8A15-5FAE25592D76}"/>
                </a:ext>
              </a:extLst>
            </p:cNvPr>
            <p:cNvSpPr txBox="1"/>
            <p:nvPr/>
          </p:nvSpPr>
          <p:spPr>
            <a:xfrm>
              <a:off x="1443041" y="3813305"/>
              <a:ext cx="1266819"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Sufficient interest to continue 2</a:t>
              </a:r>
              <a:r>
                <a:rPr lang="en-US" sz="800" baseline="30000" dirty="0">
                  <a:latin typeface="Arial" panose="020B0604020202020204" pitchFamily="34" charset="0"/>
                  <a:cs typeface="Arial" panose="020B0604020202020204" pitchFamily="34" charset="0"/>
                </a:rPr>
                <a:t>nd</a:t>
              </a:r>
              <a:r>
                <a:rPr lang="en-US" sz="800" dirty="0">
                  <a:latin typeface="Arial" panose="020B0604020202020204" pitchFamily="34" charset="0"/>
                  <a:cs typeface="Arial" panose="020B0604020202020204" pitchFamily="34" charset="0"/>
                </a:rPr>
                <a:t> IR design?</a:t>
              </a:r>
            </a:p>
          </p:txBody>
        </p:sp>
        <p:cxnSp>
          <p:nvCxnSpPr>
            <p:cNvPr id="19" name="Straight Arrow Connector 18">
              <a:extLst>
                <a:ext uri="{FF2B5EF4-FFF2-40B4-BE49-F238E27FC236}">
                  <a16:creationId xmlns:a16="http://schemas.microsoft.com/office/drawing/2014/main" id="{F2CF54BC-3BDC-1E44-90BB-9B63025B93CF}"/>
                </a:ext>
              </a:extLst>
            </p:cNvPr>
            <p:cNvCxnSpPr/>
            <p:nvPr/>
          </p:nvCxnSpPr>
          <p:spPr>
            <a:xfrm flipV="1">
              <a:off x="3105150" y="3971877"/>
              <a:ext cx="1123950" cy="8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E643846-AAB8-8D46-8343-314C92465880}"/>
                </a:ext>
              </a:extLst>
            </p:cNvPr>
            <p:cNvCxnSpPr/>
            <p:nvPr/>
          </p:nvCxnSpPr>
          <p:spPr>
            <a:xfrm>
              <a:off x="2066926" y="4320872"/>
              <a:ext cx="0" cy="277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3B5666F-3A75-B644-8016-9689DFF24AB1}"/>
                </a:ext>
              </a:extLst>
            </p:cNvPr>
            <p:cNvSpPr txBox="1"/>
            <p:nvPr/>
          </p:nvSpPr>
          <p:spPr>
            <a:xfrm>
              <a:off x="4219575" y="3831414"/>
              <a:ext cx="2847975" cy="276999"/>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Continue conceptual design of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IR</a:t>
              </a:r>
            </a:p>
          </p:txBody>
        </p:sp>
        <p:sp>
          <p:nvSpPr>
            <p:cNvPr id="22" name="Diamond 21">
              <a:extLst>
                <a:ext uri="{FF2B5EF4-FFF2-40B4-BE49-F238E27FC236}">
                  <a16:creationId xmlns:a16="http://schemas.microsoft.com/office/drawing/2014/main" id="{BBC9EE22-4DF1-8848-A886-1D3C124D1A7C}"/>
                </a:ext>
              </a:extLst>
            </p:cNvPr>
            <p:cNvSpPr/>
            <p:nvPr/>
          </p:nvSpPr>
          <p:spPr>
            <a:xfrm>
              <a:off x="4614862" y="4940266"/>
              <a:ext cx="2057400" cy="69799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B62CB6-9B5F-2248-A1CF-8D07E18802F7}"/>
                </a:ext>
              </a:extLst>
            </p:cNvPr>
            <p:cNvSpPr txBox="1"/>
            <p:nvPr/>
          </p:nvSpPr>
          <p:spPr>
            <a:xfrm>
              <a:off x="5064125" y="5120412"/>
              <a:ext cx="1312862"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06/24 Sufficient non-DOE interest in 2</a:t>
              </a:r>
              <a:r>
                <a:rPr lang="en-US" sz="800" baseline="30000" dirty="0">
                  <a:latin typeface="Arial" panose="020B0604020202020204" pitchFamily="34" charset="0"/>
                  <a:cs typeface="Arial" panose="020B0604020202020204" pitchFamily="34" charset="0"/>
                </a:rPr>
                <a:t>nd</a:t>
              </a:r>
              <a:r>
                <a:rPr lang="en-US" sz="800" dirty="0">
                  <a:latin typeface="Arial" panose="020B0604020202020204" pitchFamily="34" charset="0"/>
                  <a:cs typeface="Arial" panose="020B0604020202020204" pitchFamily="34" charset="0"/>
                </a:rPr>
                <a:t> IR? </a:t>
              </a:r>
            </a:p>
          </p:txBody>
        </p:sp>
        <p:cxnSp>
          <p:nvCxnSpPr>
            <p:cNvPr id="24" name="Straight Arrow Connector 23">
              <a:extLst>
                <a:ext uri="{FF2B5EF4-FFF2-40B4-BE49-F238E27FC236}">
                  <a16:creationId xmlns:a16="http://schemas.microsoft.com/office/drawing/2014/main" id="{AF3BD591-C99B-DA4D-89ED-80955138B404}"/>
                </a:ext>
              </a:extLst>
            </p:cNvPr>
            <p:cNvCxnSpPr/>
            <p:nvPr/>
          </p:nvCxnSpPr>
          <p:spPr>
            <a:xfrm flipV="1">
              <a:off x="6653212" y="5284831"/>
              <a:ext cx="1123950" cy="8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TextBox 24">
            <a:extLst>
              <a:ext uri="{FF2B5EF4-FFF2-40B4-BE49-F238E27FC236}">
                <a16:creationId xmlns:a16="http://schemas.microsoft.com/office/drawing/2014/main" id="{246CE1C8-55B7-8949-AE74-55F3988E13B0}"/>
              </a:ext>
            </a:extLst>
          </p:cNvPr>
          <p:cNvSpPr txBox="1"/>
          <p:nvPr/>
        </p:nvSpPr>
        <p:spPr>
          <a:xfrm>
            <a:off x="3731284" y="1894127"/>
            <a:ext cx="2847975" cy="461665"/>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Discuss with DOE/NP how to do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detector and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IR scope</a:t>
            </a:r>
          </a:p>
        </p:txBody>
      </p:sp>
      <p:cxnSp>
        <p:nvCxnSpPr>
          <p:cNvPr id="26" name="Straight Arrow Connector 25">
            <a:extLst>
              <a:ext uri="{FF2B5EF4-FFF2-40B4-BE49-F238E27FC236}">
                <a16:creationId xmlns:a16="http://schemas.microsoft.com/office/drawing/2014/main" id="{9D6199DC-A7F8-4747-8D48-3587E4832DD1}"/>
              </a:ext>
            </a:extLst>
          </p:cNvPr>
          <p:cNvCxnSpPr/>
          <p:nvPr/>
        </p:nvCxnSpPr>
        <p:spPr>
          <a:xfrm>
            <a:off x="5155271" y="4927612"/>
            <a:ext cx="0" cy="277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F7F9B2F-032B-2B4D-8FCA-F5276C41112B}"/>
              </a:ext>
            </a:extLst>
          </p:cNvPr>
          <p:cNvSpPr txBox="1"/>
          <p:nvPr/>
        </p:nvSpPr>
        <p:spPr>
          <a:xfrm>
            <a:off x="3731284" y="5205467"/>
            <a:ext cx="2847975" cy="276999"/>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Complete engineering design of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IR</a:t>
            </a:r>
          </a:p>
        </p:txBody>
      </p:sp>
      <p:cxnSp>
        <p:nvCxnSpPr>
          <p:cNvPr id="28" name="Straight Arrow Connector 27">
            <a:extLst>
              <a:ext uri="{FF2B5EF4-FFF2-40B4-BE49-F238E27FC236}">
                <a16:creationId xmlns:a16="http://schemas.microsoft.com/office/drawing/2014/main" id="{4FE89654-185D-FC4B-9624-ED67DCB2005D}"/>
              </a:ext>
            </a:extLst>
          </p:cNvPr>
          <p:cNvCxnSpPr/>
          <p:nvPr/>
        </p:nvCxnSpPr>
        <p:spPr>
          <a:xfrm>
            <a:off x="5155271" y="5482466"/>
            <a:ext cx="0" cy="277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9E0496-555A-9842-813C-0655392FC20B}"/>
              </a:ext>
            </a:extLst>
          </p:cNvPr>
          <p:cNvCxnSpPr>
            <a:cxnSpLocks/>
          </p:cNvCxnSpPr>
          <p:nvPr/>
        </p:nvCxnSpPr>
        <p:spPr>
          <a:xfrm>
            <a:off x="5152095" y="6457455"/>
            <a:ext cx="0" cy="15289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DDD5817-5E79-CE43-9A77-A00E33AFCB3B}"/>
              </a:ext>
            </a:extLst>
          </p:cNvPr>
          <p:cNvGrpSpPr/>
          <p:nvPr/>
        </p:nvGrpSpPr>
        <p:grpSpPr>
          <a:xfrm>
            <a:off x="559459" y="3478063"/>
            <a:ext cx="3181350" cy="975845"/>
            <a:chOff x="1047750" y="1357780"/>
            <a:chExt cx="3181350" cy="975845"/>
          </a:xfrm>
        </p:grpSpPr>
        <p:sp>
          <p:nvSpPr>
            <p:cNvPr id="31" name="Diamond 30">
              <a:extLst>
                <a:ext uri="{FF2B5EF4-FFF2-40B4-BE49-F238E27FC236}">
                  <a16:creationId xmlns:a16="http://schemas.microsoft.com/office/drawing/2014/main" id="{7121505B-CC15-6C4B-BDA0-03DF471CADB0}"/>
                </a:ext>
              </a:extLst>
            </p:cNvPr>
            <p:cNvSpPr/>
            <p:nvPr/>
          </p:nvSpPr>
          <p:spPr>
            <a:xfrm>
              <a:off x="1047750" y="1357780"/>
              <a:ext cx="2057400" cy="69799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7C7DD96-0378-F348-A157-75E7CE795EE9}"/>
                </a:ext>
              </a:extLst>
            </p:cNvPr>
            <p:cNvSpPr txBox="1"/>
            <p:nvPr/>
          </p:nvSpPr>
          <p:spPr>
            <a:xfrm>
              <a:off x="1443041" y="1536376"/>
              <a:ext cx="14859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Sufficient interest to request integration of 2</a:t>
              </a:r>
              <a:r>
                <a:rPr lang="en-US" sz="800" baseline="30000" dirty="0">
                  <a:latin typeface="Arial" panose="020B0604020202020204" pitchFamily="34" charset="0"/>
                  <a:cs typeface="Arial" panose="020B0604020202020204" pitchFamily="34" charset="0"/>
                </a:rPr>
                <a:t>nd</a:t>
              </a:r>
              <a:r>
                <a:rPr lang="en-US" sz="800" dirty="0">
                  <a:latin typeface="Arial" panose="020B0604020202020204" pitchFamily="34" charset="0"/>
                  <a:cs typeface="Arial" panose="020B0604020202020204" pitchFamily="34" charset="0"/>
                </a:rPr>
                <a:t> IR?</a:t>
              </a:r>
            </a:p>
          </p:txBody>
        </p:sp>
        <p:cxnSp>
          <p:nvCxnSpPr>
            <p:cNvPr id="33" name="Straight Arrow Connector 32">
              <a:extLst>
                <a:ext uri="{FF2B5EF4-FFF2-40B4-BE49-F238E27FC236}">
                  <a16:creationId xmlns:a16="http://schemas.microsoft.com/office/drawing/2014/main" id="{4806E7A1-74A1-0144-963C-13EA3DC66BF0}"/>
                </a:ext>
              </a:extLst>
            </p:cNvPr>
            <p:cNvCxnSpPr>
              <a:stCxn id="31" idx="3"/>
            </p:cNvCxnSpPr>
            <p:nvPr/>
          </p:nvCxnSpPr>
          <p:spPr>
            <a:xfrm flipV="1">
              <a:off x="3105150" y="1697916"/>
              <a:ext cx="1123950" cy="8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F4598468-F889-F944-88AD-89A6056B855E}"/>
                </a:ext>
              </a:extLst>
            </p:cNvPr>
            <p:cNvCxnSpPr>
              <a:stCxn id="31" idx="2"/>
            </p:cNvCxnSpPr>
            <p:nvPr/>
          </p:nvCxnSpPr>
          <p:spPr>
            <a:xfrm>
              <a:off x="2076450" y="2055770"/>
              <a:ext cx="0" cy="277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1A244952-7C1C-0D40-8CC3-D7F8F78566CE}"/>
              </a:ext>
            </a:extLst>
          </p:cNvPr>
          <p:cNvSpPr txBox="1"/>
          <p:nvPr/>
        </p:nvSpPr>
        <p:spPr>
          <a:xfrm>
            <a:off x="3728107" y="3587366"/>
            <a:ext cx="2847975" cy="461665"/>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Discuss with DOE/NP possibility of integration of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IR scope in EIC TPC</a:t>
            </a:r>
          </a:p>
        </p:txBody>
      </p:sp>
      <p:sp>
        <p:nvSpPr>
          <p:cNvPr id="36" name="TextBox 35">
            <a:extLst>
              <a:ext uri="{FF2B5EF4-FFF2-40B4-BE49-F238E27FC236}">
                <a16:creationId xmlns:a16="http://schemas.microsoft.com/office/drawing/2014/main" id="{AA0096BF-508A-1144-8E8D-60FD8B56A1AD}"/>
              </a:ext>
            </a:extLst>
          </p:cNvPr>
          <p:cNvSpPr txBox="1"/>
          <p:nvPr/>
        </p:nvSpPr>
        <p:spPr>
          <a:xfrm>
            <a:off x="173696" y="5423364"/>
            <a:ext cx="2847975" cy="461665"/>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IR at CD-4B timescale is not within the range of EIC possibilities</a:t>
            </a:r>
          </a:p>
        </p:txBody>
      </p:sp>
      <p:cxnSp>
        <p:nvCxnSpPr>
          <p:cNvPr id="37" name="Connector: Elbow 70">
            <a:extLst>
              <a:ext uri="{FF2B5EF4-FFF2-40B4-BE49-F238E27FC236}">
                <a16:creationId xmlns:a16="http://schemas.microsoft.com/office/drawing/2014/main" id="{13EDF496-5ED5-8E49-9C15-43A1C47FBE1F}"/>
              </a:ext>
            </a:extLst>
          </p:cNvPr>
          <p:cNvCxnSpPr>
            <a:cxnSpLocks/>
            <a:stCxn id="36" idx="3"/>
          </p:cNvCxnSpPr>
          <p:nvPr/>
        </p:nvCxnSpPr>
        <p:spPr>
          <a:xfrm>
            <a:off x="3021671" y="5654197"/>
            <a:ext cx="2133600" cy="956153"/>
          </a:xfrm>
          <a:prstGeom prst="bentConnector3">
            <a:avLst>
              <a:gd name="adj1" fmla="val 32887"/>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2B74E53-7844-FB4E-848B-1164158B8FF2}"/>
              </a:ext>
            </a:extLst>
          </p:cNvPr>
          <p:cNvSpPr txBox="1"/>
          <p:nvPr/>
        </p:nvSpPr>
        <p:spPr>
          <a:xfrm>
            <a:off x="7288872" y="5901440"/>
            <a:ext cx="1743076" cy="461665"/>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Discuss with DOE/NP how to do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IR scope</a:t>
            </a:r>
          </a:p>
        </p:txBody>
      </p:sp>
      <p:sp>
        <p:nvSpPr>
          <p:cNvPr id="39" name="TextBox 38">
            <a:extLst>
              <a:ext uri="{FF2B5EF4-FFF2-40B4-BE49-F238E27FC236}">
                <a16:creationId xmlns:a16="http://schemas.microsoft.com/office/drawing/2014/main" id="{EA6C4D01-F72E-A442-911F-435E93576BD1}"/>
              </a:ext>
            </a:extLst>
          </p:cNvPr>
          <p:cNvSpPr txBox="1"/>
          <p:nvPr/>
        </p:nvSpPr>
        <p:spPr>
          <a:xfrm>
            <a:off x="1306756" y="2482668"/>
            <a:ext cx="3385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NO</a:t>
            </a:r>
          </a:p>
        </p:txBody>
      </p:sp>
      <p:sp>
        <p:nvSpPr>
          <p:cNvPr id="40" name="TextBox 39">
            <a:extLst>
              <a:ext uri="{FF2B5EF4-FFF2-40B4-BE49-F238E27FC236}">
                <a16:creationId xmlns:a16="http://schemas.microsoft.com/office/drawing/2014/main" id="{2AA96512-208C-9B41-9856-2F5848FCD3BA}"/>
              </a:ext>
            </a:extLst>
          </p:cNvPr>
          <p:cNvSpPr txBox="1"/>
          <p:nvPr/>
        </p:nvSpPr>
        <p:spPr>
          <a:xfrm>
            <a:off x="2544959" y="1937737"/>
            <a:ext cx="3914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YES</a:t>
            </a:r>
          </a:p>
        </p:txBody>
      </p:sp>
      <p:sp>
        <p:nvSpPr>
          <p:cNvPr id="41" name="TextBox 40">
            <a:extLst>
              <a:ext uri="{FF2B5EF4-FFF2-40B4-BE49-F238E27FC236}">
                <a16:creationId xmlns:a16="http://schemas.microsoft.com/office/drawing/2014/main" id="{929546CD-33E2-724D-83B7-340EB428B518}"/>
              </a:ext>
            </a:extLst>
          </p:cNvPr>
          <p:cNvSpPr txBox="1"/>
          <p:nvPr/>
        </p:nvSpPr>
        <p:spPr>
          <a:xfrm>
            <a:off x="2550650" y="3645765"/>
            <a:ext cx="3914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YES</a:t>
            </a:r>
          </a:p>
        </p:txBody>
      </p:sp>
      <p:sp>
        <p:nvSpPr>
          <p:cNvPr id="42" name="TextBox 41">
            <a:extLst>
              <a:ext uri="{FF2B5EF4-FFF2-40B4-BE49-F238E27FC236}">
                <a16:creationId xmlns:a16="http://schemas.microsoft.com/office/drawing/2014/main" id="{83B31787-31B5-594B-8866-CAADCC8C91CD}"/>
              </a:ext>
            </a:extLst>
          </p:cNvPr>
          <p:cNvSpPr txBox="1"/>
          <p:nvPr/>
        </p:nvSpPr>
        <p:spPr>
          <a:xfrm>
            <a:off x="2607334" y="4612031"/>
            <a:ext cx="3914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YES</a:t>
            </a:r>
          </a:p>
        </p:txBody>
      </p:sp>
      <p:sp>
        <p:nvSpPr>
          <p:cNvPr id="43" name="TextBox 42">
            <a:extLst>
              <a:ext uri="{FF2B5EF4-FFF2-40B4-BE49-F238E27FC236}">
                <a16:creationId xmlns:a16="http://schemas.microsoft.com/office/drawing/2014/main" id="{174919EE-CE93-9A4E-B467-C29DE49EA597}"/>
              </a:ext>
            </a:extLst>
          </p:cNvPr>
          <p:cNvSpPr txBox="1"/>
          <p:nvPr/>
        </p:nvSpPr>
        <p:spPr>
          <a:xfrm>
            <a:off x="6122989" y="5916828"/>
            <a:ext cx="3914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YES</a:t>
            </a:r>
          </a:p>
        </p:txBody>
      </p:sp>
      <p:sp>
        <p:nvSpPr>
          <p:cNvPr id="44" name="TextBox 43">
            <a:extLst>
              <a:ext uri="{FF2B5EF4-FFF2-40B4-BE49-F238E27FC236}">
                <a16:creationId xmlns:a16="http://schemas.microsoft.com/office/drawing/2014/main" id="{CD8ED6F1-55D8-9141-9348-8F9EEAD2A221}"/>
              </a:ext>
            </a:extLst>
          </p:cNvPr>
          <p:cNvSpPr txBox="1"/>
          <p:nvPr/>
        </p:nvSpPr>
        <p:spPr>
          <a:xfrm>
            <a:off x="1306756" y="4177476"/>
            <a:ext cx="3385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NO</a:t>
            </a:r>
          </a:p>
        </p:txBody>
      </p:sp>
      <p:sp>
        <p:nvSpPr>
          <p:cNvPr id="45" name="TextBox 44">
            <a:extLst>
              <a:ext uri="{FF2B5EF4-FFF2-40B4-BE49-F238E27FC236}">
                <a16:creationId xmlns:a16="http://schemas.microsoft.com/office/drawing/2014/main" id="{AE55D76A-7EA9-2847-8055-7134F96FF672}"/>
              </a:ext>
            </a:extLst>
          </p:cNvPr>
          <p:cNvSpPr txBox="1"/>
          <p:nvPr/>
        </p:nvSpPr>
        <p:spPr>
          <a:xfrm>
            <a:off x="1306756" y="5148930"/>
            <a:ext cx="3385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NO</a:t>
            </a:r>
          </a:p>
        </p:txBody>
      </p:sp>
      <p:sp>
        <p:nvSpPr>
          <p:cNvPr id="46" name="TextBox 45">
            <a:extLst>
              <a:ext uri="{FF2B5EF4-FFF2-40B4-BE49-F238E27FC236}">
                <a16:creationId xmlns:a16="http://schemas.microsoft.com/office/drawing/2014/main" id="{A69C5DCE-3A64-3D41-B78B-B02DD3149187}"/>
              </a:ext>
            </a:extLst>
          </p:cNvPr>
          <p:cNvSpPr txBox="1"/>
          <p:nvPr/>
        </p:nvSpPr>
        <p:spPr>
          <a:xfrm>
            <a:off x="4866651" y="6421301"/>
            <a:ext cx="33855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114111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3E4B-14C8-1E48-BD3C-C58B30B9F2AE}"/>
              </a:ext>
            </a:extLst>
          </p:cNvPr>
          <p:cNvSpPr>
            <a:spLocks noGrp="1"/>
          </p:cNvSpPr>
          <p:nvPr>
            <p:ph type="title"/>
          </p:nvPr>
        </p:nvSpPr>
        <p:spPr/>
        <p:txBody>
          <a:bodyPr/>
          <a:lstStyle/>
          <a:p>
            <a:r>
              <a:rPr lang="en-US" dirty="0"/>
              <a:t>Next Steps for Detectors (and IRs)</a:t>
            </a:r>
          </a:p>
        </p:txBody>
      </p:sp>
      <p:sp>
        <p:nvSpPr>
          <p:cNvPr id="3" name="Slide Number Placeholder 2">
            <a:extLst>
              <a:ext uri="{FF2B5EF4-FFF2-40B4-BE49-F238E27FC236}">
                <a16:creationId xmlns:a16="http://schemas.microsoft.com/office/drawing/2014/main" id="{B74A4EA9-84A5-2641-BCD9-48EAF293C1D7}"/>
              </a:ext>
            </a:extLst>
          </p:cNvPr>
          <p:cNvSpPr>
            <a:spLocks noGrp="1"/>
          </p:cNvSpPr>
          <p:nvPr>
            <p:ph type="sldNum" sz="quarter" idx="12"/>
          </p:nvPr>
        </p:nvSpPr>
        <p:spPr/>
        <p:txBody>
          <a:bodyPr/>
          <a:lstStyle/>
          <a:p>
            <a:fld id="{893C5830-40F3-F04E-B2E3-10E6672BA8FF}" type="slidenum">
              <a:rPr lang="en-US" smtClean="0"/>
              <a:pPr/>
              <a:t>8</a:t>
            </a:fld>
            <a:endParaRPr lang="en-US"/>
          </a:p>
        </p:txBody>
      </p:sp>
      <p:sp>
        <p:nvSpPr>
          <p:cNvPr id="47" name="TextBox 46">
            <a:extLst>
              <a:ext uri="{FF2B5EF4-FFF2-40B4-BE49-F238E27FC236}">
                <a16:creationId xmlns:a16="http://schemas.microsoft.com/office/drawing/2014/main" id="{52E27756-6F7B-458F-811C-6E265803C22F}"/>
              </a:ext>
            </a:extLst>
          </p:cNvPr>
          <p:cNvSpPr txBox="1"/>
          <p:nvPr/>
        </p:nvSpPr>
        <p:spPr>
          <a:xfrm>
            <a:off x="213122" y="676870"/>
            <a:ext cx="8717756" cy="4370427"/>
          </a:xfrm>
          <a:prstGeom prst="rect">
            <a:avLst/>
          </a:prstGeom>
          <a:noFill/>
        </p:spPr>
        <p:txBody>
          <a:bodyPr wrap="square">
            <a:spAutoFit/>
          </a:bodyPr>
          <a:lstStyle/>
          <a:p>
            <a:pPr marL="285750" indent="-285750">
              <a:spcAft>
                <a:spcPts val="600"/>
              </a:spcAft>
              <a:buClr>
                <a:srgbClr val="0432FF"/>
              </a:buClr>
              <a:buFont typeface="Arial" panose="020B0604020202020204" pitchFamily="34" charset="0"/>
              <a:buChar char="•"/>
            </a:pPr>
            <a:r>
              <a:rPr lang="en-US" dirty="0">
                <a:latin typeface="+mj-lt"/>
              </a:rPr>
              <a:t>The DOE-NP supported EIC Project includes one detector and one IR</a:t>
            </a:r>
          </a:p>
          <a:p>
            <a:pPr marL="285750" indent="-285750">
              <a:spcAft>
                <a:spcPts val="600"/>
              </a:spcAft>
              <a:buClr>
                <a:srgbClr val="0432FF"/>
              </a:buClr>
              <a:buFont typeface="Arial" panose="020B0604020202020204" pitchFamily="34" charset="0"/>
              <a:buChar char="•"/>
            </a:pPr>
            <a:r>
              <a:rPr lang="en-US" dirty="0">
                <a:latin typeface="+mj-lt"/>
              </a:rPr>
              <a:t>The DOE and the EIC Project need to mitigate risk such that EIC is a successful project and, once completed, is ready to do the NSAC/NAS Report science.</a:t>
            </a:r>
          </a:p>
          <a:p>
            <a:pPr marL="285750" indent="-285750">
              <a:spcAft>
                <a:spcPts val="600"/>
              </a:spcAft>
              <a:buClr>
                <a:srgbClr val="0432FF"/>
              </a:buClr>
              <a:buFont typeface="Arial" panose="020B0604020202020204" pitchFamily="34" charset="0"/>
              <a:buChar char="•"/>
            </a:pPr>
            <a:r>
              <a:rPr lang="en-US" dirty="0">
                <a:latin typeface="+mj-lt"/>
              </a:rPr>
              <a:t>Based on the technical-driven EIC schedule and the EIC risk assessment, the starting point for the included EIC project detector is in IP6.</a:t>
            </a:r>
          </a:p>
          <a:p>
            <a:pPr marL="285750" indent="-285750">
              <a:spcAft>
                <a:spcPts val="600"/>
              </a:spcAft>
              <a:buClr>
                <a:srgbClr val="0432FF"/>
              </a:buClr>
              <a:buFont typeface="Arial" panose="020B0604020202020204" pitchFamily="34" charset="0"/>
              <a:buChar char="•"/>
            </a:pPr>
            <a:r>
              <a:rPr lang="en-US" dirty="0">
                <a:latin typeface="+mj-lt"/>
              </a:rPr>
              <a:t>The included detector is ~70% scope as carried by the US-DOE EIC Project and ~30% international or in-kind scope.</a:t>
            </a:r>
          </a:p>
          <a:p>
            <a:pPr marL="285750" indent="-285750">
              <a:spcAft>
                <a:spcPts val="600"/>
              </a:spcAft>
              <a:buClr>
                <a:srgbClr val="0432FF"/>
              </a:buClr>
              <a:buFont typeface="Arial" panose="020B0604020202020204" pitchFamily="34" charset="0"/>
              <a:buChar char="•"/>
            </a:pPr>
            <a:r>
              <a:rPr lang="en-US" dirty="0">
                <a:solidFill>
                  <a:srgbClr val="0432FF"/>
                </a:solidFill>
                <a:latin typeface="+mj-lt"/>
              </a:rPr>
              <a:t>The </a:t>
            </a:r>
            <a:r>
              <a:rPr lang="en-US" dirty="0" err="1">
                <a:solidFill>
                  <a:srgbClr val="0432FF"/>
                </a:solidFill>
                <a:latin typeface="+mj-lt"/>
              </a:rPr>
              <a:t>EoI</a:t>
            </a:r>
            <a:r>
              <a:rPr lang="en-US" dirty="0">
                <a:solidFill>
                  <a:srgbClr val="0432FF"/>
                </a:solidFill>
                <a:latin typeface="+mj-lt"/>
              </a:rPr>
              <a:t> call is crucial </a:t>
            </a:r>
            <a:r>
              <a:rPr lang="en-US" dirty="0">
                <a:latin typeface="+mj-lt"/>
              </a:rPr>
              <a:t>- we rely on the EICUG community for a successful EIC (1</a:t>
            </a:r>
            <a:r>
              <a:rPr lang="en-US" baseline="30000" dirty="0">
                <a:latin typeface="+mj-lt"/>
              </a:rPr>
              <a:t>st</a:t>
            </a:r>
            <a:r>
              <a:rPr lang="en-US" dirty="0">
                <a:latin typeface="+mj-lt"/>
              </a:rPr>
              <a:t>) detector!</a:t>
            </a:r>
          </a:p>
          <a:p>
            <a:pPr marL="285750" indent="-285750">
              <a:spcAft>
                <a:spcPts val="600"/>
              </a:spcAft>
              <a:buClr>
                <a:srgbClr val="0432FF"/>
              </a:buClr>
              <a:buFont typeface="Arial" panose="020B0604020202020204" pitchFamily="34" charset="0"/>
              <a:buChar char="•"/>
            </a:pPr>
            <a:endParaRPr lang="en-US" sz="900" dirty="0">
              <a:latin typeface="+mj-lt"/>
            </a:endParaRPr>
          </a:p>
          <a:p>
            <a:pPr marL="285750" indent="-285750">
              <a:spcAft>
                <a:spcPts val="600"/>
              </a:spcAft>
              <a:buClr>
                <a:srgbClr val="0432FF"/>
              </a:buClr>
              <a:buFont typeface="Arial" panose="020B0604020202020204" pitchFamily="34" charset="0"/>
              <a:buChar char="•"/>
            </a:pPr>
            <a:r>
              <a:rPr lang="en-US" dirty="0">
                <a:latin typeface="+mj-lt"/>
              </a:rPr>
              <a:t>Ultimately, the EIC community will be very influential in determining the trajectory of </a:t>
            </a:r>
            <a:r>
              <a:rPr lang="en-US" b="1" dirty="0">
                <a:latin typeface="+mj-lt"/>
              </a:rPr>
              <a:t>both</a:t>
            </a:r>
            <a:r>
              <a:rPr lang="en-US" dirty="0">
                <a:latin typeface="+mj-lt"/>
              </a:rPr>
              <a:t> detectors and interaction regions. Again, the call for expression of interest is a crucial step to get guidance on the possibility of two EIC detectors. </a:t>
            </a:r>
          </a:p>
          <a:p>
            <a:pPr marL="742950" lvl="1" indent="-285750">
              <a:spcAft>
                <a:spcPts val="600"/>
              </a:spcAft>
              <a:buClr>
                <a:srgbClr val="0432FF"/>
              </a:buClr>
              <a:buFont typeface="Arial" panose="020B0604020202020204" pitchFamily="34" charset="0"/>
              <a:buChar char="•"/>
            </a:pPr>
            <a:r>
              <a:rPr lang="en-US" dirty="0">
                <a:latin typeface="+mj-lt"/>
              </a:rPr>
              <a:t>A second detector without a second IR does not help…</a:t>
            </a:r>
          </a:p>
        </p:txBody>
      </p:sp>
    </p:spTree>
    <p:extLst>
      <p:ext uri="{BB962C8B-B14F-4D97-AF65-F5344CB8AC3E}">
        <p14:creationId xmlns:p14="http://schemas.microsoft.com/office/powerpoint/2010/main" val="1820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3E4B-14C8-1E48-BD3C-C58B30B9F2AE}"/>
              </a:ext>
            </a:extLst>
          </p:cNvPr>
          <p:cNvSpPr>
            <a:spLocks noGrp="1"/>
          </p:cNvSpPr>
          <p:nvPr>
            <p:ph type="title"/>
          </p:nvPr>
        </p:nvSpPr>
        <p:spPr/>
        <p:txBody>
          <a:bodyPr/>
          <a:lstStyle/>
          <a:p>
            <a:r>
              <a:rPr lang="en-US" dirty="0"/>
              <a:t>Next Steps for Detectors (and IRs)</a:t>
            </a:r>
          </a:p>
        </p:txBody>
      </p:sp>
      <p:sp>
        <p:nvSpPr>
          <p:cNvPr id="3" name="Slide Number Placeholder 2">
            <a:extLst>
              <a:ext uri="{FF2B5EF4-FFF2-40B4-BE49-F238E27FC236}">
                <a16:creationId xmlns:a16="http://schemas.microsoft.com/office/drawing/2014/main" id="{B74A4EA9-84A5-2641-BCD9-48EAF293C1D7}"/>
              </a:ext>
            </a:extLst>
          </p:cNvPr>
          <p:cNvSpPr>
            <a:spLocks noGrp="1"/>
          </p:cNvSpPr>
          <p:nvPr>
            <p:ph type="sldNum" sz="quarter" idx="12"/>
          </p:nvPr>
        </p:nvSpPr>
        <p:spPr/>
        <p:txBody>
          <a:bodyPr/>
          <a:lstStyle/>
          <a:p>
            <a:fld id="{893C5830-40F3-F04E-B2E3-10E6672BA8FF}" type="slidenum">
              <a:rPr lang="en-US" smtClean="0"/>
              <a:pPr/>
              <a:t>9</a:t>
            </a:fld>
            <a:endParaRPr lang="en-US"/>
          </a:p>
        </p:txBody>
      </p:sp>
      <p:sp>
        <p:nvSpPr>
          <p:cNvPr id="47" name="TextBox 46">
            <a:extLst>
              <a:ext uri="{FF2B5EF4-FFF2-40B4-BE49-F238E27FC236}">
                <a16:creationId xmlns:a16="http://schemas.microsoft.com/office/drawing/2014/main" id="{52E27756-6F7B-458F-811C-6E265803C22F}"/>
              </a:ext>
            </a:extLst>
          </p:cNvPr>
          <p:cNvSpPr txBox="1"/>
          <p:nvPr/>
        </p:nvSpPr>
        <p:spPr>
          <a:xfrm>
            <a:off x="213122" y="676870"/>
            <a:ext cx="8717756" cy="2816156"/>
          </a:xfrm>
          <a:prstGeom prst="rect">
            <a:avLst/>
          </a:prstGeom>
          <a:noFill/>
        </p:spPr>
        <p:txBody>
          <a:bodyPr wrap="square">
            <a:spAutoFit/>
          </a:bodyPr>
          <a:lstStyle/>
          <a:p>
            <a:pPr marL="285750" indent="-285750">
              <a:spcAft>
                <a:spcPts val="600"/>
              </a:spcAft>
              <a:buClr>
                <a:srgbClr val="0432FF"/>
              </a:buClr>
              <a:buFont typeface="Arial" panose="020B0604020202020204" pitchFamily="34" charset="0"/>
              <a:buChar char="•"/>
            </a:pPr>
            <a:r>
              <a:rPr lang="en-US" dirty="0">
                <a:latin typeface="+mj-lt"/>
              </a:rPr>
              <a:t>Many bi-lateral meetings with potential partners underway to discuss opportunities in accelerator and experimental areas</a:t>
            </a:r>
          </a:p>
          <a:p>
            <a:pPr marL="742950" lvl="1" indent="-285750">
              <a:spcAft>
                <a:spcPts val="600"/>
              </a:spcAft>
              <a:buClr>
                <a:srgbClr val="0432FF"/>
              </a:buClr>
              <a:buFont typeface="Arial" panose="020B0604020202020204" pitchFamily="34" charset="0"/>
              <a:buChar char="•"/>
            </a:pPr>
            <a:r>
              <a:rPr lang="en-US" dirty="0">
                <a:latin typeface="+mj-lt"/>
              </a:rPr>
              <a:t>Accelerator Partnership Activities: Workshop planned for October 7-9 – Promoting Collaboration on the Electron-Ion Collider </a:t>
            </a:r>
          </a:p>
          <a:p>
            <a:pPr marL="742950" lvl="1" indent="-285750">
              <a:spcAft>
                <a:spcPts val="600"/>
              </a:spcAft>
              <a:buClr>
                <a:srgbClr val="0432FF"/>
              </a:buClr>
              <a:buFont typeface="Arial" panose="020B0604020202020204" pitchFamily="34" charset="0"/>
              <a:buChar char="•"/>
            </a:pPr>
            <a:r>
              <a:rPr lang="en-US" dirty="0">
                <a:latin typeface="+mj-lt"/>
              </a:rPr>
              <a:t>Possible contributions to the EIC accelerator could include the full range of accelerator design and hardware</a:t>
            </a:r>
          </a:p>
          <a:p>
            <a:pPr marL="285750" indent="-285750">
              <a:spcAft>
                <a:spcPts val="600"/>
              </a:spcAft>
              <a:buClr>
                <a:srgbClr val="0432FF"/>
              </a:buClr>
              <a:buFont typeface="Arial" panose="020B0604020202020204" pitchFamily="34" charset="0"/>
              <a:buChar char="•"/>
            </a:pPr>
            <a:r>
              <a:rPr lang="en-US" dirty="0">
                <a:latin typeface="+mj-lt"/>
              </a:rPr>
              <a:t>We do have a little more time for a 2</a:t>
            </a:r>
            <a:r>
              <a:rPr lang="en-US" baseline="30000" dirty="0">
                <a:latin typeface="+mj-lt"/>
              </a:rPr>
              <a:t>nd</a:t>
            </a:r>
            <a:r>
              <a:rPr lang="en-US" dirty="0">
                <a:latin typeface="+mj-lt"/>
              </a:rPr>
              <a:t> EIC detector and IR – we drafted a first flowchart on what a timeline could be to be ready by CD-4 (not CD-4a as required for the detector in the project)</a:t>
            </a:r>
          </a:p>
        </p:txBody>
      </p:sp>
    </p:spTree>
    <p:extLst>
      <p:ext uri="{BB962C8B-B14F-4D97-AF65-F5344CB8AC3E}">
        <p14:creationId xmlns:p14="http://schemas.microsoft.com/office/powerpoint/2010/main" val="2299377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600" dirty="0" smtClean="0">
            <a:latin typeface="Comic Sans MS" panose="030F0902030302020204" pitchFamily="66" charset="0"/>
          </a:defRPr>
        </a:defPPr>
      </a:lstStyle>
    </a:txDef>
  </a:objectDefaults>
  <a:extraClrSchemeLst/>
  <a:extLst>
    <a:ext uri="{05A4C25C-085E-4340-85A3-A5531E510DB2}">
      <thm15:themeFamily xmlns:thm15="http://schemas.microsoft.com/office/thememl/2012/main" name="EIC_PPT_Template_EditableTextLogos" id="{00FAD509-D349-8A47-998B-D6A9B09DAFE7}" vid="{C82AAD2E-8960-DB40-8700-990D4EEA0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C501B0BC88749AE734BD500535A62" ma:contentTypeVersion="2" ma:contentTypeDescription="Create a new document." ma:contentTypeScope="" ma:versionID="2d821e9657f5360188a5edbafe626d47">
  <xsd:schema xmlns:xsd="http://www.w3.org/2001/XMLSchema" xmlns:xs="http://www.w3.org/2001/XMLSchema" xmlns:p="http://schemas.microsoft.com/office/2006/metadata/properties" xmlns:ns2="b4b929e9-23cf-4f7e-9760-c4a5469a94ae" targetNamespace="http://schemas.microsoft.com/office/2006/metadata/properties" ma:root="true" ma:fieldsID="a89b5991eb2901c47db52687223c6fb1" ns2:_="">
    <xsd:import namespace="b4b929e9-23cf-4f7e-9760-c4a5469a94ae"/>
    <xsd:element name="properties">
      <xsd:complexType>
        <xsd:sequence>
          <xsd:element name="documentManagement">
            <xsd:complexType>
              <xsd:all>
                <xsd:element ref="ns2:_x0023_" minOccurs="0"/>
                <xsd:element ref="ns2:Speaker_x0028_s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929e9-23cf-4f7e-9760-c4a5469a94ae" elementFormDefault="qualified">
    <xsd:import namespace="http://schemas.microsoft.com/office/2006/documentManagement/types"/>
    <xsd:import namespace="http://schemas.microsoft.com/office/infopath/2007/PartnerControls"/>
    <xsd:element name="_x0023_" ma:index="8" nillable="true" ma:displayName="#" ma:format="Dropdown" ma:internalName="_x0023_" ma:percentage="FALSE">
      <xsd:simpleType>
        <xsd:restriction base="dms:Number"/>
      </xsd:simpleType>
    </xsd:element>
    <xsd:element name="Speaker_x0028_s_x0029_" ma:index="9" nillable="true" ma:displayName="Speaker(s)" ma:format="Dropdown" ma:internalName="Speaker_x0028_s_x0029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23_ xmlns="b4b929e9-23cf-4f7e-9760-c4a5469a94ae">4</_x0023_>
    <Speaker_x0028_s_x0029_ xmlns="b4b929e9-23cf-4f7e-9760-c4a5469a94ae">R. Ent &amp; E Aschenauer</Speaker_x0028_s_x0029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229A1-A544-4420-88B3-2CC71421E1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b929e9-23cf-4f7e-9760-c4a5469a9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24BEEB-651D-4969-AD10-7CB93F772ABD}">
  <ds:schemaRefs>
    <ds:schemaRef ds:uri="http://schemas.microsoft.com/office/2006/metadata/properties"/>
    <ds:schemaRef ds:uri="http://schemas.microsoft.com/office/infopath/2007/PartnerControls"/>
    <ds:schemaRef ds:uri="b4b929e9-23cf-4f7e-9760-c4a5469a94ae"/>
  </ds:schemaRefs>
</ds:datastoreItem>
</file>

<file path=customXml/itemProps3.xml><?xml version="1.0" encoding="utf-8"?>
<ds:datastoreItem xmlns:ds="http://schemas.openxmlformats.org/officeDocument/2006/customXml" ds:itemID="{C75403E4-1B08-43F6-9B13-B30CBD633C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TotalTime>
  <Words>2886</Words>
  <Application>Microsoft Macintosh PowerPoint</Application>
  <PresentationFormat>On-screen Show (4:3)</PresentationFormat>
  <Paragraphs>258</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Comic Sans MS</vt:lpstr>
      <vt:lpstr>Courier New</vt:lpstr>
      <vt:lpstr>Rockwell</vt:lpstr>
      <vt:lpstr>Symbol</vt:lpstr>
      <vt:lpstr>Times New Roman</vt:lpstr>
      <vt:lpstr>Wingdings</vt:lpstr>
      <vt:lpstr>Office Theme</vt:lpstr>
      <vt:lpstr>  Next Steps in Planning for the   experimental equipment</vt:lpstr>
      <vt:lpstr>Expression of Interest</vt:lpstr>
      <vt:lpstr>Timeline beyond Expression of Interest</vt:lpstr>
      <vt:lpstr>Evaluation of Detector Proposals</vt:lpstr>
      <vt:lpstr>Further detector (and IR!) planning</vt:lpstr>
      <vt:lpstr>PowerPoint Presentation</vt:lpstr>
      <vt:lpstr>2nd IR Flowchart </vt:lpstr>
      <vt:lpstr>Next Steps for Detectors (and IRs)</vt:lpstr>
      <vt:lpstr>Next Steps for Detectors (and IRs)</vt:lpstr>
      <vt:lpstr>Governance Structure</vt:lpstr>
      <vt:lpstr>Governance Structure – Agency Oversight</vt:lpstr>
      <vt:lpstr>PowerPoint Presentation</vt:lpstr>
      <vt:lpstr>Questions received from EICUG SC</vt:lpstr>
      <vt:lpstr>(1) When will IR1 and IR2 be defined? It seems from the discussion on Wednesday afternoon that IR1 would be an IR region for high-luminosity operation at high CME, whereas IR2 is for an IR region for high-luminosity operation at lower CME.</vt:lpstr>
      <vt:lpstr>  </vt:lpstr>
      <vt:lpstr>  </vt:lpstr>
      <vt:lpstr>  </vt:lpstr>
      <vt:lpstr>  </vt:lpstr>
      <vt:lpstr>  </vt:lpstr>
      <vt:lpstr>PowerPoint Presentation</vt:lpstr>
      <vt:lpstr>Detector Location Assumption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Next Steps in Planning for the   experimental equipment</dc:title>
  <dc:creator>Elke-Caroline Aschenauer</dc:creator>
  <cp:lastModifiedBy>Elke-Caroline Aschenauer</cp:lastModifiedBy>
  <cp:revision>2</cp:revision>
  <dcterms:created xsi:type="dcterms:W3CDTF">2020-09-18T15:13:57Z</dcterms:created>
  <dcterms:modified xsi:type="dcterms:W3CDTF">2020-09-18T15:41:36Z</dcterms:modified>
</cp:coreProperties>
</file>