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1"/>
  </p:notesMasterIdLst>
  <p:sldIdLst>
    <p:sldId id="662" r:id="rId2"/>
    <p:sldId id="660" r:id="rId3"/>
    <p:sldId id="667" r:id="rId4"/>
    <p:sldId id="661" r:id="rId5"/>
    <p:sldId id="666" r:id="rId6"/>
    <p:sldId id="668" r:id="rId7"/>
    <p:sldId id="672" r:id="rId8"/>
    <p:sldId id="675" r:id="rId9"/>
    <p:sldId id="677" r:id="rId10"/>
    <p:sldId id="678" r:id="rId11"/>
    <p:sldId id="679" r:id="rId12"/>
    <p:sldId id="683" r:id="rId13"/>
    <p:sldId id="682" r:id="rId14"/>
    <p:sldId id="689" r:id="rId15"/>
    <p:sldId id="687" r:id="rId16"/>
    <p:sldId id="688" r:id="rId17"/>
    <p:sldId id="686" r:id="rId18"/>
    <p:sldId id="684" r:id="rId19"/>
    <p:sldId id="6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8000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77" autoAdjust="0"/>
    <p:restoredTop sz="65873" autoAdjust="0"/>
  </p:normalViewPr>
  <p:slideViewPr>
    <p:cSldViewPr snapToGrid="0" snapToObjects="1">
      <p:cViewPr varScale="1">
        <p:scale>
          <a:sx n="113" d="100"/>
          <a:sy n="113" d="100"/>
        </p:scale>
        <p:origin x="74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September 16, 2020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4075" y="6543538"/>
            <a:ext cx="5223851" cy="311322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2143" y="6539765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04975" y="6539765"/>
            <a:ext cx="2743200" cy="31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September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September 16,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D8D79F-CAAE-A44B-8210-D885D38F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8" y="65310"/>
            <a:ext cx="11544304" cy="883947"/>
          </a:xfrm>
        </p:spPr>
        <p:txBody>
          <a:bodyPr/>
          <a:lstStyle/>
          <a:p>
            <a:pPr algn="ctr"/>
            <a:r>
              <a:rPr lang="en-US" sz="3600" dirty="0" smtClean="0"/>
              <a:t>Optimization of a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IR</a:t>
            </a:r>
            <a:endParaRPr lang="en-US" sz="3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E0E35-C8A9-C347-97E9-B7CA2331A5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306" y="1679763"/>
            <a:ext cx="5003905" cy="1737692"/>
          </a:xfrm>
        </p:spPr>
        <p:txBody>
          <a:bodyPr wrap="square">
            <a:no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V.S. Morozov, JLab</a:t>
            </a:r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on behalf of 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the 2</a:t>
            </a:r>
            <a:r>
              <a:rPr lang="en-US" sz="2400" i="1" baseline="30000" dirty="0" smtClean="0">
                <a:solidFill>
                  <a:schemeClr val="tx1"/>
                </a:solidFill>
              </a:rPr>
              <a:t>nd</a:t>
            </a:r>
            <a:r>
              <a:rPr lang="en-US" sz="2400" i="1" dirty="0" smtClean="0">
                <a:solidFill>
                  <a:schemeClr val="tx1"/>
                </a:solidFill>
              </a:rPr>
              <a:t> IR design task force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9" name="Picture Placeholder 8" descr="EscatteringImage-01.jpg">
            <a:extLst>
              <a:ext uri="{FF2B5EF4-FFF2-40B4-BE49-F238E27FC236}">
                <a16:creationId xmlns:a16="http://schemas.microsoft.com/office/drawing/2014/main" id="{389CCB91-7E0F-CB4C-8A88-2560C2E4A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3129" r="1736" b="4266"/>
          <a:stretch/>
        </p:blipFill>
        <p:spPr>
          <a:xfrm>
            <a:off x="5177928" y="1273273"/>
            <a:ext cx="6996803" cy="45088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DFC074-EEE9-4346-9E3A-F39CB736B2F1}"/>
              </a:ext>
            </a:extLst>
          </p:cNvPr>
          <p:cNvSpPr/>
          <p:nvPr/>
        </p:nvSpPr>
        <p:spPr>
          <a:xfrm>
            <a:off x="2258027" y="5626894"/>
            <a:ext cx="76759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 </a:t>
            </a:r>
            <a:endParaRPr lang="en-US" sz="2000" dirty="0"/>
          </a:p>
          <a:p>
            <a:pPr algn="ctr"/>
            <a:endParaRPr lang="en-US" dirty="0" smtClean="0"/>
          </a:p>
          <a:p>
            <a:pPr algn="ctr"/>
            <a:r>
              <a:rPr lang="en-US" dirty="0"/>
              <a:t>3rd EIC Yellow Report Workshop at CUA</a:t>
            </a:r>
            <a:br>
              <a:rPr lang="en-US" dirty="0"/>
            </a:br>
            <a:r>
              <a:rPr lang="en-US" dirty="0"/>
              <a:t>September </a:t>
            </a:r>
            <a:r>
              <a:rPr lang="en-US" dirty="0" smtClean="0"/>
              <a:t>16, </a:t>
            </a:r>
            <a:r>
              <a:rPr lang="en-US" dirty="0"/>
              <a:t>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14" y="6498662"/>
            <a:ext cx="1621677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2</a:t>
            </a:r>
            <a:r>
              <a:rPr lang="en-US" baseline="30000" dirty="0" smtClean="0"/>
              <a:t>nd</a:t>
            </a:r>
            <a:r>
              <a:rPr lang="en-US" dirty="0" smtClean="0"/>
              <a:t> IR Optics from 120 to 275 GeV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019" y="808709"/>
                <a:ext cx="11704320" cy="56290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b="0" dirty="0" smtClean="0">
                    <a:latin typeface="Arial" panose="020B0604020202020204" pitchFamily="34" charset="0"/>
                  </a:rPr>
                  <a:t>All aperture-edge fields below 4.6 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b="0" dirty="0" smtClean="0"/>
                  <a:t>Chromatic contribution:</a:t>
                </a:r>
                <a:br>
                  <a:rPr lang="en-US" sz="2000" b="0" dirty="0" smtClean="0"/>
                </a:b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=−24/−45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019" y="808709"/>
                <a:ext cx="11704320" cy="5629036"/>
              </a:xfrm>
              <a:blipFill>
                <a:blip r:embed="rId2"/>
                <a:stretch>
                  <a:fillRect l="-469" t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36" y="1323109"/>
            <a:ext cx="7612691" cy="50170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98873" y="1877292"/>
            <a:ext cx="810491" cy="394853"/>
          </a:xfrm>
          <a:prstGeom prst="rect">
            <a:avLst/>
          </a:prstGeom>
          <a:noFill/>
          <a:ln w="19050">
            <a:solidFill>
              <a:srgbClr val="0432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2</a:t>
            </a:r>
            <a:r>
              <a:rPr lang="en-US" baseline="30000" dirty="0" smtClean="0"/>
              <a:t>nd</a:t>
            </a:r>
            <a:r>
              <a:rPr lang="en-US" dirty="0" smtClean="0"/>
              <a:t> IR Optics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019" y="808709"/>
                <a:ext cx="11704320" cy="56290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b="0" dirty="0" smtClean="0">
                    <a:latin typeface="Arial" panose="020B0604020202020204" pitchFamily="34" charset="0"/>
                  </a:rPr>
                  <a:t>Reduced spacing between the electron IR quads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b="0" dirty="0" smtClean="0">
                    <a:latin typeface="Arial" panose="020B0604020202020204" pitchFamily="34" charset="0"/>
                  </a:rPr>
                  <a:t>Chromatic contribution: </a:t>
                </a:r>
                <a:br>
                  <a:rPr lang="en-US" sz="2000" b="0" dirty="0" smtClean="0">
                    <a:latin typeface="Arial" panose="020B0604020202020204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=−28/−64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Synchrotron radiation background:</a:t>
                </a:r>
              </a:p>
              <a:p>
                <a:pPr marL="460375"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dirty="0" smtClean="0"/>
                  <a:t>Consider more aggressive collimation </a:t>
                </a:r>
                <a:br>
                  <a:rPr lang="en-US" sz="1800" dirty="0" smtClean="0"/>
                </a:br>
                <a:r>
                  <a:rPr lang="en-US" sz="1800" dirty="0" smtClean="0"/>
                  <a:t>on the upstream electron side to allow </a:t>
                </a:r>
                <a:br>
                  <a:rPr lang="en-US" sz="1800" dirty="0" smtClean="0"/>
                </a:br>
                <a:r>
                  <a:rPr lang="en-US" sz="1800" dirty="0" smtClean="0"/>
                  <a:t>for smaller apertures and closer </a:t>
                </a:r>
                <a:br>
                  <a:rPr lang="en-US" sz="1800" dirty="0" smtClean="0"/>
                </a:br>
                <a:r>
                  <a:rPr lang="en-US" sz="1800" dirty="0" smtClean="0"/>
                  <a:t>placement of the downstream electron </a:t>
                </a:r>
                <a:br>
                  <a:rPr lang="en-US" sz="1800" dirty="0" smtClean="0"/>
                </a:br>
                <a:r>
                  <a:rPr lang="en-US" sz="1800" dirty="0" smtClean="0"/>
                  <a:t>IR quads</a:t>
                </a:r>
              </a:p>
              <a:p>
                <a:pPr marL="460375"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dirty="0" smtClean="0"/>
                  <a:t>Use 1</a:t>
                </a:r>
                <a:r>
                  <a:rPr lang="en-US" sz="1800" baseline="30000" dirty="0" smtClean="0"/>
                  <a:t>st</a:t>
                </a:r>
                <a:r>
                  <a:rPr lang="en-US" sz="1800" dirty="0" smtClean="0"/>
                  <a:t> IR SR simulation results and </a:t>
                </a:r>
                <a:br>
                  <a:rPr lang="en-US" sz="1800" dirty="0" smtClean="0"/>
                </a:br>
                <a:r>
                  <a:rPr lang="en-US" sz="1800" dirty="0"/>
                  <a:t>work </a:t>
                </a:r>
                <a:r>
                  <a:rPr lang="en-US" sz="1800" dirty="0" smtClean="0"/>
                  <a:t>with the synchrotron </a:t>
                </a:r>
                <a:r>
                  <a:rPr lang="en-US" sz="1800" dirty="0"/>
                  <a:t>background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study </a:t>
                </a:r>
                <a:r>
                  <a:rPr lang="en-US" sz="1800" dirty="0"/>
                  <a:t>group to validate </a:t>
                </a:r>
                <a:r>
                  <a:rPr lang="en-US" sz="1800" dirty="0" smtClean="0"/>
                  <a:t>the design</a:t>
                </a:r>
                <a:r>
                  <a:rPr lang="en-US" sz="1800" dirty="0"/>
                  <a:t>: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Charles </a:t>
                </a:r>
                <a:r>
                  <a:rPr lang="en-US" sz="1800" dirty="0"/>
                  <a:t>Hyde, </a:t>
                </a:r>
                <a:r>
                  <a:rPr lang="en-US" sz="1800" dirty="0" err="1"/>
                  <a:t>Latifa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Elouadrhiri</a:t>
                </a:r>
                <a:r>
                  <a:rPr lang="en-US" sz="1800" dirty="0"/>
                  <a:t>,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err="1" smtClean="0"/>
                  <a:t>Yulia</a:t>
                </a:r>
                <a:r>
                  <a:rPr lang="en-US" sz="1800" dirty="0" smtClean="0"/>
                  <a:t> </a:t>
                </a:r>
                <a:r>
                  <a:rPr lang="en-US" sz="1800" dirty="0" err="1"/>
                  <a:t>Furletova</a:t>
                </a:r>
                <a:r>
                  <a:rPr lang="en-US" sz="1800" dirty="0"/>
                  <a:t>, Marcy Stutzman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019" y="808709"/>
                <a:ext cx="11704320" cy="5629036"/>
              </a:xfrm>
              <a:blipFill>
                <a:blip r:embed="rId2"/>
                <a:stretch>
                  <a:fillRect l="-469" t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77" y="1724891"/>
            <a:ext cx="7253162" cy="47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Footprint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/>
                  <a:t>Adjustment of the 2</a:t>
                </a:r>
                <a:r>
                  <a:rPr lang="en-US" sz="1800" baseline="30000" dirty="0" smtClean="0"/>
                  <a:t>nd</a:t>
                </a:r>
                <a:r>
                  <a:rPr lang="en-US" sz="1800" dirty="0" smtClean="0"/>
                  <a:t> IR footprint to match the existing infrastructure and integrate the necessary detector and machine components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/>
                  <a:t>Hadron ring:</a:t>
                </a:r>
                <a:br>
                  <a:rPr lang="en-US" sz="1600" dirty="0" smtClean="0"/>
                </a:br>
                <a:r>
                  <a:rPr lang="en-US" sz="1600" dirty="0" smtClean="0"/>
                  <a:t>Rear side: based on the 1</a:t>
                </a:r>
                <a:r>
                  <a:rPr lang="en-US" sz="1600" baseline="30000" dirty="0" smtClean="0"/>
                  <a:t>st</a:t>
                </a:r>
                <a:r>
                  <a:rPr lang="en-US" sz="1600" dirty="0" smtClean="0"/>
                  <a:t> IR design</a:t>
                </a:r>
                <a:br>
                  <a:rPr lang="en-US" sz="1600" dirty="0" smtClean="0"/>
                </a:br>
                <a:r>
                  <a:rPr lang="en-US" sz="1600" dirty="0" smtClean="0"/>
                  <a:t>Forward side: secondary focus, </a:t>
                </a:r>
                <a:br>
                  <a:rPr lang="en-US" sz="1600" dirty="0" smtClean="0"/>
                </a:br>
                <a:r>
                  <a:rPr lang="en-US" sz="1600" dirty="0" smtClean="0"/>
                  <a:t>spectrometer dipoles, ZDC, crab cavities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/>
                  <a:t>Electron ring:</a:t>
                </a:r>
                <a:br>
                  <a:rPr lang="en-US" sz="1600" dirty="0" smtClean="0"/>
                </a:br>
                <a:r>
                  <a:rPr lang="en-US" sz="1600" dirty="0" smtClean="0"/>
                  <a:t>Forward (upstream electron) and</a:t>
                </a:r>
                <a:br>
                  <a:rPr lang="en-US" sz="1600" dirty="0" smtClean="0"/>
                </a:br>
                <a:r>
                  <a:rPr lang="en-US" sz="1600" dirty="0" smtClean="0"/>
                  <a:t>Rear (downstream electron) sides: </a:t>
                </a:r>
                <a:br>
                  <a:rPr lang="en-US" sz="1600" dirty="0" smtClean="0"/>
                </a:br>
                <a:r>
                  <a:rPr lang="en-US" sz="1600" dirty="0" smtClean="0"/>
                  <a:t>integration of spin rotators, crab cavities,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n-US" sz="1600" dirty="0" smtClean="0"/>
                  <a:t>luminosity monitor, and low-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 tagger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  <a:blipFill>
                <a:blip r:embed="rId2"/>
                <a:stretch>
                  <a:fillRect l="-354" t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73" y="1414941"/>
            <a:ext cx="7030824" cy="42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08709"/>
            <a:ext cx="12039600" cy="56290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Grid search and optimization in the luminosity/ </a:t>
            </a:r>
            <a:br>
              <a:rPr lang="en-US" sz="1600" dirty="0" smtClean="0"/>
            </a:br>
            <a:r>
              <a:rPr lang="en-US" sz="1600" dirty="0" smtClean="0"/>
              <a:t>detector acceptance/ beam parameter phase space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Each iteration involves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Lattice design update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Luminosity estimate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Acceptance simulation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Would like to streamline the process as much </a:t>
            </a:r>
            <a:br>
              <a:rPr lang="en-US" sz="1600" dirty="0" smtClean="0"/>
            </a:br>
            <a:r>
              <a:rPr lang="en-US" sz="1600" dirty="0" smtClean="0"/>
              <a:t>as possible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IRs optimized individually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" y="3223891"/>
            <a:ext cx="5470257" cy="3315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339" y="830049"/>
            <a:ext cx="6388462" cy="4801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40683" y="240539"/>
            <a:ext cx="109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Zhang</a:t>
            </a:r>
            <a:endParaRPr lang="en-US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Operation of Two IRs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/>
                  <a:t>Limit on the total beam-beam tune shift may result in luminosity sharing </a:t>
                </a:r>
                <a:endParaRPr lang="en-US" sz="18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0.015−0.03</m:t>
                    </m:r>
                  </m:oMath>
                </a14:m>
                <a:endParaRPr lang="en-US" sz="1600" dirty="0" smtClean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≲0.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/>
                  <a:t>Additional chromatic contribution of 2</a:t>
                </a:r>
                <a:r>
                  <a:rPr lang="en-US" sz="1800" baseline="30000" dirty="0" smtClean="0"/>
                  <a:t>nd</a:t>
                </a:r>
                <a:r>
                  <a:rPr lang="en-US" sz="1800" dirty="0" smtClean="0"/>
                  <a:t> IR: chromaticity </a:t>
                </a:r>
                <a:r>
                  <a:rPr lang="en-US" sz="1800" dirty="0"/>
                  <a:t>compensation, momentum acceptance and dynamics aperture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/>
                  <a:t>Local compensation scheme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/>
                  <a:t>Mutual compensation of the nonlinear effects of the two IRs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/>
                  <a:t>Doubling the bunch numbers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/>
                  <a:t>Larger number of parasitic collisions and their increased contribution to the total beam-beam tune shift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/>
                  <a:t>More challenging polarimetry due to shorter bunch spacing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/>
                  <a:t>Faster kicker for bunch swap in the electron collider ring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/>
                  <a:t>Impedance and instabilities may need to be re-evaluated due to the change of the beam spectrum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/>
                  <a:t>Additional machine components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/>
                  <a:t>IR magnets</a:t>
                </a:r>
                <a:endParaRPr lang="en-US" sz="1600" dirty="0" smtClean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/>
                  <a:t>Spin rotators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/>
                  <a:t>Crab cavities</a:t>
                </a:r>
                <a:endParaRPr lang="en-US" sz="1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  <a:blipFill>
                <a:blip r:embed="rId2"/>
                <a:stretch>
                  <a:fillRect l="-354" t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Tune Shift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 smtClean="0"/>
                  <a:t>Incoherent focusing of one beam by the other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 smtClean="0"/>
                  <a:t>Characterized by betatron tune shift of on-axis particle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 smtClean="0"/>
                  <a:t>Tune shifts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sub>
                          </m:sSub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sup>
                          </m:sSub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sub>
                          </m:sSub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num>
                                        <m:den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den>
                                      </m:f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p>
                                                  <m:f>
                                                    <m:fPr>
                                                      <m:type m:val="lin"/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𝑒</m:t>
                                                      </m:r>
                                                    </m:den>
                                                  </m:f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𝜐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func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p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den>
                                              </m:f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p>
                                                  <m:f>
                                                    <m:fPr>
                                                      <m:type m:val="lin"/>
                                                      <m:ctrlPr>
                                                        <a:rPr lang="en-US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𝑒</m:t>
                                                      </m:r>
                                                    </m:den>
                                                  </m:f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sub>
                          </m:sSub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num>
                                        <m:den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den>
                                      </m:f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[−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p>
                                                  <m:f>
                                                    <m:fPr>
                                                      <m:type m:val="lin"/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𝑒</m:t>
                                                      </m:r>
                                                    </m:den>
                                                  </m:f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𝜐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func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p>
                                                  <m:f>
                                                    <m:fPr>
                                                      <m:type m:val="lin"/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𝑒</m:t>
                                                      </m:r>
                                                    </m:den>
                                                  </m:f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pPr marL="230188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-US" sz="1800" dirty="0" smtClean="0"/>
                  <a:t>where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den>
                                          </m:f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  <m:f>
                                                    <m:fPr>
                                                      <m:type m:val="lin"/>
                                                      <m:ctrlPr>
                                                        <a:rPr lang="en-US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𝑒</m:t>
                                                      </m:r>
                                                    </m:den>
                                                  </m:f>
                                                </m:sup>
                                              </m:sSub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rad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sup>
                          </m:sSubSup>
                        </m:den>
                      </m:f>
                    </m:oMath>
                  </m:oMathPara>
                </a14:m>
                <a:endParaRPr lang="en-US" sz="1600" b="0" dirty="0" smtClean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sup>
                          </m:sSubSup>
                        </m:den>
                      </m:f>
                    </m:oMath>
                  </m:oMathPara>
                </a14:m>
                <a:endParaRPr lang="en-US" sz="1600" dirty="0" smtClean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num>
                                        <m:den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  <a:blipFill>
                <a:blip r:embed="rId2"/>
                <a:stretch>
                  <a:fillRect l="-354" t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Beam-Beam Tune Shift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 smtClean="0"/>
                  <a:t>The main and parasitic collisions occur at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 smtClean="0"/>
                  <a:t> locations give by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b="0" dirty="0" smtClean="0"/>
              </a:p>
              <a:p>
                <a:pPr marL="230188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/>
                  <a:t> is from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Int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>
                        <a:latin typeface="Cambria Math" panose="02040503050406030204" pitchFamily="18" charset="0"/>
                      </a:rPr>
                      <m:t>Int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 smtClean="0"/>
                  <a:t> and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𝜆𝜃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sup>
                          </m:sSubSup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8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en-US" sz="1800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 smtClean="0"/>
                  <a:t>The total beam-beam tune shift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𝐼𝑛𝑡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𝐼𝑛𝑡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sup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sup>
                          </m:sSub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en-US" sz="1600" dirty="0" smtClean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𝐼𝑛𝑡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𝐼𝑛𝑡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sup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sup>
                          </m:sSub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 smtClean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  <a:blipFill>
                <a:blip r:embed="rId2"/>
                <a:stretch>
                  <a:fillRect l="-354" t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Tune Shift and Luminosity Sharing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/>
                  <a:t>Scaling of beam-beam tune shift limited luminosity</a:t>
                </a:r>
                <a:br>
                  <a:rPr lang="en-US" sz="1800" dirty="0" smtClean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∼0.03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0.1(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is the beam-beam tune shift of the beam-beam limited beam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/>
                  <a:t>When not limited by beam-beam, can potentially have a greater combined luminosity than with a single IR.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/>
                  <a:t>To keep the luminosity constant, 1</a:t>
                </a:r>
                <a:r>
                  <a:rPr lang="en-US" sz="1800" baseline="30000" dirty="0" smtClean="0"/>
                  <a:t>st</a:t>
                </a:r>
                <a:r>
                  <a:rPr lang="en-US" sz="1800" dirty="0" smtClean="0"/>
                  <a:t> IR parameters with the doubled bunch numbers scaled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  <a:blipFill>
                <a:blip r:embed="rId2"/>
                <a:stretch>
                  <a:fillRect l="-354" t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2069600"/>
                  </p:ext>
                </p:extLst>
              </p:nvPr>
            </p:nvGraphicFramePr>
            <p:xfrm>
              <a:off x="298025" y="2966718"/>
              <a:ext cx="11538996" cy="33942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428">
                      <a:extLst>
                        <a:ext uri="{9D8B030D-6E8A-4147-A177-3AD203B41FA5}">
                          <a16:colId xmlns:a16="http://schemas.microsoft.com/office/drawing/2014/main" val="416316977"/>
                        </a:ext>
                      </a:extLst>
                    </a:gridCol>
                    <a:gridCol w="1648428">
                      <a:extLst>
                        <a:ext uri="{9D8B030D-6E8A-4147-A177-3AD203B41FA5}">
                          <a16:colId xmlns:a16="http://schemas.microsoft.com/office/drawing/2014/main" val="3057364497"/>
                        </a:ext>
                      </a:extLst>
                    </a:gridCol>
                    <a:gridCol w="1648428">
                      <a:extLst>
                        <a:ext uri="{9D8B030D-6E8A-4147-A177-3AD203B41FA5}">
                          <a16:colId xmlns:a16="http://schemas.microsoft.com/office/drawing/2014/main" val="1570605624"/>
                        </a:ext>
                      </a:extLst>
                    </a:gridCol>
                    <a:gridCol w="1648428">
                      <a:extLst>
                        <a:ext uri="{9D8B030D-6E8A-4147-A177-3AD203B41FA5}">
                          <a16:colId xmlns:a16="http://schemas.microsoft.com/office/drawing/2014/main" val="2587247995"/>
                        </a:ext>
                      </a:extLst>
                    </a:gridCol>
                    <a:gridCol w="1648428">
                      <a:extLst>
                        <a:ext uri="{9D8B030D-6E8A-4147-A177-3AD203B41FA5}">
                          <a16:colId xmlns:a16="http://schemas.microsoft.com/office/drawing/2014/main" val="703057758"/>
                        </a:ext>
                      </a:extLst>
                    </a:gridCol>
                    <a:gridCol w="1648428">
                      <a:extLst>
                        <a:ext uri="{9D8B030D-6E8A-4147-A177-3AD203B41FA5}">
                          <a16:colId xmlns:a16="http://schemas.microsoft.com/office/drawing/2014/main" val="297695687"/>
                        </a:ext>
                      </a:extLst>
                    </a:gridCol>
                    <a:gridCol w="1648428">
                      <a:extLst>
                        <a:ext uri="{9D8B030D-6E8A-4147-A177-3AD203B41FA5}">
                          <a16:colId xmlns:a16="http://schemas.microsoft.com/office/drawing/2014/main" val="220523738"/>
                        </a:ext>
                      </a:extLst>
                    </a:gridCol>
                  </a:tblGrid>
                  <a:tr h="372535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energy configuration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[</m:t>
                                </m:r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𝐺𝑒𝑉</m:t>
                                </m:r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𝐺𝑒𝑉</m:t>
                                </m:r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1600" baseline="30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st</a:t>
                          </a: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IR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1600" baseline="30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st</a:t>
                          </a:r>
                          <a:r>
                            <a:rPr lang="en-US" sz="1600" baseline="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IR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1600" baseline="30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nd</a:t>
                          </a: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IR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8328479"/>
                      </a:ext>
                    </a:extLst>
                  </a:tr>
                  <a:tr h="371763">
                    <a:tc v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1160 bunches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2320 bunches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2320 bunches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38904436"/>
                      </a:ext>
                    </a:extLst>
                  </a:tr>
                  <a:tr h="454584">
                    <a:tc v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44269583"/>
                      </a:ext>
                    </a:extLst>
                  </a:tr>
                  <a:tr h="56740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275×10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0.014 /</a:t>
                          </a:r>
                          <a:b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0.0073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0.073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0.0069 /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0.0037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0.036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9777252"/>
                      </a:ext>
                    </a:extLst>
                  </a:tr>
                  <a:tr h="5426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100×10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0.009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0.075 /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0.058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0.005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0.0045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0.038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0.029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0.00768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0.00932</a:t>
                          </a: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0.0352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0.0601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308088"/>
                      </a:ext>
                    </a:extLst>
                  </a:tr>
                  <a:tr h="5426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100×5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0.015 /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0.0099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0.1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0.067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0.0074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0.0049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0.051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0.034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0.00889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0.0108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0.0711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0.0766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787894"/>
                      </a:ext>
                    </a:extLst>
                  </a:tr>
                  <a:tr h="5426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41×5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0.015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0.0087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0.052 /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0.041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0.0075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0.0043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0.026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0.021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0.0109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0.0113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0.0519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0.0774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6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2069600"/>
                  </p:ext>
                </p:extLst>
              </p:nvPr>
            </p:nvGraphicFramePr>
            <p:xfrm>
              <a:off x="298025" y="2966718"/>
              <a:ext cx="11538996" cy="33942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428">
                      <a:extLst>
                        <a:ext uri="{9D8B030D-6E8A-4147-A177-3AD203B41FA5}">
                          <a16:colId xmlns:a16="http://schemas.microsoft.com/office/drawing/2014/main" val="416316977"/>
                        </a:ext>
                      </a:extLst>
                    </a:gridCol>
                    <a:gridCol w="1648428">
                      <a:extLst>
                        <a:ext uri="{9D8B030D-6E8A-4147-A177-3AD203B41FA5}">
                          <a16:colId xmlns:a16="http://schemas.microsoft.com/office/drawing/2014/main" val="3057364497"/>
                        </a:ext>
                      </a:extLst>
                    </a:gridCol>
                    <a:gridCol w="1648428">
                      <a:extLst>
                        <a:ext uri="{9D8B030D-6E8A-4147-A177-3AD203B41FA5}">
                          <a16:colId xmlns:a16="http://schemas.microsoft.com/office/drawing/2014/main" val="1570605624"/>
                        </a:ext>
                      </a:extLst>
                    </a:gridCol>
                    <a:gridCol w="1648428">
                      <a:extLst>
                        <a:ext uri="{9D8B030D-6E8A-4147-A177-3AD203B41FA5}">
                          <a16:colId xmlns:a16="http://schemas.microsoft.com/office/drawing/2014/main" val="2587247995"/>
                        </a:ext>
                      </a:extLst>
                    </a:gridCol>
                    <a:gridCol w="1648428">
                      <a:extLst>
                        <a:ext uri="{9D8B030D-6E8A-4147-A177-3AD203B41FA5}">
                          <a16:colId xmlns:a16="http://schemas.microsoft.com/office/drawing/2014/main" val="703057758"/>
                        </a:ext>
                      </a:extLst>
                    </a:gridCol>
                    <a:gridCol w="1648428">
                      <a:extLst>
                        <a:ext uri="{9D8B030D-6E8A-4147-A177-3AD203B41FA5}">
                          <a16:colId xmlns:a16="http://schemas.microsoft.com/office/drawing/2014/main" val="297695687"/>
                        </a:ext>
                      </a:extLst>
                    </a:gridCol>
                    <a:gridCol w="1648428">
                      <a:extLst>
                        <a:ext uri="{9D8B030D-6E8A-4147-A177-3AD203B41FA5}">
                          <a16:colId xmlns:a16="http://schemas.microsoft.com/office/drawing/2014/main" val="220523738"/>
                        </a:ext>
                      </a:extLst>
                    </a:gridCol>
                  </a:tblGrid>
                  <a:tr h="372535"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9" t="-508" r="-599631" b="-19086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1600" baseline="30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st</a:t>
                          </a: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IR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1600" baseline="30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st</a:t>
                          </a:r>
                          <a:r>
                            <a:rPr lang="en-US" sz="1600" baseline="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IR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1600" baseline="30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nd</a:t>
                          </a: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IR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8328479"/>
                      </a:ext>
                    </a:extLst>
                  </a:tr>
                  <a:tr h="371763">
                    <a:tc v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1160 bunches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2320 bunches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2320 bunches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38904436"/>
                      </a:ext>
                    </a:extLst>
                  </a:tr>
                  <a:tr h="454584">
                    <a:tc v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41" t="-164000" r="-501852" b="-5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64000" r="-400000" b="-5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11" t="-164000" r="-301481" b="-5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631" t="-164000" r="-200369" b="-5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481" t="-164000" r="-101111" b="-5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9262" t="-164000" r="-738" b="-50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4269583"/>
                      </a:ext>
                    </a:extLst>
                  </a:tr>
                  <a:tr h="5674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9" t="-212903" r="-599631" b="-304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0.014 /</a:t>
                          </a:r>
                          <a:b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0.0073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0.073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0.0069 /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0.0037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0.036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9777252"/>
                      </a:ext>
                    </a:extLst>
                  </a:tr>
                  <a:tr h="5426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9" t="-323333" r="-599631" b="-21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0.009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0.075 /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0.058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0.005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0.0045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0.038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0.029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0.00768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0.00932</a:t>
                          </a: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0.0352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0.0601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308088"/>
                      </a:ext>
                    </a:extLst>
                  </a:tr>
                  <a:tr h="5426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9" t="-428090" r="-599631" b="-116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0.015 /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0.0099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0.1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0.067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0.0074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0.0049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0.051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0.034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0.00889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0.0108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0.0711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0.0766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787894"/>
                      </a:ext>
                    </a:extLst>
                  </a:tr>
                  <a:tr h="5426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9" t="-528090" r="-599631" b="-16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0.015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0.0087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0.052 /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0.041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0.0075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0.0043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0.026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0.021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0.0109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0.0113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0.0519 /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0.0774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62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5256107" y="4748107"/>
            <a:ext cx="6574140" cy="514773"/>
          </a:xfrm>
          <a:prstGeom prst="rect">
            <a:avLst/>
          </a:prstGeom>
          <a:noFill/>
          <a:ln w="25400">
            <a:solidFill>
              <a:srgbClr val="0432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08709"/>
            <a:ext cx="12039600" cy="56290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Engineering feasibility of the most challenging magnets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Largest-aperture forward ion quad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Forward spectrometer dipole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31" y="2397760"/>
            <a:ext cx="6452553" cy="3649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040230"/>
            <a:ext cx="5224554" cy="40065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481" y="4761653"/>
            <a:ext cx="4673600" cy="216747"/>
          </a:xfrm>
          <a:prstGeom prst="rect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481" y="5648344"/>
            <a:ext cx="4673600" cy="216747"/>
          </a:xfrm>
          <a:prstGeom prst="rect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19" y="808709"/>
            <a:ext cx="11704320" cy="53816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Extension of the electron and ion beam lines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Geometric </a:t>
            </a:r>
            <a:r>
              <a:rPr lang="en-US" sz="2400" dirty="0"/>
              <a:t>and optical </a:t>
            </a:r>
            <a:r>
              <a:rPr lang="en-US" sz="2400" dirty="0" smtClean="0"/>
              <a:t>matching of the IR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Integration of the machine and detector components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Design optimization in terms of luminosity/ acceptance/ beam parameters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Simulation of detector acceptance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Evaluation of engineering feasibility of key IR elements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Chromaticity compensation and non-linear dynamics studies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2nd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19" y="808709"/>
            <a:ext cx="11704320" cy="56290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IR of the EIC</a:t>
            </a:r>
          </a:p>
          <a:p>
            <a:pPr marL="460375"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 smtClean="0"/>
              <a:t>Off project</a:t>
            </a:r>
          </a:p>
          <a:p>
            <a:pPr marL="974725" lvl="2" indent="-285750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Potentially more freedom to explore different </a:t>
            </a:r>
            <a:br>
              <a:rPr lang="en-US" sz="1600" dirty="0" smtClean="0"/>
            </a:br>
            <a:r>
              <a:rPr lang="en-US" sz="1600" dirty="0" smtClean="0"/>
              <a:t>design choices</a:t>
            </a:r>
          </a:p>
          <a:p>
            <a:pPr marL="974725" lvl="2" indent="-285750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Opportunities for international collaboration</a:t>
            </a:r>
            <a:endParaRPr lang="en-US" sz="1600" dirty="0"/>
          </a:p>
          <a:p>
            <a:pPr marL="460375"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 smtClean="0"/>
              <a:t>Possibility of the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IR is one of the EIC </a:t>
            </a:r>
            <a:br>
              <a:rPr lang="en-US" sz="1800" dirty="0" smtClean="0"/>
            </a:br>
            <a:r>
              <a:rPr lang="en-US" sz="1800" dirty="0" smtClean="0"/>
              <a:t>design requirements</a:t>
            </a:r>
          </a:p>
          <a:p>
            <a:pPr marL="460375"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 smtClean="0"/>
              <a:t>Interest and support of the nuclear physics</a:t>
            </a:r>
            <a:br>
              <a:rPr lang="en-US" sz="1800" dirty="0" smtClean="0"/>
            </a:br>
            <a:r>
              <a:rPr lang="en-US" sz="1800" dirty="0" smtClean="0"/>
              <a:t>community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/>
              <a:t>High-level requirements</a:t>
            </a:r>
          </a:p>
          <a:p>
            <a:pPr marL="460375"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 smtClean="0"/>
              <a:t>High luminosity at </a:t>
            </a:r>
            <a:r>
              <a:rPr lang="en-US" sz="1800" dirty="0" smtClean="0">
                <a:solidFill>
                  <a:srgbClr val="0432FF"/>
                </a:solidFill>
              </a:rPr>
              <a:t>a low CM energy</a:t>
            </a:r>
            <a:r>
              <a:rPr lang="en-US" sz="1800" dirty="0" smtClean="0"/>
              <a:t> of </a:t>
            </a:r>
            <a:br>
              <a:rPr lang="en-US" sz="1800" dirty="0" smtClean="0"/>
            </a:br>
            <a:r>
              <a:rPr lang="en-US" sz="1800" dirty="0" smtClean="0"/>
              <a:t>~60 GeV</a:t>
            </a:r>
          </a:p>
          <a:p>
            <a:pPr marL="460375"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 smtClean="0">
                <a:solidFill>
                  <a:srgbClr val="0432FF"/>
                </a:solidFill>
              </a:rPr>
              <a:t>Detector acceptance</a:t>
            </a:r>
            <a:r>
              <a:rPr lang="en-US" sz="1800" dirty="0" smtClean="0"/>
              <a:t> satisfying physics </a:t>
            </a:r>
            <a:br>
              <a:rPr lang="en-US" sz="1800" dirty="0" smtClean="0"/>
            </a:br>
            <a:r>
              <a:rPr lang="en-US" sz="1800" dirty="0" smtClean="0"/>
              <a:t>requirements (what matters most for </a:t>
            </a:r>
            <a:br>
              <a:rPr lang="en-US" sz="1800" dirty="0" smtClean="0"/>
            </a:br>
            <a:r>
              <a:rPr lang="en-US" sz="1800" dirty="0" smtClean="0"/>
              <a:t>the machine design is the forward </a:t>
            </a:r>
            <a:br>
              <a:rPr lang="en-US" sz="1800" dirty="0" smtClean="0"/>
            </a:br>
            <a:r>
              <a:rPr lang="en-US" sz="1800" dirty="0" smtClean="0"/>
              <a:t>acceptance requirements)</a:t>
            </a:r>
          </a:p>
          <a:p>
            <a:pPr marL="460375" lvl="1">
              <a:lnSpc>
                <a:spcPct val="100000"/>
              </a:lnSpc>
              <a:spcBef>
                <a:spcPts val="200"/>
              </a:spcBef>
            </a:pPr>
            <a:r>
              <a:rPr lang="en-US" sz="1800" dirty="0" smtClean="0"/>
              <a:t>Compatibility with </a:t>
            </a:r>
            <a:r>
              <a:rPr lang="en-US" sz="1800" dirty="0" smtClean="0">
                <a:solidFill>
                  <a:srgbClr val="0432FF"/>
                </a:solidFill>
              </a:rPr>
              <a:t>running in parallel</a:t>
            </a:r>
            <a:r>
              <a:rPr lang="en-US" sz="1800" dirty="0" smtClean="0"/>
              <a:t> with </a:t>
            </a:r>
            <a:br>
              <a:rPr lang="en-US" sz="1800" dirty="0" smtClean="0"/>
            </a:br>
            <a:r>
              <a:rPr lang="en-US" sz="1800" dirty="0" smtClean="0"/>
              <a:t>the baseline detector</a:t>
            </a:r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792" y="915980"/>
            <a:ext cx="6432547" cy="450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IR Design Requirements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00" y="902486"/>
            <a:ext cx="8763400" cy="5459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4672" y="240539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E.-C. </a:t>
            </a:r>
            <a:r>
              <a:rPr lang="en-US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Aschenauer</a:t>
            </a:r>
            <a:r>
              <a:rPr lang="en-US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R. Ent</a:t>
            </a:r>
            <a:endParaRPr lang="en-US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Crossing Angle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dirty="0" smtClean="0"/>
                  <a:t> Resolution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019" y="808708"/>
                <a:ext cx="5830074" cy="565305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Crab tilt smears the beam size at IP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sup>
                    </m:sSubSup>
                  </m:oMath>
                </a14:m>
                <a:r>
                  <a:rPr lang="en-US" sz="2000" dirty="0"/>
                  <a:t> from position measurement at a Roman pot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𝐼𝑃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𝑝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𝑅𝑃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𝑅𝑃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𝐼𝑃</m:t>
                                  </m:r>
                                </m:sup>
                              </m:sSup>
                            </m:e>
                          </m:rad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ΔΨ</m:t>
                              </m:r>
                            </m:e>
                          </m:func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𝐼𝑃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ΔΨ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ΔΨ</m:t>
                                      </m:r>
                                    </m:e>
                                  </m:func>
                                </m:den>
                              </m:f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𝐼𝑃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𝑈𝑛𝑐𝑒𝑟𝑡𝑎𝑖𝑛𝑡𝑦</m:t>
                          </m:r>
                        </m:lim>
                      </m:limLow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If also measure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𝐼𝑃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𝑅𝑃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𝑅𝑃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atan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ΔΨ</m:t>
                            </m:r>
                          </m:e>
                        </m:func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𝑅𝑃</m:t>
                            </m:r>
                          </m:sup>
                        </m:sSubSup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ΔΨ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𝑅𝑃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𝐼𝑃</m:t>
                                </m:r>
                              </m:sup>
                            </m:sSup>
                          </m:e>
                        </m:rad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ΔΨ</m:t>
                            </m:r>
                          </m:e>
                        </m:func>
                      </m:den>
                    </m:f>
                  </m:oMath>
                </a14:m>
                <a:endParaRPr lang="en-US" sz="2000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𝑅𝑃</m:t>
                        </m:r>
                      </m:sup>
                    </m:sSup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ΔΨ</m:t>
                    </m:r>
                  </m:oMath>
                </a14:m>
                <a:r>
                  <a:rPr lang="en-US" sz="2000" dirty="0" smtClean="0"/>
                  <a:t> are known functions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𝑅𝑃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Can we eliminate uncertainty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 smtClean="0"/>
                  <a:t>? </a:t>
                </a:r>
                <a:br>
                  <a:rPr lang="en-US" sz="2000" dirty="0" smtClean="0"/>
                </a:br>
                <a:r>
                  <a:rPr lang="en-US" sz="2000" dirty="0" smtClean="0"/>
                  <a:t>Is precise timing needed then?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Optical analogy</a:t>
                </a: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800" b="0" dirty="0" smtClean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en-US" sz="18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019" y="808708"/>
                <a:ext cx="5830074" cy="5653051"/>
              </a:xfrm>
              <a:blipFill>
                <a:blip r:embed="rId3"/>
                <a:stretch>
                  <a:fillRect l="-941" t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2" r="52545"/>
          <a:stretch/>
        </p:blipFill>
        <p:spPr>
          <a:xfrm>
            <a:off x="7484533" y="858030"/>
            <a:ext cx="3901440" cy="155694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712344" y="4737437"/>
            <a:ext cx="0" cy="144272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111836" y="4977890"/>
            <a:ext cx="1600508" cy="704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111836" y="5800278"/>
            <a:ext cx="1600508" cy="704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903527" y="4737436"/>
            <a:ext cx="0" cy="144475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712344" y="4977890"/>
            <a:ext cx="1191183" cy="664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712344" y="5044308"/>
            <a:ext cx="1191183" cy="7559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8111837" y="4416915"/>
            <a:ext cx="1600508" cy="704341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8111837" y="5239303"/>
            <a:ext cx="1600508" cy="704341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712344" y="5877227"/>
            <a:ext cx="1191183" cy="66418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9712343" y="5126878"/>
            <a:ext cx="1191183" cy="755971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9"/>
          <a:stretch/>
        </p:blipFill>
        <p:spPr>
          <a:xfrm>
            <a:off x="7660639" y="2336220"/>
            <a:ext cx="3725334" cy="19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Far-Forward Angular Acceptance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Determined by apertures of the forward ion quads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Neutron cone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~10</m:t>
                    </m:r>
                  </m:oMath>
                </a14:m>
                <a:r>
                  <a:rPr lang="en-US" sz="2000" dirty="0" smtClean="0"/>
                  <a:t> mrad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  <a:blipFill>
                <a:blip r:embed="rId2"/>
                <a:stretch>
                  <a:fillRect l="-456" t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" y="1702067"/>
            <a:ext cx="4804064" cy="2359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3" y="4168827"/>
            <a:ext cx="4735343" cy="2268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08" y="1590938"/>
            <a:ext cx="6687036" cy="47821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921A03-50CC-9649-B81E-D78A1FD4D967}"/>
              </a:ext>
            </a:extLst>
          </p:cNvPr>
          <p:cNvSpPr txBox="1"/>
          <p:nvPr/>
        </p:nvSpPr>
        <p:spPr>
          <a:xfrm>
            <a:off x="5405307" y="1229456"/>
            <a:ext cx="163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Measurement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DC2A1-B377-644B-AE16-F05C8A7E0603}"/>
              </a:ext>
            </a:extLst>
          </p:cNvPr>
          <p:cNvSpPr txBox="1"/>
          <p:nvPr/>
        </p:nvSpPr>
        <p:spPr>
          <a:xfrm>
            <a:off x="7997617" y="1235359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Physics Observable</a:t>
            </a:r>
          </a:p>
        </p:txBody>
      </p:sp>
    </p:spTree>
    <p:extLst>
      <p:ext uri="{BB962C8B-B14F-4D97-AF65-F5344CB8AC3E}">
        <p14:creationId xmlns:p14="http://schemas.microsoft.com/office/powerpoint/2010/main" val="24552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Acceptance as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019" y="808709"/>
                <a:ext cx="11704320" cy="538169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000" dirty="0" smtClean="0"/>
                  <a:t> acceptance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 smtClean="0"/>
              </a:p>
              <a:p>
                <a:pPr marL="91440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&gt;10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 smtClean="0"/>
                  <a:t> acceptance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/>
                  <a:t>Requires dispersion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1800" dirty="0" smtClean="0"/>
              </a:p>
              <a:p>
                <a:pPr marL="914400" lvl="1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&gt;10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𝛽𝜀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 smtClean="0"/>
                  <a:t>Secondary focus allows for </a:t>
                </a:r>
              </a:p>
              <a:p>
                <a:pPr marL="914400" lvl="1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≫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𝛽𝜀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/>
                  <a:t>Therefore, one can approach the fundamental limit</a:t>
                </a:r>
              </a:p>
              <a:p>
                <a:pPr marL="914400" lvl="1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&lt;1−10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sz="1800" dirty="0" smtClean="0"/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019" y="808709"/>
                <a:ext cx="11704320" cy="5381694"/>
              </a:xfrm>
              <a:blipFill>
                <a:blip r:embed="rId3"/>
                <a:stretch>
                  <a:fillRect l="-469" t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7385352" y="4456128"/>
            <a:ext cx="4558086" cy="2107316"/>
            <a:chOff x="6005626" y="4054764"/>
            <a:chExt cx="4558086" cy="2107316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7209739" y="4147128"/>
              <a:ext cx="0" cy="154247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7209739" y="5689601"/>
              <a:ext cx="3121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609376" y="4054764"/>
                  <a:ext cx="486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9376" y="4054764"/>
                  <a:ext cx="48667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6005626" y="4980021"/>
              <a:ext cx="1204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 MeV/c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099546" y="5755336"/>
                  <a:ext cx="4641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9546" y="5755336"/>
                  <a:ext cx="46416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9598183" y="57553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09739" y="4424096"/>
              <a:ext cx="2539288" cy="1265503"/>
            </a:xfrm>
            <a:prstGeom prst="rect">
              <a:avLst/>
            </a:prstGeom>
            <a:gradFill flip="none" rotWithShape="1">
              <a:gsLst>
                <a:gs pos="0">
                  <a:srgbClr val="0432FF">
                    <a:alpha val="50000"/>
                  </a:srgb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209739" y="5172367"/>
              <a:ext cx="1740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ie 31"/>
            <p:cNvSpPr/>
            <p:nvPr/>
          </p:nvSpPr>
          <p:spPr>
            <a:xfrm>
              <a:off x="9262911" y="5192265"/>
              <a:ext cx="940201" cy="969815"/>
            </a:xfrm>
            <a:prstGeom prst="pie">
              <a:avLst>
                <a:gd name="adj1" fmla="val 10799994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40867" y="5757382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0.99</a:t>
              </a:r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>
              <a:off x="9167848" y="5607192"/>
              <a:ext cx="1740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H="1">
              <a:off x="9652758" y="5602568"/>
              <a:ext cx="1740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24978" y="5492506"/>
              <a:ext cx="970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 MeV/c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58896" y="57744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85352" y="2239156"/>
            <a:ext cx="4851732" cy="2132171"/>
            <a:chOff x="6005626" y="4054764"/>
            <a:chExt cx="4851732" cy="2132171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7209739" y="4147128"/>
              <a:ext cx="0" cy="154247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7209739" y="5689601"/>
              <a:ext cx="3121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609376" y="4054764"/>
                  <a:ext cx="486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9376" y="4054764"/>
                  <a:ext cx="48667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6005626" y="4980021"/>
              <a:ext cx="1204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 MeV/c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0099546" y="5755336"/>
                  <a:ext cx="4641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9546" y="5755336"/>
                  <a:ext cx="46416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/>
            <p:cNvSpPr txBox="1"/>
            <p:nvPr/>
          </p:nvSpPr>
          <p:spPr>
            <a:xfrm>
              <a:off x="9598183" y="57553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09739" y="4424096"/>
              <a:ext cx="2539288" cy="1265503"/>
            </a:xfrm>
            <a:prstGeom prst="rect">
              <a:avLst/>
            </a:prstGeom>
            <a:gradFill flip="none" rotWithShape="1">
              <a:gsLst>
                <a:gs pos="0">
                  <a:srgbClr val="0432FF">
                    <a:alpha val="50000"/>
                  </a:srgb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7209739" y="5172367"/>
              <a:ext cx="1740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Pie 52"/>
            <p:cNvSpPr/>
            <p:nvPr/>
          </p:nvSpPr>
          <p:spPr>
            <a:xfrm>
              <a:off x="8640698" y="5192265"/>
              <a:ext cx="2216660" cy="994670"/>
            </a:xfrm>
            <a:prstGeom prst="pie">
              <a:avLst>
                <a:gd name="adj1" fmla="val 10799994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387804" y="575738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5400000" flipH="1">
              <a:off x="8553664" y="5607192"/>
              <a:ext cx="1740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 flipH="1">
              <a:off x="9652758" y="5602568"/>
              <a:ext cx="1740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224978" y="5492506"/>
              <a:ext cx="970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 MeV/c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58896" y="57744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635572" y="2007702"/>
            <a:ext cx="272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432FF"/>
                </a:solidFill>
              </a:rPr>
              <a:t>with</a:t>
            </a:r>
            <a:r>
              <a:rPr lang="en-US" dirty="0" smtClean="0"/>
              <a:t> forward spectrometry</a:t>
            </a:r>
          </a:p>
          <a:p>
            <a:r>
              <a:rPr lang="en-US" dirty="0" smtClean="0"/>
              <a:t>but </a:t>
            </a:r>
            <a:r>
              <a:rPr lang="en-US" b="1" dirty="0" smtClean="0">
                <a:solidFill>
                  <a:srgbClr val="0432FF"/>
                </a:solidFill>
              </a:rPr>
              <a:t>no</a:t>
            </a:r>
            <a:r>
              <a:rPr lang="en-US" dirty="0" smtClean="0"/>
              <a:t> secondary focus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85352" y="397667"/>
            <a:ext cx="4806648" cy="546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385352" y="61060"/>
            <a:ext cx="4558086" cy="2084847"/>
            <a:chOff x="245996" y="4054764"/>
            <a:chExt cx="4558086" cy="208484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450109" y="4147128"/>
              <a:ext cx="0" cy="154247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450109" y="5689601"/>
              <a:ext cx="3121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49746" y="4054764"/>
                  <a:ext cx="486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746" y="4054764"/>
                  <a:ext cx="48667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45996" y="4980021"/>
              <a:ext cx="1204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 MeV/c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339916" y="5755336"/>
                  <a:ext cx="4641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916" y="5755336"/>
                  <a:ext cx="46416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rot="5400000" flipH="1">
              <a:off x="3902364" y="5602568"/>
              <a:ext cx="1740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838553" y="57553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50109" y="4424096"/>
              <a:ext cx="2539288" cy="748271"/>
            </a:xfrm>
            <a:prstGeom prst="rect">
              <a:avLst/>
            </a:prstGeom>
            <a:gradFill flip="none" rotWithShape="1">
              <a:gsLst>
                <a:gs pos="0">
                  <a:srgbClr val="0432FF">
                    <a:alpha val="50000"/>
                  </a:srgb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1450109" y="5172367"/>
              <a:ext cx="1740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72303" y="5492506"/>
              <a:ext cx="970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 MeV/c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95400" y="57702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635572" y="70890"/>
            <a:ext cx="302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432FF"/>
                </a:solidFill>
              </a:rPr>
              <a:t>without</a:t>
            </a:r>
            <a:r>
              <a:rPr lang="en-US" dirty="0" smtClean="0"/>
              <a:t> forward spectrometry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629323" y="4224601"/>
            <a:ext cx="272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432FF"/>
                </a:solidFill>
              </a:rPr>
              <a:t>with</a:t>
            </a:r>
            <a:r>
              <a:rPr lang="en-US" dirty="0" smtClean="0"/>
              <a:t> forward spectrometry</a:t>
            </a:r>
          </a:p>
          <a:p>
            <a:r>
              <a:rPr lang="en-US" b="1" dirty="0" smtClean="0">
                <a:solidFill>
                  <a:srgbClr val="0432FF"/>
                </a:solidFill>
              </a:rPr>
              <a:t>and</a:t>
            </a:r>
            <a:r>
              <a:rPr lang="en-US" dirty="0" smtClean="0"/>
              <a:t> secondary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Physics Drivers for Low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at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051" y="916417"/>
            <a:ext cx="8961897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and Machine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2000" dirty="0" smtClean="0"/>
                  <a:t>Consistency with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existing infrastructure</a:t>
                </a:r>
                <a:r>
                  <a:rPr lang="en-US" sz="2000" dirty="0" smtClean="0"/>
                  <a:t>: experimental hall and tunnel size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2000" dirty="0" smtClean="0"/>
                  <a:t>Integrate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necessary components</a:t>
                </a:r>
                <a:r>
                  <a:rPr lang="en-US" sz="2000" dirty="0" smtClean="0"/>
                  <a:t>: spin rotators, crab cavities, ZDC, luminosity monitor, Roman pots, low-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tagger, etc.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2000" dirty="0" smtClean="0"/>
                  <a:t>Geometric and optical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match to</a:t>
                </a:r>
                <a:r>
                  <a:rPr lang="en-US" sz="2000" dirty="0" smtClean="0"/>
                  <a:t> the rest of the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collider rings </a:t>
                </a:r>
              </a:p>
              <a:p>
                <a:pPr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2000" dirty="0" smtClean="0"/>
                  <a:t>All </a:t>
                </a:r>
                <a:r>
                  <a:rPr lang="en-US" sz="2000" dirty="0"/>
                  <a:t>beams transport over </a:t>
                </a:r>
                <a:r>
                  <a:rPr lang="en-US" sz="2000" dirty="0">
                    <a:solidFill>
                      <a:srgbClr val="0432FF"/>
                    </a:solidFill>
                  </a:rPr>
                  <a:t>full energy range</a:t>
                </a:r>
              </a:p>
              <a:p>
                <a:pPr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2000" dirty="0"/>
                  <a:t>Magnet aperture-edge fields </a:t>
                </a:r>
                <a:r>
                  <a:rPr lang="en-US" sz="2000" dirty="0">
                    <a:solidFill>
                      <a:srgbClr val="0432FF"/>
                    </a:solidFill>
                  </a:rPr>
                  <a:t>&lt; 4.6 T</a:t>
                </a:r>
              </a:p>
              <a:p>
                <a:pPr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2000" dirty="0"/>
                  <a:t>Sufficient </a:t>
                </a:r>
                <a:r>
                  <a:rPr lang="en-US" sz="2000" dirty="0">
                    <a:solidFill>
                      <a:srgbClr val="0432FF"/>
                    </a:solidFill>
                  </a:rPr>
                  <a:t>DA</a:t>
                </a:r>
                <a:r>
                  <a:rPr lang="en-US" sz="2000" dirty="0"/>
                  <a:t> and </a:t>
                </a:r>
                <a:r>
                  <a:rPr lang="en-US" sz="2000" dirty="0">
                    <a:solidFill>
                      <a:srgbClr val="0432FF"/>
                    </a:solidFill>
                  </a:rPr>
                  <a:t>momentum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acceptance</a:t>
                </a:r>
                <a:endParaRPr lang="en-US" sz="2000" dirty="0">
                  <a:solidFill>
                    <a:srgbClr val="0432FF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2000" dirty="0"/>
                  <a:t>Total </a:t>
                </a:r>
                <a:r>
                  <a:rPr lang="en-US" sz="2000" dirty="0">
                    <a:solidFill>
                      <a:srgbClr val="0432FF"/>
                    </a:solidFill>
                  </a:rPr>
                  <a:t>beam-beam</a:t>
                </a:r>
                <a:r>
                  <a:rPr lang="en-US" sz="2000" dirty="0"/>
                  <a:t> &lt; 0.03 (p), 0.1 (e)</a:t>
                </a:r>
              </a:p>
              <a:p>
                <a:pPr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2000" dirty="0"/>
                  <a:t>Beam </a:t>
                </a:r>
                <a:r>
                  <a:rPr lang="en-US" sz="2000" dirty="0">
                    <a:solidFill>
                      <a:srgbClr val="0432FF"/>
                    </a:solidFill>
                  </a:rPr>
                  <a:t>aperture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&gt;10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 (p);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&gt;15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/20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 H/V (e)</a:t>
                </a:r>
              </a:p>
              <a:p>
                <a:pPr>
                  <a:spcBef>
                    <a:spcPts val="0"/>
                  </a:spcBef>
                  <a:spcAft>
                    <a:spcPts val="900"/>
                  </a:spcAft>
                </a:pPr>
                <a:r>
                  <a:rPr lang="en-US" sz="2000" dirty="0"/>
                  <a:t>Dispersion and </a:t>
                </a:r>
                <a:r>
                  <a:rPr lang="en-US" sz="2000" dirty="0" smtClean="0"/>
                  <a:t>dispersion slope </a:t>
                </a:r>
                <a:r>
                  <a:rPr lang="en-US" sz="2000" dirty="0">
                    <a:solidFill>
                      <a:srgbClr val="0432FF"/>
                    </a:solidFill>
                  </a:rPr>
                  <a:t>constraints at crab cavities</a:t>
                </a:r>
                <a:endParaRPr lang="en-US" sz="2000" dirty="0" smtClean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08709"/>
                <a:ext cx="12039600" cy="5629036"/>
              </a:xfrm>
              <a:blipFill>
                <a:blip r:embed="rId2"/>
                <a:stretch>
                  <a:fillRect l="-456" t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2</a:t>
            </a:r>
            <a:r>
              <a:rPr lang="en-US" baseline="30000" dirty="0" smtClean="0"/>
              <a:t>nd</a:t>
            </a:r>
            <a:r>
              <a:rPr lang="en-US" dirty="0" smtClean="0"/>
              <a:t> IR Optics up to 120 GeV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019" y="808709"/>
                <a:ext cx="11704320" cy="56290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Quadrupole lengths optimized to provide 10 mrad polar angle acceptance with aperture-edge fields below 4.6 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b="0" dirty="0" smtClean="0"/>
                  <a:t>Use constraints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=1.2</m:t>
                    </m:r>
                  </m:oMath>
                </a14:m>
                <a:r>
                  <a:rPr lang="en-US" sz="2000" dirty="0" smtClean="0"/>
                  <a:t> km </a:t>
                </a:r>
                <a:br>
                  <a:rPr lang="en-US" sz="2000" dirty="0" smtClean="0"/>
                </a:b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 smtClean="0"/>
                  <a:t> km as in the 1</a:t>
                </a:r>
                <a:r>
                  <a:rPr lang="en-US" sz="2000" baseline="30000" dirty="0" smtClean="0"/>
                  <a:t>st</a:t>
                </a:r>
                <a:r>
                  <a:rPr lang="en-US" sz="2000" dirty="0" smtClean="0"/>
                  <a:t> IR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Upstream section is based on </a:t>
                </a:r>
                <a:br>
                  <a:rPr lang="en-US" sz="2000" dirty="0" smtClean="0"/>
                </a:br>
                <a:r>
                  <a:rPr lang="en-US" sz="2000" dirty="0" smtClean="0"/>
                  <a:t>the 1</a:t>
                </a:r>
                <a:r>
                  <a:rPr lang="en-US" sz="2000" baseline="30000" dirty="0" smtClean="0"/>
                  <a:t>st</a:t>
                </a:r>
                <a:r>
                  <a:rPr lang="en-US" sz="2000" dirty="0" smtClean="0"/>
                  <a:t> IR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Doublet optics with reversible </a:t>
                </a:r>
                <a:br>
                  <a:rPr lang="en-US" sz="2000" dirty="0" smtClean="0"/>
                </a:br>
                <a:r>
                  <a:rPr lang="en-US" sz="2000" dirty="0" smtClean="0"/>
                  <a:t>polarity of the second quad </a:t>
                </a:r>
                <a:br>
                  <a:rPr lang="en-US" sz="2000" dirty="0" smtClean="0"/>
                </a:br>
                <a:r>
                  <a:rPr lang="en-US" sz="2000" dirty="0" smtClean="0"/>
                  <a:t>depending on the energy</a:t>
                </a:r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b="0" dirty="0" smtClean="0"/>
                  <a:t>Secondary focus with </a:t>
                </a:r>
                <a:br>
                  <a:rPr lang="en-US" sz="2000" b="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&gt;7⋅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 smtClean="0"/>
                  <a:t> acceptance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b="0" dirty="0" smtClean="0">
                    <a:latin typeface="Arial" panose="020B0604020202020204" pitchFamily="34" charset="0"/>
                  </a:rPr>
                  <a:t>Chromatic contribution:</a:t>
                </a:r>
                <a:r>
                  <a:rPr lang="en-US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00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−55</m:t>
                        </m:r>
                      </m:den>
                    </m:f>
                  </m:oMath>
                </a14:m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019" y="808709"/>
                <a:ext cx="11704320" cy="5629036"/>
              </a:xfrm>
              <a:blipFill>
                <a:blip r:embed="rId2"/>
                <a:stretch>
                  <a:fillRect l="-469" t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3rd EIC Yellow Report Workshop at CUA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16,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19" y="1526476"/>
            <a:ext cx="6954601" cy="45560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77747" y="1971040"/>
            <a:ext cx="325118" cy="399627"/>
          </a:xfrm>
          <a:prstGeom prst="rect">
            <a:avLst/>
          </a:prstGeom>
          <a:noFill/>
          <a:ln w="19050">
            <a:solidFill>
              <a:srgbClr val="0432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23910</TotalTime>
  <Words>2551</Words>
  <Application>Microsoft Office PowerPoint</Application>
  <PresentationFormat>Widescreen</PresentationFormat>
  <Paragraphs>275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Courier New</vt:lpstr>
      <vt:lpstr>PingFangSC-Regular</vt:lpstr>
      <vt:lpstr>Symbol</vt:lpstr>
      <vt:lpstr>Theme1</vt:lpstr>
      <vt:lpstr>Optimization of a 2nd IR</vt:lpstr>
      <vt:lpstr>EIC 2nd IR</vt:lpstr>
      <vt:lpstr>EIC IR Design Requirements</vt:lpstr>
      <vt:lpstr>Crossing Angle and p_T Resolution</vt:lpstr>
      <vt:lpstr>Far-Forward Angular Acceptance</vt:lpstr>
      <vt:lpstr>Acceptance as Function of x_L and p_T </vt:lpstr>
      <vt:lpstr>Physics Drivers for Low (1-x_L) at Small p_T</vt:lpstr>
      <vt:lpstr>Geometric and Machine Constraints</vt:lpstr>
      <vt:lpstr>Ion 2nd IR Optics up to 120 GeV</vt:lpstr>
      <vt:lpstr>Ion 2nd IR Optics from 120 to 275 GeV</vt:lpstr>
      <vt:lpstr>Electron 2nd IR Optics</vt:lpstr>
      <vt:lpstr>Footprint</vt:lpstr>
      <vt:lpstr>Design Optimization</vt:lpstr>
      <vt:lpstr>Simultaneous Operation of Two IRs</vt:lpstr>
      <vt:lpstr>Beam-Beam Tune Shift</vt:lpstr>
      <vt:lpstr>Total Beam-Beam Tune Shift</vt:lpstr>
      <vt:lpstr>Beam-Beam Tune Shift and Luminosity Sharing</vt:lpstr>
      <vt:lpstr>Engineering Feasibility</vt:lpstr>
      <vt:lpstr>Ongoing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Vasiliy Morozov</cp:lastModifiedBy>
  <cp:revision>461</cp:revision>
  <dcterms:created xsi:type="dcterms:W3CDTF">2018-09-06T13:32:58Z</dcterms:created>
  <dcterms:modified xsi:type="dcterms:W3CDTF">2020-09-16T18:26:01Z</dcterms:modified>
</cp:coreProperties>
</file>