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111" r:id="rId2"/>
    <p:sldId id="1390" r:id="rId3"/>
    <p:sldId id="1737" r:id="rId4"/>
    <p:sldId id="1732" r:id="rId5"/>
    <p:sldId id="1733" r:id="rId6"/>
    <p:sldId id="1738" r:id="rId7"/>
    <p:sldId id="1739" r:id="rId8"/>
    <p:sldId id="1734" r:id="rId9"/>
    <p:sldId id="1735" r:id="rId10"/>
    <p:sldId id="1736" r:id="rId11"/>
    <p:sldId id="294" r:id="rId12"/>
    <p:sldId id="1730" r:id="rId13"/>
    <p:sldId id="173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89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11893"/>
    <a:srgbClr val="FFD579"/>
    <a:srgbClr val="FF7E79"/>
    <a:srgbClr val="0096FF"/>
    <a:srgbClr val="FF9300"/>
    <a:srgbClr val="FF2600"/>
    <a:srgbClr val="008F00"/>
    <a:srgbClr val="FFFD78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/>
    <p:restoredTop sz="96208"/>
  </p:normalViewPr>
  <p:slideViewPr>
    <p:cSldViewPr snapToGrid="0" snapToObjects="1">
      <p:cViewPr varScale="1">
        <p:scale>
          <a:sx n="119" d="100"/>
          <a:sy n="119" d="100"/>
        </p:scale>
        <p:origin x="1328" y="184"/>
      </p:cViewPr>
      <p:guideLst>
        <p:guide orient="horz" pos="18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1322" y="6592566"/>
            <a:ext cx="234267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592568"/>
            <a:ext cx="381841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011893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14D44D-CCE6-9649-A20F-3A57D51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2853" y="6581935"/>
            <a:ext cx="2471147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DE20D-7521-C048-99DE-9A7F0C0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8915" y="6592568"/>
            <a:ext cx="3911493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0ECB2-F125-BC44-B899-BE53238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5752" y="6592567"/>
            <a:ext cx="241824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491063-0D79-EE40-A1B0-BB4D4E6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563" y="6592568"/>
            <a:ext cx="394237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19076" cy="365125"/>
          </a:xfrm>
        </p:spPr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28950" y="6524312"/>
            <a:ext cx="3086100" cy="365125"/>
          </a:xfrm>
        </p:spPr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78885" y="6486527"/>
            <a:ext cx="2057400" cy="365125"/>
          </a:xfrm>
        </p:spPr>
        <p:txBody>
          <a:bodyPr/>
          <a:lstStyle>
            <a:lvl1pPr algn="r">
              <a:defRPr sz="1200"/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" y="1711840"/>
            <a:ext cx="9118359" cy="2041443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Complementary Detectors </a:t>
            </a: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at EIC</a:t>
            </a:r>
            <a:endParaRPr lang="en-US" sz="36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136" y="4211234"/>
            <a:ext cx="4195864" cy="934925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P.R. Newman (Birmingham)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F4EA-E172-7848-BFC1-CD062E16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Complementarity Matrix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E163F-9D93-4046-A3CD-17EC5828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8F8E-DE3A-4C44-BC7C-24296287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7888A-8525-E54F-88D5-4AB9BA31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7CC2-0009-6A42-AF25-1F322C427016}"/>
              </a:ext>
            </a:extLst>
          </p:cNvPr>
          <p:cNvSpPr txBox="1"/>
          <p:nvPr/>
        </p:nvSpPr>
        <p:spPr>
          <a:xfrm>
            <a:off x="812094" y="784742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For YR – write up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Collect information neatly via a ‘Physics Topic’ v ‘Detector Component’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16435-73C2-9F44-B046-339935557FDB}"/>
              </a:ext>
            </a:extLst>
          </p:cNvPr>
          <p:cNvSpPr txBox="1"/>
          <p:nvPr/>
        </p:nvSpPr>
        <p:spPr>
          <a:xfrm>
            <a:off x="198907" y="3515064"/>
            <a:ext cx="8770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Comic Sans MS" panose="030F0902030302020204" pitchFamily="66" charset="0"/>
              </a:rPr>
              <a:t>Each element clickable to add content (could leads to a page with list of files / links) </a:t>
            </a:r>
          </a:p>
          <a:p>
            <a:pPr lvl="1">
              <a:buClr>
                <a:srgbClr val="0432FF"/>
              </a:buClr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latin typeface="Comic Sans MS" panose="030F0902030302020204" pitchFamily="66" charset="0"/>
              </a:rPr>
              <a:t>complementarity ideas (see list of questions asked to Working Groups)</a:t>
            </a:r>
          </a:p>
          <a:p>
            <a:pPr lvl="1">
              <a:buClr>
                <a:srgbClr val="0432FF"/>
              </a:buClr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latin typeface="Comic Sans MS" panose="030F0902030302020204" pitchFamily="66" charset="0"/>
              </a:rPr>
              <a:t>problems arising from baseline design</a:t>
            </a:r>
          </a:p>
          <a:p>
            <a:pPr lvl="1">
              <a:buClr>
                <a:srgbClr val="0432FF"/>
              </a:buClr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 …</a:t>
            </a:r>
            <a:endParaRPr lang="en-US" sz="1600" dirty="0"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endParaRPr lang="en-US" sz="1600" dirty="0"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Comic Sans MS" panose="030F0902030302020204" pitchFamily="66" charset="0"/>
              </a:rPr>
              <a:t>May need more rows, subdividing some of the PWGs (</a:t>
            </a:r>
            <a:r>
              <a:rPr lang="en-US" sz="1600" dirty="0" err="1">
                <a:latin typeface="Comic Sans MS" panose="030F0902030302020204" pitchFamily="66" charset="0"/>
              </a:rPr>
              <a:t>eg</a:t>
            </a:r>
            <a:r>
              <a:rPr lang="en-US" sz="1600" dirty="0">
                <a:latin typeface="Comic Sans MS" panose="030F0902030302020204" pitchFamily="66" charset="0"/>
              </a:rPr>
              <a:t> for SIDIS)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endParaRPr lang="en-US" sz="1600" dirty="0"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Comic Sans MS" panose="030F0902030302020204" pitchFamily="66" charset="0"/>
              </a:rPr>
              <a:t>ECA and PRN populate based on material from Complementarity meetings so far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Comic Sans MS" panose="030F0902030302020204" pitchFamily="66" charset="0"/>
              </a:rPr>
              <a:t>Invite others to add material during / after CUA meeting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5A1550-BC0A-EA46-AA04-82214A56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7" y="1504234"/>
            <a:ext cx="8622255" cy="17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2A6C71-B910-0C4A-B81D-B168B52D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A592B-43D4-6142-B05E-F8EDD2A1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56669-997C-7948-8A47-9D480053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D8548-8200-4B44-A8C8-7E64D57B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022C-1B92-4342-A7F7-95BB15B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C8D3-6C8F-624D-A30E-FFB5D0699F9C}"/>
              </a:ext>
            </a:extLst>
          </p:cNvPr>
          <p:cNvSpPr txBox="1"/>
          <p:nvPr/>
        </p:nvSpPr>
        <p:spPr>
          <a:xfrm>
            <a:off x="9331" y="48341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Interaction Region: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2A64-CCAC-C64D-AA48-6BBB2BBAD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61831" y="-1286590"/>
            <a:ext cx="4420337" cy="89461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0C7263-F025-3D41-AFC6-84A8150EB4DD}"/>
              </a:ext>
            </a:extLst>
          </p:cNvPr>
          <p:cNvSpPr txBox="1">
            <a:spLocks/>
          </p:cNvSpPr>
          <p:nvPr/>
        </p:nvSpPr>
        <p:spPr>
          <a:xfrm>
            <a:off x="8469" y="5427565"/>
            <a:ext cx="4507873" cy="1060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All beams transport over full energy range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Magnet aperture-edge fields &lt; 4.6 T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Detune low-beta or do not run for E</a:t>
            </a:r>
            <a:r>
              <a:rPr lang="en-US" sz="1100" baseline="-25000" dirty="0">
                <a:latin typeface="Comic Sans MS" panose="030F0902030302020204" pitchFamily="66" charset="0"/>
              </a:rPr>
              <a:t>p</a:t>
            </a:r>
            <a:r>
              <a:rPr lang="en-US" sz="1100" dirty="0">
                <a:latin typeface="Comic Sans MS" panose="030F0902030302020204" pitchFamily="66" charset="0"/>
              </a:rPr>
              <a:t>&gt;~180 GeV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Sufficient DA and momentum aperture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403E3-52EE-1149-A7B7-DD83A0926896}"/>
              </a:ext>
            </a:extLst>
          </p:cNvPr>
          <p:cNvSpPr txBox="1"/>
          <p:nvPr/>
        </p:nvSpPr>
        <p:spPr>
          <a:xfrm>
            <a:off x="4333460" y="5430740"/>
            <a:ext cx="433804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Total beam-beam &lt; 0.03 (p), 0.1 (e)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Beam aperture &gt;10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dirty="0">
                <a:latin typeface="Comic Sans MS" panose="030F0902030302020204" pitchFamily="66" charset="0"/>
              </a:rPr>
              <a:t> (p); &gt;15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/20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 H/V (e)</a:t>
            </a:r>
          </a:p>
          <a:p>
            <a:pPr marL="628650" lvl="2" indent="-1714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Electron aperture accommodates non-Gaussian tails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Dispersion and dispersion’ constraints at crab cavities</a:t>
            </a:r>
          </a:p>
        </p:txBody>
      </p:sp>
    </p:spTree>
    <p:extLst>
      <p:ext uri="{BB962C8B-B14F-4D97-AF65-F5344CB8AC3E}">
        <p14:creationId xmlns:p14="http://schemas.microsoft.com/office/powerpoint/2010/main" val="26417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026C-F477-9D4A-8150-796CB8B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vs. Detector Space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8316F-E80C-4D4A-9F3C-32B849D1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05E8-F29D-0B4B-904F-A2B1EB8F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21057-6F3B-404E-8C34-C00DA048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/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70D1D9-7DBE-1B45-9784-98704E983883}"/>
              </a:ext>
            </a:extLst>
          </p:cNvPr>
          <p:cNvSpPr txBox="1"/>
          <p:nvPr/>
        </p:nvSpPr>
        <p:spPr>
          <a:xfrm>
            <a:off x="198785" y="720489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Luminosity: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AA50B6-2B03-0F4A-AB62-DD87A5961633}"/>
              </a:ext>
            </a:extLst>
          </p:cNvPr>
          <p:cNvSpPr/>
          <p:nvPr/>
        </p:nvSpPr>
        <p:spPr>
          <a:xfrm>
            <a:off x="2790909" y="610550"/>
            <a:ext cx="572493" cy="286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DE746-5BA2-D244-9195-401F20F780C9}"/>
              </a:ext>
            </a:extLst>
          </p:cNvPr>
          <p:cNvSpPr txBox="1"/>
          <p:nvPr/>
        </p:nvSpPr>
        <p:spPr>
          <a:xfrm>
            <a:off x="206734" y="1349047"/>
            <a:ext cx="8730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but reduce emittances by factor n  ( note </a:t>
            </a:r>
            <a:r>
              <a:rPr lang="en-US" sz="1400" dirty="0" err="1">
                <a:latin typeface="Comic Sans MS" panose="030F0902030302020204" pitchFamily="66" charset="0"/>
              </a:rPr>
              <a:t>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 is original number of bunches, new is </a:t>
            </a:r>
            <a:r>
              <a:rPr lang="en-US" sz="1400" dirty="0" err="1">
                <a:latin typeface="Comic Sans MS" panose="030F0902030302020204" pitchFamily="66" charset="0"/>
              </a:rPr>
              <a:t>n·n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), which requires much stronger cooling </a:t>
            </a:r>
            <a:r>
              <a:rPr lang="en-US" sz="1400" dirty="0" err="1">
                <a:latin typeface="Symbol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</a:rPr>
              <a:t>cool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 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cool</a:t>
            </a:r>
            <a:r>
              <a:rPr lang="en-US" sz="1400" baseline="-25000" dirty="0">
                <a:latin typeface="Comic Sans MS" panose="030F0902030302020204" pitchFamily="66" charset="0"/>
                <a:sym typeface="Wingdings" panose="05000000000000000000" pitchFamily="2" charset="2"/>
              </a:rPr>
              <a:t> 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/ 2,4, …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The original luminosity is then recovered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Luminosity can now be increased by squeezing the betas by a factor 2 which is possible since the envelope in the final focus quadrupoles has shrunk by a factor of √2 in x and y 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One is left to deal with the enhanced IR chromaticity which went up by a factor of 2  which reduces the dynamic aperture by a factor ~2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How to reduce IR chromaticity?</a:t>
            </a:r>
          </a:p>
          <a:p>
            <a:pPr>
              <a:buClr>
                <a:srgbClr val="0432FF"/>
              </a:buClr>
            </a:pP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Increase crossing angle to get final focus quadrupoles closer to IP</a:t>
            </a:r>
          </a:p>
          <a:p>
            <a:pPr algn="ctr">
              <a:buClr>
                <a:srgbClr val="0432FF"/>
              </a:buClr>
            </a:pPr>
            <a:r>
              <a:rPr lang="en-US" sz="1400" dirty="0" err="1">
                <a:latin typeface="Symbol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</a:rPr>
              <a:t>cross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cross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x 2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</a:t>
            </a: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Impact on detector: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asymmetric material budget in outgoing hadron beam direction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                                        asymmetric and reduced acceptance for high </a:t>
            </a:r>
            <a:r>
              <a:rPr lang="en-US" sz="1400" dirty="0">
                <a:latin typeface="Symbol" pitchFamily="2" charset="2"/>
                <a:sym typeface="Wingdings" panose="05000000000000000000" pitchFamily="2" charset="2"/>
              </a:rPr>
              <a:t>h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hadrons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Electrons:  final focus quadrupoles in the detector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Hadrons:</a:t>
            </a: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7DFEAC-63BA-6440-959B-B495C87C9A3B}"/>
              </a:ext>
            </a:extLst>
          </p:cNvPr>
          <p:cNvGrpSpPr/>
          <p:nvPr/>
        </p:nvGrpSpPr>
        <p:grpSpPr>
          <a:xfrm>
            <a:off x="1463371" y="4859134"/>
            <a:ext cx="4185970" cy="1214715"/>
            <a:chOff x="1435379" y="4630230"/>
            <a:chExt cx="4185970" cy="1214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FDBF6A-9E54-B848-837D-3251309F8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215"/>
            <a:stretch/>
          </p:blipFill>
          <p:spPr>
            <a:xfrm>
              <a:off x="1435379" y="4630230"/>
              <a:ext cx="3449533" cy="12147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/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blipFill>
                  <a:blip r:embed="rId4"/>
                  <a:stretch>
                    <a:fillRect l="-5319" t="-116667" r="-10638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FB9D2858-1BEF-E445-A236-5DA4B9DD71FA}"/>
                </a:ext>
              </a:extLst>
            </p:cNvPr>
            <p:cNvSpPr/>
            <p:nvPr/>
          </p:nvSpPr>
          <p:spPr>
            <a:xfrm rot="5400000">
              <a:off x="3466440" y="4734352"/>
              <a:ext cx="82631" cy="60183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C98DDD-5652-9945-B681-8E8C69B1B101}"/>
                </a:ext>
              </a:extLst>
            </p:cNvPr>
            <p:cNvSpPr txBox="1"/>
            <p:nvPr/>
          </p:nvSpPr>
          <p:spPr>
            <a:xfrm>
              <a:off x="3322910" y="5011016"/>
              <a:ext cx="427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L*</a:t>
              </a:r>
            </a:p>
          </p:txBody>
        </p:sp>
      </p:grp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D123E80C-F9C7-8244-B632-543799AED65F}"/>
              </a:ext>
            </a:extLst>
          </p:cNvPr>
          <p:cNvSpPr/>
          <p:nvPr/>
        </p:nvSpPr>
        <p:spPr bwMode="auto">
          <a:xfrm>
            <a:off x="1430416" y="5970750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227FD-5FD1-9740-ACC1-CCA54ADC6467}"/>
              </a:ext>
            </a:extLst>
          </p:cNvPr>
          <p:cNvSpPr txBox="1"/>
          <p:nvPr/>
        </p:nvSpPr>
        <p:spPr>
          <a:xfrm>
            <a:off x="1924672" y="6148438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Detector Size directly coupled to Luminosity</a:t>
            </a:r>
          </a:p>
        </p:txBody>
      </p:sp>
    </p:spTree>
    <p:extLst>
      <p:ext uri="{BB962C8B-B14F-4D97-AF65-F5344CB8AC3E}">
        <p14:creationId xmlns:p14="http://schemas.microsoft.com/office/powerpoint/2010/main" val="17269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8BD17-3CEF-DA4A-A071-9F28A5E1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198" y="6592567"/>
            <a:ext cx="2183802" cy="260515"/>
          </a:xfrm>
        </p:spPr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74449-1C99-9949-A435-F4190231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02E7F-8583-C249-9755-1CFD1EE2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2285-ECB6-4448-A303-964D924182E2}"/>
              </a:ext>
            </a:extLst>
          </p:cNvPr>
          <p:cNvSpPr txBox="1"/>
          <p:nvPr/>
        </p:nvSpPr>
        <p:spPr>
          <a:xfrm>
            <a:off x="2865701" y="2460401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high Luminosity </a:t>
            </a:r>
          </a:p>
          <a:p>
            <a:pPr algn="ctr"/>
            <a:r>
              <a:rPr lang="en-US" sz="3600" dirty="0"/>
              <a:t>at full acceptance</a:t>
            </a:r>
            <a:endParaRPr lang="en-US" sz="3600" dirty="0"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B8B58-24B5-6346-B1D7-923D3C8B57F0}"/>
              </a:ext>
            </a:extLst>
          </p:cNvPr>
          <p:cNvSpPr txBox="1"/>
          <p:nvPr/>
        </p:nvSpPr>
        <p:spPr>
          <a:xfrm>
            <a:off x="2829259" y="1371947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0432FF"/>
                </a:solidFill>
                <a:latin typeface="Comic Sans MS" panose="030F0902030302020204" pitchFamily="66" charset="0"/>
              </a:rPr>
              <a:t>We want it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5C5F9-EFBA-E244-8140-1280EFE7FC2C}"/>
              </a:ext>
            </a:extLst>
          </p:cNvPr>
          <p:cNvSpPr txBox="1"/>
          <p:nvPr/>
        </p:nvSpPr>
        <p:spPr>
          <a:xfrm>
            <a:off x="2024668" y="4101800"/>
            <a:ext cx="5094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But there are some boundary conditions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 accelerator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 experiment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5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6B5-EF6F-A04E-A314-30CB2DFE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level 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7F4E6-95C0-F342-9633-0A672F7C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668D9-DEE9-464E-A15E-C06A9310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1169B-6035-9C49-9171-B2E5B665175B}"/>
              </a:ext>
            </a:extLst>
          </p:cNvPr>
          <p:cNvSpPr/>
          <p:nvPr/>
        </p:nvSpPr>
        <p:spPr>
          <a:xfrm>
            <a:off x="0" y="5558584"/>
            <a:ext cx="9144000" cy="9271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CDB9CD-E7AD-0646-B18C-66C831F0C346}"/>
              </a:ext>
            </a:extLst>
          </p:cNvPr>
          <p:cNvGrpSpPr/>
          <p:nvPr/>
        </p:nvGrpSpPr>
        <p:grpSpPr>
          <a:xfrm>
            <a:off x="64974" y="3429000"/>
            <a:ext cx="8561674" cy="2069463"/>
            <a:chOff x="144381" y="837405"/>
            <a:chExt cx="11415564" cy="27592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E21E1A-A862-1045-81C6-386DD4A0C6D3}"/>
                </a:ext>
              </a:extLst>
            </p:cNvPr>
            <p:cNvSpPr/>
            <p:nvPr/>
          </p:nvSpPr>
          <p:spPr>
            <a:xfrm>
              <a:off x="144381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D6D5CC-ED75-E642-9A2C-ACB984493218}"/>
                </a:ext>
              </a:extLst>
            </p:cNvPr>
            <p:cNvSpPr/>
            <p:nvPr/>
          </p:nvSpPr>
          <p:spPr>
            <a:xfrm>
              <a:off x="2353383" y="837405"/>
              <a:ext cx="495702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00A23B-860A-484A-8A99-77CE807F343D}"/>
                </a:ext>
              </a:extLst>
            </p:cNvPr>
            <p:cNvSpPr/>
            <p:nvPr/>
          </p:nvSpPr>
          <p:spPr>
            <a:xfrm>
              <a:off x="2906835" y="837405"/>
              <a:ext cx="1434166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9F825B-B693-7743-9107-31B4CCE336FA}"/>
                </a:ext>
              </a:extLst>
            </p:cNvPr>
            <p:cNvSpPr/>
            <p:nvPr/>
          </p:nvSpPr>
          <p:spPr>
            <a:xfrm>
              <a:off x="4406771" y="837405"/>
              <a:ext cx="819754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441268-3AB8-7741-AA38-B6683AB67DC8}"/>
                </a:ext>
              </a:extLst>
            </p:cNvPr>
            <p:cNvSpPr/>
            <p:nvPr/>
          </p:nvSpPr>
          <p:spPr>
            <a:xfrm>
              <a:off x="533721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A60896-6A90-EE45-A2CF-404ABEA1AD4F}"/>
                </a:ext>
              </a:extLst>
            </p:cNvPr>
            <p:cNvSpPr/>
            <p:nvPr/>
          </p:nvSpPr>
          <p:spPr>
            <a:xfrm>
              <a:off x="675052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1D5780-776F-1342-A66A-0B0A39D508CD}"/>
                </a:ext>
              </a:extLst>
            </p:cNvPr>
            <p:cNvSpPr/>
            <p:nvPr/>
          </p:nvSpPr>
          <p:spPr>
            <a:xfrm>
              <a:off x="896112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3F202-C963-4546-B87B-97E406A7FCDC}"/>
                </a:ext>
              </a:extLst>
            </p:cNvPr>
            <p:cNvSpPr/>
            <p:nvPr/>
          </p:nvSpPr>
          <p:spPr>
            <a:xfrm>
              <a:off x="10374433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1E58E0-E89F-6940-B715-5134901A18C3}"/>
                </a:ext>
              </a:extLst>
            </p:cNvPr>
            <p:cNvSpPr txBox="1"/>
            <p:nvPr/>
          </p:nvSpPr>
          <p:spPr>
            <a:xfrm>
              <a:off x="144381" y="2531564"/>
              <a:ext cx="1414921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far-backward </a:t>
              </a:r>
            </a:p>
            <a:p>
              <a:r>
                <a:rPr lang="en-US" sz="1350" dirty="0"/>
                <a:t>e-detection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B83741-D2DC-5246-9C0A-2A509E626AE4}"/>
                </a:ext>
              </a:extLst>
            </p:cNvPr>
            <p:cNvSpPr txBox="1"/>
            <p:nvPr/>
          </p:nvSpPr>
          <p:spPr>
            <a:xfrm>
              <a:off x="2353384" y="2531564"/>
              <a:ext cx="2873141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“Central detector”, includes e-endcap, central, and p/ion endcap detectors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2B4B8F-C3B3-5D40-ADE7-2DDF8E41DA2A}"/>
                </a:ext>
              </a:extLst>
            </p:cNvPr>
            <p:cNvSpPr txBox="1"/>
            <p:nvPr/>
          </p:nvSpPr>
          <p:spPr>
            <a:xfrm>
              <a:off x="6819221" y="2365626"/>
              <a:ext cx="14224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Ion final-focus quads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80C5FE-CB27-DE43-BC11-99A5D56FB2B8}"/>
                </a:ext>
              </a:extLst>
            </p:cNvPr>
            <p:cNvSpPr/>
            <p:nvPr/>
          </p:nvSpPr>
          <p:spPr>
            <a:xfrm>
              <a:off x="1559302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567370-1F2C-F44A-A7A6-3C6FA8692C77}"/>
                </a:ext>
              </a:extLst>
            </p:cNvPr>
            <p:cNvSpPr txBox="1"/>
            <p:nvPr/>
          </p:nvSpPr>
          <p:spPr>
            <a:xfrm>
              <a:off x="1465457" y="2531564"/>
              <a:ext cx="935411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 final-focus quads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8426BC-909A-3241-99DB-751869062E1E}"/>
                </a:ext>
              </a:extLst>
            </p:cNvPr>
            <p:cNvSpPr txBox="1"/>
            <p:nvPr/>
          </p:nvSpPr>
          <p:spPr>
            <a:xfrm>
              <a:off x="5580810" y="2365582"/>
              <a:ext cx="116971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forward dipole</a:t>
              </a:r>
            </a:p>
            <a:p>
              <a:r>
                <a:rPr lang="en-US" sz="1350" dirty="0"/>
                <a:t>incl. h-detection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55C8C0-C4E3-2746-8FF0-DC1EFEECFB09}"/>
                </a:ext>
              </a:extLst>
            </p:cNvPr>
            <p:cNvSpPr txBox="1"/>
            <p:nvPr/>
          </p:nvSpPr>
          <p:spPr>
            <a:xfrm>
              <a:off x="9004263" y="2380535"/>
              <a:ext cx="129941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far-forward h detection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D4823A-FD01-8549-8932-E6882ADB7748}"/>
                </a:ext>
              </a:extLst>
            </p:cNvPr>
            <p:cNvSpPr/>
            <p:nvPr/>
          </p:nvSpPr>
          <p:spPr>
            <a:xfrm>
              <a:off x="8163833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76F99D-9526-3B4A-97BF-542615700286}"/>
                </a:ext>
              </a:extLst>
            </p:cNvPr>
            <p:cNvSpPr txBox="1"/>
            <p:nvPr/>
          </p:nvSpPr>
          <p:spPr>
            <a:xfrm>
              <a:off x="8087709" y="2363344"/>
              <a:ext cx="10283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forward dipole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3DD10-A415-9A4D-9D76-1DE74FCA8F0E}"/>
                </a:ext>
              </a:extLst>
            </p:cNvPr>
            <p:cNvSpPr txBox="1"/>
            <p:nvPr/>
          </p:nvSpPr>
          <p:spPr>
            <a:xfrm>
              <a:off x="10260534" y="2366144"/>
              <a:ext cx="12994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far-forward </a:t>
              </a:r>
            </a:p>
            <a:p>
              <a:r>
                <a:rPr lang="en-US" sz="1350" dirty="0"/>
                <a:t>h-detection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771576-2374-974F-997A-CC30EB6EF9A2}"/>
              </a:ext>
            </a:extLst>
          </p:cNvPr>
          <p:cNvGrpSpPr/>
          <p:nvPr/>
        </p:nvGrpSpPr>
        <p:grpSpPr>
          <a:xfrm>
            <a:off x="71711" y="5601844"/>
            <a:ext cx="8807327" cy="858585"/>
            <a:chOff x="153365" y="3859660"/>
            <a:chExt cx="11743106" cy="1144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1FBE8-F953-724D-ABCC-48EE16573C41}"/>
                </a:ext>
              </a:extLst>
            </p:cNvPr>
            <p:cNvSpPr txBox="1"/>
            <p:nvPr/>
          </p:nvSpPr>
          <p:spPr>
            <a:xfrm>
              <a:off x="153365" y="3896447"/>
              <a:ext cx="13430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Low-Q</a:t>
              </a:r>
              <a:r>
                <a:rPr lang="en-US" sz="1200" baseline="30000" dirty="0"/>
                <a:t>2</a:t>
              </a:r>
            </a:p>
            <a:p>
              <a:r>
                <a:rPr lang="en-US" sz="1200" dirty="0"/>
                <a:t>spectroscopy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9E60BA-63C4-2946-81AC-5208AE1D038F}"/>
                </a:ext>
              </a:extLst>
            </p:cNvPr>
            <p:cNvSpPr txBox="1"/>
            <p:nvPr/>
          </p:nvSpPr>
          <p:spPr>
            <a:xfrm>
              <a:off x="9038389" y="3969331"/>
              <a:ext cx="15411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Baryon decay</a:t>
              </a:r>
            </a:p>
            <a:p>
              <a:r>
                <a:rPr lang="en-US" sz="1200" dirty="0">
                  <a:latin typeface="Symbol" panose="05050102010706020507" pitchFamily="18" charset="2"/>
                </a:rPr>
                <a:t>p</a:t>
              </a:r>
              <a:r>
                <a:rPr lang="en-US" sz="1200" dirty="0"/>
                <a:t>/K structure</a:t>
              </a:r>
            </a:p>
            <a:p>
              <a:r>
                <a:rPr lang="en-US" sz="1200" dirty="0"/>
                <a:t>evaporated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E874EF-8332-8640-9BE9-17CFD3B7784E}"/>
                </a:ext>
              </a:extLst>
            </p:cNvPr>
            <p:cNvSpPr txBox="1"/>
            <p:nvPr/>
          </p:nvSpPr>
          <p:spPr>
            <a:xfrm>
              <a:off x="2336538" y="3896445"/>
              <a:ext cx="27166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Inclusive Structure Functions, TMDs, heavy flavors and jets, electrons for GPDs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4114A5-6DD6-0246-A767-1359F9AACDCE}"/>
                </a:ext>
              </a:extLst>
            </p:cNvPr>
            <p:cNvSpPr txBox="1"/>
            <p:nvPr/>
          </p:nvSpPr>
          <p:spPr>
            <a:xfrm>
              <a:off x="10355316" y="3859660"/>
              <a:ext cx="15411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GPDs/DVCS, tagging, diffraction</a:t>
              </a:r>
            </a:p>
            <a:p>
              <a:r>
                <a:rPr lang="en-US" sz="1200" dirty="0"/>
                <a:t>lowest-t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500A16-9DD4-7C4E-9852-8FBF88D2A309}"/>
              </a:ext>
            </a:extLst>
          </p:cNvPr>
          <p:cNvCxnSpPr>
            <a:cxnSpLocks/>
          </p:cNvCxnSpPr>
          <p:nvPr/>
        </p:nvCxnSpPr>
        <p:spPr>
          <a:xfrm>
            <a:off x="1819175" y="3970417"/>
            <a:ext cx="8662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D3B4A7-BF5A-5944-ADEE-D1F021C5CDE9}"/>
              </a:ext>
            </a:extLst>
          </p:cNvPr>
          <p:cNvCxnSpPr>
            <a:cxnSpLocks/>
          </p:cNvCxnSpPr>
          <p:nvPr/>
        </p:nvCxnSpPr>
        <p:spPr>
          <a:xfrm flipH="1">
            <a:off x="2685450" y="3970417"/>
            <a:ext cx="859054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5451E1-6BE0-2D4E-ADBC-C3B23FB1A2E1}"/>
              </a:ext>
            </a:extLst>
          </p:cNvPr>
          <p:cNvCxnSpPr>
            <a:cxnSpLocks/>
          </p:cNvCxnSpPr>
          <p:nvPr/>
        </p:nvCxnSpPr>
        <p:spPr>
          <a:xfrm flipH="1">
            <a:off x="626253" y="3970417"/>
            <a:ext cx="859054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BE2F7F-0F9D-1C4C-98DF-ED622AB813FF}"/>
              </a:ext>
            </a:extLst>
          </p:cNvPr>
          <p:cNvCxnSpPr>
            <a:cxnSpLocks/>
          </p:cNvCxnSpPr>
          <p:nvPr/>
        </p:nvCxnSpPr>
        <p:spPr>
          <a:xfrm>
            <a:off x="4343228" y="3970417"/>
            <a:ext cx="86627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1115731-2BE1-3640-BD3F-17A9EA5DEA68}"/>
              </a:ext>
            </a:extLst>
          </p:cNvPr>
          <p:cNvSpPr txBox="1"/>
          <p:nvPr/>
        </p:nvSpPr>
        <p:spPr>
          <a:xfrm>
            <a:off x="1757339" y="3680235"/>
            <a:ext cx="1003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p/ion beam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9FD975-4B16-044F-8041-DB522CBD8583}"/>
              </a:ext>
            </a:extLst>
          </p:cNvPr>
          <p:cNvSpPr txBox="1"/>
          <p:nvPr/>
        </p:nvSpPr>
        <p:spPr>
          <a:xfrm>
            <a:off x="2824794" y="3680235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 beam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9A0784-5FB1-F340-BB33-E8600A620084}"/>
              </a:ext>
            </a:extLst>
          </p:cNvPr>
          <p:cNvSpPr txBox="1"/>
          <p:nvPr/>
        </p:nvSpPr>
        <p:spPr>
          <a:xfrm>
            <a:off x="67561" y="661002"/>
            <a:ext cx="5993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Experimental Equipment fully integrated in IR spans +/-30 m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length of Central Detector impacts luminosity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Distance 1</a:t>
            </a:r>
            <a:r>
              <a:rPr lang="en-US" sz="1600" baseline="300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st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 focusing quad to IP</a:t>
            </a:r>
            <a:endParaRPr lang="en-US" sz="1600" dirty="0">
              <a:solidFill>
                <a:srgbClr val="0432FF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B8D0B2-5C3B-D449-B771-5CA7500AB397}"/>
              </a:ext>
            </a:extLst>
          </p:cNvPr>
          <p:cNvSpPr txBox="1"/>
          <p:nvPr/>
        </p:nvSpPr>
        <p:spPr>
          <a:xfrm>
            <a:off x="4142296" y="5585331"/>
            <a:ext cx="1155866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GPDs/DVCS, tagging, diffraction</a:t>
            </a:r>
          </a:p>
          <a:p>
            <a:r>
              <a:rPr lang="en-US" sz="1200" dirty="0"/>
              <a:t>high/medium 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3E96F52-4262-F047-89AC-8E60F658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5547" y="1359537"/>
            <a:ext cx="3771185" cy="20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B1A5-8F59-9348-834C-710BBDFD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Detector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07E9E-CF99-4547-A280-DA050466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04A8-463C-F747-A0EE-BBC85520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8C378-52B1-CB44-B2CB-07150523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B803B-D35E-6A4D-AD8A-425163C82695}"/>
              </a:ext>
            </a:extLst>
          </p:cNvPr>
          <p:cNvSpPr txBox="1"/>
          <p:nvPr/>
        </p:nvSpPr>
        <p:spPr>
          <a:xfrm>
            <a:off x="0" y="416421"/>
            <a:ext cx="53591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level detector requirements:</a:t>
            </a:r>
            <a:endParaRPr lang="en-US" sz="1600" dirty="0">
              <a:solidFill>
                <a:srgbClr val="322F31"/>
              </a:solidFill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Large rapidity (-4 &lt; 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h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 &lt; 4) coverage; and far beyond in especially far-forward detector regions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precision low mass tracking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small (</a:t>
            </a:r>
            <a:r>
              <a:rPr lang="en-US" sz="14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m</a:t>
            </a: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-vertex) and large radius (gaseous-based) tracking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Electromagnetic and Hadronic Calorimetry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equal coverage of tracking and EM-calorimetry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performance PID to separate 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Symbol" charset="2"/>
                <a:cs typeface="Symbol" charset="2"/>
              </a:rPr>
              <a:t>p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K, p on track level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also need good e/p separation for electron-scattering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Large acceptance for diffraction, tagging, neutrons from nuclear breakup: critical for physics program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Many ancillary detector integrated in the beam line: low-Q</a:t>
            </a:r>
            <a:r>
              <a:rPr lang="en-US" sz="1400" baseline="300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2</a:t>
            </a: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 tagger, Roman Pots, Zero-Degree Calorimeter, ….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control of systematics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luminosity monitors, electron &amp; hadron Polarimetry</a:t>
            </a:r>
            <a:endParaRPr lang="en-US" sz="14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D4D92-125E-4F4F-8F38-EBB7F6C36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6" r="14157"/>
          <a:stretch/>
        </p:blipFill>
        <p:spPr>
          <a:xfrm>
            <a:off x="5359179" y="1001090"/>
            <a:ext cx="3505200" cy="2877160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B9996974-61DA-C940-8649-F26D40323E60}"/>
              </a:ext>
            </a:extLst>
          </p:cNvPr>
          <p:cNvSpPr/>
          <p:nvPr/>
        </p:nvSpPr>
        <p:spPr bwMode="auto">
          <a:xfrm>
            <a:off x="128061" y="5262894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39EAA-9D5E-0D4D-91B4-42000094FF04}"/>
              </a:ext>
            </a:extLst>
          </p:cNvPr>
          <p:cNvSpPr txBox="1"/>
          <p:nvPr/>
        </p:nvSpPr>
        <p:spPr>
          <a:xfrm>
            <a:off x="794438" y="5217459"/>
            <a:ext cx="377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To date no argument has been presented to change </a:t>
            </a:r>
          </a:p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this overall concept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C5E2C-0F70-674C-9C4B-E05707BE9577}"/>
              </a:ext>
            </a:extLst>
          </p:cNvPr>
          <p:cNvSpPr txBox="1"/>
          <p:nvPr/>
        </p:nvSpPr>
        <p:spPr>
          <a:xfrm>
            <a:off x="5359180" y="4309518"/>
            <a:ext cx="3777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Advantage: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one device for all physics, better background rejection and systematic control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More challenging to design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Lifetime = Facility lifetime </a:t>
            </a:r>
          </a:p>
        </p:txBody>
      </p:sp>
    </p:spTree>
    <p:extLst>
      <p:ext uri="{BB962C8B-B14F-4D97-AF65-F5344CB8AC3E}">
        <p14:creationId xmlns:p14="http://schemas.microsoft.com/office/powerpoint/2010/main" val="34206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F419-E694-BB46-AD5B-CD3091FD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Requirements from Physics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E0470-3508-AA4A-8AF6-AA8A5D0B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6FBE1-662B-1947-91DD-2B19A691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34F5A-8702-9B4E-8865-A61F3F8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0AE85-4872-4240-A88E-29F1037F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7" y="635369"/>
            <a:ext cx="8655003" cy="5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1793-286F-024B-ADDA-8BEB436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important to define Complementarity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C4A0D-864A-AE46-9F69-C89B7C69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C61D3-A2B2-0247-9DB3-83A852D9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CB2BE-51FE-844B-B014-587E11B5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4372-5AF8-4C4E-AD61-CF25EBFBCE2C}"/>
              </a:ext>
            </a:extLst>
          </p:cNvPr>
          <p:cNvSpPr txBox="1"/>
          <p:nvPr/>
        </p:nvSpPr>
        <p:spPr>
          <a:xfrm>
            <a:off x="15923" y="613228"/>
            <a:ext cx="911215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Different CMS energies, luminosities can place emphasis on complementary kinematic regions (possible staging?) …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most physics topics require a wide range in (x,Q</a:t>
            </a:r>
            <a:r>
              <a:rPr lang="en-US" baseline="30000" dirty="0">
                <a:latin typeface="Comic Sans MS" panose="030F0902030302020204" pitchFamily="66" charset="0"/>
              </a:rPr>
              <a:t>2</a:t>
            </a:r>
            <a:r>
              <a:rPr lang="en-US" dirty="0">
                <a:latin typeface="Comic Sans MS" panose="030F0902030302020204" pitchFamily="66" charset="0"/>
              </a:rPr>
              <a:t>) 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need to run at different √s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     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Vary x-Q</a:t>
            </a:r>
            <a:r>
              <a:rPr lang="en-US" baseline="30000" dirty="0">
                <a:latin typeface="Comic Sans MS" panose="030F0902030302020204" pitchFamily="66" charset="0"/>
                <a:sym typeface="Wingdings" pitchFamily="2" charset="2"/>
              </a:rPr>
              <a:t>2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/ </a:t>
            </a:r>
            <a:r>
              <a:rPr lang="en-US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correlation for </a:t>
            </a:r>
            <a:r>
              <a:rPr lang="en-US" dirty="0" err="1">
                <a:latin typeface="Comic Sans MS" panose="030F0902030302020204" pitchFamily="66" charset="0"/>
                <a:sym typeface="Wingdings" pitchFamily="2" charset="2"/>
              </a:rPr>
              <a:t>SiDIS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, HF, exclusives …</a:t>
            </a:r>
          </a:p>
          <a:p>
            <a:pPr lvl="1">
              <a:buClr>
                <a:srgbClr val="0432FF"/>
              </a:buClr>
            </a:pPr>
            <a:endParaRPr lang="en-US" baseline="300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Some topics (</a:t>
            </a:r>
            <a:r>
              <a:rPr lang="en-US" dirty="0" err="1">
                <a:latin typeface="Comic Sans MS" panose="030F0902030302020204" pitchFamily="66" charset="0"/>
              </a:rPr>
              <a:t>eg</a:t>
            </a:r>
            <a:r>
              <a:rPr lang="en-US" dirty="0">
                <a:latin typeface="Comic Sans MS" panose="030F0902030302020204" pitchFamily="66" charset="0"/>
              </a:rPr>
              <a:t> far forward) may require dedicated set-up of detector or interaction region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synchrotron radiation fan and crossing angle define acceptance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solenoid aligned with lepton beam 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asymmetric acceptance in central detector in hadron beam direction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gaps between different detectors along beamlines can be </a:t>
            </a:r>
            <a:r>
              <a:rPr lang="en-US">
                <a:latin typeface="Comic Sans MS" panose="030F0902030302020204" pitchFamily="66" charset="0"/>
                <a:sym typeface="Wingdings" pitchFamily="2" charset="2"/>
              </a:rPr>
              <a:t>optimized differently in both IRs</a:t>
            </a:r>
            <a:endParaRPr lang="en-US" dirty="0">
              <a:latin typeface="Comic Sans MS" panose="030F0902030302020204" pitchFamily="66" charset="0"/>
              <a:sym typeface="Wingdings" pitchFamily="2" charset="2"/>
            </a:endParaRPr>
          </a:p>
          <a:p>
            <a:pPr lvl="3">
              <a:buClr>
                <a:srgbClr val="0432FF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Other possible key parameters: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Material budgets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Solenoid / forward magnetic field strength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Space for detector (minimum: +/-4.5m longitudinally)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Beamline instrumentation vs. IR design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Technology readiness</a:t>
            </a:r>
          </a:p>
        </p:txBody>
      </p:sp>
    </p:spTree>
    <p:extLst>
      <p:ext uri="{BB962C8B-B14F-4D97-AF65-F5344CB8AC3E}">
        <p14:creationId xmlns:p14="http://schemas.microsoft.com/office/powerpoint/2010/main" val="24317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1793-286F-024B-ADDA-8BEB436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Complementarity Group Meetings - Progress so far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C4A0D-864A-AE46-9F69-C89B7C69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C61D3-A2B2-0247-9DB3-83A852D9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CB2BE-51FE-844B-B014-587E11B5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4372-5AF8-4C4E-AD61-CF25EBFBCE2C}"/>
              </a:ext>
            </a:extLst>
          </p:cNvPr>
          <p:cNvSpPr txBox="1"/>
          <p:nvPr/>
        </p:nvSpPr>
        <p:spPr>
          <a:xfrm>
            <a:off x="15923" y="925200"/>
            <a:ext cx="9112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Separate meetings held to focus on needs of each Physics Working Group in turn and on implementation plans with most Detector Working Groups (Far-forward still to be done).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Very positive engagement (thanks) with lots of ideas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No strong arguments made for a dedicated second detector 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 aim for 2 GPDs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Opportunities to optimize to different physics aims by having different solenoid field strengths + maybe different emphasis on precision tracking v PID </a:t>
            </a:r>
            <a:r>
              <a:rPr lang="en-US" dirty="0" err="1">
                <a:latin typeface="Comic Sans MS" panose="030F0902030302020204" pitchFamily="66" charset="0"/>
                <a:sym typeface="Wingdings" pitchFamily="2" charset="2"/>
              </a:rPr>
              <a:t>etc</a:t>
            </a:r>
            <a:endParaRPr lang="en-US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Main source of complementarity likely to lie in different technology choices. Details so far not very clear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Next steps require more detailed simulations, including multiple detector components and the interfaces and interactions between them. 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3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1A4325-AF5A-DE48-A4E7-C5A3AFCBA266}"/>
              </a:ext>
            </a:extLst>
          </p:cNvPr>
          <p:cNvSpPr txBox="1"/>
          <p:nvPr/>
        </p:nvSpPr>
        <p:spPr>
          <a:xfrm>
            <a:off x="542691" y="5647973"/>
            <a:ext cx="8058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To get two detectors complementary in technology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but with equal performance one needs to optimize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the full detector and not only push individual subdetectors performances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4D5DD-2185-754F-8333-868FAD21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Till Today Defined Complementarity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88C87-4F0C-474C-B92F-DABD1007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693AF-630A-234E-855E-B24EF5B9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F0CC8-BB4B-A647-B7E6-7DB69842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F6548D-2C03-514C-ABF7-F027ED03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8" t="1199" r="3656" b="1932"/>
          <a:stretch/>
        </p:blipFill>
        <p:spPr>
          <a:xfrm rot="5400000">
            <a:off x="3332530" y="-322629"/>
            <a:ext cx="2500605" cy="9165664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FF801E56-C5AC-9D43-971D-D3D42BCA2664}"/>
              </a:ext>
            </a:extLst>
          </p:cNvPr>
          <p:cNvSpPr/>
          <p:nvPr/>
        </p:nvSpPr>
        <p:spPr bwMode="auto">
          <a:xfrm>
            <a:off x="943034" y="5647973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2D3CC-B826-DA40-93F8-4DCE8C09A748}"/>
              </a:ext>
            </a:extLst>
          </p:cNvPr>
          <p:cNvSpPr txBox="1"/>
          <p:nvPr/>
        </p:nvSpPr>
        <p:spPr>
          <a:xfrm>
            <a:off x="0" y="608216"/>
            <a:ext cx="88535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Solenoid field</a:t>
            </a:r>
          </a:p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High field for precise measurement of high </a:t>
            </a:r>
            <a:r>
              <a:rPr lang="en-US" sz="1600" dirty="0" err="1">
                <a:latin typeface="Comic Sans MS" panose="030F0902030302020204" pitchFamily="66" charset="0"/>
                <a:sym typeface="Wingdings" pitchFamily="2" charset="2"/>
              </a:rPr>
              <a:t>p</a:t>
            </a:r>
            <a:r>
              <a:rPr lang="en-US" sz="1600" baseline="-25000" dirty="0" err="1">
                <a:latin typeface="Comic Sans MS" panose="030F0902030302020204" pitchFamily="66" charset="0"/>
                <a:sym typeface="Wingdings" pitchFamily="2" charset="2"/>
              </a:rPr>
              <a:t>T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charged particles (scattered electron, leading particles in </a:t>
            </a:r>
            <a:r>
              <a:rPr lang="en-US" sz="1600" dirty="0" err="1">
                <a:latin typeface="Comic Sans MS" panose="030F0902030302020204" pitchFamily="66" charset="0"/>
                <a:sym typeface="Wingdings" pitchFamily="2" charset="2"/>
              </a:rPr>
              <a:t>SiDIS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…)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Lower field for acceptance of lower </a:t>
            </a:r>
            <a:r>
              <a:rPr lang="en-US" sz="1600" dirty="0" err="1">
                <a:latin typeface="Comic Sans MS" panose="030F0902030302020204" pitchFamily="66" charset="0"/>
                <a:sym typeface="Wingdings" pitchFamily="2" charset="2"/>
              </a:rPr>
              <a:t>p</a:t>
            </a:r>
            <a:r>
              <a:rPr lang="en-US" sz="1600" baseline="-25000" dirty="0" err="1">
                <a:latin typeface="Comic Sans MS" panose="030F0902030302020204" pitchFamily="66" charset="0"/>
                <a:sym typeface="Wingdings" pitchFamily="2" charset="2"/>
              </a:rPr>
              <a:t>T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charged particles (spectroscopy, some charm decays …)  </a:t>
            </a:r>
          </a:p>
          <a:p>
            <a:endParaRPr lang="en-US" sz="800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en-US" sz="20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Complementary Technologies</a:t>
            </a:r>
          </a:p>
          <a:p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muon detection – Question is tracking + ECAL- HCAL response enough</a:t>
            </a:r>
          </a:p>
          <a:p>
            <a:endParaRPr lang="en-US" dirty="0">
              <a:latin typeface="Comic Sans MS" panose="030F0902030302020204" pitchFamily="66" charset="0"/>
              <a:sym typeface="Wingdings" pitchFamily="2" charset="2"/>
            </a:endParaRPr>
          </a:p>
          <a:p>
            <a:pPr algn="l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F4EA-E172-7848-BFC1-CD062E16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Science Opportunities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E163F-9D93-4046-A3CD-17EC5828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8F8E-DE3A-4C44-BC7C-24296287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YR Worshop@CUA September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7888A-8525-E54F-88D5-4AB9BA31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7CC2-0009-6A42-AF25-1F322C427016}"/>
              </a:ext>
            </a:extLst>
          </p:cNvPr>
          <p:cNvSpPr txBox="1"/>
          <p:nvPr/>
        </p:nvSpPr>
        <p:spPr>
          <a:xfrm>
            <a:off x="0" y="747423"/>
            <a:ext cx="5862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Integrate fixed target into collider: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done at LHC (ALICE and </a:t>
            </a:r>
            <a:r>
              <a:rPr lang="en-US" sz="1600" dirty="0" err="1">
                <a:latin typeface="Comic Sans MS" panose="030F0902030302020204" pitchFamily="66" charset="0"/>
              </a:rPr>
              <a:t>LHCb</a:t>
            </a:r>
            <a:r>
              <a:rPr lang="en-US" sz="1600" dirty="0">
                <a:latin typeface="Comic Sans MS" panose="030F0902030302020204" pitchFamily="66" charset="0"/>
              </a:rPr>
              <a:t>) and STAR@RHIC</a:t>
            </a:r>
          </a:p>
          <a:p>
            <a:pPr marL="285750" indent="-285750" algn="l">
              <a:buFont typeface="Wingdings" pitchFamily="2" charset="2"/>
              <a:buChar char="à"/>
            </a:pPr>
            <a:endParaRPr lang="en-US" sz="1600" dirty="0"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for EIC on can do 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ep/A fixed target --&gt; access to high x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pp/A important to test universality for TMDs, GPDs, ……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6EE306-558B-6147-A861-F5C4C4A4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2727226"/>
            <a:ext cx="7361853" cy="41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11516</TotalTime>
  <Words>1276</Words>
  <Application>Microsoft Macintosh PowerPoint</Application>
  <PresentationFormat>On-screen Show (4:3)</PresentationFormat>
  <Paragraphs>180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PingFangSC-Regular</vt:lpstr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Office Theme</vt:lpstr>
      <vt:lpstr>Complementary Detectors   at EIC</vt:lpstr>
      <vt:lpstr>PowerPoint Presentation</vt:lpstr>
      <vt:lpstr>A high level view</vt:lpstr>
      <vt:lpstr>General Purpose Detector</vt:lpstr>
      <vt:lpstr>Detector Requirements from Physics</vt:lpstr>
      <vt:lpstr>What is important to define Complementarity</vt:lpstr>
      <vt:lpstr>Complementarity Group Meetings - Progress so far</vt:lpstr>
      <vt:lpstr>Till Today Defined Complementarity</vt:lpstr>
      <vt:lpstr>Additional Science Opportunities</vt:lpstr>
      <vt:lpstr>Complementarity Matrix</vt:lpstr>
      <vt:lpstr>PowerPoint Presentation</vt:lpstr>
      <vt:lpstr>Boundary Conditions</vt:lpstr>
      <vt:lpstr>Luminosity vs. Detector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Paul Newman (School of Physics and Astronomy)</cp:lastModifiedBy>
  <cp:revision>1073</cp:revision>
  <dcterms:created xsi:type="dcterms:W3CDTF">2017-08-30T13:34:31Z</dcterms:created>
  <dcterms:modified xsi:type="dcterms:W3CDTF">2020-09-15T16:21:25Z</dcterms:modified>
</cp:coreProperties>
</file>