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31" r:id="rId2"/>
    <p:sldId id="935" r:id="rId3"/>
    <p:sldId id="937" r:id="rId4"/>
    <p:sldId id="938" r:id="rId5"/>
    <p:sldId id="939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2" autoAdjust="0"/>
    <p:restoredTop sz="96642" autoAdjust="0"/>
  </p:normalViewPr>
  <p:slideViewPr>
    <p:cSldViewPr snapToGrid="0" snapToObjects="1">
      <p:cViewPr varScale="1">
        <p:scale>
          <a:sx n="141" d="100"/>
          <a:sy n="141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Yellow_Report_Physics_Common#Kinematic_coverage_fi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5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August 3,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546689" y="1597729"/>
            <a:ext cx="8198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A few announcements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/>
              <a:t>Talk by Dillon Fitzgerald, University of Michigan with an update on charm jet substructure studies for the EIC </a:t>
            </a:r>
          </a:p>
          <a:p>
            <a:endParaRPr lang="en-US" sz="2400" dirty="0"/>
          </a:p>
          <a:p>
            <a:r>
              <a:rPr lang="en-US" sz="2400" dirty="0"/>
              <a:t>2. Talk by Xuan Li, LANL with an update on heavy flavor reconstruction with the latest FST design</a:t>
            </a:r>
          </a:p>
          <a:p>
            <a:endParaRPr lang="en-US" sz="2400" dirty="0"/>
          </a:p>
          <a:p>
            <a:r>
              <a:rPr lang="en-US" sz="2400" dirty="0"/>
              <a:t>3. Talk by Jae Nam, Temple U on charm in charge current DIS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Post Pavia Activities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284037" y="1079161"/>
            <a:ext cx="3436937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For kinematic maps</a:t>
            </a: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provide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6E138-952E-1347-B25E-A8963F08846F}"/>
              </a:ext>
            </a:extLst>
          </p:cNvPr>
          <p:cNvSpPr/>
          <p:nvPr/>
        </p:nvSpPr>
        <p:spPr>
          <a:xfrm>
            <a:off x="4499573" y="11603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Wiki-page template at:</a:t>
            </a:r>
            <a:endParaRPr lang="en-US" dirty="0"/>
          </a:p>
          <a:p>
            <a:br>
              <a:rPr lang="en-US" dirty="0"/>
            </a:br>
            <a:r>
              <a:rPr lang="en-US" u="sng" dirty="0">
                <a:solidFill>
                  <a:srgbClr val="0097A7"/>
                </a:solidFill>
                <a:latin typeface="Arial" panose="020B0604020202020204" pitchFamily="34" charset="0"/>
                <a:hlinkClick r:id="rId3"/>
              </a:rPr>
              <a:t>https://wiki.bnl.gov/eicug/index.php/Yellow_Report_Physics_Common#Kinematic_coverage_files</a:t>
            </a:r>
            <a:endParaRPr lang="en-US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284037" y="2213981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Species and energies used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Generator used 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(location if available)</a:t>
            </a:r>
            <a:endParaRPr lang="en-US" dirty="0"/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Generator input file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ROOT file with tree to produce plots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Scripts to produce kinematic plots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  <p:pic>
        <p:nvPicPr>
          <p:cNvPr id="3074" name="Picture 2" descr="Screen Clipping">
            <a:extLst>
              <a:ext uri="{FF2B5EF4-FFF2-40B4-BE49-F238E27FC236}">
                <a16:creationId xmlns:a16="http://schemas.microsoft.com/office/drawing/2014/main" id="{F5B6372C-18F9-5D40-AE48-B2A2F2DC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68" y="2726551"/>
            <a:ext cx="3215424" cy="35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7CCF91-8E97-1F42-A0B3-A5DE34758A08}"/>
              </a:ext>
            </a:extLst>
          </p:cNvPr>
          <p:cNvSpPr/>
          <p:nvPr/>
        </p:nvSpPr>
        <p:spPr>
          <a:xfrm>
            <a:off x="608453" y="4878358"/>
            <a:ext cx="343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There is still time to include them</a:t>
            </a:r>
          </a:p>
        </p:txBody>
      </p:sp>
    </p:spTree>
    <p:extLst>
      <p:ext uri="{BB962C8B-B14F-4D97-AF65-F5344CB8AC3E}">
        <p14:creationId xmlns:p14="http://schemas.microsoft.com/office/powerpoint/2010/main" val="6319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Detector requirements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284036" y="1079161"/>
            <a:ext cx="8325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Deadline to give detector requirements is end of August so that DWG can take it into account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1126009" y="2127334"/>
            <a:ext cx="748383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Provide studies and detector requirements and briefly mention the physics of the channel  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Explain the requirements – is the measurement possible or not at all?  What will happen if one varies detector parameters 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If you have used Detector Matrix values specify that and clarify of you have made any other assumptions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If detector matrix parameters are sufficient state that, if not – what is needed for </a:t>
            </a:r>
            <a:r>
              <a:rPr lang="en-US">
                <a:solidFill>
                  <a:srgbClr val="000000"/>
                </a:solidFill>
                <a:latin typeface="Comic Sans MS" panose="030F0902030302020204" pitchFamily="66" charset="0"/>
              </a:rPr>
              <a:t>your channel 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CCF91-8E97-1F42-A0B3-A5DE34758A08}"/>
              </a:ext>
            </a:extLst>
          </p:cNvPr>
          <p:cNvSpPr/>
          <p:nvPr/>
        </p:nvSpPr>
        <p:spPr>
          <a:xfrm>
            <a:off x="409096" y="4569101"/>
            <a:ext cx="832580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Send the documents with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writup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and supporting figures to us. We can put them on the Wiki page and send them to the PWG conveners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Even if you get results later than the end of August they will still be useful. The Yellow Report is not the last word on physics or detector technology</a:t>
            </a:r>
          </a:p>
          <a:p>
            <a:pPr>
              <a:spcAft>
                <a:spcPts val="800"/>
              </a:spcAft>
            </a:pP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2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Snowmass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637121" y="1055619"/>
            <a:ext cx="79817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Tuesday, there will be an online meeting</a:t>
            </a:r>
          </a:p>
          <a:p>
            <a:endParaRPr lang="en-US" dirty="0"/>
          </a:p>
          <a:p>
            <a:r>
              <a:rPr lang="en-US" dirty="0"/>
              <a:t>    </a:t>
            </a:r>
            <a:r>
              <a:rPr lang="en-US" dirty="0">
                <a:hlinkClick r:id="rId3"/>
              </a:rPr>
              <a:t>https://indico.fnal.gov/event/44510/</a:t>
            </a:r>
            <a:r>
              <a:rPr lang="en-US" dirty="0"/>
              <a:t> on Aug. 4 2:30-4:30PM EDT</a:t>
            </a:r>
          </a:p>
          <a:p>
            <a:endParaRPr lang="en-US" dirty="0"/>
          </a:p>
          <a:p>
            <a:r>
              <a:rPr lang="en-US" dirty="0"/>
              <a:t>to explore physics opportunities at the Electron Ion Collider (EIC), co-organized by the Snowmass 2021 Energy Frontier Topical Groups 05, 06, and 07.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meeting will include community contribution talks and a panel on  Snowmass Letters of Interest (</a:t>
            </a:r>
            <a:r>
              <a:rPr lang="en-US" dirty="0" err="1"/>
              <a:t>LoIs</a:t>
            </a:r>
            <a:r>
              <a:rPr lang="en-US" dirty="0"/>
              <a:t>) dedicated to the following topics:  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   </a:t>
            </a:r>
            <a:r>
              <a:rPr lang="en-US" dirty="0">
                <a:solidFill>
                  <a:srgbClr val="0432FF"/>
                </a:solidFill>
              </a:rPr>
              <a:t>Electroweak and Beyond the Standard Model studies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Proton tomography at the EIC for HEP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Jets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Heavy flavors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Gluon saturation at the EIC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Huey-Wen, Christophe, Pavel, Yen-</a:t>
            </a:r>
            <a:r>
              <a:rPr lang="en-US" dirty="0" err="1"/>
              <a:t>Jie</a:t>
            </a:r>
            <a:r>
              <a:rPr lang="en-US" dirty="0"/>
              <a:t>, </a:t>
            </a:r>
            <a:r>
              <a:rPr lang="en-US" dirty="0" err="1"/>
              <a:t>Swagato</a:t>
            </a:r>
            <a:endParaRPr lang="en-US" dirty="0"/>
          </a:p>
          <a:p>
            <a:r>
              <a:rPr lang="en-US" dirty="0"/>
              <a:t>Conveners of the Snowmass EF06 and EF07 Topical Groups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70651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86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Heavy flavors at the EIC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E33EF7-F0EB-F540-8B4F-30EC8959CBD2}"/>
              </a:ext>
            </a:extLst>
          </p:cNvPr>
          <p:cNvSpPr/>
          <p:nvPr/>
        </p:nvSpPr>
        <p:spPr>
          <a:xfrm>
            <a:off x="719283" y="1834217"/>
            <a:ext cx="79817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aim of this meeting is to coordinate submission of a Letters of Interests (</a:t>
            </a:r>
            <a:r>
              <a:rPr lang="en-US" dirty="0" err="1"/>
              <a:t>LoI</a:t>
            </a:r>
            <a:r>
              <a:rPr lang="en-US" dirty="0"/>
              <a:t>) related to EIC. </a:t>
            </a:r>
            <a:r>
              <a:rPr lang="en-US" dirty="0" err="1"/>
              <a:t>LoIs</a:t>
            </a:r>
            <a:r>
              <a:rPr lang="en-US" dirty="0"/>
              <a:t> are informal documents, maximum of 2 pages, intended to inform the Snowmass conveners regarding the communities interest in specific study topics.  One of the EIC-related topics of interest for EF06 and EF07 is:  </a:t>
            </a:r>
            <a:r>
              <a:rPr lang="en-US" dirty="0">
                <a:solidFill>
                  <a:srgbClr val="0432FF"/>
                </a:solidFill>
              </a:rPr>
              <a:t>Heavy flavors at EIC</a:t>
            </a:r>
          </a:p>
          <a:p>
            <a:endParaRPr lang="en-US" dirty="0"/>
          </a:p>
          <a:p>
            <a:r>
              <a:rPr lang="en-US" dirty="0"/>
              <a:t>Given your interest and expertise in this topic we kindly request you to coordinate the process of an </a:t>
            </a:r>
            <a:r>
              <a:rPr lang="en-US" dirty="0" err="1"/>
              <a:t>LoI</a:t>
            </a:r>
            <a:r>
              <a:rPr lang="en-US" dirty="0"/>
              <a:t> submission on the above topic by liaising with the EIC User Group.</a:t>
            </a:r>
          </a:p>
          <a:p>
            <a:endParaRPr lang="en-US" dirty="0"/>
          </a:p>
          <a:p>
            <a:r>
              <a:rPr lang="en-US" dirty="0"/>
              <a:t>Thank you very much!  </a:t>
            </a:r>
          </a:p>
          <a:p>
            <a:r>
              <a:rPr lang="en-US" dirty="0" err="1"/>
              <a:t>Sawgato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0B2FE-C4C7-AE47-B67F-6018301A9C08}"/>
              </a:ext>
            </a:extLst>
          </p:cNvPr>
          <p:cNvSpPr/>
          <p:nvPr/>
        </p:nvSpPr>
        <p:spPr>
          <a:xfrm>
            <a:off x="1079233" y="1220758"/>
            <a:ext cx="7784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Xin Dong, Stephen </a:t>
            </a:r>
            <a:r>
              <a:rPr lang="en-US" sz="2800" dirty="0" err="1">
                <a:solidFill>
                  <a:srgbClr val="0432FF"/>
                </a:solidFill>
                <a:latin typeface="Helvetica" pitchFamily="2" charset="0"/>
              </a:rPr>
              <a:t>Sekula</a:t>
            </a: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, Ivan </a:t>
            </a:r>
            <a:r>
              <a:rPr lang="en-US" sz="2800" dirty="0" err="1">
                <a:solidFill>
                  <a:srgbClr val="0432FF"/>
                </a:solidFill>
                <a:latin typeface="Helvetica" pitchFamily="2" charset="0"/>
              </a:rPr>
              <a:t>Vitev</a:t>
            </a:r>
            <a:endParaRPr lang="en-US" sz="2800" dirty="0">
              <a:solidFill>
                <a:srgbClr val="0432FF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22ADB-3548-334C-A78E-B79D86C3897E}"/>
              </a:ext>
            </a:extLst>
          </p:cNvPr>
          <p:cNvSpPr/>
          <p:nvPr/>
        </p:nvSpPr>
        <p:spPr>
          <a:xfrm>
            <a:off x="818116" y="5311416"/>
            <a:ext cx="778410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Expect to get more information tomorrow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Haven’t discussed yet. We (I) expect to cover the heavy flavor topics discussed in the group</a:t>
            </a:r>
          </a:p>
        </p:txBody>
      </p:sp>
    </p:spTree>
    <p:extLst>
      <p:ext uri="{BB962C8B-B14F-4D97-AF65-F5344CB8AC3E}">
        <p14:creationId xmlns:p14="http://schemas.microsoft.com/office/powerpoint/2010/main" val="374585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52175</TotalTime>
  <Words>592</Words>
  <Application>Microsoft Macintosh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Comic Sans MS</vt:lpstr>
      <vt:lpstr>Helvetica</vt:lpstr>
      <vt:lpstr>Lucida Grande</vt:lpstr>
      <vt:lpstr>Noto Sans Symbols</vt:lpstr>
      <vt:lpstr>Wingdings</vt:lpstr>
      <vt:lpstr>Office Theme</vt:lpstr>
      <vt:lpstr>Jets and Heavy Flavor WG Meeting</vt:lpstr>
      <vt:lpstr>Post Pavia Activities</vt:lpstr>
      <vt:lpstr>Detector requirements</vt:lpstr>
      <vt:lpstr>Snowmass 2021</vt:lpstr>
      <vt:lpstr>Heavy flavors at the EIC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1649</cp:revision>
  <cp:lastPrinted>2020-01-29T16:44:29Z</cp:lastPrinted>
  <dcterms:created xsi:type="dcterms:W3CDTF">2019-01-31T20:27:25Z</dcterms:created>
  <dcterms:modified xsi:type="dcterms:W3CDTF">2020-08-03T15:49:26Z</dcterms:modified>
</cp:coreProperties>
</file>