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931" r:id="rId2"/>
    <p:sldId id="938" r:id="rId3"/>
    <p:sldId id="940" r:id="rId4"/>
    <p:sldId id="941" r:id="rId5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009848"/>
    <a:srgbClr val="C73DCD"/>
    <a:srgbClr val="2196F3"/>
    <a:srgbClr val="251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2" autoAdjust="0"/>
    <p:restoredTop sz="96642" autoAdjust="0"/>
  </p:normalViewPr>
  <p:slideViewPr>
    <p:cSldViewPr snapToGrid="0" snapToObjects="1">
      <p:cViewPr>
        <p:scale>
          <a:sx n="133" d="100"/>
          <a:sy n="133" d="100"/>
        </p:scale>
        <p:origin x="1976" y="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808"/>
    </p:cViewPr>
  </p:outlineViewPr>
  <p:notesTextViewPr>
    <p:cViewPr>
      <p:scale>
        <a:sx n="95" d="100"/>
        <a:sy n="95" d="100"/>
      </p:scale>
      <p:origin x="0" y="0"/>
    </p:cViewPr>
  </p:notesTextViewPr>
  <p:sorterViewPr>
    <p:cViewPr varScale="1">
      <p:scale>
        <a:sx n="1" d="1"/>
        <a:sy n="1" d="1"/>
      </p:scale>
      <p:origin x="0" y="-2704"/>
    </p:cViewPr>
  </p:sorterViewPr>
  <p:notesViewPr>
    <p:cSldViewPr snapToGrid="0" snapToObjects="1" showGuides="1">
      <p:cViewPr varScale="1">
        <p:scale>
          <a:sx n="119" d="100"/>
          <a:sy n="119" d="100"/>
        </p:scale>
        <p:origin x="558" y="102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C02A9FC-7389-AC4A-A3EA-6B3A7C8FAD41}" type="datetime1">
              <a:rPr lang="en-US" smtClean="0"/>
              <a:t>8/10/20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A3DA938-9C0B-3841-966A-9297D5C04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10931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C68BAE5-6365-F241-A078-8FE5D4F3284F}" type="datetime1">
              <a:rPr lang="en-US" smtClean="0"/>
              <a:t>8/10/20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Los Alamos National Laboratory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B4268CE-33B7-7549-BEF6-7F438D74AB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391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589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8908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73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4268CE-33B7-7549-BEF6-7F438D74AB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211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491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tatem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4"/>
          <p:cNvSpPr>
            <a:spLocks noGrp="1"/>
          </p:cNvSpPr>
          <p:nvPr>
            <p:ph type="pic" sz="quarter" idx="15" hasCustomPrompt="1"/>
          </p:nvPr>
        </p:nvSpPr>
        <p:spPr>
          <a:xfrm>
            <a:off x="0" y="275171"/>
            <a:ext cx="9144000" cy="6308195"/>
          </a:xfrm>
          <a:prstGeom prst="rect">
            <a:avLst/>
          </a:prstGeom>
        </p:spPr>
        <p:txBody>
          <a:bodyPr vert="horz" lIns="91433" tIns="45717" rIns="91433" bIns="45717" anchor="ctr"/>
          <a:lstStyle>
            <a:lvl1pPr marL="0" marR="0" indent="0" algn="ctr" defTabSz="45716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1500" smtClean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875329" y="3656395"/>
            <a:ext cx="5393342" cy="461659"/>
          </a:xfrm>
          <a:prstGeom prst="rect">
            <a:avLst/>
          </a:prstGeom>
          <a:noFill/>
        </p:spPr>
        <p:txBody>
          <a:bodyPr vert="horz" wrap="square" lIns="91433" tIns="45717" rIns="91433" bIns="45717">
            <a:spAutoFit/>
          </a:bodyPr>
          <a:lstStyle>
            <a:lvl1pPr algn="ctr"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statement</a:t>
            </a:r>
          </a:p>
        </p:txBody>
      </p:sp>
      <p:sp>
        <p:nvSpPr>
          <p:cNvPr id="29" name="Rectangle 28"/>
          <p:cNvSpPr/>
          <p:nvPr userDrawn="1"/>
        </p:nvSpPr>
        <p:spPr>
          <a:xfrm>
            <a:off x="-117070" y="1337846"/>
            <a:ext cx="101168" cy="40310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 userDrawn="1"/>
        </p:nvSpPr>
        <p:spPr>
          <a:xfrm>
            <a:off x="-117070" y="1740950"/>
            <a:ext cx="101168" cy="40310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-117070" y="2144054"/>
            <a:ext cx="101168" cy="40310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Rectangle 31"/>
          <p:cNvSpPr/>
          <p:nvPr userDrawn="1"/>
        </p:nvSpPr>
        <p:spPr>
          <a:xfrm>
            <a:off x="-117070" y="2547159"/>
            <a:ext cx="101168" cy="40310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/>
          <p:cNvSpPr/>
          <p:nvPr userDrawn="1"/>
        </p:nvSpPr>
        <p:spPr>
          <a:xfrm>
            <a:off x="-117070" y="2"/>
            <a:ext cx="101168" cy="40310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 userDrawn="1"/>
        </p:nvSpPr>
        <p:spPr>
          <a:xfrm>
            <a:off x="-117070" y="403106"/>
            <a:ext cx="101168" cy="40310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 userDrawn="1"/>
        </p:nvSpPr>
        <p:spPr>
          <a:xfrm>
            <a:off x="-117070" y="872773"/>
            <a:ext cx="101168" cy="40310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58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bject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4906963"/>
            <a:ext cx="8229600" cy="1219200"/>
          </a:xfrm>
        </p:spPr>
        <p:txBody>
          <a:bodyPr>
            <a:noAutofit/>
          </a:bodyPr>
          <a:lstStyle>
            <a:lvl1pPr marL="0" indent="0">
              <a:buFontTx/>
              <a:buNone/>
              <a:defRPr lang="en-US" sz="2000" i="1" dirty="0" smtClean="0"/>
            </a:lvl1pPr>
            <a:lvl2pPr marL="457200" indent="0">
              <a:buFontTx/>
              <a:buNone/>
              <a:defRPr lang="en-US" sz="2000" dirty="0" smtClean="0"/>
            </a:lvl2pPr>
            <a:lvl3pPr marL="914400" indent="0">
              <a:buFontTx/>
              <a:buNone/>
              <a:defRPr lang="en-US" sz="2000" dirty="0" smtClean="0"/>
            </a:lvl3pPr>
            <a:lvl4pPr marL="1371600" indent="0">
              <a:buFontTx/>
              <a:buNone/>
              <a:defRPr lang="en-US" sz="2000" dirty="0" smtClean="0"/>
            </a:lvl4pPr>
            <a:lvl5pPr marL="1828800" indent="0">
              <a:buFontTx/>
              <a:buNone/>
              <a:defRPr lang="en-US" sz="2000" dirty="0"/>
            </a:lvl5pPr>
          </a:lstStyle>
          <a:p>
            <a:pPr lvl="0"/>
            <a:r>
              <a:rPr lang="en-US" dirty="0"/>
              <a:t>Click to add caption</a:t>
            </a:r>
          </a:p>
        </p:txBody>
      </p:sp>
      <p:sp>
        <p:nvSpPr>
          <p:cNvPr id="6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57200" y="1600200"/>
            <a:ext cx="8229600" cy="32004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F4B834"/>
              </a:buClr>
              <a:buSzTx/>
              <a:buFontTx/>
              <a:buNone/>
              <a:tabLst/>
              <a:defRPr lang="en-US" sz="2800" i="1" kern="1200" baseline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/>
              <a:t>Slide </a:t>
            </a:r>
            <a:fld id="{23B0729D-0C76-4DC3-9F59-8792B55E40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533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749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 marL="346075" marR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 baseline="0">
                <a:solidFill>
                  <a:schemeClr val="tx1"/>
                </a:solidFill>
              </a:defRPr>
            </a:lvl1pPr>
            <a:lvl2pPr marL="690563" marR="0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defRPr>
            </a:lvl2pPr>
            <a:lvl3pPr marL="1031875" marR="0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>
                <a:solidFill>
                  <a:schemeClr val="tx1"/>
                </a:solidFill>
              </a:defRPr>
            </a:lvl3pPr>
            <a:lvl4pPr marL="1374775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>
                <a:solidFill>
                  <a:schemeClr val="tx1"/>
                </a:solidFill>
              </a:defRPr>
            </a:lvl4pPr>
            <a:lvl5pPr marL="1830388" marR="0" indent="-2254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Tx/>
              <a:buFont typeface="Arial" pitchFamily="34" charset="0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marL="346075" marR="0" lvl="0" indent="-346075" algn="l" defTabSz="9144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4B834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cs typeface="Arial" pitchFamily="34" charset="0"/>
              </a:rPr>
              <a:t>Click to add text </a:t>
            </a:r>
          </a:p>
          <a:p>
            <a:pPr marL="690563" marR="0" lvl="1" indent="-3460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20000"/>
              <a:buFont typeface="Arial" panose="020B0604020202020204" pitchFamily="34" charset="0"/>
              <a:buChar char="–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Second level text</a:t>
            </a:r>
          </a:p>
          <a:p>
            <a:pPr marL="1031875" marR="0" lvl="2" indent="-350838" algn="l" defTabSz="9144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Third level text</a:t>
            </a:r>
          </a:p>
          <a:p>
            <a:pPr marL="1374775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4B834"/>
              </a:buClr>
              <a:buSzPct val="130000"/>
              <a:buFont typeface="Arial" panose="020B0604020202020204" pitchFamily="34" charset="0"/>
              <a:buChar char="-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</a:rPr>
              <a:t>Fourth level text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slide title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/>
              <a:t>Slide </a:t>
            </a:r>
            <a:fld id="{2651EAAB-5D0D-473B-859D-C18D817949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22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66A752-7990-476E-BFFF-A5BA1A3F4D4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654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 - Fanc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16200000">
            <a:off x="4244648" y="1973332"/>
            <a:ext cx="654704" cy="9144000"/>
          </a:xfrm>
          <a:prstGeom prst="rect">
            <a:avLst/>
          </a:prstGeom>
          <a:solidFill>
            <a:srgbClr val="102E5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56806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cap="all">
                <a:solidFill>
                  <a:srgbClr val="30A6C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5661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102E54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18321D2-8609-A64D-A523-F976BAACFDA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title.png"/>
          <p:cNvPicPr>
            <a:picLocks noChangeAspect="1"/>
          </p:cNvPicPr>
          <p:nvPr/>
        </p:nvPicPr>
        <p:blipFill>
          <a:blip r:embed="rId2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1" y="6203296"/>
            <a:ext cx="9144001" cy="1"/>
          </a:xfrm>
          <a:prstGeom prst="line">
            <a:avLst/>
          </a:prstGeom>
          <a:ln>
            <a:solidFill>
              <a:srgbClr val="30A6CD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title.png"/>
          <p:cNvPicPr>
            <a:picLocks noChangeAspect="1"/>
          </p:cNvPicPr>
          <p:nvPr userDrawn="1"/>
        </p:nvPicPr>
        <p:blipFill>
          <a:blip r:embed="rId3" cstate="screen"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1114637"/>
          </a:xfrm>
          <a:prstGeom prst="rect">
            <a:avLst/>
          </a:prstGeom>
        </p:spPr>
      </p:pic>
      <p:pic>
        <p:nvPicPr>
          <p:cNvPr id="13" name="Picture 12" descr="SNL_Stacked_White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9287" y="330255"/>
            <a:ext cx="1056958" cy="4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305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3837" y="1385118"/>
            <a:ext cx="8562408" cy="4998219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>
              <a:buClr>
                <a:schemeClr val="tx2">
                  <a:lumMod val="90000"/>
                  <a:lumOff val="10000"/>
                </a:schemeClr>
              </a:buClr>
              <a:buFont typeface="Wingdings" charset="2"/>
              <a:buChar char="§"/>
              <a:defRPr/>
            </a:lvl1pPr>
            <a:lvl2pPr marL="630238" indent="-173038">
              <a:buClr>
                <a:schemeClr val="accent1"/>
              </a:buClr>
              <a:buFont typeface="Wingdings" charset="2"/>
              <a:buChar char="§"/>
              <a:defRPr/>
            </a:lvl2pPr>
            <a:lvl3pPr marL="1031875" indent="-117475">
              <a:buClr>
                <a:srgbClr val="9D8C78"/>
              </a:buClr>
              <a:buFont typeface="Wingdings" charset="2"/>
              <a:buChar char="§"/>
              <a:defRPr/>
            </a:lvl3pPr>
            <a:lvl4pPr marL="1489075" indent="-117475">
              <a:buFont typeface="Lucida Grande"/>
              <a:buChar char="-"/>
              <a:defRPr/>
            </a:lvl4pPr>
            <a:lvl5pPr marL="1946275" indent="-117475">
              <a:buClrTx/>
              <a:buFont typeface="Lucida Grande"/>
              <a:buChar char="»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459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557EC-DBCB-5547-8D14-57A839D973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34435C-0B87-1C41-9E8F-1534CAC462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33951-952D-E648-99B6-8D2B46119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44037-D0C2-044C-A5BB-8DCAE62A7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8C03D-B9F4-454D-BD38-DB1D000A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6CA13-5B41-0740-BE7E-41625A40CC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09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-1371600" y="0"/>
            <a:ext cx="1371600" cy="2677650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WALK-IN SLIDE OPTION #1.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47649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4" name="Picture 13" descr="LANL_allWHITE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45314" y="796040"/>
            <a:ext cx="7542237" cy="3763219"/>
          </a:xfrm>
          <a:prstGeom prst="rect">
            <a:avLst/>
          </a:prstGeom>
        </p:spPr>
      </p:pic>
      <p:pic>
        <p:nvPicPr>
          <p:cNvPr id="15" name="Picture 14" descr="NNSA_80%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104485" y="6393736"/>
            <a:ext cx="961301" cy="32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19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alk-in slide - 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309670"/>
            <a:ext cx="9144000" cy="559576"/>
          </a:xfrm>
          <a:prstGeom prst="rect">
            <a:avLst/>
          </a:prstGeom>
          <a:solidFill>
            <a:sysClr val="window" lastClr="FFFFFF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D0C2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4572000" y="6653293"/>
            <a:ext cx="457200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" b="0" i="0" u="none" strike="noStrike" kern="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</a:rPr>
              <a:t>Managed by Triad National Security, LLC for the U.S. Department of Energy’s NNSA</a:t>
            </a:r>
          </a:p>
        </p:txBody>
      </p:sp>
      <p:pic>
        <p:nvPicPr>
          <p:cNvPr id="12" name="Picture 11" descr="NNSA_80%.ai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116" t="44234" r="25200" b="40485"/>
          <a:stretch/>
        </p:blipFill>
        <p:spPr>
          <a:xfrm>
            <a:off x="8087554" y="6326302"/>
            <a:ext cx="961301" cy="385862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0160"/>
            <a:ext cx="5334000" cy="3969764"/>
          </a:xfrm>
          <a:prstGeom prst="rect">
            <a:avLst/>
          </a:prstGeom>
        </p:spPr>
        <p:txBody>
          <a:bodyPr vert="horz" anchor="ctr"/>
          <a:lstStyle>
            <a:lvl1pPr marL="0" indent="0" algn="ctr">
              <a:buNone/>
              <a:defRPr sz="18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ight Triangle 4"/>
          <p:cNvSpPr/>
          <p:nvPr userDrawn="1"/>
        </p:nvSpPr>
        <p:spPr>
          <a:xfrm>
            <a:off x="5334000" y="-10160"/>
            <a:ext cx="3810000" cy="6309360"/>
          </a:xfrm>
          <a:custGeom>
            <a:avLst/>
            <a:gdLst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3810000 w 3810000"/>
              <a:gd name="connsiteY2" fmla="*/ 5257800 h 5257800"/>
              <a:gd name="connsiteX3" fmla="*/ 0 w 3810000"/>
              <a:gd name="connsiteY3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37733 w 3810000"/>
              <a:gd name="connsiteY2" fmla="*/ 3302000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0 w 3810000"/>
              <a:gd name="connsiteY2" fmla="*/ 3970867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346200 w 3810000"/>
              <a:gd name="connsiteY2" fmla="*/ 3852333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049867 w 3810000"/>
              <a:gd name="connsiteY2" fmla="*/ 3869266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  <a:gd name="connsiteX0" fmla="*/ 0 w 3810000"/>
              <a:gd name="connsiteY0" fmla="*/ 5257800 h 5257800"/>
              <a:gd name="connsiteX1" fmla="*/ 0 w 3810000"/>
              <a:gd name="connsiteY1" fmla="*/ 0 h 5257800"/>
              <a:gd name="connsiteX2" fmla="*/ 1193801 w 3810000"/>
              <a:gd name="connsiteY2" fmla="*/ 3911599 h 5257800"/>
              <a:gd name="connsiteX3" fmla="*/ 3810000 w 3810000"/>
              <a:gd name="connsiteY3" fmla="*/ 5257800 h 5257800"/>
              <a:gd name="connsiteX4" fmla="*/ 0 w 3810000"/>
              <a:gd name="connsiteY4" fmla="*/ 5257800 h 525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10000" h="5257800">
                <a:moveTo>
                  <a:pt x="0" y="5257800"/>
                </a:moveTo>
                <a:lnTo>
                  <a:pt x="0" y="0"/>
                </a:lnTo>
                <a:cubicBezTo>
                  <a:pt x="16933" y="708378"/>
                  <a:pt x="59269" y="2737554"/>
                  <a:pt x="1193801" y="3911599"/>
                </a:cubicBezTo>
                <a:cubicBezTo>
                  <a:pt x="1899356" y="4580464"/>
                  <a:pt x="2791178" y="5012267"/>
                  <a:pt x="3810000" y="5257800"/>
                </a:cubicBezTo>
                <a:lnTo>
                  <a:pt x="0" y="5257800"/>
                </a:lnTo>
                <a:close/>
              </a:path>
            </a:pathLst>
          </a:custGeom>
          <a:solidFill>
            <a:srgbClr val="080419">
              <a:alpha val="33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84335" y="3291843"/>
            <a:ext cx="2971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16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i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Delivering science and technology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to protect our nation</a:t>
            </a:r>
            <a:b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</a:br>
            <a:r>
              <a:rPr lang="en-US" sz="1400" b="0" i="0" baseline="0" dirty="0">
                <a:solidFill>
                  <a:srgbClr val="FFFFFF">
                    <a:alpha val="75000"/>
                  </a:srgbClr>
                </a:solidFill>
                <a:latin typeface="Arial"/>
                <a:cs typeface="Arial"/>
              </a:rPr>
              <a:t>and promote world stability</a:t>
            </a:r>
          </a:p>
          <a:p>
            <a:pPr algn="ctr"/>
            <a:endParaRPr lang="en-US" sz="1400" dirty="0">
              <a:solidFill>
                <a:srgbClr val="FFFFFF">
                  <a:alpha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439333" y="3"/>
            <a:ext cx="1439333" cy="3231647"/>
          </a:xfrm>
          <a:prstGeom prst="rect">
            <a:avLst/>
          </a:prstGeom>
          <a:noFill/>
        </p:spPr>
        <p:txBody>
          <a:bodyPr wrap="square" lIns="91433" tIns="45717" rIns="91433" bIns="45717" rtlCol="0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</a:rPr>
              <a:t>NOTE</a:t>
            </a:r>
            <a:r>
              <a:rPr lang="en-US" sz="1200" b="0" dirty="0">
                <a:solidFill>
                  <a:srgbClr val="000000"/>
                </a:solidFill>
              </a:rPr>
              <a:t>: THIS IS YOUR WALK</a:t>
            </a:r>
            <a:r>
              <a:rPr lang="en-US" sz="1200" b="0" baseline="0" dirty="0">
                <a:solidFill>
                  <a:srgbClr val="000000"/>
                </a:solidFill>
              </a:rPr>
              <a:t>-IN </a:t>
            </a:r>
            <a:r>
              <a:rPr lang="en-US" sz="1200" b="0" dirty="0">
                <a:solidFill>
                  <a:srgbClr val="000000"/>
                </a:solidFill>
              </a:rPr>
              <a:t>SLIDE OPTION #2.</a:t>
            </a:r>
            <a:r>
              <a:rPr lang="en-US" sz="1200" b="0" baseline="0" dirty="0">
                <a:solidFill>
                  <a:srgbClr val="000000"/>
                </a:solidFill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Instead of the Title</a:t>
            </a:r>
            <a:r>
              <a:rPr lang="en-US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Slide, display this slide on the venue screen while your audience is arriving. 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</a:t>
            </a:r>
            <a:r>
              <a:rPr lang="en-US" sz="1200" b="1" u="non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title slide. 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br>
              <a:rPr lang="en-US" sz="1200" dirty="0">
                <a:effectLst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 only a high-resolution photograph.</a:t>
            </a:r>
            <a:endParaRPr lang="en-US" sz="1200" dirty="0">
              <a:solidFill>
                <a:srgbClr val="000000"/>
              </a:solidFill>
            </a:endParaRPr>
          </a:p>
        </p:txBody>
      </p:sp>
      <p:pic>
        <p:nvPicPr>
          <p:cNvPr id="16" name="Picture 15" descr="LANL_allWHITE.ai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21" t="26248" r="27098" b="30198"/>
          <a:stretch/>
        </p:blipFill>
        <p:spPr>
          <a:xfrm>
            <a:off x="5582838" y="989895"/>
            <a:ext cx="3055811" cy="152470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52004F-D77C-A346-A75D-CEB64D49751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11711" y="4087692"/>
            <a:ext cx="2139113" cy="1497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51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632432"/>
            <a:ext cx="9144000" cy="489749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3031524" y="1"/>
            <a:ext cx="5655275" cy="1633361"/>
          </a:xfrm>
          <a:prstGeom prst="rect">
            <a:avLst/>
          </a:prstGeom>
        </p:spPr>
        <p:txBody>
          <a:bodyPr lIns="91433" tIns="45717" rIns="91433" bIns="45717" anchor="b"/>
          <a:lstStyle>
            <a:lvl1pPr algn="r">
              <a:defRPr sz="3200" b="0" i="0">
                <a:solidFill>
                  <a:srgbClr val="FFFFFF"/>
                </a:solidFill>
                <a:latin typeface="+mj-lt"/>
              </a:defRPr>
            </a:lvl1pPr>
          </a:lstStyle>
          <a:p>
            <a:pPr algn="r"/>
            <a:r>
              <a:rPr lang="en-US" b="1" dirty="0">
                <a:solidFill>
                  <a:schemeClr val="bg1"/>
                </a:solidFill>
              </a:rPr>
              <a:t>Click to add title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143500" y="3798488"/>
            <a:ext cx="3543300" cy="728290"/>
          </a:xfrm>
          <a:prstGeom prst="rect">
            <a:avLst/>
          </a:prstGeom>
        </p:spPr>
        <p:txBody>
          <a:bodyPr vert="horz" lIns="91433" tIns="45717" rIns="91433" bIns="45717" anchor="t"/>
          <a:lstStyle>
            <a:lvl1pPr marL="0" indent="0" algn="r">
              <a:buNone/>
              <a:defRPr sz="2000" b="0">
                <a:solidFill>
                  <a:schemeClr val="tx1"/>
                </a:solidFill>
              </a:defRPr>
            </a:lvl1pPr>
            <a:lvl2pPr marL="457164" indent="0">
              <a:buNone/>
              <a:defRPr sz="2400" b="1">
                <a:solidFill>
                  <a:schemeClr val="tx1"/>
                </a:solidFill>
              </a:defRPr>
            </a:lvl2pPr>
            <a:lvl3pPr marL="914327" indent="0">
              <a:buNone/>
              <a:defRPr sz="2400" b="1">
                <a:solidFill>
                  <a:schemeClr val="tx1"/>
                </a:solidFill>
              </a:defRPr>
            </a:lvl3pPr>
            <a:lvl4pPr marL="1371491" indent="0">
              <a:buNone/>
              <a:defRPr sz="2400" b="1">
                <a:solidFill>
                  <a:schemeClr val="tx1"/>
                </a:solidFill>
              </a:defRPr>
            </a:lvl4pPr>
            <a:lvl5pPr marL="1828654" indent="0">
              <a:buNone/>
              <a:defRPr sz="2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presenter(s)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143500" y="4527560"/>
            <a:ext cx="3543300" cy="752592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3031524" y="1632434"/>
            <a:ext cx="5655275" cy="1088908"/>
          </a:xfrm>
          <a:prstGeom prst="rect">
            <a:avLst/>
          </a:prstGeom>
        </p:spPr>
        <p:txBody>
          <a:bodyPr vert="horz" lIns="91433" tIns="45717" rIns="91433" bIns="45717"/>
          <a:lstStyle>
            <a:lvl1pPr marL="0" indent="0" algn="r">
              <a:buNone/>
              <a:defRPr sz="2800" b="0">
                <a:solidFill>
                  <a:schemeClr val="tx1"/>
                </a:solidFill>
              </a:defRPr>
            </a:lvl1pPr>
            <a:lvl2pPr marL="457164" indent="0" algn="r">
              <a:buNone/>
              <a:defRPr sz="3600"/>
            </a:lvl2pPr>
            <a:lvl3pPr marL="914327" indent="0" algn="r">
              <a:buNone/>
              <a:defRPr sz="3600"/>
            </a:lvl3pPr>
            <a:lvl4pPr marL="1371491" indent="0" algn="r">
              <a:buNone/>
              <a:defRPr sz="3600"/>
            </a:lvl4pPr>
            <a:lvl5pPr marL="1828654" indent="0" algn="r">
              <a:buNone/>
              <a:defRPr sz="36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7196669" y="6529923"/>
            <a:ext cx="1947333" cy="316091"/>
          </a:xfrm>
          <a:prstGeom prst="rect">
            <a:avLst/>
          </a:prstGeom>
        </p:spPr>
        <p:txBody>
          <a:bodyPr vert="horz"/>
          <a:lstStyle>
            <a:lvl1pPr marL="0" indent="0" algn="r">
              <a:buNone/>
              <a:defRPr sz="8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add LA-UR# </a:t>
            </a:r>
          </a:p>
        </p:txBody>
      </p:sp>
      <p:pic>
        <p:nvPicPr>
          <p:cNvPr id="22" name="Picture 21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75240"/>
            <a:ext cx="4351867" cy="2191209"/>
          </a:xfrm>
          <a:prstGeom prst="rect">
            <a:avLst/>
          </a:prstGeom>
        </p:spPr>
      </p:pic>
      <p:grpSp>
        <p:nvGrpSpPr>
          <p:cNvPr id="23" name="Group 22"/>
          <p:cNvGrpSpPr/>
          <p:nvPr userDrawn="1"/>
        </p:nvGrpSpPr>
        <p:grpSpPr>
          <a:xfrm>
            <a:off x="4572000" y="6016849"/>
            <a:ext cx="4572000" cy="463742"/>
            <a:chOff x="4572000" y="5026384"/>
            <a:chExt cx="4572000" cy="463742"/>
          </a:xfrm>
        </p:grpSpPr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4572000" y="5305460"/>
              <a:ext cx="4572000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600" b="0" i="0" u="none" strike="noStrike" kern="0" cap="none" spc="0" normalizeH="0" baseline="0" noProof="0" dirty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Arial" pitchFamily="34" charset="0"/>
                  <a:ea typeface="ＭＳ Ｐゴシック" pitchFamily="34" charset="-128"/>
                </a:rPr>
                <a:t>Managed by Triad National Security, LLC for the U.S. Department of Energy’s NNSA</a:t>
              </a:r>
            </a:p>
          </p:txBody>
        </p:sp>
        <p:pic>
          <p:nvPicPr>
            <p:cNvPr id="25" name="Picture 24" descr="NNSA_80%.ai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9116" t="44234" r="25200" b="40485"/>
            <a:stretch/>
          </p:blipFill>
          <p:spPr>
            <a:xfrm>
              <a:off x="8087551" y="5026384"/>
              <a:ext cx="961301" cy="3215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399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07524" y="2"/>
            <a:ext cx="7179275" cy="985093"/>
          </a:xfrm>
          <a:prstGeom prst="rect">
            <a:avLst/>
          </a:prstGeom>
        </p:spPr>
        <p:txBody>
          <a:bodyPr anchor="ctr"/>
          <a:lstStyle>
            <a:lvl1pPr algn="ctr">
              <a:defRPr sz="3000"/>
            </a:lvl1pPr>
          </a:lstStyle>
          <a:p>
            <a:r>
              <a:rPr lang="en-US" dirty="0"/>
              <a:t>Click to edit agenda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631268" y="1131636"/>
            <a:ext cx="0" cy="5194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95602" y="1131637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date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95602" y="1862669"/>
            <a:ext cx="1617663" cy="381074"/>
          </a:xfrm>
          <a:prstGeom prst="rect">
            <a:avLst/>
          </a:prstGeom>
        </p:spPr>
        <p:txBody>
          <a:bodyPr vert="horz"/>
          <a:lstStyle>
            <a:lvl1pPr marL="0" indent="0" algn="r" defTabSz="-741363">
              <a:buFont typeface="Arial"/>
              <a:buNone/>
              <a:tabLst/>
              <a:defRPr sz="1100" b="0"/>
            </a:lvl1pPr>
            <a:lvl2pPr marL="231775" indent="0" defTabSz="-741363">
              <a:buNone/>
              <a:tabLst/>
              <a:defRPr sz="1050"/>
            </a:lvl2pPr>
            <a:lvl3pPr marL="455612" indent="0" defTabSz="-741363">
              <a:buNone/>
              <a:tabLst/>
              <a:defRPr sz="1000"/>
            </a:lvl3pPr>
            <a:lvl4pPr marL="681037" indent="0" defTabSz="-741363">
              <a:buNone/>
              <a:tabLst/>
              <a:defRPr sz="900"/>
            </a:lvl4pPr>
            <a:lvl5pPr marL="912813" indent="0" defTabSz="-741363">
              <a:buNone/>
              <a:tabLst/>
              <a:defRPr sz="900"/>
            </a:lvl5pPr>
          </a:lstStyle>
          <a:p>
            <a:pPr lvl="0"/>
            <a:r>
              <a:rPr lang="en-US" dirty="0"/>
              <a:t>Click to edit location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131636"/>
            <a:ext cx="38862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agenda item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8" name="Picture 17" descr="Untitled-1.jpg"/>
          <p:cNvPicPr>
            <a:picLocks noChangeAspect="1"/>
          </p:cNvPicPr>
          <p:nvPr userDrawn="1"/>
        </p:nvPicPr>
        <p:blipFill rotWithShape="1">
          <a:blip r:embed="rId2" cstate="screen">
            <a:alphaModFix amt="5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3933" y="3894974"/>
            <a:ext cx="4351867" cy="219120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D3D039E-5BDF-0543-B199-895DAFF6B1F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199" y="203200"/>
            <a:ext cx="1167456" cy="560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5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664180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 b="0"/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628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985093"/>
            <a:ext cx="9144000" cy="550778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"/>
            <a:ext cx="8229600" cy="985093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8">
            <a:extLst>
              <a:ext uri="{FF2B5EF4-FFF2-40B4-BE49-F238E27FC236}">
                <a16:creationId xmlns:a16="http://schemas.microsoft.com/office/drawing/2014/main" id="{969DA58C-4442-204D-AD3A-B780066F9E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4050" y="6491818"/>
            <a:ext cx="2133600" cy="366182"/>
          </a:xfrm>
        </p:spPr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289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-11364"/>
            <a:ext cx="8229600" cy="1143000"/>
          </a:xfrm>
          <a:prstGeom prst="rect">
            <a:avLst/>
          </a:prstGeom>
        </p:spPr>
        <p:txBody>
          <a:bodyPr vert="horz" anchor="ctr"/>
          <a:lstStyle/>
          <a:p>
            <a:r>
              <a:rPr lang="en-US" dirty="0"/>
              <a:t>Click to edit title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FFFFFF"/>
                </a:solidFill>
              </a:defRPr>
            </a:lvl1pPr>
            <a:lvl2pPr marL="344488" indent="-168275">
              <a:defRPr sz="1800">
                <a:solidFill>
                  <a:srgbClr val="FFFFFF"/>
                </a:solidFill>
              </a:defRPr>
            </a:lvl2pPr>
            <a:lvl3pPr marL="514350" indent="-173038">
              <a:defRPr sz="1600">
                <a:solidFill>
                  <a:srgbClr val="FFFFFF"/>
                </a:solidFill>
              </a:defRPr>
            </a:lvl3pPr>
            <a:lvl4pPr marL="688975" indent="-173038">
              <a:defRPr sz="1400">
                <a:solidFill>
                  <a:srgbClr val="FFFFFF"/>
                </a:solidFill>
              </a:defRPr>
            </a:lvl4pPr>
            <a:lvl5pPr marL="857250" indent="-174625"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50828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L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383824"/>
            <a:ext cx="9144000" cy="610905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83822"/>
            <a:ext cx="8229600" cy="601272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131636"/>
            <a:ext cx="8229600" cy="5194128"/>
          </a:xfrm>
          <a:prstGeom prst="rect">
            <a:avLst/>
          </a:prstGeom>
        </p:spPr>
        <p:txBody>
          <a:bodyPr/>
          <a:lstStyle>
            <a:lvl1pPr>
              <a:defRPr sz="2000" b="0"/>
            </a:lvl1pPr>
            <a:lvl2pPr marL="344488" indent="-171450">
              <a:defRPr sz="1800"/>
            </a:lvl2pPr>
            <a:lvl3pPr marL="514350" indent="-173038">
              <a:defRPr sz="1600"/>
            </a:lvl3pPr>
            <a:lvl4pPr marL="688975" indent="-173038">
              <a:defRPr sz="1400"/>
            </a:lvl4pPr>
            <a:lvl5pPr marL="857250" indent="-174625">
              <a:defRPr/>
            </a:lvl5pPr>
          </a:lstStyle>
          <a:p>
            <a:pPr lvl="0"/>
            <a:r>
              <a:rPr lang="en-US" dirty="0"/>
              <a:t>Click to edit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1998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251D7D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-1" y="6491818"/>
            <a:ext cx="3310467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LA-UR-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7004050" y="6491818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r>
              <a:rPr lang="en-US"/>
              <a:t>2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-117070" y="1486493"/>
            <a:ext cx="101168" cy="447895"/>
          </a:xfrm>
          <a:prstGeom prst="rect">
            <a:avLst/>
          </a:prstGeom>
          <a:solidFill>
            <a:srgbClr val="2682C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117070" y="1934387"/>
            <a:ext cx="101168" cy="447895"/>
          </a:xfrm>
          <a:prstGeom prst="rect">
            <a:avLst/>
          </a:prstGeom>
          <a:solidFill>
            <a:srgbClr val="EA772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17070" y="2382281"/>
            <a:ext cx="101168" cy="447895"/>
          </a:xfrm>
          <a:prstGeom prst="rect">
            <a:avLst/>
          </a:prstGeom>
          <a:solidFill>
            <a:srgbClr val="F4482D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-117070" y="2830175"/>
            <a:ext cx="101168" cy="447895"/>
          </a:xfrm>
          <a:prstGeom prst="rect">
            <a:avLst/>
          </a:prstGeom>
          <a:solidFill>
            <a:srgbClr val="22935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-117070" y="0"/>
            <a:ext cx="101168" cy="447895"/>
          </a:xfrm>
          <a:prstGeom prst="rect">
            <a:avLst/>
          </a:prstGeom>
          <a:solidFill>
            <a:srgbClr val="0D0E2F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 userDrawn="1"/>
        </p:nvSpPr>
        <p:spPr>
          <a:xfrm>
            <a:off x="-117070" y="447894"/>
            <a:ext cx="101168" cy="447895"/>
          </a:xfrm>
          <a:prstGeom prst="rect">
            <a:avLst/>
          </a:prstGeom>
          <a:solidFill>
            <a:srgbClr val="F8B61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 userDrawn="1"/>
        </p:nvSpPr>
        <p:spPr>
          <a:xfrm>
            <a:off x="-117070" y="969744"/>
            <a:ext cx="101168" cy="44789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/>
          <p:cNvSpPr txBox="1"/>
          <p:nvPr userDrawn="1"/>
        </p:nvSpPr>
        <p:spPr>
          <a:xfrm>
            <a:off x="-635000" y="-2"/>
            <a:ext cx="5179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b="1" dirty="0">
                <a:solidFill>
                  <a:srgbClr val="0D0C2E"/>
                </a:solidFill>
              </a:rPr>
              <a:t>NOTE:</a:t>
            </a:r>
          </a:p>
          <a:p>
            <a:pPr algn="r"/>
            <a:r>
              <a:rPr lang="en-US" sz="800" dirty="0">
                <a:solidFill>
                  <a:srgbClr val="0D0C2E"/>
                </a:solidFill>
              </a:rPr>
              <a:t>This is</a:t>
            </a:r>
            <a:r>
              <a:rPr lang="en-US" sz="800" baseline="0" dirty="0">
                <a:solidFill>
                  <a:srgbClr val="0D0C2E"/>
                </a:solidFill>
              </a:rPr>
              <a:t> the lab color palette.</a:t>
            </a:r>
            <a:endParaRPr lang="en-US" sz="800" baseline="0" dirty="0">
              <a:solidFill>
                <a:srgbClr val="0D0C2E"/>
              </a:solidFill>
              <a:latin typeface="Wingdings"/>
              <a:ea typeface="Wingdings"/>
              <a:cs typeface="Wingdings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134279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75" r:id="rId2"/>
    <p:sldLayoutId id="2147483676" r:id="rId3"/>
    <p:sldLayoutId id="2147483649" r:id="rId4"/>
    <p:sldLayoutId id="2147483673" r:id="rId5"/>
    <p:sldLayoutId id="2147483671" r:id="rId6"/>
    <p:sldLayoutId id="2147483650" r:id="rId7"/>
    <p:sldLayoutId id="2147483660" r:id="rId8"/>
    <p:sldLayoutId id="2147483674" r:id="rId9"/>
    <p:sldLayoutId id="2147483677" r:id="rId10"/>
    <p:sldLayoutId id="2147483678" r:id="rId11"/>
    <p:sldLayoutId id="2147483679" r:id="rId12"/>
    <p:sldLayoutId id="2147483680" r:id="rId13"/>
    <p:sldLayoutId id="2147483682" r:id="rId14"/>
    <p:sldLayoutId id="2147483683" r:id="rId15"/>
    <p:sldLayoutId id="2147483684" r:id="rId16"/>
    <p:sldLayoutId id="2147483686" r:id="rId17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03225" indent="-17145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28650" indent="-17303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854075" indent="-173038" algn="l" defTabSz="4572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087438" indent="-174625" algn="l" defTabSz="457200" rtl="0" eaLnBrk="1" latinLnBrk="0" hangingPunct="1">
        <a:spcBef>
          <a:spcPct val="200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fnal.gov/event/4451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338" y="2"/>
            <a:ext cx="7491047" cy="985093"/>
          </a:xfrm>
        </p:spPr>
        <p:txBody>
          <a:bodyPr/>
          <a:lstStyle/>
          <a:p>
            <a:pPr defTabSz="914400"/>
            <a:r>
              <a:rPr lang="en-US" sz="3000" dirty="0"/>
              <a:t>Heavy Flavor Snowmass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02ABCBC-945E-A74A-81E7-0F2D4DBF5E5D}"/>
              </a:ext>
            </a:extLst>
          </p:cNvPr>
          <p:cNvSpPr txBox="1"/>
          <p:nvPr/>
        </p:nvSpPr>
        <p:spPr>
          <a:xfrm>
            <a:off x="3202140" y="1093444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432FF"/>
                </a:solidFill>
              </a:rPr>
              <a:t>August 10,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888EC6-E44E-F245-82BE-BDBFA0506AB3}"/>
              </a:ext>
            </a:extLst>
          </p:cNvPr>
          <p:cNvSpPr/>
          <p:nvPr/>
        </p:nvSpPr>
        <p:spPr>
          <a:xfrm>
            <a:off x="678528" y="2485326"/>
            <a:ext cx="819896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9848"/>
                </a:solidFill>
                <a:latin typeface="Helvetica" pitchFamily="2" charset="0"/>
              </a:rPr>
              <a:t>For information visit  https://snowmass21.org/</a:t>
            </a: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Helvetica" pitchFamily="2" charset="0"/>
              </a:rPr>
              <a:t>Goal: </a:t>
            </a:r>
            <a:r>
              <a:rPr lang="en-US" sz="2400" dirty="0"/>
              <a:t>Gather community input for Snowmass 2021. Effort specifically for the EIC in coordination with EICUG. Present the input to the P5 panel.</a:t>
            </a:r>
          </a:p>
          <a:p>
            <a:endParaRPr lang="en-US" sz="2400" dirty="0">
              <a:solidFill>
                <a:srgbClr val="0432FF"/>
              </a:solidFill>
            </a:endParaRPr>
          </a:p>
          <a:p>
            <a:r>
              <a:rPr lang="en-US" sz="2400" dirty="0">
                <a:solidFill>
                  <a:srgbClr val="0432FF"/>
                </a:solidFill>
              </a:rPr>
              <a:t>One of the recommendations of the P5 panel is EIC science. Will really help researchers with HEP funding. Also strengthen  connections between high energy and nuclear physics</a:t>
            </a:r>
          </a:p>
          <a:p>
            <a:endParaRPr lang="en-US" sz="2400" dirty="0">
              <a:solidFill>
                <a:srgbClr val="000000"/>
              </a:solidFill>
              <a:latin typeface="Helvetica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7268966-0A54-F74F-9013-3EB757FB51D5}"/>
              </a:ext>
            </a:extLst>
          </p:cNvPr>
          <p:cNvSpPr/>
          <p:nvPr/>
        </p:nvSpPr>
        <p:spPr>
          <a:xfrm>
            <a:off x="559379" y="1663458"/>
            <a:ext cx="8976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Coordinators: Xin Dong, Stephen </a:t>
            </a:r>
            <a:r>
              <a:rPr lang="en-US" sz="2800" dirty="0" err="1">
                <a:solidFill>
                  <a:srgbClr val="0432FF"/>
                </a:solidFill>
                <a:latin typeface="Helvetica" pitchFamily="2" charset="0"/>
              </a:rPr>
              <a:t>Sekula</a:t>
            </a:r>
            <a:r>
              <a:rPr lang="en-US" sz="2800" dirty="0">
                <a:solidFill>
                  <a:srgbClr val="0432FF"/>
                </a:solidFill>
                <a:latin typeface="Helvetica" pitchFamily="2" charset="0"/>
              </a:rPr>
              <a:t>, Ivan </a:t>
            </a:r>
            <a:r>
              <a:rPr lang="en-US" sz="2800" dirty="0" err="1">
                <a:solidFill>
                  <a:srgbClr val="0432FF"/>
                </a:solidFill>
                <a:latin typeface="Helvetica" pitchFamily="2" charset="0"/>
              </a:rPr>
              <a:t>Vitev</a:t>
            </a:r>
            <a:endParaRPr lang="en-US" sz="2800" dirty="0">
              <a:solidFill>
                <a:srgbClr val="0432FF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223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EICUG and Snowmass 2021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35B8F-887F-9140-BCC7-1281D0738440}"/>
              </a:ext>
            </a:extLst>
          </p:cNvPr>
          <p:cNvSpPr/>
          <p:nvPr/>
        </p:nvSpPr>
        <p:spPr>
          <a:xfrm>
            <a:off x="637121" y="1055619"/>
            <a:ext cx="79817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Tuesday meeting  </a:t>
            </a:r>
            <a:r>
              <a:rPr lang="en-US" dirty="0">
                <a:hlinkClick r:id="rId3"/>
              </a:rPr>
              <a:t>https://indico.fnal.gov/event/44510/</a:t>
            </a:r>
            <a:r>
              <a:rPr lang="en-US" dirty="0"/>
              <a:t> </a:t>
            </a:r>
          </a:p>
          <a:p>
            <a:endParaRPr lang="en-US" dirty="0"/>
          </a:p>
          <a:p>
            <a:r>
              <a:rPr lang="en-US" dirty="0"/>
              <a:t>to explore physics opportunities at the Electron Ion Collider (EIC), co-organized by the Snowmass 2021 Energy Frontier Topical Groups 05, 06, and 07.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   </a:t>
            </a:r>
            <a:r>
              <a:rPr lang="en-US" dirty="0">
                <a:solidFill>
                  <a:srgbClr val="0432FF"/>
                </a:solidFill>
              </a:rPr>
              <a:t>Electroweak and Beyond the Standard Model studies at the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    Proton tomography at the EIC for HEP applications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    Jets at the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    Heavy flavors at the EIC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432FF"/>
                </a:solidFill>
              </a:rPr>
              <a:t>    Gluon saturation at the EIC</a:t>
            </a:r>
            <a:br>
              <a:rPr lang="en-US" dirty="0"/>
            </a:br>
            <a:endParaRPr lang="en-US" dirty="0"/>
          </a:p>
          <a:p>
            <a:r>
              <a:rPr lang="en-US" dirty="0"/>
              <a:t>Huey-Wen, Christophe, Pavel, Yen-</a:t>
            </a:r>
            <a:r>
              <a:rPr lang="en-US" dirty="0" err="1"/>
              <a:t>Jie</a:t>
            </a:r>
            <a:r>
              <a:rPr lang="en-US" dirty="0"/>
              <a:t>, </a:t>
            </a:r>
            <a:r>
              <a:rPr lang="en-US" dirty="0" err="1"/>
              <a:t>Swagato</a:t>
            </a:r>
            <a:endParaRPr lang="en-US" dirty="0"/>
          </a:p>
          <a:p>
            <a:r>
              <a:rPr lang="en-US" dirty="0"/>
              <a:t>Conveners of the Snowmass EF06 and EF07 Topical Groups</a:t>
            </a:r>
            <a:endParaRPr lang="en-US" dirty="0">
              <a:solidFill>
                <a:srgbClr val="000000"/>
              </a:solidFill>
              <a:latin typeface="Noto Sans Symbol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DDC15-57EC-9049-8CAA-739B914901C2}"/>
              </a:ext>
            </a:extLst>
          </p:cNvPr>
          <p:cNvSpPr txBox="1"/>
          <p:nvPr/>
        </p:nvSpPr>
        <p:spPr>
          <a:xfrm>
            <a:off x="716296" y="5294324"/>
            <a:ext cx="8186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9848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rgbClr val="009848"/>
                </a:solidFill>
              </a:rPr>
              <a:t>little bit backward structure of this meeting, but clarifications came at the end.</a:t>
            </a:r>
          </a:p>
          <a:p>
            <a:r>
              <a:rPr lang="en-US" dirty="0">
                <a:solidFill>
                  <a:srgbClr val="009848"/>
                </a:solidFill>
              </a:rPr>
              <a:t>Well attended by our WG  group! </a:t>
            </a:r>
          </a:p>
        </p:txBody>
      </p:sp>
    </p:spTree>
    <p:extLst>
      <p:ext uri="{BB962C8B-B14F-4D97-AF65-F5344CB8AC3E}">
        <p14:creationId xmlns:p14="http://schemas.microsoft.com/office/powerpoint/2010/main" val="17065130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 err="1"/>
              <a:t>LoI</a:t>
            </a:r>
            <a:r>
              <a:rPr lang="en-US" sz="3000" dirty="0"/>
              <a:t> coordination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35B8F-887F-9140-BCC7-1281D0738440}"/>
              </a:ext>
            </a:extLst>
          </p:cNvPr>
          <p:cNvSpPr/>
          <p:nvPr/>
        </p:nvSpPr>
        <p:spPr>
          <a:xfrm>
            <a:off x="637121" y="1055619"/>
            <a:ext cx="7981777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Slides from the discussion not posted,  we will add details and fix timescales as we go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432FF"/>
                </a:solidFill>
              </a:rPr>
              <a:t>Coordination of </a:t>
            </a:r>
            <a:r>
              <a:rPr lang="en-US" sz="2400" dirty="0" err="1">
                <a:solidFill>
                  <a:srgbClr val="0432FF"/>
                </a:solidFill>
              </a:rPr>
              <a:t>LoI</a:t>
            </a:r>
            <a:r>
              <a:rPr lang="en-US" sz="2400" dirty="0">
                <a:solidFill>
                  <a:srgbClr val="0432FF"/>
                </a:solidFill>
              </a:rPr>
              <a:t> 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  </a:t>
            </a:r>
            <a:r>
              <a:rPr lang="en-US" dirty="0">
                <a:solidFill>
                  <a:schemeClr val="accent1"/>
                </a:solidFill>
              </a:rPr>
              <a:t> It is a bottom up process - everyone can submit an </a:t>
            </a:r>
            <a:r>
              <a:rPr lang="en-US" dirty="0" err="1">
                <a:solidFill>
                  <a:schemeClr val="accent1"/>
                </a:solidFill>
              </a:rPr>
              <a:t>LoI</a:t>
            </a:r>
            <a:r>
              <a:rPr lang="en-US" dirty="0">
                <a:solidFill>
                  <a:schemeClr val="accent1"/>
                </a:solidFill>
              </a:rPr>
              <a:t>, no one is forced 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    </a:t>
            </a:r>
            <a:r>
              <a:rPr lang="en-US" u="sng" dirty="0">
                <a:solidFill>
                  <a:schemeClr val="accent1"/>
                </a:solidFill>
              </a:rPr>
              <a:t>Having said that,  the conveners want to have a coordinated process – they have asked community members to be coordinators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    We should be aware of </a:t>
            </a:r>
            <a:r>
              <a:rPr lang="en-US" dirty="0" err="1">
                <a:solidFill>
                  <a:schemeClr val="accent1"/>
                </a:solidFill>
              </a:rPr>
              <a:t>LoIs</a:t>
            </a:r>
            <a:r>
              <a:rPr lang="en-US" dirty="0">
                <a:solidFill>
                  <a:schemeClr val="accent1"/>
                </a:solidFill>
              </a:rPr>
              <a:t> and keep track of them. Facilitate merger of topics in fewer </a:t>
            </a:r>
            <a:r>
              <a:rPr lang="en-US" dirty="0" err="1">
                <a:solidFill>
                  <a:schemeClr val="accent1"/>
                </a:solidFill>
              </a:rPr>
              <a:t>LoIs</a:t>
            </a:r>
            <a:endParaRPr lang="en-US" dirty="0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    Each </a:t>
            </a:r>
            <a:r>
              <a:rPr lang="en-US" dirty="0" err="1">
                <a:solidFill>
                  <a:schemeClr val="accent1"/>
                </a:solidFill>
              </a:rPr>
              <a:t>LoI</a:t>
            </a:r>
            <a:r>
              <a:rPr lang="en-US" dirty="0">
                <a:solidFill>
                  <a:schemeClr val="accent1"/>
                </a:solidFill>
              </a:rPr>
              <a:t> up to 2 pages long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    Deadline the end of August (?)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DDC15-57EC-9049-8CAA-739B914901C2}"/>
              </a:ext>
            </a:extLst>
          </p:cNvPr>
          <p:cNvSpPr txBox="1"/>
          <p:nvPr/>
        </p:nvSpPr>
        <p:spPr>
          <a:xfrm>
            <a:off x="525102" y="4967464"/>
            <a:ext cx="7981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848"/>
                </a:solidFill>
              </a:rPr>
              <a:t>There will be activities through the summer and fall. Final workshop planned some time next year, early January is what we heard</a:t>
            </a:r>
          </a:p>
          <a:p>
            <a:endParaRPr lang="en-US" dirty="0">
              <a:solidFill>
                <a:srgbClr val="009848"/>
              </a:solidFill>
            </a:endParaRPr>
          </a:p>
          <a:p>
            <a:r>
              <a:rPr lang="en-US" dirty="0">
                <a:solidFill>
                  <a:srgbClr val="009848"/>
                </a:solidFill>
              </a:rPr>
              <a:t>There will be proceedings to the workshop. Conveners will also be asked to edit the input. </a:t>
            </a:r>
          </a:p>
        </p:txBody>
      </p:sp>
    </p:spTree>
    <p:extLst>
      <p:ext uri="{BB962C8B-B14F-4D97-AF65-F5344CB8AC3E}">
        <p14:creationId xmlns:p14="http://schemas.microsoft.com/office/powerpoint/2010/main" val="2490936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E9C1C-4ACC-764F-9976-494DB529B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371" y="2"/>
            <a:ext cx="6164772" cy="985093"/>
          </a:xfrm>
        </p:spPr>
        <p:txBody>
          <a:bodyPr/>
          <a:lstStyle/>
          <a:p>
            <a:pPr defTabSz="914400"/>
            <a:r>
              <a:rPr lang="en-US" sz="3000" dirty="0"/>
              <a:t>Request for </a:t>
            </a:r>
            <a:r>
              <a:rPr lang="en-US" sz="3000" dirty="0" err="1"/>
              <a:t>LoI</a:t>
            </a:r>
            <a:r>
              <a:rPr lang="en-US" sz="3000" dirty="0"/>
              <a:t> input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435B8F-887F-9140-BCC7-1281D0738440}"/>
              </a:ext>
            </a:extLst>
          </p:cNvPr>
          <p:cNvSpPr/>
          <p:nvPr/>
        </p:nvSpPr>
        <p:spPr>
          <a:xfrm>
            <a:off x="637121" y="1055619"/>
            <a:ext cx="798177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/>
          </a:p>
          <a:p>
            <a:r>
              <a:rPr lang="en-US" sz="2400" dirty="0">
                <a:solidFill>
                  <a:srgbClr val="0432FF"/>
                </a:solidFill>
              </a:rPr>
              <a:t>Coordination of </a:t>
            </a:r>
            <a:r>
              <a:rPr lang="en-US" sz="2400" dirty="0" err="1">
                <a:solidFill>
                  <a:srgbClr val="0432FF"/>
                </a:solidFill>
              </a:rPr>
              <a:t>LoI</a:t>
            </a:r>
            <a:r>
              <a:rPr lang="en-US" sz="2400" dirty="0">
                <a:solidFill>
                  <a:srgbClr val="0432FF"/>
                </a:solidFill>
              </a:rPr>
              <a:t>  - those interested in topics related top heavy flavor.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   </a:t>
            </a:r>
            <a:r>
              <a:rPr lang="en-US" dirty="0">
                <a:solidFill>
                  <a:schemeClr val="accent1"/>
                </a:solidFill>
              </a:rPr>
              <a:t> Please send us one paragraph specifying your/your group’s interest in EIC physics (not at the level of detail we are going in for the YR)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    </a:t>
            </a:r>
            <a:r>
              <a:rPr lang="en-US" u="sng" dirty="0">
                <a:solidFill>
                  <a:schemeClr val="accent1"/>
                </a:solidFill>
              </a:rPr>
              <a:t>Send it by the end of the week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    We can see if we can merge those in a logical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    One possibility is to have hadronic (heavy mesons, </a:t>
            </a:r>
            <a:r>
              <a:rPr lang="en-US" dirty="0" err="1">
                <a:solidFill>
                  <a:schemeClr val="accent1"/>
                </a:solidFill>
              </a:rPr>
              <a:t>quarkonia</a:t>
            </a:r>
            <a:r>
              <a:rPr lang="en-US" dirty="0">
                <a:solidFill>
                  <a:schemeClr val="accent1"/>
                </a:solidFill>
              </a:rPr>
              <a:t>, exotics)  and jet final states (heavy flavor jets)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/>
                </a:solidFill>
              </a:rPr>
              <a:t>    Another possibility is to organize them in topics – nucleon and nuclear tomography / partonic structure, the process of hadronization and transport properties of matter    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8DDC15-57EC-9049-8CAA-739B914901C2}"/>
              </a:ext>
            </a:extLst>
          </p:cNvPr>
          <p:cNvSpPr txBox="1"/>
          <p:nvPr/>
        </p:nvSpPr>
        <p:spPr>
          <a:xfrm>
            <a:off x="525102" y="5075613"/>
            <a:ext cx="79817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9848"/>
                </a:solidFill>
              </a:rPr>
              <a:t>Ideas how to organize are also welcome</a:t>
            </a:r>
          </a:p>
          <a:p>
            <a:endParaRPr lang="en-US" dirty="0">
              <a:solidFill>
                <a:srgbClr val="009848"/>
              </a:solidFill>
            </a:endParaRPr>
          </a:p>
          <a:p>
            <a:r>
              <a:rPr lang="en-US" dirty="0">
                <a:solidFill>
                  <a:srgbClr val="009848"/>
                </a:solidFill>
              </a:rPr>
              <a:t>For Jets – Arratia, Kang + one more person conveners. Light jets – direct input to them </a:t>
            </a:r>
          </a:p>
          <a:p>
            <a:endParaRPr lang="en-US" dirty="0">
              <a:solidFill>
                <a:srgbClr val="0098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5168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LANL 1">
      <a:dk1>
        <a:srgbClr val="3C3C3B"/>
      </a:dk1>
      <a:lt1>
        <a:sysClr val="window" lastClr="FFFFFF"/>
      </a:lt1>
      <a:dk2>
        <a:srgbClr val="636463"/>
      </a:dk2>
      <a:lt2>
        <a:srgbClr val="EFEEED"/>
      </a:lt2>
      <a:accent1>
        <a:srgbClr val="130D1F"/>
      </a:accent1>
      <a:accent2>
        <a:srgbClr val="F8B617"/>
      </a:accent2>
      <a:accent3>
        <a:srgbClr val="2682CF"/>
      </a:accent3>
      <a:accent4>
        <a:srgbClr val="EA7820"/>
      </a:accent4>
      <a:accent5>
        <a:srgbClr val="F4482D"/>
      </a:accent5>
      <a:accent6>
        <a:srgbClr val="229357"/>
      </a:accent6>
      <a:hlink>
        <a:srgbClr val="385AC7"/>
      </a:hlink>
      <a:folHlink>
        <a:srgbClr val="4E13D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DRD-Triad-BluePresentation" id="{AC182F40-A64C-3A46-8AD0-31342ACA0B75}" vid="{5943D0CD-B8F9-2748-8416-267856C37C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LDRD-Triad-BluePresentation-Template[1]</Template>
  <TotalTime>52210</TotalTime>
  <Words>544</Words>
  <Application>Microsoft Macintosh PowerPoint</Application>
  <PresentationFormat>On-screen Show (4:3)</PresentationFormat>
  <Paragraphs>51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Helvetica</vt:lpstr>
      <vt:lpstr>Lucida Grande</vt:lpstr>
      <vt:lpstr>Noto Sans Symbols</vt:lpstr>
      <vt:lpstr>Wingdings</vt:lpstr>
      <vt:lpstr>Office Theme</vt:lpstr>
      <vt:lpstr>Heavy Flavor Snowmass</vt:lpstr>
      <vt:lpstr>EICUG and Snowmass 2021</vt:lpstr>
      <vt:lpstr>LoI coordination</vt:lpstr>
      <vt:lpstr>Request for LoI input</vt:lpstr>
    </vt:vector>
  </TitlesOfParts>
  <Company>LANL DCS-CSD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LANL’s slide template!</dc:title>
  <dc:creator>Gotches, Kimberly M</dc:creator>
  <cp:lastModifiedBy>Microsoft Office User</cp:lastModifiedBy>
  <cp:revision>1653</cp:revision>
  <cp:lastPrinted>2020-01-29T16:44:29Z</cp:lastPrinted>
  <dcterms:created xsi:type="dcterms:W3CDTF">2019-01-31T20:27:25Z</dcterms:created>
  <dcterms:modified xsi:type="dcterms:W3CDTF">2020-08-10T14:21:09Z</dcterms:modified>
</cp:coreProperties>
</file>