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  <p:sldMasterId id="2147483679" r:id="rId3"/>
    <p:sldMasterId id="2147483693" r:id="rId4"/>
  </p:sldMasterIdLst>
  <p:notesMasterIdLst>
    <p:notesMasterId r:id="rId16"/>
  </p:notesMasterIdLst>
  <p:handoutMasterIdLst>
    <p:handoutMasterId r:id="rId17"/>
  </p:handoutMasterIdLst>
  <p:sldIdLst>
    <p:sldId id="937" r:id="rId5"/>
    <p:sldId id="961" r:id="rId6"/>
    <p:sldId id="954" r:id="rId7"/>
    <p:sldId id="953" r:id="rId8"/>
    <p:sldId id="955" r:id="rId9"/>
    <p:sldId id="957" r:id="rId10"/>
    <p:sldId id="958" r:id="rId11"/>
    <p:sldId id="962" r:id="rId12"/>
    <p:sldId id="956" r:id="rId13"/>
    <p:sldId id="959" r:id="rId14"/>
    <p:sldId id="963" r:id="rId15"/>
  </p:sldIdLst>
  <p:sldSz cx="9144000" cy="6858000" type="screen4x3"/>
  <p:notesSz cx="6858000" cy="9144000"/>
  <p:defaultTextStyle>
    <a:defPPr>
      <a:defRPr lang="en-US"/>
    </a:defPPr>
    <a:lvl1pPr marL="0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19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853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290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716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139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575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000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429" algn="l" defTabSz="912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100"/>
    <a:srgbClr val="000000"/>
    <a:srgbClr val="9E3194"/>
    <a:srgbClr val="FFD63F"/>
    <a:srgbClr val="F2FF5F"/>
    <a:srgbClr val="4BD7E1"/>
    <a:srgbClr val="E006D5"/>
    <a:srgbClr val="0C5209"/>
    <a:srgbClr val="11690C"/>
    <a:srgbClr val="800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2" autoAdjust="0"/>
    <p:restoredTop sz="94663" autoAdjust="0"/>
  </p:normalViewPr>
  <p:slideViewPr>
    <p:cSldViewPr>
      <p:cViewPr varScale="1">
        <p:scale>
          <a:sx n="117" d="100"/>
          <a:sy n="117" d="100"/>
        </p:scale>
        <p:origin x="13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6DDE5-F68F-F848-A8FC-E32180D6EAD4}" type="datetime1">
              <a:rPr lang="en-US" smtClean="0"/>
              <a:pPr/>
              <a:t>8/11/20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38CD5-CECF-AC41-B90D-0F1D9F642A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23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C4514-1F67-F248-AD2F-1A4C562A6D3F}" type="datetime1">
              <a:rPr lang="en-US" smtClean="0"/>
              <a:pPr/>
              <a:t>8/11/20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97CD6-3EDC-43A1-BFE6-556DB01E9D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651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19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53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290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716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139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575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000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429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97CD6-3EDC-43A1-BFE6-556DB01E9D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59"/>
            <a:ext cx="7772400" cy="784225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0000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00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>
            <a:off x="152400" y="685805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136562" y="44512"/>
            <a:ext cx="8931275" cy="717551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marL="41275" marR="41275">
              <a:defRPr sz="3800" b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3757" y="6546583"/>
            <a:ext cx="322016" cy="318036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i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1308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5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37383"/>
            <a:ext cx="3429000" cy="244475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228600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fld id="{59EA4CFA-C3DC-4ADB-8A77-9C015038EF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0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59"/>
            <a:ext cx="7772400" cy="784225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0000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339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37383"/>
            <a:ext cx="3429000" cy="244475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228600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fld id="{59EA4CFA-C3DC-4ADB-8A77-9C015038EFD0}" type="slidenum">
              <a:rPr lang="en-US" smtClean="0">
                <a:solidFill>
                  <a:srgbClr val="1F497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62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5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805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834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53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5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177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760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259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126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10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816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9700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-65" charset="0"/>
              </a:defRPr>
            </a:lvl1pPr>
          </a:lstStyle>
          <a:p>
            <a:pPr>
              <a:defRPr/>
            </a:pPr>
            <a:fld id="{BC346014-8CB8-304E-A5FA-922CBC1F60F3}" type="slidenum">
              <a:rPr lang="ru-RU"/>
              <a:pPr>
                <a:defRPr/>
              </a:pPr>
              <a:t>‹#›</a:t>
            </a:fld>
            <a:r>
              <a:rPr lang="en-US"/>
              <a:t>/16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98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59"/>
            <a:ext cx="7772400" cy="784225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rgbClr val="FF0000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743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537383"/>
            <a:ext cx="3429000" cy="244475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228600"/>
          </a:xfrm>
        </p:spPr>
        <p:txBody>
          <a:bodyPr/>
          <a:lstStyle>
            <a:lvl1pPr>
              <a:defRPr sz="110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defRPr>
            </a:lvl1pPr>
          </a:lstStyle>
          <a:p>
            <a:fld id="{59EA4CFA-C3DC-4ADB-8A77-9C015038EFD0}" type="slidenum">
              <a:rPr lang="en-US" smtClean="0">
                <a:solidFill>
                  <a:srgbClr val="1F497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0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95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5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292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218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6767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154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0358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433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050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714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497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91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00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-65" charset="0"/>
              </a:defRPr>
            </a:lvl1pPr>
          </a:lstStyle>
          <a:p>
            <a:pPr>
              <a:defRPr/>
            </a:pPr>
            <a:fld id="{BC346014-8CB8-304E-A5FA-922CBC1F60F3}" type="slidenum">
              <a:rPr lang="ru-RU"/>
              <a:pPr>
                <a:defRPr/>
              </a:pPr>
              <a:t>‹#›</a:t>
            </a:fld>
            <a:r>
              <a:rPr lang="en-US"/>
              <a:t>/16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6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99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3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0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4CFA-C3DC-4ADB-8A77-9C015038E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3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3" tIns="45642" rIns="91283" bIns="4564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5"/>
            <a:ext cx="8229600" cy="4525963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1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l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41"/>
            <a:ext cx="2895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ctr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1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r">
              <a:defRPr sz="160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@</a:t>
            </a:r>
          </a:p>
        </p:txBody>
      </p:sp>
    </p:spTree>
    <p:extLst>
      <p:ext uri="{BB962C8B-B14F-4D97-AF65-F5344CB8AC3E}">
        <p14:creationId xmlns:p14="http://schemas.microsoft.com/office/powerpoint/2010/main" val="322884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9" r:id="rId13"/>
  </p:sldLayoutIdLst>
  <p:hf hdr="0" ftr="0" dt="0"/>
  <p:txStyles>
    <p:titleStyle>
      <a:lvl1pPr algn="ctr" defTabSz="912853" rtl="0" eaLnBrk="1" latinLnBrk="0" hangingPunct="1">
        <a:spcBef>
          <a:spcPct val="0"/>
        </a:spcBef>
        <a:buNone/>
        <a:defRPr sz="3600" b="1" kern="1200" baseline="0">
          <a:solidFill>
            <a:srgbClr val="FF0000"/>
          </a:solidFill>
          <a:latin typeface="Arial" pitchFamily="34" charset="0"/>
          <a:ea typeface="+mj-ea"/>
          <a:cs typeface="+mj-cs"/>
        </a:defRPr>
      </a:lvl1pPr>
    </p:titleStyle>
    <p:bodyStyle>
      <a:lvl1pPr marL="342328" indent="-342328" algn="l" defTabSz="912853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1696" indent="-285276" algn="l" defTabSz="912853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141067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597495" indent="-228209" algn="l" defTabSz="912853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053935" indent="-228209" algn="l" defTabSz="912853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0359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84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17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35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3" tIns="45642" rIns="91283" bIns="45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5"/>
            <a:ext cx="8229600" cy="4525963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1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41"/>
            <a:ext cx="2895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1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5294-E2E2-D84E-B244-61D9D82C8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4564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28" indent="-342328" algn="l" defTabSz="4564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96" indent="-285276" algn="l" defTabSz="4564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67" indent="-228209" algn="l" defTabSz="4564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95" indent="-228209" algn="l" defTabSz="4564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35" indent="-228209" algn="l" defTabSz="4564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59" indent="-228209" algn="l" defTabSz="4564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84" indent="-228209" algn="l" defTabSz="4564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17" indent="-228209" algn="l" defTabSz="4564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35" indent="-228209" algn="l" defTabSz="4564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456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3" tIns="45642" rIns="91283" bIns="4564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5"/>
            <a:ext cx="8229600" cy="4525963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1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l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41"/>
            <a:ext cx="2895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ctr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1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r">
              <a:defRPr sz="1600">
                <a:solidFill>
                  <a:srgbClr val="1F497D"/>
                </a:solidFill>
              </a:defRPr>
            </a:lvl1pPr>
          </a:lstStyle>
          <a:p>
            <a:r>
              <a:rPr lang="en-US" dirty="0">
                <a:latin typeface="Arial"/>
              </a:rPr>
              <a:t>@</a:t>
            </a:r>
          </a:p>
        </p:txBody>
      </p:sp>
    </p:spTree>
    <p:extLst>
      <p:ext uri="{BB962C8B-B14F-4D97-AF65-F5344CB8AC3E}">
        <p14:creationId xmlns:p14="http://schemas.microsoft.com/office/powerpoint/2010/main" val="139889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hdr="0" ftr="0" dt="0"/>
  <p:txStyles>
    <p:titleStyle>
      <a:lvl1pPr algn="ctr" defTabSz="912853" rtl="0" eaLnBrk="1" latinLnBrk="0" hangingPunct="1">
        <a:spcBef>
          <a:spcPct val="0"/>
        </a:spcBef>
        <a:buNone/>
        <a:defRPr sz="3600" b="1" kern="1200" baseline="0">
          <a:solidFill>
            <a:srgbClr val="FF0000"/>
          </a:solidFill>
          <a:latin typeface="Arial" pitchFamily="34" charset="0"/>
          <a:ea typeface="+mj-ea"/>
          <a:cs typeface="+mj-cs"/>
        </a:defRPr>
      </a:lvl1pPr>
    </p:titleStyle>
    <p:bodyStyle>
      <a:lvl1pPr marL="342328" indent="-342328" algn="l" defTabSz="912853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1696" indent="-285276" algn="l" defTabSz="912853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141067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597495" indent="-228209" algn="l" defTabSz="912853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053935" indent="-228209" algn="l" defTabSz="912853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0359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84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17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35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3" tIns="45642" rIns="91283" bIns="4564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5"/>
            <a:ext cx="8229600" cy="4525963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1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l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41"/>
            <a:ext cx="2895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ctr">
              <a:defRPr sz="160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1"/>
            <a:ext cx="2133600" cy="365125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r">
              <a:defRPr sz="1600">
                <a:solidFill>
                  <a:srgbClr val="1F497D"/>
                </a:solidFill>
              </a:defRPr>
            </a:lvl1pPr>
          </a:lstStyle>
          <a:p>
            <a:r>
              <a:rPr lang="en-US" dirty="0">
                <a:latin typeface="Arial"/>
              </a:rPr>
              <a:t>@</a:t>
            </a:r>
          </a:p>
        </p:txBody>
      </p:sp>
    </p:spTree>
    <p:extLst>
      <p:ext uri="{BB962C8B-B14F-4D97-AF65-F5344CB8AC3E}">
        <p14:creationId xmlns:p14="http://schemas.microsoft.com/office/powerpoint/2010/main" val="159232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ftr="0" dt="0"/>
  <p:txStyles>
    <p:titleStyle>
      <a:lvl1pPr algn="ctr" defTabSz="912853" rtl="0" eaLnBrk="1" latinLnBrk="0" hangingPunct="1">
        <a:spcBef>
          <a:spcPct val="0"/>
        </a:spcBef>
        <a:buNone/>
        <a:defRPr sz="3600" b="1" kern="1200" baseline="0">
          <a:solidFill>
            <a:srgbClr val="FF0000"/>
          </a:solidFill>
          <a:latin typeface="Arial" pitchFamily="34" charset="0"/>
          <a:ea typeface="+mj-ea"/>
          <a:cs typeface="+mj-cs"/>
        </a:defRPr>
      </a:lvl1pPr>
    </p:titleStyle>
    <p:bodyStyle>
      <a:lvl1pPr marL="342328" indent="-342328" algn="l" defTabSz="912853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1696" indent="-285276" algn="l" defTabSz="912853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141067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597495" indent="-228209" algn="l" defTabSz="912853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053935" indent="-228209" algn="l" defTabSz="912853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0359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84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17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35" indent="-228209" algn="l" defTabSz="912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1295400"/>
            <a:ext cx="9144000" cy="156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DAAEAE"/>
                    </a:gs>
                    <a:gs pos="50000">
                      <a:srgbClr val="FFCCCC"/>
                    </a:gs>
                    <a:gs pos="100000">
                      <a:srgbClr val="DAAEA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83" tIns="45642" rIns="91283" bIns="45642">
            <a:spAutoFit/>
          </a:bodyPr>
          <a:lstStyle>
            <a:lvl1pPr>
              <a:defRPr sz="1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4800" b="1" dirty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Thoughts on EIC detector </a:t>
            </a:r>
          </a:p>
          <a:p>
            <a:pPr algn="ctr"/>
            <a:r>
              <a:rPr lang="en-US" sz="4800" b="1" dirty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installation and maintenance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6106" y="5515463"/>
            <a:ext cx="88578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b="1" dirty="0">
                <a:solidFill>
                  <a:srgbClr val="000099"/>
                </a:solidFill>
                <a:latin typeface="Arial"/>
                <a:cs typeface="Arial"/>
              </a:rPr>
              <a:t>YR Integration WG meeting   August 12,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106" y="4953000"/>
            <a:ext cx="824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i="1" dirty="0">
                <a:solidFill>
                  <a:srgbClr val="000099"/>
                </a:solidFill>
                <a:latin typeface="Arial"/>
                <a:cs typeface="Arial"/>
              </a:rPr>
              <a:t>Walt Akers, </a:t>
            </a:r>
            <a:r>
              <a:rPr lang="en-US" sz="2400" i="1" dirty="0" err="1">
                <a:solidFill>
                  <a:srgbClr val="000099"/>
                </a:solidFill>
                <a:latin typeface="Arial"/>
                <a:cs typeface="Arial"/>
              </a:rPr>
              <a:t>Yulia</a:t>
            </a:r>
            <a:r>
              <a:rPr lang="en-US" sz="2400" i="1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lang="en-US" sz="2400" i="1" dirty="0" err="1">
                <a:solidFill>
                  <a:srgbClr val="000099"/>
                </a:solidFill>
                <a:latin typeface="Arial"/>
                <a:cs typeface="Arial"/>
              </a:rPr>
              <a:t>Furletova</a:t>
            </a:r>
            <a:r>
              <a:rPr lang="en-US" sz="2400" i="1" dirty="0">
                <a:solidFill>
                  <a:srgbClr val="000099"/>
                </a:solidFill>
                <a:latin typeface="Arial"/>
                <a:cs typeface="Arial"/>
              </a:rPr>
              <a:t> and </a:t>
            </a:r>
            <a:r>
              <a:rPr lang="en-US" sz="2400" b="1" i="1" dirty="0">
                <a:solidFill>
                  <a:srgbClr val="000099"/>
                </a:solidFill>
                <a:latin typeface="Arial"/>
                <a:cs typeface="Arial"/>
              </a:rPr>
              <a:t>Alexander Kiselev</a:t>
            </a:r>
            <a:endParaRPr lang="en-US" sz="1200" b="1" dirty="0">
              <a:solidFill>
                <a:srgbClr val="0000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6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xfrm>
            <a:off x="0" y="44512"/>
            <a:ext cx="9144000" cy="71755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dirty="0"/>
              <a:t>IP6: detector in the “monthly” maintenance mode  </a:t>
            </a:r>
            <a:endParaRPr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5562600" y="396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ndoor, table, computer, desk&#10;&#10;Description automatically generated">
            <a:extLst>
              <a:ext uri="{FF2B5EF4-FFF2-40B4-BE49-F238E27FC236}">
                <a16:creationId xmlns:a16="http://schemas.microsoft.com/office/drawing/2014/main" id="{28C9EBCB-2423-A245-8DC9-BBCA54B25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066"/>
            <a:ext cx="9144000" cy="51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293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xfrm>
            <a:off x="0" y="44512"/>
            <a:ext cx="9144000" cy="71755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400" dirty="0"/>
              <a:t>Movie time </a:t>
            </a:r>
            <a:r>
              <a:rPr lang="en-US" sz="3400" dirty="0">
                <a:sym typeface="Wingdings" pitchFamily="2" charset="2"/>
              </a:rPr>
              <a:t></a:t>
            </a:r>
            <a:r>
              <a:rPr lang="en-US" sz="3400" dirty="0"/>
              <a:t>  </a:t>
            </a:r>
            <a:endParaRPr sz="3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5562600" y="396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P-6.mp4" descr="IP-6.mp4">
            <a:hlinkClick r:id="" action="ppaction://media"/>
            <a:extLst>
              <a:ext uri="{FF2B5EF4-FFF2-40B4-BE49-F238E27FC236}">
                <a16:creationId xmlns:a16="http://schemas.microsoft.com/office/drawing/2014/main" id="{31F95A1C-00B1-8A47-A6CD-2B9F3F18C4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7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3400" dirty="0"/>
              <a:t>RHIC IP6 Hall (STAR): the default option  </a:t>
            </a:r>
            <a:endParaRPr sz="3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5562600" y="396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9AEB9B6-E676-3743-997C-362E2DEC1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36726"/>
            <a:ext cx="6387521" cy="5768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1DF40D-BDB4-0C45-8B75-68AFA7182909}"/>
              </a:ext>
            </a:extLst>
          </p:cNvPr>
          <p:cNvSpPr/>
          <p:nvPr/>
        </p:nvSpPr>
        <p:spPr>
          <a:xfrm>
            <a:off x="2285999" y="3439098"/>
            <a:ext cx="1434521" cy="2733101"/>
          </a:xfrm>
          <a:prstGeom prst="rect">
            <a:avLst/>
          </a:prstGeom>
          <a:solidFill>
            <a:srgbClr val="FF0000">
              <a:alpha val="5000"/>
            </a:srgbClr>
          </a:solidFill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9BDB26-2732-8741-A9C8-FDC3E7CA31D3}"/>
              </a:ext>
            </a:extLst>
          </p:cNvPr>
          <p:cNvSpPr/>
          <p:nvPr/>
        </p:nvSpPr>
        <p:spPr>
          <a:xfrm>
            <a:off x="2406972" y="1219200"/>
            <a:ext cx="2698428" cy="1524000"/>
          </a:xfrm>
          <a:prstGeom prst="rect">
            <a:avLst/>
          </a:prstGeom>
          <a:solidFill>
            <a:srgbClr val="00E100">
              <a:alpha val="10000"/>
            </a:srgbClr>
          </a:solidFill>
          <a:ln w="190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7C4A226-0FBE-BB45-887A-1B3B32205C66}"/>
              </a:ext>
            </a:extLst>
          </p:cNvPr>
          <p:cNvGraphicFramePr>
            <a:graphicFrameLocks noGrp="1"/>
          </p:cNvGraphicFramePr>
          <p:nvPr/>
        </p:nvGraphicFramePr>
        <p:xfrm>
          <a:off x="5489058" y="4709505"/>
          <a:ext cx="3170201" cy="18627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93801">
                  <a:extLst>
                    <a:ext uri="{9D8B030D-6E8A-4147-A177-3AD203B41FA5}">
                      <a16:colId xmlns:a16="http://schemas.microsoft.com/office/drawing/2014/main" val="15303904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374262795"/>
                    </a:ext>
                  </a:extLst>
                </a:gridCol>
              </a:tblGrid>
              <a:tr h="465696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Hall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~3200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934848"/>
                  </a:ext>
                </a:extLst>
              </a:tr>
              <a:tr h="465696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Hall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~1615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911511"/>
                  </a:ext>
                </a:extLst>
              </a:tr>
              <a:tr h="4656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Door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823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510951"/>
                  </a:ext>
                </a:extLst>
              </a:tr>
              <a:tr h="4656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Door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762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209688"/>
                  </a:ext>
                </a:extLst>
              </a:tr>
            </a:tbl>
          </a:graphicData>
        </a:graphic>
      </p:graphicFrame>
      <p:sp>
        <p:nvSpPr>
          <p:cNvPr id="12" name="Concept Detectors…">
            <a:extLst>
              <a:ext uri="{FF2B5EF4-FFF2-40B4-BE49-F238E27FC236}">
                <a16:creationId xmlns:a16="http://schemas.microsoft.com/office/drawing/2014/main" id="{12D68232-BACB-8444-BCEE-E3BCD5B64264}"/>
              </a:ext>
            </a:extLst>
          </p:cNvPr>
          <p:cNvSpPr txBox="1">
            <a:spLocks/>
          </p:cNvSpPr>
          <p:nvPr/>
        </p:nvSpPr>
        <p:spPr>
          <a:xfrm>
            <a:off x="4296443" y="3524250"/>
            <a:ext cx="4695157" cy="800100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Barely enough space along the beam line</a:t>
            </a:r>
          </a:p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Small door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81EE-DA49-6942-82D2-B23287555066}"/>
              </a:ext>
            </a:extLst>
          </p:cNvPr>
          <p:cNvSpPr txBox="1"/>
          <p:nvPr/>
        </p:nvSpPr>
        <p:spPr>
          <a:xfrm>
            <a:off x="101675" y="6011384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STAR detector in</a:t>
            </a:r>
          </a:p>
          <a:p>
            <a:pPr algn="ctr"/>
            <a:r>
              <a:rPr lang="en-US" sz="1600" dirty="0"/>
              <a:t>the beam position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F4CD60-E7B5-E846-B209-17205968C359}"/>
              </a:ext>
            </a:extLst>
          </p:cNvPr>
          <p:cNvCxnSpPr>
            <a:cxnSpLocks/>
          </p:cNvCxnSpPr>
          <p:nvPr/>
        </p:nvCxnSpPr>
        <p:spPr>
          <a:xfrm flipV="1">
            <a:off x="838200" y="5105400"/>
            <a:ext cx="1669643" cy="905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4353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3400" dirty="0"/>
              <a:t>RHIC IP8 Hall (PHENIX): the “2-d IR” option  </a:t>
            </a:r>
            <a:endParaRPr sz="3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B0A24C-BBE6-9A4A-8592-A6453CA55F06}"/>
              </a:ext>
            </a:extLst>
          </p:cNvPr>
          <p:cNvGrpSpPr/>
          <p:nvPr/>
        </p:nvGrpSpPr>
        <p:grpSpPr>
          <a:xfrm>
            <a:off x="175602" y="930488"/>
            <a:ext cx="6148997" cy="4632111"/>
            <a:chOff x="574836" y="914400"/>
            <a:chExt cx="5902164" cy="4495800"/>
          </a:xfrm>
        </p:grpSpPr>
        <p:sp>
          <p:nvSpPr>
            <p:cNvPr id="5" name="Rectangle 4"/>
            <p:cNvSpPr/>
            <p:nvPr/>
          </p:nvSpPr>
          <p:spPr>
            <a:xfrm>
              <a:off x="5562600" y="3962400"/>
              <a:ext cx="914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A0C8D2A7-C335-AC47-B68C-71F4903E2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" r="3416"/>
            <a:stretch/>
          </p:blipFill>
          <p:spPr>
            <a:xfrm>
              <a:off x="574836" y="914400"/>
              <a:ext cx="5368764" cy="4495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A16709-B4F8-8242-BF63-45A97559F4EE}"/>
                </a:ext>
              </a:extLst>
            </p:cNvPr>
            <p:cNvSpPr/>
            <p:nvPr/>
          </p:nvSpPr>
          <p:spPr>
            <a:xfrm>
              <a:off x="1876082" y="1066799"/>
              <a:ext cx="1452130" cy="1380844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6E359A-48D2-B845-8941-510638C53C3A}"/>
                </a:ext>
              </a:extLst>
            </p:cNvPr>
            <p:cNvSpPr/>
            <p:nvPr/>
          </p:nvSpPr>
          <p:spPr>
            <a:xfrm>
              <a:off x="1795966" y="2588977"/>
              <a:ext cx="1566035" cy="1440086"/>
            </a:xfrm>
            <a:prstGeom prst="rect">
              <a:avLst/>
            </a:prstGeom>
            <a:solidFill>
              <a:srgbClr val="00E100">
                <a:alpha val="10000"/>
              </a:srgbClr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CA543D1-DE7C-A54E-A1AD-BE790A965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938977"/>
              </p:ext>
            </p:extLst>
          </p:nvPr>
        </p:nvGraphicFramePr>
        <p:xfrm>
          <a:off x="5489058" y="4709505"/>
          <a:ext cx="3170201" cy="18627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93801">
                  <a:extLst>
                    <a:ext uri="{9D8B030D-6E8A-4147-A177-3AD203B41FA5}">
                      <a16:colId xmlns:a16="http://schemas.microsoft.com/office/drawing/2014/main" val="15303904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374262795"/>
                    </a:ext>
                  </a:extLst>
                </a:gridCol>
              </a:tblGrid>
              <a:tr h="465696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Hall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~1740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934848"/>
                  </a:ext>
                </a:extLst>
              </a:tr>
              <a:tr h="465696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Hall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~1860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911511"/>
                  </a:ext>
                </a:extLst>
              </a:tr>
              <a:tr h="4656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Door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927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510951"/>
                  </a:ext>
                </a:extLst>
              </a:tr>
              <a:tr h="4656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Door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1017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209688"/>
                  </a:ext>
                </a:extLst>
              </a:tr>
            </a:tbl>
          </a:graphicData>
        </a:graphic>
      </p:graphicFrame>
      <p:sp>
        <p:nvSpPr>
          <p:cNvPr id="12" name="Concept Detectors…">
            <a:extLst>
              <a:ext uri="{FF2B5EF4-FFF2-40B4-BE49-F238E27FC236}">
                <a16:creationId xmlns:a16="http://schemas.microsoft.com/office/drawing/2014/main" id="{37F6F2A7-F6E1-8945-9F03-F28FE2D13F48}"/>
              </a:ext>
            </a:extLst>
          </p:cNvPr>
          <p:cNvSpPr txBox="1">
            <a:spLocks/>
          </p:cNvSpPr>
          <p:nvPr/>
        </p:nvSpPr>
        <p:spPr>
          <a:xfrm>
            <a:off x="574836" y="5885303"/>
            <a:ext cx="4267200" cy="820297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Very small exp. hall</a:t>
            </a:r>
          </a:p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Large doorway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BAAB0-A4B6-184B-810B-80C62ED8D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5" r="4663"/>
          <a:stretch/>
        </p:blipFill>
        <p:spPr>
          <a:xfrm>
            <a:off x="5774675" y="930489"/>
            <a:ext cx="3352800" cy="3209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7B4280-4398-2540-B355-B1B3AED98914}"/>
              </a:ext>
            </a:extLst>
          </p:cNvPr>
          <p:cNvSpPr txBox="1"/>
          <p:nvPr/>
        </p:nvSpPr>
        <p:spPr>
          <a:xfrm>
            <a:off x="6095409" y="4058646"/>
            <a:ext cx="2462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sPHENIX in IP8 doorway</a:t>
            </a:r>
          </a:p>
        </p:txBody>
      </p:sp>
    </p:spTree>
    <p:extLst>
      <p:ext uri="{BB962C8B-B14F-4D97-AF65-F5344CB8AC3E}">
        <p14:creationId xmlns:p14="http://schemas.microsoft.com/office/powerpoint/2010/main" val="19779119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3400" dirty="0"/>
              <a:t>Detector Model </a:t>
            </a:r>
            <a:endParaRPr sz="3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5562600" y="396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9B9A5D-ABCD-1F49-BCF2-92E44D69B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607300" cy="3568700"/>
          </a:xfrm>
          <a:prstGeom prst="rect">
            <a:avLst/>
          </a:prstGeom>
        </p:spPr>
      </p:pic>
      <p:sp>
        <p:nvSpPr>
          <p:cNvPr id="9" name="Concept Detectors…">
            <a:extLst>
              <a:ext uri="{FF2B5EF4-FFF2-40B4-BE49-F238E27FC236}">
                <a16:creationId xmlns:a16="http://schemas.microsoft.com/office/drawing/2014/main" id="{915D6E19-5880-424B-868E-08D0075AE176}"/>
              </a:ext>
            </a:extLst>
          </p:cNvPr>
          <p:cNvSpPr txBox="1">
            <a:spLocks/>
          </p:cNvSpPr>
          <p:nvPr/>
        </p:nvSpPr>
        <p:spPr>
          <a:xfrm>
            <a:off x="533401" y="5092636"/>
            <a:ext cx="7607299" cy="1612963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Take all the available space along the beam line (~9 m) …</a:t>
            </a:r>
          </a:p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… preferably with a ~0.5 m IP shift towards the e-endcap</a:t>
            </a:r>
          </a:p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sym typeface="Arial"/>
            </a:endParaRPr>
          </a:p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Naturally split into a central (barrel) part and a pair of endcaps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4926A0-FCA9-FC45-8C08-42AB0EBF4895}"/>
              </a:ext>
            </a:extLst>
          </p:cNvPr>
          <p:cNvSpPr/>
          <p:nvPr/>
        </p:nvSpPr>
        <p:spPr>
          <a:xfrm>
            <a:off x="1752600" y="2057400"/>
            <a:ext cx="4800600" cy="2654300"/>
          </a:xfrm>
          <a:prstGeom prst="rect">
            <a:avLst/>
          </a:prstGeom>
          <a:solidFill>
            <a:srgbClr val="FF0000">
              <a:alpha val="5000"/>
            </a:srgbClr>
          </a:solidFill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798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xfrm>
            <a:off x="0" y="44512"/>
            <a:ext cx="9144000" cy="71755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400" dirty="0"/>
              <a:t>Detector assembly / installation considerations  </a:t>
            </a:r>
            <a:endParaRPr sz="3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5562600" y="396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cept Detectors…">
            <a:extLst>
              <a:ext uri="{FF2B5EF4-FFF2-40B4-BE49-F238E27FC236}">
                <a16:creationId xmlns:a16="http://schemas.microsoft.com/office/drawing/2014/main" id="{D3DF3810-64C5-8740-8181-0D51AFA72B0B}"/>
              </a:ext>
            </a:extLst>
          </p:cNvPr>
          <p:cNvSpPr txBox="1">
            <a:spLocks/>
          </p:cNvSpPr>
          <p:nvPr/>
        </p:nvSpPr>
        <p:spPr>
          <a:xfrm>
            <a:off x="258896" y="762063"/>
            <a:ext cx="8885104" cy="4604514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Exp. halls are small -&gt; assemble outside; central detector sequence: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Barrel yoke (HCal) &amp; the cryostat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Barrel PID &amp; the central volume tracker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Central piece of the beam pipe &amp; the silicon tracker 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Endcap tracker and PID detectors; crystal EmCal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cs typeface="Symbol" charset="2"/>
              <a:sym typeface="Arial"/>
            </a:endParaRPr>
          </a:p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Doorways are narrow (and beam pipe access is tough)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Endcaps are separate pieces, on their own Hilman rollers, …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… rolled in separately (and most likely split into halves)</a:t>
            </a:r>
          </a:p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IP6 doorway height is small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Almost certainly need to consider a non-trivial cryocan configuration …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… and lower the whole barrel detector down to pass through the door 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E39DE0-F707-1649-B7D8-4065521D5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580"/>
            <a:ext cx="9144000" cy="1509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AEBFB-B129-B64F-B28E-A7AEBB4BE14D}"/>
              </a:ext>
            </a:extLst>
          </p:cNvPr>
          <p:cNvSpPr txBox="1"/>
          <p:nvPr/>
        </p:nvSpPr>
        <p:spPr>
          <a:xfrm>
            <a:off x="990600" y="6582197"/>
            <a:ext cx="28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This design needs to be changed!</a:t>
            </a:r>
          </a:p>
        </p:txBody>
      </p:sp>
    </p:spTree>
    <p:extLst>
      <p:ext uri="{BB962C8B-B14F-4D97-AF65-F5344CB8AC3E}">
        <p14:creationId xmlns:p14="http://schemas.microsoft.com/office/powerpoint/2010/main" val="19245361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xfrm>
            <a:off x="0" y="44512"/>
            <a:ext cx="9144000" cy="71755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400" dirty="0"/>
              <a:t>IP6: detector in the beam position  </a:t>
            </a:r>
            <a:endParaRPr sz="3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5562600" y="396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building, sitting, person, table&#10;&#10;Description automatically generated">
            <a:extLst>
              <a:ext uri="{FF2B5EF4-FFF2-40B4-BE49-F238E27FC236}">
                <a16:creationId xmlns:a16="http://schemas.microsoft.com/office/drawing/2014/main" id="{95A4E471-ED8F-3147-8232-F8F97EF21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973"/>
            <a:ext cx="9144000" cy="51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857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xfrm>
            <a:off x="0" y="44512"/>
            <a:ext cx="9144000" cy="71755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400" dirty="0"/>
              <a:t>IP6: detector in the assembly hall  </a:t>
            </a:r>
            <a:endParaRPr sz="3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5562600" y="396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oy, sitting, box, doing&#10;&#10;Description automatically generated">
            <a:extLst>
              <a:ext uri="{FF2B5EF4-FFF2-40B4-BE49-F238E27FC236}">
                <a16:creationId xmlns:a16="http://schemas.microsoft.com/office/drawing/2014/main" id="{3F311980-7CD1-C44E-85B9-1E1A5EB32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840"/>
            <a:ext cx="9144000" cy="51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912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3400" dirty="0"/>
              <a:t>IP8: detector in the beam position  </a:t>
            </a:r>
            <a:endParaRPr sz="3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5562600" y="396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young, holding, street&#10;&#10;Description automatically generated">
            <a:extLst>
              <a:ext uri="{FF2B5EF4-FFF2-40B4-BE49-F238E27FC236}">
                <a16:creationId xmlns:a16="http://schemas.microsoft.com/office/drawing/2014/main" id="{FBDC9D51-4BB4-4D47-857E-D3DF772EF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872"/>
            <a:ext cx="9144000" cy="5096256"/>
          </a:xfrm>
          <a:prstGeom prst="rect">
            <a:avLst/>
          </a:prstGeom>
        </p:spPr>
      </p:pic>
      <p:sp>
        <p:nvSpPr>
          <p:cNvPr id="8" name="Concept Detectors…">
            <a:extLst>
              <a:ext uri="{FF2B5EF4-FFF2-40B4-BE49-F238E27FC236}">
                <a16:creationId xmlns:a16="http://schemas.microsoft.com/office/drawing/2014/main" id="{8A7D0706-0207-EF4F-A4C4-0B21B4DAA8B8}"/>
              </a:ext>
            </a:extLst>
          </p:cNvPr>
          <p:cNvSpPr txBox="1">
            <a:spLocks/>
          </p:cNvSpPr>
          <p:nvPr/>
        </p:nvSpPr>
        <p:spPr>
          <a:xfrm>
            <a:off x="457201" y="6266304"/>
            <a:ext cx="8276556" cy="439297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The electronics trailer next to the detector does not really fit into the exp. hall</a:t>
            </a:r>
          </a:p>
        </p:txBody>
      </p:sp>
    </p:spTree>
    <p:extLst>
      <p:ext uri="{BB962C8B-B14F-4D97-AF65-F5344CB8AC3E}">
        <p14:creationId xmlns:p14="http://schemas.microsoft.com/office/powerpoint/2010/main" val="17901058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eneric EIC Detector Concepts"/>
          <p:cNvSpPr txBox="1">
            <a:spLocks noGrp="1"/>
          </p:cNvSpPr>
          <p:nvPr>
            <p:ph type="title"/>
          </p:nvPr>
        </p:nvSpPr>
        <p:spPr>
          <a:xfrm>
            <a:off x="0" y="44512"/>
            <a:ext cx="9144000" cy="71755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400" dirty="0"/>
              <a:t>Maintenance modes &amp; access options  </a:t>
            </a:r>
            <a:endParaRPr sz="3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5562600" y="3962400"/>
            <a:ext cx="914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396240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cept Detectors…">
            <a:extLst>
              <a:ext uri="{FF2B5EF4-FFF2-40B4-BE49-F238E27FC236}">
                <a16:creationId xmlns:a16="http://schemas.microsoft.com/office/drawing/2014/main" id="{D3DF3810-64C5-8740-8181-0D51AFA72B0B}"/>
              </a:ext>
            </a:extLst>
          </p:cNvPr>
          <p:cNvSpPr txBox="1">
            <a:spLocks/>
          </p:cNvSpPr>
          <p:nvPr/>
        </p:nvSpPr>
        <p:spPr>
          <a:xfrm>
            <a:off x="258896" y="881886"/>
            <a:ext cx="8885104" cy="5867400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Short access (hours) – no major disassembly actions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Electronics trailer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HCal frontend electronics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Cryocan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cs typeface="Symbol" charset="2"/>
              <a:sym typeface="Arial"/>
            </a:endParaRPr>
          </a:p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“Monthly” access (days) – endcaps rolled out in halves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EmCal frontend electronics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B0 magnet detectors (silicon tracker and EmCal)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Outer part of the central detector (planar trackers, perhaps the gaseous RICH electronics, perhaps DIRC electronics – if installed) </a:t>
            </a:r>
          </a:p>
          <a:p>
            <a:pPr marL="317500" marR="41275" lvl="1" indent="0">
              <a:buClr>
                <a:srgbClr val="021EAA"/>
              </a:buClr>
              <a:buSzPct val="110000"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cs typeface="Symbol" charset="2"/>
              <a:sym typeface="Arial"/>
            </a:endParaRPr>
          </a:p>
          <a:p>
            <a:pPr marL="317500" marR="41275" indent="-317500">
              <a:buClr>
                <a:srgbClr val="FF2600"/>
              </a:buClr>
              <a:buSzPct val="175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sym typeface="Arial"/>
              </a:rPr>
              <a:t>Regular maintenance (months) – detector moved to the assembly hall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The only option to access the central tracker …</a:t>
            </a:r>
          </a:p>
          <a:p>
            <a:pPr marL="635000" marR="41275" lvl="1" indent="-317500">
              <a:buClr>
                <a:srgbClr val="021EAA"/>
              </a:buClr>
              <a:buSzPct val="110000"/>
              <a:buFont typeface="Arial" pitchFamily="34" charset="0"/>
              <a:buChar char="‣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cs typeface="Symbol" charset="2"/>
                <a:sym typeface="Arial"/>
              </a:rPr>
              <a:t>… and the forward / vertex / backward silicon trackers</a:t>
            </a:r>
          </a:p>
        </p:txBody>
      </p:sp>
    </p:spTree>
    <p:extLst>
      <p:ext uri="{BB962C8B-B14F-4D97-AF65-F5344CB8AC3E}">
        <p14:creationId xmlns:p14="http://schemas.microsoft.com/office/powerpoint/2010/main" val="25333772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C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99"/>
      </a:accent2>
      <a:accent3>
        <a:srgbClr val="000099"/>
      </a:accent3>
      <a:accent4>
        <a:srgbClr val="8064A2"/>
      </a:accent4>
      <a:accent5>
        <a:srgbClr val="4BACC6"/>
      </a:accent5>
      <a:accent6>
        <a:srgbClr val="0000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000C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99"/>
      </a:accent2>
      <a:accent3>
        <a:srgbClr val="000099"/>
      </a:accent3>
      <a:accent4>
        <a:srgbClr val="8064A2"/>
      </a:accent4>
      <a:accent5>
        <a:srgbClr val="4BACC6"/>
      </a:accent5>
      <a:accent6>
        <a:srgbClr val="0000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Custom 1">
      <a:dk1>
        <a:srgbClr val="0000C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99"/>
      </a:accent2>
      <a:accent3>
        <a:srgbClr val="000099"/>
      </a:accent3>
      <a:accent4>
        <a:srgbClr val="8064A2"/>
      </a:accent4>
      <a:accent5>
        <a:srgbClr val="4BACC6"/>
      </a:accent5>
      <a:accent6>
        <a:srgbClr val="0000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82113</TotalTime>
  <Words>430</Words>
  <Application>Microsoft Macintosh PowerPoint</Application>
  <PresentationFormat>On-screen Show (4:3)</PresentationFormat>
  <Paragraphs>79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Narrow</vt:lpstr>
      <vt:lpstr>Calibri</vt:lpstr>
      <vt:lpstr>Helvetica</vt:lpstr>
      <vt:lpstr>Tahoma</vt:lpstr>
      <vt:lpstr>Office Theme</vt:lpstr>
      <vt:lpstr>Office Theme</vt:lpstr>
      <vt:lpstr>1_Office Theme</vt:lpstr>
      <vt:lpstr>2_Office Theme</vt:lpstr>
      <vt:lpstr>PowerPoint Presentation</vt:lpstr>
      <vt:lpstr>RHIC IP6 Hall (STAR): the default option  </vt:lpstr>
      <vt:lpstr>RHIC IP8 Hall (PHENIX): the “2-d IR” option  </vt:lpstr>
      <vt:lpstr>Detector Model </vt:lpstr>
      <vt:lpstr>Detector assembly / installation considerations  </vt:lpstr>
      <vt:lpstr>IP6: detector in the beam position  </vt:lpstr>
      <vt:lpstr>IP6: detector in the assembly hall  </vt:lpstr>
      <vt:lpstr>IP8: detector in the beam position  </vt:lpstr>
      <vt:lpstr>Maintenance modes &amp; access options  </vt:lpstr>
      <vt:lpstr>IP6: detector in the “monthly” maintenance mode  </vt:lpstr>
      <vt:lpstr>Movie time   </vt:lpstr>
    </vt:vector>
  </TitlesOfParts>
  <Manager/>
  <Company>BNL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Alexander Kiselev</dc:creator>
  <cp:keywords/>
  <dc:description/>
  <cp:lastModifiedBy>Kiselev, Alexander</cp:lastModifiedBy>
  <cp:revision>1496</cp:revision>
  <dcterms:created xsi:type="dcterms:W3CDTF">2014-09-08T12:49:29Z</dcterms:created>
  <dcterms:modified xsi:type="dcterms:W3CDTF">2020-08-12T15:44:31Z</dcterms:modified>
  <cp:category/>
</cp:coreProperties>
</file>