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572" r:id="rId3"/>
    <p:sldId id="573" r:id="rId4"/>
    <p:sldId id="576" r:id="rId5"/>
    <p:sldId id="575" r:id="rId6"/>
    <p:sldId id="558" r:id="rId7"/>
    <p:sldId id="579" r:id="rId8"/>
    <p:sldId id="559" r:id="rId9"/>
    <p:sldId id="577" r:id="rId10"/>
    <p:sldId id="571" r:id="rId11"/>
    <p:sldId id="563" r:id="rId12"/>
    <p:sldId id="554" r:id="rId13"/>
    <p:sldId id="555" r:id="rId14"/>
  </p:sldIdLst>
  <p:sldSz cx="9144000" cy="5715000" type="screen16x10"/>
  <p:notesSz cx="7772400" cy="10058400"/>
  <p:defaultTextStyle>
    <a:defPPr>
      <a:defRPr lang="en-GB"/>
    </a:defPPr>
    <a:lvl1pPr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1pPr>
    <a:lvl2pPr marL="625787" indent="-240687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2pPr>
    <a:lvl3pPr marL="962749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3pPr>
    <a:lvl4pPr marL="1347848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4pPr>
    <a:lvl5pPr marL="1732948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5pPr>
    <a:lvl6pPr marL="1925498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6pPr>
    <a:lvl7pPr marL="2310597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7pPr>
    <a:lvl8pPr marL="2695697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8pPr>
    <a:lvl9pPr marL="3080796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26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00"/>
    <a:srgbClr val="66CCFF"/>
    <a:srgbClr val="DEDAC5"/>
    <a:srgbClr val="A4D3EE"/>
    <a:srgbClr val="8B1A1A"/>
    <a:srgbClr val="EEAD0E"/>
    <a:srgbClr val="FF7F00"/>
    <a:srgbClr val="FFC125"/>
    <a:srgbClr val="8B4500"/>
    <a:srgbClr val="A6A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7"/>
    <p:restoredTop sz="96838"/>
  </p:normalViewPr>
  <p:slideViewPr>
    <p:cSldViewPr snapToGrid="0" snapToObjects="1">
      <p:cViewPr varScale="1">
        <p:scale>
          <a:sx n="175" d="100"/>
          <a:sy n="175" d="100"/>
        </p:scale>
        <p:origin x="848" y="168"/>
      </p:cViewPr>
      <p:guideLst>
        <p:guide orient="horz" pos="1632"/>
        <p:guide pos="2613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fld id="{61CC546C-81E2-ED47-91C5-956410BD97AE}" type="datetime1">
              <a:rPr lang="en-US"/>
              <a:pPr>
                <a:defRPr/>
              </a:pPr>
              <a:t>8/14/20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fld id="{3AD70ED6-3E0C-6E42-8935-A7E7B422F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97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763588"/>
            <a:ext cx="60309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fld id="{594407EA-C56F-5A46-81A6-09DA2C2E8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23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6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ＭＳ Ｐゴシック" pitchFamily="-95" charset="-128"/>
      </a:defRPr>
    </a:lvl1pPr>
    <a:lvl2pPr marL="31949892" indent="-31564792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6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2pPr>
    <a:lvl3pPr marL="962749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3pPr>
    <a:lvl4pPr marL="1347848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4pPr>
    <a:lvl5pPr marL="1732948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5pPr>
    <a:lvl6pPr marL="1925498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0597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95697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0796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96" charset="0"/>
              <a:buNone/>
            </a:pPr>
            <a:fld id="{8C853D7A-7008-9F46-B17D-A53C092D7BED}" type="slidenum">
              <a:rPr lang="en-US">
                <a:latin typeface="Times New Roman" pitchFamily="-96" charset="0"/>
                <a:ea typeface="Arial Unicode MS" pitchFamily="-96" charset="0"/>
                <a:cs typeface="Arial Unicode MS" pitchFamily="-96" charset="0"/>
              </a:rPr>
              <a:pPr>
                <a:buFont typeface="Times New Roman" pitchFamily="-96" charset="0"/>
                <a:buNone/>
              </a:pPr>
              <a:t>1</a:t>
            </a:fld>
            <a:endParaRPr lang="en-US" dirty="0">
              <a:latin typeface="Times New Roman" pitchFamily="-96" charset="0"/>
              <a:ea typeface="Arial Unicode MS" pitchFamily="-96" charset="0"/>
              <a:cs typeface="Arial Unicode MS" pitchFamily="-96" charset="0"/>
            </a:endParaRPr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9950" y="763588"/>
            <a:ext cx="60325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56" y="1775441"/>
            <a:ext cx="7772688" cy="12248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12" y="3238980"/>
            <a:ext cx="6401376" cy="1459941"/>
          </a:xfrm>
        </p:spPr>
        <p:txBody>
          <a:bodyPr/>
          <a:lstStyle>
            <a:lvl1pPr marL="0" indent="0" algn="ctr">
              <a:buNone/>
              <a:defRPr/>
            </a:lvl1pPr>
            <a:lvl2pPr marL="385100" indent="0" algn="ctr">
              <a:buNone/>
              <a:defRPr/>
            </a:lvl2pPr>
            <a:lvl3pPr marL="770199" indent="0" algn="ctr">
              <a:buNone/>
              <a:defRPr/>
            </a:lvl3pPr>
            <a:lvl4pPr marL="1155299" indent="0" algn="ctr">
              <a:buNone/>
              <a:defRPr/>
            </a:lvl4pPr>
            <a:lvl5pPr marL="1540398" indent="0" algn="ctr">
              <a:buNone/>
              <a:defRPr/>
            </a:lvl5pPr>
            <a:lvl6pPr marL="1925498" indent="0" algn="ctr">
              <a:buNone/>
              <a:defRPr/>
            </a:lvl6pPr>
            <a:lvl7pPr marL="2310597" indent="0" algn="ctr">
              <a:buNone/>
              <a:defRPr/>
            </a:lvl7pPr>
            <a:lvl8pPr marL="2695697" indent="0" algn="ctr">
              <a:buNone/>
              <a:defRPr/>
            </a:lvl8pPr>
            <a:lvl9pPr marL="30807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C601-E10C-5F44-864B-401B2CA76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D3E1-1E17-5347-88C3-56D5CD536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528" y="227928"/>
            <a:ext cx="2056968" cy="4880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24" y="227928"/>
            <a:ext cx="6032620" cy="4880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C0004-9B4C-C047-8707-FA0D40AAC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7929"/>
            <a:ext cx="8227871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4471-368D-A24D-9C8F-7AC2FA8B2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34DF-6738-3545-8F30-537EF91C6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68" y="3672044"/>
            <a:ext cx="7772688" cy="1134843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68" y="2422038"/>
            <a:ext cx="7772688" cy="1250006"/>
          </a:xfrm>
        </p:spPr>
        <p:txBody>
          <a:bodyPr anchor="b"/>
          <a:lstStyle>
            <a:lvl1pPr marL="0" indent="0">
              <a:buNone/>
              <a:defRPr sz="1700"/>
            </a:lvl1pPr>
            <a:lvl2pPr marL="385100" indent="0">
              <a:buNone/>
              <a:defRPr sz="1500"/>
            </a:lvl2pPr>
            <a:lvl3pPr marL="770199" indent="0">
              <a:buNone/>
              <a:defRPr sz="1300"/>
            </a:lvl3pPr>
            <a:lvl4pPr marL="1155299" indent="0">
              <a:buNone/>
              <a:defRPr sz="1200"/>
            </a:lvl4pPr>
            <a:lvl5pPr marL="1540398" indent="0">
              <a:buNone/>
              <a:defRPr sz="1200"/>
            </a:lvl5pPr>
            <a:lvl6pPr marL="1925498" indent="0">
              <a:buNone/>
              <a:defRPr sz="1200"/>
            </a:lvl6pPr>
            <a:lvl7pPr marL="2310597" indent="0">
              <a:buNone/>
              <a:defRPr sz="1200"/>
            </a:lvl7pPr>
            <a:lvl8pPr marL="2695697" indent="0">
              <a:buNone/>
              <a:defRPr sz="1200"/>
            </a:lvl8pPr>
            <a:lvl9pPr marL="308079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4ECE-FCD8-1149-80DE-8C779D1DF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24" y="1337579"/>
            <a:ext cx="4044794" cy="37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02" y="1337579"/>
            <a:ext cx="4044794" cy="37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8358-8FA7-664C-A566-DCE637E5CE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9129"/>
            <a:ext cx="823075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25" y="1278797"/>
            <a:ext cx="4040472" cy="53383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100" indent="0">
              <a:buNone/>
              <a:defRPr sz="1700" b="1"/>
            </a:lvl2pPr>
            <a:lvl3pPr marL="770199" indent="0">
              <a:buNone/>
              <a:defRPr sz="1500" b="1"/>
            </a:lvl3pPr>
            <a:lvl4pPr marL="1155299" indent="0">
              <a:buNone/>
              <a:defRPr sz="1300" b="1"/>
            </a:lvl4pPr>
            <a:lvl5pPr marL="1540398" indent="0">
              <a:buNone/>
              <a:defRPr sz="1300" b="1"/>
            </a:lvl5pPr>
            <a:lvl6pPr marL="1925498" indent="0">
              <a:buNone/>
              <a:defRPr sz="1300" b="1"/>
            </a:lvl6pPr>
            <a:lvl7pPr marL="2310597" indent="0">
              <a:buNone/>
              <a:defRPr sz="1300" b="1"/>
            </a:lvl7pPr>
            <a:lvl8pPr marL="2695697" indent="0">
              <a:buNone/>
              <a:defRPr sz="1300" b="1"/>
            </a:lvl8pPr>
            <a:lvl9pPr marL="308079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25" y="1812630"/>
            <a:ext cx="4040472" cy="329296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64" y="1278797"/>
            <a:ext cx="4041913" cy="53383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100" indent="0">
              <a:buNone/>
              <a:defRPr sz="1700" b="1"/>
            </a:lvl2pPr>
            <a:lvl3pPr marL="770199" indent="0">
              <a:buNone/>
              <a:defRPr sz="1500" b="1"/>
            </a:lvl3pPr>
            <a:lvl4pPr marL="1155299" indent="0">
              <a:buNone/>
              <a:defRPr sz="1300" b="1"/>
            </a:lvl4pPr>
            <a:lvl5pPr marL="1540398" indent="0">
              <a:buNone/>
              <a:defRPr sz="1300" b="1"/>
            </a:lvl5pPr>
            <a:lvl6pPr marL="1925498" indent="0">
              <a:buNone/>
              <a:defRPr sz="1300" b="1"/>
            </a:lvl6pPr>
            <a:lvl7pPr marL="2310597" indent="0">
              <a:buNone/>
              <a:defRPr sz="1300" b="1"/>
            </a:lvl7pPr>
            <a:lvl8pPr marL="2695697" indent="0">
              <a:buNone/>
              <a:defRPr sz="1300" b="1"/>
            </a:lvl8pPr>
            <a:lvl9pPr marL="308079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64" y="1812630"/>
            <a:ext cx="4041913" cy="329296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03F7-A56E-984C-A2E6-E561D8481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AAA9-3F09-9A41-94CF-18974B49E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DE6A-C4E6-FC4D-8B89-FD1CC4FE2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7929"/>
            <a:ext cx="3009107" cy="96809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6" y="227928"/>
            <a:ext cx="5112171" cy="487766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5" y="1196024"/>
            <a:ext cx="3009107" cy="3909568"/>
          </a:xfrm>
        </p:spPr>
        <p:txBody>
          <a:bodyPr/>
          <a:lstStyle>
            <a:lvl1pPr marL="0" indent="0">
              <a:buNone/>
              <a:defRPr sz="1200"/>
            </a:lvl1pPr>
            <a:lvl2pPr marL="385100" indent="0">
              <a:buNone/>
              <a:defRPr sz="1000"/>
            </a:lvl2pPr>
            <a:lvl3pPr marL="770199" indent="0">
              <a:buNone/>
              <a:defRPr sz="800"/>
            </a:lvl3pPr>
            <a:lvl4pPr marL="1155299" indent="0">
              <a:buNone/>
              <a:defRPr sz="800"/>
            </a:lvl4pPr>
            <a:lvl5pPr marL="1540398" indent="0">
              <a:buNone/>
              <a:defRPr sz="800"/>
            </a:lvl5pPr>
            <a:lvl6pPr marL="1925498" indent="0">
              <a:buNone/>
              <a:defRPr sz="800"/>
            </a:lvl6pPr>
            <a:lvl7pPr marL="2310597" indent="0">
              <a:buNone/>
              <a:defRPr sz="800"/>
            </a:lvl7pPr>
            <a:lvl8pPr marL="2695697" indent="0">
              <a:buNone/>
              <a:defRPr sz="800"/>
            </a:lvl8pPr>
            <a:lvl9pPr marL="30807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8E37-A813-3D4B-A134-AE5EA4FBB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4" y="4000741"/>
            <a:ext cx="5486689" cy="4714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4" y="511039"/>
            <a:ext cx="5486689" cy="3428520"/>
          </a:xfrm>
        </p:spPr>
        <p:txBody>
          <a:bodyPr/>
          <a:lstStyle>
            <a:lvl1pPr marL="0" indent="0">
              <a:buNone/>
              <a:defRPr sz="2700"/>
            </a:lvl1pPr>
            <a:lvl2pPr marL="385100" indent="0">
              <a:buNone/>
              <a:defRPr sz="2400"/>
            </a:lvl2pPr>
            <a:lvl3pPr marL="770199" indent="0">
              <a:buNone/>
              <a:defRPr sz="2000"/>
            </a:lvl3pPr>
            <a:lvl4pPr marL="1155299" indent="0">
              <a:buNone/>
              <a:defRPr sz="1700"/>
            </a:lvl4pPr>
            <a:lvl5pPr marL="1540398" indent="0">
              <a:buNone/>
              <a:defRPr sz="1700"/>
            </a:lvl5pPr>
            <a:lvl6pPr marL="1925498" indent="0">
              <a:buNone/>
              <a:defRPr sz="1700"/>
            </a:lvl6pPr>
            <a:lvl7pPr marL="2310597" indent="0">
              <a:buNone/>
              <a:defRPr sz="1700"/>
            </a:lvl7pPr>
            <a:lvl8pPr marL="2695697" indent="0">
              <a:buNone/>
              <a:defRPr sz="1700"/>
            </a:lvl8pPr>
            <a:lvl9pPr marL="3080796" indent="0">
              <a:buNone/>
              <a:defRPr sz="1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4" y="4472192"/>
            <a:ext cx="5486689" cy="671788"/>
          </a:xfrm>
        </p:spPr>
        <p:txBody>
          <a:bodyPr/>
          <a:lstStyle>
            <a:lvl1pPr marL="0" indent="0">
              <a:buNone/>
              <a:defRPr sz="1200"/>
            </a:lvl1pPr>
            <a:lvl2pPr marL="385100" indent="0">
              <a:buNone/>
              <a:defRPr sz="1000"/>
            </a:lvl2pPr>
            <a:lvl3pPr marL="770199" indent="0">
              <a:buNone/>
              <a:defRPr sz="800"/>
            </a:lvl3pPr>
            <a:lvl4pPr marL="1155299" indent="0">
              <a:buNone/>
              <a:defRPr sz="800"/>
            </a:lvl4pPr>
            <a:lvl5pPr marL="1540398" indent="0">
              <a:buNone/>
              <a:defRPr sz="800"/>
            </a:lvl5pPr>
            <a:lvl6pPr marL="1925498" indent="0">
              <a:buNone/>
              <a:defRPr sz="800"/>
            </a:lvl6pPr>
            <a:lvl7pPr marL="2310597" indent="0">
              <a:buNone/>
              <a:defRPr sz="800"/>
            </a:lvl7pPr>
            <a:lvl8pPr marL="2695697" indent="0">
              <a:buNone/>
              <a:defRPr sz="800"/>
            </a:lvl8pPr>
            <a:lvl9pPr marL="30807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5AE3-610A-5041-8551-A44F1FBDF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 userDrawn="1"/>
        </p:nvSpPr>
        <p:spPr bwMode="auto">
          <a:xfrm>
            <a:off x="0" y="5467878"/>
            <a:ext cx="9144000" cy="259118"/>
          </a:xfrm>
          <a:prstGeom prst="roundRect">
            <a:avLst>
              <a:gd name="adj" fmla="val 463"/>
            </a:avLst>
          </a:prstGeom>
          <a:solidFill>
            <a:srgbClr val="EDF7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77020" tIns="38510" rIns="77020" bIns="38510" anchor="ctr">
            <a:prstTxWarp prst="textNoShape">
              <a:avLst/>
            </a:prstTxWarp>
          </a:bodyPr>
          <a:lstStyle/>
          <a:p>
            <a:pPr>
              <a:buFont typeface="Times New Roman" pitchFamily="-83" charset="0"/>
              <a:buNone/>
              <a:defRPr/>
            </a:pPr>
            <a:endParaRPr lang="en-US" dirty="0">
              <a:solidFill>
                <a:srgbClr val="000000"/>
              </a:solidFill>
              <a:latin typeface="Arial" pitchFamily="-83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625" y="227929"/>
            <a:ext cx="8227871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25" y="1337579"/>
            <a:ext cx="8227871" cy="377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37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58518" y="5451833"/>
            <a:ext cx="2128991" cy="392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2000"/>
              </a:lnSpc>
              <a:buFont typeface="Times New Roman" pitchFamily="-83" charset="0"/>
              <a:buNone/>
              <a:tabLst>
                <a:tab pos="609741" algn="l"/>
                <a:tab pos="1219482" algn="l"/>
                <a:tab pos="1829223" algn="l"/>
              </a:tabLst>
              <a:defRPr sz="1600">
                <a:solidFill>
                  <a:srgbClr val="000000"/>
                </a:solidFill>
                <a:latin typeface="Book Antiqua"/>
                <a:ea typeface="Arial Unicode MS" pitchFamily="-83" charset="0"/>
                <a:cs typeface="Book Antiqua"/>
              </a:defRPr>
            </a:lvl1pPr>
          </a:lstStyle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908746" y="5466207"/>
            <a:ext cx="5323917" cy="3922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2000"/>
              </a:lnSpc>
              <a:buFont typeface="Times New Roman" pitchFamily="32" charset="0"/>
              <a:buNone/>
              <a:defRPr sz="1600">
                <a:solidFill>
                  <a:srgbClr val="000000"/>
                </a:solidFill>
                <a:latin typeface="Book Antiqua" pitchFamily="32" charset="0"/>
                <a:ea typeface="Arial Unicode MS" pitchFamily="32" charset="0"/>
                <a:cs typeface="Arial Unicode MS" pitchFamily="32" charset="0"/>
              </a:defRPr>
            </a:lvl1pPr>
          </a:lstStyle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0" y="1"/>
            <a:ext cx="9144000" cy="710858"/>
          </a:xfrm>
          <a:prstGeom prst="roundRect">
            <a:avLst>
              <a:gd name="adj" fmla="val 162"/>
            </a:avLst>
          </a:prstGeom>
          <a:solidFill>
            <a:srgbClr val="EDF7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77020" tIns="38510" rIns="77020" bIns="38510" anchor="ctr">
            <a:prstTxWarp prst="textNoShape">
              <a:avLst/>
            </a:prstTxWarp>
          </a:bodyPr>
          <a:lstStyle/>
          <a:p>
            <a:pPr>
              <a:buFont typeface="Times New Roman" pitchFamily="-83" charset="0"/>
              <a:buNone/>
              <a:defRPr/>
            </a:pPr>
            <a:endParaRPr lang="en-US" dirty="0">
              <a:solidFill>
                <a:srgbClr val="000000"/>
              </a:solidFill>
              <a:latin typeface="Arial" pitchFamily="-83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922821" y="5495470"/>
            <a:ext cx="2128991" cy="392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buFont typeface="Times New Roman" pitchFamily="-83" charset="0"/>
              <a:buNone/>
              <a:tabLst>
                <a:tab pos="609741" algn="l"/>
                <a:tab pos="1219482" algn="l"/>
                <a:tab pos="1829223" algn="l"/>
              </a:tabLst>
              <a:defRPr sz="1600">
                <a:solidFill>
                  <a:srgbClr val="000000"/>
                </a:solidFill>
                <a:latin typeface="Book Antiqua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fld id="{74A0190C-B068-6C45-A3C0-08E193E3AF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2pPr>
      <a:lvl3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3pPr>
      <a:lvl4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4pPr>
      <a:lvl5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5pPr>
      <a:lvl6pPr marL="2118048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6pPr>
      <a:lvl7pPr marL="2503147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7pPr>
      <a:lvl8pPr marL="2888247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8pPr>
      <a:lvl9pPr marL="3273346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9pPr>
    </p:titleStyle>
    <p:bodyStyle>
      <a:lvl1pPr marL="288825" indent="-288825" algn="l" defTabSz="385100" rtl="0" eaLnBrk="0" fontAlgn="base" hangingPunct="0">
        <a:lnSpc>
          <a:spcPct val="93000"/>
        </a:lnSpc>
        <a:spcBef>
          <a:spcPct val="0"/>
        </a:spcBef>
        <a:spcAft>
          <a:spcPts val="1200"/>
        </a:spcAft>
        <a:buClr>
          <a:srgbClr val="000000"/>
        </a:buClr>
        <a:buSzPct val="100000"/>
        <a:buFont typeface="Times New Roman" pitchFamily="-96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25787" indent="-240687" algn="l" defTabSz="385100" rtl="0" eaLnBrk="0" fontAlgn="base" hangingPunct="0">
        <a:lnSpc>
          <a:spcPct val="93000"/>
        </a:lnSpc>
        <a:spcBef>
          <a:spcPct val="0"/>
        </a:spcBef>
        <a:spcAft>
          <a:spcPts val="959"/>
        </a:spcAft>
        <a:buClr>
          <a:srgbClr val="000000"/>
        </a:buClr>
        <a:buSzPct val="100000"/>
        <a:buFont typeface="Times New Roman" pitchFamily="-9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962749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716"/>
        </a:spcAft>
        <a:buClr>
          <a:srgbClr val="000000"/>
        </a:buClr>
        <a:buSzPct val="100000"/>
        <a:buFont typeface="Times New Roman" pitchFamily="-9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347848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484"/>
        </a:spcAft>
        <a:buClr>
          <a:srgbClr val="000000"/>
        </a:buClr>
        <a:buSzPct val="100000"/>
        <a:buFont typeface="Times New Roman" pitchFamily="-96" charset="0"/>
        <a:buChar char="–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1732948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96" charset="0"/>
        <a:buChar char="»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118048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6pPr>
      <a:lvl7pPr marL="2503147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7pPr>
      <a:lvl8pPr marL="2888247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8pPr>
      <a:lvl9pPr marL="3273346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100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199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299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98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5498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597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95697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0796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icug.slack.com/#software-support" TargetMode="External"/><Relationship Id="rId7" Type="http://schemas.openxmlformats.org/officeDocument/2006/relationships/hyperlink" Target="https://www4.rcf.bnl.gov/~eickolja/" TargetMode="External"/><Relationship Id="rId2" Type="http://schemas.openxmlformats.org/officeDocument/2006/relationships/hyperlink" Target="https://gitlab.com/ei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ki.bnl.gov/eic/index.php/Eic-smear" TargetMode="External"/><Relationship Id="rId5" Type="http://schemas.openxmlformats.org/officeDocument/2006/relationships/hyperlink" Target="mailto:kkauder@bnl.gov" TargetMode="External"/><Relationship Id="rId4" Type="http://schemas.openxmlformats.org/officeDocument/2006/relationships/hyperlink" Target="mailto:eic-bnl-soft-l@lists.bnl.g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c.github.io/software/escalate_singularity_1.html" TargetMode="External"/><Relationship Id="rId2" Type="http://schemas.openxmlformats.org/officeDocument/2006/relationships/hyperlink" Target="https://eic.github.io/software/eicsmear_generators_singularity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ithub.com/eic/eicsmeardetectors" TargetMode="External"/><Relationship Id="rId4" Type="http://schemas.openxmlformats.org/officeDocument/2006/relationships/hyperlink" Target="https://github.com/eic/eic-smea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eic/mce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/eicsmeardetector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/eicsmear-jetexampl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0C348-7B9F-404A-BD1B-62B03584D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7006" b="-1058"/>
          <a:stretch/>
        </p:blipFill>
        <p:spPr>
          <a:xfrm>
            <a:off x="-15007" y="36576"/>
            <a:ext cx="9144000" cy="5714999"/>
          </a:xfrm>
          <a:prstGeom prst="rect">
            <a:avLst/>
          </a:prstGeom>
        </p:spPr>
      </p:pic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91440" y="1438406"/>
            <a:ext cx="8778240" cy="1843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8657" rIns="75807" bIns="37904">
            <a:prstTxWarp prst="textNoShape">
              <a:avLst/>
            </a:prstTxWarp>
          </a:bodyPr>
          <a:lstStyle/>
          <a:p>
            <a:pPr algn="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4200" dirty="0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  <a:t>Using Eic-Smear </a:t>
            </a:r>
            <a:r>
              <a:rPr lang="en-US" sz="4200" dirty="0">
                <a:ln w="3175">
                  <a:solidFill>
                    <a:srgbClr val="EEAD0E"/>
                  </a:solidFill>
                </a:ln>
                <a:solidFill>
                  <a:srgbClr val="008B00"/>
                </a:solidFill>
                <a:latin typeface="Book Antiqua" pitchFamily="-96" charset="0"/>
                <a:ea typeface="Arial" pitchFamily="-96" charset="0"/>
                <a:cs typeface="Arial" pitchFamily="-96" charset="0"/>
              </a:rPr>
              <a:t>1.1.0</a:t>
            </a:r>
          </a:p>
          <a:p>
            <a:pPr algn="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4200" dirty="0">
                <a:ln w="3175">
                  <a:solidFill>
                    <a:srgbClr val="EEAD0E"/>
                  </a:solidFill>
                </a:ln>
                <a:solidFill>
                  <a:srgbClr val="008B00"/>
                </a:solidFill>
                <a:latin typeface="Book Antiqua" pitchFamily="-96" charset="0"/>
                <a:ea typeface="Arial" pitchFamily="-96" charset="0"/>
                <a:cs typeface="Arial" pitchFamily="-96" charset="0"/>
              </a:rPr>
              <a:t>with Forward Detectors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2201" y="4899525"/>
            <a:ext cx="6336792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Book Antiqua"/>
                <a:cs typeface="Book Antiqua"/>
              </a:rPr>
              <a:t>Exclusive </a:t>
            </a:r>
            <a:r>
              <a:rPr lang="en-US" sz="2400">
                <a:latin typeface="Book Antiqua"/>
                <a:cs typeface="Book Antiqua"/>
              </a:rPr>
              <a:t>Reactions Meeting</a:t>
            </a:r>
            <a:br>
              <a:rPr lang="en-US" sz="2400" dirty="0">
                <a:latin typeface="Book Antiqua"/>
                <a:cs typeface="Book Antiqua"/>
              </a:rPr>
            </a:br>
            <a:r>
              <a:rPr lang="en-US" sz="2400" dirty="0">
                <a:latin typeface="Book Antiqua"/>
                <a:cs typeface="Book Antiqua"/>
              </a:rPr>
              <a:t>August 14,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B03C9-38DC-9543-94F0-BA5113DEA0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7505" y="36159"/>
            <a:ext cx="2636317" cy="965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4DB14-6AF4-004B-99E4-ED11276A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181" y="117270"/>
            <a:ext cx="2509569" cy="1262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3DA4FD-AABA-B744-92A6-48727888702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10" y="5101987"/>
            <a:ext cx="3151208" cy="529035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66E87305-C314-D144-964F-D409613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83978"/>
            <a:ext cx="3997070" cy="545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8657" rIns="75807" bIns="37904">
            <a:prstTxWarp prst="textNoShape">
              <a:avLst/>
            </a:prstTxWarp>
          </a:bodyPr>
          <a:lstStyle/>
          <a:p>
            <a:pPr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3000" b="1" i="1" dirty="0">
                <a:solidFill>
                  <a:srgbClr val="000000"/>
                </a:solidFill>
                <a:latin typeface="Book Antiqua" pitchFamily="-96" charset="0"/>
                <a:ea typeface="Arial" pitchFamily="-96" charset="0"/>
                <a:cs typeface="Arial" pitchFamily="-96" charset="0"/>
              </a:rPr>
              <a:t>Kolja Kauder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20293-F2B9-F347-BA40-A0C45D7F4ABC}"/>
              </a:ext>
            </a:extLst>
          </p:cNvPr>
          <p:cNvSpPr txBox="1"/>
          <p:nvPr/>
        </p:nvSpPr>
        <p:spPr>
          <a:xfrm>
            <a:off x="6885432" y="2857500"/>
            <a:ext cx="80467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B00"/>
                </a:solidFill>
                <a:latin typeface="Book Antiqua" panose="02040602050305030304" pitchFamily="18" charset="0"/>
              </a:rPr>
              <a:t>New!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5CC80E-7064-2A49-A8E3-9CE905D0504D}"/>
              </a:ext>
            </a:extLst>
          </p:cNvPr>
          <p:cNvCxnSpPr>
            <a:stCxn id="4" idx="0"/>
          </p:cNvCxnSpPr>
          <p:nvPr/>
        </p:nvCxnSpPr>
        <p:spPr bwMode="auto">
          <a:xfrm flipH="1" flipV="1">
            <a:off x="7205472" y="2619002"/>
            <a:ext cx="82296" cy="23849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8B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319EE-8072-354A-ABF5-932A4496CE4C}"/>
              </a:ext>
            </a:extLst>
          </p:cNvPr>
          <p:cNvSpPr txBox="1"/>
          <p:nvPr/>
        </p:nvSpPr>
        <p:spPr>
          <a:xfrm>
            <a:off x="445481" y="870451"/>
            <a:ext cx="8319369" cy="412811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All hosted at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2"/>
              </a:rPr>
              <a:t>github.com/eic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Use issue tracker for bugs &amp; requests!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Slack channel: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3"/>
              </a:rPr>
              <a:t>eicug.slack.com/#software-support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Mailing list: </a:t>
            </a:r>
            <a:r>
              <a:rPr lang="en-US" sz="2000" dirty="0">
                <a:latin typeface="Book Antiqua" panose="02040602050305030304" pitchFamily="18" charset="0"/>
                <a:hlinkClick r:id="rId4"/>
              </a:rPr>
              <a:t>eic-bnl-soft-l@lists.bnl.gov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Contact: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5"/>
              </a:rPr>
              <a:t>kkauder@bnl.gov</a:t>
            </a:r>
            <a:b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</a:b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Online users’ guide:</a:t>
            </a:r>
            <a:b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6"/>
              </a:rPr>
              <a:t>wiki.bnl.gov/eic/index.php/Eic-smear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Class documentation (temporary location):</a:t>
            </a:r>
            <a:b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7"/>
              </a:rPr>
              <a:t>www4.rcf.bnl.gov/~eickolja/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lvl="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1907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BACKUP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In Practice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F259C9-CDBA-E948-A606-9B483CC74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02"/>
          <a:stretch/>
        </p:blipFill>
        <p:spPr>
          <a:xfrm>
            <a:off x="4764308" y="3276792"/>
            <a:ext cx="3930066" cy="1409111"/>
          </a:xfrm>
          <a:prstGeom prst="rect">
            <a:avLst/>
          </a:prstGeo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E6C80F-1834-1742-9D22-A99BF89B0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281"/>
            <a:ext cx="7637780" cy="2065428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9F29A70A-AC2A-D84A-B508-D4D2767DDF96}"/>
              </a:ext>
            </a:extLst>
          </p:cNvPr>
          <p:cNvSpPr/>
          <p:nvPr/>
        </p:nvSpPr>
        <p:spPr bwMode="auto">
          <a:xfrm>
            <a:off x="6748299" y="752660"/>
            <a:ext cx="2305685" cy="547575"/>
          </a:xfrm>
          <a:prstGeom prst="wedgeRoundRectCallout">
            <a:avLst>
              <a:gd name="adj1" fmla="val -216717"/>
              <a:gd name="adj2" fmla="val -1365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Gill Sans MT" panose="020B0502020104020203" pitchFamily="34" charset="77"/>
              </a:rPr>
              <a:t>Function returning a Smear::Detector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C8C639D-9157-9840-9090-100F6AA6F963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729341" y="2661921"/>
            <a:ext cx="1829576" cy="1592855"/>
          </a:xfrm>
          <a:prstGeom prst="curvedConnector3">
            <a:avLst>
              <a:gd name="adj1" fmla="val -1941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9E816856-94F8-D844-8DF9-FCCEBDD81F6F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729341" y="2904106"/>
            <a:ext cx="1712258" cy="1640389"/>
          </a:xfrm>
          <a:prstGeom prst="curvedConnector3">
            <a:avLst>
              <a:gd name="adj1" fmla="val -1764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92773E21-1BE8-714E-BBEE-F5ADADA436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61421" y="2451591"/>
            <a:ext cx="1754966" cy="1539860"/>
          </a:xfrm>
          <a:prstGeom prst="curvedConnector3">
            <a:avLst>
              <a:gd name="adj1" fmla="val -1939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78" name="Date Placeholder 1">
            <a:extLst>
              <a:ext uri="{FF2B5EF4-FFF2-40B4-BE49-F238E27FC236}">
                <a16:creationId xmlns:a16="http://schemas.microsoft.com/office/drawing/2014/main" id="{9154D449-B652-B34B-AB99-E057C2794C2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58518" y="5451833"/>
            <a:ext cx="2128991" cy="392276"/>
          </a:xfrm>
        </p:spPr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79" name="Footer Placeholder 2">
            <a:extLst>
              <a:ext uri="{FF2B5EF4-FFF2-40B4-BE49-F238E27FC236}">
                <a16:creationId xmlns:a16="http://schemas.microsoft.com/office/drawing/2014/main" id="{7BE8CE56-5BD9-BA45-AD64-D01FDB02904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908746" y="5466207"/>
            <a:ext cx="5323917" cy="392277"/>
          </a:xfrm>
        </p:spPr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80" name="Slide Number Placeholder 3">
            <a:extLst>
              <a:ext uri="{FF2B5EF4-FFF2-40B4-BE49-F238E27FC236}">
                <a16:creationId xmlns:a16="http://schemas.microsoft.com/office/drawing/2014/main" id="{1369DE9F-9EE3-F04E-A310-DABC74CC4C0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22821" y="5495470"/>
            <a:ext cx="2128991" cy="392276"/>
          </a:xfrm>
        </p:spPr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562BB89-AA7C-FB4D-8A90-E711BFCDD44B}"/>
              </a:ext>
            </a:extLst>
          </p:cNvPr>
          <p:cNvSpPr txBox="1"/>
          <p:nvPr/>
        </p:nvSpPr>
        <p:spPr>
          <a:xfrm>
            <a:off x="6905922" y="5112160"/>
            <a:ext cx="2658861" cy="335407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… same for HCal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1F78D4-CF67-C44F-B416-7992A7F1939A}"/>
              </a:ext>
            </a:extLst>
          </p:cNvPr>
          <p:cNvSpPr txBox="1"/>
          <p:nvPr/>
        </p:nvSpPr>
        <p:spPr>
          <a:xfrm>
            <a:off x="6748300" y="70559"/>
            <a:ext cx="2305685" cy="478523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BeAST Calo parameters</a:t>
            </a:r>
            <a:b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from eRHIC  design study 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05F8733-E2DC-5E45-9070-2456E38A2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" y="4488585"/>
            <a:ext cx="4824730" cy="766454"/>
          </a:xfrm>
          <a:prstGeom prst="rect">
            <a:avLst/>
          </a:prstGeom>
        </p:spPr>
      </p:pic>
      <p:sp>
        <p:nvSpPr>
          <p:cNvPr id="86" name="Rounded Rectangular Callout 85">
            <a:extLst>
              <a:ext uri="{FF2B5EF4-FFF2-40B4-BE49-F238E27FC236}">
                <a16:creationId xmlns:a16="http://schemas.microsoft.com/office/drawing/2014/main" id="{886CF8A7-12B8-AF4C-B0E1-14ECA6C8D92B}"/>
              </a:ext>
            </a:extLst>
          </p:cNvPr>
          <p:cNvSpPr/>
          <p:nvPr/>
        </p:nvSpPr>
        <p:spPr bwMode="auto">
          <a:xfrm>
            <a:off x="1412240" y="3385642"/>
            <a:ext cx="2767454" cy="695010"/>
          </a:xfrm>
          <a:prstGeom prst="wedgeRoundRectCallout">
            <a:avLst>
              <a:gd name="adj1" fmla="val -44204"/>
              <a:gd name="adj2" fmla="val 104358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Acceptance (in </a:t>
            </a:r>
            <a:r>
              <a:rPr lang="en-US" sz="1600" dirty="0">
                <a:latin typeface="Symbol" pitchFamily="2" charset="2"/>
              </a:rPr>
              <a:t>q</a:t>
            </a:r>
            <a:r>
              <a:rPr lang="en-US" sz="1600" dirty="0">
                <a:latin typeface="Gill Sans MT" panose="020B0502020104020203" pitchFamily="34" charset="77"/>
              </a:rPr>
              <a:t>)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Genre selects set of PIDs </a:t>
            </a:r>
          </a:p>
          <a:p>
            <a:pPr algn="ctr" defTabSz="457200"/>
            <a:r>
              <a:rPr lang="en-US" sz="1600" dirty="0">
                <a:latin typeface="Gill Sans MT" panose="020B0502020104020203" pitchFamily="34" charset="77"/>
                <a:sym typeface="Wingdings" pitchFamily="2" charset="2"/>
              </a:rPr>
              <a:t> can be customized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93BB0C85-FF93-1547-A716-FC80ADC283D2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4836160" y="3899368"/>
            <a:ext cx="1634364" cy="1085617"/>
          </a:xfrm>
          <a:prstGeom prst="curvedConnector3">
            <a:avLst>
              <a:gd name="adj1" fmla="val 7106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4" name="Curved Connector 103">
            <a:extLst>
              <a:ext uri="{FF2B5EF4-FFF2-40B4-BE49-F238E27FC236}">
                <a16:creationId xmlns:a16="http://schemas.microsoft.com/office/drawing/2014/main" id="{95329BE1-5D55-1F43-96E4-ECFAA09FA03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71680" y="2244051"/>
            <a:ext cx="1754966" cy="1539860"/>
          </a:xfrm>
          <a:prstGeom prst="curvedConnector3">
            <a:avLst>
              <a:gd name="adj1" fmla="val -1939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67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Example Continued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200C320-645F-0B41-9377-82E711B562D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58518" y="5451833"/>
            <a:ext cx="2128991" cy="392276"/>
          </a:xfrm>
        </p:spPr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DB76B03B-D076-FC49-9BA2-538AAB2955C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908746" y="5466207"/>
            <a:ext cx="5323917" cy="392277"/>
          </a:xfrm>
        </p:spPr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B9F0A3A-B25D-7E46-8BD2-C1351D7893A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22821" y="5495470"/>
            <a:ext cx="2128991" cy="392276"/>
          </a:xfrm>
        </p:spPr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7506E0-FBB0-3342-93E3-A0AA63351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" y="837657"/>
            <a:ext cx="6690360" cy="2190553"/>
          </a:xfrm>
          <a:prstGeom prst="rect">
            <a:avLst/>
          </a:prstGeom>
        </p:spPr>
      </p:pic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D7DD6F6B-86E9-5240-BF61-908BC21AFEEB}"/>
              </a:ext>
            </a:extLst>
          </p:cNvPr>
          <p:cNvSpPr/>
          <p:nvPr/>
        </p:nvSpPr>
        <p:spPr bwMode="auto">
          <a:xfrm>
            <a:off x="6453357" y="2208866"/>
            <a:ext cx="2644923" cy="680669"/>
          </a:xfrm>
          <a:prstGeom prst="wedgeRoundRectCallout">
            <a:avLst>
              <a:gd name="adj1" fmla="val -90792"/>
              <a:gd name="adj2" fmla="val -4198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Tracking follows similar TFormula's.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8E0DD8-8F47-CC4B-8CA0-2B0A7B712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12" y="3133439"/>
            <a:ext cx="5936118" cy="1949173"/>
          </a:xfrm>
          <a:prstGeom prst="rect">
            <a:avLst/>
          </a:prstGeom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9753B692-E58A-8C45-9B6D-F22BFD534081}"/>
              </a:ext>
            </a:extLst>
          </p:cNvPr>
          <p:cNvSpPr/>
          <p:nvPr/>
        </p:nvSpPr>
        <p:spPr bwMode="auto">
          <a:xfrm>
            <a:off x="255499" y="3411805"/>
            <a:ext cx="2128991" cy="544517"/>
          </a:xfrm>
          <a:prstGeom prst="wedgeRoundRectCallout">
            <a:avLst>
              <a:gd name="adj1" fmla="val 101528"/>
              <a:gd name="adj2" fmla="val -32655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Assemble devices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944384AA-523C-2649-96EA-C61A9F462E8C}"/>
              </a:ext>
            </a:extLst>
          </p:cNvPr>
          <p:cNvSpPr/>
          <p:nvPr/>
        </p:nvSpPr>
        <p:spPr bwMode="auto">
          <a:xfrm>
            <a:off x="284645" y="4332826"/>
            <a:ext cx="2099845" cy="645574"/>
          </a:xfrm>
          <a:prstGeom prst="wedgeRoundRectCallout">
            <a:avLst>
              <a:gd name="adj1" fmla="val 101528"/>
              <a:gd name="adj2" fmla="val -32655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Kinematics options</a:t>
            </a:r>
          </a:p>
        </p:txBody>
      </p:sp>
    </p:spTree>
    <p:extLst>
      <p:ext uri="{BB962C8B-B14F-4D97-AF65-F5344CB8AC3E}">
        <p14:creationId xmlns:p14="http://schemas.microsoft.com/office/powerpoint/2010/main" val="25658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How to obtain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588494" y="917743"/>
            <a:ext cx="7670992" cy="936469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Included in all the packaged distributions (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hlinkClick r:id="rId2"/>
              </a:rPr>
              <a:t>Singularity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hlinkClick r:id="rId3"/>
              </a:rPr>
              <a:t>ESCalate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, …). 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E.g., in singularity or directly on RCF, all you need is: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0D446-6227-3F4D-A3D7-0828CA9EED41}"/>
              </a:ext>
            </a:extLst>
          </p:cNvPr>
          <p:cNvSpPr/>
          <p:nvPr/>
        </p:nvSpPr>
        <p:spPr>
          <a:xfrm>
            <a:off x="77963" y="1854212"/>
            <a:ext cx="8985482" cy="1237198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setenv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EIC_LEVEL dev </a:t>
            </a:r>
            <a:br>
              <a:rPr lang="en-US" sz="16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6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source 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cvmfs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eic.opensciencegrid.org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/x8664_sl7/MCEG/releases/etc/eic_cshrc.csh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# or for bash</a:t>
            </a:r>
          </a:p>
          <a:p>
            <a:r>
              <a:rPr lang="en-US" sz="16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export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EIC_LEVEL=dev </a:t>
            </a:r>
            <a:br>
              <a:rPr lang="en-US" sz="16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6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source 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cvmfs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eic.opensciencegrid.org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/x8664_sl7/MCEG/releases/etc/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eic_bash.sh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F4C8A-A02D-F448-8BC2-6167B602F1AA}"/>
              </a:ext>
            </a:extLst>
          </p:cNvPr>
          <p:cNvSpPr txBox="1"/>
          <p:nvPr/>
        </p:nvSpPr>
        <p:spPr>
          <a:xfrm>
            <a:off x="588494" y="3267345"/>
            <a:ext cx="7670992" cy="194905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Install locally from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github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hlinkClick r:id="rId4"/>
              </a:rPr>
              <a:t>eic-smear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, </a:t>
            </a:r>
            <a:r>
              <a:rPr lang="en-US" sz="2000" dirty="0">
                <a:solidFill>
                  <a:srgbClr val="008B00"/>
                </a:solidFill>
                <a:latin typeface="Book Antiqua"/>
                <a:cs typeface="Book Antiqu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eicsmeardetectors</a:t>
            </a:r>
            <a:endParaRPr lang="en-US" sz="2000" dirty="0">
              <a:solidFill>
                <a:srgbClr val="008B00"/>
              </a:solidFill>
              <a:latin typeface="Book Antiqua"/>
              <a:cs typeface="Book Antiqua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A local version of the detectors makes sense if you want to modify them yourself</a:t>
            </a:r>
            <a:endParaRPr lang="en-US" sz="2000" dirty="0">
              <a:solidFill>
                <a:srgbClr val="008B00"/>
              </a:solidFill>
              <a:latin typeface="Book Antiqua"/>
              <a:cs typeface="Book Antiqua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ook Antiqua"/>
                <a:cs typeface="Book Antiqua"/>
              </a:rPr>
              <a:t>eic-smear installs easily – however most generators are more finicky, you may want to use a container for those anyway</a:t>
            </a:r>
          </a:p>
        </p:txBody>
      </p:sp>
    </p:spTree>
    <p:extLst>
      <p:ext uri="{BB962C8B-B14F-4D97-AF65-F5344CB8AC3E}">
        <p14:creationId xmlns:p14="http://schemas.microsoft.com/office/powerpoint/2010/main" val="151136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Accepted Generators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F4C8A-A02D-F448-8BC2-6167B602F1AA}"/>
              </a:ext>
            </a:extLst>
          </p:cNvPr>
          <p:cNvSpPr txBox="1"/>
          <p:nvPr/>
        </p:nvSpPr>
        <p:spPr>
          <a:xfrm>
            <a:off x="537694" y="1050151"/>
            <a:ext cx="4964108" cy="2369553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/>
                <a:cs typeface="Book Antiqua"/>
              </a:rPr>
              <a:t>HERA era generators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/>
                <a:cs typeface="Book Antiqua"/>
              </a:rPr>
              <a:t>BeAGLE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8B00"/>
                </a:solidFill>
                <a:latin typeface="Book Antiqua"/>
                <a:cs typeface="Book Antiqua"/>
              </a:rPr>
              <a:t>HepMC2 or HepMC3 data</a:t>
            </a:r>
            <a:br>
              <a:rPr lang="en-US" sz="2400" dirty="0">
                <a:latin typeface="Book Antiqua"/>
                <a:cs typeface="Book Antiqua"/>
              </a:rPr>
            </a:br>
            <a:r>
              <a:rPr lang="en-US" sz="2400" dirty="0">
                <a:latin typeface="Book Antiqua"/>
                <a:cs typeface="Book Antiqua"/>
              </a:rPr>
              <a:t>(tested for PYTHIA8)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8B00"/>
                </a:solidFill>
                <a:latin typeface="Book Antiqua"/>
                <a:cs typeface="Book Antiqua"/>
              </a:rPr>
              <a:t>all of the above, </a:t>
            </a:r>
            <a:r>
              <a:rPr lang="en-US" sz="2400" dirty="0" err="1">
                <a:solidFill>
                  <a:srgbClr val="008B00"/>
                </a:solidFill>
                <a:latin typeface="Book Antiqua"/>
                <a:cs typeface="Book Antiqua"/>
              </a:rPr>
              <a:t>gzipped</a:t>
            </a:r>
            <a:br>
              <a:rPr lang="en-US" sz="2400" dirty="0">
                <a:latin typeface="Book Antiqua"/>
                <a:cs typeface="Book Antiqua"/>
              </a:rPr>
            </a:br>
            <a:r>
              <a:rPr lang="en-US" sz="2400" dirty="0">
                <a:latin typeface="Book Antiqua"/>
                <a:cs typeface="Book Antiqua"/>
              </a:rPr>
              <a:t>(factor ~6 compression)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0A364-F8D5-EE40-9EC6-B2A96F86072B}"/>
              </a:ext>
            </a:extLst>
          </p:cNvPr>
          <p:cNvGrpSpPr/>
          <p:nvPr/>
        </p:nvGrpSpPr>
        <p:grpSpPr>
          <a:xfrm>
            <a:off x="5636323" y="981187"/>
            <a:ext cx="2969983" cy="2369553"/>
            <a:chOff x="5340897" y="775075"/>
            <a:chExt cx="2969983" cy="236955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768E99D-284A-814B-B8B2-F4FCF63BCD50}"/>
                </a:ext>
              </a:extLst>
            </p:cNvPr>
            <p:cNvSpPr/>
            <p:nvPr/>
          </p:nvSpPr>
          <p:spPr bwMode="auto">
            <a:xfrm>
              <a:off x="5340897" y="775075"/>
              <a:ext cx="2969983" cy="2369553"/>
            </a:xfrm>
            <a:prstGeom prst="roundRect">
              <a:avLst/>
            </a:prstGeom>
            <a:solidFill>
              <a:srgbClr val="A4D3E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3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endParaRPr>
            </a:p>
          </p:txBody>
        </p: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0F0B0351-7FE2-674B-A0AE-54067A5DB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6337" y="903616"/>
              <a:ext cx="2680022" cy="1579438"/>
              <a:chOff x="124" y="61"/>
              <a:chExt cx="2401" cy="1415"/>
            </a:xfrm>
          </p:grpSpPr>
          <p:sp>
            <p:nvSpPr>
              <p:cNvPr id="13" name="AutoShape 11">
                <a:extLst>
                  <a:ext uri="{FF2B5EF4-FFF2-40B4-BE49-F238E27FC236}">
                    <a16:creationId xmlns:a16="http://schemas.microsoft.com/office/drawing/2014/main" id="{4C7AAB28-5016-5346-8E2C-E80DB2D1F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806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8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Djangoh</a:t>
                </a:r>
              </a:p>
            </p:txBody>
          </p:sp>
          <p:sp>
            <p:nvSpPr>
              <p:cNvPr id="14" name="AutoShape 12">
                <a:extLst>
                  <a:ext uri="{FF2B5EF4-FFF2-40B4-BE49-F238E27FC236}">
                    <a16:creationId xmlns:a16="http://schemas.microsoft.com/office/drawing/2014/main" id="{3E5DEC01-9ACC-BB45-AE11-6F488D948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PEPSI</a:t>
                </a:r>
              </a:p>
            </p:txBody>
          </p:sp>
          <p:sp>
            <p:nvSpPr>
              <p:cNvPr id="15" name="AutoShape 13">
                <a:extLst>
                  <a:ext uri="{FF2B5EF4-FFF2-40B4-BE49-F238E27FC236}">
                    <a16:creationId xmlns:a16="http://schemas.microsoft.com/office/drawing/2014/main" id="{F1CDBB02-B88E-5641-A376-C3B772F9B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1165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00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Rapgap</a:t>
                </a:r>
              </a:p>
            </p:txBody>
          </p:sp>
          <p:sp>
            <p:nvSpPr>
              <p:cNvPr id="17" name="AutoShape 14">
                <a:extLst>
                  <a:ext uri="{FF2B5EF4-FFF2-40B4-BE49-F238E27FC236}">
                    <a16:creationId xmlns:a16="http://schemas.microsoft.com/office/drawing/2014/main" id="{D96DFA9F-33FE-7C47-890A-FE05D73D4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61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PYTHIA6</a:t>
                </a:r>
              </a:p>
            </p:txBody>
          </p:sp>
          <p:sp>
            <p:nvSpPr>
              <p:cNvPr id="18" name="AutoShape 15">
                <a:extLst>
                  <a:ext uri="{FF2B5EF4-FFF2-40B4-BE49-F238E27FC236}">
                    <a16:creationId xmlns:a16="http://schemas.microsoft.com/office/drawing/2014/main" id="{94864554-D936-3B4E-8A03-915BA2F59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808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Milou</a:t>
                </a:r>
              </a:p>
            </p:txBody>
          </p:sp>
          <p:sp>
            <p:nvSpPr>
              <p:cNvPr id="19" name="AutoShape 16">
                <a:extLst>
                  <a:ext uri="{FF2B5EF4-FFF2-40B4-BE49-F238E27FC236}">
                    <a16:creationId xmlns:a16="http://schemas.microsoft.com/office/drawing/2014/main" id="{D6585DF4-4AB3-2545-AF0F-01F9A67D4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1167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80008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BeAGLE</a:t>
                </a:r>
              </a:p>
            </p:txBody>
          </p:sp>
          <p:sp>
            <p:nvSpPr>
              <p:cNvPr id="21" name="AutoShape 17">
                <a:extLst>
                  <a:ext uri="{FF2B5EF4-FFF2-40B4-BE49-F238E27FC236}">
                    <a16:creationId xmlns:a16="http://schemas.microsoft.com/office/drawing/2014/main" id="{DB696C6F-5DDF-4041-80B0-DE18C448E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62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DPMJet</a:t>
                </a:r>
              </a:p>
            </p:txBody>
          </p:sp>
          <p:sp>
            <p:nvSpPr>
              <p:cNvPr id="22" name="AutoShape 18">
                <a:extLst>
                  <a:ext uri="{FF2B5EF4-FFF2-40B4-BE49-F238E27FC236}">
                    <a16:creationId xmlns:a16="http://schemas.microsoft.com/office/drawing/2014/main" id="{C22C1785-06F8-0141-A9DE-64F8B6323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CC66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gmc_trans</a:t>
                </a: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B3120EA-158A-6C4E-A80A-5B1F8B15888B}"/>
              </a:ext>
            </a:extLst>
          </p:cNvPr>
          <p:cNvSpPr/>
          <p:nvPr/>
        </p:nvSpPr>
        <p:spPr>
          <a:xfrm>
            <a:off x="158518" y="3976287"/>
            <a:ext cx="8985482" cy="349968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pythiaeRHIC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&lt; input.data.ep_noradcor.20x250.eic &gt; log.txt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334D40-FB6E-ED43-859F-4FD448CA2D27}"/>
              </a:ext>
            </a:extLst>
          </p:cNvPr>
          <p:cNvSpPr txBox="1"/>
          <p:nvPr/>
        </p:nvSpPr>
        <p:spPr>
          <a:xfrm>
            <a:off x="158518" y="3540649"/>
            <a:ext cx="4964108" cy="42126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latin typeface="Book Antiqua"/>
                <a:cs typeface="Book Antiqua"/>
              </a:rPr>
              <a:t>Example: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5BEEE1-1B30-B34E-848A-9C92973EB6D6}"/>
              </a:ext>
            </a:extLst>
          </p:cNvPr>
          <p:cNvSpPr txBox="1"/>
          <p:nvPr/>
        </p:nvSpPr>
        <p:spPr>
          <a:xfrm>
            <a:off x="158517" y="4454217"/>
            <a:ext cx="8826965" cy="841699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/>
                <a:cs typeface="Book Antiqua"/>
              </a:rPr>
              <a:t>obtain input card from expert / PWG consensus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/>
                <a:cs typeface="Book Antiqua"/>
              </a:rPr>
              <a:t>logfile needed for x-section information (use a better name…)</a:t>
            </a:r>
          </a:p>
        </p:txBody>
      </p:sp>
      <p:sp>
        <p:nvSpPr>
          <p:cNvPr id="26" name="AutoShape 14">
            <a:extLst>
              <a:ext uri="{FF2B5EF4-FFF2-40B4-BE49-F238E27FC236}">
                <a16:creationId xmlns:a16="http://schemas.microsoft.com/office/drawing/2014/main" id="{83FBB616-4B35-1348-A696-810E13938850}"/>
              </a:ext>
            </a:extLst>
          </p:cNvPr>
          <p:cNvSpPr>
            <a:spLocks/>
          </p:cNvSpPr>
          <p:nvPr/>
        </p:nvSpPr>
        <p:spPr bwMode="auto">
          <a:xfrm>
            <a:off x="5791763" y="2779719"/>
            <a:ext cx="2680022" cy="344909"/>
          </a:xfrm>
          <a:prstGeom prst="roundRect">
            <a:avLst>
              <a:gd name="adj" fmla="val 25000"/>
            </a:avLst>
          </a:prstGeom>
          <a:solidFill>
            <a:srgbClr val="008B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Any HepMC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0D084-EFDF-BC48-8C9F-40A85EF8CD98}"/>
              </a:ext>
            </a:extLst>
          </p:cNvPr>
          <p:cNvSpPr/>
          <p:nvPr/>
        </p:nvSpPr>
        <p:spPr>
          <a:xfrm>
            <a:off x="5617313" y="3456028"/>
            <a:ext cx="291618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https://gitlab.com/eic/mceg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1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8" y="732426"/>
            <a:ext cx="8584038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Load the first library in ROOT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D54E4-B16B-124A-96D7-F2A600EC484C}"/>
              </a:ext>
            </a:extLst>
          </p:cNvPr>
          <p:cNvSpPr/>
          <p:nvPr/>
        </p:nvSpPr>
        <p:spPr>
          <a:xfrm>
            <a:off x="401442" y="1090472"/>
            <a:ext cx="8183757" cy="1380506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root -l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[0] </a:t>
            </a:r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gSystem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-&gt;Load("libeicsmear")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[1] .L SmearMatrixDetector_0_1_FF.cxx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[2] auto d = BuildMatrixDetector_0_1_FF(275)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[3] SmearTree (d, "pythia.root")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Interactive 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CD458-9DFA-E140-91C9-B54BBF463418}"/>
              </a:ext>
            </a:extLst>
          </p:cNvPr>
          <p:cNvSpPr/>
          <p:nvPr/>
        </p:nvSpPr>
        <p:spPr>
          <a:xfrm>
            <a:off x="2286000" y="2294205"/>
            <a:ext cx="4572000" cy="3536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F0A5"/>
              </a:solidFill>
              <a:effectLst/>
              <a:latin typeface="Courier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01BFEB-BA7B-AC48-B606-42FD02A6D62F}"/>
              </a:ext>
            </a:extLst>
          </p:cNvPr>
          <p:cNvSpPr/>
          <p:nvPr/>
        </p:nvSpPr>
        <p:spPr>
          <a:xfrm>
            <a:off x="401441" y="2874556"/>
            <a:ext cx="8183757" cy="607602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[2] </a:t>
            </a:r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gSystem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-&gt;Load("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libeicsmeardetectors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[3] SmearTree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BuildByName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("matrixff",275), "pythia.root")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C27E2-5459-BC44-AE93-C8DBD67C2FD6}"/>
              </a:ext>
            </a:extLst>
          </p:cNvPr>
          <p:cNvSpPr txBox="1"/>
          <p:nvPr/>
        </p:nvSpPr>
        <p:spPr>
          <a:xfrm>
            <a:off x="136864" y="2553918"/>
            <a:ext cx="8584038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Or load all at once with a second library, with a convenience function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1B1EF5-451B-7742-9A56-3E67CE73B3A2}"/>
              </a:ext>
            </a:extLst>
          </p:cNvPr>
          <p:cNvSpPr txBox="1"/>
          <p:nvPr/>
        </p:nvSpPr>
        <p:spPr>
          <a:xfrm>
            <a:off x="136864" y="3601920"/>
            <a:ext cx="8584038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Or load libs and display information with the </a:t>
            </a:r>
            <a:r>
              <a:rPr lang="en-US" sz="2000" dirty="0">
                <a:solidFill>
                  <a:srgbClr val="008B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new executable eic-smear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199E39-DA77-4F47-95D1-77B827C9A716}"/>
              </a:ext>
            </a:extLst>
          </p:cNvPr>
          <p:cNvSpPr/>
          <p:nvPr/>
        </p:nvSpPr>
        <p:spPr>
          <a:xfrm>
            <a:off x="401441" y="4002629"/>
            <a:ext cx="7359882" cy="1294585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14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eic-smear </a:t>
            </a:r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Using eic-smear version: 1.1.0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Using these eic-smear libraries : 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/Users/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kkauder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/software/lib/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libeicsmear.dylib</a:t>
            </a:r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/Users/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kkauder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/software/lib/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libeicsmeardetectors.dylib</a:t>
            </a:r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eic-smear [0] SmearTree (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BuildByName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("matrixff",275), "pythia.root")</a:t>
            </a:r>
          </a:p>
        </p:txBody>
      </p:sp>
    </p:spTree>
    <p:extLst>
      <p:ext uri="{BB962C8B-B14F-4D97-AF65-F5344CB8AC3E}">
        <p14:creationId xmlns:p14="http://schemas.microsoft.com/office/powerpoint/2010/main" val="427281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8" y="885438"/>
            <a:ext cx="8584038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First, transform generator files with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BuildTree</a:t>
            </a: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D54E4-B16B-124A-96D7-F2A600EC484C}"/>
              </a:ext>
            </a:extLst>
          </p:cNvPr>
          <p:cNvSpPr/>
          <p:nvPr/>
        </p:nvSpPr>
        <p:spPr>
          <a:xfrm>
            <a:off x="401443" y="1341816"/>
            <a:ext cx="8341113" cy="1380506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eic-smear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[0] BuildTree("pythia.txt",".", -1, "log.txt")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[1] BuildTree("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beagle_eD.txt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[3] BuildTree("dis_hepmc2.dat")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[4] BuildTree("nc_hepmc3.dat.gz")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Transformation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CD458-9DFA-E140-91C9-B54BBF463418}"/>
              </a:ext>
            </a:extLst>
          </p:cNvPr>
          <p:cNvSpPr/>
          <p:nvPr/>
        </p:nvSpPr>
        <p:spPr>
          <a:xfrm>
            <a:off x="2286000" y="2294205"/>
            <a:ext cx="4572000" cy="3536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F0A5"/>
              </a:solidFill>
              <a:effectLst/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7648CE-BED5-A54D-9336-2A107183370F}"/>
              </a:ext>
            </a:extLst>
          </p:cNvPr>
          <p:cNvSpPr txBox="1"/>
          <p:nvPr/>
        </p:nvSpPr>
        <p:spPr>
          <a:xfrm>
            <a:off x="158518" y="2992679"/>
            <a:ext cx="8584038" cy="238917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This will create homogenous ROOT trees from all the different MCEGs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If a log file is provided (or guessed correctly), cross section information is added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not needed for HepMC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The input filename should contain the generator name – this is how BuildTree guesses the type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hepmc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" is enough, the version is determined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98014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2D54E4-B16B-124A-96D7-F2A600EC484C}"/>
              </a:ext>
            </a:extLst>
          </p:cNvPr>
          <p:cNvSpPr/>
          <p:nvPr/>
        </p:nvSpPr>
        <p:spPr>
          <a:xfrm>
            <a:off x="135398" y="1207539"/>
            <a:ext cx="8870612" cy="1638141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[0] .L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SmearMatrixDetector.cxx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[1] auto d = BuildMatrixDetector_0_1_FF(275)</a:t>
            </a:r>
          </a:p>
          <a:p>
            <a:r>
              <a:rPr lang="en-US" i="1" dirty="0">
                <a:latin typeface="Consolas" charset="0"/>
                <a:ea typeface="Consolas" charset="0"/>
                <a:cs typeface="Consolas" charset="0"/>
              </a:rPr>
              <a:t># OR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[0] auto d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BuildByName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("matrix");</a:t>
            </a:r>
          </a:p>
          <a:p>
            <a:r>
              <a:rPr lang="en-US" i="1" dirty="0">
                <a:latin typeface="Consolas" charset="0"/>
                <a:ea typeface="Consolas" charset="0"/>
                <a:cs typeface="Consolas" charset="0"/>
              </a:rPr>
              <a:t># Either way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[] SmearTree (d, "pythia.root", "smeared.root")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Smearing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35398" y="843535"/>
            <a:ext cx="5073882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Smeared with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SmearTree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2DC83-9D75-8A4A-AB08-9BB832E71FBF}"/>
              </a:ext>
            </a:extLst>
          </p:cNvPr>
          <p:cNvSpPr/>
          <p:nvPr/>
        </p:nvSpPr>
        <p:spPr>
          <a:xfrm>
            <a:off x="135398" y="3381073"/>
            <a:ext cx="5073882" cy="607602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[0] </a:t>
            </a:r>
            <a:r>
              <a:rPr lang="en-US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TFile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 ("smeared.root")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[1] new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TBrowser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AFC1F-5C70-A24C-8F85-D243E2FF7CF2}"/>
              </a:ext>
            </a:extLst>
          </p:cNvPr>
          <p:cNvSpPr txBox="1"/>
          <p:nvPr/>
        </p:nvSpPr>
        <p:spPr>
          <a:xfrm>
            <a:off x="279400" y="2954336"/>
            <a:ext cx="5073882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Load!</a:t>
            </a: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3FC40-800C-EC4A-9EE8-60ECC0166AF4}"/>
              </a:ext>
            </a:extLst>
          </p:cNvPr>
          <p:cNvSpPr txBox="1"/>
          <p:nvPr/>
        </p:nvSpPr>
        <p:spPr>
          <a:xfrm>
            <a:off x="135398" y="4134813"/>
            <a:ext cx="4436602" cy="1185255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Smeared property is stored if </a:t>
            </a:r>
            <a:r>
              <a:rPr lang="en-US" b="1" dirty="0">
                <a:solidFill>
                  <a:srgbClr val="000000"/>
                </a:solidFill>
                <a:latin typeface="Book Antiqua"/>
                <a:cs typeface="Book Antiqua"/>
              </a:rPr>
              <a:t>final 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Book Antiqua"/>
                <a:cs typeface="Book Antiqua"/>
              </a:rPr>
              <a:t>in acceptance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0 can mean smeared to 0 or not measured </a:t>
            </a:r>
            <a:r>
              <a:rPr lang="en-US" dirty="0">
                <a:solidFill>
                  <a:srgbClr val="008B00"/>
                </a:solidFill>
                <a:latin typeface="Book Antiqua"/>
                <a:cs typeface="Book Antiqua"/>
              </a:rPr>
              <a:t>– check flags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D8C91-A24E-9C4D-BC4A-C2022AB49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30"/>
          <a:stretch/>
        </p:blipFill>
        <p:spPr>
          <a:xfrm>
            <a:off x="5562600" y="3008131"/>
            <a:ext cx="3098799" cy="23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Changing or adding to the scripts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23838" y="929289"/>
            <a:ext cx="8893732" cy="1739766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Install your own version, instructions at </a:t>
            </a:r>
            <a:r>
              <a:rPr lang="en-US" sz="2000" dirty="0">
                <a:solidFill>
                  <a:srgbClr val="008B00"/>
                </a:solidFill>
                <a:latin typeface="Book Antiqua"/>
                <a:cs typeface="Book Antiqu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eicsmeardetectors</a:t>
            </a:r>
            <a:endParaRPr lang="en-US" sz="2000" dirty="0">
              <a:solidFill>
                <a:srgbClr val="008B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copy or modify – add to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eicsmeardetectors.hh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BuildByName.cxx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make again!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Important: Add the path which contains your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libeicsmeardetectors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to the front of LD_LIBRARY_PATH (or DYLD_LIBRARY_PATH on a Mac)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2DC83-9D75-8A4A-AB08-9BB832E71FBF}"/>
              </a:ext>
            </a:extLst>
          </p:cNvPr>
          <p:cNvSpPr/>
          <p:nvPr/>
        </p:nvSpPr>
        <p:spPr>
          <a:xfrm>
            <a:off x="388740" y="2812192"/>
            <a:ext cx="8183102" cy="807913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bash $ </a:t>
            </a:r>
            <a:r>
              <a:rPr lang="en-US" sz="1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export </a:t>
            </a:r>
            <a:r>
              <a:rPr lang="en-US" sz="16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LD_LIBRARY_PATH=my/path:$LD_LIBRARY_PATH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macbash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$ </a:t>
            </a:r>
            <a:r>
              <a:rPr lang="en-US" sz="1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export </a:t>
            </a:r>
            <a:r>
              <a:rPr lang="en-US" sz="16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DYLD_LIBRARY_PATH=my/path:$DYLD_LIBRARY_PATH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tcsh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$ </a:t>
            </a:r>
            <a:r>
              <a:rPr lang="en-US" sz="1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setenv </a:t>
            </a:r>
            <a:r>
              <a:rPr lang="en-US" sz="16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LD_LIBRARY_PATH my/path:$LD_LIBRARY_PATH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17204-1D0D-3646-9F65-8AB6D0B10A25}"/>
              </a:ext>
            </a:extLst>
          </p:cNvPr>
          <p:cNvSpPr txBox="1"/>
          <p:nvPr/>
        </p:nvSpPr>
        <p:spPr>
          <a:xfrm>
            <a:off x="158518" y="3895505"/>
            <a:ext cx="8893732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B00"/>
                </a:solidFill>
                <a:latin typeface="Book Antiqua"/>
                <a:cs typeface="Book Antiqua"/>
              </a:rPr>
              <a:t>eic-smear will show that you're doing it right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6776B-89EC-404D-85F3-5FA034DA80E3}"/>
              </a:ext>
            </a:extLst>
          </p:cNvPr>
          <p:cNvSpPr/>
          <p:nvPr/>
        </p:nvSpPr>
        <p:spPr>
          <a:xfrm>
            <a:off x="388740" y="4401310"/>
            <a:ext cx="8259960" cy="779252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16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eic-smear 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/Users/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kkauder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/software/lib/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libeicsmear.dylib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/Users/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kkauder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eicdev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eicsmeardetectors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/build/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libeicsmeardetectors.dylib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8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92800-999B-7A4E-A3C7-5719D483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8" y="921931"/>
            <a:ext cx="7192364" cy="1364069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45F3319-3FB2-F848-B6E4-6E969BA86F37}"/>
              </a:ext>
            </a:extLst>
          </p:cNvPr>
          <p:cNvSpPr/>
          <p:nvPr/>
        </p:nvSpPr>
        <p:spPr bwMode="auto">
          <a:xfrm>
            <a:off x="5600359" y="923296"/>
            <a:ext cx="2233001" cy="680669"/>
          </a:xfrm>
          <a:prstGeom prst="wedgeRoundRectCallout">
            <a:avLst>
              <a:gd name="adj1" fmla="val -128053"/>
              <a:gd name="adj2" fmla="val 62501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Befriend and get matched branches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3628F8-F7AF-164E-A1CA-95564297A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96" y="2642133"/>
            <a:ext cx="7071867" cy="392276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D8A7A64F-8FF4-3A4C-886E-9E990B5A437F}"/>
              </a:ext>
            </a:extLst>
          </p:cNvPr>
          <p:cNvSpPr/>
          <p:nvPr/>
        </p:nvSpPr>
        <p:spPr bwMode="auto">
          <a:xfrm>
            <a:off x="7667689" y="2591784"/>
            <a:ext cx="1361441" cy="531432"/>
          </a:xfrm>
          <a:prstGeom prst="wedgeRoundRectCallout">
            <a:avLst>
              <a:gd name="adj1" fmla="val -108650"/>
              <a:gd name="adj2" fmla="val 18529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Particle Loop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AD5D3-C8F8-974D-B8EC-865B56133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" y="3917655"/>
            <a:ext cx="3620097" cy="920718"/>
          </a:xfrm>
          <a:prstGeom prst="rect">
            <a:avLst/>
          </a:prstGeom>
        </p:spPr>
      </p:pic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509BC311-D9F4-494E-A47F-8D5BFFE550A5}"/>
              </a:ext>
            </a:extLst>
          </p:cNvPr>
          <p:cNvSpPr/>
          <p:nvPr/>
        </p:nvSpPr>
        <p:spPr bwMode="auto">
          <a:xfrm>
            <a:off x="3474927" y="4261806"/>
            <a:ext cx="2001313" cy="621304"/>
          </a:xfrm>
          <a:prstGeom prst="wedgeRoundRectCallout">
            <a:avLst>
              <a:gd name="adj1" fmla="val -86490"/>
              <a:gd name="adj2" fmla="val -25623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Assign </a:t>
            </a:r>
            <a:r>
              <a:rPr lang="en-US" sz="2000" dirty="0">
                <a:latin typeface="Symbol" pitchFamily="2" charset="2"/>
              </a:rPr>
              <a:t>p</a:t>
            </a:r>
            <a:r>
              <a:rPr lang="en-US" sz="2000" dirty="0">
                <a:latin typeface="Gill Sans MT" panose="020B0502020104020203" pitchFamily="34" charset="77"/>
              </a:rPr>
              <a:t> mass to EMCal "hits"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E9B337-F082-CA4E-BF7B-33720D985517}"/>
              </a:ext>
            </a:extLst>
          </p:cNvPr>
          <p:cNvSpPr txBox="1"/>
          <p:nvPr/>
        </p:nvSpPr>
        <p:spPr>
          <a:xfrm>
            <a:off x="158519" y="3306273"/>
            <a:ext cx="4322042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Some additions at analysis level: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D00E90-4E3B-3C45-8E94-446F69D54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482" y="3340077"/>
            <a:ext cx="2565400" cy="66040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F722E28B-00CA-7C49-BB31-8829488CD436}"/>
              </a:ext>
            </a:extLst>
          </p:cNvPr>
          <p:cNvSpPr/>
          <p:nvPr/>
        </p:nvSpPr>
        <p:spPr bwMode="auto">
          <a:xfrm>
            <a:off x="6667032" y="3756710"/>
            <a:ext cx="2125617" cy="621304"/>
          </a:xfrm>
          <a:prstGeom prst="wedgeRoundRectCallout">
            <a:avLst>
              <a:gd name="adj1" fmla="val -55074"/>
              <a:gd name="adj2" fmla="val -6650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Tracking efficiency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20DD5184-E669-F240-B4A7-3F10B655D3F1}"/>
              </a:ext>
            </a:extLst>
          </p:cNvPr>
          <p:cNvSpPr/>
          <p:nvPr/>
        </p:nvSpPr>
        <p:spPr bwMode="auto">
          <a:xfrm>
            <a:off x="6085444" y="4608989"/>
            <a:ext cx="2530875" cy="680669"/>
          </a:xfrm>
          <a:prstGeom prst="wedgeRoundRectCallout">
            <a:avLst>
              <a:gd name="adj1" fmla="val -63595"/>
              <a:gd name="adj2" fmla="val -53925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Add 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onvenience functions?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132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14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1.1.0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Compilation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62756-4574-9A49-9282-403A304E5FD2}"/>
              </a:ext>
            </a:extLst>
          </p:cNvPr>
          <p:cNvSpPr/>
          <p:nvPr/>
        </p:nvSpPr>
        <p:spPr>
          <a:xfrm>
            <a:off x="330008" y="970507"/>
            <a:ext cx="7874192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g++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`root-config --cflags` \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`root-config --libs` \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-I&lt;…&gt;/include -L&lt;…&gt;/lib -leicsmear -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leicsmeardetectors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CD458-9DFA-E140-91C9-B54BBF463418}"/>
              </a:ext>
            </a:extLst>
          </p:cNvPr>
          <p:cNvSpPr/>
          <p:nvPr/>
        </p:nvSpPr>
        <p:spPr>
          <a:xfrm>
            <a:off x="2286000" y="2294205"/>
            <a:ext cx="4572000" cy="3536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F0A5"/>
              </a:solidFill>
              <a:effectLst/>
              <a:latin typeface="Courier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E7E96-4982-494B-8222-CA7014385FA8}"/>
              </a:ext>
            </a:extLst>
          </p:cNvPr>
          <p:cNvSpPr txBox="1"/>
          <p:nvPr/>
        </p:nvSpPr>
        <p:spPr>
          <a:xfrm>
            <a:off x="158518" y="2317283"/>
            <a:ext cx="8893732" cy="238917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Examples:</a:t>
            </a:r>
            <a:endParaRPr lang="en-US" sz="2000" dirty="0">
              <a:solidFill>
                <a:srgbClr val="008B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test/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qaplots.cxx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eicsmeardetectors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is written to demonstrate how to match and analyze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also can be used as a demonstration of cmake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  <a:hlinkClick r:id="rId2"/>
              </a:rPr>
              <a:t>https://github.com/eic/eicsmear-jetexample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is an example using just a plain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makefile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, no cmake needed.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92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432FF"/>
      </a:hlink>
      <a:folHlink>
        <a:srgbClr val="932092"/>
      </a:folHlink>
    </a:clrScheme>
    <a:fontScheme name="Office Them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3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3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196010</TotalTime>
  <Words>1121</Words>
  <Application>Microsoft Macintosh PowerPoint</Application>
  <PresentationFormat>On-screen Show (16:10)</PresentationFormat>
  <Paragraphs>158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Consolas</vt:lpstr>
      <vt:lpstr>Courier</vt:lpstr>
      <vt:lpstr>Gill Sans</vt:lpstr>
      <vt:lpstr>Gill Sans MT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Overview</dc:title>
  <dc:subject/>
  <dc:creator/>
  <cp:keywords/>
  <dc:description/>
  <cp:lastModifiedBy>Kauder, Kolja</cp:lastModifiedBy>
  <cp:revision>3152</cp:revision>
  <cp:lastPrinted>2017-02-09T09:17:56Z</cp:lastPrinted>
  <dcterms:created xsi:type="dcterms:W3CDTF">2017-02-01T15:57:16Z</dcterms:created>
  <dcterms:modified xsi:type="dcterms:W3CDTF">2020-08-14T15:06:18Z</dcterms:modified>
  <cp:category/>
</cp:coreProperties>
</file>