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931" r:id="rId2"/>
    <p:sldId id="935" r:id="rId3"/>
    <p:sldId id="939" r:id="rId4"/>
    <p:sldId id="940" r:id="rId5"/>
    <p:sldId id="937" r:id="rId6"/>
    <p:sldId id="936" r:id="rId7"/>
    <p:sldId id="938" r:id="rId8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F00"/>
    <a:srgbClr val="0432FF"/>
    <a:srgbClr val="C73DCD"/>
    <a:srgbClr val="2196F3"/>
    <a:srgbClr val="251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04" autoAdjust="0"/>
    <p:restoredTop sz="96642" autoAdjust="0"/>
  </p:normalViewPr>
  <p:slideViewPr>
    <p:cSldViewPr snapToGrid="0" snapToObjects="1">
      <p:cViewPr varScale="1">
        <p:scale>
          <a:sx n="131" d="100"/>
          <a:sy n="131" d="100"/>
        </p:scale>
        <p:origin x="173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808"/>
    </p:cViewPr>
  </p:outlineViewPr>
  <p:notesTextViewPr>
    <p:cViewPr>
      <p:scale>
        <a:sx n="95" d="100"/>
        <a:sy n="95" d="100"/>
      </p:scale>
      <p:origin x="0" y="0"/>
    </p:cViewPr>
  </p:notesTextViewPr>
  <p:sorterViewPr>
    <p:cViewPr varScale="1">
      <p:scale>
        <a:sx n="1" d="1"/>
        <a:sy n="1" d="1"/>
      </p:scale>
      <p:origin x="0" y="-2704"/>
    </p:cViewPr>
  </p:sorterViewPr>
  <p:notesViewPr>
    <p:cSldViewPr snapToGrid="0" snapToObjects="1" showGuides="1">
      <p:cViewPr varScale="1">
        <p:scale>
          <a:sx n="119" d="100"/>
          <a:sy n="119" d="100"/>
        </p:scale>
        <p:origin x="558" y="102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C02A9FC-7389-AC4A-A3EA-6B3A7C8FAD41}" type="datetime1">
              <a:rPr lang="en-US" smtClean="0"/>
              <a:t>8/17/20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Los Alamos National Laboratory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A3DA938-9C0B-3841-966A-9297D5C04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093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C68BAE5-6365-F241-A078-8FE5D4F3284F}" type="datetime1">
              <a:rPr lang="en-US" smtClean="0"/>
              <a:t>8/17/20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Los Alamos National Laboratory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B4268CE-33B7-7549-BEF6-7F438D74A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391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268CE-33B7-7549-BEF6-7F438D74AB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89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268CE-33B7-7549-BEF6-7F438D74AB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47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268CE-33B7-7549-BEF6-7F438D74AB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08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268CE-33B7-7549-BEF6-7F438D74AB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11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268CE-33B7-7549-BEF6-7F438D74AB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02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268CE-33B7-7549-BEF6-7F438D74AB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00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268CE-33B7-7549-BEF6-7F438D74AB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90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N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5093"/>
            <a:ext cx="9144000" cy="55077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"/>
            <a:ext cx="8229600" cy="98509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LA-UR-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1636"/>
            <a:ext cx="8229600" cy="5194128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344488" indent="-171450">
              <a:defRPr sz="1800"/>
            </a:lvl2pPr>
            <a:lvl3pPr marL="514350" indent="-173038">
              <a:defRPr sz="1600"/>
            </a:lvl3pPr>
            <a:lvl4pPr marL="688975" indent="-173038">
              <a:defRPr sz="1400"/>
            </a:lvl4pPr>
            <a:lvl5pPr marL="857250" indent="-174625">
              <a:defRPr/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491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75171"/>
            <a:ext cx="9144000" cy="6308195"/>
          </a:xfrm>
          <a:prstGeom prst="rect">
            <a:avLst/>
          </a:prstGeom>
        </p:spPr>
        <p:txBody>
          <a:bodyPr vert="horz" lIns="91433" tIns="45717" rIns="91433" bIns="45717" anchor="ctr"/>
          <a:lstStyle>
            <a:lvl1pPr marL="0" marR="0" indent="0" algn="ctr" defTabSz="45716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500" smtClean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75329" y="3656395"/>
            <a:ext cx="5393342" cy="461659"/>
          </a:xfrm>
          <a:prstGeom prst="rect">
            <a:avLst/>
          </a:prstGeom>
          <a:noFill/>
        </p:spPr>
        <p:txBody>
          <a:bodyPr vert="horz" wrap="square" lIns="91433" tIns="45717" rIns="91433" bIns="45717">
            <a:spAutoFit/>
          </a:bodyPr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statement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-117070" y="1337846"/>
            <a:ext cx="101168" cy="403105"/>
          </a:xfrm>
          <a:prstGeom prst="rect">
            <a:avLst/>
          </a:prstGeom>
          <a:solidFill>
            <a:srgbClr val="2682C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-117070" y="1740950"/>
            <a:ext cx="101168" cy="403105"/>
          </a:xfrm>
          <a:prstGeom prst="rect">
            <a:avLst/>
          </a:prstGeom>
          <a:solidFill>
            <a:srgbClr val="EA77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-117070" y="2144054"/>
            <a:ext cx="101168" cy="403105"/>
          </a:xfrm>
          <a:prstGeom prst="rect">
            <a:avLst/>
          </a:prstGeom>
          <a:solidFill>
            <a:srgbClr val="F448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-117070" y="2547159"/>
            <a:ext cx="101168" cy="403105"/>
          </a:xfrm>
          <a:prstGeom prst="rect">
            <a:avLst/>
          </a:prstGeom>
          <a:solidFill>
            <a:srgbClr val="22935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-117070" y="2"/>
            <a:ext cx="101168" cy="403105"/>
          </a:xfrm>
          <a:prstGeom prst="rect">
            <a:avLst/>
          </a:prstGeom>
          <a:solidFill>
            <a:srgbClr val="0D0E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-117070" y="403106"/>
            <a:ext cx="101168" cy="403105"/>
          </a:xfrm>
          <a:prstGeom prst="rect">
            <a:avLst/>
          </a:prstGeom>
          <a:solidFill>
            <a:srgbClr val="F8B61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-117070" y="872773"/>
            <a:ext cx="101168" cy="4031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58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906963"/>
            <a:ext cx="8229600" cy="1219200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en-US" sz="2000" i="1" dirty="0" smtClean="0"/>
            </a:lvl1pPr>
            <a:lvl2pPr marL="457200" indent="0">
              <a:buFontTx/>
              <a:buNone/>
              <a:defRPr lang="en-US" sz="2000" dirty="0" smtClean="0"/>
            </a:lvl2pPr>
            <a:lvl3pPr marL="914400" indent="0">
              <a:buFontTx/>
              <a:buNone/>
              <a:defRPr lang="en-US" sz="2000" dirty="0" smtClean="0"/>
            </a:lvl3pPr>
            <a:lvl4pPr marL="1371600" indent="0">
              <a:buFontTx/>
              <a:buNone/>
              <a:defRPr lang="en-US" sz="2000" dirty="0" smtClean="0"/>
            </a:lvl4pPr>
            <a:lvl5pPr marL="1828800" indent="0">
              <a:buFontTx/>
              <a:buNone/>
              <a:defRPr lang="en-US" sz="2000" dirty="0"/>
            </a:lvl5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57200" y="1600200"/>
            <a:ext cx="8229600" cy="3200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F4B834"/>
              </a:buClr>
              <a:buSzTx/>
              <a:buFontTx/>
              <a:buNone/>
              <a:tabLst/>
              <a:defRPr lang="en-US" sz="2800" i="1" kern="1200" baseline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Slide </a:t>
            </a:r>
            <a:fld id="{23B0729D-0C76-4DC3-9F59-8792B55E40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533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baseline="0">
                <a:solidFill>
                  <a:schemeClr val="tx1"/>
                </a:solidFill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374775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>
                <a:solidFill>
                  <a:schemeClr val="tx1"/>
                </a:solidFill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>
                <a:solidFill>
                  <a:schemeClr val="tx1"/>
                </a:solidFill>
              </a:defRPr>
            </a:lvl5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itchFamily="34" charset="0"/>
              </a:rPr>
              <a:t>Click to add text </a:t>
            </a:r>
          </a:p>
          <a:p>
            <a:pPr marL="690563" marR="0" lvl="1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Second level text</a:t>
            </a:r>
          </a:p>
          <a:p>
            <a:pPr marL="1031875" marR="0" lvl="2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level text</a:t>
            </a:r>
          </a:p>
          <a:p>
            <a:pPr marL="1374775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 level text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slide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651EAAB-5D0D-473B-859D-C18D817949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749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baseline="0">
                <a:solidFill>
                  <a:schemeClr val="tx1"/>
                </a:solidFill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374775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>
                <a:solidFill>
                  <a:schemeClr val="tx1"/>
                </a:solidFill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>
                <a:solidFill>
                  <a:schemeClr val="tx1"/>
                </a:solidFill>
              </a:defRPr>
            </a:lvl5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itchFamily="34" charset="0"/>
              </a:rPr>
              <a:t>Click to add text </a:t>
            </a:r>
          </a:p>
          <a:p>
            <a:pPr marL="690563" marR="0" lvl="1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Second level text</a:t>
            </a:r>
          </a:p>
          <a:p>
            <a:pPr marL="1031875" marR="0" lvl="2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level text</a:t>
            </a:r>
          </a:p>
          <a:p>
            <a:pPr marL="1374775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 level text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slide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651EAAB-5D0D-473B-859D-C18D817949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712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6A752-7990-476E-BFFF-A5BA1A3F4D4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654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 - Fanc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4244648" y="1973332"/>
            <a:ext cx="654704" cy="914400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568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solidFill>
                  <a:srgbClr val="30A6C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566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02E54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18321D2-8609-A64D-A523-F976BAACFD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" y="6203296"/>
            <a:ext cx="9144001" cy="1"/>
          </a:xfrm>
          <a:prstGeom prst="line">
            <a:avLst/>
          </a:prstGeom>
          <a:ln>
            <a:solidFill>
              <a:srgbClr val="30A6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itle.png"/>
          <p:cNvPicPr>
            <a:picLocks noChangeAspect="1"/>
          </p:cNvPicPr>
          <p:nvPr/>
        </p:nvPicPr>
        <p:blipFill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1114637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1" y="6203296"/>
            <a:ext cx="9144001" cy="1"/>
          </a:xfrm>
          <a:prstGeom prst="line">
            <a:avLst/>
          </a:prstGeom>
          <a:ln>
            <a:solidFill>
              <a:srgbClr val="30A6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itle.png"/>
          <p:cNvPicPr>
            <a:picLocks noChangeAspect="1"/>
          </p:cNvPicPr>
          <p:nvPr userDrawn="1"/>
        </p:nvPicPr>
        <p:blipFill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1114637"/>
          </a:xfrm>
          <a:prstGeom prst="rect">
            <a:avLst/>
          </a:prstGeom>
        </p:spPr>
      </p:pic>
      <p:pic>
        <p:nvPicPr>
          <p:cNvPr id="13" name="Picture 12" descr="SNL_Stacked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9287" y="330255"/>
            <a:ext cx="1056958" cy="4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05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3837" y="1385118"/>
            <a:ext cx="8562408" cy="499821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>
              <a:buClr>
                <a:schemeClr val="tx2">
                  <a:lumMod val="90000"/>
                  <a:lumOff val="10000"/>
                </a:schemeClr>
              </a:buClr>
              <a:buFont typeface="Wingdings" charset="2"/>
              <a:buChar char="§"/>
              <a:defRPr/>
            </a:lvl1pPr>
            <a:lvl2pPr marL="630238" indent="-173038">
              <a:buClr>
                <a:schemeClr val="accent1"/>
              </a:buClr>
              <a:buFont typeface="Wingdings" charset="2"/>
              <a:buChar char="§"/>
              <a:defRPr/>
            </a:lvl2pPr>
            <a:lvl3pPr marL="1031875" indent="-117475">
              <a:buClr>
                <a:srgbClr val="9D8C78"/>
              </a:buClr>
              <a:buFont typeface="Wingdings" charset="2"/>
              <a:buChar char="§"/>
              <a:defRPr/>
            </a:lvl3pPr>
            <a:lvl4pPr marL="1489075" indent="-117475">
              <a:buFont typeface="Lucida Grande"/>
              <a:buChar char="-"/>
              <a:defRPr/>
            </a:lvl4pPr>
            <a:lvl5pPr marL="1946275" indent="-117475">
              <a:buClrTx/>
              <a:buFont typeface="Lucida Grande"/>
              <a:buChar char="»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459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557EC-DBCB-5547-8D14-57A839D97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34435C-0B87-1C41-9E8F-1534CAC46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33951-952D-E648-99B6-8D2B4611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44037-D0C2-044C-A5BB-8DCAE62A7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LA-UR-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8C03D-B9F4-454D-BD38-DB1D000AC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CA13-5B41-0740-BE7E-41625A40C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9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-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1371600" y="0"/>
            <a:ext cx="1371600" cy="2677650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NOTE</a:t>
            </a:r>
            <a:r>
              <a:rPr lang="en-US" sz="1200" b="0" dirty="0">
                <a:solidFill>
                  <a:srgbClr val="000000"/>
                </a:solidFill>
              </a:rPr>
              <a:t>: THIS IS YOUR WALK-IN SLIDE OPTION #1.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the Title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Slide, display this slide on the venue screen while your audience is arriving.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</a:t>
            </a:r>
            <a:r>
              <a:rPr lang="en-US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title slide.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309670"/>
            <a:ext cx="9144000" cy="55957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D0C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572000" y="6647649"/>
            <a:ext cx="4572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Managed by Triad National Security, LLC for the U.S. Department of Energy’s NNSA</a:t>
            </a:r>
          </a:p>
        </p:txBody>
      </p:sp>
      <p:pic>
        <p:nvPicPr>
          <p:cNvPr id="14" name="Picture 13" descr="LANL_allWHITE.ai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21" t="26248" r="27098" b="30198"/>
          <a:stretch/>
        </p:blipFill>
        <p:spPr>
          <a:xfrm>
            <a:off x="545314" y="796040"/>
            <a:ext cx="7542237" cy="3763219"/>
          </a:xfrm>
          <a:prstGeom prst="rect">
            <a:avLst/>
          </a:prstGeom>
        </p:spPr>
      </p:pic>
      <p:pic>
        <p:nvPicPr>
          <p:cNvPr id="15" name="Picture 14" descr="NNSA_80%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16" t="44234" r="25200" b="40485"/>
          <a:stretch/>
        </p:blipFill>
        <p:spPr>
          <a:xfrm>
            <a:off x="8104485" y="6393736"/>
            <a:ext cx="961301" cy="32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1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-in slide - Photo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09670"/>
            <a:ext cx="9144000" cy="55957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D0C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572000" y="6653293"/>
            <a:ext cx="4572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Managed by Triad National Security, LLC for the U.S. Department of Energy’s NNSA</a:t>
            </a:r>
          </a:p>
        </p:txBody>
      </p:sp>
      <p:pic>
        <p:nvPicPr>
          <p:cNvPr id="12" name="Picture 11" descr="NNSA_80%.ai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16" t="44234" r="25200" b="40485"/>
          <a:stretch/>
        </p:blipFill>
        <p:spPr>
          <a:xfrm>
            <a:off x="8087554" y="6326302"/>
            <a:ext cx="961301" cy="385862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0160"/>
            <a:ext cx="5334000" cy="396976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>
            <a:off x="5334000" y="-10160"/>
            <a:ext cx="3810000" cy="6309360"/>
          </a:xfrm>
          <a:custGeom>
            <a:avLst/>
            <a:gdLst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3810000 w 3810000"/>
              <a:gd name="connsiteY2" fmla="*/ 5257800 h 5257800"/>
              <a:gd name="connsiteX3" fmla="*/ 0 w 3810000"/>
              <a:gd name="connsiteY3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46200 w 3810000"/>
              <a:gd name="connsiteY2" fmla="*/ 3852333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46200 w 3810000"/>
              <a:gd name="connsiteY2" fmla="*/ 3852333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257800">
                <a:moveTo>
                  <a:pt x="0" y="5257800"/>
                </a:moveTo>
                <a:lnTo>
                  <a:pt x="0" y="0"/>
                </a:lnTo>
                <a:cubicBezTo>
                  <a:pt x="16933" y="708378"/>
                  <a:pt x="59269" y="2737554"/>
                  <a:pt x="1193801" y="3911599"/>
                </a:cubicBezTo>
                <a:cubicBezTo>
                  <a:pt x="1899356" y="4580464"/>
                  <a:pt x="2791178" y="5012267"/>
                  <a:pt x="3810000" y="5257800"/>
                </a:cubicBezTo>
                <a:lnTo>
                  <a:pt x="0" y="5257800"/>
                </a:lnTo>
                <a:close/>
              </a:path>
            </a:pathLst>
          </a:custGeom>
          <a:solidFill>
            <a:srgbClr val="080419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884335" y="3291843"/>
            <a:ext cx="2971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Delivering science and technology</a:t>
            </a:r>
            <a:b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</a:br>
            <a: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to protect our nation</a:t>
            </a:r>
            <a:b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</a:br>
            <a: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and promote world stability</a:t>
            </a:r>
          </a:p>
          <a:p>
            <a:pPr algn="ctr"/>
            <a:endParaRPr lang="en-US" sz="1400" dirty="0">
              <a:solidFill>
                <a:srgbClr val="FFFFFF">
                  <a:alpha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439333" y="3"/>
            <a:ext cx="1439333" cy="3231647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NOTE</a:t>
            </a:r>
            <a:r>
              <a:rPr lang="en-US" sz="1200" b="0" dirty="0">
                <a:solidFill>
                  <a:srgbClr val="000000"/>
                </a:solidFill>
              </a:rPr>
              <a:t>: THIS IS YOUR WALK</a:t>
            </a:r>
            <a:r>
              <a:rPr lang="en-US" sz="1200" b="0" baseline="0" dirty="0">
                <a:solidFill>
                  <a:srgbClr val="000000"/>
                </a:solidFill>
              </a:rPr>
              <a:t>-IN </a:t>
            </a:r>
            <a:r>
              <a:rPr lang="en-US" sz="1200" b="0" dirty="0">
                <a:solidFill>
                  <a:srgbClr val="000000"/>
                </a:solidFill>
              </a:rPr>
              <a:t>SLIDE OPTION #2.</a:t>
            </a:r>
            <a:r>
              <a:rPr lang="en-US" sz="1200" b="0" baseline="0" dirty="0">
                <a:solidFill>
                  <a:srgbClr val="000000"/>
                </a:solidFill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the Title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Slide, display this slide on the venue screen while your audience is arriving.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</a:t>
            </a:r>
            <a:r>
              <a:rPr lang="en-US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title slide.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dirty="0">
                <a:effectLst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only a high-resolution photograph.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6" name="Picture 15" descr="LANL_allWHITE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21" t="26248" r="27098" b="30198"/>
          <a:stretch/>
        </p:blipFill>
        <p:spPr>
          <a:xfrm>
            <a:off x="5582838" y="989895"/>
            <a:ext cx="3055811" cy="15247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52004F-D77C-A346-A75D-CEB64D4975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11711" y="4087692"/>
            <a:ext cx="2139113" cy="149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1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632432"/>
            <a:ext cx="9144000" cy="48974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31524" y="1"/>
            <a:ext cx="5655275" cy="1633361"/>
          </a:xfrm>
          <a:prstGeom prst="rect">
            <a:avLst/>
          </a:prstGeom>
        </p:spPr>
        <p:txBody>
          <a:bodyPr lIns="91433" tIns="45717" rIns="91433" bIns="45717" anchor="b"/>
          <a:lstStyle>
            <a:lvl1pPr algn="r">
              <a:defRPr sz="3200" b="0" i="0">
                <a:solidFill>
                  <a:srgbClr val="FFFFFF"/>
                </a:solidFill>
                <a:latin typeface="+mj-lt"/>
              </a:defRPr>
            </a:lvl1pPr>
          </a:lstStyle>
          <a:p>
            <a:pPr algn="r"/>
            <a:r>
              <a:rPr lang="en-US" b="1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143500" y="3798488"/>
            <a:ext cx="3543300" cy="728290"/>
          </a:xfrm>
          <a:prstGeom prst="rect">
            <a:avLst/>
          </a:prstGeom>
        </p:spPr>
        <p:txBody>
          <a:bodyPr vert="horz" lIns="91433" tIns="45717" rIns="91433" bIns="45717" anchor="t"/>
          <a:lstStyle>
            <a:lvl1pPr marL="0" indent="0" algn="r">
              <a:buNone/>
              <a:defRPr sz="2000" b="0">
                <a:solidFill>
                  <a:schemeClr val="tx1"/>
                </a:solidFill>
              </a:defRPr>
            </a:lvl1pPr>
            <a:lvl2pPr marL="457164" indent="0">
              <a:buNone/>
              <a:defRPr sz="2400" b="1">
                <a:solidFill>
                  <a:schemeClr val="tx1"/>
                </a:solidFill>
              </a:defRPr>
            </a:lvl2pPr>
            <a:lvl3pPr marL="914327" indent="0">
              <a:buNone/>
              <a:defRPr sz="2400" b="1">
                <a:solidFill>
                  <a:schemeClr val="tx1"/>
                </a:solidFill>
              </a:defRPr>
            </a:lvl3pPr>
            <a:lvl4pPr marL="1371491" indent="0">
              <a:buNone/>
              <a:defRPr sz="2400" b="1">
                <a:solidFill>
                  <a:schemeClr val="tx1"/>
                </a:solidFill>
              </a:defRPr>
            </a:lvl4pPr>
            <a:lvl5pPr marL="1828654" indent="0">
              <a:buNone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presenter(s)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00" y="4527560"/>
            <a:ext cx="3543300" cy="752592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031524" y="1632434"/>
            <a:ext cx="5655275" cy="1088908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0" indent="0" algn="r">
              <a:buNone/>
              <a:defRPr sz="2800" b="0">
                <a:solidFill>
                  <a:schemeClr val="tx1"/>
                </a:solidFill>
              </a:defRPr>
            </a:lvl1pPr>
            <a:lvl2pPr marL="457164" indent="0" algn="r">
              <a:buNone/>
              <a:defRPr sz="3600"/>
            </a:lvl2pPr>
            <a:lvl3pPr marL="914327" indent="0" algn="r">
              <a:buNone/>
              <a:defRPr sz="3600"/>
            </a:lvl3pPr>
            <a:lvl4pPr marL="1371491" indent="0" algn="r">
              <a:buNone/>
              <a:defRPr sz="3600"/>
            </a:lvl4pPr>
            <a:lvl5pPr marL="1828654" indent="0" algn="r">
              <a:buNone/>
              <a:defRPr sz="36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69" y="6529923"/>
            <a:ext cx="1947333" cy="31609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LA-UR# </a:t>
            </a:r>
          </a:p>
        </p:txBody>
      </p:sp>
      <p:pic>
        <p:nvPicPr>
          <p:cNvPr id="22" name="Picture 21" descr="Untitled-1.jpg"/>
          <p:cNvPicPr>
            <a:picLocks noChangeAspect="1"/>
          </p:cNvPicPr>
          <p:nvPr userDrawn="1"/>
        </p:nvPicPr>
        <p:blipFill rotWithShape="1">
          <a:blip r:embed="rId2" cstate="screen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933" y="3875240"/>
            <a:ext cx="4351867" cy="2191209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4572000" y="6016849"/>
            <a:ext cx="4572000" cy="463742"/>
            <a:chOff x="4572000" y="5026384"/>
            <a:chExt cx="4572000" cy="463742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4572000" y="5305460"/>
              <a:ext cx="45720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Managed by Triad National Security, LLC for the U.S. Department of Energy’s NNSA</a:t>
              </a:r>
            </a:p>
          </p:txBody>
        </p:sp>
        <p:pic>
          <p:nvPicPr>
            <p:cNvPr id="25" name="Picture 24" descr="NNSA_80%.ai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116" t="44234" r="25200" b="40485"/>
            <a:stretch/>
          </p:blipFill>
          <p:spPr>
            <a:xfrm>
              <a:off x="8087551" y="5026384"/>
              <a:ext cx="961301" cy="3215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991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5093"/>
            <a:ext cx="9144000" cy="55077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7524" y="2"/>
            <a:ext cx="7179275" cy="985093"/>
          </a:xfrm>
          <a:prstGeom prst="rect">
            <a:avLst/>
          </a:prstGeom>
        </p:spPr>
        <p:txBody>
          <a:bodyPr anchor="ctr"/>
          <a:lstStyle>
            <a:lvl1pPr algn="ctr">
              <a:defRPr sz="3000"/>
            </a:lvl1pPr>
          </a:lstStyle>
          <a:p>
            <a:r>
              <a:rPr lang="en-US" dirty="0"/>
              <a:t>Click to edit agenda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LA-UR-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31268" y="1131636"/>
            <a:ext cx="0" cy="51941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895602" y="1131637"/>
            <a:ext cx="1617663" cy="381074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 b="0"/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895602" y="1862669"/>
            <a:ext cx="1617663" cy="381074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 b="0"/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/>
              <a:t>Click to edit location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600" y="1131636"/>
            <a:ext cx="3886200" cy="5194128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344488" indent="-171450">
              <a:defRPr sz="1800"/>
            </a:lvl2pPr>
            <a:lvl3pPr marL="514350" indent="-173038">
              <a:defRPr sz="1600"/>
            </a:lvl3pPr>
            <a:lvl4pPr marL="688975" indent="-173038">
              <a:defRPr sz="1400"/>
            </a:lvl4pPr>
            <a:lvl5pPr marL="857250" indent="-174625">
              <a:defRPr/>
            </a:lvl5pPr>
          </a:lstStyle>
          <a:p>
            <a:pPr lvl="0"/>
            <a:r>
              <a:rPr lang="en-US" dirty="0"/>
              <a:t>Click to edit agenda item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17" descr="Untitled-1.jpg"/>
          <p:cNvPicPr>
            <a:picLocks noChangeAspect="1"/>
          </p:cNvPicPr>
          <p:nvPr userDrawn="1"/>
        </p:nvPicPr>
        <p:blipFill rotWithShape="1">
          <a:blip r:embed="rId2" cstate="screen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933" y="3894974"/>
            <a:ext cx="4351867" cy="219120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D3D039E-5BDF-0543-B199-895DAFF6B1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99" y="203200"/>
            <a:ext cx="1167456" cy="56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52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64180"/>
            <a:ext cx="8229600" cy="985093"/>
          </a:xfrm>
          <a:prstGeom prst="rect">
            <a:avLst/>
          </a:prstGeom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LA-UR-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28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5093"/>
            <a:ext cx="9144000" cy="55077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"/>
            <a:ext cx="8229600" cy="98509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LA-UR-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1636"/>
            <a:ext cx="8229600" cy="5194128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344488" indent="-171450">
              <a:defRPr sz="1800"/>
            </a:lvl2pPr>
            <a:lvl3pPr marL="514350" indent="-173038">
              <a:defRPr sz="1600"/>
            </a:lvl3pPr>
            <a:lvl4pPr marL="688975" indent="-173038">
              <a:defRPr sz="1400"/>
            </a:lvl4pPr>
            <a:lvl5pPr marL="857250" indent="-174625">
              <a:defRPr/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8">
            <a:extLst>
              <a:ext uri="{FF2B5EF4-FFF2-40B4-BE49-F238E27FC236}">
                <a16:creationId xmlns:a16="http://schemas.microsoft.com/office/drawing/2014/main" id="{969DA58C-4442-204D-AD3A-B780066F9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04050" y="6491818"/>
            <a:ext cx="2133600" cy="366182"/>
          </a:xfrm>
        </p:spPr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8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-11364"/>
            <a:ext cx="8229600" cy="1143000"/>
          </a:xfrm>
          <a:prstGeom prst="rect">
            <a:avLst/>
          </a:prstGeom>
        </p:spPr>
        <p:txBody>
          <a:bodyPr vert="horz" anchor="ctr"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LA-UR-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1636"/>
            <a:ext cx="8229600" cy="5194128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FFFFFF"/>
                </a:solidFill>
              </a:defRPr>
            </a:lvl1pPr>
            <a:lvl2pPr marL="344488" indent="-168275">
              <a:defRPr sz="1800">
                <a:solidFill>
                  <a:srgbClr val="FFFFFF"/>
                </a:solidFill>
              </a:defRPr>
            </a:lvl2pPr>
            <a:lvl3pPr marL="514350" indent="-173038">
              <a:defRPr sz="1600">
                <a:solidFill>
                  <a:srgbClr val="FFFFFF"/>
                </a:solidFill>
              </a:defRPr>
            </a:lvl3pPr>
            <a:lvl4pPr marL="688975" indent="-173038">
              <a:defRPr sz="1400">
                <a:solidFill>
                  <a:srgbClr val="FFFFFF"/>
                </a:solidFill>
              </a:defRPr>
            </a:lvl4pPr>
            <a:lvl5pPr marL="857250" indent="-174625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082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83824"/>
            <a:ext cx="9144000" cy="610905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LA-UR-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3822"/>
            <a:ext cx="8229600" cy="60127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1636"/>
            <a:ext cx="8229600" cy="5194128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344488" indent="-171450">
              <a:defRPr sz="1800"/>
            </a:lvl2pPr>
            <a:lvl3pPr marL="514350" indent="-173038">
              <a:defRPr sz="1600"/>
            </a:lvl3pPr>
            <a:lvl4pPr marL="688975" indent="-173038">
              <a:defRPr sz="1400"/>
            </a:lvl4pPr>
            <a:lvl5pPr marL="857250" indent="-174625">
              <a:defRPr/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199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51D7D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-1" y="6491818"/>
            <a:ext cx="3310467" cy="366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/>
              <a:t>LA-UR-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004050" y="6491818"/>
            <a:ext cx="2133600" cy="366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/>
              <a:t>2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117070" y="1486493"/>
            <a:ext cx="101168" cy="447895"/>
          </a:xfrm>
          <a:prstGeom prst="rect">
            <a:avLst/>
          </a:prstGeom>
          <a:solidFill>
            <a:srgbClr val="2682C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-117070" y="1934387"/>
            <a:ext cx="101168" cy="447895"/>
          </a:xfrm>
          <a:prstGeom prst="rect">
            <a:avLst/>
          </a:prstGeom>
          <a:solidFill>
            <a:srgbClr val="EA77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-117070" y="2382281"/>
            <a:ext cx="101168" cy="447895"/>
          </a:xfrm>
          <a:prstGeom prst="rect">
            <a:avLst/>
          </a:prstGeom>
          <a:solidFill>
            <a:srgbClr val="F448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-117070" y="2830175"/>
            <a:ext cx="101168" cy="447895"/>
          </a:xfrm>
          <a:prstGeom prst="rect">
            <a:avLst/>
          </a:prstGeom>
          <a:solidFill>
            <a:srgbClr val="22935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-117070" y="0"/>
            <a:ext cx="101168" cy="447895"/>
          </a:xfrm>
          <a:prstGeom prst="rect">
            <a:avLst/>
          </a:prstGeom>
          <a:solidFill>
            <a:srgbClr val="0D0E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-117070" y="447894"/>
            <a:ext cx="101168" cy="447895"/>
          </a:xfrm>
          <a:prstGeom prst="rect">
            <a:avLst/>
          </a:prstGeom>
          <a:solidFill>
            <a:srgbClr val="F8B61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-117070" y="969744"/>
            <a:ext cx="101168" cy="4478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-635000" y="-2"/>
            <a:ext cx="51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rgbClr val="0D0C2E"/>
                </a:solidFill>
              </a:rPr>
              <a:t>NOTE:</a:t>
            </a:r>
          </a:p>
          <a:p>
            <a:pPr algn="r"/>
            <a:r>
              <a:rPr lang="en-US" sz="800" dirty="0">
                <a:solidFill>
                  <a:srgbClr val="0D0C2E"/>
                </a:solidFill>
              </a:rPr>
              <a:t>This is</a:t>
            </a:r>
            <a:r>
              <a:rPr lang="en-US" sz="800" baseline="0" dirty="0">
                <a:solidFill>
                  <a:srgbClr val="0D0C2E"/>
                </a:solidFill>
              </a:rPr>
              <a:t> the lab color palette.</a:t>
            </a:r>
            <a:endParaRPr lang="en-US" sz="800" baseline="0" dirty="0">
              <a:solidFill>
                <a:srgbClr val="0D0C2E"/>
              </a:solidFill>
              <a:latin typeface="Wingdings"/>
              <a:ea typeface="Wingdings"/>
              <a:cs typeface="Wingding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34279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5" r:id="rId2"/>
    <p:sldLayoutId id="2147483676" r:id="rId3"/>
    <p:sldLayoutId id="2147483649" r:id="rId4"/>
    <p:sldLayoutId id="2147483673" r:id="rId5"/>
    <p:sldLayoutId id="2147483671" r:id="rId6"/>
    <p:sldLayoutId id="2147483650" r:id="rId7"/>
    <p:sldLayoutId id="2147483660" r:id="rId8"/>
    <p:sldLayoutId id="2147483674" r:id="rId9"/>
    <p:sldLayoutId id="2147483677" r:id="rId10"/>
    <p:sldLayoutId id="2147483678" r:id="rId11"/>
    <p:sldLayoutId id="2147483679" r:id="rId12"/>
    <p:sldLayoutId id="2147483680" r:id="rId13"/>
    <p:sldLayoutId id="2147483682" r:id="rId14"/>
    <p:sldLayoutId id="2147483683" r:id="rId15"/>
    <p:sldLayoutId id="2147483684" r:id="rId16"/>
    <p:sldLayoutId id="2147483686" r:id="rId17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03225" indent="-1714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73038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54075" indent="-173038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87438" indent="-174625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E9C1C-4ACC-764F-9976-494DB529B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8" y="2"/>
            <a:ext cx="7491047" cy="985093"/>
          </a:xfrm>
        </p:spPr>
        <p:txBody>
          <a:bodyPr/>
          <a:lstStyle/>
          <a:p>
            <a:pPr defTabSz="914400"/>
            <a:r>
              <a:rPr lang="en-US" sz="3000" dirty="0"/>
              <a:t>Jets and Heavy Flavor WG Meeting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2ABCBC-945E-A74A-81E7-0F2D4DBF5E5D}"/>
              </a:ext>
            </a:extLst>
          </p:cNvPr>
          <p:cNvSpPr txBox="1"/>
          <p:nvPr/>
        </p:nvSpPr>
        <p:spPr>
          <a:xfrm>
            <a:off x="3336893" y="1201794"/>
            <a:ext cx="2427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August 17, 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888EC6-E44E-F245-82BE-BDBFA0506AB3}"/>
              </a:ext>
            </a:extLst>
          </p:cNvPr>
          <p:cNvSpPr/>
          <p:nvPr/>
        </p:nvSpPr>
        <p:spPr>
          <a:xfrm>
            <a:off x="472520" y="1880158"/>
            <a:ext cx="8198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Moving forward – focus on the detector requirements and YR writeup</a:t>
            </a:r>
          </a:p>
          <a:p>
            <a:endParaRPr lang="en-US" sz="2400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en-US" sz="2400" dirty="0"/>
              <a:t>1. Discussion of requirements by Osborn, Li, Arratia, Dong</a:t>
            </a:r>
          </a:p>
          <a:p>
            <a:endParaRPr lang="en-US" sz="2400" dirty="0"/>
          </a:p>
          <a:p>
            <a:r>
              <a:rPr lang="en-US" sz="2400" dirty="0"/>
              <a:t>2. Further discussion and input from the group</a:t>
            </a:r>
          </a:p>
          <a:p>
            <a:endParaRPr lang="en-US" sz="2400" dirty="0"/>
          </a:p>
          <a:p>
            <a:r>
              <a:rPr lang="en-US" sz="2400" dirty="0"/>
              <a:t>3. A few announcements</a:t>
            </a:r>
          </a:p>
          <a:p>
            <a:endParaRPr lang="en-US" sz="2400" dirty="0">
              <a:solidFill>
                <a:srgbClr val="0000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223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E9C1C-4ACC-764F-9976-494DB529B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614" y="-5000"/>
            <a:ext cx="6164772" cy="985093"/>
          </a:xfrm>
        </p:spPr>
        <p:txBody>
          <a:bodyPr/>
          <a:lstStyle/>
          <a:p>
            <a:pPr defTabSz="914400"/>
            <a:r>
              <a:rPr lang="en-US" sz="3000" dirty="0"/>
              <a:t>Calorimeter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B47E32-884B-1F4C-9F57-2E20159E29C6}"/>
              </a:ext>
            </a:extLst>
          </p:cNvPr>
          <p:cNvSpPr/>
          <p:nvPr/>
        </p:nvSpPr>
        <p:spPr>
          <a:xfrm>
            <a:off x="6484879" y="1222289"/>
            <a:ext cx="57276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800" dirty="0">
                <a:solidFill>
                  <a:srgbClr val="0432FF"/>
                </a:solidFill>
                <a:latin typeface="Helvetica" pitchFamily="2" charset="0"/>
              </a:rPr>
              <a:t>ATLAS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3CFFE0-B2AF-AC4A-9565-6D52E46C5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93" y="1222289"/>
            <a:ext cx="4653199" cy="16734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84D350-AB46-FC4D-8C6A-93DE6C650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487" y="4819893"/>
            <a:ext cx="4653199" cy="14249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F1261F-7946-6146-95B3-607706B138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393" y="3069815"/>
            <a:ext cx="4053867" cy="15759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431B768-AC75-B449-BAD5-9685FF3EDCA6}"/>
                  </a:ext>
                </a:extLst>
              </p:cNvPr>
              <p:cNvSpPr txBox="1"/>
              <p:nvPr/>
            </p:nvSpPr>
            <p:spPr>
              <a:xfrm>
                <a:off x="6322752" y="2091469"/>
                <a:ext cx="1560748" cy="297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34%/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(GeV)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431B768-AC75-B449-BAD5-9685FF3ED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752" y="2091469"/>
                <a:ext cx="1560748" cy="297646"/>
              </a:xfrm>
              <a:prstGeom prst="rect">
                <a:avLst/>
              </a:prstGeom>
              <a:blipFill>
                <a:blip r:embed="rId6"/>
                <a:stretch>
                  <a:fillRect l="-4839" t="-20833" r="-7258" b="-4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D6B61D1-6F93-0548-9172-6DA8E85F7DC5}"/>
                  </a:ext>
                </a:extLst>
              </p:cNvPr>
              <p:cNvSpPr txBox="1"/>
              <p:nvPr/>
            </p:nvSpPr>
            <p:spPr>
              <a:xfrm>
                <a:off x="6484879" y="3586120"/>
                <a:ext cx="1560748" cy="297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%/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(GeV)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D6B61D1-6F93-0548-9172-6DA8E85F7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879" y="3586120"/>
                <a:ext cx="1560748" cy="297646"/>
              </a:xfrm>
              <a:prstGeom prst="rect">
                <a:avLst/>
              </a:prstGeom>
              <a:blipFill>
                <a:blip r:embed="rId7"/>
                <a:stretch>
                  <a:fillRect l="-4839" t="-16000" r="-7258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62E72F6-AE49-1044-AC75-A5D38A70A8D7}"/>
                  </a:ext>
                </a:extLst>
              </p:cNvPr>
              <p:cNvSpPr txBox="1"/>
              <p:nvPr/>
            </p:nvSpPr>
            <p:spPr>
              <a:xfrm>
                <a:off x="6617824" y="5314888"/>
                <a:ext cx="1560748" cy="297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0%/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(GeV)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62E72F6-AE49-1044-AC75-A5D38A70A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824" y="5314888"/>
                <a:ext cx="1560748" cy="297646"/>
              </a:xfrm>
              <a:prstGeom prst="rect">
                <a:avLst/>
              </a:prstGeom>
              <a:blipFill>
                <a:blip r:embed="rId8"/>
                <a:stretch>
                  <a:fillRect l="-4032" t="-16000" r="-8065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1A46BED0-F2FF-FD45-810F-A5EEBC104462}"/>
              </a:ext>
            </a:extLst>
          </p:cNvPr>
          <p:cNvSpPr/>
          <p:nvPr/>
        </p:nvSpPr>
        <p:spPr>
          <a:xfrm>
            <a:off x="6484878" y="5849412"/>
            <a:ext cx="57276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800" dirty="0">
                <a:solidFill>
                  <a:srgbClr val="0432FF"/>
                </a:solidFill>
                <a:latin typeface="Helvetica" pitchFamily="2" charset="0"/>
              </a:rPr>
              <a:t>One module</a:t>
            </a:r>
          </a:p>
        </p:txBody>
      </p:sp>
    </p:spTree>
    <p:extLst>
      <p:ext uri="{BB962C8B-B14F-4D97-AF65-F5344CB8AC3E}">
        <p14:creationId xmlns:p14="http://schemas.microsoft.com/office/powerpoint/2010/main" val="631930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E9C1C-4ACC-764F-9976-494DB529B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76930" y="-49051"/>
            <a:ext cx="6164772" cy="985093"/>
          </a:xfrm>
        </p:spPr>
        <p:txBody>
          <a:bodyPr/>
          <a:lstStyle/>
          <a:p>
            <a:pPr defTabSz="914400"/>
            <a:r>
              <a:rPr lang="en-US" sz="3000" dirty="0"/>
              <a:t>Tracker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B47E32-884B-1F4C-9F57-2E20159E29C6}"/>
              </a:ext>
            </a:extLst>
          </p:cNvPr>
          <p:cNvSpPr/>
          <p:nvPr/>
        </p:nvSpPr>
        <p:spPr>
          <a:xfrm>
            <a:off x="721790" y="5955197"/>
            <a:ext cx="3943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800" dirty="0">
                <a:solidFill>
                  <a:srgbClr val="0432FF"/>
                </a:solidFill>
                <a:latin typeface="Helvetica" pitchFamily="2" charset="0"/>
              </a:rPr>
              <a:t>Tracker CMS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A46BED0-F2FF-FD45-810F-A5EEBC104462}"/>
              </a:ext>
            </a:extLst>
          </p:cNvPr>
          <p:cNvSpPr/>
          <p:nvPr/>
        </p:nvSpPr>
        <p:spPr>
          <a:xfrm>
            <a:off x="83215" y="3100970"/>
            <a:ext cx="57276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800" dirty="0">
                <a:solidFill>
                  <a:srgbClr val="0432FF"/>
                </a:solidFill>
                <a:latin typeface="Helvetica" pitchFamily="2" charset="0"/>
              </a:rPr>
              <a:t>Primary vertex </a:t>
            </a:r>
            <a:r>
              <a:rPr lang="en-US" sz="2800" dirty="0" err="1">
                <a:solidFill>
                  <a:srgbClr val="0432FF"/>
                </a:solidFill>
                <a:latin typeface="Helvetica" pitchFamily="2" charset="0"/>
              </a:rPr>
              <a:t>LHCb</a:t>
            </a:r>
            <a:endParaRPr lang="en-US" sz="2800" dirty="0">
              <a:solidFill>
                <a:srgbClr val="0432FF"/>
              </a:solidFill>
              <a:latin typeface="Helvetica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294E69-1760-A849-8B47-66E684A261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51790" b="-629"/>
          <a:stretch/>
        </p:blipFill>
        <p:spPr>
          <a:xfrm>
            <a:off x="59369" y="928143"/>
            <a:ext cx="3043360" cy="22625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92579E3-A84C-F74F-AE82-4311F087C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486" y="242419"/>
            <a:ext cx="4718514" cy="63731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34F97D-E82A-604E-8B20-8D1918EA34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8619" y="4542113"/>
            <a:ext cx="2453733" cy="1637779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7C2AE96E-9FEA-7546-8E7E-045A4BEB190C}"/>
              </a:ext>
            </a:extLst>
          </p:cNvPr>
          <p:cNvSpPr/>
          <p:nvPr/>
        </p:nvSpPr>
        <p:spPr>
          <a:xfrm>
            <a:off x="5354936" y="1037840"/>
            <a:ext cx="792945" cy="81486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103F19E-21D7-7B4B-A6AB-725403CF1B55}"/>
              </a:ext>
            </a:extLst>
          </p:cNvPr>
          <p:cNvSpPr/>
          <p:nvPr/>
        </p:nvSpPr>
        <p:spPr>
          <a:xfrm>
            <a:off x="7520961" y="1075781"/>
            <a:ext cx="792945" cy="81486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16D1928-4C0E-7847-8888-EDC1A0FF8290}"/>
              </a:ext>
            </a:extLst>
          </p:cNvPr>
          <p:cNvSpPr/>
          <p:nvPr/>
        </p:nvSpPr>
        <p:spPr>
          <a:xfrm>
            <a:off x="5255879" y="3058217"/>
            <a:ext cx="792945" cy="81486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CF70480-4EC1-1241-8D9E-B12D584FEFE1}"/>
              </a:ext>
            </a:extLst>
          </p:cNvPr>
          <p:cNvSpPr/>
          <p:nvPr/>
        </p:nvSpPr>
        <p:spPr>
          <a:xfrm>
            <a:off x="6388270" y="5246674"/>
            <a:ext cx="792945" cy="81486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F2F8771-7065-7F4F-8AAE-262AFBFF2B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661" y="3604357"/>
            <a:ext cx="3076958" cy="212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22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E9C1C-4ACC-764F-9976-494DB529B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76930" y="-49051"/>
            <a:ext cx="6164772" cy="985093"/>
          </a:xfrm>
        </p:spPr>
        <p:txBody>
          <a:bodyPr/>
          <a:lstStyle/>
          <a:p>
            <a:pPr defTabSz="914400"/>
            <a:r>
              <a:rPr lang="en-US" sz="3000" dirty="0"/>
              <a:t>PID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B47E32-884B-1F4C-9F57-2E20159E29C6}"/>
              </a:ext>
            </a:extLst>
          </p:cNvPr>
          <p:cNvSpPr/>
          <p:nvPr/>
        </p:nvSpPr>
        <p:spPr>
          <a:xfrm>
            <a:off x="5924133" y="4932968"/>
            <a:ext cx="32198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800" dirty="0">
                <a:solidFill>
                  <a:srgbClr val="0432FF"/>
                </a:solidFill>
                <a:latin typeface="Helvetica" pitchFamily="2" charset="0"/>
              </a:rPr>
              <a:t>Tracker CMS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A46BED0-F2FF-FD45-810F-A5EEBC104462}"/>
              </a:ext>
            </a:extLst>
          </p:cNvPr>
          <p:cNvSpPr/>
          <p:nvPr/>
        </p:nvSpPr>
        <p:spPr>
          <a:xfrm>
            <a:off x="559870" y="1778008"/>
            <a:ext cx="57276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800" dirty="0">
                <a:solidFill>
                  <a:srgbClr val="0432FF"/>
                </a:solidFill>
                <a:latin typeface="Helvetica" pitchFamily="2" charset="0"/>
              </a:rPr>
              <a:t>ALICE TOF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84391D-9975-AA4B-B438-B7D563AE6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36042"/>
            <a:ext cx="4377225" cy="33484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8797AA-7424-5F41-9049-7AE3BF203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409" y="2955134"/>
            <a:ext cx="4811355" cy="345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28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E9C1C-4ACC-764F-9976-494DB529B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371" y="2"/>
            <a:ext cx="6164772" cy="985093"/>
          </a:xfrm>
        </p:spPr>
        <p:txBody>
          <a:bodyPr/>
          <a:lstStyle/>
          <a:p>
            <a:pPr defTabSz="914400"/>
            <a:r>
              <a:rPr lang="en-US" sz="3000" dirty="0"/>
              <a:t>Detector requirements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B47E32-884B-1F4C-9F57-2E20159E29C6}"/>
              </a:ext>
            </a:extLst>
          </p:cNvPr>
          <p:cNvSpPr/>
          <p:nvPr/>
        </p:nvSpPr>
        <p:spPr>
          <a:xfrm>
            <a:off x="284036" y="1079161"/>
            <a:ext cx="83258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800" dirty="0">
                <a:solidFill>
                  <a:srgbClr val="0432FF"/>
                </a:solidFill>
                <a:latin typeface="Helvetica" pitchFamily="2" charset="0"/>
              </a:rPr>
              <a:t>If you have a requirement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435B8F-887F-9140-BCC7-1281D0738440}"/>
              </a:ext>
            </a:extLst>
          </p:cNvPr>
          <p:cNvSpPr/>
          <p:nvPr/>
        </p:nvSpPr>
        <p:spPr>
          <a:xfrm>
            <a:off x="1126009" y="2127334"/>
            <a:ext cx="74838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How does it compare to existing detectors</a:t>
            </a:r>
            <a:endParaRPr lang="en-US" dirty="0">
              <a:solidFill>
                <a:srgbClr val="000000"/>
              </a:solidFill>
              <a:latin typeface="Noto Sans Symbols"/>
            </a:endParaRPr>
          </a:p>
          <a:p>
            <a:pPr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Explain the requirements – is the measurement possible or not at all?   What will happen if one varies detector parameters </a:t>
            </a:r>
          </a:p>
          <a:p>
            <a:pPr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Is it a requirement or it will lead to improvement – better statistics.</a:t>
            </a:r>
          </a:p>
        </p:txBody>
      </p:sp>
    </p:spTree>
    <p:extLst>
      <p:ext uri="{BB962C8B-B14F-4D97-AF65-F5344CB8AC3E}">
        <p14:creationId xmlns:p14="http://schemas.microsoft.com/office/powerpoint/2010/main" val="1191025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E9C1C-4ACC-764F-9976-494DB529B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371" y="2"/>
            <a:ext cx="6164772" cy="985093"/>
          </a:xfrm>
        </p:spPr>
        <p:txBody>
          <a:bodyPr/>
          <a:lstStyle/>
          <a:p>
            <a:pPr defTabSz="914400"/>
            <a:r>
              <a:rPr lang="en-US" sz="3000" dirty="0"/>
              <a:t>YR Outline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60B6ED-14DC-B647-A77D-C547E4D76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382" y="2132274"/>
            <a:ext cx="4255129" cy="19253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313366-3E2E-AD42-B8CA-74EB1A388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354" y="1396490"/>
            <a:ext cx="3840205" cy="46602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ACD0D21-0222-CA45-BD5D-D6EF698D1D52}"/>
              </a:ext>
            </a:extLst>
          </p:cNvPr>
          <p:cNvSpPr/>
          <p:nvPr/>
        </p:nvSpPr>
        <p:spPr>
          <a:xfrm>
            <a:off x="4091587" y="386342"/>
            <a:ext cx="4986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000000"/>
              </a:solidFill>
              <a:latin typeface="Helvetica" pitchFamily="2" charset="0"/>
            </a:endParaRPr>
          </a:p>
          <a:p>
            <a:endParaRPr lang="en-US" sz="2400" dirty="0">
              <a:solidFill>
                <a:srgbClr val="000000"/>
              </a:solidFill>
              <a:latin typeface="Helvetica" pitchFamily="2" charset="0"/>
            </a:endParaRPr>
          </a:p>
          <a:p>
            <a:endParaRPr lang="en-US" sz="800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Outline exists on the YR website</a:t>
            </a:r>
            <a:endParaRPr lang="en-US" sz="2400" b="0" i="0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F3725C-37B8-4943-8469-8638B17442D4}"/>
              </a:ext>
            </a:extLst>
          </p:cNvPr>
          <p:cNvSpPr/>
          <p:nvPr/>
        </p:nvSpPr>
        <p:spPr>
          <a:xfrm>
            <a:off x="3871609" y="405762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8F00"/>
                </a:solidFill>
                <a:latin typeface="Arial" panose="020B0604020202020204" pitchFamily="34" charset="0"/>
              </a:rPr>
              <a:t>Specifically, for Sec. 7 we solicit feedback on the following questions:</a:t>
            </a:r>
            <a:endParaRPr lang="en-US" dirty="0">
              <a:solidFill>
                <a:srgbClr val="008F00"/>
              </a:solidFill>
              <a:latin typeface="Helvetica" pitchFamily="2" charset="0"/>
            </a:endParaRPr>
          </a:p>
          <a:p>
            <a:pPr fontAlgn="base">
              <a:buFont typeface="+mj-lt"/>
              <a:buAutoNum type="arabicPeriod"/>
            </a:pPr>
            <a:r>
              <a:rPr lang="en-US" dirty="0">
                <a:solidFill>
                  <a:srgbClr val="008F00"/>
                </a:solidFill>
                <a:latin typeface="Arial" panose="020B0604020202020204" pitchFamily="34" charset="0"/>
              </a:rPr>
              <a:t>Do you have comments on the naming of the sections and/or subsections?</a:t>
            </a:r>
          </a:p>
          <a:p>
            <a:pPr fontAlgn="base">
              <a:buFont typeface="+mj-lt"/>
              <a:buAutoNum type="arabicPeriod"/>
            </a:pPr>
            <a:r>
              <a:rPr lang="en-US" dirty="0">
                <a:solidFill>
                  <a:srgbClr val="008F00"/>
                </a:solidFill>
                <a:latin typeface="Arial" panose="020B0604020202020204" pitchFamily="34" charset="0"/>
              </a:rPr>
              <a:t>List the subsections for which your WG will have contributions.</a:t>
            </a:r>
          </a:p>
          <a:p>
            <a:pPr fontAlgn="base">
              <a:buFont typeface="+mj-lt"/>
              <a:buAutoNum type="arabicPeriod" startAt="3"/>
            </a:pPr>
            <a:r>
              <a:rPr lang="en-US" dirty="0">
                <a:solidFill>
                  <a:srgbClr val="008F00"/>
                </a:solidFill>
                <a:latin typeface="Arial" panose="020B0604020202020204" pitchFamily="34" charset="0"/>
              </a:rPr>
              <a:t>Is there a need to add more subsections?  </a:t>
            </a:r>
            <a:endParaRPr lang="en-US" b="0" i="0" u="none" strike="noStrike" dirty="0">
              <a:solidFill>
                <a:srgbClr val="008F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658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E9C1C-4ACC-764F-9976-494DB529B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371" y="2"/>
            <a:ext cx="6164772" cy="985093"/>
          </a:xfrm>
        </p:spPr>
        <p:txBody>
          <a:bodyPr/>
          <a:lstStyle/>
          <a:p>
            <a:pPr defTabSz="914400"/>
            <a:r>
              <a:rPr lang="en-US" sz="3000" dirty="0"/>
              <a:t>Snowmass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435B8F-887F-9140-BCC7-1281D0738440}"/>
              </a:ext>
            </a:extLst>
          </p:cNvPr>
          <p:cNvSpPr/>
          <p:nvPr/>
        </p:nvSpPr>
        <p:spPr>
          <a:xfrm>
            <a:off x="637121" y="1211263"/>
            <a:ext cx="798177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F00"/>
                </a:solidFill>
              </a:rPr>
              <a:t>Google doc</a:t>
            </a:r>
          </a:p>
          <a:p>
            <a:endParaRPr lang="en-US" dirty="0">
              <a:solidFill>
                <a:srgbClr val="008F00"/>
              </a:solidFill>
            </a:endParaRPr>
          </a:p>
          <a:p>
            <a:r>
              <a:rPr lang="en-US" dirty="0">
                <a:solidFill>
                  <a:srgbClr val="008F00"/>
                </a:solidFill>
              </a:rPr>
              <a:t>https://</a:t>
            </a:r>
            <a:r>
              <a:rPr lang="en-US" dirty="0" err="1">
                <a:solidFill>
                  <a:srgbClr val="008F00"/>
                </a:solidFill>
              </a:rPr>
              <a:t>docs.google.com</a:t>
            </a:r>
            <a:r>
              <a:rPr lang="en-US" dirty="0">
                <a:solidFill>
                  <a:srgbClr val="008F00"/>
                </a:solidFill>
              </a:rPr>
              <a:t>/document/d/1LAYICzGNUFLzwKTN4llo8-E5oe8rfKwwDBP-JwmvTno/</a:t>
            </a:r>
            <a:r>
              <a:rPr lang="en-US" dirty="0" err="1">
                <a:solidFill>
                  <a:srgbClr val="008F00"/>
                </a:solidFill>
              </a:rPr>
              <a:t>edit#heading</a:t>
            </a:r>
            <a:r>
              <a:rPr lang="en-US" dirty="0">
                <a:solidFill>
                  <a:srgbClr val="008F00"/>
                </a:solidFill>
              </a:rPr>
              <a:t>=h.no8ocmk6elgx</a:t>
            </a:r>
          </a:p>
          <a:p>
            <a:endParaRPr lang="en-US" dirty="0"/>
          </a:p>
          <a:p>
            <a:r>
              <a:rPr lang="en-US" dirty="0"/>
              <a:t>To explore physics opportunities at the Electron Ion Collider (EIC), co-organized by the Snowmass 2021 Energy Frontier Topical Groups 05, 06, and 07.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    </a:t>
            </a:r>
            <a:r>
              <a:rPr lang="en-US" dirty="0">
                <a:solidFill>
                  <a:srgbClr val="0432FF"/>
                </a:solidFill>
              </a:rPr>
              <a:t>Electroweak and Beyond the Standard Model studies at the EIC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2FF"/>
                </a:solidFill>
              </a:rPr>
              <a:t>    Proton tomography at the EIC for HEP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2FF"/>
                </a:solidFill>
              </a:rPr>
              <a:t>    Jets at the EIC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2FF"/>
                </a:solidFill>
              </a:rPr>
              <a:t>    Heavy flavors at the EIC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2FF"/>
                </a:solidFill>
              </a:rPr>
              <a:t>    Gluon saturation at the EIC</a:t>
            </a:r>
            <a:br>
              <a:rPr lang="en-US" dirty="0"/>
            </a:br>
            <a:endParaRPr lang="en-US" dirty="0"/>
          </a:p>
          <a:p>
            <a:r>
              <a:rPr lang="en-US" dirty="0"/>
              <a:t>Huey-Wen, Christophe, Pavel, Yen-</a:t>
            </a:r>
            <a:r>
              <a:rPr lang="en-US" dirty="0" err="1"/>
              <a:t>Jie</a:t>
            </a:r>
            <a:r>
              <a:rPr lang="en-US" dirty="0"/>
              <a:t>, </a:t>
            </a:r>
            <a:r>
              <a:rPr lang="en-US" dirty="0" err="1"/>
              <a:t>Swagato</a:t>
            </a:r>
            <a:endParaRPr lang="en-US" dirty="0"/>
          </a:p>
          <a:p>
            <a:r>
              <a:rPr lang="en-US" dirty="0"/>
              <a:t>Conveners of the Snowmass EF06 and EF07 Topical Groups</a:t>
            </a:r>
            <a:endParaRPr lang="en-US" dirty="0">
              <a:solidFill>
                <a:srgbClr val="000000"/>
              </a:solidFill>
              <a:latin typeface="Noto Sans Symbols"/>
            </a:endParaRPr>
          </a:p>
        </p:txBody>
      </p:sp>
    </p:spTree>
    <p:extLst>
      <p:ext uri="{BB962C8B-B14F-4D97-AF65-F5344CB8AC3E}">
        <p14:creationId xmlns:p14="http://schemas.microsoft.com/office/powerpoint/2010/main" val="1706513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ANL 1">
      <a:dk1>
        <a:srgbClr val="3C3C3B"/>
      </a:dk1>
      <a:lt1>
        <a:sysClr val="window" lastClr="FFFFFF"/>
      </a:lt1>
      <a:dk2>
        <a:srgbClr val="636463"/>
      </a:dk2>
      <a:lt2>
        <a:srgbClr val="EFEEED"/>
      </a:lt2>
      <a:accent1>
        <a:srgbClr val="130D1F"/>
      </a:accent1>
      <a:accent2>
        <a:srgbClr val="F8B617"/>
      </a:accent2>
      <a:accent3>
        <a:srgbClr val="2682CF"/>
      </a:accent3>
      <a:accent4>
        <a:srgbClr val="EA7820"/>
      </a:accent4>
      <a:accent5>
        <a:srgbClr val="F4482D"/>
      </a:accent5>
      <a:accent6>
        <a:srgbClr val="229357"/>
      </a:accent6>
      <a:hlink>
        <a:srgbClr val="385AC7"/>
      </a:hlink>
      <a:folHlink>
        <a:srgbClr val="4E13D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DRD-Triad-BluePresentation" id="{AC182F40-A64C-3A46-8AD0-31342ACA0B75}" vid="{5943D0CD-B8F9-2748-8416-267856C37C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LDRD-Triad-BluePresentation-Template[1]</Template>
  <TotalTime>52441</TotalTime>
  <Words>324</Words>
  <Application>Microsoft Macintosh PowerPoint</Application>
  <PresentationFormat>On-screen Show (4:3)</PresentationFormat>
  <Paragraphs>55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Cambria Math</vt:lpstr>
      <vt:lpstr>Comic Sans MS</vt:lpstr>
      <vt:lpstr>Helvetica</vt:lpstr>
      <vt:lpstr>Lucida Grande</vt:lpstr>
      <vt:lpstr>Noto Sans Symbols</vt:lpstr>
      <vt:lpstr>Wingdings</vt:lpstr>
      <vt:lpstr>Office Theme</vt:lpstr>
      <vt:lpstr>Jets and Heavy Flavor WG Meeting</vt:lpstr>
      <vt:lpstr>Calorimeter</vt:lpstr>
      <vt:lpstr>Tracker</vt:lpstr>
      <vt:lpstr>PID</vt:lpstr>
      <vt:lpstr>Detector requirements</vt:lpstr>
      <vt:lpstr>YR Outline</vt:lpstr>
      <vt:lpstr>Snowmass 2021</vt:lpstr>
    </vt:vector>
  </TitlesOfParts>
  <Company>LANL DCS-CSD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LANL’s slide template!</dc:title>
  <dc:creator>Gotches, Kimberly M</dc:creator>
  <cp:lastModifiedBy>Microsoft Office User</cp:lastModifiedBy>
  <cp:revision>1662</cp:revision>
  <cp:lastPrinted>2020-01-29T16:44:29Z</cp:lastPrinted>
  <dcterms:created xsi:type="dcterms:W3CDTF">2019-01-31T20:27:25Z</dcterms:created>
  <dcterms:modified xsi:type="dcterms:W3CDTF">2020-08-17T18:19:03Z</dcterms:modified>
</cp:coreProperties>
</file>