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782F-330B-4943-868A-81AA6544C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PID Bi-weekly 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6376F-6B64-4853-9C32-1A43FEE87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  P Rossi</a:t>
            </a:r>
          </a:p>
        </p:txBody>
      </p:sp>
    </p:spTree>
    <p:extLst>
      <p:ext uri="{BB962C8B-B14F-4D97-AF65-F5344CB8AC3E}">
        <p14:creationId xmlns:p14="http://schemas.microsoft.com/office/powerpoint/2010/main" val="41639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5F89-1EB7-4E20-86F5-47EB2592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94334" cy="1320800"/>
          </a:xfrm>
        </p:spPr>
        <p:txBody>
          <a:bodyPr/>
          <a:lstStyle/>
          <a:p>
            <a:r>
              <a:rPr lang="en-US" dirty="0"/>
              <a:t>Evolving Requests for Deliverables from PID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1FE5-2A65-4FA1-8118-3A1C61CA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today by Miguel Arratia (coming up next).</a:t>
            </a:r>
          </a:p>
          <a:p>
            <a:r>
              <a:rPr lang="en-US" dirty="0"/>
              <a:t>Talk on Monday from Ralf Seidl (Semi-Inclusive PWG)</a:t>
            </a:r>
          </a:p>
          <a:p>
            <a:r>
              <a:rPr lang="en-US" dirty="0"/>
              <a:t>Request for input from Complementarity Group.</a:t>
            </a:r>
          </a:p>
          <a:p>
            <a:r>
              <a:rPr lang="en-US" dirty="0"/>
              <a:t>Request for input from Integration Group.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F083059-5F7B-4A18-918E-F1015B5BC43A}"/>
              </a:ext>
            </a:extLst>
          </p:cNvPr>
          <p:cNvSpPr/>
          <p:nvPr/>
        </p:nvSpPr>
        <p:spPr>
          <a:xfrm>
            <a:off x="6711192" y="2514600"/>
            <a:ext cx="134225" cy="1226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91FA2-2B3C-4F90-8B92-1FAA0A2A7917}"/>
              </a:ext>
            </a:extLst>
          </p:cNvPr>
          <p:cNvSpPr txBox="1"/>
          <p:nvPr/>
        </p:nvSpPr>
        <p:spPr>
          <a:xfrm>
            <a:off x="6845417" y="294337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Briefly Summarized Here</a:t>
            </a:r>
          </a:p>
        </p:txBody>
      </p:sp>
    </p:spTree>
    <p:extLst>
      <p:ext uri="{BB962C8B-B14F-4D97-AF65-F5344CB8AC3E}">
        <p14:creationId xmlns:p14="http://schemas.microsoft.com/office/powerpoint/2010/main" val="92794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77614B-5B1E-415B-BDB2-9D328995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4262835"/>
            <a:ext cx="8130218" cy="2485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E475D-90B6-4BF1-8CC5-79682233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32639"/>
          </a:xfrm>
        </p:spPr>
        <p:txBody>
          <a:bodyPr/>
          <a:lstStyle/>
          <a:p>
            <a:r>
              <a:rPr lang="en-US" dirty="0"/>
              <a:t>How Requirements Determined: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17078-C37C-4B16-81BE-621570E3D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6" y="1131708"/>
            <a:ext cx="8130217" cy="2486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A481E-41BE-49AF-8CD9-D6869F457CC2}"/>
              </a:ext>
            </a:extLst>
          </p:cNvPr>
          <p:cNvSpPr txBox="1"/>
          <p:nvPr/>
        </p:nvSpPr>
        <p:spPr>
          <a:xfrm>
            <a:off x="2792377" y="633759"/>
            <a:ext cx="343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Yields @ 10 fb</a:t>
            </a:r>
            <a:r>
              <a:rPr lang="en-US" sz="2000" baseline="30000" dirty="0">
                <a:solidFill>
                  <a:srgbClr val="7030A0"/>
                </a:solidFill>
              </a:rPr>
              <a:t>-1</a:t>
            </a:r>
            <a:r>
              <a:rPr lang="en-US" sz="2000" dirty="0">
                <a:solidFill>
                  <a:srgbClr val="7030A0"/>
                </a:solidFill>
              </a:rPr>
              <a:t>:  </a:t>
            </a:r>
            <a:r>
              <a:rPr lang="en-US" sz="2000" u="sng" dirty="0">
                <a:solidFill>
                  <a:srgbClr val="7030A0"/>
                </a:solidFill>
              </a:rPr>
              <a:t>1 &lt; Q</a:t>
            </a:r>
            <a:r>
              <a:rPr lang="en-US" sz="2000" u="sng" baseline="30000" dirty="0">
                <a:solidFill>
                  <a:srgbClr val="7030A0"/>
                </a:solidFill>
              </a:rPr>
              <a:t>2</a:t>
            </a:r>
            <a:r>
              <a:rPr lang="en-US" sz="2000" u="sng" dirty="0">
                <a:solidFill>
                  <a:srgbClr val="7030A0"/>
                </a:solidFill>
              </a:rPr>
              <a:t> &lt;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8DC8C-3CD4-42B4-9916-CB2A0FE90B65}"/>
                  </a:ext>
                </a:extLst>
              </p:cNvPr>
              <p:cNvSpPr txBox="1"/>
              <p:nvPr/>
            </p:nvSpPr>
            <p:spPr>
              <a:xfrm>
                <a:off x="1410818" y="896616"/>
                <a:ext cx="975780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8DC8C-3CD4-42B4-9916-CB2A0FE9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18" y="896616"/>
                <a:ext cx="975780" cy="372346"/>
              </a:xfrm>
              <a:prstGeom prst="rect">
                <a:avLst/>
              </a:prstGeom>
              <a:blipFill>
                <a:blip r:embed="rId4"/>
                <a:stretch>
                  <a:fillRect l="-49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98BBAD-A4E0-4C93-87FD-05486FA65CEC}"/>
                  </a:ext>
                </a:extLst>
              </p:cNvPr>
              <p:cNvSpPr txBox="1"/>
              <p:nvPr/>
            </p:nvSpPr>
            <p:spPr>
              <a:xfrm>
                <a:off x="6969873" y="914320"/>
                <a:ext cx="929293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98BBAD-A4E0-4C93-87FD-05486FA65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3" y="914320"/>
                <a:ext cx="929293" cy="372346"/>
              </a:xfrm>
              <a:prstGeom prst="rect">
                <a:avLst/>
              </a:prstGeom>
              <a:blipFill>
                <a:blip r:embed="rId5"/>
                <a:stretch>
                  <a:fillRect l="-522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8BD8C3E-ACF2-4BEF-99AC-6D6D7D79F035}"/>
              </a:ext>
            </a:extLst>
          </p:cNvPr>
          <p:cNvSpPr/>
          <p:nvPr/>
        </p:nvSpPr>
        <p:spPr>
          <a:xfrm>
            <a:off x="385894" y="660845"/>
            <a:ext cx="8596669" cy="29575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313AE5E-5D07-42FF-8CCB-306698ABD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2791" y="1814874"/>
                <a:ext cx="2976595" cy="3880773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Yield plots vs:</a:t>
                </a:r>
              </a:p>
              <a:p>
                <a:pPr lvl="1"/>
                <a:r>
                  <a:rPr lang="en-US" dirty="0"/>
                  <a:t>Beam Energy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Event </a:t>
                </a:r>
                <a:r>
                  <a:rPr lang="en-US" dirty="0" err="1"/>
                  <a:t>Kine</a:t>
                </a:r>
                <a:r>
                  <a:rPr lang="en-US" dirty="0"/>
                  <a:t> (Q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FWD PID tough when:</a:t>
                </a:r>
              </a:p>
              <a:p>
                <a:pPr lvl="1"/>
                <a:r>
                  <a:rPr lang="en-US" dirty="0"/>
                  <a:t>Large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High Q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Q</a:t>
                </a:r>
                <a:r>
                  <a:rPr lang="en-US" baseline="30000" dirty="0"/>
                  <a:t>2</a:t>
                </a:r>
                <a:r>
                  <a:rPr lang="en-US" dirty="0"/>
                  <a:t> &gt; 1000 = Low Stats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313AE5E-5D07-42FF-8CCB-306698ABD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2791" y="1814874"/>
                <a:ext cx="2976595" cy="3880773"/>
              </a:xfrm>
              <a:blipFill>
                <a:blip r:embed="rId6"/>
                <a:stretch>
                  <a:fillRect l="-409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FFB0BF-0AEC-43DF-94C9-A83D96ED097F}"/>
              </a:ext>
            </a:extLst>
          </p:cNvPr>
          <p:cNvSpPr txBox="1"/>
          <p:nvPr/>
        </p:nvSpPr>
        <p:spPr>
          <a:xfrm>
            <a:off x="2792377" y="3755261"/>
            <a:ext cx="3969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Yields @ 10 fb</a:t>
            </a:r>
            <a:r>
              <a:rPr lang="en-US" sz="2000" baseline="30000" dirty="0">
                <a:solidFill>
                  <a:srgbClr val="00B050"/>
                </a:solidFill>
              </a:rPr>
              <a:t>-1</a:t>
            </a:r>
            <a:r>
              <a:rPr lang="en-US" sz="2000" dirty="0">
                <a:solidFill>
                  <a:srgbClr val="00B050"/>
                </a:solidFill>
              </a:rPr>
              <a:t>:  </a:t>
            </a:r>
            <a:r>
              <a:rPr lang="en-US" sz="2000" u="sng" dirty="0">
                <a:solidFill>
                  <a:srgbClr val="00B050"/>
                </a:solidFill>
              </a:rPr>
              <a:t>100 &lt; Q</a:t>
            </a:r>
            <a:r>
              <a:rPr lang="en-US" sz="2000" u="sng" baseline="30000" dirty="0">
                <a:solidFill>
                  <a:srgbClr val="00B050"/>
                </a:solidFill>
              </a:rPr>
              <a:t>2</a:t>
            </a:r>
            <a:r>
              <a:rPr lang="en-US" sz="2000" u="sng" dirty="0">
                <a:solidFill>
                  <a:srgbClr val="00B050"/>
                </a:solidFill>
              </a:rPr>
              <a:t> &lt;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E35AF5-85D9-47A4-AB09-77631171C239}"/>
                  </a:ext>
                </a:extLst>
              </p:cNvPr>
              <p:cNvSpPr txBox="1"/>
              <p:nvPr/>
            </p:nvSpPr>
            <p:spPr>
              <a:xfrm>
                <a:off x="1410818" y="4018118"/>
                <a:ext cx="975780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E35AF5-85D9-47A4-AB09-77631171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18" y="4018118"/>
                <a:ext cx="975780" cy="372346"/>
              </a:xfrm>
              <a:prstGeom prst="rect">
                <a:avLst/>
              </a:prstGeom>
              <a:blipFill>
                <a:blip r:embed="rId7"/>
                <a:stretch>
                  <a:fillRect l="-49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3827E2-4F34-4831-9927-630AE3742304}"/>
                  </a:ext>
                </a:extLst>
              </p:cNvPr>
              <p:cNvSpPr txBox="1"/>
              <p:nvPr/>
            </p:nvSpPr>
            <p:spPr>
              <a:xfrm>
                <a:off x="6969873" y="4035822"/>
                <a:ext cx="929293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3827E2-4F34-4831-9927-630AE374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3" y="4035822"/>
                <a:ext cx="929293" cy="372346"/>
              </a:xfrm>
              <a:prstGeom prst="rect">
                <a:avLst/>
              </a:prstGeom>
              <a:blipFill>
                <a:blip r:embed="rId8"/>
                <a:stretch>
                  <a:fillRect l="-522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AC46180-208E-4D23-819B-D58EA8284046}"/>
              </a:ext>
            </a:extLst>
          </p:cNvPr>
          <p:cNvSpPr/>
          <p:nvPr/>
        </p:nvSpPr>
        <p:spPr>
          <a:xfrm>
            <a:off x="385894" y="3782347"/>
            <a:ext cx="8596669" cy="29575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CFFD-F449-435B-BF68-0E92A271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9083"/>
          </a:xfrm>
        </p:spPr>
        <p:txBody>
          <a:bodyPr/>
          <a:lstStyle/>
          <a:p>
            <a:r>
              <a:rPr lang="en-US" dirty="0"/>
              <a:t>SIDIS Request Update (R Seidl)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1293C-B482-416F-A5B6-F2EB7BA4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5" y="857839"/>
            <a:ext cx="11185910" cy="5899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B52263-82DE-4CBE-9E6F-B720DB95B038}"/>
              </a:ext>
            </a:extLst>
          </p:cNvPr>
          <p:cNvSpPr/>
          <p:nvPr/>
        </p:nvSpPr>
        <p:spPr>
          <a:xfrm>
            <a:off x="8841218" y="1838227"/>
            <a:ext cx="2922309" cy="238498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31D64-42E9-4A16-9FFF-3409D9F9F0D8}"/>
              </a:ext>
            </a:extLst>
          </p:cNvPr>
          <p:cNvSpPr/>
          <p:nvPr/>
        </p:nvSpPr>
        <p:spPr>
          <a:xfrm>
            <a:off x="6618914" y="5729681"/>
            <a:ext cx="2608976" cy="270480"/>
          </a:xfrm>
          <a:prstGeom prst="rect">
            <a:avLst/>
          </a:prstGeom>
          <a:solidFill>
            <a:srgbClr val="00B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647402-328B-467C-B4DE-FD3334C6F9F6}"/>
              </a:ext>
            </a:extLst>
          </p:cNvPr>
          <p:cNvSpPr/>
          <p:nvPr/>
        </p:nvSpPr>
        <p:spPr>
          <a:xfrm>
            <a:off x="503046" y="1838226"/>
            <a:ext cx="2449880" cy="23849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F29F97-A1C6-493A-AEEA-E2B5516B25C3}"/>
              </a:ext>
            </a:extLst>
          </p:cNvPr>
          <p:cNvSpPr/>
          <p:nvPr/>
        </p:nvSpPr>
        <p:spPr>
          <a:xfrm>
            <a:off x="6618914" y="4942903"/>
            <a:ext cx="4135772" cy="270480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E1CCB-AB45-4D41-B2F5-F6E50DC763C7}"/>
              </a:ext>
            </a:extLst>
          </p:cNvPr>
          <p:cNvSpPr/>
          <p:nvPr/>
        </p:nvSpPr>
        <p:spPr>
          <a:xfrm>
            <a:off x="6166600" y="6023677"/>
            <a:ext cx="3707242" cy="270480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FC1B-7CD0-4FFE-87F0-EE686D75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596668" cy="578840"/>
          </a:xfrm>
        </p:spPr>
        <p:txBody>
          <a:bodyPr>
            <a:normAutofit fontScale="90000"/>
          </a:bodyPr>
          <a:lstStyle/>
          <a:p>
            <a:r>
              <a:rPr lang="en-US" dirty="0"/>
              <a:t>Key Questions from Complementarity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F0CA-D41B-4A39-B146-51C36C34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7" y="927195"/>
            <a:ext cx="11386035" cy="557427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What is your current baseline thinking?</a:t>
            </a:r>
          </a:p>
          <a:p>
            <a:r>
              <a:rPr lang="en-US" dirty="0"/>
              <a:t>How might a second detector differ in technology choices and what (dis)advantages might that bring in terms of kinematic coverage, resolution on reconstructed variables, radiation hardness, dominating systematics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r>
              <a:rPr lang="en-US" dirty="0"/>
              <a:t>Are there wider implications for other parts of the detector (e.g. due to material budgets)?</a:t>
            </a:r>
          </a:p>
          <a:p>
            <a:r>
              <a:rPr lang="en-US" dirty="0"/>
              <a:t>Would the complementary designs naturally be associated with different choices of solenoid field, center of mass energy, luminosity or beam polarization?</a:t>
            </a:r>
          </a:p>
          <a:p>
            <a:r>
              <a:rPr lang="en-US" dirty="0"/>
              <a:t>Are there any limitations in the performance of your sub detector technologies for very small bunch spacing &lt; 9ns</a:t>
            </a:r>
          </a:p>
          <a:p>
            <a:r>
              <a:rPr lang="en-US" dirty="0"/>
              <a:t>Are there any rate limitations?</a:t>
            </a:r>
          </a:p>
          <a:p>
            <a:r>
              <a:rPr lang="en-US" dirty="0"/>
              <a:t>Is +/- 4.5 m enough longitudinal space to fit the detector</a:t>
            </a:r>
          </a:p>
          <a:p>
            <a:r>
              <a:rPr lang="en-US" dirty="0"/>
              <a:t>Are there any issues we should be aware of in terms of cost, technology readiness, or time required to construct the detector?</a:t>
            </a:r>
          </a:p>
          <a:p>
            <a:r>
              <a:rPr lang="en-US" dirty="0"/>
              <a:t>Might it be possible to combine more than one function into your detector(s)?</a:t>
            </a:r>
          </a:p>
          <a:p>
            <a:r>
              <a:rPr lang="en-US" dirty="0"/>
              <a:t>Do your detector technologies have any impact on the design of the interaction region?</a:t>
            </a:r>
          </a:p>
          <a:p>
            <a:r>
              <a:rPr lang="en-US" dirty="0"/>
              <a:t>What studies need to be done (or have been done already) to make fully quantitative statements?</a:t>
            </a:r>
          </a:p>
        </p:txBody>
      </p:sp>
    </p:spTree>
    <p:extLst>
      <p:ext uri="{BB962C8B-B14F-4D97-AF65-F5344CB8AC3E}">
        <p14:creationId xmlns:p14="http://schemas.microsoft.com/office/powerpoint/2010/main" val="253321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FC1B-7CD0-4FFE-87F0-EE686D75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596668" cy="578840"/>
          </a:xfrm>
        </p:spPr>
        <p:txBody>
          <a:bodyPr>
            <a:normAutofit fontScale="90000"/>
          </a:bodyPr>
          <a:lstStyle/>
          <a:p>
            <a:r>
              <a:rPr lang="en-US" dirty="0"/>
              <a:t>Key Questions from Integration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F0CA-D41B-4A39-B146-51C36C34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7" y="927195"/>
            <a:ext cx="11386035" cy="557427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Cabling</a:t>
            </a:r>
          </a:p>
          <a:p>
            <a:r>
              <a:rPr lang="en-US" dirty="0"/>
              <a:t>Services</a:t>
            </a:r>
          </a:p>
          <a:p>
            <a:r>
              <a:rPr lang="en-US" dirty="0"/>
              <a:t>Anticipated patch panel location, and splitting “philosophy”</a:t>
            </a:r>
          </a:p>
          <a:p>
            <a:r>
              <a:rPr lang="en-US" dirty="0"/>
              <a:t>Suggested detector segmentation</a:t>
            </a:r>
          </a:p>
          <a:p>
            <a:r>
              <a:rPr lang="en-US" dirty="0"/>
              <a:t>Support structure</a:t>
            </a:r>
          </a:p>
          <a:p>
            <a:r>
              <a:rPr lang="en-US" dirty="0"/>
              <a:t>Mounting (insertion) scheme and interface</a:t>
            </a:r>
          </a:p>
          <a:p>
            <a:r>
              <a:rPr lang="en-US" dirty="0"/>
              <a:t>Alignment scheme and associated requirements (marks visibility, etc.)</a:t>
            </a:r>
          </a:p>
          <a:p>
            <a:r>
              <a:rPr lang="en-US" dirty="0"/>
              <a:t>Weight per unit</a:t>
            </a:r>
          </a:p>
          <a:p>
            <a:r>
              <a:rPr lang="en-US" dirty="0"/>
              <a:t>Unit dimensions, driven by technology (e.g. </a:t>
            </a:r>
            <a:r>
              <a:rPr lang="en-US" dirty="0" err="1"/>
              <a:t>EmCal</a:t>
            </a:r>
            <a:r>
              <a:rPr lang="en-US" dirty="0"/>
              <a:t> tower length, GEM module thickness), preferably broken down into active, frame, readout, integrated support parts</a:t>
            </a:r>
          </a:p>
          <a:p>
            <a:r>
              <a:rPr lang="en-US" dirty="0"/>
              <a:t>Maintenance scheme, access needs</a:t>
            </a:r>
          </a:p>
          <a:p>
            <a:r>
              <a:rPr lang="en-US" dirty="0"/>
              <a:t>Power line requirements (UPS, clean, utility, other)</a:t>
            </a:r>
          </a:p>
          <a:p>
            <a:r>
              <a:rPr lang="en-US" dirty="0"/>
              <a:t>Cooling scheme and requirements (if applicable): air/gas, CW, LCW</a:t>
            </a:r>
          </a:p>
          <a:p>
            <a:r>
              <a:rPr lang="en-US" dirty="0"/>
              <a:t>Ambient temperature requirements</a:t>
            </a:r>
          </a:p>
          <a:p>
            <a:r>
              <a:rPr lang="en-US" dirty="0"/>
              <a:t>Anything on vibration tolerance, frequency spectrum,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83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5F1E-3715-4CFA-875C-A603D62D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250"/>
          </a:xfrm>
        </p:spPr>
        <p:txBody>
          <a:bodyPr/>
          <a:lstStyle/>
          <a:p>
            <a:r>
              <a:rPr lang="en-US" dirty="0"/>
              <a:t>Feedback Mechanism: PID Wiki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1AA3-AF98-4D2F-A1F3-A16B48A7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226" y="3631561"/>
            <a:ext cx="2762774" cy="30833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Edit the Source.</a:t>
            </a:r>
          </a:p>
          <a:p>
            <a:r>
              <a:rPr lang="en-US" dirty="0"/>
              <a:t>Replace EVERY line:</a:t>
            </a:r>
          </a:p>
          <a:p>
            <a:pPr lvl="1"/>
            <a:r>
              <a:rPr lang="en-US" dirty="0"/>
              <a:t>An answer</a:t>
            </a:r>
          </a:p>
          <a:p>
            <a:pPr lvl="1"/>
            <a:r>
              <a:rPr lang="en-US" dirty="0"/>
              <a:t>An excuse</a:t>
            </a:r>
          </a:p>
          <a:p>
            <a:pPr lvl="1"/>
            <a:r>
              <a:rPr lang="en-US" dirty="0"/>
              <a:t>N/A</a:t>
            </a:r>
          </a:p>
          <a:p>
            <a:r>
              <a:rPr lang="en-US" dirty="0"/>
              <a:t>Due dates:</a:t>
            </a:r>
          </a:p>
          <a:p>
            <a:pPr lvl="1"/>
            <a:r>
              <a:rPr lang="en-US" dirty="0"/>
              <a:t>Complementarity on Tuesday</a:t>
            </a:r>
          </a:p>
          <a:p>
            <a:pPr lvl="1"/>
            <a:r>
              <a:rPr lang="en-US" dirty="0"/>
              <a:t>Integration on Friday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CA25C-0DBD-4E52-AED8-FDC337BD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407"/>
            <a:ext cx="3199846" cy="292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A9232-290B-490E-8AB6-51714D76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256" y="911559"/>
            <a:ext cx="3750665" cy="2722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D06B8-F2B6-475F-B436-23F28E3C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97" y="143139"/>
            <a:ext cx="3584639" cy="334528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1E7D0F-0D0E-4800-AD1A-0D9076182ECF}"/>
              </a:ext>
            </a:extLst>
          </p:cNvPr>
          <p:cNvCxnSpPr/>
          <p:nvPr/>
        </p:nvCxnSpPr>
        <p:spPr>
          <a:xfrm flipV="1">
            <a:off x="6872140" y="1046375"/>
            <a:ext cx="1451728" cy="348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852DF79-BBBF-45E6-95C0-58592E9C3942}"/>
              </a:ext>
            </a:extLst>
          </p:cNvPr>
          <p:cNvSpPr/>
          <p:nvPr/>
        </p:nvSpPr>
        <p:spPr>
          <a:xfrm>
            <a:off x="5570290" y="3221372"/>
            <a:ext cx="394282" cy="207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8A487-87D5-4E7E-A8B0-12322ED17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6" y="3623238"/>
            <a:ext cx="9106222" cy="28032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7A7EEA-0C80-4412-A702-3F987B8E7298}"/>
              </a:ext>
            </a:extLst>
          </p:cNvPr>
          <p:cNvCxnSpPr>
            <a:stCxn id="9" idx="3"/>
          </p:cNvCxnSpPr>
          <p:nvPr/>
        </p:nvCxnSpPr>
        <p:spPr>
          <a:xfrm flipH="1">
            <a:off x="4412609" y="3398594"/>
            <a:ext cx="1215422" cy="8462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943A137-ED3F-4E9F-8E35-F410BB1CDDFA}"/>
              </a:ext>
            </a:extLst>
          </p:cNvPr>
          <p:cNvSpPr/>
          <p:nvPr/>
        </p:nvSpPr>
        <p:spPr>
          <a:xfrm>
            <a:off x="6509564" y="3623238"/>
            <a:ext cx="520313" cy="235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602D82-2050-4159-8264-8B42621FC05F}"/>
              </a:ext>
            </a:extLst>
          </p:cNvPr>
          <p:cNvCxnSpPr/>
          <p:nvPr/>
        </p:nvCxnSpPr>
        <p:spPr>
          <a:xfrm>
            <a:off x="6979640" y="3828456"/>
            <a:ext cx="2449586" cy="2150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4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0767-BA04-478B-8202-6CFFA320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5861"/>
          </a:xfrm>
        </p:spPr>
        <p:txBody>
          <a:bodyPr/>
          <a:lstStyle/>
          <a:p>
            <a:r>
              <a:rPr lang="en-US" dirty="0"/>
              <a:t>Plans for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AC9DC-0DE1-49CC-A9A8-1C3DF3D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31" y="819475"/>
            <a:ext cx="8596668" cy="3880773"/>
          </a:xfrm>
        </p:spPr>
        <p:txBody>
          <a:bodyPr/>
          <a:lstStyle/>
          <a:p>
            <a:r>
              <a:rPr lang="en-US" dirty="0"/>
              <a:t>Wednesday Complementarity Meeting next week:</a:t>
            </a:r>
          </a:p>
          <a:p>
            <a:pPr lvl="1"/>
            <a:r>
              <a:rPr lang="en-US" dirty="0"/>
              <a:t>Present status of wiki exercise.</a:t>
            </a:r>
          </a:p>
          <a:p>
            <a:pPr lvl="2"/>
            <a:r>
              <a:rPr lang="en-US" dirty="0"/>
              <a:t>Your input by noon Tuesday.</a:t>
            </a:r>
          </a:p>
          <a:p>
            <a:pPr lvl="2"/>
            <a:r>
              <a:rPr lang="en-US" dirty="0"/>
              <a:t>Out slides as quickly as we can.</a:t>
            </a:r>
          </a:p>
          <a:p>
            <a:r>
              <a:rPr lang="en-US" dirty="0"/>
              <a:t>Next Integration Meeting:</a:t>
            </a:r>
          </a:p>
          <a:p>
            <a:pPr lvl="1"/>
            <a:r>
              <a:rPr lang="en-US" dirty="0"/>
              <a:t>Present status of wiki exercise.</a:t>
            </a:r>
          </a:p>
          <a:p>
            <a:pPr lvl="2"/>
            <a:r>
              <a:rPr lang="en-US" dirty="0"/>
              <a:t>Your input by noon Tuesday.</a:t>
            </a:r>
          </a:p>
          <a:p>
            <a:pPr lvl="2"/>
            <a:r>
              <a:rPr lang="en-US" dirty="0"/>
              <a:t>Out slides as quickly as we can.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80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525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Trebuchet MS</vt:lpstr>
      <vt:lpstr>Wingdings 3</vt:lpstr>
      <vt:lpstr>Facet</vt:lpstr>
      <vt:lpstr>PID Bi-weekly  Intro</vt:lpstr>
      <vt:lpstr>Evolving Requests for Deliverables from PID</vt:lpstr>
      <vt:lpstr>How Requirements Determined:</vt:lpstr>
      <vt:lpstr>SIDIS Request Update (R Seidl)</vt:lpstr>
      <vt:lpstr>Key Questions from Complementarity Group</vt:lpstr>
      <vt:lpstr>Key Questions from Integration Group</vt:lpstr>
      <vt:lpstr>Feedback Mechanism: PID Wiki</vt:lpstr>
      <vt:lpstr>Plans for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Bi-weekly  Intro</dc:title>
  <dc:creator>Thomas Hemmick</dc:creator>
  <cp:lastModifiedBy>Thomas Hemmick</cp:lastModifiedBy>
  <cp:revision>9</cp:revision>
  <dcterms:created xsi:type="dcterms:W3CDTF">2020-08-21T10:09:55Z</dcterms:created>
  <dcterms:modified xsi:type="dcterms:W3CDTF">2020-08-21T15:25:43Z</dcterms:modified>
</cp:coreProperties>
</file>