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572" r:id="rId3"/>
    <p:sldId id="573" r:id="rId4"/>
    <p:sldId id="576" r:id="rId5"/>
    <p:sldId id="558" r:id="rId6"/>
    <p:sldId id="579" r:id="rId7"/>
    <p:sldId id="580" r:id="rId8"/>
    <p:sldId id="581" r:id="rId9"/>
    <p:sldId id="583" r:id="rId10"/>
    <p:sldId id="584" r:id="rId11"/>
    <p:sldId id="585" r:id="rId12"/>
    <p:sldId id="587" r:id="rId13"/>
    <p:sldId id="571" r:id="rId14"/>
    <p:sldId id="563" r:id="rId15"/>
    <p:sldId id="577" r:id="rId16"/>
  </p:sldIdLst>
  <p:sldSz cx="9144000" cy="5715000" type="screen16x10"/>
  <p:notesSz cx="7772400" cy="10058400"/>
  <p:defaultTextStyle>
    <a:defPPr>
      <a:defRPr lang="en-GB"/>
    </a:defPPr>
    <a:lvl1pPr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1pPr>
    <a:lvl2pPr marL="625787" indent="-240687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2pPr>
    <a:lvl3pPr marL="962749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3pPr>
    <a:lvl4pPr marL="13478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4pPr>
    <a:lvl5pPr marL="17329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5pPr>
    <a:lvl6pPr marL="1925498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6pPr>
    <a:lvl7pPr marL="23105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7pPr>
    <a:lvl8pPr marL="26956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8pPr>
    <a:lvl9pPr marL="3080796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6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00"/>
    <a:srgbClr val="66CCFF"/>
    <a:srgbClr val="DEDAC5"/>
    <a:srgbClr val="A4D3EE"/>
    <a:srgbClr val="8B1A1A"/>
    <a:srgbClr val="EEAD0E"/>
    <a:srgbClr val="FF7F00"/>
    <a:srgbClr val="FFC125"/>
    <a:srgbClr val="8B4500"/>
    <a:srgbClr val="A6A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27"/>
    <p:restoredTop sz="96838"/>
  </p:normalViewPr>
  <p:slideViewPr>
    <p:cSldViewPr snapToGrid="0" snapToObjects="1">
      <p:cViewPr varScale="1">
        <p:scale>
          <a:sx n="149" d="100"/>
          <a:sy n="149" d="100"/>
        </p:scale>
        <p:origin x="1320" y="176"/>
      </p:cViewPr>
      <p:guideLst>
        <p:guide orient="horz" pos="1632"/>
        <p:guide pos="2613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61CC546C-81E2-ED47-91C5-956410BD97AE}" type="datetime1">
              <a:rPr lang="en-US"/>
              <a:pPr>
                <a:defRPr/>
              </a:pPr>
              <a:t>8/19/20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3AD70ED6-3E0C-6E42-8935-A7E7B422F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97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63588"/>
            <a:ext cx="60309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594407EA-C56F-5A46-81A6-09DA2C2E8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23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ＭＳ Ｐゴシック" pitchFamily="-95" charset="-128"/>
      </a:defRPr>
    </a:lvl1pPr>
    <a:lvl2pPr marL="31949892" indent="-31564792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2pPr>
    <a:lvl3pPr marL="962749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3pPr>
    <a:lvl4pPr marL="13478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4pPr>
    <a:lvl5pPr marL="17329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5pPr>
    <a:lvl6pPr marL="1925498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05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956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0796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96" charset="0"/>
              <a:buNone/>
            </a:pPr>
            <a:fld id="{8C853D7A-7008-9F46-B17D-A53C092D7BED}" type="slidenum">
              <a:rPr lang="en-US">
                <a:latin typeface="Times New Roman" pitchFamily="-96" charset="0"/>
                <a:ea typeface="Arial Unicode MS" pitchFamily="-96" charset="0"/>
                <a:cs typeface="Arial Unicode MS" pitchFamily="-96" charset="0"/>
              </a:rPr>
              <a:pPr>
                <a:buFont typeface="Times New Roman" pitchFamily="-96" charset="0"/>
                <a:buNone/>
              </a:pPr>
              <a:t>1</a:t>
            </a:fld>
            <a:endParaRPr lang="en-US" dirty="0">
              <a:latin typeface="Times New Roman" pitchFamily="-96" charset="0"/>
              <a:ea typeface="Arial Unicode MS" pitchFamily="-96" charset="0"/>
              <a:cs typeface="Arial Unicode MS" pitchFamily="-96" charset="0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9950" y="763588"/>
            <a:ext cx="60325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dirty="0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1775441"/>
            <a:ext cx="7772688" cy="12248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238980"/>
            <a:ext cx="6401376" cy="1459941"/>
          </a:xfrm>
        </p:spPr>
        <p:txBody>
          <a:bodyPr/>
          <a:lstStyle>
            <a:lvl1pPr marL="0" indent="0" algn="ctr">
              <a:buNone/>
              <a:defRPr/>
            </a:lvl1pPr>
            <a:lvl2pPr marL="385100" indent="0" algn="ctr">
              <a:buNone/>
              <a:defRPr/>
            </a:lvl2pPr>
            <a:lvl3pPr marL="770199" indent="0" algn="ctr">
              <a:buNone/>
              <a:defRPr/>
            </a:lvl3pPr>
            <a:lvl4pPr marL="1155299" indent="0" algn="ctr">
              <a:buNone/>
              <a:defRPr/>
            </a:lvl4pPr>
            <a:lvl5pPr marL="1540398" indent="0" algn="ctr">
              <a:buNone/>
              <a:defRPr/>
            </a:lvl5pPr>
            <a:lvl6pPr marL="1925498" indent="0" algn="ctr">
              <a:buNone/>
              <a:defRPr/>
            </a:lvl6pPr>
            <a:lvl7pPr marL="2310597" indent="0" algn="ctr">
              <a:buNone/>
              <a:defRPr/>
            </a:lvl7pPr>
            <a:lvl8pPr marL="2695697" indent="0" algn="ctr">
              <a:buNone/>
              <a:defRPr/>
            </a:lvl8pPr>
            <a:lvl9pPr marL="30807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C601-E10C-5F44-864B-401B2CA76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D3E1-1E17-5347-88C3-56D5CD536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528" y="227928"/>
            <a:ext cx="2056968" cy="48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24" y="227928"/>
            <a:ext cx="6032620" cy="48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0004-9B4C-C047-8707-FA0D40AAC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8227871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4471-368D-A24D-9C8F-7AC2FA8B2B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34DF-6738-3545-8F30-537EF91C6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3672044"/>
            <a:ext cx="7772688" cy="113484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422038"/>
            <a:ext cx="7772688" cy="125000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5100" indent="0">
              <a:buNone/>
              <a:defRPr sz="1500"/>
            </a:lvl2pPr>
            <a:lvl3pPr marL="770199" indent="0">
              <a:buNone/>
              <a:defRPr sz="1300"/>
            </a:lvl3pPr>
            <a:lvl4pPr marL="1155299" indent="0">
              <a:buNone/>
              <a:defRPr sz="1200"/>
            </a:lvl4pPr>
            <a:lvl5pPr marL="1540398" indent="0">
              <a:buNone/>
              <a:defRPr sz="1200"/>
            </a:lvl5pPr>
            <a:lvl6pPr marL="1925498" indent="0">
              <a:buNone/>
              <a:defRPr sz="1200"/>
            </a:lvl6pPr>
            <a:lvl7pPr marL="2310597" indent="0">
              <a:buNone/>
              <a:defRPr sz="1200"/>
            </a:lvl7pPr>
            <a:lvl8pPr marL="2695697" indent="0">
              <a:buNone/>
              <a:defRPr sz="1200"/>
            </a:lvl8pPr>
            <a:lvl9pPr marL="30807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4ECE-FCD8-1149-80DE-8C779D1DF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4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02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358-8FA7-664C-A566-DCE637E5C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9129"/>
            <a:ext cx="823075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278797"/>
            <a:ext cx="4040472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1812630"/>
            <a:ext cx="4040472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4" y="1278797"/>
            <a:ext cx="4041913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4" y="1812630"/>
            <a:ext cx="4041913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03F7-A56E-984C-A2E6-E561D8481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AAA9-3F09-9A41-94CF-18974B49E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DE6A-C4E6-FC4D-8B89-FD1CC4FE20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3009107" cy="96809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6" y="227928"/>
            <a:ext cx="5112171" cy="487766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1196024"/>
            <a:ext cx="3009107" cy="390956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8E37-A813-3D4B-A134-AE5EA4FBB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4" y="4000741"/>
            <a:ext cx="5486689" cy="4714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4" y="511039"/>
            <a:ext cx="5486689" cy="3428520"/>
          </a:xfrm>
        </p:spPr>
        <p:txBody>
          <a:bodyPr/>
          <a:lstStyle>
            <a:lvl1pPr marL="0" indent="0">
              <a:buNone/>
              <a:defRPr sz="2700"/>
            </a:lvl1pPr>
            <a:lvl2pPr marL="385100" indent="0">
              <a:buNone/>
              <a:defRPr sz="2400"/>
            </a:lvl2pPr>
            <a:lvl3pPr marL="770199" indent="0">
              <a:buNone/>
              <a:defRPr sz="2000"/>
            </a:lvl3pPr>
            <a:lvl4pPr marL="1155299" indent="0">
              <a:buNone/>
              <a:defRPr sz="1700"/>
            </a:lvl4pPr>
            <a:lvl5pPr marL="1540398" indent="0">
              <a:buNone/>
              <a:defRPr sz="1700"/>
            </a:lvl5pPr>
            <a:lvl6pPr marL="1925498" indent="0">
              <a:buNone/>
              <a:defRPr sz="1700"/>
            </a:lvl6pPr>
            <a:lvl7pPr marL="2310597" indent="0">
              <a:buNone/>
              <a:defRPr sz="1700"/>
            </a:lvl7pPr>
            <a:lvl8pPr marL="2695697" indent="0">
              <a:buNone/>
              <a:defRPr sz="1700"/>
            </a:lvl8pPr>
            <a:lvl9pPr marL="3080796" indent="0">
              <a:buNone/>
              <a:defRPr sz="1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4" y="4472192"/>
            <a:ext cx="5486689" cy="67178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5AE3-610A-5041-8551-A44F1FBDF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 userDrawn="1"/>
        </p:nvSpPr>
        <p:spPr bwMode="auto">
          <a:xfrm>
            <a:off x="0" y="5467878"/>
            <a:ext cx="9144000" cy="259118"/>
          </a:xfrm>
          <a:prstGeom prst="roundRect">
            <a:avLst>
              <a:gd name="adj" fmla="val 463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 dirty="0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625" y="227929"/>
            <a:ext cx="822787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25" y="1337579"/>
            <a:ext cx="8227871" cy="377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37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8518" y="5451833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/>
                <a:ea typeface="Arial Unicode MS" pitchFamily="-83" charset="0"/>
                <a:cs typeface="Book Antiqua"/>
              </a:defRPr>
            </a:lvl1pPr>
          </a:lstStyle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908746" y="5466207"/>
            <a:ext cx="5323917" cy="3922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buFont typeface="Times New Roman" pitchFamily="32" charset="0"/>
              <a:buNone/>
              <a:defRPr sz="1600">
                <a:solidFill>
                  <a:srgbClr val="000000"/>
                </a:solidFill>
                <a:latin typeface="Book Antiqua" pitchFamily="32" charset="0"/>
                <a:ea typeface="Arial Unicode MS" pitchFamily="32" charset="0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"/>
            <a:ext cx="9144000" cy="710858"/>
          </a:xfrm>
          <a:prstGeom prst="roundRect">
            <a:avLst>
              <a:gd name="adj" fmla="val 162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 dirty="0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22821" y="5495470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74A0190C-B068-6C45-A3C0-08E193E3AF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2pPr>
      <a:lvl3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3pPr>
      <a:lvl4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4pPr>
      <a:lvl5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5pPr>
      <a:lvl6pPr marL="2118048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6pPr>
      <a:lvl7pPr marL="25031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7pPr>
      <a:lvl8pPr marL="28882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8pPr>
      <a:lvl9pPr marL="3273346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9pPr>
    </p:titleStyle>
    <p:bodyStyle>
      <a:lvl1pPr marL="288825" indent="-288825" algn="l" defTabSz="385100" rtl="0" eaLnBrk="0" fontAlgn="base" hangingPunct="0">
        <a:lnSpc>
          <a:spcPct val="93000"/>
        </a:lnSpc>
        <a:spcBef>
          <a:spcPct val="0"/>
        </a:spcBef>
        <a:spcAft>
          <a:spcPts val="1200"/>
        </a:spcAft>
        <a:buClr>
          <a:srgbClr val="000000"/>
        </a:buClr>
        <a:buSzPct val="100000"/>
        <a:buFont typeface="Times New Roman" pitchFamily="-96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25787" indent="-240687" algn="l" defTabSz="385100" rtl="0" eaLnBrk="0" fontAlgn="base" hangingPunct="0">
        <a:lnSpc>
          <a:spcPct val="93000"/>
        </a:lnSpc>
        <a:spcBef>
          <a:spcPct val="0"/>
        </a:spcBef>
        <a:spcAft>
          <a:spcPts val="959"/>
        </a:spcAft>
        <a:buClr>
          <a:srgbClr val="000000"/>
        </a:buClr>
        <a:buSzPct val="100000"/>
        <a:buFont typeface="Times New Roman" pitchFamily="-9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962749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716"/>
        </a:spcAft>
        <a:buClr>
          <a:srgbClr val="000000"/>
        </a:buClr>
        <a:buSzPct val="100000"/>
        <a:buFont typeface="Times New Roman" pitchFamily="-9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3478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484"/>
        </a:spcAft>
        <a:buClr>
          <a:srgbClr val="000000"/>
        </a:buClr>
        <a:buSzPct val="100000"/>
        <a:buFont typeface="Times New Roman" pitchFamily="-96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17329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96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118048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5031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28882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273346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10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1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2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54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5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56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0796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4.rcf.bnl.gov/~eickolja/" TargetMode="External"/><Relationship Id="rId3" Type="http://schemas.openxmlformats.org/officeDocument/2006/relationships/hyperlink" Target="https://eicug.slack.com/#software-support" TargetMode="External"/><Relationship Id="rId7" Type="http://schemas.openxmlformats.org/officeDocument/2006/relationships/hyperlink" Target="https://wiki.bnl.gov/eic/index.php/Eic-smear" TargetMode="External"/><Relationship Id="rId2" Type="http://schemas.openxmlformats.org/officeDocument/2006/relationships/hyperlink" Target="https://gitlab.com/ei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kkauder@bnl.gov" TargetMode="External"/><Relationship Id="rId5" Type="http://schemas.openxmlformats.org/officeDocument/2006/relationships/hyperlink" Target="mailto:eic-bnl-soft-l@lists.bnl.gov" TargetMode="External"/><Relationship Id="rId4" Type="http://schemas.openxmlformats.org/officeDocument/2006/relationships/hyperlink" Target="mailto:eicug-software@eicug.or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icsmear-jetexampl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smeardetectors" TargetMode="External"/><Relationship Id="rId2" Type="http://schemas.openxmlformats.org/officeDocument/2006/relationships/hyperlink" Target="https://github.com/eic/eic-smea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hub.com/kkauder/P8hepm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com/eic/mce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icsmeardetector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ic/eicsmear-jetexampl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ic/eicsmear-jetexample" TargetMode="External"/><Relationship Id="rId2" Type="http://schemas.openxmlformats.org/officeDocument/2006/relationships/hyperlink" Target="https://wiki.bnl.gov/eicug/index.php/Yellow_Report_Detector_Forward-I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itlab.com/preghenella/pi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0C348-7B9F-404A-BD1B-62B03584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006" b="-1058"/>
          <a:stretch/>
        </p:blipFill>
        <p:spPr>
          <a:xfrm>
            <a:off x="-15007" y="36576"/>
            <a:ext cx="9144000" cy="5714999"/>
          </a:xfrm>
          <a:prstGeom prst="rect">
            <a:avLst/>
          </a:prstGeom>
        </p:spPr>
      </p:pic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91440" y="1438406"/>
            <a:ext cx="8778240" cy="1843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Recent and upcoming </a:t>
            </a:r>
            <a:b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</a:b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Changes to  Eic-Smear</a:t>
            </a:r>
            <a:endParaRPr lang="en-US" sz="4200" dirty="0">
              <a:ln w="3175">
                <a:solidFill>
                  <a:srgbClr val="EEAD0E"/>
                </a:solidFill>
              </a:ln>
              <a:solidFill>
                <a:srgbClr val="008B00"/>
              </a:solidFill>
              <a:latin typeface="Book Antiqua" pitchFamily="-96" charset="0"/>
              <a:ea typeface="Arial" pitchFamily="-96" charset="0"/>
              <a:cs typeface="Arial" pitchFamily="-96" charset="0"/>
            </a:endParaRPr>
          </a:p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2800" i="1" dirty="0">
                <a:ln w="3175">
                  <a:solidFill>
                    <a:srgbClr val="EEAD0E"/>
                  </a:solidFill>
                </a:ln>
                <a:solidFill>
                  <a:srgbClr val="008B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Now with Forward Detectors and more PID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2201" y="4899525"/>
            <a:ext cx="6336792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Book Antiqua"/>
                <a:cs typeface="Book Antiqua"/>
              </a:rPr>
              <a:t>BNL EIC Group Meeting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August 20,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B03C9-38DC-9543-94F0-BA5113DEA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505" y="36159"/>
            <a:ext cx="2636317" cy="965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DB14-6AF4-004B-99E4-ED11276A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81" y="117270"/>
            <a:ext cx="2509569" cy="1262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DA4FD-AABA-B744-92A6-4872788870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10" y="5101987"/>
            <a:ext cx="3151208" cy="52903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66E87305-C314-D144-964F-D409613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83978"/>
            <a:ext cx="3997070" cy="545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3000" b="1" i="1" dirty="0">
                <a:solidFill>
                  <a:srgbClr val="0000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Kolja Kauder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991822"/>
            <a:ext cx="8893732" cy="2961895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Hoped for this to be "8. Granularity" – just a few more hours…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Idea: Rectangular tile centered on the truth and smearing uniformly</a:t>
            </a:r>
          </a:p>
          <a:p>
            <a:pPr marL="911537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Is that sound? Some mock Gaussian smearing is actually mathematically harder and doesn't seem all that physical to me</a:t>
            </a:r>
          </a:p>
          <a:p>
            <a:pPr marL="911537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Discussion item: 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b="1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What to do when Calo and Tracker deliver  phi, theta? Currently only one is assumed, and when available the tracker is used. </a:t>
            </a:r>
            <a:br>
              <a:rPr lang="en-US" b="1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Could keep separate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CalPhi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CalEta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fields? But where does that end?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Soon: Granularity</a:t>
            </a:r>
          </a:p>
        </p:txBody>
      </p:sp>
    </p:spTree>
    <p:extLst>
      <p:ext uri="{BB962C8B-B14F-4D97-AF65-F5344CB8AC3E}">
        <p14:creationId xmlns:p14="http://schemas.microsoft.com/office/powerpoint/2010/main" val="2200270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991822"/>
            <a:ext cx="8893732" cy="414632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This will be additional to the existing one! Aim is to unify frameworks, QA, … 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and eic-smear is the natural starting point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Consensus is flat Plain Old Data (Zeus experience)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 13+ page google doc discussion exists,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covering such riveting issues as use of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NaN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virtues and vices of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TLorentzVector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RDataFrames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and the still open question of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meta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In the process of being written up 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- meanwhile I have enough to start 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implementing it in parallel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Very valuable for </a:t>
            </a:r>
            <a:r>
              <a:rPr lang="en-US" b="1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validation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Soon: Common output format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5668AF-41BF-B84E-A0FD-4C7FCE73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052" y="1956072"/>
            <a:ext cx="3612952" cy="335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991822"/>
            <a:ext cx="8893732" cy="1185255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Abhay was called upon to search for a helper for eic-smear validation – and delivered eight groups from India with 28+ people joining the last meeting</a:t>
            </a:r>
            <a:b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  <a:sym typeface="Wingdings" pitchFamily="2" charset="2"/>
              </a:rPr>
              <a:t> many unforeseen opportunities! And a challenge to keep everyone busy  </a:t>
            </a:r>
            <a:endParaRPr lang="en-US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Soon: Validation efforts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36B5F-A79A-7244-882C-AF0D85589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1" y="1951140"/>
            <a:ext cx="6452075" cy="2772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04B630-8FFE-2149-ACD9-442AB2DC9712}"/>
              </a:ext>
            </a:extLst>
          </p:cNvPr>
          <p:cNvSpPr txBox="1"/>
          <p:nvPr/>
        </p:nvSpPr>
        <p:spPr>
          <a:xfrm>
            <a:off x="3739207" y="3002166"/>
            <a:ext cx="4729676" cy="2188928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My tentative eic-smear plan: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4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Automated tests.  For the more </a:t>
            </a:r>
            <a:r>
              <a:rPr lang="en-US" sz="1400" b="1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computationally 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minded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4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P{</a:t>
            </a:r>
            <a:r>
              <a:rPr lang="en-US" sz="14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hysics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people, and coordination: establish concise suite of plots with working groups and the other "rectangles"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4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Geant vs fast simulation. Could even lead to new and better parameterizations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US" sz="14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PID-focused combination of 2-3</a:t>
            </a:r>
          </a:p>
        </p:txBody>
      </p:sp>
    </p:spTree>
    <p:extLst>
      <p:ext uri="{BB962C8B-B14F-4D97-AF65-F5344CB8AC3E}">
        <p14:creationId xmlns:p14="http://schemas.microsoft.com/office/powerpoint/2010/main" val="2782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319EE-8072-354A-ABF5-932A4496CE4C}"/>
              </a:ext>
            </a:extLst>
          </p:cNvPr>
          <p:cNvSpPr txBox="1"/>
          <p:nvPr/>
        </p:nvSpPr>
        <p:spPr>
          <a:xfrm>
            <a:off x="445481" y="870451"/>
            <a:ext cx="8319369" cy="412811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All hosted at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2"/>
              </a:rPr>
              <a:t>github.com/eic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Use issue tracker for bugs &amp; requests!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Slack channel: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3"/>
              </a:rPr>
              <a:t>eicug.slack.com/#software-support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Mailing list: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4"/>
              </a:rPr>
              <a:t>eicug-software@eicug.org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, </a:t>
            </a:r>
            <a:r>
              <a:rPr lang="en-US" sz="2000" dirty="0">
                <a:latin typeface="Book Antiqua" panose="02040602050305030304" pitchFamily="18" charset="0"/>
                <a:hlinkClick r:id="rId5"/>
              </a:rPr>
              <a:t>eic-bnl-soft-l@lists.bnl.gov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Contact: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6"/>
              </a:rPr>
              <a:t>kkauder@bnl.gov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Online users’ guide: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7"/>
              </a:rPr>
              <a:t>wiki.bnl.gov/eic/index.php/Eic-smear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  <a:t>Class documentation (temporary location):</a:t>
            </a:r>
            <a:b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Book Antiqua"/>
                <a:hlinkClick r:id="rId8"/>
              </a:rPr>
              <a:t>www4.rcf.bnl.gov/~eickolja/</a:t>
            </a: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  <a:p>
            <a:pPr lvl="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Book Antiqua" panose="02040602050305030304" pitchFamily="18" charset="0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19078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BACKUP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Compilation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62756-4574-9A49-9282-403A304E5FD2}"/>
              </a:ext>
            </a:extLst>
          </p:cNvPr>
          <p:cNvSpPr/>
          <p:nvPr/>
        </p:nvSpPr>
        <p:spPr>
          <a:xfrm>
            <a:off x="330008" y="970507"/>
            <a:ext cx="7874192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g++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--cflags` \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--libs` \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-I&lt;…&gt;/include -L&lt;…&gt;/lib -leicsmear -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leicsmeardetectors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2317283"/>
            <a:ext cx="8893732" cy="238917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Examples: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test/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qaplots.cxx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eicsmeardetectors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is written to demonstrate how to match and analyze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also can be used as a demonstration of cmake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  <a:hlinkClick r:id="rId2"/>
              </a:rPr>
              <a:t>https://github.com/eic/eicsmear-jetexample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is an example using just a plain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makefile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no cmake needed.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13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0. Location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401652" y="2309221"/>
            <a:ext cx="8391970" cy="2466118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Moved from afs to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cvmfs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 - identically the same as in Singularity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Book Antiqua"/>
                <a:cs typeface="Book Antiqua"/>
              </a:rPr>
              <a:t>… and would like to archive and retire afs!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Can still install locally from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github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2"/>
              </a:rPr>
              <a:t>eic-smear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</a:t>
            </a:r>
            <a:r>
              <a:rPr lang="en-US" sz="2000" dirty="0">
                <a:solidFill>
                  <a:srgbClr val="008B00"/>
                </a:solidFill>
                <a:latin typeface="Book Antiqua"/>
                <a:cs typeface="Book Antiqu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eicsmeardetectors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Test files and examples now in the separate detector package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A local version of the detectors makes sense if you want to modify them yourself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EIC2020b == dev now also includes PYTHIA8.3 and soon(?) HERWIG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0D446-6227-3F4D-A3D7-0828CA9EED41}"/>
              </a:ext>
            </a:extLst>
          </p:cNvPr>
          <p:cNvSpPr/>
          <p:nvPr/>
        </p:nvSpPr>
        <p:spPr>
          <a:xfrm>
            <a:off x="101083" y="831380"/>
            <a:ext cx="8985482" cy="1237198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setenv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 EIC_LEVEL dev </a:t>
            </a:r>
            <a:br>
              <a:rPr lang="en-US" sz="1600" b="1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600" b="1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source 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b="1" dirty="0" err="1">
                <a:latin typeface="Consolas" charset="0"/>
                <a:ea typeface="Consolas" charset="0"/>
                <a:cs typeface="Consolas" charset="0"/>
              </a:rPr>
              <a:t>cvmfs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b="1" dirty="0" err="1">
                <a:latin typeface="Consolas" charset="0"/>
                <a:ea typeface="Consolas" charset="0"/>
                <a:cs typeface="Consolas" charset="0"/>
              </a:rPr>
              <a:t>eic.opensciencegrid.org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/x8664_sl7/MCEG/releases/etc/eic_cshrc.csh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# or for bash</a:t>
            </a:r>
          </a:p>
          <a:p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export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EIC_LEVEL=dev </a:t>
            </a:r>
            <a:br>
              <a:rPr lang="en-US" sz="16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source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cvmfs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eic.opensciencegrid.org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/x8664_sl7/MCEG/releases/etc/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eic_bash.sh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2D232C-A462-504C-B376-F9C5E3977B68}"/>
              </a:ext>
            </a:extLst>
          </p:cNvPr>
          <p:cNvSpPr/>
          <p:nvPr/>
        </p:nvSpPr>
        <p:spPr>
          <a:xfrm>
            <a:off x="290808" y="4934068"/>
            <a:ext cx="399340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https://github.com/kkauder/P8hepmc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363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1. Accepted generators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3F4C8A-A02D-F448-8BC2-6167B602F1AA}"/>
              </a:ext>
            </a:extLst>
          </p:cNvPr>
          <p:cNvSpPr txBox="1"/>
          <p:nvPr/>
        </p:nvSpPr>
        <p:spPr>
          <a:xfrm>
            <a:off x="537694" y="1050151"/>
            <a:ext cx="4964108" cy="236955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HERA era generators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BeAGLE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B00"/>
                </a:solidFill>
                <a:latin typeface="Book Antiqua"/>
                <a:cs typeface="Book Antiqua"/>
              </a:rPr>
              <a:t>HepMC2 or HepMC3 data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(tested for PYTHIA8)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8B00"/>
                </a:solidFill>
                <a:latin typeface="Book Antiqua"/>
                <a:cs typeface="Book Antiqua"/>
              </a:rPr>
              <a:t>all of the above, </a:t>
            </a:r>
            <a:r>
              <a:rPr lang="en-US" sz="2400" dirty="0" err="1">
                <a:solidFill>
                  <a:srgbClr val="008B00"/>
                </a:solidFill>
                <a:latin typeface="Book Antiqua"/>
                <a:cs typeface="Book Antiqua"/>
              </a:rPr>
              <a:t>gzipped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(factor ~6 compression)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0A364-F8D5-EE40-9EC6-B2A96F86072B}"/>
              </a:ext>
            </a:extLst>
          </p:cNvPr>
          <p:cNvGrpSpPr/>
          <p:nvPr/>
        </p:nvGrpSpPr>
        <p:grpSpPr>
          <a:xfrm>
            <a:off x="5636323" y="981187"/>
            <a:ext cx="2969983" cy="2369553"/>
            <a:chOff x="5340897" y="775075"/>
            <a:chExt cx="2969983" cy="236955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768E99D-284A-814B-B8B2-F4FCF63BCD50}"/>
                </a:ext>
              </a:extLst>
            </p:cNvPr>
            <p:cNvSpPr/>
            <p:nvPr/>
          </p:nvSpPr>
          <p:spPr bwMode="auto">
            <a:xfrm>
              <a:off x="5340897" y="775075"/>
              <a:ext cx="2969983" cy="2369553"/>
            </a:xfrm>
            <a:prstGeom prst="roundRect">
              <a:avLst/>
            </a:prstGeom>
            <a:solidFill>
              <a:srgbClr val="A4D3E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grpSp>
          <p:nvGrpSpPr>
            <p:cNvPr id="12" name="Group 19">
              <a:extLst>
                <a:ext uri="{FF2B5EF4-FFF2-40B4-BE49-F238E27FC236}">
                  <a16:creationId xmlns:a16="http://schemas.microsoft.com/office/drawing/2014/main" id="{0F0B0351-7FE2-674B-A0AE-54067A5DB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6337" y="903616"/>
              <a:ext cx="2680022" cy="1579438"/>
              <a:chOff x="124" y="61"/>
              <a:chExt cx="2401" cy="1415"/>
            </a:xfrm>
          </p:grpSpPr>
          <p:sp>
            <p:nvSpPr>
              <p:cNvPr id="13" name="AutoShape 11">
                <a:extLst>
                  <a:ext uri="{FF2B5EF4-FFF2-40B4-BE49-F238E27FC236}">
                    <a16:creationId xmlns:a16="http://schemas.microsoft.com/office/drawing/2014/main" id="{4C7AAB28-5016-5346-8E2C-E80DB2D1F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06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8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Djangoh</a:t>
                </a:r>
              </a:p>
            </p:txBody>
          </p:sp>
          <p:sp>
            <p:nvSpPr>
              <p:cNvPr id="14" name="AutoShape 12">
                <a:extLst>
                  <a:ext uri="{FF2B5EF4-FFF2-40B4-BE49-F238E27FC236}">
                    <a16:creationId xmlns:a16="http://schemas.microsoft.com/office/drawing/2014/main" id="{3E5DEC01-9ACC-BB45-AE11-6F488D948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PEPSI</a:t>
                </a:r>
              </a:p>
            </p:txBody>
          </p:sp>
          <p:sp>
            <p:nvSpPr>
              <p:cNvPr id="15" name="AutoShape 13">
                <a:extLst>
                  <a:ext uri="{FF2B5EF4-FFF2-40B4-BE49-F238E27FC236}">
                    <a16:creationId xmlns:a16="http://schemas.microsoft.com/office/drawing/2014/main" id="{F1CDBB02-B88E-5641-A376-C3B772F9B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1165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Rapgap</a:t>
                </a:r>
              </a:p>
            </p:txBody>
          </p:sp>
          <p:sp>
            <p:nvSpPr>
              <p:cNvPr id="17" name="AutoShape 14">
                <a:extLst>
                  <a:ext uri="{FF2B5EF4-FFF2-40B4-BE49-F238E27FC236}">
                    <a16:creationId xmlns:a16="http://schemas.microsoft.com/office/drawing/2014/main" id="{D96DFA9F-33FE-7C47-890A-FE05D73D4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61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PYTHIA6</a:t>
                </a:r>
              </a:p>
            </p:txBody>
          </p:sp>
          <p:sp>
            <p:nvSpPr>
              <p:cNvPr id="18" name="AutoShape 15">
                <a:extLst>
                  <a:ext uri="{FF2B5EF4-FFF2-40B4-BE49-F238E27FC236}">
                    <a16:creationId xmlns:a16="http://schemas.microsoft.com/office/drawing/2014/main" id="{94864554-D936-3B4E-8A03-915BA2F59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808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Milou</a:t>
                </a:r>
              </a:p>
            </p:txBody>
          </p:sp>
          <p:sp>
            <p:nvSpPr>
              <p:cNvPr id="19" name="AutoShape 16">
                <a:extLst>
                  <a:ext uri="{FF2B5EF4-FFF2-40B4-BE49-F238E27FC236}">
                    <a16:creationId xmlns:a16="http://schemas.microsoft.com/office/drawing/2014/main" id="{D6585DF4-4AB3-2545-AF0F-01F9A67D4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167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80008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BeAGLE</a:t>
                </a:r>
              </a:p>
            </p:txBody>
          </p:sp>
          <p:sp>
            <p:nvSpPr>
              <p:cNvPr id="21" name="AutoShape 17">
                <a:extLst>
                  <a:ext uri="{FF2B5EF4-FFF2-40B4-BE49-F238E27FC236}">
                    <a16:creationId xmlns:a16="http://schemas.microsoft.com/office/drawing/2014/main" id="{DB696C6F-5DDF-4041-80B0-DE18C448E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62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DPMJet</a:t>
                </a:r>
              </a:p>
            </p:txBody>
          </p:sp>
          <p:sp>
            <p:nvSpPr>
              <p:cNvPr id="22" name="AutoShape 18">
                <a:extLst>
                  <a:ext uri="{FF2B5EF4-FFF2-40B4-BE49-F238E27FC236}">
                    <a16:creationId xmlns:a16="http://schemas.microsoft.com/office/drawing/2014/main" id="{C22C1785-06F8-0141-A9DE-64F8B6323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CC66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gmc_trans</a:t>
                </a:r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B3120EA-158A-6C4E-A80A-5B1F8B15888B}"/>
              </a:ext>
            </a:extLst>
          </p:cNvPr>
          <p:cNvSpPr/>
          <p:nvPr/>
        </p:nvSpPr>
        <p:spPr>
          <a:xfrm>
            <a:off x="158518" y="3976287"/>
            <a:ext cx="8985482" cy="349968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pythiaeRHIC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&lt; ep_hiQ2.20x250.small.txt.gz &gt; log.txt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334D40-FB6E-ED43-859F-4FD448CA2D27}"/>
              </a:ext>
            </a:extLst>
          </p:cNvPr>
          <p:cNvSpPr txBox="1"/>
          <p:nvPr/>
        </p:nvSpPr>
        <p:spPr>
          <a:xfrm>
            <a:off x="158518" y="3540649"/>
            <a:ext cx="4964108" cy="42126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latin typeface="Book Antiqua"/>
                <a:cs typeface="Book Antiqua"/>
              </a:rPr>
              <a:t>Generator example: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5BEEE1-1B30-B34E-848A-9C92973EB6D6}"/>
              </a:ext>
            </a:extLst>
          </p:cNvPr>
          <p:cNvSpPr txBox="1"/>
          <p:nvPr/>
        </p:nvSpPr>
        <p:spPr>
          <a:xfrm>
            <a:off x="158517" y="4454217"/>
            <a:ext cx="8826965" cy="841699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obtain input card from expert / PWG consensus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logfile needed for x-section information – not for HepMC</a:t>
            </a:r>
          </a:p>
        </p:txBody>
      </p:sp>
      <p:sp>
        <p:nvSpPr>
          <p:cNvPr id="26" name="AutoShape 14">
            <a:extLst>
              <a:ext uri="{FF2B5EF4-FFF2-40B4-BE49-F238E27FC236}">
                <a16:creationId xmlns:a16="http://schemas.microsoft.com/office/drawing/2014/main" id="{83FBB616-4B35-1348-A696-810E13938850}"/>
              </a:ext>
            </a:extLst>
          </p:cNvPr>
          <p:cNvSpPr>
            <a:spLocks/>
          </p:cNvSpPr>
          <p:nvPr/>
        </p:nvSpPr>
        <p:spPr bwMode="auto">
          <a:xfrm>
            <a:off x="5791763" y="2779719"/>
            <a:ext cx="2680022" cy="344909"/>
          </a:xfrm>
          <a:prstGeom prst="roundRect">
            <a:avLst>
              <a:gd name="adj" fmla="val 25000"/>
            </a:avLst>
          </a:prstGeom>
          <a:solidFill>
            <a:srgbClr val="008B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Any HepMC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0D084-EFDF-BC48-8C9F-40A85EF8CD98}"/>
              </a:ext>
            </a:extLst>
          </p:cNvPr>
          <p:cNvSpPr/>
          <p:nvPr/>
        </p:nvSpPr>
        <p:spPr>
          <a:xfrm>
            <a:off x="5617313" y="3456028"/>
            <a:ext cx="2916183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https://gitlab.com/eic/mceg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17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732426"/>
            <a:ext cx="8584038" cy="59304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Automatic loading of libraries and version information now with a nifty </a:t>
            </a:r>
            <a:r>
              <a:rPr lang="en-US" dirty="0">
                <a:solidFill>
                  <a:srgbClr val="008B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new wrapper eic-smear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216581" y="3241331"/>
            <a:ext cx="8183757" cy="103688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eic-smear [1] .L SmearMatrixDetector_0_1.cxx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eic-smear [2] auto d = BuildMatrixDetector_0_1();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# or 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eic-smear [1] auto d =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BuildByName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("matrix")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2. Interactive use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27E2-5459-BC44-AE93-C8DBD67C2FD6}"/>
              </a:ext>
            </a:extLst>
          </p:cNvPr>
          <p:cNvSpPr txBox="1"/>
          <p:nvPr/>
        </p:nvSpPr>
        <p:spPr>
          <a:xfrm>
            <a:off x="16440" y="2883443"/>
            <a:ext cx="8584038" cy="335407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Load as usual, or with a convenient shortcut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1B1EF5-451B-7742-9A56-3E67CE73B3A2}"/>
              </a:ext>
            </a:extLst>
          </p:cNvPr>
          <p:cNvSpPr txBox="1"/>
          <p:nvPr/>
        </p:nvSpPr>
        <p:spPr>
          <a:xfrm>
            <a:off x="77044" y="4339366"/>
            <a:ext cx="8584038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All in one directly from the shell:</a:t>
            </a:r>
            <a:endParaRPr lang="en-US" sz="2000" dirty="0">
              <a:solidFill>
                <a:srgbClr val="008B00"/>
              </a:solidFill>
              <a:latin typeface="Book Antiqua" panose="02040602050305030304" pitchFamily="18" charset="0"/>
              <a:cs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199E39-DA77-4F47-95D1-77B827C9A716}"/>
              </a:ext>
            </a:extLst>
          </p:cNvPr>
          <p:cNvSpPr/>
          <p:nvPr/>
        </p:nvSpPr>
        <p:spPr>
          <a:xfrm>
            <a:off x="216581" y="1351212"/>
            <a:ext cx="8708245" cy="1494833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eic-smear 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Using eic-smear version: </a:t>
            </a:r>
            <a:r>
              <a:rPr lang="en-US" sz="1600" b="1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1.1.1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Using these eic-smear libraries : </a:t>
            </a:r>
          </a:p>
          <a:p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/software/lib/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libeicsmear.dylib</a:t>
            </a:r>
            <a:endParaRPr lang="en-US" sz="1600" dirty="0">
              <a:solidFill>
                <a:srgbClr val="7030A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/software/lib/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libeicsmeardetectors.dylib</a:t>
            </a:r>
            <a:endParaRPr lang="en-US" sz="1600" dirty="0">
              <a:solidFill>
                <a:srgbClr val="7030A0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eic-smear [0] BuildTree("pythia.txt",".", -1, "log.txt")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3F8A9F-9543-9042-8985-984C429780C2}"/>
              </a:ext>
            </a:extLst>
          </p:cNvPr>
          <p:cNvSpPr/>
          <p:nvPr/>
        </p:nvSpPr>
        <p:spPr>
          <a:xfrm>
            <a:off x="216581" y="4821921"/>
            <a:ext cx="8647642" cy="321306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$ echo 'SmearTree(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BuildByName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("matrix"), "pythia.root")' </a:t>
            </a:r>
            <a:r>
              <a:rPr lang="en-US" sz="1600" b="1" dirty="0">
                <a:solidFill>
                  <a:srgbClr val="008B00"/>
                </a:solidFill>
                <a:latin typeface="Consolas" charset="0"/>
                <a:ea typeface="Consolas" charset="0"/>
                <a:cs typeface="Consolas" charset="0"/>
              </a:rPr>
              <a:t>| eic-smear</a:t>
            </a:r>
          </a:p>
        </p:txBody>
      </p:sp>
    </p:spTree>
    <p:extLst>
      <p:ext uri="{BB962C8B-B14F-4D97-AF65-F5344CB8AC3E}">
        <p14:creationId xmlns:p14="http://schemas.microsoft.com/office/powerpoint/2010/main" val="4272810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3. New flags - no more </a:t>
            </a:r>
            <a:r>
              <a:rPr lang="en-US" sz="3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if(p!=0)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DC83-9D75-8A4A-AB08-9BB832E71FBF}"/>
              </a:ext>
            </a:extLst>
          </p:cNvPr>
          <p:cNvSpPr/>
          <p:nvPr/>
        </p:nvSpPr>
        <p:spPr>
          <a:xfrm>
            <a:off x="158518" y="838253"/>
            <a:ext cx="5073882" cy="607602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[0] </a:t>
            </a:r>
            <a:r>
              <a:rPr lang="en-US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TFile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s ("smeared.root")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eic-smear [1] new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TBrowser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3FC40-800C-EC4A-9EE8-60ECC0166AF4}"/>
              </a:ext>
            </a:extLst>
          </p:cNvPr>
          <p:cNvSpPr txBox="1"/>
          <p:nvPr/>
        </p:nvSpPr>
        <p:spPr>
          <a:xfrm>
            <a:off x="160704" y="1843200"/>
            <a:ext cx="4436602" cy="1185255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Smeared property is stored if </a:t>
            </a:r>
            <a:r>
              <a:rPr lang="en-US" b="1" dirty="0">
                <a:solidFill>
                  <a:srgbClr val="000000"/>
                </a:solidFill>
                <a:latin typeface="Book Antiqua"/>
                <a:cs typeface="Book Antiqua"/>
              </a:rPr>
              <a:t>final 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Book Antiqua"/>
                <a:cs typeface="Book Antiqua"/>
              </a:rPr>
              <a:t>in acceptance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Book Antiqua"/>
                <a:cs typeface="Book Antiqua"/>
              </a:rPr>
              <a:t>0 can mean smeared to 0 or not measured </a:t>
            </a:r>
            <a:r>
              <a:rPr lang="en-US" b="1" dirty="0">
                <a:solidFill>
                  <a:srgbClr val="008B00"/>
                </a:solidFill>
                <a:latin typeface="Book Antiqua"/>
                <a:cs typeface="Book Antiqua"/>
              </a:rPr>
              <a:t>– check flags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D8C91-A24E-9C4D-BC4A-C2022AB49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30"/>
          <a:stretch/>
        </p:blipFill>
        <p:spPr>
          <a:xfrm>
            <a:off x="4236020" y="1580187"/>
            <a:ext cx="4815792" cy="361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4. Changing or adding to the scripts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23838" y="929289"/>
            <a:ext cx="8893732" cy="210294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Install your own version, instructions at </a:t>
            </a:r>
            <a:r>
              <a:rPr lang="en-US" sz="2000" dirty="0">
                <a:solidFill>
                  <a:srgbClr val="008B00"/>
                </a:solidFill>
                <a:latin typeface="Book Antiqua"/>
                <a:cs typeface="Book Antiqu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eicsmeardetectors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copy or modify – add to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eicsmeardetectors.hh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optional: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BuildByName.cxx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Consolas" panose="020B0609020204030204" pitchFamily="49" charset="0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LinkDef.h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make again!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Important: Add the path which contains your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libeicsmeardetectors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to the front of LD_LIBRARY_PATH (or DYLD_LIBRARY_PATH on a Mac)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DC83-9D75-8A4A-AB08-9BB832E71FBF}"/>
              </a:ext>
            </a:extLst>
          </p:cNvPr>
          <p:cNvSpPr/>
          <p:nvPr/>
        </p:nvSpPr>
        <p:spPr>
          <a:xfrm>
            <a:off x="388740" y="3072960"/>
            <a:ext cx="8183102" cy="807913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bash $ </a:t>
            </a:r>
            <a:r>
              <a:rPr lang="en-US" sz="1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export </a:t>
            </a:r>
            <a:r>
              <a:rPr lang="en-US" sz="16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LD_LIBRARY_PATH=my/path:$LD_LIBRARY_PATH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macbash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$ </a:t>
            </a:r>
            <a:r>
              <a:rPr lang="en-US" sz="1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export </a:t>
            </a:r>
            <a:r>
              <a:rPr lang="en-US" sz="16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DYLD_LIBRARY_PATH=my/path:$DYLD_LIBRARY_PATH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tcsh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$ </a:t>
            </a:r>
            <a:r>
              <a:rPr lang="en-US" sz="1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setenv </a:t>
            </a:r>
            <a:r>
              <a:rPr lang="en-US" sz="16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LD_LIBRARY_PATH my/path:$LD_LIBRARY_PATH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717204-1D0D-3646-9F65-8AB6D0B10A25}"/>
              </a:ext>
            </a:extLst>
          </p:cNvPr>
          <p:cNvSpPr txBox="1"/>
          <p:nvPr/>
        </p:nvSpPr>
        <p:spPr>
          <a:xfrm>
            <a:off x="146958" y="3959089"/>
            <a:ext cx="889373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B00"/>
                </a:solidFill>
                <a:latin typeface="Book Antiqua"/>
                <a:cs typeface="Book Antiqua"/>
              </a:rPr>
              <a:t>eic-smear will show that you're doing it right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F6776B-89EC-404D-85F3-5FA034DA80E3}"/>
              </a:ext>
            </a:extLst>
          </p:cNvPr>
          <p:cNvSpPr/>
          <p:nvPr/>
        </p:nvSpPr>
        <p:spPr>
          <a:xfrm>
            <a:off x="388740" y="4401310"/>
            <a:ext cx="8259960" cy="779252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sz="1600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eic-smear 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/software/lib/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libeicsmear.dylib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/Users/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kkauder</a:t>
            </a:r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eicdev</a:t>
            </a:r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eicsmeardetectors</a:t>
            </a:r>
            <a:r>
              <a:rPr lang="en-US" sz="1600" dirty="0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/build/</a:t>
            </a:r>
            <a:r>
              <a:rPr lang="en-US" sz="1600" dirty="0" err="1">
                <a:solidFill>
                  <a:srgbClr val="7030A0"/>
                </a:solidFill>
                <a:latin typeface="Consolas" charset="0"/>
                <a:ea typeface="Consolas" charset="0"/>
                <a:cs typeface="Consolas" charset="0"/>
              </a:rPr>
              <a:t>libeicsmeardetectors.dylib</a:t>
            </a:r>
            <a:endParaRPr lang="en-US" sz="1600" dirty="0">
              <a:solidFill>
                <a:srgbClr val="7030A0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8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991822"/>
            <a:ext cx="8893732" cy="412811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Now enforced:</a:t>
            </a:r>
            <a:endParaRPr lang="en-US" sz="2000" dirty="0">
              <a:solidFill>
                <a:srgbClr val="008B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Any measured particle must have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zero or exactly three momentum components</a:t>
            </a:r>
            <a:endParaRPr lang="en-US" sz="2000" dirty="0">
              <a:solidFill>
                <a:srgbClr val="000000"/>
              </a:solidFill>
              <a:latin typeface="Book Antiqua"/>
              <a:cs typeface="Consolas" panose="020B0609020204030204" pitchFamily="49" charset="0"/>
              <a:hlinkClick r:id="rId2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If only E is measured (no tracker), still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require phi, theta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No acceptance clashes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allowed – we use the flags to check for double-smearing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For older scripts, can turn this off: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det.SetLegacyMode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But one shouldn't use those anymore – update if needed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With that, we can turn back on p</a:t>
            </a:r>
            <a:r>
              <a:rPr lang="en-US" sz="2000" baseline="-25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p</a:t>
            </a:r>
            <a:r>
              <a:rPr lang="en-US" sz="2000" baseline="-25000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z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,… smearing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008B00"/>
                </a:solidFill>
                <a:latin typeface="Book Antiqua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008B00"/>
                </a:solidFill>
                <a:latin typeface="Book Antiqua"/>
                <a:cs typeface="Consolas" panose="020B0609020204030204" pitchFamily="49" charset="0"/>
                <a:sym typeface="Wingdings" pitchFamily="2" charset="2"/>
              </a:rPr>
              <a:t> JLEIC and </a:t>
            </a:r>
            <a:r>
              <a:rPr lang="en-US" sz="2000" b="1" dirty="0">
                <a:solidFill>
                  <a:srgbClr val="008B00"/>
                </a:solidFill>
                <a:latin typeface="Book Antiqua"/>
                <a:cs typeface="Consolas" panose="020B0609020204030204" pitchFamily="49" charset="0"/>
                <a:sym typeface="Wingdings" pitchFamily="2" charset="2"/>
              </a:rPr>
              <a:t>Far Forward </a:t>
            </a:r>
            <a:r>
              <a:rPr lang="en-US" sz="2000" dirty="0">
                <a:solidFill>
                  <a:srgbClr val="008B00"/>
                </a:solidFill>
                <a:latin typeface="Book Antiqua"/>
                <a:cs typeface="Consolas" panose="020B0609020204030204" pitchFamily="49" charset="0"/>
                <a:sym typeface="Wingdings" pitchFamily="2" charset="2"/>
              </a:rPr>
              <a:t>detectors are now included</a:t>
            </a:r>
            <a:endParaRPr lang="en-US" sz="2000" dirty="0">
              <a:solidFill>
                <a:srgbClr val="008B00"/>
              </a:solidFill>
              <a:latin typeface="Book Antiqua"/>
              <a:cs typeface="Consolas" panose="020B0609020204030204" pitchFamily="49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5. Consistency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7CD458-9DFA-E140-91C9-B54BBF463418}"/>
              </a:ext>
            </a:extLst>
          </p:cNvPr>
          <p:cNvSpPr/>
          <p:nvPr/>
        </p:nvSpPr>
        <p:spPr>
          <a:xfrm>
            <a:off x="2286000" y="2294205"/>
            <a:ext cx="4572000" cy="3536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FFF0A5"/>
              </a:solidFill>
              <a:effectLst/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48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991822"/>
            <a:ext cx="8893732" cy="1442889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In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SmearMatrixDetector_0_1_FF.cxx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, a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dded (rough) parameterization and acceptance from 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  <a:hlinkClick r:id="rId2"/>
              </a:rPr>
              <a:t>https://wiki.bnl.gov/eicug/index.php/Yellow_Report_Detector_Forward-IR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Alex is better suited to speak to the consistency checks 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  <a:sym typeface="Wingdings" pitchFamily="2" charset="2"/>
              </a:rPr>
              <a:t>, but we can run it right now and look together at the output</a:t>
            </a:r>
            <a:endParaRPr lang="en-US" dirty="0">
              <a:solidFill>
                <a:srgbClr val="000000"/>
              </a:solidFill>
              <a:latin typeface="Book Antiqua"/>
              <a:cs typeface="Consolas" panose="020B0609020204030204" pitchFamily="49" charset="0"/>
              <a:hlinkClick r:id="rId3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6. Far forward support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31CBDF-9C0E-004B-8ECA-6678B3C91515}"/>
              </a:ext>
            </a:extLst>
          </p:cNvPr>
          <p:cNvSpPr/>
          <p:nvPr/>
        </p:nvSpPr>
        <p:spPr>
          <a:xfrm>
            <a:off x="163245" y="2974545"/>
            <a:ext cx="4543426" cy="1294329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$ echo 'SmearTree(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BuildByName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("matrixff",275), "ep_hiQ2.20x250.small.root")' | eic-smear</a:t>
            </a:r>
          </a:p>
          <a:p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$  eic-smear ep_hiQ2.20x250.small.smear.root</a:t>
            </a:r>
          </a:p>
          <a:p>
            <a:endParaRPr lang="en-US" sz="120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eic-smear [] Smeared-&gt;Draw("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particles.GetEta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()", "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particles.IsESmeared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() || </a:t>
            </a:r>
            <a:r>
              <a:rPr lang="en-US" sz="1200" dirty="0" err="1">
                <a:latin typeface="Consolas" charset="0"/>
                <a:ea typeface="Consolas" charset="0"/>
                <a:cs typeface="Consolas" charset="0"/>
              </a:rPr>
              <a:t>particles.IsPSmeared</a:t>
            </a:r>
            <a:r>
              <a:rPr lang="en-US" sz="1200" dirty="0">
                <a:latin typeface="Consolas" charset="0"/>
                <a:ea typeface="Consolas" charset="0"/>
                <a:cs typeface="Consolas" charset="0"/>
              </a:rPr>
              <a:t>()")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0D7B8-E8F1-AE4B-B9B6-C4FB130BD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671" y="2313007"/>
            <a:ext cx="4432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43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3BE7E96-4982-494B-8222-CA7014385FA8}"/>
              </a:ext>
            </a:extLst>
          </p:cNvPr>
          <p:cNvSpPr txBox="1"/>
          <p:nvPr/>
        </p:nvSpPr>
        <p:spPr>
          <a:xfrm>
            <a:off x="158518" y="991822"/>
            <a:ext cx="8893732" cy="1262199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Added new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Book Antiqua"/>
              </a:rPr>
              <a:t>NumSigmaPid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 class to eic-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Book Antiqua"/>
              </a:rPr>
              <a:t>smar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, based on 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  <a:hlinkClick r:id="rId2"/>
              </a:rPr>
              <a:t>https://gitlab.com/preghenella/pid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In 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SmearMatrixDetector_0_1_TOF.cxx</a:t>
            </a: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, a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dded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tofBarrel</a:t>
            </a:r>
            <a:endParaRPr lang="en-US" dirty="0">
              <a:solidFill>
                <a:srgbClr val="000000"/>
              </a:solidFill>
              <a:latin typeface="Book Antiqua"/>
              <a:cs typeface="Consolas" panose="020B0609020204030204" pitchFamily="49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This is a "technology preview", still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qa'ing</a:t>
            </a:r>
            <a:r>
              <a:rPr lang="en-US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, improving, talking with PID group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20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7. Support for TOFs and </a:t>
            </a:r>
            <a:r>
              <a:rPr lang="en-US" sz="3400" dirty="0" err="1">
                <a:solidFill>
                  <a:srgbClr val="000000"/>
                </a:solidFill>
                <a:latin typeface="Book Antiqua" pitchFamily="-96" charset="0"/>
              </a:rPr>
              <a:t>RICHes</a:t>
            </a:r>
            <a:endParaRPr lang="en-US" sz="3400" dirty="0">
              <a:solidFill>
                <a:srgbClr val="000000"/>
              </a:solidFill>
              <a:latin typeface="Book Antiqua" pitchFamily="-9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489EDD-C0B9-6644-8830-80EF0D4AE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01" y="2254022"/>
            <a:ext cx="2234373" cy="151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80CF858-D712-E746-801B-AFB03968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1" y="3777445"/>
            <a:ext cx="2339753" cy="15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912CDF-6BBD-124E-ADB1-13BD8DD13EA0}"/>
              </a:ext>
            </a:extLst>
          </p:cNvPr>
          <p:cNvSpPr txBox="1"/>
          <p:nvPr/>
        </p:nvSpPr>
        <p:spPr>
          <a:xfrm>
            <a:off x="3240306" y="2336829"/>
            <a:ext cx="5151665" cy="262731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Some questions: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Interface isn't completely identical in the repo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Currently using truth P. I believe I should be using smeared P? What about eta? How does this interact with acceptance, shouldn't that method select on truth and then the smearing be done on smeared values?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How does the smearer actually use the truth PID?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2945F-7806-714E-B674-FC8627AAB42A}"/>
              </a:ext>
            </a:extLst>
          </p:cNvPr>
          <p:cNvSpPr txBox="1"/>
          <p:nvPr/>
        </p:nvSpPr>
        <p:spPr>
          <a:xfrm>
            <a:off x="4211115" y="5049617"/>
            <a:ext cx="4818015" cy="3213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i="1" dirty="0"/>
              <a:t>Side note: Another group is working on matrix PID </a:t>
            </a:r>
          </a:p>
        </p:txBody>
      </p:sp>
    </p:spTree>
    <p:extLst>
      <p:ext uri="{BB962C8B-B14F-4D97-AF65-F5344CB8AC3E}">
        <p14:creationId xmlns:p14="http://schemas.microsoft.com/office/powerpoint/2010/main" val="109572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432FF"/>
      </a:hlink>
      <a:folHlink>
        <a:srgbClr val="932092"/>
      </a:folHlink>
    </a:clrScheme>
    <a:fontScheme name="Office Them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196992</TotalTime>
  <Words>1520</Words>
  <Application>Microsoft Macintosh PowerPoint</Application>
  <PresentationFormat>On-screen Show (16:10)</PresentationFormat>
  <Paragraphs>174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 Antiqua</vt:lpstr>
      <vt:lpstr>Consolas</vt:lpstr>
      <vt:lpstr>Courier</vt:lpstr>
      <vt:lpstr>Gill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Overview</dc:title>
  <dc:subject/>
  <dc:creator/>
  <cp:keywords/>
  <dc:description/>
  <cp:lastModifiedBy>Kauder, Kolja</cp:lastModifiedBy>
  <cp:revision>3192</cp:revision>
  <cp:lastPrinted>2017-02-09T09:17:56Z</cp:lastPrinted>
  <dcterms:created xsi:type="dcterms:W3CDTF">2017-02-01T15:57:16Z</dcterms:created>
  <dcterms:modified xsi:type="dcterms:W3CDTF">2020-08-20T13:07:35Z</dcterms:modified>
  <cp:category/>
</cp:coreProperties>
</file>