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525" r:id="rId3"/>
    <p:sldId id="1521" r:id="rId4"/>
    <p:sldId id="1530" r:id="rId5"/>
    <p:sldId id="1523" r:id="rId6"/>
    <p:sldId id="1529" r:id="rId7"/>
    <p:sldId id="1528" r:id="rId8"/>
    <p:sldId id="1527" r:id="rId9"/>
    <p:sldId id="1532" r:id="rId10"/>
    <p:sldId id="15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5263"/>
  </p:normalViewPr>
  <p:slideViewPr>
    <p:cSldViewPr snapToGrid="0" snapToObjects="1">
      <p:cViewPr varScale="1">
        <p:scale>
          <a:sx n="80" d="100"/>
          <a:sy n="80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3DFD-92D8-F64A-B1B1-BB0599316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05168-4282-3B47-A1DE-EC7DEB3E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FE12D-1C89-7147-80DC-26878FBE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218F-6364-B04A-BEB2-A9A4C79E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24037-9E28-094A-AE3A-943A9000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AC30-C341-1242-ADFE-3C367410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396DF-1582-FE41-9671-323B44AB7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450DC-DD72-3946-B1D7-E47B4179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11437-FA13-8E47-8B6A-21104D71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09808-D085-4149-BC73-E2F8BAD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4E514-B4D9-5145-8ADA-10652CB2A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B69B9-D02D-CF45-B4B8-BC1AF263F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42A4-4151-CD4E-AE9F-A7A1FA17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A7F54-CD0A-3E4C-87BF-883B2F5F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D5A-6B8E-7746-98A7-A8A1F58E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7EF1-EF0F-AB45-9F18-68279981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75A1-2780-CD4E-9CDC-D7513D9F9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D8DB5-ACAA-6546-97C0-C4BDDE3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6B6BA-F215-744D-A5F5-BB04FC8B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E987F-8285-2B4B-BDCB-57E9F629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8837-41F9-3D42-9ADA-8760A638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7A2B3-DEFA-EB4E-A175-9E1715EF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63205-4B8E-D346-887D-048C2452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D6DF-0B32-1047-997F-B9A1440A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805F-5251-544E-8758-B88F6A74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B09A-260C-AA4A-8DAB-4A210EB8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D3853-CDBC-0C45-BF08-C5B7BA375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C6A29-DB23-A24B-B255-CAE2B673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C2106-3674-EF40-8872-80ED64AD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F8871-6009-B144-927A-D08986F2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6CA8C-33A1-854C-9D60-5843931C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20B9-82B2-934D-9CEB-2497880A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80128-A7E2-0140-A39E-45B068DF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A2612-AF1B-0346-B32E-B65CED81F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52662-F1E7-9C43-B57D-E346E1550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C6450-384A-6247-9961-0490AC3A7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BD438-FB90-E245-A060-70DAC2D7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F665E-FA44-4346-A489-AAA708F0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EB467-1A50-6540-A3F6-0788FCF5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8DA7-3368-924E-B84B-88BDAF17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8A1E3-78A0-7746-8E77-2E7B98FA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C40F7-855F-4B42-B416-A143004A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438A-A746-454C-A50E-D0CFE8BE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82B3A-F3FC-6B4C-9DE0-26A89C98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8F611-09EF-8147-BEA0-BFFC229C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61CB-64F1-524C-8405-5B4E37A5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6667-31F8-E143-8B9D-EA6DF22B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5AD8-954D-874B-8D8E-A050EE43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F9918-21C7-2E48-BE4A-2EE9F8E17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E1A8B-06D3-114C-91C6-A4FE12ED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1A6AC-EAA6-9847-BEF0-0AACF2A7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594DB-7218-3442-AAE7-2BD645C7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EFAF-648A-934A-BEB8-C101B5B8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036CF-ED08-FC45-AC16-547A2B37A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DC623-8F50-7C4F-BD73-C8B877181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5EB1C-FA02-ED44-ACB8-3DDDCAEF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2589-DC04-CA44-862F-65AF378D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14720-046B-324E-88CE-8996878B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711A8-2434-1F44-A4AD-7B049042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BE030-3489-E746-BB9B-C4EC1D13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7B7D-CA34-4B4A-BAE8-8509FEF0C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FB3D-141D-5C46-A6C8-11BB1069E5DE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51EF4-0F5D-314C-810F-EED532020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24D4-26D0-514E-AD57-9369B8F0D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7F49-F2B5-464F-9150-37B46124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8910/contributions/39558/attachments/29282/45415/KleinNuclearbreakupinincoherentphotoproduction.pdf" TargetMode="External"/><Relationship Id="rId2" Type="http://schemas.openxmlformats.org/officeDocument/2006/relationships/hyperlink" Target="https://indico.bnl.gov/event/8231/contributions/37857/attachments/28325/43581/Pavia_SH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9275/contributions/40865/attachments/30149/47098/Lambda_Aug2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ug/index.php/Yellow_Report_Physics_Diffractive_Reactions_-_Tagging#Deuteron_Spectator_Tagging_.28Diffractive_and_QE_processes.29" TargetMode="External"/><Relationship Id="rId2" Type="http://schemas.openxmlformats.org/officeDocument/2006/relationships/hyperlink" Target="https://arxiv.org/abs/2005.147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bnl.gov/eicug/index.php/Yellow_Report_Physics_Diffractive_Reactions_-_Tagging#Elastic_ep_scattering" TargetMode="External"/><Relationship Id="rId4" Type="http://schemas.openxmlformats.org/officeDocument/2006/relationships/hyperlink" Target="https://indico.bnl.gov/event/9067/contributions/40133/attachments/29733/46372/Hauenstein_taggedWG_07292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nl.gov/eicug/index.php/Yellow_Report_Physics_Diffractive_Reactions_-_Tagging#Meson_Structu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3639-6F6C-D840-8FDA-FB6949388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7" y="1122363"/>
            <a:ext cx="1095675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 Requirements from Diffractive and Tagging Working Group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5D62-0CBD-E141-B370-99C9F20A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4617"/>
            <a:ext cx="9144000" cy="2377439"/>
          </a:xfrm>
        </p:spPr>
        <p:txBody>
          <a:bodyPr>
            <a:normAutofit/>
          </a:bodyPr>
          <a:lstStyle/>
          <a:p>
            <a:r>
              <a:rPr lang="en-US" sz="3200" dirty="0"/>
              <a:t>Anna </a:t>
            </a:r>
            <a:r>
              <a:rPr lang="en-US" sz="3200" dirty="0" err="1"/>
              <a:t>Stasto</a:t>
            </a:r>
            <a:r>
              <a:rPr lang="en-US" sz="3200" dirty="0"/>
              <a:t>, Douglas Higinbotham, Or Hen </a:t>
            </a:r>
          </a:p>
          <a:p>
            <a:r>
              <a:rPr lang="en-US" sz="3200" dirty="0"/>
              <a:t>Spencer Klein, and Wim </a:t>
            </a:r>
            <a:r>
              <a:rPr lang="en-US" sz="3200" dirty="0" err="1"/>
              <a:t>Cosyn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0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5CD7-C3D0-9A46-9171-0D429633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Zero Degree Calorimeter (ZDC)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695DE-49D7-2E41-9A95-1B66F6B8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5563"/>
            <a:ext cx="5702300" cy="496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07E6BA-2AE7-1045-984C-37E233CBF8BB}"/>
              </a:ext>
            </a:extLst>
          </p:cNvPr>
          <p:cNvSpPr txBox="1"/>
          <p:nvPr/>
        </p:nvSpPr>
        <p:spPr>
          <a:xfrm>
            <a:off x="860520" y="956231"/>
            <a:ext cx="17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 Y. </a:t>
            </a:r>
            <a:r>
              <a:rPr lang="en-US" dirty="0" err="1"/>
              <a:t>Goto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CF3D-351C-D445-A1F9-C5696821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0" y="1635960"/>
            <a:ext cx="6196844" cy="491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A730AB-0DED-4E40-AC34-8621D152FECE}"/>
              </a:ext>
            </a:extLst>
          </p:cNvPr>
          <p:cNvSpPr/>
          <p:nvPr/>
        </p:nvSpPr>
        <p:spPr>
          <a:xfrm>
            <a:off x="3336758" y="1796716"/>
            <a:ext cx="1475874" cy="49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A18D-396B-914B-9744-3F24DE11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en-US" dirty="0"/>
              <a:t>Vector Meson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AB76-90D9-8F44-A43A-682D7810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6744"/>
            <a:ext cx="11193379" cy="4351338"/>
          </a:xfrm>
        </p:spPr>
        <p:txBody>
          <a:bodyPr>
            <a:normAutofit/>
          </a:bodyPr>
          <a:lstStyle/>
          <a:p>
            <a:r>
              <a:rPr lang="en-US" dirty="0"/>
              <a:t>Detection of 300 MeV </a:t>
            </a:r>
            <a:r>
              <a:rPr lang="en-US" dirty="0" err="1"/>
              <a:t>pions</a:t>
            </a:r>
            <a:r>
              <a:rPr lang="en-US" dirty="0"/>
              <a:t> from rho decay at pseudo-rapidity |eta|= 5</a:t>
            </a:r>
          </a:p>
          <a:p>
            <a:r>
              <a:rPr lang="en-US" dirty="0"/>
              <a:t>Resolution requirement on separation of three Upsilon states </a:t>
            </a:r>
            <a:r>
              <a:rPr lang="en-US" dirty="0">
                <a:hlinkClick r:id="rId2"/>
              </a:rPr>
              <a:t>slides</a:t>
            </a:r>
            <a:r>
              <a:rPr lang="en-US" dirty="0"/>
              <a:t>. Handbook resolutions ok.</a:t>
            </a:r>
          </a:p>
          <a:p>
            <a:r>
              <a:rPr lang="en-US" dirty="0"/>
              <a:t>Phi production requires detection of 135 MeV Kaons at mid rapidity.</a:t>
            </a:r>
          </a:p>
          <a:p>
            <a:r>
              <a:rPr lang="en-US" dirty="0"/>
              <a:t>Soft photons: </a:t>
            </a:r>
          </a:p>
          <a:p>
            <a:pPr lvl="1"/>
            <a:r>
              <a:rPr lang="en-US" dirty="0"/>
              <a:t>Detection of photons with ~50MeV for nuclear breakup (Far forward) </a:t>
            </a:r>
            <a:r>
              <a:rPr lang="en-US" dirty="0">
                <a:hlinkClick r:id="rId3"/>
              </a:rPr>
              <a:t>slides</a:t>
            </a:r>
            <a:r>
              <a:rPr lang="en-US" dirty="0"/>
              <a:t>, study is still in progress.   Also of order 50 MeV proton detector for radiative decays in spectroscopy in the central region [needs detailed study, ballpark number for now]</a:t>
            </a:r>
          </a:p>
          <a:p>
            <a:pPr lvl="1"/>
            <a:r>
              <a:rPr lang="en-US" dirty="0"/>
              <a:t>It is clear that this will be challenging.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AE2E0-EEA5-FD4F-979A-A420F6BBD79A}"/>
              </a:ext>
            </a:extLst>
          </p:cNvPr>
          <p:cNvSpPr txBox="1"/>
          <p:nvPr/>
        </p:nvSpPr>
        <p:spPr>
          <a:xfrm>
            <a:off x="962527" y="1153098"/>
            <a:ext cx="423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Spencer Klein, Sam </a:t>
            </a:r>
            <a:r>
              <a:rPr lang="en-US" dirty="0" err="1"/>
              <a:t>Heppelmann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2074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B4D6-D42C-AE4E-9884-DE72BC9C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Detailed Studies of Meson Structure Functions Provided Requirements for four far forward detector regions.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B338BF-207B-5F4D-8AE3-CF7A2D1BC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022" y="1537245"/>
            <a:ext cx="889831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F9811-9994-7044-A00A-57FE9C1E3A23}"/>
              </a:ext>
            </a:extLst>
          </p:cNvPr>
          <p:cNvSpPr txBox="1"/>
          <p:nvPr/>
        </p:nvSpPr>
        <p:spPr>
          <a:xfrm>
            <a:off x="1126978" y="1496726"/>
            <a:ext cx="993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https://indico.bnl.gov/event/9275/contributions/40865/attachments/30149/47098/Lambda_Aug27.pdf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A58A7-1980-1C44-B5C3-BF46EB36F496}"/>
              </a:ext>
            </a:extLst>
          </p:cNvPr>
          <p:cNvSpPr txBox="1"/>
          <p:nvPr/>
        </p:nvSpPr>
        <p:spPr>
          <a:xfrm>
            <a:off x="355410" y="1100233"/>
            <a:ext cx="203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Tanja Horn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ACB92-6440-4C4E-87BF-F49043974222}"/>
              </a:ext>
            </a:extLst>
          </p:cNvPr>
          <p:cNvSpPr/>
          <p:nvPr/>
        </p:nvSpPr>
        <p:spPr>
          <a:xfrm>
            <a:off x="2301773" y="5953760"/>
            <a:ext cx="6978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Hcal</a:t>
            </a:r>
            <a:r>
              <a:rPr lang="en-US" dirty="0"/>
              <a:t>: Resolution: 35%/√E (goal), &lt;50%/√E (acceptable)*, 3mrad/√E (goal)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91E25-1A88-184D-88B3-C842C8A12068}"/>
              </a:ext>
            </a:extLst>
          </p:cNvPr>
          <p:cNvSpPr txBox="1"/>
          <p:nvPr/>
        </p:nvSpPr>
        <p:spPr>
          <a:xfrm>
            <a:off x="1661419" y="6388269"/>
            <a:ext cx="886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Hadron endcap calorimeter: Good resolution for x-resolution (large-x processes) also 35%/√E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1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A452C1-A5C7-C046-A0C7-09283F3B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31"/>
            <a:ext cx="12192000" cy="62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7F9C-BE93-E843-ACE4-77A27DD9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Several other groups also checked performance of far forward region seeing reasonable results though with some holes in the acceptances..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E519-AB09-FA42-9729-D9FD767F6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2" y="1568950"/>
            <a:ext cx="11161295" cy="4831849"/>
          </a:xfrm>
        </p:spPr>
        <p:txBody>
          <a:bodyPr>
            <a:normAutofit/>
          </a:bodyPr>
          <a:lstStyle/>
          <a:p>
            <a:r>
              <a:rPr lang="en-US" dirty="0"/>
              <a:t>Diffractive Deuteron Breakup (Z. “Kong” Tu) </a:t>
            </a:r>
          </a:p>
          <a:p>
            <a:pPr lvl="1"/>
            <a:r>
              <a:rPr lang="en-US" dirty="0">
                <a:hlinkClick r:id="rId2"/>
              </a:rPr>
              <a:t>https://arxiv.org/abs/2005.14706</a:t>
            </a:r>
            <a:endParaRPr lang="en-US" dirty="0"/>
          </a:p>
          <a:p>
            <a:r>
              <a:rPr lang="en-US" dirty="0"/>
              <a:t>Deuteron Quasi-Elastic Breakup (A. Jentsch) </a:t>
            </a:r>
          </a:p>
          <a:p>
            <a:pPr lvl="1"/>
            <a:r>
              <a:rPr lang="en-US" dirty="0">
                <a:hlinkClick r:id="rId3"/>
              </a:rPr>
              <a:t>https://wiki.bnl.gov/eicug/index.php/Yellow_Report_Physics_Diffractive_Reactions_-_Tagging#Deuteron_Spectator_Tagging_.28Diffractive_and_QE_processes.29</a:t>
            </a:r>
            <a:r>
              <a:rPr lang="en-US" dirty="0"/>
              <a:t> </a:t>
            </a:r>
          </a:p>
          <a:p>
            <a:r>
              <a:rPr lang="en-US" dirty="0"/>
              <a:t>Medium &amp; Heavy Nuclei QE &amp; SRC Breakup (F. </a:t>
            </a:r>
            <a:r>
              <a:rPr lang="en-US" dirty="0" err="1"/>
              <a:t>Hauenstein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hlinkClick r:id="rId4"/>
              </a:rPr>
              <a:t>https://indico.bnl.gov/event/9067/contributions/40133/attachments/29733/46372/Hauenstein_taggedWG_072920.pdf</a:t>
            </a:r>
            <a:endParaRPr lang="en-US" dirty="0"/>
          </a:p>
          <a:p>
            <a:r>
              <a:rPr lang="en-US" dirty="0"/>
              <a:t>Elastic Scattering of Hydrogen and Deuterium (B. </a:t>
            </a:r>
            <a:r>
              <a:rPr lang="en-US" dirty="0" err="1"/>
              <a:t>Schmookler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hlinkClick r:id="rId5"/>
              </a:rPr>
              <a:t>https://wiki.bnl.gov/eicug/index.php/Yellow_Report_Physics_Diffractive_Reactions_-_Tagging#Elastic_ep_scattering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B261-5362-DB43-B8A1-EF52E1ED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aseline="30000" dirty="0"/>
              <a:t>3</a:t>
            </a:r>
            <a:r>
              <a:rPr lang="en-US" dirty="0"/>
              <a:t>He(</a:t>
            </a:r>
            <a:r>
              <a:rPr lang="en-US" dirty="0" err="1"/>
              <a:t>e,e</a:t>
            </a:r>
            <a:r>
              <a:rPr lang="en-US" dirty="0"/>
              <a:t>’(tagged pp))X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F0F5-5907-6E41-BC4E-EA11B126F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07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Simulations using a modified CLAS12 generator as well as </a:t>
            </a:r>
            <a:r>
              <a:rPr lang="en-US" dirty="0" err="1"/>
              <a:t>BeAGLE</a:t>
            </a:r>
            <a:r>
              <a:rPr lang="en-US" dirty="0"/>
              <a:t>  completed just before the Aug. 31 deadline</a:t>
            </a:r>
          </a:p>
          <a:p>
            <a:r>
              <a:rPr lang="en-US" dirty="0"/>
              <a:t>By tagging both protons, </a:t>
            </a:r>
            <a:r>
              <a:rPr lang="en-US" baseline="30000" dirty="0"/>
              <a:t>3</a:t>
            </a:r>
            <a:r>
              <a:rPr lang="en-US" dirty="0"/>
              <a:t>He could be used for a Bonus like measurement off a virtual free neutron (e.g. for F2n, GEN, etc.) </a:t>
            </a:r>
          </a:p>
          <a:p>
            <a:r>
              <a:rPr lang="en-US" dirty="0"/>
              <a:t>Preliminary results show it is very hard to detector two low momentum protons in the far forward region of the 1</a:t>
            </a:r>
            <a:r>
              <a:rPr lang="en-US" baseline="30000" dirty="0"/>
              <a:t>st</a:t>
            </a:r>
            <a:r>
              <a:rPr lang="en-US" dirty="0"/>
              <a:t> IR</a:t>
            </a:r>
          </a:p>
          <a:p>
            <a:r>
              <a:rPr lang="en-US" dirty="0"/>
              <a:t>This might be an interesting reaction for tuning the properties of the 2</a:t>
            </a:r>
            <a:r>
              <a:rPr lang="en-US" baseline="30000" dirty="0"/>
              <a:t>nd</a:t>
            </a:r>
            <a:r>
              <a:rPr lang="en-US" dirty="0"/>
              <a:t> IR to make it complimentary to the 1</a:t>
            </a:r>
            <a:r>
              <a:rPr lang="en-US" baseline="30000" dirty="0"/>
              <a:t>st</a:t>
            </a:r>
            <a:r>
              <a:rPr lang="en-US" dirty="0"/>
              <a:t>.  </a:t>
            </a:r>
          </a:p>
          <a:p>
            <a:r>
              <a:rPr lang="en-US" dirty="0"/>
              <a:t>Preliminary results do show that for larger initial-state pp momentums (a pp-SRC pair) the proton can be detected.</a:t>
            </a:r>
          </a:p>
          <a:p>
            <a:r>
              <a:rPr lang="en-US" dirty="0"/>
              <a:t>Simulations have been provided to Alex Jentsch for further study.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690AC-365C-9D43-8458-1041EB4C651A}"/>
              </a:ext>
            </a:extLst>
          </p:cNvPr>
          <p:cNvSpPr txBox="1"/>
          <p:nvPr/>
        </p:nvSpPr>
        <p:spPr>
          <a:xfrm>
            <a:off x="1026695" y="1074821"/>
            <a:ext cx="2506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Contact: </a:t>
            </a:r>
            <a:r>
              <a:rPr lang="en-US" sz="2000" dirty="0" err="1"/>
              <a:t>Dien</a:t>
            </a:r>
            <a:r>
              <a:rPr lang="en-US" sz="2000" dirty="0"/>
              <a:t> </a:t>
            </a:r>
            <a:r>
              <a:rPr lang="en-US" sz="2000" dirty="0" err="1"/>
              <a:t>Nugyen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95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657F-D54B-AA4B-960B-83B54E99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 dirty="0"/>
              <a:t>Preliminary Results That Still Need Further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863F-398B-C349-AAEE-3F342158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518"/>
            <a:ext cx="10515600" cy="505643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Coherent 4He scattering</a:t>
            </a:r>
          </a:p>
          <a:p>
            <a:pPr lvl="1"/>
            <a:r>
              <a:rPr lang="en-US" dirty="0"/>
              <a:t>Contact: Mark </a:t>
            </a:r>
            <a:r>
              <a:rPr lang="en-US" dirty="0" err="1"/>
              <a:t>Strikman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x_Pomeron</a:t>
            </a:r>
            <a:r>
              <a:rPr lang="en-US" dirty="0"/>
              <a:t> &lt; 0.01 (scattered </a:t>
            </a:r>
            <a:r>
              <a:rPr lang="en-US" baseline="30000" dirty="0"/>
              <a:t>4</a:t>
            </a:r>
            <a:r>
              <a:rPr lang="en-US" dirty="0"/>
              <a:t>He up to 99% beam momentum)</a:t>
            </a:r>
          </a:p>
          <a:p>
            <a:pPr lvl="1"/>
            <a:r>
              <a:rPr lang="en-US" dirty="0"/>
              <a:t>t-range from as small as possible (with good resolution) up to 0.6 GeV</a:t>
            </a:r>
            <a:r>
              <a:rPr lang="en-US" baseline="30000" dirty="0"/>
              <a:t>2</a:t>
            </a:r>
          </a:p>
          <a:p>
            <a:pPr lvl="1"/>
            <a:r>
              <a:rPr lang="en-US" dirty="0" err="1"/>
              <a:t>pT</a:t>
            </a:r>
            <a:r>
              <a:rPr lang="en-US" dirty="0"/>
              <a:t> from 0 to 700 MeV.</a:t>
            </a:r>
          </a:p>
          <a:p>
            <a:pPr lvl="1"/>
            <a:r>
              <a:rPr lang="en-US" dirty="0"/>
              <a:t>Still needs detailed studies</a:t>
            </a:r>
          </a:p>
          <a:p>
            <a:r>
              <a:rPr lang="en-US" b="1" dirty="0"/>
              <a:t>Inclusive diffraction</a:t>
            </a:r>
          </a:p>
          <a:p>
            <a:pPr lvl="1"/>
            <a:r>
              <a:rPr lang="en-US" dirty="0"/>
              <a:t>Contact: Wojtek </a:t>
            </a:r>
            <a:r>
              <a:rPr lang="en-US" dirty="0" err="1"/>
              <a:t>Slominski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forthcoming (studies well underway, results expected within a week)</a:t>
            </a:r>
          </a:p>
          <a:p>
            <a:r>
              <a:rPr lang="en-US" b="1" dirty="0"/>
              <a:t>Diffractive Jets</a:t>
            </a:r>
          </a:p>
          <a:p>
            <a:pPr lvl="1"/>
            <a:r>
              <a:rPr lang="en-US" dirty="0"/>
              <a:t>Distinguishing diffractive jets from non-diffractive ones requires good charged and neutral coverage over the whole rapidity range with as few holes as possible.</a:t>
            </a:r>
          </a:p>
          <a:p>
            <a:pPr lvl="1"/>
            <a:r>
              <a:rPr lang="en-US" dirty="0"/>
              <a:t>Detailed studies still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1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2854-34FB-2347-9BE3-2F769670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37F7-8D62-E24F-B2C0-8C418052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thanks for </a:t>
            </a:r>
            <a:r>
              <a:rPr lang="en-US" dirty="0" err="1"/>
              <a:t>Yulia</a:t>
            </a:r>
            <a:r>
              <a:rPr lang="en-US" dirty="0"/>
              <a:t> </a:t>
            </a:r>
            <a:r>
              <a:rPr lang="en-US" dirty="0" err="1"/>
              <a:t>Furletova</a:t>
            </a:r>
            <a:r>
              <a:rPr lang="en-US" dirty="0"/>
              <a:t> &amp; Dmitry Romanov for studies with g4e and Alexander Jentsch for studies with EICROOT for all their help with simulations studies.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Further Details on the Diffractive and Tagging Wiki Page: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https://wiki.bnl.gov/eicug/index.php/Yellow_Report_Physics_Diffractive_Reactions_-_Tagging#Meson_Structure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5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CFED-E51E-A04C-A7F8-39106A93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A42F7-A918-5849-9365-D3F10086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45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714</Words>
  <Application>Microsoft Macintosh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Detector Requirements from Diffractive and Tagging Working Group </vt:lpstr>
      <vt:lpstr>Vector Meson Production</vt:lpstr>
      <vt:lpstr>Detailed Studies of Meson Structure Functions Provided Requirements for four far forward detector regions.</vt:lpstr>
      <vt:lpstr>PowerPoint Presentation</vt:lpstr>
      <vt:lpstr>Several other groups also checked performance of far forward region seeing reasonable results though with some holes in the acceptances..</vt:lpstr>
      <vt:lpstr>3He(e,e’(tagged pp))X Simulations</vt:lpstr>
      <vt:lpstr>Preliminary Results That Still Need Further Study</vt:lpstr>
      <vt:lpstr>Acknowledgement</vt:lpstr>
      <vt:lpstr>Backup Slides</vt:lpstr>
      <vt:lpstr>Zero Degree Calorimeter (ZDC) Concept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Requirements from Diffractive and Tagging Working Group </dc:title>
  <dc:creator>Douglas Higinbotham</dc:creator>
  <cp:lastModifiedBy>Douglas Higinbotham</cp:lastModifiedBy>
  <cp:revision>14</cp:revision>
  <dcterms:created xsi:type="dcterms:W3CDTF">2020-09-01T18:17:23Z</dcterms:created>
  <dcterms:modified xsi:type="dcterms:W3CDTF">2020-09-02T12:34:30Z</dcterms:modified>
</cp:coreProperties>
</file>