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5"/>
  </p:notesMasterIdLst>
  <p:handoutMasterIdLst>
    <p:handoutMasterId r:id="rId56"/>
  </p:handoutMasterIdLst>
  <p:sldIdLst>
    <p:sldId id="407" r:id="rId3"/>
    <p:sldId id="424" r:id="rId4"/>
    <p:sldId id="433" r:id="rId5"/>
    <p:sldId id="425" r:id="rId6"/>
    <p:sldId id="426" r:id="rId7"/>
    <p:sldId id="445" r:id="rId8"/>
    <p:sldId id="457" r:id="rId9"/>
    <p:sldId id="454" r:id="rId10"/>
    <p:sldId id="458" r:id="rId11"/>
    <p:sldId id="442" r:id="rId12"/>
    <p:sldId id="456" r:id="rId13"/>
    <p:sldId id="455" r:id="rId14"/>
    <p:sldId id="421" r:id="rId15"/>
    <p:sldId id="430" r:id="rId16"/>
    <p:sldId id="436" r:id="rId17"/>
    <p:sldId id="435" r:id="rId18"/>
    <p:sldId id="437" r:id="rId19"/>
    <p:sldId id="460" r:id="rId20"/>
    <p:sldId id="461" r:id="rId21"/>
    <p:sldId id="431" r:id="rId22"/>
    <p:sldId id="444" r:id="rId23"/>
    <p:sldId id="432" r:id="rId24"/>
    <p:sldId id="441" r:id="rId25"/>
    <p:sldId id="427" r:id="rId26"/>
    <p:sldId id="462" r:id="rId27"/>
    <p:sldId id="448" r:id="rId28"/>
    <p:sldId id="438" r:id="rId29"/>
    <p:sldId id="449" r:id="rId30"/>
    <p:sldId id="450" r:id="rId31"/>
    <p:sldId id="451" r:id="rId32"/>
    <p:sldId id="452" r:id="rId33"/>
    <p:sldId id="453" r:id="rId34"/>
    <p:sldId id="434" r:id="rId35"/>
    <p:sldId id="473" r:id="rId36"/>
    <p:sldId id="474" r:id="rId37"/>
    <p:sldId id="440" r:id="rId38"/>
    <p:sldId id="467" r:id="rId39"/>
    <p:sldId id="466" r:id="rId40"/>
    <p:sldId id="463" r:id="rId41"/>
    <p:sldId id="464" r:id="rId42"/>
    <p:sldId id="465" r:id="rId43"/>
    <p:sldId id="439" r:id="rId44"/>
    <p:sldId id="468" r:id="rId45"/>
    <p:sldId id="469" r:id="rId46"/>
    <p:sldId id="470" r:id="rId47"/>
    <p:sldId id="471" r:id="rId48"/>
    <p:sldId id="472" r:id="rId49"/>
    <p:sldId id="447" r:id="rId50"/>
    <p:sldId id="428" r:id="rId51"/>
    <p:sldId id="429" r:id="rId52"/>
    <p:sldId id="443" r:id="rId53"/>
    <p:sldId id="446" r:id="rId54"/>
  </p:sldIdLst>
  <p:sldSz cx="10799763" cy="756285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244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4886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57330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977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622171" algn="l" defTabSz="5244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146604" algn="l" defTabSz="5244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671039" algn="l" defTabSz="5244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195472" algn="l" defTabSz="5244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5FFBF"/>
    <a:srgbClr val="44D0FF"/>
    <a:srgbClr val="020926"/>
    <a:srgbClr val="C2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3" autoAdjust="0"/>
    <p:restoredTop sz="99743" autoAdjust="0"/>
  </p:normalViewPr>
  <p:slideViewPr>
    <p:cSldViewPr>
      <p:cViewPr>
        <p:scale>
          <a:sx n="75" d="100"/>
          <a:sy n="75" d="100"/>
        </p:scale>
        <p:origin x="-472" y="-80"/>
      </p:cViewPr>
      <p:guideLst>
        <p:guide orient="horz" pos="750"/>
        <p:guide pos="340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BD2337-570C-FD4E-A4E6-41B1CD80C642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AAFB63-BFBE-0949-9D08-B7F2F2C926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9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0BD9B-702E-2548-B8A1-B9B5E6F3029F}" type="datetimeFigureOut">
              <a:rPr lang="en-US" smtClean="0"/>
              <a:pPr/>
              <a:t>10/29/14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696913"/>
            <a:ext cx="49752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16B5A-D45A-2641-814B-E621206757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8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4435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8868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73302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97736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22171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46604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71039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95472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99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FF99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FF99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FF99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FF99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99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99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99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9900"/>
                </a:solidFill>
                <a:latin typeface="Comic Sans MS" pitchFamily="66" charset="0"/>
              </a:defRPr>
            </a:lvl9pPr>
          </a:lstStyle>
          <a:p>
            <a:fld id="{E05934E0-F025-41F8-A6B4-0684FEF6F853}" type="slidenum">
              <a:rPr lang="en-US" alt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31</a:t>
            </a:fld>
            <a:endParaRPr lang="en-US" alt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157100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5" y="2349386"/>
            <a:ext cx="9179799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965" y="4285615"/>
            <a:ext cx="7559834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8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6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1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5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505771F6-5865-B043-97BE-E4D531520934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B37E-0776-154C-B0D7-D6A8713C20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829" y="5293995"/>
            <a:ext cx="6479858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6829" y="675755"/>
            <a:ext cx="6479858" cy="4537710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4435" indent="0">
              <a:buNone/>
              <a:defRPr sz="3200"/>
            </a:lvl2pPr>
            <a:lvl3pPr marL="1048868" indent="0">
              <a:buNone/>
              <a:defRPr sz="2800"/>
            </a:lvl3pPr>
            <a:lvl4pPr marL="1573302" indent="0">
              <a:buNone/>
              <a:defRPr sz="2300"/>
            </a:lvl4pPr>
            <a:lvl5pPr marL="2097736" indent="0">
              <a:buNone/>
              <a:defRPr sz="2300"/>
            </a:lvl5pPr>
            <a:lvl6pPr marL="2622171" indent="0">
              <a:buNone/>
              <a:defRPr sz="2300"/>
            </a:lvl6pPr>
            <a:lvl7pPr marL="3146604" indent="0">
              <a:buNone/>
              <a:defRPr sz="2300"/>
            </a:lvl7pPr>
            <a:lvl8pPr marL="3671039" indent="0">
              <a:buNone/>
              <a:defRPr sz="2300"/>
            </a:lvl8pPr>
            <a:lvl9pPr marL="4195472" indent="0">
              <a:buNone/>
              <a:defRPr sz="23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6829" y="5918983"/>
            <a:ext cx="6479858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4435" indent="0">
              <a:buNone/>
              <a:defRPr sz="1400"/>
            </a:lvl2pPr>
            <a:lvl3pPr marL="1048868" indent="0">
              <a:buNone/>
              <a:defRPr sz="1100"/>
            </a:lvl3pPr>
            <a:lvl4pPr marL="1573302" indent="0">
              <a:buNone/>
              <a:defRPr sz="1000"/>
            </a:lvl4pPr>
            <a:lvl5pPr marL="2097736" indent="0">
              <a:buNone/>
              <a:defRPr sz="1000"/>
            </a:lvl5pPr>
            <a:lvl6pPr marL="2622171" indent="0">
              <a:buNone/>
              <a:defRPr sz="1000"/>
            </a:lvl6pPr>
            <a:lvl7pPr marL="3146604" indent="0">
              <a:buNone/>
              <a:defRPr sz="1000"/>
            </a:lvl7pPr>
            <a:lvl8pPr marL="3671039" indent="0">
              <a:buNone/>
              <a:defRPr sz="1000"/>
            </a:lvl8pPr>
            <a:lvl9pPr marL="41954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683BB477-A5F1-6F47-BB2C-A5E695A85C61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5BF8-E633-8F43-B95C-B91BDB03DC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4444DCE7-D859-1640-8B42-CD3AF9AB2FF0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61E50-B9C2-CF4B-AED0-C5670D0EB2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29828" y="302867"/>
            <a:ext cx="2429947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988" y="302867"/>
            <a:ext cx="7109844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B7294D7F-A791-0C43-8196-7B5216803D60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94AE1-0F22-9343-A698-FDF5BC657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710956" y="7009643"/>
            <a:ext cx="1619383" cy="402652"/>
          </a:xfrm>
          <a:prstGeom prst="rect">
            <a:avLst/>
          </a:prstGeom>
        </p:spPr>
        <p:txBody>
          <a:bodyPr lIns="100154" tIns="50077" rIns="100154" bIns="50077"/>
          <a:lstStyle/>
          <a:p>
            <a:r>
              <a:rPr lang="it-IT" smtClean="0"/>
              <a:t>02/10/2014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00" y="7310755"/>
            <a:ext cx="3981105" cy="252095"/>
          </a:xfrm>
          <a:prstGeom prst="rect">
            <a:avLst/>
          </a:prstGeom>
        </p:spPr>
        <p:txBody>
          <a:bodyPr lIns="100154" tIns="50077" rIns="100154" bIns="50077"/>
          <a:lstStyle/>
          <a:p>
            <a:r>
              <a:rPr lang="en-US" smtClean="0"/>
              <a:t>A. Scaramelli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539989" y="1046896"/>
            <a:ext cx="9716036" cy="5871713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673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625" y="2349500"/>
            <a:ext cx="9180513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250" y="4286250"/>
            <a:ext cx="7561263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3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48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88" y="4859338"/>
            <a:ext cx="9180512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2488" y="3205163"/>
            <a:ext cx="9180512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76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765300"/>
            <a:ext cx="4783138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5288" y="1765300"/>
            <a:ext cx="4784725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96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692275"/>
            <a:ext cx="47720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398713"/>
            <a:ext cx="47720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692275"/>
            <a:ext cx="4773613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398713"/>
            <a:ext cx="4773613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56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0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289DBD8A-C18F-CF4F-BD09-4BBC7618A2AC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EAE85-B4FB-5546-97E4-6D3878930C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62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01625"/>
            <a:ext cx="3552825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0" y="301625"/>
            <a:ext cx="6037263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750" y="1582738"/>
            <a:ext cx="3552825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99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138" y="5294313"/>
            <a:ext cx="6480175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6138" y="676275"/>
            <a:ext cx="64801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6138" y="5918200"/>
            <a:ext cx="6480175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78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74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1138" y="303213"/>
            <a:ext cx="2428875" cy="6453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303213"/>
            <a:ext cx="7138988" cy="6453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4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10" y="4859832"/>
            <a:ext cx="9179799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10" y="3205459"/>
            <a:ext cx="9179799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4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88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3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7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2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66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1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54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5A57E880-DAAF-1947-94D6-E33DF7100BB5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53D21-DC78-0349-B2A2-0A4AD5379B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990" y="1764669"/>
            <a:ext cx="4769895" cy="49911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880" y="1764669"/>
            <a:ext cx="4769895" cy="49911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E39C1305-AE3D-5947-B712-74256B70D246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43D0E-57BA-324E-A673-1E1D0D5835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1" y="1692892"/>
            <a:ext cx="4771771" cy="7055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435" indent="0">
              <a:buNone/>
              <a:defRPr sz="2300" b="1"/>
            </a:lvl2pPr>
            <a:lvl3pPr marL="1048868" indent="0">
              <a:buNone/>
              <a:defRPr sz="2100" b="1"/>
            </a:lvl3pPr>
            <a:lvl4pPr marL="1573302" indent="0">
              <a:buNone/>
              <a:defRPr sz="1800" b="1"/>
            </a:lvl4pPr>
            <a:lvl5pPr marL="2097736" indent="0">
              <a:buNone/>
              <a:defRPr sz="1800" b="1"/>
            </a:lvl5pPr>
            <a:lvl6pPr marL="2622171" indent="0">
              <a:buNone/>
              <a:defRPr sz="1800" b="1"/>
            </a:lvl6pPr>
            <a:lvl7pPr marL="3146604" indent="0">
              <a:buNone/>
              <a:defRPr sz="1800" b="1"/>
            </a:lvl7pPr>
            <a:lvl8pPr marL="3671039" indent="0">
              <a:buNone/>
              <a:defRPr sz="1800" b="1"/>
            </a:lvl8pPr>
            <a:lvl9pPr marL="41954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91" y="2398407"/>
            <a:ext cx="4771771" cy="435739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33" y="1692892"/>
            <a:ext cx="4773645" cy="7055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435" indent="0">
              <a:buNone/>
              <a:defRPr sz="2300" b="1"/>
            </a:lvl2pPr>
            <a:lvl3pPr marL="1048868" indent="0">
              <a:buNone/>
              <a:defRPr sz="2100" b="1"/>
            </a:lvl3pPr>
            <a:lvl4pPr marL="1573302" indent="0">
              <a:buNone/>
              <a:defRPr sz="1800" b="1"/>
            </a:lvl4pPr>
            <a:lvl5pPr marL="2097736" indent="0">
              <a:buNone/>
              <a:defRPr sz="1800" b="1"/>
            </a:lvl5pPr>
            <a:lvl6pPr marL="2622171" indent="0">
              <a:buNone/>
              <a:defRPr sz="1800" b="1"/>
            </a:lvl6pPr>
            <a:lvl7pPr marL="3146604" indent="0">
              <a:buNone/>
              <a:defRPr sz="1800" b="1"/>
            </a:lvl7pPr>
            <a:lvl8pPr marL="3671039" indent="0">
              <a:buNone/>
              <a:defRPr sz="1800" b="1"/>
            </a:lvl8pPr>
            <a:lvl9pPr marL="41954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33" y="2398407"/>
            <a:ext cx="4773645" cy="435739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E384B768-2160-F242-937B-E58A21D6D2E0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591ED-C403-814A-94CF-FF643ACDB4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B6BE94C5-2BDA-DB4A-AEAA-D1E0C84E5D71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7A85B-3BFC-7043-ADBA-8145A9EDF6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87A5DF-2F51-EF49-A43B-38A5CB6450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5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7BF673E4-817F-C749-9B33-40120656E31F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4D9FF-4FEC-7345-8860-99DC211DF5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89" y="301116"/>
            <a:ext cx="355304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407" y="301114"/>
            <a:ext cx="6037368" cy="645468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989" y="1582597"/>
            <a:ext cx="355304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4435" indent="0">
              <a:buNone/>
              <a:defRPr sz="1400"/>
            </a:lvl2pPr>
            <a:lvl3pPr marL="1048868" indent="0">
              <a:buNone/>
              <a:defRPr sz="1100"/>
            </a:lvl3pPr>
            <a:lvl4pPr marL="1573302" indent="0">
              <a:buNone/>
              <a:defRPr sz="1000"/>
            </a:lvl4pPr>
            <a:lvl5pPr marL="2097736" indent="0">
              <a:buNone/>
              <a:defRPr sz="1000"/>
            </a:lvl5pPr>
            <a:lvl6pPr marL="2622171" indent="0">
              <a:buNone/>
              <a:defRPr sz="1000"/>
            </a:lvl6pPr>
            <a:lvl7pPr marL="3146604" indent="0">
              <a:buNone/>
              <a:defRPr sz="1000"/>
            </a:lvl7pPr>
            <a:lvl8pPr marL="3671039" indent="0">
              <a:buNone/>
              <a:defRPr sz="1000"/>
            </a:lvl8pPr>
            <a:lvl9pPr marL="41954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DB8CC297-7F2A-614D-9A51-1D85EDC3D50A}" type="datetime1">
              <a:rPr lang="en-US"/>
              <a:pPr>
                <a:defRPr/>
              </a:pPr>
              <a:t>10/29/14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83B0A-8426-7E4F-AE70-FEFD665585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8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9991" y="50770"/>
            <a:ext cx="9719787" cy="53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886" tIns="52443" rIns="104886" bIns="524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9991" y="1260478"/>
            <a:ext cx="9719787" cy="499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886" tIns="52443" rIns="104886" bIns="52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7160199"/>
            <a:ext cx="629986" cy="402652"/>
          </a:xfrm>
          <a:prstGeom prst="rect">
            <a:avLst/>
          </a:prstGeom>
        </p:spPr>
        <p:txBody>
          <a:bodyPr vert="horz" wrap="square" lIns="104886" tIns="52443" rIns="104886" bIns="52443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487A5DF-2F51-EF49-A43B-38A5CB6450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524435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1048868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573302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2097736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3325" indent="-3933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1pPr>
      <a:lvl2pPr marL="852205" indent="-3277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2pPr>
      <a:lvl3pPr marL="1311086" indent="-26221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3pPr>
      <a:lvl4pPr marL="1835520" indent="-26221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4pPr>
      <a:lvl5pPr marL="2359954" indent="-26221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5pPr>
      <a:lvl6pPr marL="2884388" indent="-262217" algn="l" defTabSz="10488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8822" indent="-262217" algn="l" defTabSz="10488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3257" indent="-262217" algn="l" defTabSz="10488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7690" indent="-262217" algn="l" defTabSz="10488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435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8868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302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736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2171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6604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1039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5472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303213"/>
            <a:ext cx="9720263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765300"/>
            <a:ext cx="9720263" cy="49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750" y="7010400"/>
            <a:ext cx="2520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7C6EE-5705-944D-A64D-7C0781F86934}" type="datetimeFigureOut">
              <a:rPr lang="en-US" smtClean="0"/>
              <a:t>10/29/14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9350" y="7010400"/>
            <a:ext cx="34210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39063" y="7010400"/>
            <a:ext cx="2520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7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hyperlink" Target="https://edms.cern.ch/document/1353815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446881" y="504825"/>
            <a:ext cx="10079779" cy="2184823"/>
          </a:xfrm>
        </p:spPr>
        <p:txBody>
          <a:bodyPr lIns="0" tIns="0" rIns="0" bIns="0"/>
          <a:lstStyle/>
          <a:p>
            <a:r>
              <a:rPr lang="en-US" sz="4000" b="1" dirty="0" smtClean="0"/>
              <a:t>The CERN Neutrino Platform</a:t>
            </a:r>
            <a:endParaRPr lang="en-US" sz="3700" b="1" dirty="0">
              <a:solidFill>
                <a:srgbClr val="FFFFFF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359995" y="5125933"/>
            <a:ext cx="9154686" cy="2084491"/>
          </a:xfrm>
        </p:spPr>
        <p:txBody>
          <a:bodyPr lIns="0" tIns="0" rIns="0" bIns="0"/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20</a:t>
            </a:r>
            <a:r>
              <a:rPr lang="en-US" sz="2000" baseline="30000" dirty="0" smtClean="0">
                <a:solidFill>
                  <a:schemeClr val="bg1"/>
                </a:solidFill>
              </a:rPr>
              <a:t>th </a:t>
            </a:r>
            <a:r>
              <a:rPr lang="en-US" sz="2000" dirty="0" smtClean="0">
                <a:solidFill>
                  <a:schemeClr val="bg1"/>
                </a:solidFill>
              </a:rPr>
              <a:t>October2014</a:t>
            </a:r>
            <a:endParaRPr lang="en-US" sz="2100" dirty="0">
              <a:solidFill>
                <a:schemeClr val="bg1"/>
              </a:solidFill>
            </a:endParaRPr>
          </a:p>
          <a:p>
            <a:pPr algn="r"/>
            <a:r>
              <a:rPr lang="en-US" sz="2100" i="1" dirty="0">
                <a:solidFill>
                  <a:schemeClr val="bg1"/>
                </a:solidFill>
              </a:rPr>
              <a:t>Marzio </a:t>
            </a:r>
            <a:r>
              <a:rPr lang="en-US" sz="2100" i="1" dirty="0" smtClean="0">
                <a:solidFill>
                  <a:schemeClr val="bg1"/>
                </a:solidFill>
              </a:rPr>
              <a:t>Nessi,  </a:t>
            </a:r>
            <a:r>
              <a:rPr lang="en-US" sz="2100" i="1" dirty="0">
                <a:solidFill>
                  <a:schemeClr val="bg1"/>
                </a:solidFill>
              </a:rPr>
              <a:t>CERN &amp; </a:t>
            </a:r>
            <a:r>
              <a:rPr lang="en-US" sz="2100" i="1" dirty="0" smtClean="0">
                <a:solidFill>
                  <a:schemeClr val="bg1"/>
                </a:solidFill>
              </a:rPr>
              <a:t>University of Geneva</a:t>
            </a:r>
          </a:p>
          <a:p>
            <a:pPr algn="r"/>
            <a:endParaRPr lang="en-US" sz="2100" dirty="0">
              <a:solidFill>
                <a:schemeClr val="bg1"/>
              </a:solidFill>
            </a:endParaRPr>
          </a:p>
          <a:p>
            <a:pPr algn="l"/>
            <a:endParaRPr lang="en-US" sz="2100" dirty="0">
              <a:solidFill>
                <a:schemeClr val="bg1"/>
              </a:solidFill>
            </a:endParaRPr>
          </a:p>
          <a:p>
            <a:pPr algn="l"/>
            <a:endParaRPr lang="en-US" sz="2100" dirty="0">
              <a:solidFill>
                <a:schemeClr val="bg1"/>
              </a:solidFill>
            </a:endParaRPr>
          </a:p>
          <a:p>
            <a:pPr algn="l"/>
            <a:endParaRPr lang="en-US" sz="2100" dirty="0">
              <a:solidFill>
                <a:schemeClr val="bg1"/>
              </a:solidFill>
            </a:endParaRPr>
          </a:p>
          <a:p>
            <a:pPr algn="l"/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3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detector overhauling</a:t>
            </a:r>
            <a:endParaRPr lang="en-US" dirty="0"/>
          </a:p>
        </p:txBody>
      </p:sp>
      <p:pic>
        <p:nvPicPr>
          <p:cNvPr id="4" name="Picture 3" descr="Screen Shot 2014-04-02 at 20.11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425"/>
            <a:ext cx="5399881" cy="3358277"/>
          </a:xfrm>
          <a:prstGeom prst="rect">
            <a:avLst/>
          </a:prstGeom>
        </p:spPr>
      </p:pic>
      <p:pic>
        <p:nvPicPr>
          <p:cNvPr id="5" name="Picture 4" descr="Screen Shot 2014-04-02 at 20.11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" y="4543424"/>
            <a:ext cx="5422116" cy="3019425"/>
          </a:xfrm>
          <a:prstGeom prst="rect">
            <a:avLst/>
          </a:prstGeom>
        </p:spPr>
      </p:pic>
      <p:pic>
        <p:nvPicPr>
          <p:cNvPr id="9" name="Picture 8" descr="T600_Cryosta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81" y="4170052"/>
            <a:ext cx="4724400" cy="3364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881" y="885825"/>
            <a:ext cx="4877586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7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9987" y="15147"/>
            <a:ext cx="9899782" cy="536840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r>
              <a:rPr lang="en-US" sz="2800" b="1" i="1" dirty="0">
                <a:solidFill>
                  <a:srgbClr val="FFFFFF"/>
                </a:solidFill>
              </a:rPr>
              <a:t>To be constructed : </a:t>
            </a:r>
            <a:r>
              <a:rPr lang="en-US" sz="2800" i="1" dirty="0">
                <a:solidFill>
                  <a:srgbClr val="FFFFFF"/>
                </a:solidFill>
              </a:rPr>
              <a:t>two cold vessels with these dimensions  										</a:t>
            </a:r>
          </a:p>
        </p:txBody>
      </p:sp>
      <p:pic>
        <p:nvPicPr>
          <p:cNvPr id="4" name="Picture 3" descr="Screen Shot 2014-09-16 at 22.01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" y="809625"/>
            <a:ext cx="10043052" cy="68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7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13 at 17.2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919" y="-257175"/>
            <a:ext cx="7477125" cy="3810000"/>
          </a:xfrm>
          <a:prstGeom prst="rect">
            <a:avLst/>
          </a:prstGeom>
        </p:spPr>
      </p:pic>
      <p:pic>
        <p:nvPicPr>
          <p:cNvPr id="5" name="Picture 4" descr="Screen Shot 2014-07-29 at 04.34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46" y="3476625"/>
            <a:ext cx="8524917" cy="421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8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BN_Location_Pl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799763" cy="789372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uFill>
                  <a:solidFill>
                    <a:srgbClr val="953735"/>
                  </a:solidFill>
                </a:uFill>
              </a:rPr>
              <a:t>SBL at the FNAL ~ 0.8 GeV </a:t>
            </a:r>
            <a:r>
              <a:rPr lang="en-US" b="1" dirty="0">
                <a:uFill>
                  <a:solidFill>
                    <a:srgbClr val="953735"/>
                  </a:solidFill>
                </a:uFill>
                <a:latin typeface="Symbol" charset="2"/>
                <a:cs typeface="Symbol" charset="2"/>
              </a:rPr>
              <a:t>n</a:t>
            </a:r>
            <a:r>
              <a:rPr lang="en-US" b="1" dirty="0">
                <a:uFill>
                  <a:solidFill>
                    <a:srgbClr val="953735"/>
                  </a:solidFill>
                </a:uFill>
              </a:rPr>
              <a:t> Booster Beam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134183"/>
              </p:ext>
            </p:extLst>
          </p:nvPr>
        </p:nvGraphicFramePr>
        <p:xfrm>
          <a:off x="6314281" y="581025"/>
          <a:ext cx="4195243" cy="1747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507"/>
                <a:gridCol w="1153427"/>
                <a:gridCol w="1225309"/>
              </a:tblGrid>
              <a:tr h="392147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LAr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Mass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</a:tr>
              <a:tr h="33892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baseline="0" dirty="0" smtClean="0">
                          <a:solidFill>
                            <a:srgbClr val="404040"/>
                          </a:solidFill>
                        </a:rPr>
                        <a:t>Total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Active</a:t>
                      </a:r>
                      <a:r>
                        <a:rPr lang="en-US" sz="1500" b="0" baseline="0" dirty="0" smtClean="0">
                          <a:solidFill>
                            <a:srgbClr val="404040"/>
                          </a:solidFill>
                        </a:rPr>
                        <a:t> 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</a:tr>
              <a:tr h="338928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LAr1-ND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180t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82t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</a:tr>
              <a:tr h="338928">
                <a:tc>
                  <a:txBody>
                    <a:bodyPr/>
                    <a:lstStyle/>
                    <a:p>
                      <a:r>
                        <a:rPr lang="en-US" sz="1500" b="0" dirty="0" err="1" smtClean="0">
                          <a:solidFill>
                            <a:srgbClr val="404040"/>
                          </a:solidFill>
                        </a:rPr>
                        <a:t>MicroBooNE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170t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89t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</a:tr>
              <a:tr h="338928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T600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760t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404040"/>
                          </a:solidFill>
                        </a:rPr>
                        <a:t>476t</a:t>
                      </a:r>
                      <a:endParaRPr lang="en-US" sz="1500" b="0" dirty="0">
                        <a:solidFill>
                          <a:srgbClr val="404040"/>
                        </a:solidFill>
                      </a:endParaRPr>
                    </a:p>
                  </a:txBody>
                  <a:tcPr marL="312164" marR="312164" marT="50419" marB="5041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2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AB4E8-2224-7747-B239-B22A1C407EE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84822" y="700264"/>
            <a:ext cx="211903" cy="382952"/>
          </a:xfrm>
          <a:prstGeom prst="rect">
            <a:avLst/>
          </a:prstGeom>
          <a:noFill/>
        </p:spPr>
        <p:txBody>
          <a:bodyPr wrap="none" lIns="104927" tIns="52464" rIns="104927" bIns="52464" rtlCol="0">
            <a:spAutoFit/>
          </a:bodyPr>
          <a:lstStyle/>
          <a:p>
            <a:endParaRPr lang="en-US" dirty="0"/>
          </a:p>
        </p:txBody>
      </p:sp>
      <p:pic>
        <p:nvPicPr>
          <p:cNvPr id="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681" y="657225"/>
            <a:ext cx="2984500" cy="2209800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10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1681" y="3324225"/>
            <a:ext cx="2415646" cy="1991260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14" name="lar1nd_3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2681" y="5542899"/>
            <a:ext cx="2262544" cy="1991376"/>
          </a:xfrm>
          <a:prstGeom prst="rect">
            <a:avLst/>
          </a:prstGeom>
          <a:ln w="12700">
            <a:solidFill/>
            <a:miter lim="400000"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3037681" y="2333625"/>
            <a:ext cx="1905000" cy="533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113881" y="3629025"/>
            <a:ext cx="1981200" cy="609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319025" y="5915025"/>
            <a:ext cx="1776056" cy="6235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hape 232"/>
          <p:cNvSpPr/>
          <p:nvPr/>
        </p:nvSpPr>
        <p:spPr>
          <a:xfrm>
            <a:off x="363979" y="2562225"/>
            <a:ext cx="1606901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>
              <a:defRPr sz="1700"/>
            </a:lvl1pPr>
          </a:lstStyle>
          <a:p>
            <a:pPr lvl="0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ICARUS T600</a:t>
            </a:r>
          </a:p>
        </p:txBody>
      </p:sp>
      <p:sp>
        <p:nvSpPr>
          <p:cNvPr id="22" name="Shape 235"/>
          <p:cNvSpPr/>
          <p:nvPr/>
        </p:nvSpPr>
        <p:spPr>
          <a:xfrm>
            <a:off x="759909" y="5000627"/>
            <a:ext cx="1439572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>
              <a:defRPr sz="1700"/>
            </a:lvl1pPr>
          </a:lstStyle>
          <a:p>
            <a:pPr lvl="0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MicroBooNE</a:t>
            </a:r>
          </a:p>
        </p:txBody>
      </p:sp>
      <p:sp>
        <p:nvSpPr>
          <p:cNvPr id="25" name="Shape 229"/>
          <p:cNvSpPr/>
          <p:nvPr/>
        </p:nvSpPr>
        <p:spPr>
          <a:xfrm>
            <a:off x="1175204" y="7211830"/>
            <a:ext cx="997619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>
            <a:lvl1pPr>
              <a:defRPr sz="1700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LAr1-ND</a:t>
            </a:r>
          </a:p>
        </p:txBody>
      </p:sp>
      <p:sp>
        <p:nvSpPr>
          <p:cNvPr id="27" name="TextBox 26"/>
          <p:cNvSpPr txBox="1"/>
          <p:nvPr/>
        </p:nvSpPr>
        <p:spPr>
          <a:xfrm rot="20093107">
            <a:off x="6109240" y="4383956"/>
            <a:ext cx="830751" cy="655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0154" tIns="50077" rIns="100154" bIns="50077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NuMi</a:t>
            </a:r>
            <a:r>
              <a:rPr lang="en-US" dirty="0" smtClean="0">
                <a:solidFill>
                  <a:srgbClr val="FF0000"/>
                </a:solidFill>
              </a:rPr>
              <a:t> Line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6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1" y="50769"/>
            <a:ext cx="9719787" cy="1063655"/>
          </a:xfrm>
        </p:spPr>
        <p:txBody>
          <a:bodyPr/>
          <a:lstStyle/>
          <a:p>
            <a:r>
              <a:rPr lang="en-US" sz="4000" dirty="0" smtClean="0"/>
              <a:t>WA105 : LAGUNA detector Demonstrator</a:t>
            </a:r>
            <a:br>
              <a:rPr lang="en-US" sz="4000" dirty="0" smtClean="0"/>
            </a:br>
            <a:r>
              <a:rPr lang="en-US" dirty="0"/>
              <a:t>	</a:t>
            </a:r>
            <a:r>
              <a:rPr lang="en-US" dirty="0" smtClean="0"/>
              <a:t>											</a:t>
            </a:r>
            <a:r>
              <a:rPr lang="en-US" sz="1800" dirty="0" smtClean="0"/>
              <a:t>LAGUNA Collaboration with CERN help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081" y="1762094"/>
            <a:ext cx="9719787" cy="4991131"/>
          </a:xfrm>
        </p:spPr>
        <p:txBody>
          <a:bodyPr/>
          <a:lstStyle/>
          <a:p>
            <a:r>
              <a:rPr lang="en-US" sz="2800" i="1" dirty="0" smtClean="0"/>
              <a:t>Prepare at CERN all the necessary infrastructure (clean rooms, cryogenics, …)</a:t>
            </a:r>
          </a:p>
          <a:p>
            <a:r>
              <a:rPr lang="en-US" sz="2800" i="1" dirty="0" smtClean="0"/>
              <a:t>Construct a new generation of cryostats based on membrane technology</a:t>
            </a:r>
          </a:p>
          <a:p>
            <a:r>
              <a:rPr lang="en-US" sz="2800" i="1" dirty="0" smtClean="0"/>
              <a:t>Provide all the necessary cryogenics</a:t>
            </a:r>
          </a:p>
          <a:p>
            <a:r>
              <a:rPr lang="en-US" sz="2800" i="1" dirty="0" smtClean="0"/>
              <a:t>Construct and test 2 prototypes of a 2-phases LAr TPC</a:t>
            </a:r>
          </a:p>
          <a:p>
            <a:pPr lvl="1"/>
            <a:r>
              <a:rPr lang="en-US" sz="2300" i="1" dirty="0" smtClean="0"/>
              <a:t>3 x1 x 1  m</a:t>
            </a:r>
            <a:r>
              <a:rPr lang="en-US" sz="2300" i="1" baseline="30000" dirty="0" smtClean="0"/>
              <a:t>3</a:t>
            </a:r>
          </a:p>
          <a:p>
            <a:pPr lvl="1"/>
            <a:r>
              <a:rPr lang="en-US" sz="2300" i="1" dirty="0" smtClean="0"/>
              <a:t>6 x 6 x 6 m</a:t>
            </a:r>
            <a:r>
              <a:rPr lang="en-US" sz="2300" i="1" baseline="30000" dirty="0" smtClean="0"/>
              <a:t>3</a:t>
            </a:r>
          </a:p>
          <a:p>
            <a:r>
              <a:rPr lang="en-US" sz="2800" i="1" dirty="0" smtClean="0"/>
              <a:t>Charged beam tests at the SPS with full readout capabilities</a:t>
            </a:r>
            <a:endParaRPr lang="en-US" sz="2800" i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88861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9-09 at 18.0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9" y="2638425"/>
            <a:ext cx="7239000" cy="5257800"/>
          </a:xfrm>
          <a:prstGeom prst="rect">
            <a:avLst/>
          </a:prstGeom>
        </p:spPr>
      </p:pic>
      <p:pic>
        <p:nvPicPr>
          <p:cNvPr id="3" name="Picture 2" descr="Screen Shot 2014-09-09 at 18.11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31" y="-28575"/>
            <a:ext cx="4701832" cy="2943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766" y="276225"/>
            <a:ext cx="50950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WA105 - LBNO-Demo Detector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4881" y="4467225"/>
            <a:ext cx="3266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>
                <a:solidFill>
                  <a:srgbClr val="FFFFFF"/>
                </a:solidFill>
              </a:rPr>
              <a:t>External</a:t>
            </a:r>
            <a:r>
              <a:rPr lang="sv-SE" dirty="0">
                <a:solidFill>
                  <a:srgbClr val="FFFFFF"/>
                </a:solidFill>
              </a:rPr>
              <a:t> dimensions: 12.5(w)</a:t>
            </a:r>
            <a:r>
              <a:rPr lang="sv-SE" b="1" dirty="0">
                <a:solidFill>
                  <a:srgbClr val="FFFFFF"/>
                </a:solidFill>
              </a:rPr>
              <a:t>Å~</a:t>
            </a:r>
            <a:r>
              <a:rPr lang="sv-SE" dirty="0">
                <a:solidFill>
                  <a:srgbClr val="FFFFFF"/>
                </a:solidFill>
              </a:rPr>
              <a:t>12.5(l)</a:t>
            </a:r>
            <a:r>
              <a:rPr lang="sv-SE" b="1" dirty="0">
                <a:solidFill>
                  <a:srgbClr val="FFFFFF"/>
                </a:solidFill>
              </a:rPr>
              <a:t>Å~</a:t>
            </a:r>
            <a:r>
              <a:rPr lang="sv-SE" dirty="0">
                <a:solidFill>
                  <a:srgbClr val="FFFFFF"/>
                </a:solidFill>
              </a:rPr>
              <a:t>11.2(h) 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8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09 at 18.07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997"/>
            <a:ext cx="10799763" cy="6704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9874" y="101739"/>
            <a:ext cx="83472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WA105 - LBNO-Demo Detector</a:t>
            </a:r>
          </a:p>
        </p:txBody>
      </p:sp>
    </p:spTree>
    <p:extLst>
      <p:ext uri="{BB962C8B-B14F-4D97-AF65-F5344CB8AC3E}">
        <p14:creationId xmlns:p14="http://schemas.microsoft.com/office/powerpoint/2010/main" val="158101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1" y="50769"/>
            <a:ext cx="9719787" cy="1063656"/>
          </a:xfrm>
        </p:spPr>
        <p:txBody>
          <a:bodyPr/>
          <a:lstStyle/>
          <a:p>
            <a:r>
              <a:rPr lang="en-US" sz="3600" dirty="0" smtClean="0"/>
              <a:t>First membrane cryostat under construction (ready in spring 2015, 17 m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 LAr)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80294" y="2368110"/>
            <a:ext cx="8546775" cy="519156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878" y="3916892"/>
            <a:ext cx="6191885" cy="36766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881" y="1724025"/>
            <a:ext cx="3342481" cy="22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23" y="972352"/>
            <a:ext cx="5420452" cy="6590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39" y="504190"/>
            <a:ext cx="3443321" cy="1428538"/>
          </a:xfrm>
        </p:spPr>
        <p:txBody>
          <a:bodyPr/>
          <a:lstStyle/>
          <a:p>
            <a:r>
              <a:rPr lang="en-US" dirty="0" smtClean="0"/>
              <a:t>The outer structure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932729"/>
            <a:ext cx="4539669" cy="5462058"/>
          </a:xfrm>
        </p:spPr>
        <p:txBody>
          <a:bodyPr>
            <a:normAutofit/>
          </a:bodyPr>
          <a:lstStyle/>
          <a:p>
            <a:r>
              <a:rPr lang="en-US" dirty="0" smtClean="0"/>
              <a:t>Overview</a:t>
            </a:r>
          </a:p>
          <a:p>
            <a:endParaRPr lang="en-US" dirty="0"/>
          </a:p>
          <a:p>
            <a:r>
              <a:rPr lang="en-US" dirty="0" smtClean="0"/>
              <a:t>Steel profiles (IPE240)</a:t>
            </a:r>
          </a:p>
          <a:p>
            <a:r>
              <a:rPr lang="en-US" dirty="0"/>
              <a:t>	b</a:t>
            </a:r>
            <a:r>
              <a:rPr lang="en-US" dirty="0" smtClean="0"/>
              <a:t>olted and welded together</a:t>
            </a:r>
          </a:p>
          <a:p>
            <a:endParaRPr lang="en-US" dirty="0"/>
          </a:p>
          <a:p>
            <a:r>
              <a:rPr lang="en-US" dirty="0" smtClean="0"/>
              <a:t>Internal dimensions (now confirmed):</a:t>
            </a:r>
            <a:endParaRPr lang="en-US" dirty="0"/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6’812mm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 smtClean="0">
                <a:solidFill>
                  <a:srgbClr val="FF0000"/>
                </a:solidFill>
              </a:rPr>
              <a:t>4’412mm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 smtClean="0">
                <a:solidFill>
                  <a:srgbClr val="FF0000"/>
                </a:solidFill>
              </a:rPr>
              <a:t>4’002mm </a:t>
            </a:r>
            <a:r>
              <a:rPr lang="en-US" dirty="0" smtClean="0"/>
              <a:t>(L x W x H)</a:t>
            </a:r>
          </a:p>
          <a:p>
            <a:endParaRPr lang="en-US" dirty="0"/>
          </a:p>
          <a:p>
            <a:r>
              <a:rPr lang="en-US" dirty="0" smtClean="0"/>
              <a:t>Weight:</a:t>
            </a:r>
          </a:p>
          <a:p>
            <a:r>
              <a:rPr lang="en-US" dirty="0"/>
              <a:t>	</a:t>
            </a:r>
            <a:r>
              <a:rPr lang="en-US" dirty="0" smtClean="0"/>
              <a:t>12T (confirmed)</a:t>
            </a:r>
            <a:endParaRPr lang="en-US" dirty="0"/>
          </a:p>
          <a:p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70362"/>
              </p:ext>
            </p:extLst>
          </p:nvPr>
        </p:nvGraphicFramePr>
        <p:xfrm>
          <a:off x="1686496" y="5355913"/>
          <a:ext cx="2853173" cy="2184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4" imgW="5495760" imgH="3381480" progId="">
                  <p:embed/>
                </p:oleObj>
              </mc:Choice>
              <mc:Fallback>
                <p:oleObj r:id="rId4" imgW="5495760" imgH="3381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6496" y="5355913"/>
                        <a:ext cx="2853173" cy="2184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171850" y="5462058"/>
            <a:ext cx="1215290" cy="242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7699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07" y="756285"/>
            <a:ext cx="4118482" cy="1092412"/>
          </a:xfrm>
        </p:spPr>
        <p:txBody>
          <a:bodyPr/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6907" y="2643768"/>
            <a:ext cx="40452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Divided in 18 pieces: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Weight: 1 – 1.5 T each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Sizes: 4.5m x 2.5m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Standard trucks:</a:t>
            </a:r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Probably two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10T each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2m height each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84" y="0"/>
            <a:ext cx="6299779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6135" y="40632"/>
            <a:ext cx="8446995" cy="712759"/>
          </a:xfrm>
          <a:prstGeom prst="rect">
            <a:avLst/>
          </a:prstGeom>
          <a:noFill/>
        </p:spPr>
        <p:txBody>
          <a:bodyPr wrap="square" lIns="100154" tIns="50077" rIns="100154" bIns="50077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CERN Neutrino Platform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3880" y="1585773"/>
            <a:ext cx="9904913" cy="5517031"/>
            <a:chOff x="128421" y="2555875"/>
            <a:chExt cx="9777579" cy="4297840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4353597" y="3316544"/>
              <a:ext cx="1506339" cy="2968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1920064" y="2555875"/>
              <a:ext cx="5136444" cy="714375"/>
            </a:xfrm>
            <a:prstGeom prst="rect">
              <a:avLst/>
            </a:prstGeom>
            <a:solidFill>
              <a:srgbClr val="FF2F4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64280" y="2730500"/>
              <a:ext cx="4219222" cy="287715"/>
            </a:xfrm>
            <a:prstGeom prst="rect">
              <a:avLst/>
            </a:prstGeom>
            <a:solidFill>
              <a:srgbClr val="FF2F4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CERN Neutrino Platform</a:t>
              </a:r>
              <a:endParaRPr lang="en-US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8421" y="3730625"/>
              <a:ext cx="3118556" cy="1111250"/>
              <a:chOff x="444500" y="4974167"/>
              <a:chExt cx="2159000" cy="148166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44500" y="4974167"/>
                <a:ext cx="2159000" cy="1481666"/>
              </a:xfrm>
              <a:prstGeom prst="ellips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71498" y="5355165"/>
                <a:ext cx="1905000" cy="3836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Neutrino detectors R&amp;D :</a:t>
                </a:r>
                <a:endParaRPr lang="en-US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79336" y="5688422"/>
                <a:ext cx="1905000" cy="671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</a:t>
                </a:r>
                <a:r>
                  <a:rPr lang="en-US" dirty="0" smtClean="0"/>
                  <a:t>rototypes, </a:t>
                </a:r>
                <a:r>
                  <a:rPr lang="en-US" dirty="0"/>
                  <a:t>c</a:t>
                </a:r>
                <a:r>
                  <a:rPr lang="en-US" dirty="0" smtClean="0"/>
                  <a:t>omponents, final assemblies</a:t>
                </a:r>
                <a:endParaRPr lang="en-US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913494" y="3575050"/>
              <a:ext cx="3118556" cy="1111250"/>
              <a:chOff x="444500" y="4974167"/>
              <a:chExt cx="2159000" cy="1481666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12" name="Oval 11"/>
              <p:cNvSpPr/>
              <p:nvPr/>
            </p:nvSpPr>
            <p:spPr>
              <a:xfrm>
                <a:off x="444500" y="4974167"/>
                <a:ext cx="2159000" cy="1481666"/>
              </a:xfrm>
              <a:prstGeom prst="ellipse">
                <a:avLst/>
              </a:prstGeom>
              <a:grp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71498" y="5185834"/>
                <a:ext cx="1905000" cy="959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Logistics + </a:t>
                </a:r>
              </a:p>
              <a:p>
                <a:pPr algn="ctr"/>
                <a:r>
                  <a:rPr lang="en-US" dirty="0" smtClean="0"/>
                  <a:t>Test Beams Infrastructure (EHN1 </a:t>
                </a:r>
                <a:r>
                  <a:rPr lang="en-US" dirty="0" err="1" smtClean="0"/>
                  <a:t>ext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961944" y="4901431"/>
              <a:ext cx="3118556" cy="1111250"/>
              <a:chOff x="444500" y="4974167"/>
              <a:chExt cx="2159000" cy="1481666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5" name="Oval 14"/>
              <p:cNvSpPr/>
              <p:nvPr/>
            </p:nvSpPr>
            <p:spPr>
              <a:xfrm>
                <a:off x="444500" y="4974167"/>
                <a:ext cx="2159000" cy="1481666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71498" y="5185830"/>
                <a:ext cx="1905000" cy="959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Design and eventually implement a Neutrino Beam</a:t>
                </a:r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271887" y="5274021"/>
              <a:ext cx="3118556" cy="1111250"/>
              <a:chOff x="444500" y="4974167"/>
              <a:chExt cx="2159000" cy="1481666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8" name="Oval 17"/>
              <p:cNvSpPr/>
              <p:nvPr/>
            </p:nvSpPr>
            <p:spPr>
              <a:xfrm>
                <a:off x="444500" y="4974167"/>
                <a:ext cx="2159000" cy="1481666"/>
              </a:xfrm>
              <a:prstGeom prst="ellipse">
                <a:avLst/>
              </a:prstGeom>
              <a:grp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71498" y="5173046"/>
                <a:ext cx="1905000" cy="911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EU participation in a High Intensity Facility &amp; SBL</a:t>
                </a:r>
              </a:p>
              <a:p>
                <a:pPr algn="ctr"/>
                <a:r>
                  <a:rPr lang="en-US" sz="1500" dirty="0"/>
                  <a:t>(detectors, beam, </a:t>
                </a:r>
                <a:r>
                  <a:rPr lang="en-US" sz="1500" dirty="0" err="1"/>
                  <a:t>infrastr</a:t>
                </a:r>
                <a:r>
                  <a:rPr lang="en-US" sz="1500" dirty="0"/>
                  <a:t>.)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5295434" y="6348890"/>
              <a:ext cx="4610566" cy="504825"/>
            </a:xfrm>
            <a:prstGeom prst="rect">
              <a:avLst/>
            </a:prstGeom>
            <a:solidFill>
              <a:srgbClr val="FF2F4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32344" y="6448772"/>
              <a:ext cx="4212342" cy="28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PHYSICS (Short and Long Baselines)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1950628" y="3273424"/>
              <a:ext cx="397463" cy="4603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708407" y="3300239"/>
              <a:ext cx="214019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3063530" y="3270250"/>
              <a:ext cx="825493" cy="20037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5" idx="0"/>
            </p:cNvCxnSpPr>
            <p:nvPr/>
          </p:nvCxnSpPr>
          <p:spPr>
            <a:xfrm>
              <a:off x="6756882" y="3304828"/>
              <a:ext cx="764341" cy="15966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460072" y="6012682"/>
              <a:ext cx="0" cy="3362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4225343" y="6141915"/>
              <a:ext cx="1070092" cy="2422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816102" y="4924768"/>
              <a:ext cx="397463" cy="39687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4292608" y="5510384"/>
              <a:ext cx="1696860" cy="15523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809074" y="4718396"/>
              <a:ext cx="596192" cy="345729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7239942" y="3430133"/>
              <a:ext cx="2623256" cy="841374"/>
              <a:chOff x="444500" y="4974167"/>
              <a:chExt cx="2159000" cy="1481666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1" name="Oval 40"/>
              <p:cNvSpPr/>
              <p:nvPr/>
            </p:nvSpPr>
            <p:spPr>
              <a:xfrm>
                <a:off x="444500" y="4974167"/>
                <a:ext cx="2159000" cy="1481666"/>
              </a:xfrm>
              <a:prstGeom prst="ellipse">
                <a:avLst/>
              </a:prstGeom>
              <a:grp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11234" y="5006916"/>
                <a:ext cx="1905000" cy="1203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Investigate new programs </a:t>
                </a:r>
                <a:r>
                  <a:rPr lang="en-US" sz="1500" dirty="0"/>
                  <a:t>(mu storage ring, </a:t>
                </a:r>
                <a:r>
                  <a:rPr lang="en-US" sz="1500" dirty="0" err="1"/>
                  <a:t>betabeams</a:t>
                </a:r>
                <a:r>
                  <a:rPr lang="en-US" sz="1500" dirty="0"/>
                  <a:t> ?, …) </a:t>
                </a:r>
              </a:p>
            </p:txBody>
          </p:sp>
        </p:grpSp>
        <p:cxnSp>
          <p:nvCxnSpPr>
            <p:cNvPr id="43" name="Straight Arrow Connector 42"/>
            <p:cNvCxnSpPr/>
            <p:nvPr/>
          </p:nvCxnSpPr>
          <p:spPr>
            <a:xfrm>
              <a:off x="7056509" y="3043605"/>
              <a:ext cx="793487" cy="4532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181318" y="4545532"/>
              <a:ext cx="2808150" cy="776114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977495" y="4681843"/>
              <a:ext cx="601763" cy="712329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/>
          <p:cNvSpPr/>
          <p:nvPr/>
        </p:nvSpPr>
        <p:spPr>
          <a:xfrm>
            <a:off x="6729088" y="4791556"/>
            <a:ext cx="792339" cy="43246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154" tIns="50077" rIns="100154" bIns="50077"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655E-5E6A-044D-AC87-709C257572E9}" type="slidenum">
              <a:rPr lang="en-US" smtClean="0"/>
              <a:t>2</a:t>
            </a:fld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647281" y="3705225"/>
            <a:ext cx="533400" cy="0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65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1" y="50769"/>
            <a:ext cx="9719787" cy="1063655"/>
          </a:xfrm>
        </p:spPr>
        <p:txBody>
          <a:bodyPr/>
          <a:lstStyle/>
          <a:p>
            <a:r>
              <a:rPr lang="en-US" sz="4000" dirty="0" smtClean="0"/>
              <a:t>WA104 : Magnetized Muon Spectrometer</a:t>
            </a:r>
            <a:r>
              <a:rPr lang="en-US" dirty="0"/>
              <a:t>	</a:t>
            </a:r>
            <a:r>
              <a:rPr lang="en-US" dirty="0" smtClean="0"/>
              <a:t>											</a:t>
            </a:r>
            <a:r>
              <a:rPr lang="en-US" sz="1800" dirty="0" smtClean="0"/>
              <a:t>NESSiE Collaboration with CERN help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081" y="1952625"/>
            <a:ext cx="9719787" cy="4991131"/>
          </a:xfrm>
        </p:spPr>
        <p:txBody>
          <a:bodyPr/>
          <a:lstStyle/>
          <a:p>
            <a:r>
              <a:rPr lang="en-US" sz="2800" i="1" dirty="0" smtClean="0"/>
              <a:t>Prepare at CERN all the necessary infrastructure (space, logistics)</a:t>
            </a:r>
          </a:p>
          <a:p>
            <a:r>
              <a:rPr lang="en-US" sz="2800" i="1" dirty="0" smtClean="0"/>
              <a:t>R&amp;D on a warm air core magnet</a:t>
            </a:r>
          </a:p>
          <a:p>
            <a:r>
              <a:rPr lang="en-US" sz="2800" i="1" dirty="0" smtClean="0"/>
              <a:t>R&amp;D on a cold air core magnet</a:t>
            </a:r>
          </a:p>
          <a:p>
            <a:r>
              <a:rPr lang="en-US" sz="2800" i="1" dirty="0" smtClean="0"/>
              <a:t>Construct and test prototypes of a possible muon spectrometer</a:t>
            </a:r>
            <a:endParaRPr lang="en-US" sz="2300" i="1" baseline="30000" dirty="0" smtClean="0"/>
          </a:p>
          <a:p>
            <a:r>
              <a:rPr lang="en-US" sz="2800" i="1" dirty="0" smtClean="0"/>
              <a:t>Charged beam tests at the SPS with full readout capabilities</a:t>
            </a:r>
            <a:endParaRPr lang="en-US" sz="2800" i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277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Air core magnets R&amp;D</a:t>
            </a:r>
            <a:endParaRPr lang="en-US" dirty="0"/>
          </a:p>
        </p:txBody>
      </p:sp>
      <p:pic>
        <p:nvPicPr>
          <p:cNvPr id="5" name="Picture 4" descr="Screen Shot 2014-09-09 at 19.13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5526881" cy="3893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0025"/>
            <a:ext cx="990600" cy="3810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Warm</a:t>
            </a:r>
            <a:endParaRPr lang="en-US" dirty="0"/>
          </a:p>
        </p:txBody>
      </p:sp>
      <p:pic>
        <p:nvPicPr>
          <p:cNvPr id="7" name="Picture 6" descr="Screen Shot 2014-09-09 at 19.15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27" y="3770842"/>
            <a:ext cx="8382000" cy="3771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14481" y="3781425"/>
            <a:ext cx="24384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Superconducting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6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1" y="50769"/>
            <a:ext cx="9719787" cy="1063655"/>
          </a:xfrm>
        </p:spPr>
        <p:txBody>
          <a:bodyPr/>
          <a:lstStyle/>
          <a:p>
            <a:r>
              <a:rPr lang="en-US" sz="4000" dirty="0" smtClean="0"/>
              <a:t>LBNF : Test of a large TPC module</a:t>
            </a:r>
            <a:r>
              <a:rPr lang="en-US" dirty="0"/>
              <a:t>	</a:t>
            </a:r>
            <a:r>
              <a:rPr lang="en-US" dirty="0" smtClean="0"/>
              <a:t>											</a:t>
            </a:r>
            <a:r>
              <a:rPr lang="en-US" sz="1800" dirty="0" smtClean="0"/>
              <a:t>LBNF Collaboration with CERN help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081" y="1952625"/>
            <a:ext cx="9719787" cy="4991131"/>
          </a:xfrm>
        </p:spPr>
        <p:txBody>
          <a:bodyPr/>
          <a:lstStyle/>
          <a:p>
            <a:r>
              <a:rPr lang="en-US" sz="2800" i="1" dirty="0" smtClean="0"/>
              <a:t>Prepare at CERN all the necessary infrastructure (space, logistics)</a:t>
            </a:r>
          </a:p>
          <a:p>
            <a:r>
              <a:rPr lang="en-US" sz="2800" i="1" dirty="0" smtClean="0"/>
              <a:t>Prepare a large cryostat for receiving this detector (new cap) </a:t>
            </a:r>
          </a:p>
          <a:p>
            <a:r>
              <a:rPr lang="en-US" sz="2800" i="1" dirty="0" smtClean="0"/>
              <a:t>Bring to CERN components assembled in the UK and USA</a:t>
            </a:r>
          </a:p>
          <a:p>
            <a:r>
              <a:rPr lang="en-US" sz="2800" i="1" dirty="0" smtClean="0"/>
              <a:t>Prepare/adapt  the necessary cryogenics</a:t>
            </a:r>
          </a:p>
          <a:p>
            <a:r>
              <a:rPr lang="en-US" sz="2800" i="1" dirty="0" smtClean="0"/>
              <a:t>Charged beam tests at the SPS with full readout capabilities</a:t>
            </a:r>
            <a:endParaRPr lang="en-US" sz="2800" i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93525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0281" y="-57503"/>
            <a:ext cx="7674548" cy="6658328"/>
            <a:chOff x="3770488" y="2160058"/>
            <a:chExt cx="5371397" cy="4243918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488" y="2175578"/>
              <a:ext cx="5371397" cy="4228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007556" y="2160058"/>
              <a:ext cx="1580444" cy="439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313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81" y="-28575"/>
            <a:ext cx="9719787" cy="537452"/>
          </a:xfrm>
        </p:spPr>
        <p:txBody>
          <a:bodyPr/>
          <a:lstStyle/>
          <a:p>
            <a:r>
              <a:rPr lang="en-US" sz="4000" dirty="0" smtClean="0"/>
              <a:t>CERN support groups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18281" y="725031"/>
            <a:ext cx="10581482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000" dirty="0" smtClean="0">
                <a:solidFill>
                  <a:srgbClr val="FFFFFF"/>
                </a:solidFill>
              </a:rPr>
              <a:t> a  detector mechanical engineering team (3 </a:t>
            </a:r>
            <a:r>
              <a:rPr lang="en-US" sz="2000" dirty="0" err="1" smtClean="0">
                <a:solidFill>
                  <a:srgbClr val="FFFFFF"/>
                </a:solidFill>
              </a:rPr>
              <a:t>eng.</a:t>
            </a:r>
            <a:r>
              <a:rPr lang="en-US" sz="2000" dirty="0" smtClean="0">
                <a:solidFill>
                  <a:srgbClr val="FFFFFF"/>
                </a:solidFill>
              </a:rPr>
              <a:t> already involved)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>
                <a:solidFill>
                  <a:srgbClr val="FFFFFF"/>
                </a:solidFill>
              </a:rPr>
              <a:t> a new </a:t>
            </a:r>
            <a:r>
              <a:rPr lang="en-US" sz="2000" dirty="0" err="1" smtClean="0">
                <a:solidFill>
                  <a:srgbClr val="FFFFFF"/>
                </a:solidFill>
              </a:rPr>
              <a:t>Lar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cryo</a:t>
            </a:r>
            <a:r>
              <a:rPr lang="en-US" sz="2000" dirty="0" smtClean="0">
                <a:solidFill>
                  <a:srgbClr val="FFFFFF"/>
                </a:solidFill>
              </a:rPr>
              <a:t> group :  3 staff engineers + 3 Project associates </a:t>
            </a:r>
            <a:r>
              <a:rPr lang="en-US" sz="2000" dirty="0" err="1" smtClean="0">
                <a:solidFill>
                  <a:srgbClr val="FFFFFF"/>
                </a:solidFill>
              </a:rPr>
              <a:t>eng.</a:t>
            </a:r>
            <a:r>
              <a:rPr lang="en-US" sz="2000" dirty="0" smtClean="0">
                <a:solidFill>
                  <a:srgbClr val="FFFFFF"/>
                </a:solidFill>
              </a:rPr>
              <a:t> in rotation. The support of the CERN </a:t>
            </a:r>
            <a:r>
              <a:rPr lang="en-US" sz="2000" dirty="0" err="1" smtClean="0">
                <a:solidFill>
                  <a:srgbClr val="FFFFFF"/>
                </a:solidFill>
              </a:rPr>
              <a:t>cryolab</a:t>
            </a:r>
            <a:r>
              <a:rPr lang="en-US" sz="2000" dirty="0" smtClean="0">
                <a:solidFill>
                  <a:srgbClr val="FFFFFF"/>
                </a:solidFill>
              </a:rPr>
              <a:t> infrastructure ( </a:t>
            </a:r>
            <a:r>
              <a:rPr lang="en-US" sz="2000" dirty="0" err="1" smtClean="0">
                <a:solidFill>
                  <a:srgbClr val="FFFFFF"/>
                </a:solidFill>
              </a:rPr>
              <a:t>cryo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tecs</a:t>
            </a:r>
            <a:r>
              <a:rPr lang="en-US" sz="2000" dirty="0" smtClean="0">
                <a:solidFill>
                  <a:srgbClr val="FFFFFF"/>
                </a:solidFill>
              </a:rPr>
              <a:t> and frames contracts)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a team of technicians 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>
                <a:solidFill>
                  <a:srgbClr val="FFFFFF"/>
                </a:solidFill>
              </a:rPr>
              <a:t> an electrical engineer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>
                <a:solidFill>
                  <a:srgbClr val="FFFFFF"/>
                </a:solidFill>
              </a:rPr>
              <a:t> a controls group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>
                <a:solidFill>
                  <a:srgbClr val="FFFFFF"/>
                </a:solidFill>
              </a:rPr>
              <a:t> a (Si)PM characterization lab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>
                <a:solidFill>
                  <a:srgbClr val="FFFFFF"/>
                </a:solidFill>
              </a:rPr>
              <a:t> a simulation group for beam issues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>
                <a:solidFill>
                  <a:srgbClr val="FFFFFF"/>
                </a:solidFill>
              </a:rPr>
              <a:t> safety and environment experts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>
                <a:solidFill>
                  <a:srgbClr val="FFFFFF"/>
                </a:solidFill>
              </a:rPr>
              <a:t> secondary beam experts (from CNGS + new people)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>
                <a:solidFill>
                  <a:srgbClr val="FFFFFF"/>
                </a:solidFill>
              </a:rPr>
              <a:t> a</a:t>
            </a:r>
            <a:r>
              <a:rPr lang="en-US" sz="2000" dirty="0" smtClean="0">
                <a:solidFill>
                  <a:srgbClr val="FFFFFF"/>
                </a:solidFill>
              </a:rPr>
              <a:t>ccess to many CERN technology groups (EL, power, CV, material, ….)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 a new physics team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1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81" y="2486025"/>
            <a:ext cx="9719787" cy="537452"/>
          </a:xfrm>
        </p:spPr>
        <p:txBody>
          <a:bodyPr/>
          <a:lstStyle/>
          <a:p>
            <a:r>
              <a:rPr lang="en-US" sz="4000" dirty="0" smtClean="0"/>
              <a:t>EHN1 extension as a new test area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566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16635" r="22620" b="12508"/>
          <a:stretch>
            <a:fillRect/>
          </a:stretch>
        </p:blipFill>
        <p:spPr bwMode="auto">
          <a:xfrm>
            <a:off x="4486" y="1687022"/>
            <a:ext cx="6380484" cy="487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97552" y="2272657"/>
            <a:ext cx="1040603" cy="588222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4927" tIns="52464" rIns="104927" bIns="52464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en-US" sz="230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111" y="128620"/>
            <a:ext cx="10120587" cy="675339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algn="ctr"/>
            <a:r>
              <a:rPr lang="fr-FR" sz="3700" b="1" i="1" dirty="0">
                <a:solidFill>
                  <a:schemeClr val="bg1"/>
                </a:solidFill>
              </a:rPr>
              <a:t>CENF – Civil Engineering Extension B887</a:t>
            </a:r>
            <a:endParaRPr lang="en-GB" sz="37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21"/>
          <p:cNvCxnSpPr>
            <a:cxnSpLocks noChangeShapeType="1"/>
          </p:cNvCxnSpPr>
          <p:nvPr/>
        </p:nvCxnSpPr>
        <p:spPr bwMode="auto">
          <a:xfrm>
            <a:off x="467158" y="763890"/>
            <a:ext cx="9921992" cy="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1776" t="8657" r="32289" b="5703"/>
          <a:stretch/>
        </p:blipFill>
        <p:spPr>
          <a:xfrm>
            <a:off x="6431696" y="1987295"/>
            <a:ext cx="4368067" cy="4275043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7" idx="3"/>
            <a:endCxn id="17" idx="0"/>
          </p:cNvCxnSpPr>
          <p:nvPr/>
        </p:nvCxnSpPr>
        <p:spPr>
          <a:xfrm>
            <a:off x="3838155" y="2566768"/>
            <a:ext cx="4180512" cy="1419449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Rectangle 1"/>
          <p:cNvSpPr>
            <a:spLocks noChangeArrowheads="1"/>
          </p:cNvSpPr>
          <p:nvPr/>
        </p:nvSpPr>
        <p:spPr bwMode="auto">
          <a:xfrm rot="18778986">
            <a:off x="7643517" y="3871745"/>
            <a:ext cx="1211171" cy="629986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4927" tIns="52464" rIns="104927" bIns="52464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en-US" sz="230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6631221" y="1805086"/>
            <a:ext cx="3213090" cy="91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100" u="sng" dirty="0">
                <a:solidFill>
                  <a:srgbClr val="003399"/>
                </a:solidFill>
                <a:latin typeface="+mn-lt"/>
                <a:sym typeface="Symbol" pitchFamily="18" charset="2"/>
              </a:rPr>
              <a:t>-</a:t>
            </a:r>
            <a:r>
              <a:rPr lang="en-US" altLang="en-US" sz="2100" u="sng" dirty="0" err="1">
                <a:solidFill>
                  <a:srgbClr val="003399"/>
                </a:solidFill>
                <a:latin typeface="+mn-lt"/>
                <a:sym typeface="Symbol" pitchFamily="18" charset="2"/>
              </a:rPr>
              <a:t>Prevessin</a:t>
            </a:r>
            <a:r>
              <a:rPr lang="en-US" altLang="en-US" sz="2100" u="sng" dirty="0">
                <a:solidFill>
                  <a:srgbClr val="003399"/>
                </a:solidFill>
                <a:latin typeface="+mn-lt"/>
                <a:sym typeface="Symbol" pitchFamily="18" charset="2"/>
              </a:rPr>
              <a:t> site complex-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100" u="sng" dirty="0">
                <a:solidFill>
                  <a:srgbClr val="003399"/>
                </a:solidFill>
                <a:latin typeface="+mn-lt"/>
                <a:sym typeface="Symbol" pitchFamily="18" charset="2"/>
              </a:rPr>
              <a:t>-EHN1 Extension Area-</a:t>
            </a:r>
            <a:endParaRPr lang="en-US" altLang="en-US" sz="1400" u="sng" dirty="0">
              <a:solidFill>
                <a:srgbClr val="003399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6041" y="6878370"/>
            <a:ext cx="7228991" cy="659951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CERN Prototype Meeting </a:t>
            </a:r>
            <a:r>
              <a:rPr lang="en-GB" dirty="0">
                <a:solidFill>
                  <a:schemeClr val="bg1"/>
                </a:solidFill>
              </a:rPr>
              <a:t>– </a:t>
            </a:r>
            <a:r>
              <a:rPr lang="en-GB" dirty="0" err="1">
                <a:solidFill>
                  <a:schemeClr val="bg1"/>
                </a:solidFill>
              </a:rPr>
              <a:t>M.Nessi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		              </a:t>
            </a:r>
            <a:r>
              <a:rPr lang="en-US" dirty="0" err="1">
                <a:solidFill>
                  <a:schemeClr val="bg1"/>
                </a:solidFill>
              </a:rPr>
              <a:t>N.Lopez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M.Manfredi</a:t>
            </a:r>
            <a:r>
              <a:rPr lang="en-US" dirty="0">
                <a:solidFill>
                  <a:schemeClr val="bg1"/>
                </a:solidFill>
              </a:rPr>
              <a:t> (GS-SE)</a:t>
            </a:r>
          </a:p>
        </p:txBody>
      </p:sp>
      <p:sp>
        <p:nvSpPr>
          <p:cNvPr id="2" name="Down Arrow 1"/>
          <p:cNvSpPr/>
          <p:nvPr/>
        </p:nvSpPr>
        <p:spPr>
          <a:xfrm>
            <a:off x="7754691" y="2852788"/>
            <a:ext cx="527952" cy="6587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60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Experimental Hall North 1 - EHN1</a:t>
            </a:r>
          </a:p>
        </p:txBody>
      </p:sp>
      <p:pic>
        <p:nvPicPr>
          <p:cNvPr id="4" name="Picture 3" descr="Screen Shot 2014-09-09 at 18.3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81" y="934508"/>
            <a:ext cx="72009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0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" b="3957"/>
          <a:stretch>
            <a:fillRect/>
          </a:stretch>
        </p:blipFill>
        <p:spPr bwMode="auto">
          <a:xfrm>
            <a:off x="382112" y="1694502"/>
            <a:ext cx="5988619" cy="469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 bwMode="auto">
          <a:xfrm>
            <a:off x="3389545" y="1838056"/>
            <a:ext cx="2309949" cy="2002755"/>
          </a:xfrm>
          <a:custGeom>
            <a:avLst/>
            <a:gdLst>
              <a:gd name="connsiteX0" fmla="*/ 206375 w 1955800"/>
              <a:gd name="connsiteY0" fmla="*/ 1196975 h 1816100"/>
              <a:gd name="connsiteX1" fmla="*/ 53975 w 1955800"/>
              <a:gd name="connsiteY1" fmla="*/ 1060450 h 1816100"/>
              <a:gd name="connsiteX2" fmla="*/ 79375 w 1955800"/>
              <a:gd name="connsiteY2" fmla="*/ 942975 h 1816100"/>
              <a:gd name="connsiteX3" fmla="*/ 161925 w 1955800"/>
              <a:gd name="connsiteY3" fmla="*/ 1009650 h 1816100"/>
              <a:gd name="connsiteX4" fmla="*/ 374650 w 1955800"/>
              <a:gd name="connsiteY4" fmla="*/ 765175 h 1816100"/>
              <a:gd name="connsiteX5" fmla="*/ 434975 w 1955800"/>
              <a:gd name="connsiteY5" fmla="*/ 676275 h 1816100"/>
              <a:gd name="connsiteX6" fmla="*/ 301625 w 1955800"/>
              <a:gd name="connsiteY6" fmla="*/ 587375 h 1816100"/>
              <a:gd name="connsiteX7" fmla="*/ 247650 w 1955800"/>
              <a:gd name="connsiteY7" fmla="*/ 485775 h 1816100"/>
              <a:gd name="connsiteX8" fmla="*/ 6350 w 1955800"/>
              <a:gd name="connsiteY8" fmla="*/ 469900 h 1816100"/>
              <a:gd name="connsiteX9" fmla="*/ 0 w 1955800"/>
              <a:gd name="connsiteY9" fmla="*/ 82550 h 1816100"/>
              <a:gd name="connsiteX10" fmla="*/ 314325 w 1955800"/>
              <a:gd name="connsiteY10" fmla="*/ 44450 h 1816100"/>
              <a:gd name="connsiteX11" fmla="*/ 676275 w 1955800"/>
              <a:gd name="connsiteY11" fmla="*/ 28575 h 1816100"/>
              <a:gd name="connsiteX12" fmla="*/ 1200150 w 1955800"/>
              <a:gd name="connsiteY12" fmla="*/ 0 h 1816100"/>
              <a:gd name="connsiteX13" fmla="*/ 1955800 w 1955800"/>
              <a:gd name="connsiteY13" fmla="*/ 704850 h 1816100"/>
              <a:gd name="connsiteX14" fmla="*/ 1952625 w 1955800"/>
              <a:gd name="connsiteY14" fmla="*/ 1031875 h 1816100"/>
              <a:gd name="connsiteX15" fmla="*/ 1206500 w 1955800"/>
              <a:gd name="connsiteY15" fmla="*/ 1816100 h 1816100"/>
              <a:gd name="connsiteX16" fmla="*/ 838200 w 1955800"/>
              <a:gd name="connsiteY16" fmla="*/ 1463675 h 1816100"/>
              <a:gd name="connsiteX17" fmla="*/ 1524000 w 1955800"/>
              <a:gd name="connsiteY17" fmla="*/ 708025 h 1816100"/>
              <a:gd name="connsiteX18" fmla="*/ 1044575 w 1955800"/>
              <a:gd name="connsiteY18" fmla="*/ 266700 h 1816100"/>
              <a:gd name="connsiteX19" fmla="*/ 206375 w 1955800"/>
              <a:gd name="connsiteY19" fmla="*/ 1196975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55800" h="1816100">
                <a:moveTo>
                  <a:pt x="206375" y="1196975"/>
                </a:moveTo>
                <a:lnTo>
                  <a:pt x="53975" y="1060450"/>
                </a:lnTo>
                <a:lnTo>
                  <a:pt x="79375" y="942975"/>
                </a:lnTo>
                <a:lnTo>
                  <a:pt x="161925" y="1009650"/>
                </a:lnTo>
                <a:lnTo>
                  <a:pt x="374650" y="765175"/>
                </a:lnTo>
                <a:lnTo>
                  <a:pt x="434975" y="676275"/>
                </a:lnTo>
                <a:lnTo>
                  <a:pt x="301625" y="587375"/>
                </a:lnTo>
                <a:lnTo>
                  <a:pt x="247650" y="485775"/>
                </a:lnTo>
                <a:lnTo>
                  <a:pt x="6350" y="469900"/>
                </a:lnTo>
                <a:lnTo>
                  <a:pt x="0" y="82550"/>
                </a:lnTo>
                <a:lnTo>
                  <a:pt x="314325" y="44450"/>
                </a:lnTo>
                <a:lnTo>
                  <a:pt x="676275" y="28575"/>
                </a:lnTo>
                <a:lnTo>
                  <a:pt x="1200150" y="0"/>
                </a:lnTo>
                <a:lnTo>
                  <a:pt x="1955800" y="704850"/>
                </a:lnTo>
                <a:cubicBezTo>
                  <a:pt x="1954742" y="813858"/>
                  <a:pt x="1953683" y="922867"/>
                  <a:pt x="1952625" y="1031875"/>
                </a:cubicBezTo>
                <a:lnTo>
                  <a:pt x="1206500" y="1816100"/>
                </a:lnTo>
                <a:lnTo>
                  <a:pt x="838200" y="1463675"/>
                </a:lnTo>
                <a:lnTo>
                  <a:pt x="1524000" y="708025"/>
                </a:lnTo>
                <a:lnTo>
                  <a:pt x="1044575" y="266700"/>
                </a:lnTo>
                <a:lnTo>
                  <a:pt x="206375" y="1196975"/>
                </a:lnTo>
                <a:close/>
              </a:path>
            </a:pathLst>
          </a:custGeom>
          <a:solidFill>
            <a:srgbClr val="FFFF00">
              <a:alpha val="32000"/>
            </a:srgbClr>
          </a:solidFill>
          <a:ln w="95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104927" tIns="52464" rIns="104927" bIns="52464" anchor="ctr"/>
          <a:lstStyle/>
          <a:p>
            <a:pPr>
              <a:defRPr/>
            </a:pPr>
            <a:endParaRPr lang="en-GB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 rot="18759780">
            <a:off x="4049146" y="2377095"/>
            <a:ext cx="992624" cy="744359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wrap="none" lIns="104927" tIns="52464" rIns="104927" bIns="52464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300">
              <a:solidFill>
                <a:srgbClr val="FF9900"/>
              </a:solidFill>
              <a:latin typeface="Comic Sans MS" pitchFamily="66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255130" y="3095030"/>
            <a:ext cx="845606" cy="253846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  <a:miter lim="800000"/>
            <a:headEnd/>
            <a:tailEnd/>
          </a:ln>
        </p:spPr>
        <p:txBody>
          <a:bodyPr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dirty="0"/>
              <a:t>Extension </a:t>
            </a:r>
            <a:endParaRPr lang="en-GB" altLang="en-US" dirty="0"/>
          </a:p>
        </p:txBody>
      </p:sp>
      <p:cxnSp>
        <p:nvCxnSpPr>
          <p:cNvPr id="11" name="Straight Arrow Connector 4"/>
          <p:cNvCxnSpPr>
            <a:cxnSpLocks noChangeShapeType="1"/>
            <a:stCxn id="10" idx="1"/>
            <a:endCxn id="9" idx="2"/>
          </p:cNvCxnSpPr>
          <p:nvPr/>
        </p:nvCxnSpPr>
        <p:spPr bwMode="auto">
          <a:xfrm flipH="1" flipV="1">
            <a:off x="4818264" y="2984738"/>
            <a:ext cx="436866" cy="238090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75206" y="1817048"/>
            <a:ext cx="1327471" cy="413729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  <a:miter lim="800000"/>
            <a:headEnd/>
            <a:tailEnd/>
          </a:ln>
        </p:spPr>
        <p:txBody>
          <a:bodyPr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en-US" sz="1000" dirty="0">
                <a:solidFill>
                  <a:schemeClr val="tx1"/>
                </a:solidFill>
                <a:latin typeface="Comic Sans MS" pitchFamily="66" charset="0"/>
              </a:rPr>
              <a:t>Site Installation Area </a:t>
            </a:r>
            <a:endParaRPr lang="en-GB" altLang="en-US" sz="1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102677" y="2021877"/>
            <a:ext cx="808107" cy="190821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930762" y="1957102"/>
            <a:ext cx="1259972" cy="244452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  <a:miter lim="800000"/>
            <a:headEnd/>
            <a:tailEnd/>
          </a:ln>
        </p:spPr>
        <p:txBody>
          <a:bodyPr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dirty="0"/>
              <a:t>Tunnel TDC85 </a:t>
            </a:r>
            <a:endParaRPr lang="en-GB" altLang="en-US" dirty="0"/>
          </a:p>
        </p:txBody>
      </p:sp>
      <p:cxnSp>
        <p:nvCxnSpPr>
          <p:cNvPr id="15" name="Straight Arrow Connector 17"/>
          <p:cNvCxnSpPr>
            <a:cxnSpLocks noChangeShapeType="1"/>
          </p:cNvCxnSpPr>
          <p:nvPr/>
        </p:nvCxnSpPr>
        <p:spPr bwMode="auto">
          <a:xfrm flipH="1">
            <a:off x="5290754" y="2212698"/>
            <a:ext cx="269994" cy="537453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770229" y="3406647"/>
            <a:ext cx="1749336" cy="382952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  <a:miter lim="800000"/>
            <a:headEnd/>
            <a:tailEnd/>
          </a:ln>
        </p:spPr>
        <p:txBody>
          <a:bodyPr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/>
              <a:t>Experimental Hall B.887 (EHN1) </a:t>
            </a:r>
            <a:endParaRPr lang="en-GB" altLang="en-US"/>
          </a:p>
        </p:txBody>
      </p:sp>
      <p:cxnSp>
        <p:nvCxnSpPr>
          <p:cNvPr id="17" name="Straight Arrow Connector 21"/>
          <p:cNvCxnSpPr>
            <a:cxnSpLocks noChangeShapeType="1"/>
            <a:stCxn id="16" idx="3"/>
          </p:cNvCxnSpPr>
          <p:nvPr/>
        </p:nvCxnSpPr>
        <p:spPr bwMode="auto">
          <a:xfrm>
            <a:off x="2519565" y="3598123"/>
            <a:ext cx="791233" cy="338975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2" descr="C:\Users\llopezhe\AppData\Local\Microsoft\Windows\Temporary Internet Files\Content.Outlook\R330IDDZ\Intégration bardage gris clair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40" y="4294210"/>
            <a:ext cx="3896313" cy="242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1"/>
          <p:cNvCxnSpPr>
            <a:cxnSpLocks noChangeShapeType="1"/>
          </p:cNvCxnSpPr>
          <p:nvPr/>
        </p:nvCxnSpPr>
        <p:spPr bwMode="auto">
          <a:xfrm>
            <a:off x="467158" y="763890"/>
            <a:ext cx="9921992" cy="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Rectangle 24"/>
          <p:cNvSpPr/>
          <p:nvPr/>
        </p:nvSpPr>
        <p:spPr>
          <a:xfrm>
            <a:off x="297064" y="1002117"/>
            <a:ext cx="5643436" cy="536840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marL="41971"/>
            <a:r>
              <a:rPr lang="en-GB" sz="2800" b="1" u="sng" dirty="0">
                <a:solidFill>
                  <a:srgbClr val="C00000"/>
                </a:solidFill>
              </a:rPr>
              <a:t>Technical Aspect</a:t>
            </a:r>
            <a:r>
              <a:rPr lang="en-GB" sz="2800" b="1" dirty="0">
                <a:solidFill>
                  <a:srgbClr val="C00000"/>
                </a:solidFill>
              </a:rPr>
              <a:t>: Location</a:t>
            </a:r>
            <a:r>
              <a:rPr lang="en-GB" sz="2800" b="1" u="sng" dirty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2111" y="128620"/>
            <a:ext cx="10120587" cy="675339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algn="ctr"/>
            <a:r>
              <a:rPr lang="fr-FR" sz="3700" b="1" i="1" dirty="0">
                <a:solidFill>
                  <a:srgbClr val="FFFFFF"/>
                </a:solidFill>
              </a:rPr>
              <a:t>CENF – Civil Engineering Extension B887</a:t>
            </a:r>
            <a:endParaRPr lang="en-GB" sz="3700" dirty="0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446495" y="1335760"/>
            <a:ext cx="4083274" cy="176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The EHN1 is a large industrial building situated on </a:t>
            </a:r>
            <a:r>
              <a:rPr lang="en-US" altLang="en-US" sz="1800" dirty="0" err="1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french</a:t>
            </a:r>
            <a:r>
              <a:rPr lang="en-US" altLang="en-US" sz="1800" dirty="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territory, in </a:t>
            </a:r>
            <a:r>
              <a:rPr lang="en-US" altLang="en-US" sz="1800" dirty="0" err="1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Prévessin</a:t>
            </a:r>
            <a:r>
              <a:rPr lang="en-US" altLang="en-US" sz="1800" dirty="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 The building has to be extended for the new generation of experiments on the neutrinos. </a:t>
            </a:r>
            <a:endParaRPr lang="en-US" altLang="en-US" sz="1300" dirty="0">
              <a:solidFill>
                <a:srgbClr val="FFFFFF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6446495" y="3146154"/>
            <a:ext cx="4083274" cy="121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The Extension will extend northwards from the building for about 70 m in the direction of the beams.</a:t>
            </a:r>
            <a:endParaRPr lang="en-US" altLang="en-US" sz="1300" dirty="0">
              <a:solidFill>
                <a:srgbClr val="FFFFFF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6041" y="6878370"/>
            <a:ext cx="7228991" cy="659951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CERN Prototype Meeting </a:t>
            </a:r>
            <a:r>
              <a:rPr lang="en-GB" dirty="0">
                <a:solidFill>
                  <a:schemeClr val="bg1"/>
                </a:solidFill>
              </a:rPr>
              <a:t>– </a:t>
            </a:r>
            <a:r>
              <a:rPr lang="en-GB" dirty="0" err="1">
                <a:solidFill>
                  <a:schemeClr val="bg1"/>
                </a:solidFill>
              </a:rPr>
              <a:t>M.Nessi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		              </a:t>
            </a:r>
            <a:r>
              <a:rPr lang="en-US" dirty="0" err="1">
                <a:solidFill>
                  <a:schemeClr val="bg1"/>
                </a:solidFill>
              </a:rPr>
              <a:t>N.Lopez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M.Manfredi</a:t>
            </a:r>
            <a:r>
              <a:rPr lang="en-US" dirty="0">
                <a:solidFill>
                  <a:schemeClr val="bg1"/>
                </a:solidFill>
              </a:rPr>
              <a:t> (GS-SE)</a:t>
            </a:r>
          </a:p>
        </p:txBody>
      </p:sp>
    </p:spTree>
    <p:extLst>
      <p:ext uri="{BB962C8B-B14F-4D97-AF65-F5344CB8AC3E}">
        <p14:creationId xmlns:p14="http://schemas.microsoft.com/office/powerpoint/2010/main" val="281796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21"/>
          <p:cNvCxnSpPr>
            <a:cxnSpLocks noChangeShapeType="1"/>
          </p:cNvCxnSpPr>
          <p:nvPr/>
        </p:nvCxnSpPr>
        <p:spPr bwMode="auto">
          <a:xfrm>
            <a:off x="467158" y="763890"/>
            <a:ext cx="9921992" cy="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382111" y="128620"/>
            <a:ext cx="10120587" cy="675339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algn="ctr"/>
            <a:r>
              <a:rPr lang="fr-FR" sz="3700" b="1" i="1" dirty="0">
                <a:solidFill>
                  <a:srgbClr val="FFFFFF"/>
                </a:solidFill>
              </a:rPr>
              <a:t>CENF – Civil Engineering Extension B887</a:t>
            </a:r>
            <a:endParaRPr lang="en-GB" sz="3700" dirty="0">
              <a:solidFill>
                <a:srgbClr val="FFFFFF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7011" b="237"/>
          <a:stretch/>
        </p:blipFill>
        <p:spPr bwMode="auto">
          <a:xfrm>
            <a:off x="126971" y="1488827"/>
            <a:ext cx="6767549" cy="499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7064" y="922708"/>
            <a:ext cx="5643436" cy="536840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marL="41971"/>
            <a:r>
              <a:rPr lang="en-GB" sz="2800" b="1" u="sng" dirty="0">
                <a:solidFill>
                  <a:srgbClr val="C00000"/>
                </a:solidFill>
              </a:rPr>
              <a:t>Technical Aspect</a:t>
            </a:r>
            <a:r>
              <a:rPr lang="en-GB" sz="2800" b="1" dirty="0">
                <a:solidFill>
                  <a:srgbClr val="C00000"/>
                </a:solidFill>
              </a:rPr>
              <a:t>: General info</a:t>
            </a:r>
            <a:r>
              <a:rPr lang="en-GB" sz="2800" b="1" u="sng" dirty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063006" y="1478569"/>
            <a:ext cx="3670874" cy="89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The Extension's dimensions are 72 m long by 50 m wide and 20 m high. 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063006" y="2436918"/>
            <a:ext cx="3670875" cy="62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The extension includes two large pits of 7.35m and 9.0m deep.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063006" y="3277236"/>
            <a:ext cx="3670875" cy="115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The top metallic structure is similar to the existing building, allowing for an easy continuation of the overhead crane and services.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063005" y="4882240"/>
            <a:ext cx="3670874" cy="115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The technical gallery will be prolonged. Swallow service trenches will provide the access from the sidewalls to the pits.</a:t>
            </a:r>
          </a:p>
        </p:txBody>
      </p:sp>
      <p:cxnSp>
        <p:nvCxnSpPr>
          <p:cNvPr id="14" name="Straight Arrow Connector 17"/>
          <p:cNvCxnSpPr>
            <a:cxnSpLocks noChangeShapeType="1"/>
          </p:cNvCxnSpPr>
          <p:nvPr/>
        </p:nvCxnSpPr>
        <p:spPr bwMode="auto">
          <a:xfrm>
            <a:off x="753658" y="6337557"/>
            <a:ext cx="734064" cy="0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 type="oval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892394" y="6426287"/>
            <a:ext cx="845607" cy="253845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  <a:miter lim="800000"/>
            <a:headEnd/>
            <a:tailEnd/>
          </a:ln>
        </p:spPr>
        <p:txBody>
          <a:bodyPr wrap="square"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/>
              <a:t>Extension </a:t>
            </a:r>
            <a:endParaRPr lang="en-GB" altLang="en-US"/>
          </a:p>
        </p:txBody>
      </p:sp>
      <p:cxnSp>
        <p:nvCxnSpPr>
          <p:cNvPr id="19" name="Straight Arrow Connector 17"/>
          <p:cNvCxnSpPr>
            <a:cxnSpLocks noChangeShapeType="1"/>
          </p:cNvCxnSpPr>
          <p:nvPr/>
        </p:nvCxnSpPr>
        <p:spPr bwMode="auto">
          <a:xfrm flipH="1">
            <a:off x="41924" y="6337557"/>
            <a:ext cx="706689" cy="9246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 type="oval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7"/>
          <p:cNvCxnSpPr>
            <a:cxnSpLocks noChangeShapeType="1"/>
          </p:cNvCxnSpPr>
          <p:nvPr/>
        </p:nvCxnSpPr>
        <p:spPr bwMode="auto">
          <a:xfrm>
            <a:off x="748612" y="1875613"/>
            <a:ext cx="5112852" cy="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2863125" y="1689939"/>
            <a:ext cx="721039" cy="352174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sz="1600" b="1" dirty="0">
                <a:solidFill>
                  <a:srgbClr val="C00000"/>
                </a:solidFill>
              </a:rPr>
              <a:t>72.0  </a:t>
            </a:r>
            <a:endParaRPr lang="en-GB" altLang="en-US" sz="1600" b="1" dirty="0">
              <a:solidFill>
                <a:srgbClr val="C00000"/>
              </a:solidFill>
            </a:endParaRPr>
          </a:p>
        </p:txBody>
      </p:sp>
      <p:cxnSp>
        <p:nvCxnSpPr>
          <p:cNvPr id="27" name="Straight Arrow Connector 17"/>
          <p:cNvCxnSpPr>
            <a:cxnSpLocks noChangeShapeType="1"/>
          </p:cNvCxnSpPr>
          <p:nvPr/>
        </p:nvCxnSpPr>
        <p:spPr bwMode="auto">
          <a:xfrm flipH="1">
            <a:off x="6233541" y="2352066"/>
            <a:ext cx="16810" cy="3255762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"/>
          <p:cNvSpPr txBox="1">
            <a:spLocks noChangeArrowheads="1"/>
          </p:cNvSpPr>
          <p:nvPr/>
        </p:nvSpPr>
        <p:spPr bwMode="auto">
          <a:xfrm rot="16200000">
            <a:off x="5905326" y="3798193"/>
            <a:ext cx="673238" cy="363508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sz="1600" b="1" dirty="0">
                <a:solidFill>
                  <a:srgbClr val="C00000"/>
                </a:solidFill>
              </a:rPr>
              <a:t>50.0  </a:t>
            </a:r>
            <a:endParaRPr lang="en-GB" altLang="en-US" sz="1600" b="1" dirty="0">
              <a:solidFill>
                <a:srgbClr val="C00000"/>
              </a:solidFill>
            </a:endParaRPr>
          </a:p>
        </p:txBody>
      </p:sp>
      <p:cxnSp>
        <p:nvCxnSpPr>
          <p:cNvPr id="30" name="Straight Arrow Connector 17"/>
          <p:cNvCxnSpPr>
            <a:cxnSpLocks noChangeShapeType="1"/>
          </p:cNvCxnSpPr>
          <p:nvPr/>
        </p:nvCxnSpPr>
        <p:spPr bwMode="auto">
          <a:xfrm flipV="1">
            <a:off x="2338999" y="4735007"/>
            <a:ext cx="2994489" cy="2447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17"/>
          <p:cNvCxnSpPr>
            <a:cxnSpLocks noChangeShapeType="1"/>
          </p:cNvCxnSpPr>
          <p:nvPr/>
        </p:nvCxnSpPr>
        <p:spPr bwMode="auto">
          <a:xfrm flipV="1">
            <a:off x="977441" y="4734331"/>
            <a:ext cx="1411876" cy="2448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17"/>
          <p:cNvCxnSpPr>
            <a:cxnSpLocks noChangeShapeType="1"/>
          </p:cNvCxnSpPr>
          <p:nvPr/>
        </p:nvCxnSpPr>
        <p:spPr bwMode="auto">
          <a:xfrm>
            <a:off x="625593" y="2590946"/>
            <a:ext cx="5010" cy="1410438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17"/>
          <p:cNvCxnSpPr>
            <a:cxnSpLocks noChangeShapeType="1"/>
          </p:cNvCxnSpPr>
          <p:nvPr/>
        </p:nvCxnSpPr>
        <p:spPr bwMode="auto">
          <a:xfrm>
            <a:off x="5569975" y="3296165"/>
            <a:ext cx="0" cy="1120531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2"/>
          <p:cNvSpPr txBox="1">
            <a:spLocks noChangeArrowheads="1"/>
          </p:cNvSpPr>
          <p:nvPr/>
        </p:nvSpPr>
        <p:spPr bwMode="auto">
          <a:xfrm rot="16200000">
            <a:off x="288974" y="3110277"/>
            <a:ext cx="673238" cy="363508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sz="1600" b="1" dirty="0">
                <a:solidFill>
                  <a:srgbClr val="C00000"/>
                </a:solidFill>
              </a:rPr>
              <a:t>20.0  </a:t>
            </a:r>
            <a:endParaRPr lang="en-GB" altLang="en-US" sz="1600" b="1" dirty="0">
              <a:solidFill>
                <a:srgbClr val="C00000"/>
              </a:solidFill>
            </a:endParaRPr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 rot="16200000">
            <a:off x="5245017" y="3698064"/>
            <a:ext cx="673239" cy="363508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sz="1600" b="1" dirty="0">
                <a:solidFill>
                  <a:srgbClr val="C00000"/>
                </a:solidFill>
              </a:rPr>
              <a:t>16.5</a:t>
            </a:r>
            <a:endParaRPr lang="en-GB" altLang="en-US" sz="1600" b="1" dirty="0">
              <a:solidFill>
                <a:srgbClr val="C00000"/>
              </a:solidFill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1377481" y="4564626"/>
            <a:ext cx="721039" cy="352174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sz="1600" b="1" dirty="0">
                <a:solidFill>
                  <a:srgbClr val="C00000"/>
                </a:solidFill>
              </a:rPr>
              <a:t>19.0  </a:t>
            </a:r>
            <a:endParaRPr lang="en-GB" altLang="en-US" sz="1600" b="1" dirty="0">
              <a:solidFill>
                <a:srgbClr val="C00000"/>
              </a:solidFill>
            </a:endParaRPr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3375269" y="4564626"/>
            <a:ext cx="721039" cy="352174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sz="1600" b="1" dirty="0">
                <a:solidFill>
                  <a:srgbClr val="C00000"/>
                </a:solidFill>
              </a:rPr>
              <a:t>41.0  </a:t>
            </a:r>
            <a:endParaRPr lang="en-GB" altLang="en-US" sz="1600" b="1" dirty="0">
              <a:solidFill>
                <a:srgbClr val="C00000"/>
              </a:solidFill>
            </a:endParaRPr>
          </a:p>
        </p:txBody>
      </p:sp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1137414" y="3044706"/>
            <a:ext cx="1169751" cy="506062"/>
          </a:xfrm>
          <a:prstGeom prst="rect">
            <a:avLst/>
          </a:prstGeom>
          <a:solidFill>
            <a:schemeClr val="bg1"/>
          </a:solidFill>
          <a:ln w="3175">
            <a:solidFill>
              <a:srgbClr val="0070C0"/>
            </a:solidFill>
            <a:miter lim="800000"/>
            <a:headEnd/>
            <a:tailEnd/>
          </a:ln>
        </p:spPr>
        <p:txBody>
          <a:bodyPr wrap="square"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sz="1300" b="1" dirty="0">
                <a:solidFill>
                  <a:srgbClr val="C00000"/>
                </a:solidFill>
              </a:rPr>
              <a:t>PIT A: </a:t>
            </a:r>
          </a:p>
          <a:p>
            <a:r>
              <a:rPr lang="fr-CH" altLang="en-US" sz="1300" b="1" dirty="0">
                <a:solidFill>
                  <a:srgbClr val="C00000"/>
                </a:solidFill>
              </a:rPr>
              <a:t>7.35m </a:t>
            </a:r>
            <a:r>
              <a:rPr lang="fr-CH" altLang="en-US" sz="1300" b="1" dirty="0" err="1">
                <a:solidFill>
                  <a:srgbClr val="C00000"/>
                </a:solidFill>
              </a:rPr>
              <a:t>deep</a:t>
            </a:r>
            <a:r>
              <a:rPr lang="fr-CH" altLang="en-US" sz="1300" b="1" dirty="0">
                <a:solidFill>
                  <a:srgbClr val="C00000"/>
                </a:solidFill>
              </a:rPr>
              <a:t>  </a:t>
            </a:r>
            <a:endParaRPr lang="en-GB" altLang="en-US" sz="1300" b="1" dirty="0">
              <a:solidFill>
                <a:srgbClr val="C00000"/>
              </a:solidFill>
            </a:endParaRPr>
          </a:p>
        </p:txBody>
      </p:sp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3093141" y="3618696"/>
            <a:ext cx="1169751" cy="506062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sz="1300" b="1" dirty="0">
                <a:solidFill>
                  <a:srgbClr val="C00000"/>
                </a:solidFill>
              </a:rPr>
              <a:t>PIT B: </a:t>
            </a:r>
          </a:p>
          <a:p>
            <a:r>
              <a:rPr lang="fr-CH" altLang="en-US" sz="1300" b="1" dirty="0">
                <a:solidFill>
                  <a:srgbClr val="C00000"/>
                </a:solidFill>
              </a:rPr>
              <a:t>9.0m </a:t>
            </a:r>
            <a:r>
              <a:rPr lang="fr-CH" altLang="en-US" sz="1300" b="1" dirty="0" err="1">
                <a:solidFill>
                  <a:srgbClr val="C00000"/>
                </a:solidFill>
              </a:rPr>
              <a:t>deep</a:t>
            </a:r>
            <a:r>
              <a:rPr lang="fr-CH" altLang="en-US" sz="1300" b="1" dirty="0">
                <a:solidFill>
                  <a:srgbClr val="C00000"/>
                </a:solidFill>
              </a:rPr>
              <a:t>  </a:t>
            </a:r>
            <a:endParaRPr lang="en-GB" altLang="en-US" sz="1300" b="1" dirty="0">
              <a:solidFill>
                <a:srgbClr val="C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04978" y="2618987"/>
            <a:ext cx="4289906" cy="1820686"/>
          </a:xfrm>
          <a:custGeom>
            <a:avLst/>
            <a:gdLst>
              <a:gd name="connsiteX0" fmla="*/ 0 w 3632200"/>
              <a:gd name="connsiteY0" fmla="*/ 1219200 h 1651000"/>
              <a:gd name="connsiteX1" fmla="*/ 0 w 3632200"/>
              <a:gd name="connsiteY1" fmla="*/ 1219200 h 1651000"/>
              <a:gd name="connsiteX2" fmla="*/ 0 w 3632200"/>
              <a:gd name="connsiteY2" fmla="*/ 1104900 h 1651000"/>
              <a:gd name="connsiteX3" fmla="*/ 0 w 3632200"/>
              <a:gd name="connsiteY3" fmla="*/ 12700 h 1651000"/>
              <a:gd name="connsiteX4" fmla="*/ 920750 w 3632200"/>
              <a:gd name="connsiteY4" fmla="*/ 0 h 1651000"/>
              <a:gd name="connsiteX5" fmla="*/ 990600 w 3632200"/>
              <a:gd name="connsiteY5" fmla="*/ 76200 h 1651000"/>
              <a:gd name="connsiteX6" fmla="*/ 1625600 w 3632200"/>
              <a:gd name="connsiteY6" fmla="*/ 95250 h 1651000"/>
              <a:gd name="connsiteX7" fmla="*/ 1631950 w 3632200"/>
              <a:gd name="connsiteY7" fmla="*/ 647700 h 1651000"/>
              <a:gd name="connsiteX8" fmla="*/ 3625850 w 3632200"/>
              <a:gd name="connsiteY8" fmla="*/ 654050 h 1651000"/>
              <a:gd name="connsiteX9" fmla="*/ 3632200 w 3632200"/>
              <a:gd name="connsiteY9" fmla="*/ 1644650 h 1651000"/>
              <a:gd name="connsiteX10" fmla="*/ 1143000 w 3632200"/>
              <a:gd name="connsiteY10" fmla="*/ 1651000 h 1651000"/>
              <a:gd name="connsiteX11" fmla="*/ 1155700 w 3632200"/>
              <a:gd name="connsiteY11" fmla="*/ 1238250 h 1651000"/>
              <a:gd name="connsiteX12" fmla="*/ 0 w 3632200"/>
              <a:gd name="connsiteY12" fmla="*/ 12192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32200" h="1651000">
                <a:moveTo>
                  <a:pt x="0" y="1219200"/>
                </a:moveTo>
                <a:lnTo>
                  <a:pt x="0" y="1219200"/>
                </a:lnTo>
                <a:lnTo>
                  <a:pt x="0" y="1104900"/>
                </a:lnTo>
                <a:lnTo>
                  <a:pt x="0" y="12700"/>
                </a:lnTo>
                <a:lnTo>
                  <a:pt x="920750" y="0"/>
                </a:lnTo>
                <a:lnTo>
                  <a:pt x="990600" y="76200"/>
                </a:lnTo>
                <a:lnTo>
                  <a:pt x="1625600" y="95250"/>
                </a:lnTo>
                <a:cubicBezTo>
                  <a:pt x="1627717" y="279400"/>
                  <a:pt x="1629833" y="463550"/>
                  <a:pt x="1631950" y="647700"/>
                </a:cubicBezTo>
                <a:lnTo>
                  <a:pt x="3625850" y="654050"/>
                </a:lnTo>
                <a:cubicBezTo>
                  <a:pt x="3627967" y="984250"/>
                  <a:pt x="3630083" y="1314450"/>
                  <a:pt x="3632200" y="1644650"/>
                </a:cubicBezTo>
                <a:lnTo>
                  <a:pt x="1143000" y="1651000"/>
                </a:lnTo>
                <a:lnTo>
                  <a:pt x="1155700" y="1238250"/>
                </a:lnTo>
                <a:lnTo>
                  <a:pt x="0" y="1219200"/>
                </a:lnTo>
                <a:close/>
              </a:path>
            </a:pathLst>
          </a:custGeom>
          <a:noFill/>
          <a:ln w="44450">
            <a:solidFill>
              <a:srgbClr val="00B05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4927" tIns="52464" rIns="104927" bIns="52464"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2369949" y="3333256"/>
            <a:ext cx="551238" cy="630238"/>
          </a:xfrm>
          <a:custGeom>
            <a:avLst/>
            <a:gdLst>
              <a:gd name="connsiteX0" fmla="*/ 466725 w 466725"/>
              <a:gd name="connsiteY0" fmla="*/ 0 h 571500"/>
              <a:gd name="connsiteX1" fmla="*/ 12700 w 466725"/>
              <a:gd name="connsiteY1" fmla="*/ 3175 h 571500"/>
              <a:gd name="connsiteX2" fmla="*/ 0 w 466725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725" h="571500">
                <a:moveTo>
                  <a:pt x="466725" y="0"/>
                </a:moveTo>
                <a:lnTo>
                  <a:pt x="12700" y="3175"/>
                </a:lnTo>
                <a:lnTo>
                  <a:pt x="0" y="571500"/>
                </a:lnTo>
              </a:path>
            </a:pathLst>
          </a:cu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4927" tIns="52464" rIns="104927" bIns="52464" rtlCol="0" anchor="ctr"/>
          <a:lstStyle/>
          <a:p>
            <a:pPr algn="ctr"/>
            <a:endParaRPr lang="en-GB">
              <a:solidFill>
                <a:schemeClr val="dk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66041" y="6878370"/>
            <a:ext cx="7228991" cy="659951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CERN Prototype Meeting </a:t>
            </a:r>
            <a:r>
              <a:rPr lang="en-GB" dirty="0">
                <a:solidFill>
                  <a:schemeClr val="bg1"/>
                </a:solidFill>
              </a:rPr>
              <a:t>– </a:t>
            </a:r>
            <a:r>
              <a:rPr lang="en-GB" dirty="0" err="1">
                <a:solidFill>
                  <a:schemeClr val="bg1"/>
                </a:solidFill>
              </a:rPr>
              <a:t>M.Nessi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		              </a:t>
            </a:r>
            <a:r>
              <a:rPr lang="en-US" dirty="0" err="1">
                <a:solidFill>
                  <a:schemeClr val="bg1"/>
                </a:solidFill>
              </a:rPr>
              <a:t>N.Lopez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M.Manfredi</a:t>
            </a:r>
            <a:r>
              <a:rPr lang="en-US" dirty="0">
                <a:solidFill>
                  <a:schemeClr val="bg1"/>
                </a:solidFill>
              </a:rPr>
              <a:t> (GS-SE)</a:t>
            </a:r>
          </a:p>
        </p:txBody>
      </p:sp>
    </p:spTree>
    <p:extLst>
      <p:ext uri="{BB962C8B-B14F-4D97-AF65-F5344CB8AC3E}">
        <p14:creationId xmlns:p14="http://schemas.microsoft.com/office/powerpoint/2010/main" val="27183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Projects presently under consideration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1" y="1260478"/>
            <a:ext cx="9965290" cy="5873747"/>
          </a:xfrm>
        </p:spPr>
        <p:txBody>
          <a:bodyPr/>
          <a:lstStyle/>
          <a:p>
            <a:r>
              <a:rPr lang="en-US" sz="2400" i="1" dirty="0" smtClean="0"/>
              <a:t>WA104  ICARUS detector overhauling</a:t>
            </a:r>
          </a:p>
          <a:p>
            <a:r>
              <a:rPr lang="en-US" sz="2400" i="1" dirty="0" smtClean="0"/>
              <a:t>WA105  construction and test of 2 large prototypes/demonstrators</a:t>
            </a:r>
          </a:p>
          <a:p>
            <a:r>
              <a:rPr lang="en-US" sz="2400" i="1" dirty="0" smtClean="0"/>
              <a:t>WA104 NESSiE R&amp;D and test of a new generation of muon spectrometers</a:t>
            </a:r>
          </a:p>
          <a:p>
            <a:r>
              <a:rPr lang="en-US" sz="2400" i="1" dirty="0" smtClean="0"/>
              <a:t>Baby MIND : demonstrator and test of a new muon tracking detector (LBNO, ND-HKK?)</a:t>
            </a:r>
          </a:p>
          <a:p>
            <a:r>
              <a:rPr lang="en-US" sz="2400" i="1" dirty="0" smtClean="0"/>
              <a:t>LBNF test of a TPC module</a:t>
            </a:r>
          </a:p>
          <a:p>
            <a:r>
              <a:rPr lang="en-US" sz="2400" i="1" dirty="0" err="1" smtClean="0"/>
              <a:t>ArgonCube</a:t>
            </a:r>
            <a:r>
              <a:rPr lang="en-US" sz="2400" i="1" dirty="0" smtClean="0"/>
              <a:t> : prototypes of a new generation of highly modular TPCs</a:t>
            </a:r>
          </a:p>
          <a:p>
            <a:r>
              <a:rPr lang="en-US" sz="2400" i="1" dirty="0" smtClean="0"/>
              <a:t>HKK : R&amp;D and test of detector components (EU)</a:t>
            </a:r>
          </a:p>
          <a:p>
            <a:r>
              <a:rPr lang="en-US" sz="2400" i="1" dirty="0" smtClean="0"/>
              <a:t>Construction and test of a new magnetized TPC (future ND ?)</a:t>
            </a:r>
          </a:p>
          <a:p>
            <a:r>
              <a:rPr lang="en-US" sz="2400" i="1" dirty="0" smtClean="0"/>
              <a:t>Generic cryogenics support to various detectors (new </a:t>
            </a:r>
            <a:r>
              <a:rPr lang="en-US" sz="2400" i="1" dirty="0" err="1" smtClean="0"/>
              <a:t>cryo</a:t>
            </a:r>
            <a:r>
              <a:rPr lang="en-US" sz="2400" i="1" dirty="0" smtClean="0"/>
              <a:t> group at CERN)</a:t>
            </a:r>
          </a:p>
          <a:p>
            <a:r>
              <a:rPr lang="en-US" sz="2400" i="1" dirty="0" smtClean="0"/>
              <a:t>Participation in the design and construction of LAR1-ND cryostat and </a:t>
            </a:r>
            <a:r>
              <a:rPr lang="en-US" sz="2400" i="1" dirty="0" err="1" smtClean="0"/>
              <a:t>cryo</a:t>
            </a:r>
            <a:r>
              <a:rPr lang="en-US" sz="2400" i="1" dirty="0" smtClean="0"/>
              <a:t> plant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4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9695" r="1089" b="7452"/>
          <a:stretch>
            <a:fillRect/>
          </a:stretch>
        </p:blipFill>
        <p:spPr bwMode="auto">
          <a:xfrm>
            <a:off x="269994" y="1319752"/>
            <a:ext cx="6389860" cy="314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"/>
          <a:stretch>
            <a:fillRect/>
          </a:stretch>
        </p:blipFill>
        <p:spPr bwMode="auto">
          <a:xfrm>
            <a:off x="629986" y="4566806"/>
            <a:ext cx="5309883" cy="212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64" y="4793060"/>
            <a:ext cx="4409903" cy="160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95" name="Straight Connector 2"/>
          <p:cNvCxnSpPr>
            <a:cxnSpLocks noChangeShapeType="1"/>
          </p:cNvCxnSpPr>
          <p:nvPr/>
        </p:nvCxnSpPr>
        <p:spPr bwMode="auto">
          <a:xfrm>
            <a:off x="179996" y="2689013"/>
            <a:ext cx="6119866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6" name="Straight Connector 16"/>
          <p:cNvCxnSpPr>
            <a:cxnSpLocks noChangeShapeType="1"/>
          </p:cNvCxnSpPr>
          <p:nvPr/>
        </p:nvCxnSpPr>
        <p:spPr bwMode="auto">
          <a:xfrm>
            <a:off x="2992434" y="1240343"/>
            <a:ext cx="0" cy="3109172"/>
          </a:xfrm>
          <a:prstGeom prst="line">
            <a:avLst/>
          </a:prstGeom>
          <a:noFill/>
          <a:ln w="158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7" name="TextBox 2"/>
          <p:cNvSpPr txBox="1">
            <a:spLocks noChangeArrowheads="1"/>
          </p:cNvSpPr>
          <p:nvPr/>
        </p:nvSpPr>
        <p:spPr bwMode="auto">
          <a:xfrm>
            <a:off x="228746" y="1700466"/>
            <a:ext cx="1211223" cy="244452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  <a:miter lim="800000"/>
            <a:headEnd/>
            <a:tailEnd/>
          </a:ln>
          <a:extLst/>
        </p:spPr>
        <p:txBody>
          <a:bodyPr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/>
              <a:t>Plan view</a:t>
            </a:r>
            <a:endParaRPr lang="en-GB" altLang="en-US"/>
          </a:p>
        </p:txBody>
      </p:sp>
      <p:sp>
        <p:nvSpPr>
          <p:cNvPr id="12298" name="TextBox 2"/>
          <p:cNvSpPr txBox="1">
            <a:spLocks noChangeArrowheads="1"/>
          </p:cNvSpPr>
          <p:nvPr/>
        </p:nvSpPr>
        <p:spPr bwMode="auto">
          <a:xfrm>
            <a:off x="41924" y="4337287"/>
            <a:ext cx="1259972" cy="244452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  <a:miter lim="800000"/>
            <a:headEnd/>
            <a:tailEnd/>
          </a:ln>
          <a:extLst/>
        </p:spPr>
        <p:txBody>
          <a:bodyPr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 dirty="0"/>
              <a:t>Section </a:t>
            </a:r>
            <a:r>
              <a:rPr lang="fr-CH" altLang="en-US" dirty="0" smtClean="0"/>
              <a:t>A-A</a:t>
            </a:r>
            <a:endParaRPr lang="fr-CH" altLang="en-US" dirty="0"/>
          </a:p>
        </p:txBody>
      </p:sp>
      <p:sp>
        <p:nvSpPr>
          <p:cNvPr id="12299" name="TextBox 2"/>
          <p:cNvSpPr txBox="1">
            <a:spLocks noChangeArrowheads="1"/>
          </p:cNvSpPr>
          <p:nvPr/>
        </p:nvSpPr>
        <p:spPr bwMode="auto">
          <a:xfrm>
            <a:off x="7201600" y="4320957"/>
            <a:ext cx="1259972" cy="244452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  <a:miter lim="800000"/>
            <a:headEnd/>
            <a:tailEnd/>
          </a:ln>
          <a:extLst/>
        </p:spPr>
        <p:txBody>
          <a:bodyPr lIns="104927" tIns="52464" rIns="104927" bIns="52464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900"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r>
              <a:rPr lang="fr-CH" altLang="en-US"/>
              <a:t>Section B-B</a:t>
            </a:r>
          </a:p>
        </p:txBody>
      </p:sp>
      <p:sp>
        <p:nvSpPr>
          <p:cNvPr id="12300" name="Isosceles Triangle 5"/>
          <p:cNvSpPr>
            <a:spLocks noChangeArrowheads="1"/>
          </p:cNvSpPr>
          <p:nvPr/>
        </p:nvSpPr>
        <p:spPr bwMode="auto">
          <a:xfrm>
            <a:off x="179996" y="2573470"/>
            <a:ext cx="269994" cy="84032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4927" tIns="52464" rIns="104927" bIns="52464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300">
              <a:solidFill>
                <a:srgbClr val="FF9900"/>
              </a:solidFill>
              <a:latin typeface="Comic Sans MS" pitchFamily="66" charset="0"/>
            </a:endParaRPr>
          </a:p>
        </p:txBody>
      </p:sp>
      <p:sp>
        <p:nvSpPr>
          <p:cNvPr id="12301" name="Isosceles Triangle 23"/>
          <p:cNvSpPr>
            <a:spLocks noChangeArrowheads="1"/>
          </p:cNvSpPr>
          <p:nvPr/>
        </p:nvSpPr>
        <p:spPr bwMode="auto">
          <a:xfrm>
            <a:off x="6029868" y="2562966"/>
            <a:ext cx="269994" cy="84032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4927" tIns="52464" rIns="104927" bIns="52464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300">
              <a:solidFill>
                <a:srgbClr val="FF9900"/>
              </a:solidFill>
              <a:latin typeface="Comic Sans MS" pitchFamily="66" charset="0"/>
            </a:endParaRPr>
          </a:p>
        </p:txBody>
      </p:sp>
      <p:sp>
        <p:nvSpPr>
          <p:cNvPr id="12302" name="Isosceles Triangle 24"/>
          <p:cNvSpPr>
            <a:spLocks noChangeArrowheads="1"/>
          </p:cNvSpPr>
          <p:nvPr/>
        </p:nvSpPr>
        <p:spPr bwMode="auto">
          <a:xfrm rot="5400000">
            <a:off x="2945135" y="1326014"/>
            <a:ext cx="252095" cy="89998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4927" tIns="52464" rIns="104927" bIns="52464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300">
              <a:solidFill>
                <a:srgbClr val="FF9900"/>
              </a:solidFill>
              <a:latin typeface="Comic Sans MS" pitchFamily="66" charset="0"/>
            </a:endParaRPr>
          </a:p>
        </p:txBody>
      </p:sp>
      <p:sp>
        <p:nvSpPr>
          <p:cNvPr id="12303" name="Isosceles Triangle 25"/>
          <p:cNvSpPr>
            <a:spLocks noChangeArrowheads="1"/>
          </p:cNvSpPr>
          <p:nvPr/>
        </p:nvSpPr>
        <p:spPr bwMode="auto">
          <a:xfrm rot="5400000">
            <a:off x="2945135" y="4216872"/>
            <a:ext cx="252095" cy="89998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4927" tIns="52464" rIns="104927" bIns="52464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300">
              <a:solidFill>
                <a:srgbClr val="FF9900"/>
              </a:solidFill>
              <a:latin typeface="Comic Sans MS" pitchFamily="66" charset="0"/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179997" y="2316124"/>
            <a:ext cx="311243" cy="2888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04927" tIns="52464" rIns="104927" bIns="52464">
            <a:spAutoFit/>
          </a:bodyPr>
          <a:lstStyle>
            <a:lvl1pPr>
              <a:defRPr sz="2000">
                <a:solidFill>
                  <a:srgbClr val="FF99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FF99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FF99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FF99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FF99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99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99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99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9900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fr-CH" altLang="en-US" sz="1200" i="1" dirty="0">
                <a:solidFill>
                  <a:srgbClr val="FF0000"/>
                </a:solidFill>
              </a:rPr>
              <a:t>A</a:t>
            </a:r>
            <a:endParaRPr lang="en-GB" altLang="en-US" sz="1200" i="1" dirty="0">
              <a:solidFill>
                <a:srgbClr val="FF0000"/>
              </a:solidFill>
            </a:endParaRPr>
          </a:p>
        </p:txBody>
      </p: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6029868" y="2324876"/>
            <a:ext cx="311243" cy="2675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04927" tIns="52464" rIns="104927" bIns="52464">
            <a:spAutoFit/>
          </a:bodyPr>
          <a:lstStyle>
            <a:defPPr>
              <a:defRPr lang="en-US"/>
            </a:defPPr>
            <a:lvl1pPr>
              <a:defRPr sz="1050" i="1">
                <a:solidFill>
                  <a:srgbClr val="FF00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fr-CH" altLang="en-US" dirty="0" smtClean="0"/>
              <a:t>A</a:t>
            </a:r>
            <a:endParaRPr lang="en-GB" altLang="en-US" dirty="0" smtClean="0"/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3018684" y="1160934"/>
            <a:ext cx="311243" cy="2675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04927" tIns="52464" rIns="104927" bIns="52464">
            <a:spAutoFit/>
          </a:bodyPr>
          <a:lstStyle>
            <a:defPPr>
              <a:defRPr lang="en-US"/>
            </a:defPPr>
            <a:lvl1pPr>
              <a:defRPr sz="1050" i="1">
                <a:solidFill>
                  <a:srgbClr val="FF00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fr-CH" altLang="en-US" dirty="0" smtClean="0"/>
              <a:t>B</a:t>
            </a:r>
            <a:endParaRPr lang="en-GB" altLang="en-US" dirty="0" smtClean="0"/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3018684" y="4099061"/>
            <a:ext cx="311243" cy="2675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04927" tIns="52464" rIns="104927" bIns="52464">
            <a:spAutoFit/>
          </a:bodyPr>
          <a:lstStyle>
            <a:defPPr>
              <a:defRPr lang="en-US"/>
            </a:defPPr>
            <a:lvl1pPr>
              <a:defRPr sz="1050" i="1">
                <a:solidFill>
                  <a:srgbClr val="FF00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fr-CH" altLang="en-US" dirty="0" smtClean="0"/>
              <a:t>B</a:t>
            </a:r>
            <a:endParaRPr lang="en-GB" altLang="en-US" dirty="0" smtClean="0"/>
          </a:p>
        </p:txBody>
      </p:sp>
      <p:sp>
        <p:nvSpPr>
          <p:cNvPr id="12308" name="Rectangle 6"/>
          <p:cNvSpPr>
            <a:spLocks noChangeArrowheads="1"/>
          </p:cNvSpPr>
          <p:nvPr/>
        </p:nvSpPr>
        <p:spPr bwMode="auto">
          <a:xfrm>
            <a:off x="6675586" y="1324264"/>
            <a:ext cx="4049911" cy="285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-Construction sheet piles (or Reduce Cost Alternative Option)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-Construction diaphragm wall and final tie beams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-Construction of reinforced concrete structure (raft foundations, slabs, walls, etc.)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-Demolition of the existing gable retaining wall</a:t>
            </a:r>
          </a:p>
        </p:txBody>
      </p:sp>
      <p:cxnSp>
        <p:nvCxnSpPr>
          <p:cNvPr id="20" name="Straight Arrow Connector 21"/>
          <p:cNvCxnSpPr>
            <a:cxnSpLocks noChangeShapeType="1"/>
          </p:cNvCxnSpPr>
          <p:nvPr/>
        </p:nvCxnSpPr>
        <p:spPr bwMode="auto">
          <a:xfrm>
            <a:off x="467158" y="763890"/>
            <a:ext cx="9921992" cy="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297064" y="731229"/>
            <a:ext cx="10092086" cy="536840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marL="41971"/>
            <a:r>
              <a:rPr lang="en-GB" sz="2800" b="1" u="sng" dirty="0">
                <a:solidFill>
                  <a:srgbClr val="C00000"/>
                </a:solidFill>
              </a:rPr>
              <a:t>Technical Aspect</a:t>
            </a:r>
            <a:r>
              <a:rPr lang="en-GB" sz="2800" b="1" dirty="0">
                <a:solidFill>
                  <a:srgbClr val="C00000"/>
                </a:solidFill>
              </a:rPr>
              <a:t>: Civil Engineering main activities (1/2)</a:t>
            </a:r>
            <a:r>
              <a:rPr lang="en-GB" sz="2800" b="1" u="sng" dirty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2111" y="128620"/>
            <a:ext cx="10120587" cy="675339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algn="ctr"/>
            <a:r>
              <a:rPr lang="fr-FR" sz="3700" b="1" i="1" dirty="0">
                <a:solidFill>
                  <a:srgbClr val="FFFFFF"/>
                </a:solidFill>
              </a:rPr>
              <a:t>CENF – Civil Engineering Extension B887</a:t>
            </a:r>
            <a:endParaRPr lang="en-GB" sz="37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6041" y="6878370"/>
            <a:ext cx="7228991" cy="659951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CERN Prototype Meeting </a:t>
            </a:r>
            <a:r>
              <a:rPr lang="en-GB" dirty="0">
                <a:solidFill>
                  <a:schemeClr val="bg1"/>
                </a:solidFill>
              </a:rPr>
              <a:t>– </a:t>
            </a:r>
            <a:r>
              <a:rPr lang="en-GB" dirty="0" err="1">
                <a:solidFill>
                  <a:schemeClr val="bg1"/>
                </a:solidFill>
              </a:rPr>
              <a:t>M.Nessi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		              </a:t>
            </a:r>
            <a:r>
              <a:rPr lang="en-US" dirty="0" err="1">
                <a:solidFill>
                  <a:schemeClr val="bg1"/>
                </a:solidFill>
              </a:rPr>
              <a:t>N.Lopez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M.Manfredi</a:t>
            </a:r>
            <a:r>
              <a:rPr lang="en-US" dirty="0">
                <a:solidFill>
                  <a:schemeClr val="bg1"/>
                </a:solidFill>
              </a:rPr>
              <a:t> (GS-SE)</a:t>
            </a:r>
          </a:p>
        </p:txBody>
      </p:sp>
    </p:spTree>
    <p:extLst>
      <p:ext uri="{BB962C8B-B14F-4D97-AF65-F5344CB8AC3E}">
        <p14:creationId xmlns:p14="http://schemas.microsoft.com/office/powerpoint/2010/main" val="130016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6839850" y="1713897"/>
            <a:ext cx="3959913" cy="376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The works to be carried out will include: 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-General worksite installation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-Rerouting and cutting existing underground networks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-Mass and ditch earthworks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-Drawdown of the water table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-Road works, car parks and landscaping.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7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-Rainwater treatment structures (worksite and definitive) </a:t>
            </a:r>
          </a:p>
        </p:txBody>
      </p:sp>
      <p:cxnSp>
        <p:nvCxnSpPr>
          <p:cNvPr id="11267" name="Straight Arrow Connector 11"/>
          <p:cNvCxnSpPr>
            <a:cxnSpLocks noChangeShapeType="1"/>
          </p:cNvCxnSpPr>
          <p:nvPr/>
        </p:nvCxnSpPr>
        <p:spPr bwMode="auto">
          <a:xfrm flipH="1">
            <a:off x="5129887" y="4117552"/>
            <a:ext cx="449990" cy="58822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401242" y="5546091"/>
            <a:ext cx="10218526" cy="121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Notes: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800" i="1" u="sng" dirty="0">
              <a:solidFill>
                <a:srgbClr val="FFFFFF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Particular attention should be kept to the extracted cut material within 5.50m of distance from the TDC85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800" i="1" u="sng" dirty="0">
              <a:solidFill>
                <a:srgbClr val="FFFFFF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400" i="1" u="sng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Radiological Protection:</a:t>
            </a:r>
            <a:r>
              <a:rPr lang="en-US" altLang="en-US" sz="1400" i="1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 People allow to enter the technical gallery or inside the existing building 887 should equipped (passive/operational dosimeter) and accredited by CERN. No special measure need to be planned to work outside</a:t>
            </a:r>
            <a:endParaRPr lang="fr-FR" altLang="en-US" sz="1400" i="1" dirty="0">
              <a:solidFill>
                <a:srgbClr val="FFFFFF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27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15094" r="14841" b="13397"/>
          <a:stretch>
            <a:fillRect/>
          </a:stretch>
        </p:blipFill>
        <p:spPr bwMode="auto">
          <a:xfrm>
            <a:off x="248286" y="1621111"/>
            <a:ext cx="6569856" cy="375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21"/>
          <p:cNvCxnSpPr>
            <a:cxnSpLocks noChangeShapeType="1"/>
          </p:cNvCxnSpPr>
          <p:nvPr/>
        </p:nvCxnSpPr>
        <p:spPr bwMode="auto">
          <a:xfrm>
            <a:off x="467158" y="763890"/>
            <a:ext cx="9921992" cy="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297064" y="922708"/>
            <a:ext cx="10092086" cy="536840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marL="41971"/>
            <a:r>
              <a:rPr lang="en-GB" sz="2800" b="1" u="sng" dirty="0">
                <a:solidFill>
                  <a:srgbClr val="C00000"/>
                </a:solidFill>
              </a:rPr>
              <a:t>Technical Aspect</a:t>
            </a:r>
            <a:r>
              <a:rPr lang="en-GB" sz="2800" b="1" dirty="0">
                <a:solidFill>
                  <a:srgbClr val="C00000"/>
                </a:solidFill>
              </a:rPr>
              <a:t>: Civil Engineering main activities (2/2)</a:t>
            </a:r>
            <a:r>
              <a:rPr lang="en-GB" sz="2800" b="1" u="sng" dirty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2111" y="128620"/>
            <a:ext cx="10120587" cy="675339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algn="ctr"/>
            <a:r>
              <a:rPr lang="fr-FR" sz="3700" b="1" i="1" dirty="0">
                <a:solidFill>
                  <a:srgbClr val="FFFFFF"/>
                </a:solidFill>
              </a:rPr>
              <a:t>CENF – Civil Engineering Extension B887</a:t>
            </a:r>
            <a:endParaRPr lang="en-GB" sz="37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041" y="6878370"/>
            <a:ext cx="8496240" cy="659951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CERN Prototype Meeting </a:t>
            </a:r>
            <a:r>
              <a:rPr lang="en-GB" dirty="0">
                <a:solidFill>
                  <a:schemeClr val="bg1"/>
                </a:solidFill>
              </a:rPr>
              <a:t>– </a:t>
            </a:r>
            <a:r>
              <a:rPr lang="en-GB" dirty="0" err="1">
                <a:solidFill>
                  <a:schemeClr val="bg1"/>
                </a:solidFill>
              </a:rPr>
              <a:t>M.Nessi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		              </a:t>
            </a:r>
            <a:r>
              <a:rPr lang="en-US" dirty="0" err="1">
                <a:solidFill>
                  <a:schemeClr val="bg1"/>
                </a:solidFill>
              </a:rPr>
              <a:t>N.Lopez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M.Manfredi</a:t>
            </a:r>
            <a:r>
              <a:rPr lang="en-US" dirty="0">
                <a:solidFill>
                  <a:schemeClr val="bg1"/>
                </a:solidFill>
              </a:rPr>
              <a:t> (GS-SE)</a:t>
            </a:r>
          </a:p>
        </p:txBody>
      </p:sp>
    </p:spTree>
    <p:extLst>
      <p:ext uri="{BB962C8B-B14F-4D97-AF65-F5344CB8AC3E}">
        <p14:creationId xmlns:p14="http://schemas.microsoft.com/office/powerpoint/2010/main" val="93975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5759874" y="1698862"/>
            <a:ext cx="5039889" cy="182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FFCC00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CC00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-Structural steelwork and associated components (Main and Secondary structures, Internal structures, Travelling crane structures)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-Metalwork: guardrails, stairs, ladders, doors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+mn-lt"/>
                <a:sym typeface="Symbol" pitchFamily="18" charset="2"/>
              </a:rPr>
              <a:t>-Removal of the north gable of the existing building (not before the extension is water-tight and air-tight)  </a:t>
            </a:r>
          </a:p>
        </p:txBody>
      </p:sp>
      <p:cxnSp>
        <p:nvCxnSpPr>
          <p:cNvPr id="11" name="Straight Arrow Connector 21"/>
          <p:cNvCxnSpPr>
            <a:cxnSpLocks noChangeShapeType="1"/>
          </p:cNvCxnSpPr>
          <p:nvPr/>
        </p:nvCxnSpPr>
        <p:spPr bwMode="auto">
          <a:xfrm>
            <a:off x="467158" y="763890"/>
            <a:ext cx="9921992" cy="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382111" y="128620"/>
            <a:ext cx="10120587" cy="675339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algn="ctr"/>
            <a:r>
              <a:rPr lang="fr-FR" sz="3700" b="1" i="1" dirty="0">
                <a:solidFill>
                  <a:srgbClr val="FFFFFF"/>
                </a:solidFill>
              </a:rPr>
              <a:t>CENF – Civil Engineering Extension B887</a:t>
            </a:r>
            <a:endParaRPr lang="en-GB" sz="37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065" y="922708"/>
            <a:ext cx="10205634" cy="536840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marL="41971"/>
            <a:r>
              <a:rPr lang="en-GB" sz="2800" b="1" u="sng" dirty="0">
                <a:solidFill>
                  <a:srgbClr val="C00000"/>
                </a:solidFill>
              </a:rPr>
              <a:t>Technical Aspect</a:t>
            </a:r>
            <a:r>
              <a:rPr lang="en-GB" sz="2800" b="1" dirty="0">
                <a:solidFill>
                  <a:srgbClr val="C00000"/>
                </a:solidFill>
              </a:rPr>
              <a:t>: Structural steel main activities (1/2) </a:t>
            </a:r>
            <a:r>
              <a:rPr lang="en-GB" sz="2800" b="1" u="sng" dirty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6041" y="6878370"/>
            <a:ext cx="7228991" cy="659951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CERN Prototype Meeting </a:t>
            </a:r>
            <a:r>
              <a:rPr lang="en-GB" dirty="0">
                <a:solidFill>
                  <a:schemeClr val="bg1"/>
                </a:solidFill>
              </a:rPr>
              <a:t>– </a:t>
            </a:r>
            <a:r>
              <a:rPr lang="en-GB" dirty="0" err="1">
                <a:solidFill>
                  <a:schemeClr val="bg1"/>
                </a:solidFill>
              </a:rPr>
              <a:t>M.Nessi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		              </a:t>
            </a:r>
            <a:r>
              <a:rPr lang="en-US" dirty="0" err="1">
                <a:solidFill>
                  <a:schemeClr val="bg1"/>
                </a:solidFill>
              </a:rPr>
              <a:t>N.Lopez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M.Manfredi</a:t>
            </a:r>
            <a:r>
              <a:rPr lang="en-US" dirty="0">
                <a:solidFill>
                  <a:schemeClr val="bg1"/>
                </a:solidFill>
              </a:rPr>
              <a:t> (GS-SE)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9" t="12594" r="3512" b="8658"/>
          <a:stretch/>
        </p:blipFill>
        <p:spPr>
          <a:xfrm>
            <a:off x="467158" y="1431821"/>
            <a:ext cx="5017770" cy="2387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831" t="39172" r="6833" b="12594"/>
          <a:stretch/>
        </p:blipFill>
        <p:spPr>
          <a:xfrm>
            <a:off x="382111" y="3797328"/>
            <a:ext cx="10174903" cy="29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7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6-22 at 16.04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439" y="0"/>
            <a:ext cx="2755324" cy="3613362"/>
          </a:xfrm>
          <a:prstGeom prst="rect">
            <a:avLst/>
          </a:prstGeom>
        </p:spPr>
      </p:pic>
      <p:pic>
        <p:nvPicPr>
          <p:cNvPr id="4" name="Picture 3" descr="Screen Shot 2014-06-22 at 16.03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151" y="814829"/>
            <a:ext cx="6078328" cy="2520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53" y="-42994"/>
            <a:ext cx="7874828" cy="778241"/>
          </a:xfrm>
          <a:prstGeom prst="rect">
            <a:avLst/>
          </a:prstGeom>
          <a:noFill/>
        </p:spPr>
        <p:txBody>
          <a:bodyPr wrap="square" lIns="100154" tIns="50077" rIns="100154" bIns="50077" rtlCol="0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Nord Area EHN1 extension</a:t>
            </a:r>
          </a:p>
        </p:txBody>
      </p:sp>
      <p:pic>
        <p:nvPicPr>
          <p:cNvPr id="2" name="Picture 1" descr="Screen Shot 2014-06-22 at 16.01.3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5779"/>
            <a:ext cx="10799763" cy="4227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5081" y="378142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Ready for beams in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4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10799763" cy="7562850"/>
            <a:chOff x="53305" y="663079"/>
            <a:chExt cx="9055199" cy="534349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05" y="1052736"/>
              <a:ext cx="9055199" cy="4635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339752" y="836712"/>
              <a:ext cx="1994520" cy="14904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45468" y="701407"/>
              <a:ext cx="4487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 dirty="0" err="1" smtClean="0">
                  <a:solidFill>
                    <a:srgbClr val="FF0000"/>
                  </a:solidFill>
                </a:rPr>
                <a:t>Anticipated</a:t>
              </a:r>
              <a:r>
                <a:rPr lang="fr-CH" sz="1400" dirty="0" smtClean="0">
                  <a:solidFill>
                    <a:srgbClr val="FF0000"/>
                  </a:solidFill>
                </a:rPr>
                <a:t> </a:t>
              </a:r>
              <a:r>
                <a:rPr lang="fr-CH" sz="1400" dirty="0" err="1" smtClean="0">
                  <a:solidFill>
                    <a:srgbClr val="FF0000"/>
                  </a:solidFill>
                </a:rPr>
                <a:t>start</a:t>
              </a:r>
              <a:r>
                <a:rPr lang="fr-CH" sz="1400" dirty="0" smtClean="0">
                  <a:solidFill>
                    <a:srgbClr val="FF0000"/>
                  </a:solidFill>
                </a:rPr>
                <a:t> of the </a:t>
              </a:r>
              <a:r>
                <a:rPr lang="fr-CH" sz="1400" dirty="0" err="1" smtClean="0">
                  <a:solidFill>
                    <a:srgbClr val="FF0000"/>
                  </a:solidFill>
                </a:rPr>
                <a:t>works</a:t>
              </a:r>
              <a:r>
                <a:rPr lang="fr-CH" sz="1400" dirty="0" smtClean="0">
                  <a:solidFill>
                    <a:srgbClr val="FF0000"/>
                  </a:solidFill>
                </a:rPr>
                <a:t> (if possible) + 18 </a:t>
              </a:r>
              <a:r>
                <a:rPr lang="fr-CH" sz="1400" dirty="0" err="1" smtClean="0">
                  <a:solidFill>
                    <a:srgbClr val="FF0000"/>
                  </a:solidFill>
                </a:rPr>
                <a:t>months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8" idx="1"/>
            </p:cNvCxnSpPr>
            <p:nvPr/>
          </p:nvCxnSpPr>
          <p:spPr>
            <a:xfrm flipH="1">
              <a:off x="4125476" y="855296"/>
              <a:ext cx="419992" cy="2873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51520" y="5733256"/>
              <a:ext cx="5947345" cy="273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>
                  <a:solidFill>
                    <a:srgbClr val="FFFFFF"/>
                  </a:solidFill>
                </a:rPr>
                <a:t>Source : ARCADIS → to </a:t>
              </a:r>
              <a:r>
                <a:rPr lang="fr-CH" dirty="0" err="1" smtClean="0">
                  <a:solidFill>
                    <a:srgbClr val="FFFFFF"/>
                  </a:solidFill>
                </a:rPr>
                <a:t>be</a:t>
              </a:r>
              <a:r>
                <a:rPr lang="fr-CH" dirty="0" smtClean="0">
                  <a:solidFill>
                    <a:srgbClr val="FFFFFF"/>
                  </a:solidFill>
                </a:rPr>
                <a:t> </a:t>
              </a:r>
              <a:r>
                <a:rPr lang="fr-CH" dirty="0" err="1" smtClean="0">
                  <a:solidFill>
                    <a:srgbClr val="FFFFFF"/>
                  </a:solidFill>
                </a:rPr>
                <a:t>updated</a:t>
              </a:r>
              <a:r>
                <a:rPr lang="fr-CH" dirty="0" smtClean="0">
                  <a:solidFill>
                    <a:srgbClr val="FFFFFF"/>
                  </a:solidFill>
                </a:rPr>
                <a:t> </a:t>
              </a:r>
              <a:r>
                <a:rPr lang="fr-CH" dirty="0" err="1" smtClean="0">
                  <a:solidFill>
                    <a:srgbClr val="FFFFFF"/>
                  </a:solidFill>
                </a:rPr>
                <a:t>after</a:t>
              </a:r>
              <a:r>
                <a:rPr lang="fr-CH" dirty="0" smtClean="0">
                  <a:solidFill>
                    <a:srgbClr val="FFFFFF"/>
                  </a:solidFill>
                </a:rPr>
                <a:t> </a:t>
              </a:r>
              <a:r>
                <a:rPr lang="fr-CH" dirty="0" err="1" smtClean="0">
                  <a:solidFill>
                    <a:srgbClr val="FFFFFF"/>
                  </a:solidFill>
                </a:rPr>
                <a:t>tendering</a:t>
              </a:r>
              <a:r>
                <a:rPr lang="fr-CH" dirty="0" smtClean="0">
                  <a:solidFill>
                    <a:srgbClr val="FFFFFF"/>
                  </a:solidFill>
                </a:rPr>
                <a:t> </a:t>
              </a:r>
              <a:r>
                <a:rPr lang="fr-CH" dirty="0" err="1" smtClean="0">
                  <a:solidFill>
                    <a:srgbClr val="FFFFFF"/>
                  </a:solidFill>
                </a:rPr>
                <a:t>procedures</a:t>
              </a:r>
              <a:r>
                <a:rPr lang="fr-CH" dirty="0" smtClean="0">
                  <a:solidFill>
                    <a:srgbClr val="FFFFFF"/>
                  </a:solidFill>
                </a:rPr>
                <a:t> </a:t>
              </a:r>
              <a:endParaRPr lang="fr-FR" dirty="0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Arrow Connector 21"/>
            <p:cNvCxnSpPr>
              <a:cxnSpLocks noChangeShapeType="1"/>
            </p:cNvCxnSpPr>
            <p:nvPr/>
          </p:nvCxnSpPr>
          <p:spPr bwMode="auto">
            <a:xfrm>
              <a:off x="395536" y="692696"/>
              <a:ext cx="8400804" cy="0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Rectangle 11"/>
            <p:cNvSpPr/>
            <p:nvPr/>
          </p:nvSpPr>
          <p:spPr>
            <a:xfrm>
              <a:off x="251520" y="663079"/>
              <a:ext cx="17281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576" indent="0">
                <a:buNone/>
              </a:pPr>
              <a:r>
                <a:rPr lang="en-GB" sz="2400" b="1" u="sng" dirty="0" smtClean="0">
                  <a:solidFill>
                    <a:srgbClr val="C00000"/>
                  </a:solidFill>
                </a:rPr>
                <a:t>Schedule</a:t>
              </a:r>
              <a:endParaRPr lang="en-GB" sz="2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75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4681" y="352425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Civil engineering CERN  team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081" y="1800225"/>
            <a:ext cx="9906000" cy="470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 Luigi </a:t>
            </a:r>
            <a:r>
              <a:rPr lang="en-US" dirty="0" err="1" smtClean="0">
                <a:solidFill>
                  <a:srgbClr val="FFFFFF"/>
                </a:solidFill>
              </a:rPr>
              <a:t>Scibile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>
                <a:solidFill>
                  <a:srgbClr val="FFFFFF"/>
                </a:solidFill>
              </a:rPr>
              <a:t>g</a:t>
            </a:r>
            <a:r>
              <a:rPr lang="en-US" dirty="0" smtClean="0">
                <a:solidFill>
                  <a:srgbClr val="FFFFFF"/>
                </a:solidFill>
              </a:rPr>
              <a:t>roup leader)</a:t>
            </a:r>
          </a:p>
          <a:p>
            <a:pPr marL="285750" indent="-285750">
              <a:buFont typeface="Wingdings" charset="2"/>
              <a:buChar char="ü"/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Matasha</a:t>
            </a:r>
            <a:r>
              <a:rPr lang="en-US" dirty="0" smtClean="0">
                <a:solidFill>
                  <a:srgbClr val="FFFFFF"/>
                </a:solidFill>
              </a:rPr>
              <a:t> Lopez (project leader)</a:t>
            </a:r>
          </a:p>
          <a:p>
            <a:pPr marL="285750" indent="-285750">
              <a:buFont typeface="Wingdings" charset="2"/>
              <a:buChar char="ü"/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 Martin </a:t>
            </a:r>
            <a:r>
              <a:rPr lang="en-US" dirty="0" err="1" smtClean="0">
                <a:solidFill>
                  <a:srgbClr val="FFFFFF"/>
                </a:solidFill>
              </a:rPr>
              <a:t>Manfredi</a:t>
            </a:r>
            <a:r>
              <a:rPr lang="en-US" dirty="0" smtClean="0">
                <a:solidFill>
                  <a:srgbClr val="FFFFFF"/>
                </a:solidFill>
              </a:rPr>
              <a:t> (CE engineer)</a:t>
            </a:r>
          </a:p>
          <a:p>
            <a:pPr marL="285750" indent="-285750">
              <a:buFont typeface="Wingdings" charset="2"/>
              <a:buChar char="ü"/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 new CERN CE engineer to follow the construction on side to be appointed</a:t>
            </a:r>
          </a:p>
          <a:p>
            <a:pPr marL="285750" indent="-285750">
              <a:buFont typeface="Wingdings" charset="2"/>
              <a:buChar char="ü"/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 firm ARCADIS as responsible for design and construction follow up (contract running)</a:t>
            </a:r>
          </a:p>
          <a:p>
            <a:pPr marL="285750" indent="-285750">
              <a:buFont typeface="Wingdings" charset="2"/>
              <a:buChar char="ü"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Consortium of firms selected for the construction, Contract still in 2014 after CERN Finance Committee approval</a:t>
            </a:r>
          </a:p>
        </p:txBody>
      </p:sp>
    </p:spTree>
    <p:extLst>
      <p:ext uri="{BB962C8B-B14F-4D97-AF65-F5344CB8AC3E}">
        <p14:creationId xmlns:p14="http://schemas.microsoft.com/office/powerpoint/2010/main" val="25930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0-20 at 08.22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75"/>
            <a:ext cx="10799763" cy="766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20 at 08.22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254"/>
            <a:ext cx="10799763" cy="77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Neutrino extension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507"/>
            <a:ext cx="10831619" cy="65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6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Neutrino extension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507"/>
            <a:ext cx="10831619" cy="6501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681" y="2867025"/>
            <a:ext cx="89154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Integration of services and experimental groups steered by one of the support group 			(leader I. </a:t>
            </a:r>
            <a:r>
              <a:rPr lang="en-US" sz="2800" dirty="0" err="1" smtClean="0"/>
              <a:t>Efthimiopoulos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716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81" y="2486025"/>
            <a:ext cx="9719787" cy="537452"/>
          </a:xfrm>
        </p:spPr>
        <p:txBody>
          <a:bodyPr/>
          <a:lstStyle/>
          <a:p>
            <a:r>
              <a:rPr lang="en-US" sz="4000" dirty="0" smtClean="0"/>
              <a:t>A  few examples !!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111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0 at 08.2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04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0 at 08.2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44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0-20 at 08.26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1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20 at 08.2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1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20 at 08.27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3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20 at 08.27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0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20 at 08.27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799763" cy="759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1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20 at 08.30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900"/>
            <a:ext cx="10799763" cy="4841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4681" y="352425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Integration team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81" y="2486025"/>
            <a:ext cx="9719787" cy="537452"/>
          </a:xfrm>
        </p:spPr>
        <p:txBody>
          <a:bodyPr/>
          <a:lstStyle/>
          <a:p>
            <a:r>
              <a:rPr lang="en-US" sz="4000" dirty="0" smtClean="0"/>
              <a:t>How to get in 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1311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88" y="12060"/>
            <a:ext cx="9719787" cy="619538"/>
          </a:xfrm>
        </p:spPr>
        <p:txBody>
          <a:bodyPr>
            <a:normAutofit/>
          </a:bodyPr>
          <a:lstStyle/>
          <a:p>
            <a:r>
              <a:rPr lang="en-US" dirty="0" smtClean="0"/>
              <a:t>MOU frame</a:t>
            </a:r>
            <a:endParaRPr lang="en-US" dirty="0"/>
          </a:p>
        </p:txBody>
      </p:sp>
      <p:pic>
        <p:nvPicPr>
          <p:cNvPr id="5" name="Picture 4" descr="Screen Shot 2014-04-02 at 18.00.1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43" y="1059055"/>
            <a:ext cx="4646811" cy="65037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44454" y="6239553"/>
            <a:ext cx="4589545" cy="378131"/>
          </a:xfrm>
          <a:prstGeom prst="rect">
            <a:avLst/>
          </a:prstGeom>
        </p:spPr>
        <p:txBody>
          <a:bodyPr wrap="none" lIns="100154" tIns="50077" rIns="100154" bIns="50077">
            <a:spAutoFit/>
          </a:bodyPr>
          <a:lstStyle/>
          <a:p>
            <a:r>
              <a:rPr lang="fr-FR" b="1" u="sng" dirty="0">
                <a:hlinkClick r:id="rId3"/>
              </a:rPr>
              <a:t>https://edms.cern.ch/document/</a:t>
            </a:r>
            <a:r>
              <a:rPr lang="fr-FR" b="1" u="sng" dirty="0" smtClean="0">
                <a:hlinkClick r:id="rId3"/>
              </a:rPr>
              <a:t>1353815</a:t>
            </a:r>
            <a:r>
              <a:rPr lang="en-US" dirty="0" smtClean="0">
                <a:hlinkClick r:id="rId3"/>
              </a:rPr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7950" y="1348009"/>
            <a:ext cx="4222984" cy="3148121"/>
          </a:xfrm>
          <a:prstGeom prst="rect">
            <a:avLst/>
          </a:prstGeom>
          <a:solidFill>
            <a:srgbClr val="FFF6CD"/>
          </a:solidFill>
        </p:spPr>
        <p:txBody>
          <a:bodyPr wrap="square" lIns="100154" tIns="50077" rIns="100154" bIns="50077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get in?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312982" indent="-312982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Present to the CERN SPSC a LOI or an expression of interest</a:t>
            </a:r>
          </a:p>
          <a:p>
            <a:pPr marL="312982" indent="-312982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When approved we prepare together an MOU (addendum) which defines all responsibilities and resources needed</a:t>
            </a:r>
          </a:p>
          <a:p>
            <a:pPr marL="312982" indent="-312982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Then a CERN experiment is created (WA104, WA105, …), with all </a:t>
            </a:r>
            <a:r>
              <a:rPr lang="en-US" dirty="0" err="1" smtClean="0">
                <a:solidFill>
                  <a:srgbClr val="FF0000"/>
                </a:solidFill>
              </a:rPr>
              <a:t>priviledges</a:t>
            </a:r>
            <a:r>
              <a:rPr lang="en-US" dirty="0" smtClean="0">
                <a:solidFill>
                  <a:srgbClr val="FF0000"/>
                </a:solidFill>
              </a:rPr>
              <a:t> and requirements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655E-5E6A-044D-AC87-709C257572E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2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1" y="50769"/>
            <a:ext cx="9719787" cy="1063655"/>
          </a:xfrm>
        </p:spPr>
        <p:txBody>
          <a:bodyPr/>
          <a:lstStyle/>
          <a:p>
            <a:r>
              <a:rPr lang="en-US" sz="4000" dirty="0" smtClean="0"/>
              <a:t>WA104 : ICARUS detector overhauling </a:t>
            </a:r>
            <a:br>
              <a:rPr lang="en-US" sz="4000" dirty="0" smtClean="0"/>
            </a:br>
            <a:r>
              <a:rPr lang="en-US" dirty="0"/>
              <a:t>	</a:t>
            </a:r>
            <a:r>
              <a:rPr lang="en-US" dirty="0" smtClean="0"/>
              <a:t>											</a:t>
            </a:r>
            <a:r>
              <a:rPr lang="en-US" sz="1800" dirty="0" smtClean="0"/>
              <a:t>ICARUS Collaboration with INFN and CERN help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081" y="1762094"/>
            <a:ext cx="10276682" cy="4991131"/>
          </a:xfrm>
        </p:spPr>
        <p:txBody>
          <a:bodyPr/>
          <a:lstStyle/>
          <a:p>
            <a:r>
              <a:rPr lang="en-US" sz="2800" i="1" dirty="0" smtClean="0"/>
              <a:t>Move the detector from the GS Laboratory to CERN (2014)</a:t>
            </a:r>
          </a:p>
          <a:p>
            <a:r>
              <a:rPr lang="en-US" sz="2800" i="1" dirty="0" smtClean="0"/>
              <a:t>Prepare at CERN all the necessary infrastructure (clean rooms, cryogenics, …)</a:t>
            </a:r>
          </a:p>
          <a:p>
            <a:r>
              <a:rPr lang="en-US" sz="2800" i="1" dirty="0" smtClean="0"/>
              <a:t>Reshape the detector with new components</a:t>
            </a:r>
          </a:p>
          <a:p>
            <a:r>
              <a:rPr lang="en-US" sz="2800" i="1" dirty="0" smtClean="0"/>
              <a:t>Construct a new generation of cryostats</a:t>
            </a:r>
          </a:p>
          <a:p>
            <a:r>
              <a:rPr lang="en-US" sz="2800" i="1" dirty="0" smtClean="0"/>
              <a:t>Reshape, maintain and modernize the </a:t>
            </a:r>
            <a:r>
              <a:rPr lang="en-US" sz="2800" i="1" dirty="0" err="1" smtClean="0"/>
              <a:t>cryo</a:t>
            </a:r>
            <a:r>
              <a:rPr lang="en-US" sz="2800" i="1" dirty="0" smtClean="0"/>
              <a:t> plant</a:t>
            </a:r>
          </a:p>
          <a:p>
            <a:r>
              <a:rPr lang="en-US" sz="2800" i="1" dirty="0" smtClean="0"/>
              <a:t>Reassemble the 2 T300 detectors inside their cryostats</a:t>
            </a:r>
          </a:p>
          <a:p>
            <a:r>
              <a:rPr lang="en-US" sz="2800" i="1" dirty="0" smtClean="0"/>
              <a:t>Construct a new outer vessel</a:t>
            </a:r>
          </a:p>
          <a:p>
            <a:r>
              <a:rPr lang="en-US" sz="2800" i="1" dirty="0" smtClean="0"/>
              <a:t>Make it ready for shipment to FNAL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43458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88" y="114963"/>
            <a:ext cx="9719787" cy="619538"/>
          </a:xfrm>
        </p:spPr>
        <p:txBody>
          <a:bodyPr>
            <a:normAutofit/>
          </a:bodyPr>
          <a:lstStyle/>
          <a:p>
            <a:r>
              <a:rPr lang="en-US" dirty="0" smtClean="0"/>
              <a:t>Several  MOUs are being prepared for signature</a:t>
            </a:r>
            <a:endParaRPr lang="en-US" dirty="0"/>
          </a:p>
        </p:txBody>
      </p:sp>
      <p:pic>
        <p:nvPicPr>
          <p:cNvPr id="4" name="Picture 3" descr="Screen Shot 2014-04-02 at 18.06.1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6565"/>
            <a:ext cx="6005905" cy="3714728"/>
          </a:xfrm>
          <a:prstGeom prst="rect">
            <a:avLst/>
          </a:prstGeom>
        </p:spPr>
      </p:pic>
      <p:pic>
        <p:nvPicPr>
          <p:cNvPr id="6" name="Picture 5" descr="Screen Shot 2014-04-02 at 18.06.0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44" y="4578160"/>
            <a:ext cx="4778319" cy="2984690"/>
          </a:xfrm>
          <a:prstGeom prst="rect">
            <a:avLst/>
          </a:prstGeom>
        </p:spPr>
      </p:pic>
      <p:pic>
        <p:nvPicPr>
          <p:cNvPr id="8" name="Picture 7" descr="Screen Shot 2014-04-02 at 18.08.4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680" y="1419218"/>
            <a:ext cx="4174095" cy="54102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655E-5E6A-044D-AC87-709C257572E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74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CERN is providing the community with a Neutrino Platform to develop detectors, beams and components</a:t>
            </a:r>
          </a:p>
          <a:p>
            <a:r>
              <a:rPr lang="en-US" dirty="0" smtClean="0"/>
              <a:t>A new test area is under preparation</a:t>
            </a:r>
          </a:p>
          <a:p>
            <a:r>
              <a:rPr lang="en-US" dirty="0" smtClean="0"/>
              <a:t>CERN provides the community with technical support, logistics and expertise</a:t>
            </a:r>
          </a:p>
          <a:p>
            <a:r>
              <a:rPr lang="en-US" dirty="0" smtClean="0"/>
              <a:t>Any type of application is welcome</a:t>
            </a:r>
          </a:p>
          <a:p>
            <a:r>
              <a:rPr lang="en-US" dirty="0" smtClean="0"/>
              <a:t>Platform organized via an MOU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6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48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1" y="119773"/>
            <a:ext cx="9719787" cy="537452"/>
          </a:xfrm>
        </p:spPr>
        <p:txBody>
          <a:bodyPr/>
          <a:lstStyle/>
          <a:p>
            <a:r>
              <a:rPr lang="en-US" dirty="0" smtClean="0"/>
              <a:t>ICARUS Detector at Gran </a:t>
            </a:r>
            <a:r>
              <a:rPr lang="en-US" dirty="0" err="1" smtClean="0"/>
              <a:t>Sasso</a:t>
            </a:r>
            <a:r>
              <a:rPr lang="en-US" dirty="0" smtClean="0"/>
              <a:t> being dismantled and moved to CERN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481" y="1093276"/>
            <a:ext cx="7858919" cy="645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33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19 September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02/10/2014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Scaramelli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lberto\AppData\Local\Microsoft\Windows\Temporary Internet Files\Content.Outlook\1HNOJ650\CorpiFreddiICAR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222"/>
            <a:ext cx="10799763" cy="697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4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1" y="119773"/>
            <a:ext cx="9719787" cy="537452"/>
          </a:xfrm>
        </p:spPr>
        <p:txBody>
          <a:bodyPr/>
          <a:lstStyle/>
          <a:p>
            <a:r>
              <a:rPr lang="en-US" dirty="0" smtClean="0"/>
              <a:t>ICARUS Detector at Gran </a:t>
            </a:r>
            <a:r>
              <a:rPr lang="en-US" dirty="0" err="1" smtClean="0"/>
              <a:t>Sasso</a:t>
            </a:r>
            <a:r>
              <a:rPr lang="en-US" dirty="0" smtClean="0"/>
              <a:t> being dismantled and moved to CERN</a:t>
            </a:r>
            <a:endParaRPr lang="en-US" dirty="0"/>
          </a:p>
        </p:txBody>
      </p:sp>
      <p:pic>
        <p:nvPicPr>
          <p:cNvPr id="3" name="Picture 2" descr="IMG_07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0718" y="1754188"/>
            <a:ext cx="69469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9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to start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FF"/>
                </a:solidFill>
              </a:rPr>
              <a:t>02/10/2014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lberto\AppData\Local\Microsoft\Windows\Temporary Internet Files\Content.Outlook\1HNOJ650\Struttura EGONDO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017"/>
            <a:ext cx="10799763" cy="634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219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30955</TotalTime>
  <Words>1520</Words>
  <Application>Microsoft Macintosh PowerPoint</Application>
  <PresentationFormat>Custom</PresentationFormat>
  <Paragraphs>254</Paragraphs>
  <Slides>52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Custom Design</vt:lpstr>
      <vt:lpstr>The CERN Neutrino Platform</vt:lpstr>
      <vt:lpstr>PowerPoint Presentation</vt:lpstr>
      <vt:lpstr>Projects presently under consideration</vt:lpstr>
      <vt:lpstr>A  few examples !!</vt:lpstr>
      <vt:lpstr>WA104 : ICARUS detector overhauling              ICARUS Collaboration with INFN and CERN help</vt:lpstr>
      <vt:lpstr>ICARUS Detector at Gran Sasso being dismantled and moved to CERN</vt:lpstr>
      <vt:lpstr>From 19 September</vt:lpstr>
      <vt:lpstr>ICARUS Detector at Gran Sasso being dismantled and moved to CERN</vt:lpstr>
      <vt:lpstr>Ready to start</vt:lpstr>
      <vt:lpstr>ICARUS detector overhauling</vt:lpstr>
      <vt:lpstr>PowerPoint Presentation</vt:lpstr>
      <vt:lpstr>PowerPoint Presentation</vt:lpstr>
      <vt:lpstr>SBL at the FNAL ~ 0.8 GeV n Booster Beam</vt:lpstr>
      <vt:lpstr>WA105 : LAGUNA detector Demonstrator             LAGUNA Collaboration with CERN help</vt:lpstr>
      <vt:lpstr>PowerPoint Presentation</vt:lpstr>
      <vt:lpstr>PowerPoint Presentation</vt:lpstr>
      <vt:lpstr>First membrane cryostat under construction (ready in spring 2015, 17 m3 LAr)</vt:lpstr>
      <vt:lpstr>The outer structure</vt:lpstr>
      <vt:lpstr>Transportation</vt:lpstr>
      <vt:lpstr>WA104 : Magnetized Muon Spectrometer            NESSiE Collaboration with CERN help</vt:lpstr>
      <vt:lpstr>Air core magnets R&amp;D</vt:lpstr>
      <vt:lpstr>LBNF : Test of a large TPC module            LBNF Collaboration with CERN help</vt:lpstr>
      <vt:lpstr>PowerPoint Presentation</vt:lpstr>
      <vt:lpstr>CERN support groups</vt:lpstr>
      <vt:lpstr>EHN1 extension as a new test area</vt:lpstr>
      <vt:lpstr>PowerPoint Presentation</vt:lpstr>
      <vt:lpstr>The Experimental Hall North 1 - EHN1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Neutrino extension</vt:lpstr>
      <vt:lpstr>Neutrino extension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get in ?</vt:lpstr>
      <vt:lpstr>MOU frame</vt:lpstr>
      <vt:lpstr>Several  MOUs are being prepared for signature</vt:lpstr>
      <vt:lpstr>Summary</vt:lpstr>
      <vt:lpstr>PowerPoint Presentation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marzio nessi</dc:creator>
  <cp:keywords/>
  <dc:description/>
  <cp:lastModifiedBy>Jim Stewart</cp:lastModifiedBy>
  <cp:revision>467</cp:revision>
  <cp:lastPrinted>2014-09-10T06:16:50Z</cp:lastPrinted>
  <dcterms:created xsi:type="dcterms:W3CDTF">2010-10-21T06:51:49Z</dcterms:created>
  <dcterms:modified xsi:type="dcterms:W3CDTF">2014-10-29T12:48:49Z</dcterms:modified>
  <cp:category/>
</cp:coreProperties>
</file>