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58" autoAdjust="0"/>
  </p:normalViewPr>
  <p:slideViewPr>
    <p:cSldViewPr snapToGrid="0" snapToObjects="1">
      <p:cViewPr varScale="1">
        <p:scale>
          <a:sx n="92" d="100"/>
          <a:sy n="92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1EC1-692C-8F42-A8CC-165B81FC54AB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1E9D9-BDCD-4B45-B60A-C57F2D9C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2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84A9-E6B3-4E42-A939-AD8EB8114A72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EF28C-967E-3943-AD23-4A5B1352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6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R.J.Wilson/Colorado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D913-BDBC-D246-A5FF-52BC51B6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a Future Long-Baseline Neutrino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5548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Bob Wilson</a:t>
            </a:r>
          </a:p>
          <a:p>
            <a:r>
              <a:rPr lang="en-US" sz="2800" dirty="0" smtClean="0"/>
              <a:t>Colorado State University</a:t>
            </a:r>
          </a:p>
          <a:p>
            <a:endParaRPr lang="en-US" sz="2800" dirty="0" smtClean="0"/>
          </a:p>
          <a:p>
            <a:r>
              <a:rPr lang="en-US" sz="2400" dirty="0" smtClean="0"/>
              <a:t>CERN Prototype/Beam Test Meeting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ERN, 20 October 2014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0" b="27285"/>
          <a:stretch/>
        </p:blipFill>
        <p:spPr>
          <a:xfrm>
            <a:off x="1951512" y="294485"/>
            <a:ext cx="5224450" cy="18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80" y="1432937"/>
            <a:ext cx="6964440" cy="436034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834" b="24948"/>
          <a:stretch/>
        </p:blipFill>
        <p:spPr>
          <a:xfrm>
            <a:off x="1637162" y="4589857"/>
            <a:ext cx="5672588" cy="1606439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874D913-BDBC-D246-A5FF-52BC51B6E5F7}" type="slidenum">
              <a:rPr lang="en-US" smtClean="0"/>
              <a:t>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 development</a:t>
            </a:r>
          </a:p>
          <a:p>
            <a:r>
              <a:rPr lang="en-US" dirty="0" smtClean="0"/>
              <a:t>European Strategy/US P5</a:t>
            </a:r>
          </a:p>
          <a:p>
            <a:r>
              <a:rPr lang="en-US" dirty="0" smtClean="0"/>
              <a:t>Fermilab </a:t>
            </a:r>
            <a:r>
              <a:rPr lang="en-US" dirty="0"/>
              <a:t>I</a:t>
            </a:r>
            <a:r>
              <a:rPr lang="en-US" dirty="0" smtClean="0"/>
              <a:t>nternational Facility Host</a:t>
            </a:r>
          </a:p>
          <a:p>
            <a:r>
              <a:rPr lang="en-US" dirty="0" smtClean="0"/>
              <a:t>Post P5 Actions</a:t>
            </a:r>
          </a:p>
          <a:p>
            <a:r>
              <a:rPr lang="en-US" dirty="0" smtClean="0"/>
              <a:t>Current status and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Worldwide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Regional development for &gt; 10 years</a:t>
            </a:r>
          </a:p>
          <a:p>
            <a:pPr lvl="1"/>
            <a:r>
              <a:rPr lang="en-US" sz="2400" dirty="0" smtClean="0"/>
              <a:t>NNN conference series since 1999</a:t>
            </a:r>
          </a:p>
          <a:p>
            <a:pPr lvl="1"/>
            <a:r>
              <a:rPr lang="en-US" sz="2400" dirty="0" smtClean="0"/>
              <a:t>LAGUNA/LBNO Design Studies – final report Aug. 2014</a:t>
            </a:r>
          </a:p>
          <a:p>
            <a:pPr lvl="1"/>
            <a:r>
              <a:rPr lang="en-US" sz="2400" dirty="0" smtClean="0"/>
              <a:t>DUSEL -&gt; LBNE – CDR and DOE “CD-1” approval Jan. 2013</a:t>
            </a:r>
          </a:p>
          <a:p>
            <a:pPr lvl="1"/>
            <a:r>
              <a:rPr lang="en-US" sz="2400" dirty="0" smtClean="0"/>
              <a:t>(Hyper-Kamiokande – small matter effect)</a:t>
            </a:r>
          </a:p>
          <a:p>
            <a:r>
              <a:rPr lang="en-US" sz="2800" dirty="0" smtClean="0"/>
              <a:t>Technology</a:t>
            </a:r>
          </a:p>
          <a:p>
            <a:pPr lvl="1"/>
            <a:r>
              <a:rPr lang="en-US" sz="2400" dirty="0" smtClean="0"/>
              <a:t>Water, Liquid, Scintillator, Liquid Argon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Liquid Argon TPC convergence for long baseline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567" b="20465"/>
          <a:stretch/>
        </p:blipFill>
        <p:spPr>
          <a:xfrm>
            <a:off x="2907095" y="29976"/>
            <a:ext cx="3462745" cy="7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European Strategy/US P5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European Strategy for Particle Physics (May 2013)</a:t>
            </a:r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CERN should develop a neutrino </a:t>
            </a:r>
            <a:r>
              <a:rPr lang="en-US" sz="2000" i="1" dirty="0" err="1">
                <a:solidFill>
                  <a:srgbClr val="0000FF"/>
                </a:solidFill>
              </a:rPr>
              <a:t>programme</a:t>
            </a:r>
            <a:r>
              <a:rPr lang="en-US" sz="2000" i="1" dirty="0">
                <a:solidFill>
                  <a:srgbClr val="0000FF"/>
                </a:solidFill>
              </a:rPr>
              <a:t> to pave the way for a substantial European role in future long-baseline experiments. Europe should explore the possibility of major participation in leading long-baseline neutrino projects in the US and Japan</a:t>
            </a:r>
            <a:r>
              <a:rPr lang="en-US" sz="2000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800" dirty="0" smtClean="0"/>
              <a:t>Particle Physics Project Prioritization Panel (May 2014)</a:t>
            </a:r>
          </a:p>
          <a:p>
            <a:pPr lvl="1"/>
            <a:r>
              <a:rPr lang="en-US" sz="2000" i="1" dirty="0">
                <a:solidFill>
                  <a:srgbClr val="3366FF"/>
                </a:solidFill>
              </a:rPr>
              <a:t>Recommendation 13: Form a new </a:t>
            </a:r>
            <a:r>
              <a:rPr lang="en-US" sz="2000" i="1" dirty="0" smtClean="0">
                <a:solidFill>
                  <a:srgbClr val="3366FF"/>
                </a:solidFill>
              </a:rPr>
              <a:t>international collaboration </a:t>
            </a:r>
            <a:r>
              <a:rPr lang="en-US" sz="2000" i="1" dirty="0">
                <a:solidFill>
                  <a:srgbClr val="3366FF"/>
                </a:solidFill>
              </a:rPr>
              <a:t>to design and execute a highly </a:t>
            </a:r>
            <a:r>
              <a:rPr lang="en-US" sz="2000" i="1" dirty="0" smtClean="0">
                <a:solidFill>
                  <a:srgbClr val="3366FF"/>
                </a:solidFill>
              </a:rPr>
              <a:t>capable Long</a:t>
            </a:r>
            <a:r>
              <a:rPr lang="en-US" sz="2000" i="1" dirty="0">
                <a:solidFill>
                  <a:srgbClr val="3366FF"/>
                </a:solidFill>
              </a:rPr>
              <a:t>-Baseline Neutrino Facility (LBNF) hosted by </a:t>
            </a:r>
            <a:r>
              <a:rPr lang="en-US" sz="2000" i="1" dirty="0" smtClean="0">
                <a:solidFill>
                  <a:srgbClr val="3366FF"/>
                </a:solidFill>
              </a:rPr>
              <a:t>the U.S</a:t>
            </a:r>
            <a:r>
              <a:rPr lang="en-US" sz="2000" i="1" dirty="0">
                <a:solidFill>
                  <a:srgbClr val="3366FF"/>
                </a:solidFill>
              </a:rPr>
              <a:t>. To proceed, a project plan and identified </a:t>
            </a:r>
            <a:r>
              <a:rPr lang="en-US" sz="2000" i="1" dirty="0" smtClean="0">
                <a:solidFill>
                  <a:srgbClr val="3366FF"/>
                </a:solidFill>
              </a:rPr>
              <a:t>resources must </a:t>
            </a:r>
            <a:r>
              <a:rPr lang="en-US" sz="2000" i="1" dirty="0">
                <a:solidFill>
                  <a:srgbClr val="3366FF"/>
                </a:solidFill>
              </a:rPr>
              <a:t>exist to meet the minimum requirements in </a:t>
            </a:r>
            <a:r>
              <a:rPr lang="en-US" sz="2000" i="1" dirty="0" smtClean="0">
                <a:solidFill>
                  <a:srgbClr val="3366FF"/>
                </a:solidFill>
              </a:rPr>
              <a:t>the text</a:t>
            </a:r>
            <a:r>
              <a:rPr lang="en-US" sz="2000" i="1" dirty="0">
                <a:solidFill>
                  <a:srgbClr val="3366FF"/>
                </a:solidFill>
              </a:rPr>
              <a:t>. LBNF is the highest-priority large project in </a:t>
            </a:r>
            <a:r>
              <a:rPr lang="en-US" sz="2000" i="1" dirty="0" smtClean="0">
                <a:solidFill>
                  <a:srgbClr val="3366FF"/>
                </a:solidFill>
              </a:rPr>
              <a:t>its timeframe</a:t>
            </a:r>
            <a:r>
              <a:rPr lang="en-US" sz="2000" i="1" dirty="0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357" b="10486"/>
          <a:stretch/>
        </p:blipFill>
        <p:spPr>
          <a:xfrm>
            <a:off x="2818180" y="45154"/>
            <a:ext cx="3715153" cy="8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Fermilab LBNF Host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Fermilab is organizing to host an </a:t>
            </a:r>
            <a:r>
              <a:rPr lang="en-US" sz="2800" u="sng" dirty="0" smtClean="0"/>
              <a:t>international</a:t>
            </a:r>
            <a:r>
              <a:rPr lang="en-US" sz="2800" dirty="0" smtClean="0"/>
              <a:t> facility to support a long-baseline </a:t>
            </a:r>
            <a:r>
              <a:rPr lang="en-US" sz="2800" dirty="0"/>
              <a:t>n</a:t>
            </a:r>
            <a:r>
              <a:rPr lang="en-US" sz="2800" dirty="0" smtClean="0"/>
              <a:t>eutrino experiment</a:t>
            </a:r>
          </a:p>
          <a:p>
            <a:r>
              <a:rPr lang="en-US" sz="2800" dirty="0" smtClean="0"/>
              <a:t>Major lab focus on PIP-II (Proton Improvement Plan) leading to mega-watt class source for neutrinos</a:t>
            </a:r>
          </a:p>
          <a:p>
            <a:r>
              <a:rPr lang="en-US" sz="2800" dirty="0" smtClean="0"/>
              <a:t>Committed to building infrastructure for far/near sites</a:t>
            </a:r>
          </a:p>
          <a:p>
            <a:r>
              <a:rPr lang="en-US" sz="2800" dirty="0" smtClean="0"/>
              <a:t>Discussing with DOE, CERN, non-US funding agencies how to “internationalize” the lab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Working Group on Int’l Project Management for LBNF </a:t>
            </a:r>
          </a:p>
          <a:p>
            <a:r>
              <a:rPr lang="en-US" sz="2800" dirty="0" smtClean="0"/>
              <a:t>New Neutrino Division (led by Gina </a:t>
            </a:r>
            <a:r>
              <a:rPr lang="en-US" sz="2800" dirty="0" err="1" smtClean="0"/>
              <a:t>Rameika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Fermilab director Nigel </a:t>
            </a:r>
            <a:r>
              <a:rPr lang="en-US" sz="2800" dirty="0" err="1" smtClean="0"/>
              <a:t>Lockyer</a:t>
            </a:r>
            <a:r>
              <a:rPr lang="en-US" sz="2800" dirty="0" smtClean="0"/>
              <a:t> taking a direct role in the reformulation process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20" y="45897"/>
            <a:ext cx="2965494" cy="7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1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Rapid Post-P5 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International Meeting for Large Neutrino Infrastructures, Paris, June 2014</a:t>
            </a:r>
          </a:p>
          <a:p>
            <a:pPr lvl="1"/>
            <a:r>
              <a:rPr lang="en-US" sz="2400" dirty="0" smtClean="0"/>
              <a:t>Agencies reps. </a:t>
            </a:r>
            <a:r>
              <a:rPr lang="en-US" sz="2400" dirty="0"/>
              <a:t>i</a:t>
            </a:r>
            <a:r>
              <a:rPr lang="en-US" sz="2400" dirty="0" smtClean="0"/>
              <a:t>ssue supportive statement</a:t>
            </a:r>
          </a:p>
          <a:p>
            <a:r>
              <a:rPr lang="en-US" sz="2800" dirty="0" smtClean="0"/>
              <a:t>Neutrino Summit 2014, Fermilab, July 2014</a:t>
            </a:r>
          </a:p>
          <a:p>
            <a:pPr lvl="1"/>
            <a:r>
              <a:rPr lang="en-US" sz="2400" dirty="0" smtClean="0"/>
              <a:t>Invited list of PIs spanning world  </a:t>
            </a:r>
            <a:r>
              <a:rPr lang="en-US" sz="2400" dirty="0" err="1" smtClean="0"/>
              <a:t>accel</a:t>
            </a:r>
            <a:r>
              <a:rPr lang="en-US" sz="2400" dirty="0" smtClean="0"/>
              <a:t>. </a:t>
            </a:r>
            <a:r>
              <a:rPr lang="en-US" sz="2400" dirty="0"/>
              <a:t>n</a:t>
            </a:r>
            <a:r>
              <a:rPr lang="en-US" sz="2400" dirty="0" smtClean="0"/>
              <a:t>u community</a:t>
            </a:r>
          </a:p>
          <a:p>
            <a:r>
              <a:rPr lang="en-US" sz="2800" dirty="0" smtClean="0"/>
              <a:t>Interim International Executive Board, Sept 2014</a:t>
            </a:r>
          </a:p>
          <a:p>
            <a:pPr lvl="1"/>
            <a:r>
              <a:rPr lang="en-US" sz="2400" dirty="0" smtClean="0"/>
              <a:t>“In principle” interest in a Fermilab-hosted facility + agencies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 a “Letter of Interest (LOI)” that would have broad acceptance </a:t>
            </a:r>
          </a:p>
          <a:p>
            <a:r>
              <a:rPr lang="en-US" sz="2800" dirty="0" smtClean="0"/>
              <a:t>Geotechnical Working Meeting at SURF, Oct 2014</a:t>
            </a:r>
          </a:p>
          <a:p>
            <a:pPr lvl="1"/>
            <a:r>
              <a:rPr lang="en-US" sz="2400" dirty="0" smtClean="0"/>
              <a:t>Participation by </a:t>
            </a:r>
            <a:r>
              <a:rPr lang="en-US" sz="2400" dirty="0" err="1" smtClean="0"/>
              <a:t>iIEB</a:t>
            </a:r>
            <a:r>
              <a:rPr lang="en-US" sz="2400" dirty="0" smtClean="0"/>
              <a:t> reps. </a:t>
            </a:r>
            <a:r>
              <a:rPr lang="en-US" sz="2400" dirty="0"/>
              <a:t>f</a:t>
            </a:r>
            <a:r>
              <a:rPr lang="en-US" sz="2400" dirty="0" smtClean="0"/>
              <a:t>rom LBNO and LBNE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iIEB</a:t>
            </a:r>
            <a:r>
              <a:rPr lang="en-US" sz="4000" dirty="0" smtClean="0"/>
              <a:t> – Sept 2014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58967"/>
            <a:ext cx="5486400" cy="474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0651" y="5041049"/>
            <a:ext cx="549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FFCC"/>
                </a:solidFill>
              </a:rPr>
              <a:t>Representatives from: </a:t>
            </a:r>
            <a:br>
              <a:rPr lang="en-US" sz="1600" dirty="0" smtClean="0">
                <a:solidFill>
                  <a:srgbClr val="CCFFCC"/>
                </a:solidFill>
              </a:rPr>
            </a:br>
            <a:r>
              <a:rPr lang="en-US" sz="1600" dirty="0" err="1" smtClean="0">
                <a:solidFill>
                  <a:srgbClr val="CCFFCC"/>
                </a:solidFill>
              </a:rPr>
              <a:t>HyperK</a:t>
            </a:r>
            <a:r>
              <a:rPr lang="en-US" sz="1600" dirty="0" smtClean="0">
                <a:solidFill>
                  <a:srgbClr val="CCFFCC"/>
                </a:solidFill>
              </a:rPr>
              <a:t>, LBNE, LBNO, T2K, ICARUS, other nu </a:t>
            </a:r>
            <a:r>
              <a:rPr lang="en-US" sz="1600" dirty="0" err="1" smtClean="0">
                <a:solidFill>
                  <a:srgbClr val="CCFFCC"/>
                </a:solidFill>
              </a:rPr>
              <a:t>expts</a:t>
            </a:r>
            <a:r>
              <a:rPr lang="en-US" sz="1600" dirty="0" smtClean="0">
                <a:solidFill>
                  <a:srgbClr val="CCFFCC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DOE, Fermilab, CERN, STFC, INFN, National Labs, Universities</a:t>
            </a:r>
          </a:p>
          <a:p>
            <a:r>
              <a:rPr lang="en-US" sz="1600" dirty="0" smtClean="0">
                <a:solidFill>
                  <a:srgbClr val="CCFFCC"/>
                </a:solidFill>
              </a:rPr>
              <a:t>Brazil, Canada, France,  India, Italy, Japan, Russia, Spain, Switzerland, US, UK, </a:t>
            </a:r>
            <a:endParaRPr lang="en-US" sz="16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Status and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iIEB</a:t>
            </a:r>
            <a:r>
              <a:rPr lang="en-US" sz="2800" dirty="0" smtClean="0"/>
              <a:t> meeting – this afternoon</a:t>
            </a:r>
          </a:p>
          <a:p>
            <a:pPr lvl="1"/>
            <a:r>
              <a:rPr lang="en-US" sz="2400" dirty="0" smtClean="0"/>
              <a:t>Report from visit to Sanford Lab</a:t>
            </a:r>
          </a:p>
          <a:p>
            <a:pPr lvl="1"/>
            <a:r>
              <a:rPr lang="en-US" sz="2400" dirty="0" smtClean="0"/>
              <a:t>Discussion of the draft LOI</a:t>
            </a:r>
          </a:p>
          <a:p>
            <a:pPr lvl="1"/>
            <a:r>
              <a:rPr lang="en-US" sz="2400" dirty="0" smtClean="0"/>
              <a:t>Possibility of all-PI meeting(s) in December</a:t>
            </a:r>
          </a:p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Form new collaboration; submit LOI with broad community support to January 2015 meeting of Fermilab Program Advisory Committee (PAC); dissolve LBNE, LBNO, </a:t>
            </a:r>
            <a:r>
              <a:rPr lang="en-US" sz="2400" dirty="0" err="1" smtClean="0"/>
              <a:t>iIEB</a:t>
            </a:r>
            <a:endParaRPr lang="en-US" sz="2400" dirty="0" smtClean="0"/>
          </a:p>
          <a:p>
            <a:pPr lvl="1"/>
            <a:r>
              <a:rPr lang="en-US" sz="2400" dirty="0" smtClean="0"/>
              <a:t>“Proposal” by summer 2015 PAC</a:t>
            </a:r>
          </a:p>
          <a:p>
            <a:pPr lvl="1"/>
            <a:r>
              <a:rPr lang="en-US" sz="2400" dirty="0" smtClean="0"/>
              <a:t>Conceptual Design Report ~fall 2015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(E)LBNF R&amp;D Coordination 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oncept for future management/funding structure</a:t>
            </a:r>
          </a:p>
          <a:p>
            <a:pPr lvl="1"/>
            <a:r>
              <a:rPr lang="en-US" sz="2400" dirty="0" smtClean="0"/>
              <a:t>Separation of infrastructure (accelerator complex, near/far sites incl. </a:t>
            </a:r>
            <a:r>
              <a:rPr lang="en-US" sz="2400" dirty="0" err="1" smtClean="0"/>
              <a:t>cryosystems</a:t>
            </a:r>
            <a:r>
              <a:rPr lang="en-US" sz="2400" dirty="0" smtClean="0"/>
              <a:t>) from detectors – like CERN/LHC</a:t>
            </a:r>
          </a:p>
          <a:p>
            <a:pPr lvl="1"/>
            <a:r>
              <a:rPr lang="en-US" sz="2400" dirty="0" smtClean="0"/>
              <a:t>Collaboration Proposes: Experimental program at Fermilab-hosted Long-Baseline Neutrino Facility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orldwide Coordination/Participation in both Facility and Experimental Program</a:t>
            </a:r>
          </a:p>
          <a:p>
            <a:r>
              <a:rPr lang="en-US" sz="2800" dirty="0" smtClean="0"/>
              <a:t>New collaboration coordination</a:t>
            </a:r>
          </a:p>
          <a:p>
            <a:pPr lvl="1"/>
            <a:r>
              <a:rPr lang="en-US" sz="2400" dirty="0" smtClean="0"/>
              <a:t>LBNE CERN beam test and WA105 </a:t>
            </a:r>
          </a:p>
          <a:p>
            <a:pPr lvl="1"/>
            <a:r>
              <a:rPr lang="en-US" sz="2400" dirty="0" smtClean="0"/>
              <a:t>Other related </a:t>
            </a:r>
            <a:r>
              <a:rPr lang="en-US" sz="2400" dirty="0" err="1" smtClean="0"/>
              <a:t>LAr</a:t>
            </a:r>
            <a:r>
              <a:rPr lang="en-US" sz="2400" dirty="0" smtClean="0"/>
              <a:t> R&amp;D and experiments 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913-BDBC-D246-A5FF-52BC51B6E5F7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R.J.Wilson/Colorado State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685</Words>
  <Application>Microsoft Macintosh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Towards a Future Long-Baseline Neutrino Experiment</vt:lpstr>
      <vt:lpstr>Outline</vt:lpstr>
      <vt:lpstr>Worldwide Development</vt:lpstr>
      <vt:lpstr>European Strategy/US P5</vt:lpstr>
      <vt:lpstr>Fermilab LBNF Host</vt:lpstr>
      <vt:lpstr>Rapid Post-P5 Action</vt:lpstr>
      <vt:lpstr>iIEB – Sept 2014</vt:lpstr>
      <vt:lpstr>Status and Goals</vt:lpstr>
      <vt:lpstr>(E)LBNF R&amp;D Coordination Goal</vt:lpstr>
      <vt:lpstr>Path Forward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Future Long-Baseline Neutrino Experiment</dc:title>
  <dc:creator>Robert J. Wilson, Colorado State University</dc:creator>
  <cp:lastModifiedBy>Jim Stewart</cp:lastModifiedBy>
  <cp:revision>40</cp:revision>
  <dcterms:created xsi:type="dcterms:W3CDTF">2014-10-19T00:18:46Z</dcterms:created>
  <dcterms:modified xsi:type="dcterms:W3CDTF">2014-10-29T12:47:57Z</dcterms:modified>
</cp:coreProperties>
</file>