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2"/>
  </p:notesMasterIdLst>
  <p:handoutMasterIdLst>
    <p:handoutMasterId r:id="rId23"/>
  </p:handoutMasterIdLst>
  <p:sldIdLst>
    <p:sldId id="296" r:id="rId2"/>
    <p:sldId id="2241" r:id="rId3"/>
    <p:sldId id="2243" r:id="rId4"/>
    <p:sldId id="2237" r:id="rId5"/>
    <p:sldId id="1332" r:id="rId6"/>
    <p:sldId id="1335" r:id="rId7"/>
    <p:sldId id="1352" r:id="rId8"/>
    <p:sldId id="1353" r:id="rId9"/>
    <p:sldId id="1331" r:id="rId10"/>
    <p:sldId id="2245" r:id="rId11"/>
    <p:sldId id="2246" r:id="rId12"/>
    <p:sldId id="327" r:id="rId13"/>
    <p:sldId id="1344" r:id="rId14"/>
    <p:sldId id="332" r:id="rId15"/>
    <p:sldId id="330" r:id="rId16"/>
    <p:sldId id="262" r:id="rId17"/>
    <p:sldId id="1348" r:id="rId18"/>
    <p:sldId id="1351" r:id="rId19"/>
    <p:sldId id="1350" r:id="rId20"/>
    <p:sldId id="13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00CC"/>
    <a:srgbClr val="000099"/>
    <a:srgbClr val="0033CC"/>
    <a:srgbClr val="FF40FF"/>
    <a:srgbClr val="008F00"/>
    <a:srgbClr val="FFFD78"/>
    <a:srgbClr val="2F528F"/>
    <a:srgbClr val="D883FF"/>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4" autoAdjust="0"/>
    <p:restoredTop sz="94646"/>
  </p:normalViewPr>
  <p:slideViewPr>
    <p:cSldViewPr snapToGrid="0" snapToObjects="1">
      <p:cViewPr varScale="1">
        <p:scale>
          <a:sx n="175" d="100"/>
          <a:sy n="175" d="100"/>
        </p:scale>
        <p:origin x="184" y="472"/>
      </p:cViewPr>
      <p:guideLst>
        <p:guide orient="horz" pos="2160"/>
        <p:guide pos="206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968C7C-DE0D-7744-9A0A-5A58AFDE7EDC}" type="datetimeFigureOut">
              <a:rPr lang="en-US" smtClean="0"/>
              <a:t>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BE1642-F6EB-3F47-A209-1B38F78E7469}" type="slidenum">
              <a:rPr lang="en-US" smtClean="0"/>
              <a:t>‹#›</a:t>
            </a:fld>
            <a:endParaRPr lang="en-US"/>
          </a:p>
        </p:txBody>
      </p:sp>
    </p:spTree>
    <p:extLst>
      <p:ext uri="{BB962C8B-B14F-4D97-AF65-F5344CB8AC3E}">
        <p14:creationId xmlns:p14="http://schemas.microsoft.com/office/powerpoint/2010/main" val="2038348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6BA3CD-AB20-5043-9DFD-E54294A03D31}" type="datetimeFigureOut">
              <a:rPr lang="en-US" smtClean="0"/>
              <a:t>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45EDC-326A-DC46-A236-B4FC4FF83B6F}" type="slidenum">
              <a:rPr lang="en-US" smtClean="0"/>
              <a:t>‹#›</a:t>
            </a:fld>
            <a:endParaRPr lang="en-US"/>
          </a:p>
        </p:txBody>
      </p:sp>
    </p:spTree>
    <p:extLst>
      <p:ext uri="{BB962C8B-B14F-4D97-AF65-F5344CB8AC3E}">
        <p14:creationId xmlns:p14="http://schemas.microsoft.com/office/powerpoint/2010/main" val="37860278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14</a:t>
            </a:fld>
            <a:endParaRPr lang="en-US"/>
          </a:p>
        </p:txBody>
      </p:sp>
    </p:spTree>
    <p:extLst>
      <p:ext uri="{BB962C8B-B14F-4D97-AF65-F5344CB8AC3E}">
        <p14:creationId xmlns:p14="http://schemas.microsoft.com/office/powerpoint/2010/main" val="3647872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3460750" y="2235148"/>
            <a:ext cx="5657609" cy="1774948"/>
          </a:xfrm>
        </p:spPr>
        <p:txBody>
          <a:bodyPr anchor="b">
            <a:normAutofit/>
          </a:bodyPr>
          <a:lstStyle>
            <a:lvl1pPr algn="r">
              <a:defRPr sz="4400" b="0" i="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stStyle>
          <a:p>
            <a:r>
              <a:rPr lang="en-US" dirty="0"/>
              <a:t>Click to edit Master </a:t>
            </a:r>
            <a:br>
              <a:rPr lang="en-US" dirty="0"/>
            </a:br>
            <a:br>
              <a:rPr lang="en-US" dirty="0"/>
            </a:br>
            <a:r>
              <a:rPr lang="en-US" dirty="0"/>
              <a:t>title style</a:t>
            </a:r>
          </a:p>
        </p:txBody>
      </p:sp>
      <p:sp>
        <p:nvSpPr>
          <p:cNvPr id="3" name="Subtitle 2"/>
          <p:cNvSpPr>
            <a:spLocks noGrp="1"/>
          </p:cNvSpPr>
          <p:nvPr>
            <p:ph type="subTitle" idx="1"/>
          </p:nvPr>
        </p:nvSpPr>
        <p:spPr>
          <a:xfrm>
            <a:off x="3703493" y="4642339"/>
            <a:ext cx="5414866" cy="580292"/>
          </a:xfrm>
        </p:spPr>
        <p:txBody>
          <a:bodyPr/>
          <a:lstStyle>
            <a:lvl1pPr marL="0" indent="0" algn="r">
              <a:buNone/>
              <a:defRPr sz="2400">
                <a:solidFill>
                  <a:schemeClr val="bg1"/>
                </a:solidFill>
                <a:effectLst>
                  <a:outerShdw blurRad="50800" dist="38100" dir="2700000" algn="tl" rotWithShape="0">
                    <a:srgbClr val="000000">
                      <a:alpha val="43000"/>
                    </a:srgbClr>
                  </a:outerShdw>
                  <a:reflection stA="50000" endPos="50000" dist="5080" dir="5400000" sy="-100000" algn="bl" rotWithShape="0"/>
                </a:effectLst>
                <a:latin typeface="Comic Sans MS"/>
                <a:ea typeface="Arial" charset="0"/>
                <a:cs typeface="Comic Sans M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87689"/>
            <a:ext cx="9144000" cy="6004878"/>
          </a:xfrm>
        </p:spPr>
        <p:txBody>
          <a:bodyPr/>
          <a:lstStyle>
            <a:lvl1pPr marL="228600" indent="-228600">
              <a:buClr>
                <a:srgbClr val="0432FF"/>
              </a:buClr>
              <a:buFont typeface="Wingdings" charset="2"/>
              <a:buChar char="q"/>
              <a:defRPr sz="1800">
                <a:latin typeface="Arial" panose="020B0604020202020204" pitchFamily="34" charset="0"/>
                <a:ea typeface="Arial" panose="020B0604020202020204" pitchFamily="34" charset="0"/>
                <a:cs typeface="Arial" panose="020B0604020202020204" pitchFamily="34" charset="0"/>
              </a:defRPr>
            </a:lvl1pPr>
            <a:lvl2pPr marL="685800" indent="-228600">
              <a:buClr>
                <a:srgbClr val="0432FF"/>
              </a:buClr>
              <a:buFont typeface="Wingdings" charset="2"/>
              <a:buChar char="Ø"/>
              <a:defRPr sz="1600">
                <a:latin typeface="Arial" panose="020B0604020202020204" pitchFamily="34" charset="0"/>
                <a:ea typeface="Arial" panose="020B0604020202020204" pitchFamily="34" charset="0"/>
                <a:cs typeface="Arial" panose="020B0604020202020204" pitchFamily="34" charset="0"/>
              </a:defRPr>
            </a:lvl2pPr>
            <a:lvl3pPr marL="1143000" indent="-228600">
              <a:buClr>
                <a:srgbClr val="0432FF"/>
              </a:buClr>
              <a:buFont typeface="Arial"/>
              <a:buChar char="•"/>
              <a:defRPr sz="1400">
                <a:latin typeface="Arial" panose="020B0604020202020204" pitchFamily="34" charset="0"/>
                <a:ea typeface="Arial" panose="020B0604020202020204" pitchFamily="34" charset="0"/>
                <a:cs typeface="Arial" panose="020B0604020202020204" pitchFamily="34" charset="0"/>
              </a:defRPr>
            </a:lvl3pPr>
            <a:lvl4pPr marL="1600200" indent="-228600">
              <a:buClr>
                <a:srgbClr val="0432FF"/>
              </a:buClr>
              <a:buFont typeface="Wingdings" charset="2"/>
              <a:buChar char="ü"/>
              <a:defRPr sz="1200">
                <a:latin typeface="Arial" panose="020B0604020202020204" pitchFamily="34" charset="0"/>
                <a:ea typeface="Arial" panose="020B0604020202020204" pitchFamily="34" charset="0"/>
                <a:cs typeface="Arial" panose="020B0604020202020204" pitchFamily="34" charset="0"/>
              </a:defRPr>
            </a:lvl4pPr>
            <a:lvl5pPr marL="2057400" indent="-228600">
              <a:buClr>
                <a:srgbClr val="0432FF"/>
              </a:buClr>
              <a:buFont typeface="Wingdings" charset="2"/>
              <a:buChar char="§"/>
              <a:defRPr sz="1000">
                <a:latin typeface="Arial" panose="020B0604020202020204" pitchFamily="34" charset="0"/>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1st EIC Project Advisory Council Meeting</a:t>
            </a:r>
            <a:endParaRPr lang="en-US" dirty="0"/>
          </a:p>
        </p:txBody>
      </p:sp>
      <p:sp>
        <p:nvSpPr>
          <p:cNvPr id="6" name="Slide Number Placeholder 5"/>
          <p:cNvSpPr>
            <a:spLocks noGrp="1"/>
          </p:cNvSpPr>
          <p:nvPr>
            <p:ph type="sldNum" sz="quarter" idx="12"/>
          </p:nvPr>
        </p:nvSpPr>
        <p:spPr>
          <a:xfrm>
            <a:off x="0" y="6592567"/>
            <a:ext cx="2057400" cy="260515"/>
          </a:xfrm>
        </p:spPr>
        <p:txBody>
          <a:bodyPr/>
          <a:lstStyle>
            <a:lvl1pPr algn="l">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a:p>
        </p:txBody>
      </p:sp>
      <p:sp>
        <p:nvSpPr>
          <p:cNvPr id="7" name="Title 1"/>
          <p:cNvSpPr>
            <a:spLocks noGrp="1"/>
          </p:cNvSpPr>
          <p:nvPr>
            <p:ph type="title"/>
          </p:nvPr>
        </p:nvSpPr>
        <p:spPr>
          <a:xfrm>
            <a:off x="0" y="2283"/>
            <a:ext cx="9144000" cy="584669"/>
          </a:xfrm>
        </p:spPr>
        <p:txBody>
          <a:bodyPr>
            <a:normAutofit/>
          </a:bodyPr>
          <a:lstStyle>
            <a:lvl1pPr algn="r">
              <a:defRPr sz="2800" b="1" i="1">
                <a:solidFill>
                  <a:srgbClr val="011893"/>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2283"/>
            <a:ext cx="9144000" cy="584669"/>
          </a:xfrm>
        </p:spPr>
        <p:txBody>
          <a:bodyPr>
            <a:normAutofit/>
          </a:bodyPr>
          <a:lstStyle>
            <a:lvl1pPr algn="r">
              <a:defRPr sz="2800" b="1" i="1">
                <a:solidFill>
                  <a:srgbClr val="1200B4"/>
                </a:solidFill>
                <a:effectLst>
                  <a:reflection stA="50000" endPos="50000" dist="5080" dir="5400000" sy="-100000" algn="bl" rotWithShape="0"/>
                </a:effectLst>
                <a:latin typeface="+mj-lt"/>
                <a:ea typeface="Arial" charset="0"/>
                <a:cs typeface="Comic Sans MS"/>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45D4C779-986B-3B4D-8FBC-DBBC56204F66}"/>
              </a:ext>
            </a:extLst>
          </p:cNvPr>
          <p:cNvSpPr>
            <a:spLocks noGrp="1"/>
          </p:cNvSpPr>
          <p:nvPr>
            <p:ph type="sldNum" sz="quarter" idx="12"/>
          </p:nvPr>
        </p:nvSpPr>
        <p:spPr>
          <a:xfrm>
            <a:off x="0" y="6592567"/>
            <a:ext cx="2057400" cy="260515"/>
          </a:xfrm>
        </p:spPr>
        <p:txBody>
          <a:bodyPr/>
          <a:lstStyle>
            <a:lvl1pPr algn="l">
              <a:defRPr sz="1200">
                <a:latin typeface="+mj-lt"/>
                <a:cs typeface="Comic Sans MS"/>
              </a:defRPr>
            </a:lvl1pPr>
          </a:lstStyle>
          <a:p>
            <a:fld id="{893C5830-40F3-F04E-B2E3-10E6672BA8FF}" type="slidenum">
              <a:rPr lang="en-US" smtClean="0"/>
              <a:pPr/>
              <a:t>‹#›</a:t>
            </a:fld>
            <a:endParaRPr lang="en-US"/>
          </a:p>
        </p:txBody>
      </p:sp>
      <p:sp>
        <p:nvSpPr>
          <p:cNvPr id="5" name="Footer Placeholder 4">
            <a:extLst>
              <a:ext uri="{FF2B5EF4-FFF2-40B4-BE49-F238E27FC236}">
                <a16:creationId xmlns:a16="http://schemas.microsoft.com/office/drawing/2014/main" id="{537D5AFD-1BD6-4EED-83FF-9D10F0447927}"/>
              </a:ext>
            </a:extLst>
          </p:cNvPr>
          <p:cNvSpPr>
            <a:spLocks noGrp="1"/>
          </p:cNvSpPr>
          <p:nvPr>
            <p:ph type="ftr" sz="quarter" idx="11"/>
          </p:nvPr>
        </p:nvSpPr>
        <p:spPr>
          <a:xfrm>
            <a:off x="3028950" y="6592567"/>
            <a:ext cx="3284168" cy="260515"/>
          </a:xfrm>
        </p:spPr>
        <p:txBody>
          <a:bodyPr/>
          <a:lstStyle>
            <a:lvl1pPr>
              <a:defRPr sz="1000">
                <a:latin typeface="Arial" panose="020B0604020202020204" pitchFamily="34" charset="0"/>
                <a:cs typeface="Arial" panose="020B0604020202020204" pitchFamily="34" charset="0"/>
              </a:defRPr>
            </a:lvl1pPr>
          </a:lstStyle>
          <a:p>
            <a:r>
              <a:rPr lang="en-US"/>
              <a:t>1st EIC Project Advisory Council Meeting</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2B93735D-ABCE-C340-B377-B62A585958E3}"/>
              </a:ext>
            </a:extLst>
          </p:cNvPr>
          <p:cNvSpPr>
            <a:spLocks noGrp="1"/>
          </p:cNvSpPr>
          <p:nvPr>
            <p:ph type="sldNum" sz="quarter" idx="12"/>
          </p:nvPr>
        </p:nvSpPr>
        <p:spPr>
          <a:xfrm>
            <a:off x="0" y="6592567"/>
            <a:ext cx="2057400" cy="260515"/>
          </a:xfrm>
        </p:spPr>
        <p:txBody>
          <a:bodyPr/>
          <a:lstStyle>
            <a:lvl1pPr algn="l">
              <a:defRPr sz="1200">
                <a:latin typeface="Arial" panose="020B0604020202020204" pitchFamily="34" charset="0"/>
                <a:cs typeface="Arial" panose="020B0604020202020204" pitchFamily="34" charset="0"/>
              </a:defRPr>
            </a:lvl1pPr>
          </a:lstStyle>
          <a:p>
            <a:fld id="{893C5830-40F3-F04E-B2E3-10E6672BA8FF}" type="slidenum">
              <a:rPr lang="en-US" smtClean="0"/>
              <a:pPr/>
              <a:t>‹#›</a:t>
            </a:fld>
            <a:endParaRPr lang="en-US" dirty="0"/>
          </a:p>
        </p:txBody>
      </p:sp>
      <p:sp>
        <p:nvSpPr>
          <p:cNvPr id="3" name="Footer Placeholder 4">
            <a:extLst>
              <a:ext uri="{FF2B5EF4-FFF2-40B4-BE49-F238E27FC236}">
                <a16:creationId xmlns:a16="http://schemas.microsoft.com/office/drawing/2014/main" id="{3DB15605-E467-43C4-8CD1-C6101F172E08}"/>
              </a:ext>
            </a:extLst>
          </p:cNvPr>
          <p:cNvSpPr>
            <a:spLocks noGrp="1"/>
          </p:cNvSpPr>
          <p:nvPr>
            <p:ph type="ftr" sz="quarter" idx="11"/>
          </p:nvPr>
        </p:nvSpPr>
        <p:spPr>
          <a:xfrm>
            <a:off x="3028950" y="6592567"/>
            <a:ext cx="3284168" cy="260515"/>
          </a:xfrm>
        </p:spPr>
        <p:txBody>
          <a:bodyPr/>
          <a:lstStyle>
            <a:lvl1pPr>
              <a:defRPr sz="1000">
                <a:latin typeface="+mj-lt"/>
                <a:cs typeface="Comic Sans MS"/>
              </a:defRPr>
            </a:lvl1pPr>
          </a:lstStyle>
          <a:p>
            <a:r>
              <a:rPr lang="en-US"/>
              <a:t>1st EIC Project Advisory Council Meeting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r>
              <a:rPr lang="en-US"/>
              <a:t>1st EIC Project Advisory Council Meeting</a:t>
            </a:r>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a:p>
        </p:txBody>
      </p:sp>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Footer Placeholder 4">
            <a:extLst>
              <a:ext uri="{FF2B5EF4-FFF2-40B4-BE49-F238E27FC236}">
                <a16:creationId xmlns:a16="http://schemas.microsoft.com/office/drawing/2014/main" id="{18291F7B-3135-8E46-B568-29F110F8E932}"/>
              </a:ext>
            </a:extLst>
          </p:cNvPr>
          <p:cNvSpPr txBox="1">
            <a:spLocks/>
          </p:cNvSpPr>
          <p:nvPr userDrawn="1"/>
        </p:nvSpPr>
        <p:spPr>
          <a:xfrm>
            <a:off x="3028950" y="6592568"/>
            <a:ext cx="3086100" cy="260514"/>
          </a:xfrm>
          <a:prstGeom prst="rect">
            <a:avLst/>
          </a:prstGeom>
        </p:spPr>
        <p:txBody>
          <a:bodyPr/>
          <a:lstStyle>
            <a:defPPr>
              <a:defRPr lang="en-US"/>
            </a:defPPr>
            <a:lvl1pPr marL="0" algn="l" defTabSz="914400" rtl="0" eaLnBrk="1" latinLnBrk="0" hangingPunct="1">
              <a:defRPr sz="1000" kern="1200">
                <a:solidFill>
                  <a:schemeClr val="tx1"/>
                </a:solidFill>
                <a:latin typeface="Comic Sans MS"/>
                <a:ea typeface="+mn-ea"/>
                <a:cs typeface="Comic Sans M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solidFill>
                <a:schemeClr val="bg1"/>
              </a:solidFill>
            </a:endParaRPr>
          </a:p>
        </p:txBody>
      </p:sp>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eicug.org/web/content/yellow-report-initiative" TargetMode="External"/><Relationship Id="rId2" Type="http://schemas.openxmlformats.org/officeDocument/2006/relationships/hyperlink" Target="https://indico.bnl.gov/event/7449/timetable/#2020031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urldefense.proofpoint.com/v2/url?u=https-3A__www.bnl.gov_eic_EOI.php&amp;d=DwMFaQ&amp;c=CJqEzB1piLOyyvZjb8YUQw&amp;r=wlj-HLgGB5Tro-f5lyrlkQ&amp;m=CwhlhAexbmiW7mbMQMHqrFqOFkfr0d5GsPHLBvCF-3Q&amp;s=5z0l6GkF_D0661Sz3cEcnjrSPxVgY5ru_hvFyu3fwZk&amp;e=" TargetMode="Externa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indico.bnl.gov/event/8552/"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bnl.gov/eic/EOI-FAQ.php" TargetMode="External"/><Relationship Id="rId2" Type="http://schemas.openxmlformats.org/officeDocument/2006/relationships/hyperlink" Target="https://www.bnl.gov/eic/EOI.php" TargetMode="External"/><Relationship Id="rId1" Type="http://schemas.openxmlformats.org/officeDocument/2006/relationships/slideLayout" Target="../slideLayouts/slideLayout3.xml"/><Relationship Id="rId4" Type="http://schemas.openxmlformats.org/officeDocument/2006/relationships/hyperlink" Target="https://indico.bnl.gov/event/8552/"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54578"/>
            <a:ext cx="9144000" cy="1476940"/>
          </a:xfrm>
        </p:spPr>
        <p:txBody>
          <a:bodyPr>
            <a:normAutofit fontScale="90000"/>
          </a:bodyPr>
          <a:lstStyle/>
          <a:p>
            <a:br>
              <a:rPr lang="en-US" dirty="0">
                <a:effectLst/>
                <a:latin typeface="+mj-lt"/>
              </a:rPr>
            </a:br>
            <a:br>
              <a:rPr lang="en-US" dirty="0">
                <a:effectLst/>
                <a:latin typeface="+mj-lt"/>
              </a:rPr>
            </a:br>
            <a:r>
              <a:rPr lang="en-US" dirty="0">
                <a:effectLst/>
                <a:latin typeface="+mj-lt"/>
              </a:rPr>
              <a:t>Plans for the </a:t>
            </a:r>
            <a:br>
              <a:rPr lang="en-US" dirty="0">
                <a:effectLst/>
                <a:latin typeface="+mj-lt"/>
              </a:rPr>
            </a:br>
            <a:r>
              <a:rPr lang="en-US" dirty="0">
                <a:effectLst/>
                <a:latin typeface="+mj-lt"/>
              </a:rPr>
              <a:t>Experimental Program</a:t>
            </a:r>
            <a:endParaRPr lang="en-US" dirty="0">
              <a:latin typeface="+mj-lt"/>
            </a:endParaRPr>
          </a:p>
        </p:txBody>
      </p:sp>
      <p:sp>
        <p:nvSpPr>
          <p:cNvPr id="3" name="Subtitle 2"/>
          <p:cNvSpPr>
            <a:spLocks noGrp="1"/>
          </p:cNvSpPr>
          <p:nvPr>
            <p:ph type="subTitle" idx="1"/>
          </p:nvPr>
        </p:nvSpPr>
        <p:spPr>
          <a:xfrm>
            <a:off x="4374420" y="3138854"/>
            <a:ext cx="4741984" cy="580292"/>
          </a:xfrm>
        </p:spPr>
        <p:txBody>
          <a:bodyPr>
            <a:noAutofit/>
          </a:bodyPr>
          <a:lstStyle/>
          <a:p>
            <a:r>
              <a:rPr lang="en-US" dirty="0">
                <a:latin typeface="+mj-lt"/>
              </a:rPr>
              <a:t>E.C. </a:t>
            </a:r>
            <a:r>
              <a:rPr lang="en-US" dirty="0" err="1">
                <a:latin typeface="+mj-lt"/>
              </a:rPr>
              <a:t>Aschenauer</a:t>
            </a:r>
            <a:endParaRPr lang="en-US" dirty="0">
              <a:latin typeface="+mj-lt"/>
            </a:endParaRPr>
          </a:p>
          <a:p>
            <a:r>
              <a:rPr lang="en-US" dirty="0">
                <a:effectLst/>
                <a:latin typeface="+mj-lt"/>
              </a:rPr>
              <a:t>Co-Associate Director for the Experimental Program </a:t>
            </a:r>
            <a:endParaRPr lang="en-US" dirty="0">
              <a:latin typeface="+mj-lt"/>
            </a:endParaRPr>
          </a:p>
          <a:p>
            <a:endParaRPr lang="en-US" dirty="0">
              <a:latin typeface="+mj-lt"/>
            </a:endParaRPr>
          </a:p>
          <a:p>
            <a:r>
              <a:rPr lang="en-US" dirty="0">
                <a:latin typeface="+mj-lt"/>
              </a:rPr>
              <a:t>August 20, 2020</a:t>
            </a:r>
          </a:p>
          <a:p>
            <a:endParaRPr lang="en-US" dirty="0">
              <a:latin typeface="+mj-lt"/>
            </a:endParaRPr>
          </a:p>
        </p:txBody>
      </p:sp>
      <p:sp>
        <p:nvSpPr>
          <p:cNvPr id="8" name="TextBox 7"/>
          <p:cNvSpPr txBox="1"/>
          <p:nvPr/>
        </p:nvSpPr>
        <p:spPr>
          <a:xfrm>
            <a:off x="3443427" y="5620887"/>
            <a:ext cx="5683251" cy="538609"/>
          </a:xfrm>
          <a:prstGeom prst="rect">
            <a:avLst/>
          </a:prstGeom>
          <a:noFill/>
        </p:spPr>
        <p:txBody>
          <a:bodyPr wrap="square" rtlCol="0">
            <a:spAutoFit/>
          </a:bodyPr>
          <a:lstStyle/>
          <a:p>
            <a:pPr algn="r"/>
            <a:r>
              <a:rPr lang="en-US" sz="2900" dirty="0">
                <a:solidFill>
                  <a:srgbClr val="4EA5DB"/>
                </a:solidFill>
                <a:latin typeface="+mj-lt"/>
                <a:ea typeface="Arial" charset="0"/>
                <a:cs typeface="Comic Sans MS"/>
              </a:rPr>
              <a:t>Electron Ion Collider</a:t>
            </a:r>
          </a:p>
        </p:txBody>
      </p:sp>
      <p:pic>
        <p:nvPicPr>
          <p:cNvPr id="10" name="Picture 9">
            <a:extLst>
              <a:ext uri="{FF2B5EF4-FFF2-40B4-BE49-F238E27FC236}">
                <a16:creationId xmlns:a16="http://schemas.microsoft.com/office/drawing/2014/main" id="{658F8A07-0418-2544-B303-A47253F2F0E8}"/>
              </a:ext>
            </a:extLst>
          </p:cNvPr>
          <p:cNvPicPr>
            <a:picLocks noChangeAspect="1"/>
          </p:cNvPicPr>
          <p:nvPr/>
        </p:nvPicPr>
        <p:blipFill rotWithShape="1">
          <a:blip r:embed="rId2"/>
          <a:srcRect l="41384"/>
          <a:stretch/>
        </p:blipFill>
        <p:spPr>
          <a:xfrm>
            <a:off x="5559922" y="6149222"/>
            <a:ext cx="3556482" cy="381000"/>
          </a:xfrm>
          <a:prstGeom prst="rect">
            <a:avLst/>
          </a:prstGeom>
        </p:spPr>
      </p:pic>
    </p:spTree>
    <p:extLst>
      <p:ext uri="{BB962C8B-B14F-4D97-AF65-F5344CB8AC3E}">
        <p14:creationId xmlns:p14="http://schemas.microsoft.com/office/powerpoint/2010/main" val="300503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r>
              <a:rPr lang="en-US" dirty="0"/>
              <a:t>Timeline beyond Expression of Interest</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10</a:t>
            </a:fld>
            <a:endParaRPr lang="en-US"/>
          </a:p>
        </p:txBody>
      </p:sp>
      <p:sp>
        <p:nvSpPr>
          <p:cNvPr id="3" name="TextBox 2">
            <a:extLst>
              <a:ext uri="{FF2B5EF4-FFF2-40B4-BE49-F238E27FC236}">
                <a16:creationId xmlns:a16="http://schemas.microsoft.com/office/drawing/2014/main" id="{5FEDD22F-BBB1-48B5-8864-FD1CB16EF62F}"/>
              </a:ext>
            </a:extLst>
          </p:cNvPr>
          <p:cNvSpPr txBox="1"/>
          <p:nvPr/>
        </p:nvSpPr>
        <p:spPr>
          <a:xfrm>
            <a:off x="183873" y="623143"/>
            <a:ext cx="8776253" cy="5909310"/>
          </a:xfrm>
          <a:prstGeom prst="rect">
            <a:avLst/>
          </a:prstGeom>
          <a:noFill/>
        </p:spPr>
        <p:txBody>
          <a:bodyPr wrap="square" rtlCol="0">
            <a:spAutoFit/>
          </a:bodyPr>
          <a:lstStyle/>
          <a:p>
            <a:r>
              <a:rPr lang="en-US" dirty="0">
                <a:solidFill>
                  <a:srgbClr val="0432FF"/>
                </a:solidFill>
                <a:latin typeface="+mj-lt"/>
              </a:rPr>
              <a:t>Assumption:</a:t>
            </a:r>
            <a:r>
              <a:rPr lang="en-US" dirty="0">
                <a:latin typeface="+mj-lt"/>
              </a:rPr>
              <a:t>	CD-1 aligned with accelerator timeline</a:t>
            </a:r>
          </a:p>
          <a:p>
            <a:r>
              <a:rPr lang="en-US" dirty="0">
                <a:solidFill>
                  <a:srgbClr val="0000FF"/>
                </a:solidFill>
                <a:latin typeface="+mj-lt"/>
              </a:rPr>
              <a:t>Goal: </a:t>
            </a:r>
            <a:r>
              <a:rPr lang="en-US" dirty="0">
                <a:latin typeface="+mj-lt"/>
              </a:rPr>
              <a:t>	  	CD-2 &amp; CD-3 also aligned!</a:t>
            </a:r>
          </a:p>
          <a:p>
            <a:endParaRPr lang="en-US" dirty="0">
              <a:solidFill>
                <a:srgbClr val="0432FF"/>
              </a:solidFill>
              <a:latin typeface="+mj-lt"/>
            </a:endParaRPr>
          </a:p>
          <a:p>
            <a:pPr lvl="1"/>
            <a:r>
              <a:rPr lang="en-US" dirty="0">
                <a:solidFill>
                  <a:srgbClr val="FF0000"/>
                </a:solidFill>
                <a:latin typeface="+mj-lt"/>
              </a:rPr>
              <a:t>Request Topical week-long workshop on 2nd IR	                early February 2021 </a:t>
            </a:r>
            <a:r>
              <a:rPr lang="en-US" i="1" dirty="0">
                <a:solidFill>
                  <a:srgbClr val="FF0000"/>
                </a:solidFill>
                <a:latin typeface="+mj-lt"/>
              </a:rPr>
              <a:t>(accelerator discussion and science discussion on 2nd IR goal and needs</a:t>
            </a:r>
          </a:p>
          <a:p>
            <a:pPr lvl="1"/>
            <a:r>
              <a:rPr lang="en-US" i="1" dirty="0">
                <a:solidFill>
                  <a:srgbClr val="FF0000"/>
                </a:solidFill>
                <a:latin typeface="+mj-lt"/>
              </a:rPr>
              <a:t>such that we can potentially integrate in Call for Detector Proposals)</a:t>
            </a:r>
          </a:p>
          <a:p>
            <a:r>
              <a:rPr lang="en-US" dirty="0">
                <a:solidFill>
                  <a:srgbClr val="0432FF"/>
                </a:solidFill>
                <a:latin typeface="+mj-lt"/>
              </a:rPr>
              <a:t>Form EIC Collaboration(s)</a:t>
            </a:r>
          </a:p>
          <a:p>
            <a:pPr lvl="1" algn="just"/>
            <a:r>
              <a:rPr lang="en-US" dirty="0">
                <a:latin typeface="+mj-lt"/>
              </a:rPr>
              <a:t>Issue Call for Detector Proposals                                         	March 2021</a:t>
            </a:r>
          </a:p>
          <a:p>
            <a:pPr lvl="1"/>
            <a:r>
              <a:rPr lang="en-US" dirty="0">
                <a:latin typeface="+mj-lt"/>
              </a:rPr>
              <a:t>	</a:t>
            </a:r>
            <a:r>
              <a:rPr lang="en-US" i="1" dirty="0">
                <a:latin typeface="+mj-lt"/>
              </a:rPr>
              <a:t>(consistent with EICUGM assumptions of early 2021)</a:t>
            </a:r>
            <a:endParaRPr lang="en-US" dirty="0">
              <a:latin typeface="+mj-lt"/>
            </a:endParaRPr>
          </a:p>
          <a:p>
            <a:pPr lvl="1"/>
            <a:r>
              <a:rPr lang="en-US" dirty="0">
                <a:latin typeface="+mj-lt"/>
              </a:rPr>
              <a:t>Deadline for Proposals                                                  	       September 2021</a:t>
            </a:r>
          </a:p>
          <a:p>
            <a:pPr lvl="1"/>
            <a:r>
              <a:rPr lang="en-US" dirty="0">
                <a:latin typeface="+mj-lt"/>
              </a:rPr>
              <a:t>	</a:t>
            </a:r>
            <a:r>
              <a:rPr lang="en-US" i="1" dirty="0">
                <a:latin typeface="+mj-lt"/>
              </a:rPr>
              <a:t>(roughly in phase with projected CD-1 date)</a:t>
            </a:r>
            <a:endParaRPr lang="en-US" dirty="0">
              <a:latin typeface="+mj-lt"/>
            </a:endParaRPr>
          </a:p>
          <a:p>
            <a:pPr lvl="1"/>
            <a:r>
              <a:rPr lang="en-US" dirty="0">
                <a:latin typeface="+mj-lt"/>
              </a:rPr>
              <a:t>Detector Advisory Committee Meeting		       	        November 2021</a:t>
            </a:r>
          </a:p>
          <a:p>
            <a:pPr lvl="2"/>
            <a:r>
              <a:rPr lang="en-US" i="1" dirty="0">
                <a:solidFill>
                  <a:prstClr val="black"/>
                </a:solidFill>
                <a:latin typeface="Arial"/>
              </a:rPr>
              <a:t>(to guide work in TEC phase)</a:t>
            </a:r>
            <a:endParaRPr lang="en-US" dirty="0">
              <a:latin typeface="+mj-lt"/>
            </a:endParaRPr>
          </a:p>
          <a:p>
            <a:pPr lvl="1"/>
            <a:r>
              <a:rPr lang="en-US" dirty="0">
                <a:latin typeface="+mj-lt"/>
              </a:rPr>
              <a:t>Selection of Detector(s)                                                 	        December 2021</a:t>
            </a:r>
          </a:p>
          <a:p>
            <a:pPr lvl="1"/>
            <a:r>
              <a:rPr lang="en-US" dirty="0">
                <a:latin typeface="+mj-lt"/>
              </a:rPr>
              <a:t>	</a:t>
            </a:r>
            <a:r>
              <a:rPr lang="en-US" i="1" dirty="0">
                <a:latin typeface="+mj-lt"/>
              </a:rPr>
              <a:t>(one or two, pending Expression of Interest response)</a:t>
            </a:r>
            <a:endParaRPr lang="en-US" dirty="0">
              <a:latin typeface="+mj-lt"/>
            </a:endParaRPr>
          </a:p>
          <a:p>
            <a:pPr lvl="1"/>
            <a:r>
              <a:rPr lang="en-US" dirty="0">
                <a:latin typeface="+mj-lt"/>
              </a:rPr>
              <a:t>CD-2                                                                              	       September 2022</a:t>
            </a:r>
          </a:p>
          <a:p>
            <a:pPr lvl="1"/>
            <a:r>
              <a:rPr lang="en-US" dirty="0">
                <a:latin typeface="+mj-lt"/>
              </a:rPr>
              <a:t>CD-3                                                                              	       September 2023</a:t>
            </a:r>
          </a:p>
          <a:p>
            <a:pPr lvl="1"/>
            <a:r>
              <a:rPr lang="en-US" dirty="0">
                <a:latin typeface="+mj-lt"/>
              </a:rPr>
              <a:t>	</a:t>
            </a:r>
            <a:r>
              <a:rPr lang="en-US" i="1" dirty="0">
                <a:latin typeface="+mj-lt"/>
              </a:rPr>
              <a:t>(CD-2 and CD-3 dates assumed for planning purposes)</a:t>
            </a:r>
          </a:p>
          <a:p>
            <a:pPr lvl="1"/>
            <a:endParaRPr lang="en-US" i="1" dirty="0">
              <a:latin typeface="+mj-lt"/>
            </a:endParaRPr>
          </a:p>
          <a:p>
            <a:r>
              <a:rPr lang="en-US" i="1" dirty="0">
                <a:solidFill>
                  <a:srgbClr val="0432FF"/>
                </a:solidFill>
                <a:latin typeface="+mj-lt"/>
              </a:rPr>
              <a:t>Note: time to complete &gt;80% of the full engineering &amp; design for detector at CD-3 is tight, so we need to keep the YR efforts in motion for completion in January </a:t>
            </a:r>
          </a:p>
        </p:txBody>
      </p:sp>
      <p:sp>
        <p:nvSpPr>
          <p:cNvPr id="9" name="Footer Placeholder 4">
            <a:extLst>
              <a:ext uri="{FF2B5EF4-FFF2-40B4-BE49-F238E27FC236}">
                <a16:creationId xmlns:a16="http://schemas.microsoft.com/office/drawing/2014/main" id="{06496FB4-D721-489B-ADB0-B7DF73056A28}"/>
              </a:ext>
            </a:extLst>
          </p:cNvPr>
          <p:cNvSpPr>
            <a:spLocks noGrp="1"/>
          </p:cNvSpPr>
          <p:nvPr>
            <p:ph type="ftr" sz="quarter" idx="11"/>
          </p:nvPr>
        </p:nvSpPr>
        <p:spPr>
          <a:xfrm>
            <a:off x="3028950" y="6473743"/>
            <a:ext cx="3284168" cy="379339"/>
          </a:xfrm>
        </p:spPr>
        <p:txBody>
          <a:bodyPr/>
          <a:lstStyle>
            <a:lvl1pPr>
              <a:defRPr sz="1000">
                <a:latin typeface="Comic Sans MS"/>
                <a:cs typeface="Comic Sans MS"/>
              </a:defRPr>
            </a:lvl1pPr>
          </a:lstStyle>
          <a:p>
            <a:r>
              <a:rPr lang="en-US"/>
              <a:t>1st EIC Project Advisory Council Meeting</a:t>
            </a:r>
            <a:endParaRPr lang="en-US" dirty="0"/>
          </a:p>
        </p:txBody>
      </p:sp>
    </p:spTree>
    <p:extLst>
      <p:ext uri="{BB962C8B-B14F-4D97-AF65-F5344CB8AC3E}">
        <p14:creationId xmlns:p14="http://schemas.microsoft.com/office/powerpoint/2010/main" val="335237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0421-6F1A-6E4D-B26B-2A2CBFF38077}"/>
              </a:ext>
            </a:extLst>
          </p:cNvPr>
          <p:cNvSpPr>
            <a:spLocks noGrp="1"/>
          </p:cNvSpPr>
          <p:nvPr>
            <p:ph idx="1"/>
          </p:nvPr>
        </p:nvSpPr>
        <p:spPr/>
        <p:txBody>
          <a:bodyPr/>
          <a:lstStyle/>
          <a:p>
            <a:r>
              <a:rPr lang="en-US" dirty="0"/>
              <a:t> one </a:t>
            </a:r>
            <a:r>
              <a:rPr lang="en-US" dirty="0" err="1"/>
              <a:t>EoI</a:t>
            </a:r>
            <a:r>
              <a:rPr lang="en-US" dirty="0"/>
              <a:t> describing BNLs unique facilities (IO, CFN</a:t>
            </a:r>
            <a:r>
              <a:rPr lang="en-US"/>
              <a:t>, HEP……) </a:t>
            </a:r>
            <a:r>
              <a:rPr lang="en-US" dirty="0">
                <a:sym typeface="Wingdings" pitchFamily="2" charset="2"/>
              </a:rPr>
              <a:t> upper management</a:t>
            </a:r>
            <a:endParaRPr lang="en-US" dirty="0"/>
          </a:p>
          <a:p>
            <a:r>
              <a:rPr lang="en-US" dirty="0"/>
              <a:t> Several groups already show interest for collaboration to form consortia</a:t>
            </a:r>
          </a:p>
          <a:p>
            <a:pPr lvl="1"/>
            <a:r>
              <a:rPr lang="en-US" dirty="0"/>
              <a:t>Polarimetry both hadron (BNL leading) and lepton (BNL collaborating)</a:t>
            </a:r>
          </a:p>
          <a:p>
            <a:pPr lvl="2"/>
            <a:r>
              <a:rPr lang="en-US" dirty="0"/>
              <a:t>technical very challenging</a:t>
            </a:r>
          </a:p>
          <a:p>
            <a:pPr lvl="1"/>
            <a:r>
              <a:rPr lang="en-US" dirty="0"/>
              <a:t>very forward detectors along outgoing lepton beam (BNL collaborating)</a:t>
            </a:r>
          </a:p>
          <a:p>
            <a:pPr lvl="2"/>
            <a:r>
              <a:rPr lang="en-US" dirty="0"/>
              <a:t>calorimetry combined with Si-tracking will be key</a:t>
            </a:r>
          </a:p>
          <a:p>
            <a:pPr lvl="1"/>
            <a:r>
              <a:rPr lang="en-US" dirty="0"/>
              <a:t>very forward detectors along outgoing hadron beam (BNL leading)</a:t>
            </a:r>
          </a:p>
          <a:p>
            <a:pPr lvl="2"/>
            <a:r>
              <a:rPr lang="en-US" dirty="0"/>
              <a:t>silicon tracking high resolution and high timing</a:t>
            </a:r>
          </a:p>
          <a:p>
            <a:pPr lvl="1"/>
            <a:r>
              <a:rPr lang="en-US" dirty="0"/>
              <a:t>Streaming DAQ (BNL+JLAB+……)</a:t>
            </a:r>
          </a:p>
          <a:p>
            <a:pPr lvl="1"/>
            <a:r>
              <a:rPr lang="en-US" dirty="0"/>
              <a:t>electromagnetic and hadronic Calorimetry in hadron endcap combined with a </a:t>
            </a:r>
            <a:r>
              <a:rPr lang="en-US" dirty="0" err="1"/>
              <a:t>ToF</a:t>
            </a:r>
            <a:r>
              <a:rPr lang="en-US" dirty="0"/>
              <a:t>-</a:t>
            </a:r>
            <a:r>
              <a:rPr lang="en-US" dirty="0" err="1"/>
              <a:t>preshower</a:t>
            </a:r>
            <a:r>
              <a:rPr lang="en-US" dirty="0"/>
              <a:t>-tracker (BNL leading)</a:t>
            </a:r>
          </a:p>
          <a:p>
            <a:pPr lvl="2"/>
            <a:r>
              <a:rPr lang="en-US" dirty="0"/>
              <a:t>also addressed in current strategy document</a:t>
            </a:r>
          </a:p>
          <a:p>
            <a:pPr lvl="1"/>
            <a:r>
              <a:rPr lang="en-US" dirty="0"/>
              <a:t>MAPS tracker (BNL-IO partner of existing consortium)</a:t>
            </a:r>
          </a:p>
          <a:p>
            <a:pPr lvl="1"/>
            <a:r>
              <a:rPr lang="en-US" dirty="0"/>
              <a:t>Software consortium (BNL is partnering)</a:t>
            </a:r>
          </a:p>
          <a:p>
            <a:pPr lvl="1"/>
            <a:r>
              <a:rPr lang="en-US" dirty="0"/>
              <a:t> and …………</a:t>
            </a:r>
          </a:p>
          <a:p>
            <a:pPr lvl="1"/>
            <a:endParaRPr lang="en-US" dirty="0"/>
          </a:p>
          <a:p>
            <a:r>
              <a:rPr lang="en-US" dirty="0"/>
              <a:t> how to integrate operational experience, </a:t>
            </a:r>
            <a:r>
              <a:rPr lang="en-US" dirty="0" err="1"/>
              <a:t>i.e</a:t>
            </a:r>
            <a:r>
              <a:rPr lang="en-US" dirty="0"/>
              <a:t> TPC, integration, ….. into the </a:t>
            </a:r>
            <a:r>
              <a:rPr lang="en-US" dirty="0" err="1"/>
              <a:t>EoI</a:t>
            </a:r>
            <a:endParaRPr lang="en-US" dirty="0"/>
          </a:p>
          <a:p>
            <a:pPr lvl="1"/>
            <a:endParaRPr lang="en-US" dirty="0"/>
          </a:p>
        </p:txBody>
      </p:sp>
      <p:sp>
        <p:nvSpPr>
          <p:cNvPr id="4" name="Footer Placeholder 3">
            <a:extLst>
              <a:ext uri="{FF2B5EF4-FFF2-40B4-BE49-F238E27FC236}">
                <a16:creationId xmlns:a16="http://schemas.microsoft.com/office/drawing/2014/main" id="{0AEC94B7-B624-B84E-8EAD-2AD8369F5A28}"/>
              </a:ext>
            </a:extLst>
          </p:cNvPr>
          <p:cNvSpPr>
            <a:spLocks noGrp="1"/>
          </p:cNvSpPr>
          <p:nvPr>
            <p:ph type="ftr" sz="quarter" idx="11"/>
          </p:nvPr>
        </p:nvSpPr>
        <p:spPr/>
        <p:txBody>
          <a:bodyPr/>
          <a:lstStyle/>
          <a:p>
            <a:r>
              <a:rPr lang="en-US"/>
              <a:t>1st EIC Project Advisory Council Meeting</a:t>
            </a:r>
            <a:endParaRPr lang="en-US" dirty="0"/>
          </a:p>
        </p:txBody>
      </p:sp>
      <p:sp>
        <p:nvSpPr>
          <p:cNvPr id="3" name="Slide Number Placeholder 2">
            <a:extLst>
              <a:ext uri="{FF2B5EF4-FFF2-40B4-BE49-F238E27FC236}">
                <a16:creationId xmlns:a16="http://schemas.microsoft.com/office/drawing/2014/main" id="{DD7D4A50-97FB-D84F-AE9B-09DCE52C43E7}"/>
              </a:ext>
            </a:extLst>
          </p:cNvPr>
          <p:cNvSpPr>
            <a:spLocks noGrp="1"/>
          </p:cNvSpPr>
          <p:nvPr>
            <p:ph type="sldNum" sz="quarter" idx="12"/>
          </p:nvPr>
        </p:nvSpPr>
        <p:spPr/>
        <p:txBody>
          <a:bodyPr/>
          <a:lstStyle/>
          <a:p>
            <a:fld id="{893C5830-40F3-F04E-B2E3-10E6672BA8FF}" type="slidenum">
              <a:rPr lang="en-US" smtClean="0"/>
              <a:pPr/>
              <a:t>11</a:t>
            </a:fld>
            <a:endParaRPr lang="en-US"/>
          </a:p>
        </p:txBody>
      </p:sp>
      <p:sp>
        <p:nvSpPr>
          <p:cNvPr id="2" name="Title 1">
            <a:extLst>
              <a:ext uri="{FF2B5EF4-FFF2-40B4-BE49-F238E27FC236}">
                <a16:creationId xmlns:a16="http://schemas.microsoft.com/office/drawing/2014/main" id="{D45A512C-C0BC-4946-80E3-709D34FC3177}"/>
              </a:ext>
            </a:extLst>
          </p:cNvPr>
          <p:cNvSpPr>
            <a:spLocks noGrp="1"/>
          </p:cNvSpPr>
          <p:nvPr>
            <p:ph type="title"/>
          </p:nvPr>
        </p:nvSpPr>
        <p:spPr/>
        <p:txBody>
          <a:bodyPr/>
          <a:lstStyle/>
          <a:p>
            <a:r>
              <a:rPr lang="en-US" dirty="0"/>
              <a:t>Potential </a:t>
            </a:r>
            <a:r>
              <a:rPr lang="en-US" dirty="0" err="1"/>
              <a:t>EoIs</a:t>
            </a:r>
            <a:endParaRPr lang="en-US" dirty="0"/>
          </a:p>
        </p:txBody>
      </p:sp>
    </p:spTree>
    <p:extLst>
      <p:ext uri="{BB962C8B-B14F-4D97-AF65-F5344CB8AC3E}">
        <p14:creationId xmlns:p14="http://schemas.microsoft.com/office/powerpoint/2010/main" val="280729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3C5830-40F3-F04E-B2E3-10E6672BA8FF}" type="slidenum">
              <a:rPr lang="en-US" smtClean="0"/>
              <a:pPr/>
              <a:t>12</a:t>
            </a:fld>
            <a:endParaRPr lang="en-US"/>
          </a:p>
        </p:txBody>
      </p:sp>
      <p:sp>
        <p:nvSpPr>
          <p:cNvPr id="2" name="Footer Placeholder 1">
            <a:extLst>
              <a:ext uri="{FF2B5EF4-FFF2-40B4-BE49-F238E27FC236}">
                <a16:creationId xmlns:a16="http://schemas.microsoft.com/office/drawing/2014/main" id="{F0B684D6-37CE-1247-9C7A-AA2D9A515084}"/>
              </a:ext>
            </a:extLst>
          </p:cNvPr>
          <p:cNvSpPr>
            <a:spLocks noGrp="1"/>
          </p:cNvSpPr>
          <p:nvPr>
            <p:ph type="ftr" sz="quarter" idx="11"/>
          </p:nvPr>
        </p:nvSpPr>
        <p:spPr/>
        <p:txBody>
          <a:bodyPr/>
          <a:lstStyle/>
          <a:p>
            <a:r>
              <a:rPr lang="en-US"/>
              <a:t>1st EIC Project Advisory Council Meeting</a:t>
            </a:r>
            <a:endParaRPr lang="en-US" dirty="0"/>
          </a:p>
        </p:txBody>
      </p:sp>
      <p:pic>
        <p:nvPicPr>
          <p:cNvPr id="6"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8" y="2791630"/>
            <a:ext cx="9052560" cy="263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1399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r>
              <a:rPr lang="en-US" dirty="0">
                <a:latin typeface="+mj-lt"/>
              </a:rPr>
              <a:t>Further detector (and IR!) planning</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13</a:t>
            </a:fld>
            <a:endParaRPr lang="en-US"/>
          </a:p>
        </p:txBody>
      </p:sp>
      <p:sp>
        <p:nvSpPr>
          <p:cNvPr id="9" name="Footer Placeholder 12">
            <a:extLst>
              <a:ext uri="{FF2B5EF4-FFF2-40B4-BE49-F238E27FC236}">
                <a16:creationId xmlns:a16="http://schemas.microsoft.com/office/drawing/2014/main" id="{236A2FB8-AD4B-4B04-986F-0A1D50AACF91}"/>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sp>
        <p:nvSpPr>
          <p:cNvPr id="4" name="TextBox 3">
            <a:extLst>
              <a:ext uri="{FF2B5EF4-FFF2-40B4-BE49-F238E27FC236}">
                <a16:creationId xmlns:a16="http://schemas.microsoft.com/office/drawing/2014/main" id="{F45F3868-BB8D-4DE8-8B41-FB87070CB365}"/>
              </a:ext>
            </a:extLst>
          </p:cNvPr>
          <p:cNvSpPr txBox="1"/>
          <p:nvPr/>
        </p:nvSpPr>
        <p:spPr>
          <a:xfrm>
            <a:off x="106163" y="627367"/>
            <a:ext cx="8818762" cy="6938181"/>
          </a:xfrm>
          <a:prstGeom prst="rect">
            <a:avLst/>
          </a:prstGeom>
          <a:noFill/>
        </p:spPr>
        <p:txBody>
          <a:bodyPr wrap="square" rtlCol="0">
            <a:spAutoFit/>
          </a:bodyPr>
          <a:lstStyle/>
          <a:p>
            <a:pPr>
              <a:lnSpc>
                <a:spcPct val="107000"/>
              </a:lnSpc>
              <a:spcAft>
                <a:spcPts val="800"/>
              </a:spcAft>
            </a:pPr>
            <a:r>
              <a:rPr lang="en-US" dirty="0">
                <a:latin typeface="+mj-lt"/>
                <a:ea typeface="Calibri" panose="020F0502020204030204" pitchFamily="34" charset="0"/>
                <a:cs typeface="Times New Roman" panose="02020603050405020304" pitchFamily="18" charset="0"/>
              </a:rPr>
              <a:t>The </a:t>
            </a:r>
            <a:r>
              <a:rPr lang="en-US" b="1" dirty="0">
                <a:latin typeface="+mj-lt"/>
                <a:ea typeface="Calibri" panose="020F0502020204030204" pitchFamily="34" charset="0"/>
                <a:cs typeface="Times New Roman" panose="02020603050405020304" pitchFamily="18" charset="0"/>
              </a:rPr>
              <a:t>EIC is capable of supporting a science program that includes two detectors and two interaction regions</a:t>
            </a:r>
            <a:r>
              <a:rPr lang="en-US" dirty="0">
                <a:latin typeface="+mj-lt"/>
                <a:ea typeface="Calibri" panose="020F0502020204030204" pitchFamily="34" charset="0"/>
                <a:cs typeface="Times New Roman" panose="02020603050405020304" pitchFamily="18" charset="0"/>
              </a:rPr>
              <a:t>.</a:t>
            </a:r>
          </a:p>
          <a:p>
            <a:pPr>
              <a:lnSpc>
                <a:spcPct val="107000"/>
              </a:lnSpc>
              <a:spcAft>
                <a:spcPts val="800"/>
              </a:spcAft>
            </a:pPr>
            <a:r>
              <a:rPr lang="en-US" sz="1600" dirty="0">
                <a:solidFill>
                  <a:srgbClr val="0432FF"/>
                </a:solidFill>
                <a:latin typeface="+mj-lt"/>
                <a:ea typeface="Calibri" panose="020F0502020204030204" pitchFamily="34" charset="0"/>
                <a:cs typeface="Times New Roman" panose="02020603050405020304" pitchFamily="18" charset="0"/>
              </a:rPr>
              <a:t>Dedicated Meetings:  Dedicated session(s) on 2nd IR during YR Meeting November 2020</a:t>
            </a:r>
          </a:p>
          <a:p>
            <a:pPr>
              <a:lnSpc>
                <a:spcPct val="107000"/>
              </a:lnSpc>
              <a:spcAft>
                <a:spcPts val="800"/>
              </a:spcAft>
            </a:pPr>
            <a:r>
              <a:rPr lang="en-US" sz="1600" dirty="0">
                <a:solidFill>
                  <a:srgbClr val="0432FF"/>
                </a:solidFill>
                <a:latin typeface="+mj-lt"/>
                <a:ea typeface="Calibri" panose="020F0502020204030204" pitchFamily="34" charset="0"/>
                <a:cs typeface="Times New Roman" panose="02020603050405020304" pitchFamily="18" charset="0"/>
              </a:rPr>
              <a:t>                                  Topical week-long workshop on 2nd IR concepts early February 2021</a:t>
            </a:r>
          </a:p>
          <a:p>
            <a:pPr>
              <a:lnSpc>
                <a:spcPct val="107000"/>
              </a:lnSpc>
              <a:spcAft>
                <a:spcPts val="800"/>
              </a:spcAft>
            </a:pPr>
            <a:r>
              <a:rPr lang="en-US" sz="1600" b="1" dirty="0">
                <a:latin typeface="+mj-lt"/>
                <a:ea typeface="Calibri" panose="020F0502020204030204" pitchFamily="34" charset="0"/>
                <a:cs typeface="Times New Roman" panose="02020603050405020304" pitchFamily="18" charset="0"/>
              </a:rPr>
              <a:t>Ground rules:</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A deliverable of the EIC is the possibility for a 2nd Interaction Region (IR) and detector.</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Present EIC plans and budgets support only one IR and detector.</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All stakeholders agree that a second IR and detector within the same timeline is desirable. Routes to make this possible are being explored.</a:t>
            </a:r>
          </a:p>
          <a:p>
            <a:pPr lvl="1">
              <a:lnSpc>
                <a:spcPct val="107000"/>
              </a:lnSpc>
              <a:spcAft>
                <a:spcPts val="800"/>
              </a:spcAft>
            </a:pPr>
            <a:r>
              <a:rPr lang="en-US" sz="1600" dirty="0">
                <a:latin typeface="+mj-lt"/>
                <a:ea typeface="Calibri" panose="020F0502020204030204" pitchFamily="34" charset="0"/>
                <a:cs typeface="Times New Roman" panose="02020603050405020304" pitchFamily="18" charset="0"/>
              </a:rPr>
              <a:t>• </a:t>
            </a:r>
            <a:r>
              <a:rPr lang="en-US" sz="1600" dirty="0">
                <a:solidFill>
                  <a:srgbClr val="0432FF"/>
                </a:solidFill>
                <a:latin typeface="+mj-lt"/>
                <a:ea typeface="Calibri" panose="020F0502020204030204" pitchFamily="34" charset="0"/>
                <a:cs typeface="Times New Roman" panose="02020603050405020304" pitchFamily="18" charset="0"/>
              </a:rPr>
              <a:t>The topic of the second detector is investigated by the US/DOE and EIC project in cooperation with the EICUG and may be handled as a separate project.</a:t>
            </a:r>
          </a:p>
          <a:p>
            <a:pPr>
              <a:lnSpc>
                <a:spcPct val="107000"/>
              </a:lnSpc>
              <a:spcAft>
                <a:spcPts val="800"/>
              </a:spcAft>
            </a:pPr>
            <a:r>
              <a:rPr lang="en-US" sz="1600" b="1" dirty="0">
                <a:latin typeface="+mj-lt"/>
                <a:ea typeface="Calibri" panose="020F0502020204030204" pitchFamily="34" charset="0"/>
                <a:cs typeface="Times New Roman" panose="02020603050405020304" pitchFamily="18" charset="0"/>
              </a:rPr>
              <a:t>Ansatz:</a:t>
            </a:r>
          </a:p>
          <a:p>
            <a:pPr>
              <a:lnSpc>
                <a:spcPct val="107000"/>
              </a:lnSpc>
              <a:spcAft>
                <a:spcPts val="800"/>
              </a:spcAft>
            </a:pPr>
            <a:r>
              <a:rPr lang="en-US" sz="1600" dirty="0">
                <a:solidFill>
                  <a:srgbClr val="FF40FF"/>
                </a:solidFill>
                <a:latin typeface="+mj-lt"/>
                <a:ea typeface="Calibri" panose="020F0502020204030204" pitchFamily="34" charset="0"/>
                <a:cs typeface="Times New Roman" panose="02020603050405020304" pitchFamily="18" charset="0"/>
              </a:rPr>
              <a:t>Goals and schedule are driven by keeping open a possibility of a 2nd IR from day-one, and how it can be integrated into the EIC Project. </a:t>
            </a:r>
            <a:r>
              <a:rPr lang="en-US" sz="1600" dirty="0">
                <a:latin typeface="+mj-lt"/>
                <a:ea typeface="Calibri" panose="020F0502020204030204" pitchFamily="34" charset="0"/>
                <a:cs typeface="Times New Roman" panose="02020603050405020304" pitchFamily="18" charset="0"/>
              </a:rPr>
              <a:t>If the realization of a 2nd IR would shift to a later time, a time-line to account for this would need to be developed. At this moment it seems the best strategy is to assume realization of the 2nd IR, be it significantly different or similar to the 1st IR, consistent with the EIC project schedule and to revisit the situation in a year from now.</a:t>
            </a:r>
          </a:p>
          <a:p>
            <a:pPr>
              <a:lnSpc>
                <a:spcPct val="107000"/>
              </a:lnSpc>
              <a:spcAft>
                <a:spcPts val="800"/>
              </a:spcAft>
            </a:pPr>
            <a:endParaRPr lang="en-US"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en-US" dirty="0">
              <a:latin typeface="+mj-lt"/>
              <a:ea typeface="Calibri" panose="020F0502020204030204" pitchFamily="34" charset="0"/>
              <a:cs typeface="Times New Roman" panose="02020603050405020304" pitchFamily="18" charset="0"/>
            </a:endParaRPr>
          </a:p>
          <a:p>
            <a:pPr marL="914400" marR="0">
              <a:lnSpc>
                <a:spcPct val="107000"/>
              </a:lnSpc>
              <a:spcBef>
                <a:spcPts val="0"/>
              </a:spcBef>
              <a:spcAft>
                <a:spcPts val="800"/>
              </a:spcAft>
            </a:pPr>
            <a:endParaRPr lang="en-US" sz="1400" i="1"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405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1BDB7C-768B-47F0-AD63-14BBD557314D}"/>
              </a:ext>
            </a:extLst>
          </p:cNvPr>
          <p:cNvSpPr txBox="1"/>
          <p:nvPr/>
        </p:nvSpPr>
        <p:spPr>
          <a:xfrm>
            <a:off x="651564" y="6028685"/>
            <a:ext cx="2525917" cy="553998"/>
          </a:xfrm>
          <a:prstGeom prst="rect">
            <a:avLst/>
          </a:prstGeom>
          <a:noFill/>
          <a:ln w="28575">
            <a:solidFill>
              <a:srgbClr val="0000FF"/>
            </a:solidFill>
            <a:prstDash val="solid"/>
          </a:ln>
        </p:spPr>
        <p:txBody>
          <a:bodyPr wrap="square" rtlCol="0">
            <a:spAutoFit/>
          </a:bodyPr>
          <a:lstStyle/>
          <a:p>
            <a:pPr algn="ctr"/>
            <a:r>
              <a:rPr lang="en-US" sz="1000" dirty="0">
                <a:latin typeface="Arial" panose="020B0604020202020204" pitchFamily="34" charset="0"/>
                <a:cs typeface="Arial" panose="020B0604020202020204" pitchFamily="34" charset="0"/>
              </a:rPr>
              <a:t>(L3) Detector 2 Development</a:t>
            </a:r>
          </a:p>
          <a:p>
            <a:pPr algn="ctr"/>
            <a:r>
              <a:rPr lang="en-US" sz="1000" dirty="0">
                <a:latin typeface="Arial" panose="020B0604020202020204" pitchFamily="34" charset="0"/>
                <a:cs typeface="Arial" panose="020B0604020202020204" pitchFamily="34" charset="0"/>
              </a:rPr>
              <a:t>Elke </a:t>
            </a:r>
            <a:r>
              <a:rPr lang="en-US" sz="1000" dirty="0" err="1">
                <a:latin typeface="Arial" panose="020B0604020202020204" pitchFamily="34" charset="0"/>
                <a:cs typeface="Arial" panose="020B0604020202020204" pitchFamily="34" charset="0"/>
              </a:rPr>
              <a:t>Aschenauer</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Rolf Ent</a:t>
            </a:r>
          </a:p>
        </p:txBody>
      </p:sp>
      <p:sp>
        <p:nvSpPr>
          <p:cNvPr id="54" name="TextBox 53">
            <a:extLst>
              <a:ext uri="{FF2B5EF4-FFF2-40B4-BE49-F238E27FC236}">
                <a16:creationId xmlns:a16="http://schemas.microsoft.com/office/drawing/2014/main" id="{5D4D900F-44E1-47B9-97FA-8C27406472C0}"/>
              </a:ext>
            </a:extLst>
          </p:cNvPr>
          <p:cNvSpPr txBox="1"/>
          <p:nvPr/>
        </p:nvSpPr>
        <p:spPr>
          <a:xfrm>
            <a:off x="651678" y="6034143"/>
            <a:ext cx="2525917" cy="553998"/>
          </a:xfrm>
          <a:prstGeom prst="rect">
            <a:avLst/>
          </a:prstGeom>
          <a:noFill/>
          <a:ln w="6350">
            <a:solidFill>
              <a:schemeClr val="bg1">
                <a:lumMod val="50000"/>
              </a:schemeClr>
            </a:solidFill>
            <a:prstDash val="solid"/>
          </a:ln>
        </p:spPr>
        <p:txBody>
          <a:bodyPr wrap="square" rtlCol="0">
            <a:spAutoFit/>
          </a:bodyPr>
          <a:lstStyle/>
          <a:p>
            <a:pPr algn="ctr"/>
            <a:r>
              <a:rPr lang="en-US" sz="1000" dirty="0">
                <a:latin typeface="Arial" panose="020B0604020202020204" pitchFamily="34" charset="0"/>
                <a:cs typeface="Arial" panose="020B0604020202020204" pitchFamily="34" charset="0"/>
              </a:rPr>
              <a:t>(L3) Detector 2 Development</a:t>
            </a:r>
          </a:p>
          <a:p>
            <a:pPr algn="ctr"/>
            <a:r>
              <a:rPr lang="en-US" sz="1000" dirty="0">
                <a:latin typeface="Arial" panose="020B0604020202020204" pitchFamily="34" charset="0"/>
                <a:cs typeface="Arial" panose="020B0604020202020204" pitchFamily="34" charset="0"/>
              </a:rPr>
              <a:t>Elke </a:t>
            </a:r>
            <a:r>
              <a:rPr lang="en-US" sz="1000" dirty="0" err="1">
                <a:latin typeface="Arial" panose="020B0604020202020204" pitchFamily="34" charset="0"/>
                <a:cs typeface="Arial" panose="020B0604020202020204" pitchFamily="34" charset="0"/>
              </a:rPr>
              <a:t>Aschenauer</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Rolf Ent</a:t>
            </a:r>
          </a:p>
        </p:txBody>
      </p:sp>
      <p:sp>
        <p:nvSpPr>
          <p:cNvPr id="5" name="Title 7">
            <a:extLst>
              <a:ext uri="{FF2B5EF4-FFF2-40B4-BE49-F238E27FC236}">
                <a16:creationId xmlns:a16="http://schemas.microsoft.com/office/drawing/2014/main" id="{85075EF3-5158-4598-9B3E-4737B7D34A2D}"/>
              </a:ext>
            </a:extLst>
          </p:cNvPr>
          <p:cNvSpPr>
            <a:spLocks noGrp="1"/>
          </p:cNvSpPr>
          <p:nvPr>
            <p:ph type="title"/>
          </p:nvPr>
        </p:nvSpPr>
        <p:spPr/>
        <p:txBody>
          <a:bodyPr>
            <a:normAutofit/>
          </a:bodyPr>
          <a:lstStyle/>
          <a:p>
            <a:pPr algn="ctr"/>
            <a:r>
              <a:rPr lang="en-US" sz="2800" dirty="0"/>
              <a:t>Detector 1 and 2 View</a:t>
            </a:r>
          </a:p>
        </p:txBody>
      </p:sp>
      <p:sp>
        <p:nvSpPr>
          <p:cNvPr id="4" name="Slide Number Placeholder 3">
            <a:extLst>
              <a:ext uri="{FF2B5EF4-FFF2-40B4-BE49-F238E27FC236}">
                <a16:creationId xmlns:a16="http://schemas.microsoft.com/office/drawing/2014/main" id="{EED13A5E-75FB-4E00-9A69-E3B1CC0428EE}"/>
              </a:ext>
            </a:extLst>
          </p:cNvPr>
          <p:cNvSpPr>
            <a:spLocks noGrp="1"/>
          </p:cNvSpPr>
          <p:nvPr>
            <p:ph type="sldNum" sz="quarter" idx="12"/>
          </p:nvPr>
        </p:nvSpPr>
        <p:spPr/>
        <p:txBody>
          <a:bodyPr/>
          <a:lstStyle/>
          <a:p>
            <a:fld id="{893C5830-40F3-F04E-B2E3-10E6672BA8FF}" type="slidenum">
              <a:rPr lang="en-US" smtClean="0"/>
              <a:t>14</a:t>
            </a:fld>
            <a:endParaRPr lang="en-US" dirty="0"/>
          </a:p>
        </p:txBody>
      </p:sp>
      <p:sp>
        <p:nvSpPr>
          <p:cNvPr id="7" name="TextBox 6">
            <a:extLst>
              <a:ext uri="{FF2B5EF4-FFF2-40B4-BE49-F238E27FC236}">
                <a16:creationId xmlns:a16="http://schemas.microsoft.com/office/drawing/2014/main" id="{7895FF04-8C69-4AF8-91DE-C3A245D88D45}"/>
              </a:ext>
            </a:extLst>
          </p:cNvPr>
          <p:cNvSpPr txBox="1"/>
          <p:nvPr/>
        </p:nvSpPr>
        <p:spPr>
          <a:xfrm>
            <a:off x="1983682" y="633146"/>
            <a:ext cx="2387600" cy="553998"/>
          </a:xfrm>
          <a:prstGeom prst="rect">
            <a:avLst/>
          </a:prstGeom>
          <a:noFill/>
          <a:ln>
            <a:solidFill>
              <a:schemeClr val="tx1"/>
            </a:solidFill>
          </a:ln>
        </p:spPr>
        <p:txBody>
          <a:bodyPr wrap="square" rtlCol="0">
            <a:spAutoFit/>
          </a:bodyPr>
          <a:lstStyle/>
          <a:p>
            <a:pPr algn="ctr"/>
            <a:r>
              <a:rPr lang="en-US" sz="1000" dirty="0">
                <a:latin typeface="Arial" panose="020B0604020202020204" pitchFamily="34" charset="0"/>
                <a:cs typeface="Arial" panose="020B0604020202020204" pitchFamily="34" charset="0"/>
              </a:rPr>
              <a:t>(L2) Detectors</a:t>
            </a:r>
          </a:p>
          <a:p>
            <a:pPr algn="ctr"/>
            <a:r>
              <a:rPr lang="en-US" sz="1000" dirty="0">
                <a:latin typeface="Arial" panose="020B0604020202020204" pitchFamily="34" charset="0"/>
                <a:cs typeface="Arial" panose="020B0604020202020204" pitchFamily="34" charset="0"/>
              </a:rPr>
              <a:t>Rolf Ent</a:t>
            </a:r>
          </a:p>
          <a:p>
            <a:pPr algn="ctr"/>
            <a:r>
              <a:rPr lang="en-US" sz="1000" dirty="0">
                <a:latin typeface="Arial" panose="020B0604020202020204" pitchFamily="34" charset="0"/>
                <a:cs typeface="Arial" panose="020B0604020202020204" pitchFamily="34" charset="0"/>
              </a:rPr>
              <a:t>Elke </a:t>
            </a:r>
            <a:r>
              <a:rPr lang="en-US" sz="1000" dirty="0" err="1">
                <a:latin typeface="Arial" panose="020B0604020202020204" pitchFamily="34" charset="0"/>
                <a:cs typeface="Arial" panose="020B0604020202020204" pitchFamily="34" charset="0"/>
              </a:rPr>
              <a:t>Aschenauer</a:t>
            </a:r>
            <a:endParaRPr lang="en-US"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C99F722-0F0C-40BD-9681-DB0E0C76ECF0}"/>
              </a:ext>
            </a:extLst>
          </p:cNvPr>
          <p:cNvSpPr txBox="1"/>
          <p:nvPr/>
        </p:nvSpPr>
        <p:spPr>
          <a:xfrm>
            <a:off x="726595" y="2235130"/>
            <a:ext cx="2395207" cy="861774"/>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Detector Subsystems</a:t>
            </a:r>
          </a:p>
          <a:p>
            <a:r>
              <a:rPr lang="en-US" sz="1000" dirty="0">
                <a:latin typeface="Arial" panose="020B0604020202020204" pitchFamily="34" charset="0"/>
                <a:cs typeface="Arial" panose="020B0604020202020204" pitchFamily="34" charset="0"/>
              </a:rPr>
              <a:t>(L3) EM Calorimetry – CAM: BNL</a:t>
            </a:r>
          </a:p>
          <a:p>
            <a:r>
              <a:rPr lang="en-US" sz="1000" dirty="0">
                <a:latin typeface="Arial" panose="020B0604020202020204" pitchFamily="34" charset="0"/>
                <a:cs typeface="Arial" panose="020B0604020202020204" pitchFamily="34" charset="0"/>
              </a:rPr>
              <a:t>(L3) Hadronic Calorimetry – CAM: BNL</a:t>
            </a:r>
          </a:p>
          <a:p>
            <a:r>
              <a:rPr lang="en-US" sz="1000" dirty="0">
                <a:latin typeface="Arial" panose="020B0604020202020204" pitchFamily="34" charset="0"/>
                <a:cs typeface="Arial" panose="020B0604020202020204" pitchFamily="34" charset="0"/>
              </a:rPr>
              <a:t>(L3) Particle Id. Detectors – CAM: TJ</a:t>
            </a:r>
          </a:p>
          <a:p>
            <a:r>
              <a:rPr lang="en-US" sz="1000" dirty="0">
                <a:latin typeface="Arial" panose="020B0604020202020204" pitchFamily="34" charset="0"/>
                <a:cs typeface="Arial" panose="020B0604020202020204" pitchFamily="34" charset="0"/>
              </a:rPr>
              <a:t>(L3) Tracking Detectors – CAM: TJ</a:t>
            </a:r>
          </a:p>
        </p:txBody>
      </p:sp>
      <p:sp>
        <p:nvSpPr>
          <p:cNvPr id="10" name="TextBox 9">
            <a:extLst>
              <a:ext uri="{FF2B5EF4-FFF2-40B4-BE49-F238E27FC236}">
                <a16:creationId xmlns:a16="http://schemas.microsoft.com/office/drawing/2014/main" id="{E761E8FA-A658-4A30-8B03-BACB8D6F2EBF}"/>
              </a:ext>
            </a:extLst>
          </p:cNvPr>
          <p:cNvSpPr txBox="1"/>
          <p:nvPr/>
        </p:nvSpPr>
        <p:spPr>
          <a:xfrm>
            <a:off x="1475227" y="3177471"/>
            <a:ext cx="872355"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Magnet</a:t>
            </a:r>
          </a:p>
          <a:p>
            <a:r>
              <a:rPr lang="en-US" sz="1000" dirty="0">
                <a:latin typeface="Arial" panose="020B0604020202020204" pitchFamily="34" charset="0"/>
                <a:cs typeface="Arial" panose="020B0604020202020204" pitchFamily="34" charset="0"/>
              </a:rPr>
              <a:t>CAM: TJ</a:t>
            </a:r>
          </a:p>
        </p:txBody>
      </p:sp>
      <p:sp>
        <p:nvSpPr>
          <p:cNvPr id="11" name="TextBox 10">
            <a:extLst>
              <a:ext uri="{FF2B5EF4-FFF2-40B4-BE49-F238E27FC236}">
                <a16:creationId xmlns:a16="http://schemas.microsoft.com/office/drawing/2014/main" id="{B0C1476A-C921-4970-A9FA-BB2404E0C9BA}"/>
              </a:ext>
            </a:extLst>
          </p:cNvPr>
          <p:cNvSpPr txBox="1"/>
          <p:nvPr/>
        </p:nvSpPr>
        <p:spPr>
          <a:xfrm>
            <a:off x="1375040" y="3662323"/>
            <a:ext cx="1072730"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Electronics</a:t>
            </a:r>
          </a:p>
          <a:p>
            <a:r>
              <a:rPr lang="en-US" sz="1000" dirty="0">
                <a:latin typeface="Arial" panose="020B0604020202020204" pitchFamily="34" charset="0"/>
                <a:cs typeface="Arial" panose="020B0604020202020204" pitchFamily="34" charset="0"/>
              </a:rPr>
              <a:t>CAM: TJ</a:t>
            </a:r>
          </a:p>
        </p:txBody>
      </p:sp>
      <p:sp>
        <p:nvSpPr>
          <p:cNvPr id="12" name="TextBox 11">
            <a:extLst>
              <a:ext uri="{FF2B5EF4-FFF2-40B4-BE49-F238E27FC236}">
                <a16:creationId xmlns:a16="http://schemas.microsoft.com/office/drawing/2014/main" id="{E7250D78-B9A7-4539-9974-5B59DC06F6B2}"/>
              </a:ext>
            </a:extLst>
          </p:cNvPr>
          <p:cNvSpPr txBox="1"/>
          <p:nvPr/>
        </p:nvSpPr>
        <p:spPr>
          <a:xfrm>
            <a:off x="1235549" y="4114852"/>
            <a:ext cx="1377300"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DAQ/Computing</a:t>
            </a:r>
          </a:p>
          <a:p>
            <a:r>
              <a:rPr lang="en-US" sz="1000" dirty="0">
                <a:latin typeface="Arial" panose="020B0604020202020204" pitchFamily="34" charset="0"/>
                <a:cs typeface="Arial" panose="020B0604020202020204" pitchFamily="34" charset="0"/>
              </a:rPr>
              <a:t>CAM: BNL &amp; TJ</a:t>
            </a:r>
          </a:p>
        </p:txBody>
      </p:sp>
      <p:sp>
        <p:nvSpPr>
          <p:cNvPr id="13" name="TextBox 12">
            <a:extLst>
              <a:ext uri="{FF2B5EF4-FFF2-40B4-BE49-F238E27FC236}">
                <a16:creationId xmlns:a16="http://schemas.microsoft.com/office/drawing/2014/main" id="{FA113557-AA84-4128-B8C8-20E4C100BC74}"/>
              </a:ext>
            </a:extLst>
          </p:cNvPr>
          <p:cNvSpPr txBox="1"/>
          <p:nvPr/>
        </p:nvSpPr>
        <p:spPr>
          <a:xfrm>
            <a:off x="1090624" y="4595337"/>
            <a:ext cx="1717137"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Infrastructure</a:t>
            </a:r>
          </a:p>
          <a:p>
            <a:r>
              <a:rPr lang="en-US" sz="1000" dirty="0">
                <a:latin typeface="Arial" panose="020B0604020202020204" pitchFamily="34" charset="0"/>
                <a:cs typeface="Arial" panose="020B0604020202020204" pitchFamily="34" charset="0"/>
              </a:rPr>
              <a:t>CAM: BNL</a:t>
            </a:r>
          </a:p>
        </p:txBody>
      </p:sp>
      <p:sp>
        <p:nvSpPr>
          <p:cNvPr id="14" name="TextBox 13">
            <a:extLst>
              <a:ext uri="{FF2B5EF4-FFF2-40B4-BE49-F238E27FC236}">
                <a16:creationId xmlns:a16="http://schemas.microsoft.com/office/drawing/2014/main" id="{6AE9F2CA-A7BF-4200-A10F-255796FD4A35}"/>
              </a:ext>
            </a:extLst>
          </p:cNvPr>
          <p:cNvSpPr txBox="1"/>
          <p:nvPr/>
        </p:nvSpPr>
        <p:spPr>
          <a:xfrm>
            <a:off x="1228481" y="5515433"/>
            <a:ext cx="1441420"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Pre-Ops</a:t>
            </a:r>
          </a:p>
          <a:p>
            <a:r>
              <a:rPr lang="en-US" sz="1000" dirty="0">
                <a:latin typeface="Arial" panose="020B0604020202020204" pitchFamily="34" charset="0"/>
                <a:cs typeface="Arial" panose="020B0604020202020204" pitchFamily="34" charset="0"/>
              </a:rPr>
              <a:t>CAM: BNL</a:t>
            </a:r>
          </a:p>
        </p:txBody>
      </p:sp>
      <p:sp>
        <p:nvSpPr>
          <p:cNvPr id="15" name="TextBox 14">
            <a:extLst>
              <a:ext uri="{FF2B5EF4-FFF2-40B4-BE49-F238E27FC236}">
                <a16:creationId xmlns:a16="http://schemas.microsoft.com/office/drawing/2014/main" id="{1F9FE7F2-4C36-49BA-9121-1AA9E52FEB2F}"/>
              </a:ext>
            </a:extLst>
          </p:cNvPr>
          <p:cNvSpPr txBox="1"/>
          <p:nvPr/>
        </p:nvSpPr>
        <p:spPr>
          <a:xfrm>
            <a:off x="870210" y="5038241"/>
            <a:ext cx="2157963" cy="400110"/>
          </a:xfrm>
          <a:prstGeom prst="rect">
            <a:avLst/>
          </a:prstGeom>
          <a:noFill/>
          <a:ln w="9525">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IR Integration + anc. detectors</a:t>
            </a:r>
          </a:p>
          <a:p>
            <a:r>
              <a:rPr lang="en-US" sz="1000" dirty="0">
                <a:latin typeface="Arial" panose="020B0604020202020204" pitchFamily="34" charset="0"/>
                <a:cs typeface="Arial" panose="020B0604020202020204" pitchFamily="34" charset="0"/>
              </a:rPr>
              <a:t>CAM: TJ</a:t>
            </a:r>
          </a:p>
        </p:txBody>
      </p:sp>
      <p:sp>
        <p:nvSpPr>
          <p:cNvPr id="19" name="TextBox 18">
            <a:extLst>
              <a:ext uri="{FF2B5EF4-FFF2-40B4-BE49-F238E27FC236}">
                <a16:creationId xmlns:a16="http://schemas.microsoft.com/office/drawing/2014/main" id="{9CFF2D85-A8A3-466C-894B-65EE233D0E6B}"/>
              </a:ext>
            </a:extLst>
          </p:cNvPr>
          <p:cNvSpPr txBox="1"/>
          <p:nvPr/>
        </p:nvSpPr>
        <p:spPr>
          <a:xfrm>
            <a:off x="2322921" y="1275520"/>
            <a:ext cx="1709122"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Management</a:t>
            </a:r>
          </a:p>
          <a:p>
            <a:r>
              <a:rPr lang="en-US" sz="1000" dirty="0">
                <a:latin typeface="Arial" panose="020B0604020202020204" pitchFamily="34" charset="0"/>
                <a:cs typeface="Arial" panose="020B0604020202020204" pitchFamily="34" charset="0"/>
              </a:rPr>
              <a:t>CAM: BNL &amp; TJ</a:t>
            </a:r>
          </a:p>
        </p:txBody>
      </p:sp>
      <p:sp>
        <p:nvSpPr>
          <p:cNvPr id="20" name="Rectangle 19">
            <a:extLst>
              <a:ext uri="{FF2B5EF4-FFF2-40B4-BE49-F238E27FC236}">
                <a16:creationId xmlns:a16="http://schemas.microsoft.com/office/drawing/2014/main" id="{D4D2E550-FA10-420B-AE08-DABC18102CEC}"/>
              </a:ext>
            </a:extLst>
          </p:cNvPr>
          <p:cNvSpPr/>
          <p:nvPr/>
        </p:nvSpPr>
        <p:spPr>
          <a:xfrm>
            <a:off x="651565" y="2194175"/>
            <a:ext cx="2519680" cy="3783915"/>
          </a:xfrm>
          <a:prstGeom prst="rect">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7323C6B8-2BF7-4076-95DA-A615B81F3392}"/>
              </a:ext>
            </a:extLst>
          </p:cNvPr>
          <p:cNvCxnSpPr>
            <a:stCxn id="7" idx="2"/>
            <a:endCxn id="19" idx="0"/>
          </p:cNvCxnSpPr>
          <p:nvPr/>
        </p:nvCxnSpPr>
        <p:spPr>
          <a:xfrm>
            <a:off x="3177482" y="1187144"/>
            <a:ext cx="0" cy="8837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68F713D7-FA86-48AA-9A09-861689F7D0D8}"/>
              </a:ext>
            </a:extLst>
          </p:cNvPr>
          <p:cNvSpPr txBox="1"/>
          <p:nvPr/>
        </p:nvSpPr>
        <p:spPr>
          <a:xfrm>
            <a:off x="579609" y="1976732"/>
            <a:ext cx="77296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Detector 1</a:t>
            </a:r>
          </a:p>
        </p:txBody>
      </p:sp>
      <p:sp>
        <p:nvSpPr>
          <p:cNvPr id="30" name="TextBox 29">
            <a:extLst>
              <a:ext uri="{FF2B5EF4-FFF2-40B4-BE49-F238E27FC236}">
                <a16:creationId xmlns:a16="http://schemas.microsoft.com/office/drawing/2014/main" id="{15131B97-E237-4E93-BE35-4BAABFDFBF15}"/>
              </a:ext>
            </a:extLst>
          </p:cNvPr>
          <p:cNvSpPr txBox="1"/>
          <p:nvPr/>
        </p:nvSpPr>
        <p:spPr>
          <a:xfrm>
            <a:off x="2603752" y="1738970"/>
            <a:ext cx="1236236"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R&amp;D</a:t>
            </a:r>
          </a:p>
          <a:p>
            <a:r>
              <a:rPr lang="en-US" sz="1000" dirty="0">
                <a:latin typeface="Arial" panose="020B0604020202020204" pitchFamily="34" charset="0"/>
                <a:cs typeface="Arial" panose="020B0604020202020204" pitchFamily="34" charset="0"/>
              </a:rPr>
              <a:t>CAM: BNL &amp; TJ</a:t>
            </a:r>
          </a:p>
        </p:txBody>
      </p:sp>
      <p:sp>
        <p:nvSpPr>
          <p:cNvPr id="39" name="Rectangle 38">
            <a:extLst>
              <a:ext uri="{FF2B5EF4-FFF2-40B4-BE49-F238E27FC236}">
                <a16:creationId xmlns:a16="http://schemas.microsoft.com/office/drawing/2014/main" id="{24D3889C-56C8-4140-896F-8F9B447D3D25}"/>
              </a:ext>
            </a:extLst>
          </p:cNvPr>
          <p:cNvSpPr/>
          <p:nvPr/>
        </p:nvSpPr>
        <p:spPr>
          <a:xfrm>
            <a:off x="3325323" y="2202420"/>
            <a:ext cx="2519680" cy="3783915"/>
          </a:xfrm>
          <a:prstGeom prst="rect">
            <a:avLst/>
          </a:prstGeom>
          <a:noFill/>
          <a:ln w="41275">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1CC1D146-4699-4949-AD10-1B04530A8369}"/>
              </a:ext>
            </a:extLst>
          </p:cNvPr>
          <p:cNvSpPr txBox="1"/>
          <p:nvPr/>
        </p:nvSpPr>
        <p:spPr>
          <a:xfrm>
            <a:off x="4359969" y="1835020"/>
            <a:ext cx="1552028" cy="400110"/>
          </a:xfrm>
          <a:prstGeom prst="rect">
            <a:avLst/>
          </a:prstGeom>
          <a:noFill/>
        </p:spPr>
        <p:txBody>
          <a:bodyPr wrap="square" rtlCol="0">
            <a:spAutoFit/>
          </a:bodyPr>
          <a:lstStyle/>
          <a:p>
            <a:r>
              <a:rPr lang="en-US" sz="1000" dirty="0">
                <a:solidFill>
                  <a:srgbClr val="0000FF"/>
                </a:solidFill>
                <a:latin typeface="Arial" panose="020B0604020202020204" pitchFamily="34" charset="0"/>
                <a:cs typeface="Arial" panose="020B0604020202020204" pitchFamily="34" charset="0"/>
              </a:rPr>
              <a:t>Possible Detector 2 – may be separate project</a:t>
            </a:r>
          </a:p>
        </p:txBody>
      </p:sp>
      <p:sp>
        <p:nvSpPr>
          <p:cNvPr id="41" name="TextBox 40">
            <a:extLst>
              <a:ext uri="{FF2B5EF4-FFF2-40B4-BE49-F238E27FC236}">
                <a16:creationId xmlns:a16="http://schemas.microsoft.com/office/drawing/2014/main" id="{CAD9DBD4-6F35-4459-9C5C-DE1855BDC71E}"/>
              </a:ext>
            </a:extLst>
          </p:cNvPr>
          <p:cNvSpPr txBox="1"/>
          <p:nvPr/>
        </p:nvSpPr>
        <p:spPr>
          <a:xfrm>
            <a:off x="3795985" y="2264777"/>
            <a:ext cx="1552028"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Detector 2 Management</a:t>
            </a:r>
          </a:p>
          <a:p>
            <a:endParaRPr lang="en-US" sz="1000"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64DB183-9611-456C-AF87-89754525324E}"/>
              </a:ext>
            </a:extLst>
          </p:cNvPr>
          <p:cNvSpPr txBox="1"/>
          <p:nvPr/>
        </p:nvSpPr>
        <p:spPr>
          <a:xfrm>
            <a:off x="3387559" y="2723469"/>
            <a:ext cx="2377300" cy="861774"/>
          </a:xfrm>
          <a:prstGeom prst="rect">
            <a:avLst/>
          </a:prstGeom>
          <a:noFill/>
          <a:ln>
            <a:solidFill>
              <a:schemeClr val="tx1"/>
            </a:solidFill>
          </a:ln>
        </p:spPr>
        <p:txBody>
          <a:bodyPr wrap="square" rtlCol="0">
            <a:spAutoFit/>
          </a:bodyPr>
          <a:lstStyle/>
          <a:p>
            <a:r>
              <a:rPr lang="en-US" sz="1000" dirty="0">
                <a:latin typeface="Arial" panose="020B0604020202020204" pitchFamily="34" charset="0"/>
                <a:cs typeface="Arial" panose="020B0604020202020204" pitchFamily="34" charset="0"/>
              </a:rPr>
              <a:t>Detector Subsystems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EM Calorimetry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Hadronic Calorimetry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Particle Id. Detectors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Tracking Detectors</a:t>
            </a:r>
          </a:p>
        </p:txBody>
      </p:sp>
      <p:sp>
        <p:nvSpPr>
          <p:cNvPr id="43" name="TextBox 42">
            <a:extLst>
              <a:ext uri="{FF2B5EF4-FFF2-40B4-BE49-F238E27FC236}">
                <a16:creationId xmlns:a16="http://schemas.microsoft.com/office/drawing/2014/main" id="{C78E06EB-2754-4273-B092-7512AABCD126}"/>
              </a:ext>
            </a:extLst>
          </p:cNvPr>
          <p:cNvSpPr txBox="1"/>
          <p:nvPr/>
        </p:nvSpPr>
        <p:spPr>
          <a:xfrm>
            <a:off x="4248371" y="3660729"/>
            <a:ext cx="673582"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Magnets</a:t>
            </a:r>
          </a:p>
          <a:p>
            <a:endParaRPr lang="en-US" sz="10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90AEEDE0-D865-41D4-8DE2-B2EC76A77B84}"/>
              </a:ext>
            </a:extLst>
          </p:cNvPr>
          <p:cNvSpPr txBox="1"/>
          <p:nvPr/>
        </p:nvSpPr>
        <p:spPr>
          <a:xfrm>
            <a:off x="4180244" y="4136325"/>
            <a:ext cx="809837"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Electronics</a:t>
            </a:r>
          </a:p>
          <a:p>
            <a:endParaRPr lang="en-US" sz="1000" dirty="0">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2A17E9F-C9BF-41EA-8BA9-278F28B51C24}"/>
              </a:ext>
            </a:extLst>
          </p:cNvPr>
          <p:cNvSpPr txBox="1"/>
          <p:nvPr/>
        </p:nvSpPr>
        <p:spPr>
          <a:xfrm>
            <a:off x="4014795" y="4616599"/>
            <a:ext cx="1114408"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DAQ/Computing</a:t>
            </a:r>
          </a:p>
          <a:p>
            <a:endParaRPr lang="en-US" sz="1000" dirty="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4F203CC3-BEB9-49FB-8AA6-D6AE72CCED82}"/>
              </a:ext>
            </a:extLst>
          </p:cNvPr>
          <p:cNvSpPr txBox="1"/>
          <p:nvPr/>
        </p:nvSpPr>
        <p:spPr>
          <a:xfrm>
            <a:off x="3506180" y="5546265"/>
            <a:ext cx="2124299"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IR Integration + ancillary detectors</a:t>
            </a:r>
          </a:p>
          <a:p>
            <a:endParaRPr lang="en-US" sz="1000" dirty="0">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F1E1EC84-2ABE-4804-B47B-449C871409E0}"/>
              </a:ext>
            </a:extLst>
          </p:cNvPr>
          <p:cNvSpPr txBox="1"/>
          <p:nvPr/>
        </p:nvSpPr>
        <p:spPr>
          <a:xfrm>
            <a:off x="3819566" y="5084819"/>
            <a:ext cx="1497526"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Detector Infrastructure</a:t>
            </a:r>
          </a:p>
          <a:p>
            <a:endParaRPr lang="en-US" sz="1000" dirty="0">
              <a:latin typeface="Arial" panose="020B0604020202020204" pitchFamily="34" charset="0"/>
              <a:cs typeface="Arial" panose="020B0604020202020204" pitchFamily="34" charset="0"/>
            </a:endParaRPr>
          </a:p>
        </p:txBody>
      </p:sp>
      <p:cxnSp>
        <p:nvCxnSpPr>
          <p:cNvPr id="53" name="Connector: Elbow 52">
            <a:extLst>
              <a:ext uri="{FF2B5EF4-FFF2-40B4-BE49-F238E27FC236}">
                <a16:creationId xmlns:a16="http://schemas.microsoft.com/office/drawing/2014/main" id="{EEBCB60B-497C-4D0E-8E73-F6DBC90CD08D}"/>
              </a:ext>
            </a:extLst>
          </p:cNvPr>
          <p:cNvCxnSpPr>
            <a:stCxn id="39" idx="2"/>
            <a:endCxn id="8" idx="3"/>
          </p:cNvCxnSpPr>
          <p:nvPr/>
        </p:nvCxnSpPr>
        <p:spPr>
          <a:xfrm rot="5400000">
            <a:off x="3721648" y="5442168"/>
            <a:ext cx="319349" cy="1407682"/>
          </a:xfrm>
          <a:prstGeom prst="bentConnector2">
            <a:avLst/>
          </a:prstGeom>
          <a:ln w="28575">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2E26B2-36DE-7447-8884-D92417BA7593}"/>
              </a:ext>
            </a:extLst>
          </p:cNvPr>
          <p:cNvPicPr>
            <a:picLocks noChangeAspect="1"/>
          </p:cNvPicPr>
          <p:nvPr/>
        </p:nvPicPr>
        <p:blipFill>
          <a:blip r:embed="rId3"/>
          <a:stretch>
            <a:fillRect/>
          </a:stretch>
        </p:blipFill>
        <p:spPr>
          <a:xfrm>
            <a:off x="7335236" y="28972"/>
            <a:ext cx="1371600" cy="6858000"/>
          </a:xfrm>
          <a:prstGeom prst="rect">
            <a:avLst/>
          </a:prstGeom>
        </p:spPr>
      </p:pic>
      <p:sp>
        <p:nvSpPr>
          <p:cNvPr id="16" name="Footer Placeholder 15">
            <a:extLst>
              <a:ext uri="{FF2B5EF4-FFF2-40B4-BE49-F238E27FC236}">
                <a16:creationId xmlns:a16="http://schemas.microsoft.com/office/drawing/2014/main" id="{713287E1-7B3B-AE4F-AA4F-F4FFF7B86D0D}"/>
              </a:ext>
            </a:extLst>
          </p:cNvPr>
          <p:cNvSpPr>
            <a:spLocks noGrp="1"/>
          </p:cNvSpPr>
          <p:nvPr>
            <p:ph type="ftr" sz="quarter" idx="11"/>
          </p:nvPr>
        </p:nvSpPr>
        <p:spPr/>
        <p:txBody>
          <a:bodyPr/>
          <a:lstStyle/>
          <a:p>
            <a:r>
              <a:rPr lang="en-US"/>
              <a:t>1st EIC Project Advisory Council Meeting</a:t>
            </a:r>
            <a:endParaRPr lang="en-US" dirty="0"/>
          </a:p>
        </p:txBody>
      </p:sp>
    </p:spTree>
    <p:extLst>
      <p:ext uri="{BB962C8B-B14F-4D97-AF65-F5344CB8AC3E}">
        <p14:creationId xmlns:p14="http://schemas.microsoft.com/office/powerpoint/2010/main" val="251329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9" grpId="0" animBg="1"/>
      <p:bldP spid="40" grpId="0"/>
      <p:bldP spid="41" grpId="0" animBg="1"/>
      <p:bldP spid="42" grpId="0" animBg="1"/>
      <p:bldP spid="43" grpId="0" animBg="1"/>
      <p:bldP spid="44" grpId="0" animBg="1"/>
      <p:bldP spid="45" grpId="0" animBg="1"/>
      <p:bldP spid="46" grpId="0" animBg="1"/>
      <p:bldP spid="4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85075EF3-5158-4598-9B3E-4737B7D34A2D}"/>
              </a:ext>
            </a:extLst>
          </p:cNvPr>
          <p:cNvSpPr>
            <a:spLocks noGrp="1"/>
          </p:cNvSpPr>
          <p:nvPr>
            <p:ph type="title"/>
          </p:nvPr>
        </p:nvSpPr>
        <p:spPr/>
        <p:txBody>
          <a:bodyPr>
            <a:normAutofit/>
          </a:bodyPr>
          <a:lstStyle/>
          <a:p>
            <a:pPr algn="ctr"/>
            <a:r>
              <a:rPr lang="en-US" sz="2800" dirty="0"/>
              <a:t>Collaboration View</a:t>
            </a:r>
          </a:p>
        </p:txBody>
      </p:sp>
      <p:sp>
        <p:nvSpPr>
          <p:cNvPr id="4" name="Slide Number Placeholder 3">
            <a:extLst>
              <a:ext uri="{FF2B5EF4-FFF2-40B4-BE49-F238E27FC236}">
                <a16:creationId xmlns:a16="http://schemas.microsoft.com/office/drawing/2014/main" id="{EED13A5E-75FB-4E00-9A69-E3B1CC0428EE}"/>
              </a:ext>
            </a:extLst>
          </p:cNvPr>
          <p:cNvSpPr>
            <a:spLocks noGrp="1"/>
          </p:cNvSpPr>
          <p:nvPr>
            <p:ph type="sldNum" sz="quarter" idx="12"/>
          </p:nvPr>
        </p:nvSpPr>
        <p:spPr/>
        <p:txBody>
          <a:bodyPr/>
          <a:lstStyle/>
          <a:p>
            <a:fld id="{893C5830-40F3-F04E-B2E3-10E6672BA8FF}" type="slidenum">
              <a:rPr lang="en-US" smtClean="0"/>
              <a:t>15</a:t>
            </a:fld>
            <a:endParaRPr lang="en-US" dirty="0"/>
          </a:p>
        </p:txBody>
      </p:sp>
      <p:sp>
        <p:nvSpPr>
          <p:cNvPr id="38" name="TextBox 37">
            <a:extLst>
              <a:ext uri="{FF2B5EF4-FFF2-40B4-BE49-F238E27FC236}">
                <a16:creationId xmlns:a16="http://schemas.microsoft.com/office/drawing/2014/main" id="{9C7CF7DB-2E29-454D-A82C-6E00F07199F1}"/>
              </a:ext>
            </a:extLst>
          </p:cNvPr>
          <p:cNvSpPr txBox="1"/>
          <p:nvPr/>
        </p:nvSpPr>
        <p:spPr>
          <a:xfrm>
            <a:off x="5966519" y="557747"/>
            <a:ext cx="3125745" cy="526297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Present thinking</a:t>
            </a:r>
          </a:p>
          <a:p>
            <a:r>
              <a:rPr lang="en-US" sz="1600" dirty="0">
                <a:latin typeface="Arial" panose="020B0604020202020204" pitchFamily="34" charset="0"/>
                <a:cs typeface="Arial" panose="020B0604020202020204" pitchFamily="34" charset="0"/>
              </a:rPr>
              <a:t>Detector 1:</a:t>
            </a:r>
          </a:p>
          <a:p>
            <a:r>
              <a:rPr lang="en-US" sz="1600" dirty="0">
                <a:latin typeface="Arial" panose="020B0604020202020204" pitchFamily="34" charset="0"/>
                <a:cs typeface="Arial" panose="020B0604020202020204" pitchFamily="34" charset="0"/>
              </a:rPr>
              <a:t>Fold in users/collaborators as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L3/L4 point of contacts?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L3/L4/L5 owners?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L4/L5 CAMs?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Example for EM calorimetry:</a:t>
            </a:r>
          </a:p>
          <a:p>
            <a:r>
              <a:rPr lang="en-US" sz="1600" dirty="0">
                <a:latin typeface="Arial" panose="020B0604020202020204" pitchFamily="34" charset="0"/>
                <a:cs typeface="Arial" panose="020B0604020202020204" pitchFamily="34" charset="0"/>
              </a:rPr>
              <a:t>(L4) Forward EM calorimetry</a:t>
            </a:r>
          </a:p>
          <a:p>
            <a:pPr lvl="1"/>
            <a:r>
              <a:rPr lang="en-US" sz="1600" dirty="0">
                <a:latin typeface="Arial" panose="020B0604020202020204" pitchFamily="34" charset="0"/>
                <a:cs typeface="Arial" panose="020B0604020202020204" pitchFamily="34" charset="0"/>
              </a:rPr>
              <a:t>(L5) will </a:t>
            </a:r>
            <a:r>
              <a:rPr lang="en-US" sz="1600" i="1" dirty="0">
                <a:latin typeface="Arial" panose="020B0604020202020204" pitchFamily="34" charset="0"/>
                <a:cs typeface="Arial" panose="020B0604020202020204" pitchFamily="34" charset="0"/>
              </a:rPr>
              <a:t>e.g. </a:t>
            </a:r>
            <a:r>
              <a:rPr lang="en-US" sz="1600" dirty="0">
                <a:latin typeface="Arial" panose="020B0604020202020204" pitchFamily="34" charset="0"/>
                <a:cs typeface="Arial" panose="020B0604020202020204" pitchFamily="34" charset="0"/>
              </a:rPr>
              <a:t>be readout, blocks/crystals, integration/cooling, etc.</a:t>
            </a:r>
          </a:p>
          <a:p>
            <a:r>
              <a:rPr lang="en-US" sz="1600" dirty="0">
                <a:latin typeface="Arial" panose="020B0604020202020204" pitchFamily="34" charset="0"/>
                <a:cs typeface="Arial" panose="020B0604020202020204" pitchFamily="34" charset="0"/>
              </a:rPr>
              <a:t>(L4) Central EM calorimetry</a:t>
            </a:r>
          </a:p>
          <a:p>
            <a:r>
              <a:rPr lang="en-US" sz="1600" dirty="0">
                <a:latin typeface="Arial" panose="020B0604020202020204" pitchFamily="34" charset="0"/>
                <a:cs typeface="Arial" panose="020B0604020202020204" pitchFamily="34" charset="0"/>
              </a:rPr>
              <a:t>(L4) Backward EM calorimetry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Detector 2:</a:t>
            </a:r>
          </a:p>
          <a:p>
            <a:r>
              <a:rPr lang="en-US" sz="1600" dirty="0">
                <a:latin typeface="Arial" panose="020B0604020202020204" pitchFamily="34" charset="0"/>
                <a:cs typeface="Arial" panose="020B0604020202020204" pitchFamily="34" charset="0"/>
              </a:rPr>
              <a:t>If a standalone project, this will/can have a separate management structure, users/collaborators can be owners and can be CAMs.</a:t>
            </a:r>
          </a:p>
        </p:txBody>
      </p:sp>
      <p:sp>
        <p:nvSpPr>
          <p:cNvPr id="29" name="TextBox 28">
            <a:extLst>
              <a:ext uri="{FF2B5EF4-FFF2-40B4-BE49-F238E27FC236}">
                <a16:creationId xmlns:a16="http://schemas.microsoft.com/office/drawing/2014/main" id="{3CE01EBC-228D-438F-A361-1904965A3FAA}"/>
              </a:ext>
            </a:extLst>
          </p:cNvPr>
          <p:cNvSpPr txBox="1"/>
          <p:nvPr/>
        </p:nvSpPr>
        <p:spPr>
          <a:xfrm>
            <a:off x="1983682" y="633146"/>
            <a:ext cx="2387600" cy="553998"/>
          </a:xfrm>
          <a:prstGeom prst="rect">
            <a:avLst/>
          </a:prstGeom>
          <a:noFill/>
          <a:ln>
            <a:solidFill>
              <a:schemeClr val="tx1"/>
            </a:solidFill>
          </a:ln>
        </p:spPr>
        <p:txBody>
          <a:bodyPr wrap="square" rtlCol="0">
            <a:spAutoFit/>
          </a:bodyPr>
          <a:lstStyle/>
          <a:p>
            <a:pPr algn="ctr"/>
            <a:r>
              <a:rPr lang="en-US" sz="1000" dirty="0">
                <a:latin typeface="Arial" panose="020B0604020202020204" pitchFamily="34" charset="0"/>
                <a:cs typeface="Arial" panose="020B0604020202020204" pitchFamily="34" charset="0"/>
              </a:rPr>
              <a:t>(L2) Detectors</a:t>
            </a:r>
          </a:p>
          <a:p>
            <a:pPr algn="ctr"/>
            <a:r>
              <a:rPr lang="en-US" sz="1000" dirty="0">
                <a:latin typeface="Arial" panose="020B0604020202020204" pitchFamily="34" charset="0"/>
                <a:cs typeface="Arial" panose="020B0604020202020204" pitchFamily="34" charset="0"/>
              </a:rPr>
              <a:t>Rolf Ent</a:t>
            </a:r>
          </a:p>
          <a:p>
            <a:pPr algn="ctr"/>
            <a:r>
              <a:rPr lang="en-US" sz="1000" dirty="0">
                <a:latin typeface="Arial" panose="020B0604020202020204" pitchFamily="34" charset="0"/>
                <a:cs typeface="Arial" panose="020B0604020202020204" pitchFamily="34" charset="0"/>
              </a:rPr>
              <a:t>Elke </a:t>
            </a:r>
            <a:r>
              <a:rPr lang="en-US" sz="1000" dirty="0" err="1">
                <a:latin typeface="Arial" panose="020B0604020202020204" pitchFamily="34" charset="0"/>
                <a:cs typeface="Arial" panose="020B0604020202020204" pitchFamily="34" charset="0"/>
              </a:rPr>
              <a:t>Aschenauer</a:t>
            </a:r>
            <a:endParaRPr lang="en-US" sz="10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7FB3EAE-1E45-48EA-B1F0-E79C313FBB0F}"/>
              </a:ext>
            </a:extLst>
          </p:cNvPr>
          <p:cNvSpPr txBox="1"/>
          <p:nvPr/>
        </p:nvSpPr>
        <p:spPr>
          <a:xfrm>
            <a:off x="651564" y="6028685"/>
            <a:ext cx="2525917" cy="553998"/>
          </a:xfrm>
          <a:prstGeom prst="rect">
            <a:avLst/>
          </a:prstGeom>
          <a:noFill/>
          <a:ln w="28575">
            <a:solidFill>
              <a:srgbClr val="0000FF"/>
            </a:solidFill>
            <a:prstDash val="solid"/>
          </a:ln>
        </p:spPr>
        <p:txBody>
          <a:bodyPr wrap="square" rtlCol="0">
            <a:spAutoFit/>
          </a:bodyPr>
          <a:lstStyle/>
          <a:p>
            <a:pPr algn="ctr"/>
            <a:r>
              <a:rPr lang="en-US" sz="1000" dirty="0">
                <a:latin typeface="Arial" panose="020B0604020202020204" pitchFamily="34" charset="0"/>
                <a:cs typeface="Arial" panose="020B0604020202020204" pitchFamily="34" charset="0"/>
              </a:rPr>
              <a:t>(L3) Detector 2 Development</a:t>
            </a:r>
          </a:p>
          <a:p>
            <a:pPr algn="ctr"/>
            <a:r>
              <a:rPr lang="en-US" sz="1000" dirty="0">
                <a:latin typeface="Arial" panose="020B0604020202020204" pitchFamily="34" charset="0"/>
                <a:cs typeface="Arial" panose="020B0604020202020204" pitchFamily="34" charset="0"/>
              </a:rPr>
              <a:t>Elke </a:t>
            </a:r>
            <a:r>
              <a:rPr lang="en-US" sz="1000" dirty="0" err="1">
                <a:latin typeface="Arial" panose="020B0604020202020204" pitchFamily="34" charset="0"/>
                <a:cs typeface="Arial" panose="020B0604020202020204" pitchFamily="34" charset="0"/>
              </a:rPr>
              <a:t>Aschenauer</a:t>
            </a:r>
            <a:endParaRPr lang="en-US" sz="1000" dirty="0">
              <a:latin typeface="Arial" panose="020B0604020202020204" pitchFamily="34" charset="0"/>
              <a:cs typeface="Arial" panose="020B0604020202020204" pitchFamily="34" charset="0"/>
            </a:endParaRPr>
          </a:p>
          <a:p>
            <a:pPr algn="ctr"/>
            <a:r>
              <a:rPr lang="en-US" sz="1000" dirty="0">
                <a:latin typeface="Arial" panose="020B0604020202020204" pitchFamily="34" charset="0"/>
                <a:cs typeface="Arial" panose="020B0604020202020204" pitchFamily="34" charset="0"/>
              </a:rPr>
              <a:t>Rolf Ent</a:t>
            </a:r>
          </a:p>
        </p:txBody>
      </p:sp>
      <p:sp>
        <p:nvSpPr>
          <p:cNvPr id="32" name="TextBox 31">
            <a:extLst>
              <a:ext uri="{FF2B5EF4-FFF2-40B4-BE49-F238E27FC236}">
                <a16:creationId xmlns:a16="http://schemas.microsoft.com/office/drawing/2014/main" id="{89FEBA77-346B-4373-A4D4-189CCA153BDF}"/>
              </a:ext>
            </a:extLst>
          </p:cNvPr>
          <p:cNvSpPr txBox="1"/>
          <p:nvPr/>
        </p:nvSpPr>
        <p:spPr>
          <a:xfrm>
            <a:off x="726595" y="2235130"/>
            <a:ext cx="2395207" cy="861774"/>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Detector Subsystems</a:t>
            </a:r>
          </a:p>
          <a:p>
            <a:r>
              <a:rPr lang="en-US" sz="1000" dirty="0">
                <a:latin typeface="Arial" panose="020B0604020202020204" pitchFamily="34" charset="0"/>
                <a:cs typeface="Arial" panose="020B0604020202020204" pitchFamily="34" charset="0"/>
              </a:rPr>
              <a:t>(L3) EM Calorimetry – CAM: BNL</a:t>
            </a:r>
          </a:p>
          <a:p>
            <a:r>
              <a:rPr lang="en-US" sz="1000" dirty="0">
                <a:latin typeface="Arial" panose="020B0604020202020204" pitchFamily="34" charset="0"/>
                <a:cs typeface="Arial" panose="020B0604020202020204" pitchFamily="34" charset="0"/>
              </a:rPr>
              <a:t>(L3) Hadronic Calorimetry – CAM: BNL</a:t>
            </a:r>
          </a:p>
          <a:p>
            <a:r>
              <a:rPr lang="en-US" sz="1000" dirty="0">
                <a:latin typeface="Arial" panose="020B0604020202020204" pitchFamily="34" charset="0"/>
                <a:cs typeface="Arial" panose="020B0604020202020204" pitchFamily="34" charset="0"/>
              </a:rPr>
              <a:t>(L3) Particle Id. Detectors – CAM: TJ</a:t>
            </a:r>
          </a:p>
          <a:p>
            <a:r>
              <a:rPr lang="en-US" sz="1000" dirty="0">
                <a:latin typeface="Arial" panose="020B0604020202020204" pitchFamily="34" charset="0"/>
                <a:cs typeface="Arial" panose="020B0604020202020204" pitchFamily="34" charset="0"/>
              </a:rPr>
              <a:t>(L3) Tracking Detectors – CAM: TJ</a:t>
            </a:r>
          </a:p>
        </p:txBody>
      </p:sp>
      <p:sp>
        <p:nvSpPr>
          <p:cNvPr id="33" name="TextBox 32">
            <a:extLst>
              <a:ext uri="{FF2B5EF4-FFF2-40B4-BE49-F238E27FC236}">
                <a16:creationId xmlns:a16="http://schemas.microsoft.com/office/drawing/2014/main" id="{C707291F-7D53-4087-8026-2FCE70C32BBE}"/>
              </a:ext>
            </a:extLst>
          </p:cNvPr>
          <p:cNvSpPr txBox="1"/>
          <p:nvPr/>
        </p:nvSpPr>
        <p:spPr>
          <a:xfrm>
            <a:off x="1475227" y="3177471"/>
            <a:ext cx="872355"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Magnet</a:t>
            </a:r>
          </a:p>
          <a:p>
            <a:r>
              <a:rPr lang="en-US" sz="1000" dirty="0">
                <a:latin typeface="Arial" panose="020B0604020202020204" pitchFamily="34" charset="0"/>
                <a:cs typeface="Arial" panose="020B0604020202020204" pitchFamily="34" charset="0"/>
              </a:rPr>
              <a:t>CAM: TJ</a:t>
            </a:r>
          </a:p>
        </p:txBody>
      </p:sp>
      <p:sp>
        <p:nvSpPr>
          <p:cNvPr id="34" name="TextBox 33">
            <a:extLst>
              <a:ext uri="{FF2B5EF4-FFF2-40B4-BE49-F238E27FC236}">
                <a16:creationId xmlns:a16="http://schemas.microsoft.com/office/drawing/2014/main" id="{55C2180E-92BD-4699-924F-A1FE5E6CD778}"/>
              </a:ext>
            </a:extLst>
          </p:cNvPr>
          <p:cNvSpPr txBox="1"/>
          <p:nvPr/>
        </p:nvSpPr>
        <p:spPr>
          <a:xfrm>
            <a:off x="1375040" y="3662323"/>
            <a:ext cx="1072730"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Electronics</a:t>
            </a:r>
          </a:p>
          <a:p>
            <a:r>
              <a:rPr lang="en-US" sz="1000" dirty="0">
                <a:latin typeface="Arial" panose="020B0604020202020204" pitchFamily="34" charset="0"/>
                <a:cs typeface="Arial" panose="020B0604020202020204" pitchFamily="34" charset="0"/>
              </a:rPr>
              <a:t>CAM: TJ</a:t>
            </a:r>
          </a:p>
        </p:txBody>
      </p:sp>
      <p:sp>
        <p:nvSpPr>
          <p:cNvPr id="35" name="TextBox 34">
            <a:extLst>
              <a:ext uri="{FF2B5EF4-FFF2-40B4-BE49-F238E27FC236}">
                <a16:creationId xmlns:a16="http://schemas.microsoft.com/office/drawing/2014/main" id="{DF008090-D99D-4127-B9B1-52178966FC10}"/>
              </a:ext>
            </a:extLst>
          </p:cNvPr>
          <p:cNvSpPr txBox="1"/>
          <p:nvPr/>
        </p:nvSpPr>
        <p:spPr>
          <a:xfrm>
            <a:off x="1235549" y="4114852"/>
            <a:ext cx="1377300"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DAQ/Computing</a:t>
            </a:r>
          </a:p>
          <a:p>
            <a:r>
              <a:rPr lang="en-US" sz="1000" dirty="0">
                <a:latin typeface="Arial" panose="020B0604020202020204" pitchFamily="34" charset="0"/>
                <a:cs typeface="Arial" panose="020B0604020202020204" pitchFamily="34" charset="0"/>
              </a:rPr>
              <a:t>CAM: BNL &amp; TJ</a:t>
            </a:r>
          </a:p>
        </p:txBody>
      </p:sp>
      <p:sp>
        <p:nvSpPr>
          <p:cNvPr id="36" name="TextBox 35">
            <a:extLst>
              <a:ext uri="{FF2B5EF4-FFF2-40B4-BE49-F238E27FC236}">
                <a16:creationId xmlns:a16="http://schemas.microsoft.com/office/drawing/2014/main" id="{C1C20D62-0A55-4073-9381-7FC109FD75E7}"/>
              </a:ext>
            </a:extLst>
          </p:cNvPr>
          <p:cNvSpPr txBox="1"/>
          <p:nvPr/>
        </p:nvSpPr>
        <p:spPr>
          <a:xfrm>
            <a:off x="1090624" y="4595337"/>
            <a:ext cx="1717137"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Infrastructure</a:t>
            </a:r>
          </a:p>
          <a:p>
            <a:r>
              <a:rPr lang="en-US" sz="1000" dirty="0">
                <a:latin typeface="Arial" panose="020B0604020202020204" pitchFamily="34" charset="0"/>
                <a:cs typeface="Arial" panose="020B0604020202020204" pitchFamily="34" charset="0"/>
              </a:rPr>
              <a:t>CAM: BNL</a:t>
            </a:r>
          </a:p>
        </p:txBody>
      </p:sp>
      <p:sp>
        <p:nvSpPr>
          <p:cNvPr id="37" name="TextBox 36">
            <a:extLst>
              <a:ext uri="{FF2B5EF4-FFF2-40B4-BE49-F238E27FC236}">
                <a16:creationId xmlns:a16="http://schemas.microsoft.com/office/drawing/2014/main" id="{55E8975B-2349-46CA-9CAB-4F29A0C8B7B2}"/>
              </a:ext>
            </a:extLst>
          </p:cNvPr>
          <p:cNvSpPr txBox="1"/>
          <p:nvPr/>
        </p:nvSpPr>
        <p:spPr>
          <a:xfrm>
            <a:off x="1228481" y="5515433"/>
            <a:ext cx="1441420"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Pre-Ops</a:t>
            </a:r>
          </a:p>
          <a:p>
            <a:r>
              <a:rPr lang="en-US" sz="1000" dirty="0">
                <a:latin typeface="Arial" panose="020B0604020202020204" pitchFamily="34" charset="0"/>
                <a:cs typeface="Arial" panose="020B0604020202020204" pitchFamily="34" charset="0"/>
              </a:rPr>
              <a:t>CAM: BNL</a:t>
            </a:r>
          </a:p>
        </p:txBody>
      </p:sp>
      <p:sp>
        <p:nvSpPr>
          <p:cNvPr id="48" name="TextBox 47">
            <a:extLst>
              <a:ext uri="{FF2B5EF4-FFF2-40B4-BE49-F238E27FC236}">
                <a16:creationId xmlns:a16="http://schemas.microsoft.com/office/drawing/2014/main" id="{D281D809-AE54-4011-B876-D5B63E06ABD9}"/>
              </a:ext>
            </a:extLst>
          </p:cNvPr>
          <p:cNvSpPr txBox="1"/>
          <p:nvPr/>
        </p:nvSpPr>
        <p:spPr>
          <a:xfrm>
            <a:off x="870210" y="5038241"/>
            <a:ext cx="2157963"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IR Integration + anc. detectors</a:t>
            </a:r>
          </a:p>
          <a:p>
            <a:r>
              <a:rPr lang="en-US" sz="1000" dirty="0">
                <a:latin typeface="Arial" panose="020B0604020202020204" pitchFamily="34" charset="0"/>
                <a:cs typeface="Arial" panose="020B0604020202020204" pitchFamily="34" charset="0"/>
              </a:rPr>
              <a:t>CAM: TJ</a:t>
            </a:r>
          </a:p>
        </p:txBody>
      </p:sp>
      <p:sp>
        <p:nvSpPr>
          <p:cNvPr id="49" name="TextBox 48">
            <a:extLst>
              <a:ext uri="{FF2B5EF4-FFF2-40B4-BE49-F238E27FC236}">
                <a16:creationId xmlns:a16="http://schemas.microsoft.com/office/drawing/2014/main" id="{78EA0A12-95DB-41E5-B246-A835A559E0DD}"/>
              </a:ext>
            </a:extLst>
          </p:cNvPr>
          <p:cNvSpPr txBox="1"/>
          <p:nvPr/>
        </p:nvSpPr>
        <p:spPr>
          <a:xfrm>
            <a:off x="2322921" y="1275520"/>
            <a:ext cx="1709122"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Management</a:t>
            </a:r>
          </a:p>
          <a:p>
            <a:r>
              <a:rPr lang="en-US" sz="1000" dirty="0">
                <a:latin typeface="Arial" panose="020B0604020202020204" pitchFamily="34" charset="0"/>
                <a:cs typeface="Arial" panose="020B0604020202020204" pitchFamily="34" charset="0"/>
              </a:rPr>
              <a:t>CAM: BNL &amp; TJ</a:t>
            </a:r>
          </a:p>
        </p:txBody>
      </p:sp>
      <p:sp>
        <p:nvSpPr>
          <p:cNvPr id="50" name="Rectangle 49">
            <a:extLst>
              <a:ext uri="{FF2B5EF4-FFF2-40B4-BE49-F238E27FC236}">
                <a16:creationId xmlns:a16="http://schemas.microsoft.com/office/drawing/2014/main" id="{4999CBBF-92CF-4D03-BFDC-35031390E2F6}"/>
              </a:ext>
            </a:extLst>
          </p:cNvPr>
          <p:cNvSpPr/>
          <p:nvPr/>
        </p:nvSpPr>
        <p:spPr>
          <a:xfrm>
            <a:off x="651565" y="2194175"/>
            <a:ext cx="2519680" cy="3783915"/>
          </a:xfrm>
          <a:prstGeom prst="rect">
            <a:avLst/>
          </a:prstGeom>
          <a:noFill/>
          <a:ln>
            <a:solidFill>
              <a:schemeClr val="tx1"/>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cxnSp>
        <p:nvCxnSpPr>
          <p:cNvPr id="51" name="Straight Connector 50">
            <a:extLst>
              <a:ext uri="{FF2B5EF4-FFF2-40B4-BE49-F238E27FC236}">
                <a16:creationId xmlns:a16="http://schemas.microsoft.com/office/drawing/2014/main" id="{EA013CE6-066A-46DD-A065-5E2B6BB15CCF}"/>
              </a:ext>
            </a:extLst>
          </p:cNvPr>
          <p:cNvCxnSpPr>
            <a:stCxn id="29" idx="2"/>
            <a:endCxn id="49" idx="0"/>
          </p:cNvCxnSpPr>
          <p:nvPr/>
        </p:nvCxnSpPr>
        <p:spPr>
          <a:xfrm>
            <a:off x="3177482" y="1187144"/>
            <a:ext cx="0" cy="88376"/>
          </a:xfrm>
          <a:prstGeom prst="line">
            <a:avLst/>
          </a:prstGeom>
          <a:ln>
            <a:solidFill>
              <a:schemeClr val="tx1"/>
            </a:solidFill>
            <a:prstDash val="solid"/>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2FDF76E-CD23-43FC-82A3-C3218FBC9E2F}"/>
              </a:ext>
            </a:extLst>
          </p:cNvPr>
          <p:cNvSpPr txBox="1"/>
          <p:nvPr/>
        </p:nvSpPr>
        <p:spPr>
          <a:xfrm>
            <a:off x="579609" y="1976732"/>
            <a:ext cx="77296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Detector 1</a:t>
            </a:r>
          </a:p>
        </p:txBody>
      </p:sp>
      <p:sp>
        <p:nvSpPr>
          <p:cNvPr id="54" name="TextBox 53">
            <a:extLst>
              <a:ext uri="{FF2B5EF4-FFF2-40B4-BE49-F238E27FC236}">
                <a16:creationId xmlns:a16="http://schemas.microsoft.com/office/drawing/2014/main" id="{0343CDCA-4C22-47BA-A868-19F89F484E12}"/>
              </a:ext>
            </a:extLst>
          </p:cNvPr>
          <p:cNvSpPr txBox="1"/>
          <p:nvPr/>
        </p:nvSpPr>
        <p:spPr>
          <a:xfrm>
            <a:off x="2603752" y="1738970"/>
            <a:ext cx="1236236"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(L3) Detector R&amp;D</a:t>
            </a:r>
          </a:p>
          <a:p>
            <a:r>
              <a:rPr lang="en-US" sz="1000" dirty="0">
                <a:latin typeface="Arial" panose="020B0604020202020204" pitchFamily="34" charset="0"/>
                <a:cs typeface="Arial" panose="020B0604020202020204" pitchFamily="34" charset="0"/>
              </a:rPr>
              <a:t>CAM: BNL &amp; TJ</a:t>
            </a:r>
          </a:p>
        </p:txBody>
      </p:sp>
      <p:sp>
        <p:nvSpPr>
          <p:cNvPr id="55" name="Rectangle 54">
            <a:extLst>
              <a:ext uri="{FF2B5EF4-FFF2-40B4-BE49-F238E27FC236}">
                <a16:creationId xmlns:a16="http://schemas.microsoft.com/office/drawing/2014/main" id="{A2343497-AAE7-4857-8313-1B2C948BDF65}"/>
              </a:ext>
            </a:extLst>
          </p:cNvPr>
          <p:cNvSpPr/>
          <p:nvPr/>
        </p:nvSpPr>
        <p:spPr>
          <a:xfrm>
            <a:off x="3325323" y="2202420"/>
            <a:ext cx="2519680" cy="3783915"/>
          </a:xfrm>
          <a:prstGeom prst="rect">
            <a:avLst/>
          </a:prstGeom>
          <a:noFill/>
          <a:ln w="34925">
            <a:solidFill>
              <a:srgbClr val="0000FF"/>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B4B2B0AB-9A99-4B2F-BA73-0C371DD90CE3}"/>
              </a:ext>
            </a:extLst>
          </p:cNvPr>
          <p:cNvSpPr txBox="1"/>
          <p:nvPr/>
        </p:nvSpPr>
        <p:spPr>
          <a:xfrm>
            <a:off x="4359969" y="1835020"/>
            <a:ext cx="1552028" cy="400110"/>
          </a:xfrm>
          <a:prstGeom prst="rect">
            <a:avLst/>
          </a:prstGeom>
          <a:noFill/>
        </p:spPr>
        <p:txBody>
          <a:bodyPr wrap="square" rtlCol="0">
            <a:spAutoFit/>
          </a:bodyPr>
          <a:lstStyle/>
          <a:p>
            <a:r>
              <a:rPr lang="en-US" sz="1000" dirty="0">
                <a:solidFill>
                  <a:srgbClr val="0000FF"/>
                </a:solidFill>
                <a:latin typeface="Arial" panose="020B0604020202020204" pitchFamily="34" charset="0"/>
                <a:cs typeface="Arial" panose="020B0604020202020204" pitchFamily="34" charset="0"/>
              </a:rPr>
              <a:t>Possible Detector 2 – may be separate project</a:t>
            </a:r>
          </a:p>
        </p:txBody>
      </p:sp>
      <p:sp>
        <p:nvSpPr>
          <p:cNvPr id="57" name="TextBox 56">
            <a:extLst>
              <a:ext uri="{FF2B5EF4-FFF2-40B4-BE49-F238E27FC236}">
                <a16:creationId xmlns:a16="http://schemas.microsoft.com/office/drawing/2014/main" id="{7952485C-2407-4D7B-AB28-93F6154EC35E}"/>
              </a:ext>
            </a:extLst>
          </p:cNvPr>
          <p:cNvSpPr txBox="1"/>
          <p:nvPr/>
        </p:nvSpPr>
        <p:spPr>
          <a:xfrm>
            <a:off x="3795985" y="2264777"/>
            <a:ext cx="1552028"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Detector 2 Management</a:t>
            </a:r>
          </a:p>
          <a:p>
            <a:endParaRPr lang="en-US" sz="1000" dirty="0">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E8602C36-8CDA-40CC-AD5E-08B0C507AC2C}"/>
              </a:ext>
            </a:extLst>
          </p:cNvPr>
          <p:cNvSpPr txBox="1"/>
          <p:nvPr/>
        </p:nvSpPr>
        <p:spPr>
          <a:xfrm>
            <a:off x="3387559" y="2723469"/>
            <a:ext cx="2377300" cy="861774"/>
          </a:xfrm>
          <a:prstGeom prst="rect">
            <a:avLst/>
          </a:prstGeom>
          <a:noFill/>
          <a:ln>
            <a:solidFill>
              <a:schemeClr val="tx1"/>
            </a:solidFill>
          </a:ln>
        </p:spPr>
        <p:txBody>
          <a:bodyPr wrap="square" rtlCol="0">
            <a:spAutoFit/>
          </a:bodyPr>
          <a:lstStyle/>
          <a:p>
            <a:r>
              <a:rPr lang="en-US" sz="1000" dirty="0">
                <a:latin typeface="Arial" panose="020B0604020202020204" pitchFamily="34" charset="0"/>
                <a:cs typeface="Arial" panose="020B0604020202020204" pitchFamily="34" charset="0"/>
              </a:rPr>
              <a:t>Detector Subsystems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EM Calorimetry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Hadronic Calorimetry</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Particle Id. Detectors</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Tracking Detectors</a:t>
            </a:r>
          </a:p>
        </p:txBody>
      </p:sp>
      <p:sp>
        <p:nvSpPr>
          <p:cNvPr id="59" name="TextBox 58">
            <a:extLst>
              <a:ext uri="{FF2B5EF4-FFF2-40B4-BE49-F238E27FC236}">
                <a16:creationId xmlns:a16="http://schemas.microsoft.com/office/drawing/2014/main" id="{99D39626-B12D-42E8-A428-5730F515302D}"/>
              </a:ext>
            </a:extLst>
          </p:cNvPr>
          <p:cNvSpPr txBox="1"/>
          <p:nvPr/>
        </p:nvSpPr>
        <p:spPr>
          <a:xfrm>
            <a:off x="4248371" y="3660729"/>
            <a:ext cx="673582"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Magnets</a:t>
            </a:r>
          </a:p>
          <a:p>
            <a:endParaRPr lang="en-US" sz="1000"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29FF3069-3B28-4BC1-95E7-E979802F0BFF}"/>
              </a:ext>
            </a:extLst>
          </p:cNvPr>
          <p:cNvSpPr txBox="1"/>
          <p:nvPr/>
        </p:nvSpPr>
        <p:spPr>
          <a:xfrm>
            <a:off x="4180244" y="4136325"/>
            <a:ext cx="809837"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Electronics</a:t>
            </a:r>
          </a:p>
          <a:p>
            <a:endParaRPr lang="en-US" sz="1000" dirty="0">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32093F52-0647-4623-BABA-586D9EB41FBA}"/>
              </a:ext>
            </a:extLst>
          </p:cNvPr>
          <p:cNvSpPr txBox="1"/>
          <p:nvPr/>
        </p:nvSpPr>
        <p:spPr>
          <a:xfrm>
            <a:off x="4014795" y="4616599"/>
            <a:ext cx="1114408"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DAQ/Computing</a:t>
            </a:r>
          </a:p>
          <a:p>
            <a:endParaRPr lang="en-US" sz="1000" dirty="0">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0502D363-CF50-4B44-BED8-E6A17E05EF83}"/>
              </a:ext>
            </a:extLst>
          </p:cNvPr>
          <p:cNvSpPr txBox="1"/>
          <p:nvPr/>
        </p:nvSpPr>
        <p:spPr>
          <a:xfrm>
            <a:off x="3506180" y="5546265"/>
            <a:ext cx="2124299"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IR Integration + ancillary detectors</a:t>
            </a:r>
          </a:p>
          <a:p>
            <a:endParaRPr lang="en-US" sz="1000" dirty="0">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662A469A-1163-4C1E-8C97-CD1170FE8CF1}"/>
              </a:ext>
            </a:extLst>
          </p:cNvPr>
          <p:cNvSpPr txBox="1"/>
          <p:nvPr/>
        </p:nvSpPr>
        <p:spPr>
          <a:xfrm>
            <a:off x="3819566" y="5084819"/>
            <a:ext cx="1497526" cy="400110"/>
          </a:xfrm>
          <a:prstGeom prst="rect">
            <a:avLst/>
          </a:prstGeom>
          <a:noFill/>
          <a:ln>
            <a:solidFill>
              <a:schemeClr val="tx1"/>
            </a:solidFill>
          </a:ln>
        </p:spPr>
        <p:txBody>
          <a:bodyPr wrap="none" rtlCol="0">
            <a:spAutoFit/>
          </a:bodyPr>
          <a:lstStyle/>
          <a:p>
            <a:r>
              <a:rPr lang="en-US" sz="1000" dirty="0">
                <a:latin typeface="Arial" panose="020B0604020202020204" pitchFamily="34" charset="0"/>
                <a:cs typeface="Arial" panose="020B0604020202020204" pitchFamily="34" charset="0"/>
              </a:rPr>
              <a:t>Detector Infrastructure</a:t>
            </a:r>
          </a:p>
          <a:p>
            <a:endParaRPr lang="en-US" sz="1000" dirty="0">
              <a:latin typeface="Arial" panose="020B0604020202020204" pitchFamily="34" charset="0"/>
              <a:cs typeface="Arial" panose="020B0604020202020204" pitchFamily="34" charset="0"/>
            </a:endParaRPr>
          </a:p>
        </p:txBody>
      </p:sp>
      <p:cxnSp>
        <p:nvCxnSpPr>
          <p:cNvPr id="64" name="Connector: Elbow 63">
            <a:extLst>
              <a:ext uri="{FF2B5EF4-FFF2-40B4-BE49-F238E27FC236}">
                <a16:creationId xmlns:a16="http://schemas.microsoft.com/office/drawing/2014/main" id="{C928D1A9-B944-421C-A8D9-81ECCBDF2BCA}"/>
              </a:ext>
            </a:extLst>
          </p:cNvPr>
          <p:cNvCxnSpPr>
            <a:stCxn id="55" idx="2"/>
            <a:endCxn id="31" idx="3"/>
          </p:cNvCxnSpPr>
          <p:nvPr/>
        </p:nvCxnSpPr>
        <p:spPr>
          <a:xfrm rot="5400000">
            <a:off x="3721648" y="5442168"/>
            <a:ext cx="319349" cy="1407682"/>
          </a:xfrm>
          <a:prstGeom prst="bentConnector2">
            <a:avLst/>
          </a:prstGeom>
          <a:ln w="28575">
            <a:solidFill>
              <a:srgbClr val="0000FF"/>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8E15CC7-DBD4-F24E-8578-C9930FEB71E9}"/>
              </a:ext>
            </a:extLst>
          </p:cNvPr>
          <p:cNvSpPr>
            <a:spLocks noGrp="1"/>
          </p:cNvSpPr>
          <p:nvPr>
            <p:ph type="ftr" sz="quarter" idx="11"/>
          </p:nvPr>
        </p:nvSpPr>
        <p:spPr/>
        <p:txBody>
          <a:bodyPr/>
          <a:lstStyle/>
          <a:p>
            <a:r>
              <a:rPr lang="en-US"/>
              <a:t>1st EIC Project Advisory Council Meeting</a:t>
            </a:r>
            <a:endParaRPr lang="en-US" dirty="0"/>
          </a:p>
        </p:txBody>
      </p:sp>
    </p:spTree>
    <p:extLst>
      <p:ext uri="{BB962C8B-B14F-4D97-AF65-F5344CB8AC3E}">
        <p14:creationId xmlns:p14="http://schemas.microsoft.com/office/powerpoint/2010/main" val="2157500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j-lt"/>
              </a:rPr>
              <a:t>6.10 - EIC Detector Cost</a:t>
            </a:r>
          </a:p>
        </p:txBody>
      </p:sp>
      <p:sp>
        <p:nvSpPr>
          <p:cNvPr id="4" name="Slide Number Placeholder 3"/>
          <p:cNvSpPr>
            <a:spLocks noGrp="1"/>
          </p:cNvSpPr>
          <p:nvPr>
            <p:ph type="sldNum" sz="quarter" idx="12"/>
          </p:nvPr>
        </p:nvSpPr>
        <p:spPr/>
        <p:txBody>
          <a:bodyPr/>
          <a:lstStyle/>
          <a:p>
            <a:fld id="{893C5830-40F3-F04E-B2E3-10E6672BA8FF}" type="slidenum">
              <a:rPr lang="en-US" smtClean="0"/>
              <a:pPr/>
              <a:t>16</a:t>
            </a:fld>
            <a:endParaRPr lang="en-US"/>
          </a:p>
        </p:txBody>
      </p:sp>
      <p:sp>
        <p:nvSpPr>
          <p:cNvPr id="9" name="Footer Placeholder 12">
            <a:extLst>
              <a:ext uri="{FF2B5EF4-FFF2-40B4-BE49-F238E27FC236}">
                <a16:creationId xmlns:a16="http://schemas.microsoft.com/office/drawing/2014/main" id="{01C1CE92-6AAD-4999-918E-92193AD85652}"/>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pic>
        <p:nvPicPr>
          <p:cNvPr id="5" name="Picture 4">
            <a:extLst>
              <a:ext uri="{FF2B5EF4-FFF2-40B4-BE49-F238E27FC236}">
                <a16:creationId xmlns:a16="http://schemas.microsoft.com/office/drawing/2014/main" id="{C386FAAE-5F26-4DA3-93C4-8AFCD513FBF1}"/>
              </a:ext>
            </a:extLst>
          </p:cNvPr>
          <p:cNvPicPr>
            <a:picLocks noChangeAspect="1"/>
          </p:cNvPicPr>
          <p:nvPr/>
        </p:nvPicPr>
        <p:blipFill>
          <a:blip r:embed="rId2"/>
          <a:stretch>
            <a:fillRect/>
          </a:stretch>
        </p:blipFill>
        <p:spPr>
          <a:xfrm>
            <a:off x="167437" y="586951"/>
            <a:ext cx="5698043" cy="5994983"/>
          </a:xfrm>
          <a:prstGeom prst="rect">
            <a:avLst/>
          </a:prstGeom>
        </p:spPr>
      </p:pic>
      <p:sp>
        <p:nvSpPr>
          <p:cNvPr id="6" name="TextBox 5">
            <a:extLst>
              <a:ext uri="{FF2B5EF4-FFF2-40B4-BE49-F238E27FC236}">
                <a16:creationId xmlns:a16="http://schemas.microsoft.com/office/drawing/2014/main" id="{CD22EAB7-D6AA-4F45-A79A-D0805F6213D2}"/>
              </a:ext>
            </a:extLst>
          </p:cNvPr>
          <p:cNvSpPr txBox="1"/>
          <p:nvPr/>
        </p:nvSpPr>
        <p:spPr>
          <a:xfrm>
            <a:off x="6115050" y="1665945"/>
            <a:ext cx="2881302" cy="1077218"/>
          </a:xfrm>
          <a:prstGeom prst="rect">
            <a:avLst/>
          </a:prstGeom>
          <a:noFill/>
        </p:spPr>
        <p:txBody>
          <a:bodyPr wrap="none" rtlCol="0">
            <a:spAutoFit/>
          </a:bodyPr>
          <a:lstStyle/>
          <a:p>
            <a:pPr algn="l"/>
            <a:r>
              <a:rPr lang="en-US" sz="1600" dirty="0">
                <a:latin typeface="+mj-lt"/>
              </a:rPr>
              <a:t>Estimated 315 FTEs</a:t>
            </a:r>
          </a:p>
          <a:p>
            <a:pPr algn="l"/>
            <a:r>
              <a:rPr lang="en-US" sz="1600" dirty="0">
                <a:latin typeface="+mj-lt"/>
              </a:rPr>
              <a:t>over a period of 9 years</a:t>
            </a:r>
          </a:p>
          <a:p>
            <a:pPr algn="l"/>
            <a:r>
              <a:rPr lang="en-US" sz="1600" dirty="0">
                <a:latin typeface="+mj-lt"/>
              </a:rPr>
              <a:t>amounts to $88 M using BNL </a:t>
            </a:r>
          </a:p>
          <a:p>
            <a:pPr algn="l"/>
            <a:r>
              <a:rPr lang="en-US" sz="1600" dirty="0">
                <a:latin typeface="+mj-lt"/>
              </a:rPr>
              <a:t>labor bands</a:t>
            </a:r>
          </a:p>
        </p:txBody>
      </p:sp>
      <p:pic>
        <p:nvPicPr>
          <p:cNvPr id="7" name="Picture 6">
            <a:extLst>
              <a:ext uri="{FF2B5EF4-FFF2-40B4-BE49-F238E27FC236}">
                <a16:creationId xmlns:a16="http://schemas.microsoft.com/office/drawing/2014/main" id="{85BF377D-B279-4F22-9F05-998E2FCB2CB2}"/>
              </a:ext>
            </a:extLst>
          </p:cNvPr>
          <p:cNvPicPr>
            <a:picLocks noChangeAspect="1"/>
          </p:cNvPicPr>
          <p:nvPr/>
        </p:nvPicPr>
        <p:blipFill>
          <a:blip r:embed="rId3"/>
          <a:stretch>
            <a:fillRect/>
          </a:stretch>
        </p:blipFill>
        <p:spPr>
          <a:xfrm>
            <a:off x="6185202" y="586951"/>
            <a:ext cx="2339861" cy="937520"/>
          </a:xfrm>
          <a:prstGeom prst="rect">
            <a:avLst/>
          </a:prstGeom>
        </p:spPr>
      </p:pic>
      <p:sp>
        <p:nvSpPr>
          <p:cNvPr id="8" name="TextBox 7">
            <a:extLst>
              <a:ext uri="{FF2B5EF4-FFF2-40B4-BE49-F238E27FC236}">
                <a16:creationId xmlns:a16="http://schemas.microsoft.com/office/drawing/2014/main" id="{EA6C1BDE-5E43-4C54-ADBA-F2D288D1098B}"/>
              </a:ext>
            </a:extLst>
          </p:cNvPr>
          <p:cNvSpPr txBox="1"/>
          <p:nvPr/>
        </p:nvSpPr>
        <p:spPr>
          <a:xfrm>
            <a:off x="5990265" y="2928205"/>
            <a:ext cx="3130872" cy="2092881"/>
          </a:xfrm>
          <a:prstGeom prst="rect">
            <a:avLst/>
          </a:prstGeom>
          <a:noFill/>
        </p:spPr>
        <p:txBody>
          <a:bodyPr wrap="square" rtlCol="0">
            <a:spAutoFit/>
          </a:bodyPr>
          <a:lstStyle/>
          <a:p>
            <a:pPr algn="l"/>
            <a:r>
              <a:rPr lang="en-US" sz="1600" dirty="0" err="1">
                <a:solidFill>
                  <a:srgbClr val="0432FF"/>
                </a:solidFill>
                <a:latin typeface="+mj-lt"/>
              </a:rPr>
              <a:t>Costbook</a:t>
            </a:r>
            <a:r>
              <a:rPr lang="en-US" sz="1600" dirty="0">
                <a:solidFill>
                  <a:srgbClr val="0432FF"/>
                </a:solidFill>
                <a:latin typeface="+mj-lt"/>
              </a:rPr>
              <a:t> assumptions:</a:t>
            </a:r>
          </a:p>
          <a:p>
            <a:pPr algn="l"/>
            <a:r>
              <a:rPr lang="en-US" sz="1600" dirty="0">
                <a:latin typeface="+mj-lt"/>
              </a:rPr>
              <a:t>reuse existing equipment:</a:t>
            </a:r>
          </a:p>
          <a:p>
            <a:pPr marL="285750" indent="-285750" algn="l">
              <a:buClr>
                <a:srgbClr val="0432FF"/>
              </a:buClr>
              <a:buFont typeface="Wingdings" pitchFamily="2" charset="2"/>
              <a:buChar char="Ø"/>
            </a:pPr>
            <a:r>
              <a:rPr lang="en-US" sz="1400" dirty="0" err="1">
                <a:latin typeface="+mj-lt"/>
              </a:rPr>
              <a:t>ECal</a:t>
            </a:r>
            <a:r>
              <a:rPr lang="en-US" sz="1400" dirty="0">
                <a:latin typeface="+mj-lt"/>
              </a:rPr>
              <a:t> towers in Hadron Arm</a:t>
            </a:r>
          </a:p>
          <a:p>
            <a:pPr marL="285750" indent="-285750" algn="l">
              <a:buClr>
                <a:srgbClr val="0432FF"/>
              </a:buClr>
              <a:buFont typeface="Wingdings" pitchFamily="2" charset="2"/>
              <a:buChar char="Ø"/>
            </a:pPr>
            <a:r>
              <a:rPr lang="en-US" sz="1400" dirty="0" err="1">
                <a:latin typeface="+mj-lt"/>
              </a:rPr>
              <a:t>HCal</a:t>
            </a:r>
            <a:r>
              <a:rPr lang="en-US" sz="1400" dirty="0">
                <a:latin typeface="+mj-lt"/>
              </a:rPr>
              <a:t> towers in Central Det.</a:t>
            </a:r>
          </a:p>
          <a:p>
            <a:pPr marL="285750" indent="-285750" algn="l">
              <a:buClr>
                <a:srgbClr val="0432FF"/>
              </a:buClr>
              <a:buFont typeface="Wingdings" pitchFamily="2" charset="2"/>
              <a:buChar char="Ø"/>
            </a:pPr>
            <a:r>
              <a:rPr lang="en-US" sz="1400" dirty="0">
                <a:latin typeface="+mj-lt"/>
              </a:rPr>
              <a:t>Some </a:t>
            </a:r>
            <a:r>
              <a:rPr lang="en-US" sz="1400" dirty="0" err="1">
                <a:latin typeface="+mj-lt"/>
              </a:rPr>
              <a:t>ECal</a:t>
            </a:r>
            <a:r>
              <a:rPr lang="en-US" sz="1400" dirty="0">
                <a:latin typeface="+mj-lt"/>
              </a:rPr>
              <a:t> towers in Central Det. </a:t>
            </a:r>
          </a:p>
          <a:p>
            <a:pPr marL="285750" indent="-285750" algn="l">
              <a:buClr>
                <a:srgbClr val="0432FF"/>
              </a:buClr>
              <a:buFont typeface="Wingdings" pitchFamily="2" charset="2"/>
              <a:buChar char="Ø"/>
            </a:pPr>
            <a:r>
              <a:rPr lang="en-US" sz="1400" dirty="0">
                <a:latin typeface="+mj-lt"/>
              </a:rPr>
              <a:t>Existing Solenoid</a:t>
            </a:r>
          </a:p>
          <a:p>
            <a:pPr marL="285750" indent="-285750" algn="l">
              <a:buClr>
                <a:srgbClr val="0432FF"/>
              </a:buClr>
              <a:buFont typeface="Wingdings" pitchFamily="2" charset="2"/>
              <a:buChar char="Ø"/>
            </a:pPr>
            <a:endParaRPr lang="en-US" sz="1400" dirty="0">
              <a:latin typeface="+mj-lt"/>
            </a:endParaRPr>
          </a:p>
          <a:p>
            <a:pPr marL="285750" indent="-285750" algn="l">
              <a:buClr>
                <a:srgbClr val="0432FF"/>
              </a:buClr>
              <a:buFont typeface="Wingdings" pitchFamily="2" charset="2"/>
              <a:buChar char="Ø"/>
            </a:pPr>
            <a:r>
              <a:rPr lang="en-US" sz="1400" dirty="0">
                <a:latin typeface="+mj-lt"/>
              </a:rPr>
              <a:t>Further in-kind contributions:</a:t>
            </a:r>
          </a:p>
          <a:p>
            <a:pPr algn="l">
              <a:buClr>
                <a:srgbClr val="0432FF"/>
              </a:buClr>
            </a:pPr>
            <a:r>
              <a:rPr lang="en-US" sz="1400" dirty="0">
                <a:latin typeface="+mj-lt"/>
              </a:rPr>
              <a:t>      in the order of $35M</a:t>
            </a:r>
          </a:p>
        </p:txBody>
      </p:sp>
    </p:spTree>
    <p:extLst>
      <p:ext uri="{BB962C8B-B14F-4D97-AF65-F5344CB8AC3E}">
        <p14:creationId xmlns:p14="http://schemas.microsoft.com/office/powerpoint/2010/main" val="2823620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normAutofit/>
          </a:bodyPr>
          <a:lstStyle/>
          <a:p>
            <a:r>
              <a:rPr lang="en-US" dirty="0">
                <a:latin typeface="+mj-lt"/>
              </a:rPr>
              <a:t>Detector Advisory Committee (DAC)</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17</a:t>
            </a:fld>
            <a:endParaRPr lang="en-US"/>
          </a:p>
        </p:txBody>
      </p:sp>
      <p:sp>
        <p:nvSpPr>
          <p:cNvPr id="9" name="Footer Placeholder 12">
            <a:extLst>
              <a:ext uri="{FF2B5EF4-FFF2-40B4-BE49-F238E27FC236}">
                <a16:creationId xmlns:a16="http://schemas.microsoft.com/office/drawing/2014/main" id="{56080112-8268-4F6D-9EF6-2BADA49691AD}"/>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sp>
        <p:nvSpPr>
          <p:cNvPr id="4" name="TextBox 3">
            <a:extLst>
              <a:ext uri="{FF2B5EF4-FFF2-40B4-BE49-F238E27FC236}">
                <a16:creationId xmlns:a16="http://schemas.microsoft.com/office/drawing/2014/main" id="{F45F3868-BB8D-4DE8-8B41-FB87070CB365}"/>
              </a:ext>
            </a:extLst>
          </p:cNvPr>
          <p:cNvSpPr txBox="1"/>
          <p:nvPr/>
        </p:nvSpPr>
        <p:spPr>
          <a:xfrm>
            <a:off x="95943" y="654780"/>
            <a:ext cx="8723513" cy="5663089"/>
          </a:xfrm>
          <a:prstGeom prst="rect">
            <a:avLst/>
          </a:prstGeom>
          <a:noFill/>
        </p:spPr>
        <p:txBody>
          <a:bodyPr wrap="square" rtlCol="0">
            <a:spAutoFit/>
          </a:bodyPr>
          <a:lstStyle/>
          <a:p>
            <a:pPr marL="342900" indent="-342900">
              <a:buClr>
                <a:srgbClr val="0432FF"/>
              </a:buClr>
              <a:buFont typeface="Wingdings" pitchFamily="2" charset="2"/>
              <a:buChar char="q"/>
            </a:pPr>
            <a:r>
              <a:rPr lang="en-US" sz="2000" dirty="0">
                <a:latin typeface="+mj-lt"/>
              </a:rPr>
              <a:t>International Committee being assembled now</a:t>
            </a:r>
          </a:p>
          <a:p>
            <a:pPr marL="800100" lvl="1" indent="-342900">
              <a:buClr>
                <a:srgbClr val="0432FF"/>
              </a:buClr>
              <a:buFont typeface="Wingdings" pitchFamily="2" charset="2"/>
              <a:buChar char="Ø"/>
            </a:pPr>
            <a:r>
              <a:rPr lang="en-US" dirty="0">
                <a:latin typeface="+mj-lt"/>
              </a:rPr>
              <a:t>Committee composition: geographically (USA: 5, Europe: 4, Asia: 1    Canada: 1, South America: 1 ) and gender diverse (5 females, 7 males)</a:t>
            </a:r>
          </a:p>
          <a:p>
            <a:pPr marL="800100" lvl="1" indent="-342900">
              <a:buClr>
                <a:srgbClr val="0432FF"/>
              </a:buClr>
              <a:buFont typeface="Wingdings" pitchFamily="2" charset="2"/>
              <a:buChar char="Ø"/>
            </a:pPr>
            <a:endParaRPr lang="en-US" sz="1400" dirty="0">
              <a:latin typeface="+mj-lt"/>
            </a:endParaRPr>
          </a:p>
          <a:p>
            <a:pPr marL="342900" indent="-342900">
              <a:buClr>
                <a:srgbClr val="0432FF"/>
              </a:buClr>
              <a:buFont typeface="Wingdings" pitchFamily="2" charset="2"/>
              <a:buChar char="q"/>
            </a:pPr>
            <a:r>
              <a:rPr lang="en-US" sz="2000" dirty="0">
                <a:latin typeface="+mj-lt"/>
              </a:rPr>
              <a:t>12 members, as follows</a:t>
            </a:r>
          </a:p>
          <a:p>
            <a:pPr marL="800100" lvl="1" indent="-342900">
              <a:buClr>
                <a:srgbClr val="0432FF"/>
              </a:buClr>
              <a:buFont typeface="Wingdings" pitchFamily="2" charset="2"/>
              <a:buChar char="Ø"/>
            </a:pPr>
            <a:r>
              <a:rPr lang="en-US" dirty="0">
                <a:latin typeface="+mj-lt"/>
              </a:rPr>
              <a:t>EIC science and general: (2) E. Kinney (Chair), </a:t>
            </a:r>
            <a:r>
              <a:rPr lang="en-US" dirty="0" err="1">
                <a:latin typeface="+mj-lt"/>
              </a:rPr>
              <a:t>Ewa</a:t>
            </a:r>
            <a:r>
              <a:rPr lang="en-US" dirty="0">
                <a:latin typeface="+mj-lt"/>
              </a:rPr>
              <a:t> </a:t>
            </a:r>
            <a:r>
              <a:rPr lang="en-US" dirty="0" err="1">
                <a:latin typeface="+mj-lt"/>
              </a:rPr>
              <a:t>Rondio</a:t>
            </a:r>
            <a:r>
              <a:rPr lang="en-US" dirty="0">
                <a:latin typeface="+mj-lt"/>
              </a:rPr>
              <a:t> </a:t>
            </a:r>
          </a:p>
          <a:p>
            <a:pPr marL="800100" lvl="1" indent="-342900">
              <a:buClr>
                <a:srgbClr val="0432FF"/>
              </a:buClr>
              <a:buFont typeface="Wingdings" pitchFamily="2" charset="2"/>
              <a:buChar char="Ø"/>
            </a:pPr>
            <a:r>
              <a:rPr lang="en-US" dirty="0">
                <a:latin typeface="+mj-lt"/>
              </a:rPr>
              <a:t>Global integration (1): W. </a:t>
            </a:r>
            <a:r>
              <a:rPr lang="en-US" dirty="0" err="1">
                <a:latin typeface="+mj-lt"/>
              </a:rPr>
              <a:t>Riegler</a:t>
            </a:r>
            <a:endParaRPr lang="en-US" dirty="0">
              <a:latin typeface="+mj-lt"/>
            </a:endParaRPr>
          </a:p>
          <a:p>
            <a:pPr marL="800100" lvl="1" indent="-342900">
              <a:buClr>
                <a:srgbClr val="0432FF"/>
              </a:buClr>
              <a:buFont typeface="Wingdings" pitchFamily="2" charset="2"/>
              <a:buChar char="Ø"/>
            </a:pPr>
            <a:r>
              <a:rPr lang="en-US" dirty="0">
                <a:latin typeface="+mj-lt"/>
              </a:rPr>
              <a:t>Detector integration (1): G. </a:t>
            </a:r>
            <a:r>
              <a:rPr lang="en-US" dirty="0" err="1">
                <a:latin typeface="+mj-lt"/>
              </a:rPr>
              <a:t>Rakness</a:t>
            </a:r>
            <a:endParaRPr lang="en-US" dirty="0">
              <a:latin typeface="+mj-lt"/>
            </a:endParaRPr>
          </a:p>
          <a:p>
            <a:pPr marL="800100" lvl="1" indent="-342900">
              <a:buClr>
                <a:srgbClr val="0432FF"/>
              </a:buClr>
              <a:buFont typeface="Wingdings" pitchFamily="2" charset="2"/>
              <a:buChar char="Ø"/>
            </a:pPr>
            <a:r>
              <a:rPr lang="en-US" dirty="0">
                <a:latin typeface="+mj-lt"/>
              </a:rPr>
              <a:t>Particle identification (2): P. </a:t>
            </a:r>
            <a:r>
              <a:rPr lang="en-US" dirty="0" err="1">
                <a:latin typeface="+mj-lt"/>
              </a:rPr>
              <a:t>Krizian</a:t>
            </a:r>
            <a:r>
              <a:rPr lang="en-US" dirty="0">
                <a:latin typeface="+mj-lt"/>
              </a:rPr>
              <a:t>, A.A. Machado</a:t>
            </a:r>
          </a:p>
          <a:p>
            <a:pPr marL="800100" lvl="1" indent="-342900">
              <a:buClr>
                <a:srgbClr val="0432FF"/>
              </a:buClr>
              <a:buFont typeface="Wingdings" pitchFamily="2" charset="2"/>
              <a:buChar char="Ø"/>
            </a:pPr>
            <a:r>
              <a:rPr lang="en-US" dirty="0">
                <a:latin typeface="+mj-lt"/>
              </a:rPr>
              <a:t>Computing (1): H. </a:t>
            </a:r>
            <a:r>
              <a:rPr lang="en-US" dirty="0" err="1">
                <a:latin typeface="+mj-lt"/>
              </a:rPr>
              <a:t>Schellman</a:t>
            </a:r>
            <a:endParaRPr lang="en-US" dirty="0">
              <a:latin typeface="+mj-lt"/>
            </a:endParaRPr>
          </a:p>
          <a:p>
            <a:pPr marL="800100" lvl="1" indent="-342900">
              <a:buClr>
                <a:srgbClr val="0432FF"/>
              </a:buClr>
              <a:buFont typeface="Wingdings" pitchFamily="2" charset="2"/>
              <a:buChar char="Ø"/>
            </a:pPr>
            <a:r>
              <a:rPr lang="en-US" dirty="0">
                <a:latin typeface="+mj-lt"/>
              </a:rPr>
              <a:t>Electronics (1): B. Vachon</a:t>
            </a:r>
          </a:p>
          <a:p>
            <a:pPr marL="800100" lvl="1" indent="-342900">
              <a:buClr>
                <a:srgbClr val="0432FF"/>
              </a:buClr>
              <a:buFont typeface="Wingdings" pitchFamily="2" charset="2"/>
              <a:buChar char="Ø"/>
            </a:pPr>
            <a:r>
              <a:rPr lang="en-US" dirty="0">
                <a:latin typeface="+mj-lt"/>
              </a:rPr>
              <a:t>Calorimetry (2): G. Young, E. </a:t>
            </a:r>
            <a:r>
              <a:rPr lang="en-US" dirty="0" err="1">
                <a:latin typeface="+mj-lt"/>
              </a:rPr>
              <a:t>Auffray</a:t>
            </a:r>
            <a:r>
              <a:rPr lang="en-US" dirty="0">
                <a:latin typeface="+mj-lt"/>
              </a:rPr>
              <a:t> (TBC) </a:t>
            </a:r>
          </a:p>
          <a:p>
            <a:pPr marL="800100" lvl="1" indent="-342900">
              <a:buClr>
                <a:srgbClr val="0432FF"/>
              </a:buClr>
              <a:buFont typeface="Wingdings" pitchFamily="2" charset="2"/>
              <a:buChar char="Ø"/>
            </a:pPr>
            <a:r>
              <a:rPr lang="en-US" dirty="0">
                <a:latin typeface="+mj-lt"/>
              </a:rPr>
              <a:t>Tracking (2): A. White, Ch. Yang</a:t>
            </a:r>
          </a:p>
          <a:p>
            <a:pPr marL="800100" lvl="1" indent="-342900">
              <a:buClr>
                <a:srgbClr val="0432FF"/>
              </a:buClr>
              <a:buFont typeface="Wingdings" pitchFamily="2" charset="2"/>
              <a:buChar char="q"/>
            </a:pPr>
            <a:endParaRPr lang="en-US" sz="1400" dirty="0">
              <a:latin typeface="+mj-lt"/>
            </a:endParaRPr>
          </a:p>
          <a:p>
            <a:pPr marL="342900" indent="-342900">
              <a:buClr>
                <a:srgbClr val="0432FF"/>
              </a:buClr>
              <a:buFont typeface="Wingdings" pitchFamily="2" charset="2"/>
              <a:buChar char="q"/>
            </a:pPr>
            <a:r>
              <a:rPr lang="en-US" sz="2000" dirty="0">
                <a:latin typeface="+mj-lt"/>
              </a:rPr>
              <a:t>Ex-officio: Chair and Vice-chair of EICUGM Steering Committee</a:t>
            </a:r>
          </a:p>
          <a:p>
            <a:pPr marL="342900" indent="-342900">
              <a:buClr>
                <a:srgbClr val="0432FF"/>
              </a:buClr>
              <a:buFont typeface="Wingdings" pitchFamily="2" charset="2"/>
              <a:buChar char="q"/>
            </a:pPr>
            <a:r>
              <a:rPr lang="en-US" sz="2000" dirty="0">
                <a:latin typeface="+mj-lt"/>
              </a:rPr>
              <a:t>Ex-officio: Chair and coordinator of generic EIC detector R&amp;D program</a:t>
            </a:r>
          </a:p>
          <a:p>
            <a:pPr marL="342900" indent="-342900">
              <a:buClr>
                <a:srgbClr val="0432FF"/>
              </a:buClr>
              <a:buFont typeface="Wingdings" pitchFamily="2" charset="2"/>
              <a:buChar char="q"/>
            </a:pPr>
            <a:endParaRPr lang="en-US" sz="1400" dirty="0">
              <a:latin typeface="+mj-lt"/>
            </a:endParaRPr>
          </a:p>
          <a:p>
            <a:pPr marL="342900" indent="-342900">
              <a:buClr>
                <a:srgbClr val="0432FF"/>
              </a:buClr>
              <a:buFont typeface="Wingdings" pitchFamily="2" charset="2"/>
              <a:buChar char="q"/>
            </a:pPr>
            <a:r>
              <a:rPr lang="en-US" sz="2000" dirty="0">
                <a:latin typeface="+mj-lt"/>
              </a:rPr>
              <a:t>First meeting is planned for early October 2020. The goal for that initial meeting is to bring the DAC up to speed and prepare them for upcoming charges, e.g., related to input on the evaluation of the </a:t>
            </a:r>
            <a:r>
              <a:rPr lang="en-US" sz="2000" dirty="0" err="1">
                <a:latin typeface="+mj-lt"/>
              </a:rPr>
              <a:t>EoI</a:t>
            </a:r>
            <a:r>
              <a:rPr lang="en-US" sz="2000" dirty="0">
                <a:latin typeface="+mj-lt"/>
              </a:rPr>
              <a:t>. </a:t>
            </a:r>
          </a:p>
        </p:txBody>
      </p:sp>
    </p:spTree>
    <p:extLst>
      <p:ext uri="{BB962C8B-B14F-4D97-AF65-F5344CB8AC3E}">
        <p14:creationId xmlns:p14="http://schemas.microsoft.com/office/powerpoint/2010/main" val="20579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57B20-9E01-1843-AD2E-155157883A82}"/>
              </a:ext>
            </a:extLst>
          </p:cNvPr>
          <p:cNvSpPr>
            <a:spLocks noGrp="1"/>
          </p:cNvSpPr>
          <p:nvPr>
            <p:ph type="title"/>
          </p:nvPr>
        </p:nvSpPr>
        <p:spPr>
          <a:xfrm>
            <a:off x="0" y="-7292"/>
            <a:ext cx="9144000" cy="584669"/>
          </a:xfrm>
        </p:spPr>
        <p:txBody>
          <a:bodyPr>
            <a:normAutofit/>
          </a:bodyPr>
          <a:lstStyle/>
          <a:p>
            <a:r>
              <a:rPr lang="en-US" dirty="0">
                <a:latin typeface="Arial" panose="020B0604020202020204" pitchFamily="34" charset="0"/>
                <a:cs typeface="Arial" panose="020B0604020202020204" pitchFamily="34" charset="0"/>
              </a:rPr>
              <a:t>Detector R&amp;D White Paper</a:t>
            </a:r>
            <a:endParaRPr lang="en-US" dirty="0"/>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18</a:t>
            </a:fld>
            <a:endParaRPr lang="en-US"/>
          </a:p>
        </p:txBody>
      </p:sp>
      <p:sp>
        <p:nvSpPr>
          <p:cNvPr id="8" name="Title 7">
            <a:extLst>
              <a:ext uri="{FF2B5EF4-FFF2-40B4-BE49-F238E27FC236}">
                <a16:creationId xmlns:a16="http://schemas.microsoft.com/office/drawing/2014/main" id="{42C5CF51-75DE-4764-9F05-4FD60250760C}"/>
              </a:ext>
            </a:extLst>
          </p:cNvPr>
          <p:cNvSpPr txBox="1">
            <a:spLocks/>
          </p:cNvSpPr>
          <p:nvPr/>
        </p:nvSpPr>
        <p:spPr>
          <a:xfrm>
            <a:off x="0" y="2283"/>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61B12F-EF8C-4CC4-BE1D-13094EB0557D}"/>
              </a:ext>
            </a:extLst>
          </p:cNvPr>
          <p:cNvSpPr txBox="1"/>
          <p:nvPr/>
        </p:nvSpPr>
        <p:spPr>
          <a:xfrm>
            <a:off x="106162" y="791250"/>
            <a:ext cx="8723513" cy="5340565"/>
          </a:xfrm>
          <a:prstGeom prst="rect">
            <a:avLst/>
          </a:prstGeom>
          <a:noFill/>
        </p:spPr>
        <p:txBody>
          <a:bodyPr wrap="square" rtlCol="0">
            <a:spAutoFit/>
          </a:bodyPr>
          <a:lstStyle/>
          <a:p>
            <a:pPr marL="342900" marR="0" lvl="0" indent="-342900">
              <a:lnSpc>
                <a:spcPct val="115000"/>
              </a:lnSpc>
              <a:spcBef>
                <a:spcPts val="0"/>
              </a:spcBef>
              <a:spcAft>
                <a:spcPts val="6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This came about as a response an action item from this meeting to think of how to manage R&amp;D.  </a:t>
            </a:r>
          </a:p>
          <a:p>
            <a:pPr marL="342900" marR="0" lvl="0" indent="-342900">
              <a:lnSpc>
                <a:spcPct val="115000"/>
              </a:lnSpc>
              <a:spcBef>
                <a:spcPts val="0"/>
              </a:spcBef>
              <a:spcAft>
                <a:spcPts val="6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Submitted to DOE ONP an detector R&amp;D white paper. It contains a three-tiered system for Detector R&amp;D</a:t>
            </a:r>
          </a:p>
          <a:p>
            <a:pPr marL="800100" lvl="1" indent="-342900">
              <a:lnSpc>
                <a:spcPct val="115000"/>
              </a:lnSpc>
              <a:spcAft>
                <a:spcPts val="60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panose="020B0604020202020204" pitchFamily="34" charset="0"/>
              </a:rPr>
              <a:t>Project R&amp;D – Intended to reduce project risk and meet the cost and schedule milestones for the EIC detector.</a:t>
            </a:r>
          </a:p>
          <a:p>
            <a:pPr marL="800100" lvl="1" indent="-342900">
              <a:lnSpc>
                <a:spcPct val="115000"/>
              </a:lnSpc>
              <a:spcAft>
                <a:spcPts val="60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panose="020B0604020202020204" pitchFamily="34" charset="0"/>
              </a:rPr>
              <a:t>Generic EIC-related R&amp;D – A continuation of the successful program started in 2011. More generic R&amp;D which might influence improvements </a:t>
            </a:r>
            <a:r>
              <a:rPr lang="en-US" sz="1600" dirty="0">
                <a:latin typeface="Arial" panose="020B0604020202020204" pitchFamily="34" charset="0"/>
                <a:ea typeface="Calibri" panose="020F0502020204030204" pitchFamily="34" charset="0"/>
                <a:cs typeface="Arial" panose="020B0604020202020204" pitchFamily="34" charset="0"/>
              </a:rPr>
              <a:t>in performance of the first EIC detector and </a:t>
            </a:r>
            <a:r>
              <a:rPr lang="en-US" sz="1600" dirty="0">
                <a:effectLst/>
                <a:latin typeface="Arial" panose="020B0604020202020204" pitchFamily="34" charset="0"/>
                <a:ea typeface="Calibri" panose="020F0502020204030204" pitchFamily="34" charset="0"/>
                <a:cs typeface="Arial" panose="020B0604020202020204" pitchFamily="34" charset="0"/>
              </a:rPr>
              <a:t>the second EIC detector. </a:t>
            </a:r>
          </a:p>
          <a:p>
            <a:pPr marL="800100" lvl="1" indent="-342900">
              <a:lnSpc>
                <a:spcPct val="115000"/>
              </a:lnSpc>
              <a:spcAft>
                <a:spcPts val="600"/>
              </a:spcAft>
              <a:buFont typeface="Courier New" panose="02070309020205020404" pitchFamily="49" charset="0"/>
              <a:buChar char="o"/>
            </a:pPr>
            <a:r>
              <a:rPr lang="en-US" sz="1600" dirty="0">
                <a:effectLst/>
                <a:latin typeface="Arial" panose="020B0604020202020204" pitchFamily="34" charset="0"/>
                <a:ea typeface="Calibri" panose="020F0502020204030204" pitchFamily="34" charset="0"/>
                <a:cs typeface="Arial" panose="020B0604020202020204" pitchFamily="34" charset="0"/>
              </a:rPr>
              <a:t>General Overall Nuclear Physics Detector R&amp;D - Improves nuclear physics detection techniques over a large range in energies from sub-MeV scale to several tens of GeV, and would impact the longer-term vision for Nuclear Physics.</a:t>
            </a:r>
          </a:p>
          <a:p>
            <a:pPr marL="342900" marR="0" lvl="0" indent="-342900">
              <a:lnSpc>
                <a:spcPct val="115000"/>
              </a:lnSpc>
              <a:spcBef>
                <a:spcPts val="0"/>
              </a:spcBef>
              <a:spcAft>
                <a:spcPts val="600"/>
              </a:spcAft>
              <a:buFont typeface="Symbol" panose="05050102010706020507" pitchFamily="18" charset="2"/>
              <a:buChar char=""/>
            </a:pPr>
            <a:r>
              <a:rPr lang="en-US" dirty="0">
                <a:solidFill>
                  <a:srgbClr val="0000FF"/>
                </a:solidFill>
                <a:effectLst/>
                <a:latin typeface="Arial" panose="020B0604020202020204" pitchFamily="34" charset="0"/>
                <a:ea typeface="Calibri" panose="020F0502020204030204" pitchFamily="34" charset="0"/>
                <a:cs typeface="Arial" panose="020B0604020202020204" pitchFamily="34" charset="0"/>
              </a:rPr>
              <a:t>DOE ONP expressed support for the Detector R&amp;D white paper and planning, although there remain uncertainties how to fully realize this financially.</a:t>
            </a:r>
          </a:p>
          <a:p>
            <a:pPr marL="342900" marR="0" lvl="0" indent="-342900">
              <a:lnSpc>
                <a:spcPct val="115000"/>
              </a:lnSpc>
              <a:spcBef>
                <a:spcPts val="0"/>
              </a:spcBef>
              <a:spcAft>
                <a:spcPts val="600"/>
              </a:spcAft>
              <a:buFont typeface="Symbol" panose="05050102010706020507" pitchFamily="18" charset="2"/>
              <a:buChar char=""/>
            </a:pPr>
            <a:r>
              <a:rPr lang="en-US" dirty="0">
                <a:effectLst/>
                <a:latin typeface="Arial" panose="020B0604020202020204" pitchFamily="34" charset="0"/>
                <a:ea typeface="Calibri" panose="020F0502020204030204" pitchFamily="34" charset="0"/>
                <a:cs typeface="Arial" panose="020B0604020202020204" pitchFamily="34" charset="0"/>
              </a:rPr>
              <a:t>For planning, </a:t>
            </a:r>
            <a:r>
              <a:rPr lang="en-US" dirty="0">
                <a:latin typeface="Arial" panose="020B0604020202020204" pitchFamily="34" charset="0"/>
                <a:ea typeface="Calibri" panose="020F0502020204030204" pitchFamily="34" charset="0"/>
                <a:cs typeface="Arial" panose="020B0604020202020204" pitchFamily="34" charset="0"/>
              </a:rPr>
              <a:t>EIC</a:t>
            </a:r>
            <a:r>
              <a:rPr lang="en-US" dirty="0">
                <a:effectLst/>
                <a:latin typeface="Arial" panose="020B0604020202020204" pitchFamily="34" charset="0"/>
                <a:ea typeface="Calibri" panose="020F0502020204030204" pitchFamily="34" charset="0"/>
                <a:cs typeface="Arial" panose="020B0604020202020204" pitchFamily="34" charset="0"/>
              </a:rPr>
              <a:t> assumes a hyb</a:t>
            </a:r>
            <a:r>
              <a:rPr lang="en-US" dirty="0">
                <a:latin typeface="Arial" panose="020B0604020202020204" pitchFamily="34" charset="0"/>
                <a:ea typeface="Calibri" panose="020F0502020204030204" pitchFamily="34" charset="0"/>
                <a:cs typeface="Arial" panose="020B0604020202020204" pitchFamily="34" charset="0"/>
              </a:rPr>
              <a:t>rid detector R&amp;D program of Project R&amp;D and generic EIC-related detector R&amp;D.</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08AFE19A-7474-734E-9187-D130A6D3B08B}"/>
              </a:ext>
            </a:extLst>
          </p:cNvPr>
          <p:cNvSpPr>
            <a:spLocks noGrp="1"/>
          </p:cNvSpPr>
          <p:nvPr>
            <p:ph type="ftr" sz="quarter" idx="11"/>
          </p:nvPr>
        </p:nvSpPr>
        <p:spPr/>
        <p:txBody>
          <a:bodyPr/>
          <a:lstStyle/>
          <a:p>
            <a:r>
              <a:rPr lang="en-US"/>
              <a:t>1st EIC Project Advisory Council Meeting</a:t>
            </a:r>
            <a:endParaRPr lang="en-US" dirty="0"/>
          </a:p>
        </p:txBody>
      </p:sp>
    </p:spTree>
    <p:extLst>
      <p:ext uri="{BB962C8B-B14F-4D97-AF65-F5344CB8AC3E}">
        <p14:creationId xmlns:p14="http://schemas.microsoft.com/office/powerpoint/2010/main" val="3572521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487E5-2335-4343-899B-C59718F17206}"/>
              </a:ext>
            </a:extLst>
          </p:cNvPr>
          <p:cNvSpPr>
            <a:spLocks noGrp="1"/>
          </p:cNvSpPr>
          <p:nvPr>
            <p:ph type="title"/>
          </p:nvPr>
        </p:nvSpPr>
        <p:spPr>
          <a:xfrm>
            <a:off x="0" y="-44430"/>
            <a:ext cx="9144000" cy="584669"/>
          </a:xfrm>
        </p:spPr>
        <p:txBody>
          <a:bodyPr>
            <a:normAutofit/>
          </a:bodyPr>
          <a:lstStyle/>
          <a:p>
            <a:r>
              <a:rPr lang="en-US" dirty="0">
                <a:latin typeface="Arial" panose="020B0604020202020204" pitchFamily="34" charset="0"/>
                <a:cs typeface="Arial" panose="020B0604020202020204" pitchFamily="34" charset="0"/>
              </a:rPr>
              <a:t>Governance Structure</a:t>
            </a:r>
            <a:endParaRPr lang="en-US" dirty="0"/>
          </a:p>
        </p:txBody>
      </p:sp>
      <p:sp>
        <p:nvSpPr>
          <p:cNvPr id="4" name="Slide Number Placeholder 3">
            <a:extLst>
              <a:ext uri="{FF2B5EF4-FFF2-40B4-BE49-F238E27FC236}">
                <a16:creationId xmlns:a16="http://schemas.microsoft.com/office/drawing/2014/main" id="{EDFCEB32-5665-4078-9BAC-7F0C2CFC30A3}"/>
              </a:ext>
            </a:extLst>
          </p:cNvPr>
          <p:cNvSpPr>
            <a:spLocks noGrp="1"/>
          </p:cNvSpPr>
          <p:nvPr>
            <p:ph type="sldNum" sz="quarter" idx="12"/>
          </p:nvPr>
        </p:nvSpPr>
        <p:spPr/>
        <p:txBody>
          <a:bodyPr/>
          <a:lstStyle/>
          <a:p>
            <a:fld id="{893C5830-40F3-F04E-B2E3-10E6672BA8FF}" type="slidenum">
              <a:rPr lang="en-US" smtClean="0"/>
              <a:pPr/>
              <a:t>19</a:t>
            </a:fld>
            <a:endParaRPr lang="en-US"/>
          </a:p>
        </p:txBody>
      </p:sp>
      <p:sp>
        <p:nvSpPr>
          <p:cNvPr id="8" name="Title 7">
            <a:extLst>
              <a:ext uri="{FF2B5EF4-FFF2-40B4-BE49-F238E27FC236}">
                <a16:creationId xmlns:a16="http://schemas.microsoft.com/office/drawing/2014/main" id="{42C5CF51-75DE-4764-9F05-4FD60250760C}"/>
              </a:ext>
            </a:extLst>
          </p:cNvPr>
          <p:cNvSpPr txBox="1">
            <a:spLocks/>
          </p:cNvSpPr>
          <p:nvPr/>
        </p:nvSpPr>
        <p:spPr>
          <a:xfrm>
            <a:off x="-4069" y="586952"/>
            <a:ext cx="9144000" cy="584669"/>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2800" b="1" i="1" kern="1200">
                <a:solidFill>
                  <a:srgbClr val="1200B4"/>
                </a:solidFill>
                <a:effectLst>
                  <a:reflection stA="50000" endPos="50000" dist="5080" dir="5400000" sy="-100000" algn="bl" rotWithShape="0"/>
                </a:effectLst>
                <a:latin typeface="Comic Sans MS"/>
                <a:ea typeface="Arial" charset="0"/>
                <a:cs typeface="Comic Sans M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rgbClr val="1200B4"/>
              </a:solidFill>
              <a:effectLst>
                <a:reflection stA="50000" endPos="50000" dist="5080" dir="5400000" sy="-100000" algn="bl" rotWithShape="0"/>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261B12F-EF8C-4CC4-BE1D-13094EB0557D}"/>
              </a:ext>
            </a:extLst>
          </p:cNvPr>
          <p:cNvSpPr txBox="1"/>
          <p:nvPr/>
        </p:nvSpPr>
        <p:spPr>
          <a:xfrm>
            <a:off x="0" y="586952"/>
            <a:ext cx="9144000" cy="597086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Started discussion on “Management Approach to Detectors” with DOE/NP since May 2020</a:t>
            </a:r>
            <a:r>
              <a:rPr lang="en-US" dirty="0">
                <a:solidFill>
                  <a:prstClr val="black"/>
                </a:solidFill>
                <a:latin typeface="Arial"/>
              </a:rPr>
              <a:t>, first by canvassing existing models (CERN, DESY, DUNE, KEK).</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Defined EIC overarching guidelines</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EIC is a US-based Project</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EIC is at the technological and scientific forefront and is of international interest</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With two possible detectors, we should treat both experimental collaborations equal</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We should be welcoming and inclusive to new interested partners </a:t>
            </a:r>
            <a:endParaRPr kumimoji="0" lang="en-US" b="0" i="0" u="none" strike="noStrike" kern="1200" cap="none" spc="0" normalizeH="0" baseline="0" noProof="0" dirty="0">
              <a:ln>
                <a:noFill/>
              </a:ln>
              <a:solidFill>
                <a:prstClr val="black"/>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dirty="0">
                <a:solidFill>
                  <a:prstClr val="black"/>
                </a:solidFill>
                <a:latin typeface="Arial"/>
              </a:rPr>
              <a:t>Defined EIC </a:t>
            </a:r>
            <a:r>
              <a:rPr kumimoji="0" lang="en-US" sz="1800" b="0" i="0" u="none" strike="noStrike" kern="1200" cap="none" spc="0" normalizeH="0" baseline="0" noProof="0" dirty="0">
                <a:ln>
                  <a:noFill/>
                </a:ln>
                <a:solidFill>
                  <a:prstClr val="black"/>
                </a:solidFill>
                <a:effectLst/>
                <a:uLnTx/>
                <a:uFillTx/>
                <a:latin typeface="Arial"/>
                <a:ea typeface="+mn-ea"/>
                <a:cs typeface="+mn-cs"/>
              </a:rPr>
              <a:t>principles and an initial EIC model</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US pays for all costs to run the accelerator which sets weeks of operations &amp; schedule</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DOE and non-DOE participation in the governance (financing and oversight) of the experimental program including construction, maintenance and operations (M&amp;O), and distributed software and computing.</a:t>
            </a:r>
          </a:p>
          <a:p>
            <a:pPr marL="1200150" lvl="2" indent="-285750">
              <a:spcAft>
                <a:spcPts val="600"/>
              </a:spcAft>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US convenes an international governing body for the oversight</a:t>
            </a:r>
          </a:p>
          <a:p>
            <a:pPr marL="1200150" lvl="2" indent="-285750">
              <a:spcAft>
                <a:spcPts val="600"/>
              </a:spcAft>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The governing body meets once per year</a:t>
            </a:r>
          </a:p>
          <a:p>
            <a:pPr marL="742950" lvl="1" indent="-285750">
              <a:spcAft>
                <a:spcPts val="600"/>
              </a:spcAft>
              <a:buFont typeface="Courier New" panose="02070309020205020404" pitchFamily="49" charset="0"/>
              <a:buChar char="o"/>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US partially pays for detector M&amp;O and computing costs, as follows:</a:t>
            </a:r>
          </a:p>
          <a:p>
            <a:pPr marL="1200150" lvl="2" indent="-285750">
              <a:spcAft>
                <a:spcPts val="600"/>
              </a:spcAft>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M&amp;O for incremental detector systems or detector upgrades to be supported by DOE and non-DOE, discussed at annual governing body meetings</a:t>
            </a:r>
          </a:p>
          <a:p>
            <a:pPr marL="1200150" lvl="2" indent="-285750">
              <a:spcAft>
                <a:spcPts val="600"/>
              </a:spcAft>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Common Fund pays M&amp;O for detectors dependent on weeks of beam operations.</a:t>
            </a:r>
          </a:p>
          <a:p>
            <a:pPr marL="1200150" lvl="2" indent="-285750">
              <a:spcAft>
                <a:spcPts val="600"/>
              </a:spcAft>
              <a:buFontTx/>
              <a:buChar char="-"/>
              <a:defRPr/>
            </a:pPr>
            <a:r>
              <a:rPr kumimoji="0" lang="en-US" sz="1600" b="0" i="0" u="none" strike="noStrike" kern="1200" cap="none" spc="0" normalizeH="0" baseline="0" noProof="0" dirty="0">
                <a:ln>
                  <a:noFill/>
                </a:ln>
                <a:solidFill>
                  <a:prstClr val="black"/>
                </a:solidFill>
                <a:effectLst/>
                <a:uLnTx/>
                <a:uFillTx/>
                <a:latin typeface="Arial"/>
                <a:ea typeface="+mn-ea"/>
                <a:cs typeface="+mn-cs"/>
              </a:rPr>
              <a:t>DOE and non-DOE support for distributed software and computing.</a:t>
            </a:r>
          </a:p>
        </p:txBody>
      </p:sp>
      <p:sp>
        <p:nvSpPr>
          <p:cNvPr id="3" name="Footer Placeholder 2">
            <a:extLst>
              <a:ext uri="{FF2B5EF4-FFF2-40B4-BE49-F238E27FC236}">
                <a16:creationId xmlns:a16="http://schemas.microsoft.com/office/drawing/2014/main" id="{869E1F7D-AF6B-F84F-AF5D-7CBF190E16E1}"/>
              </a:ext>
            </a:extLst>
          </p:cNvPr>
          <p:cNvSpPr>
            <a:spLocks noGrp="1"/>
          </p:cNvSpPr>
          <p:nvPr>
            <p:ph type="ftr" sz="quarter" idx="11"/>
          </p:nvPr>
        </p:nvSpPr>
        <p:spPr/>
        <p:txBody>
          <a:bodyPr/>
          <a:lstStyle/>
          <a:p>
            <a:r>
              <a:rPr lang="en-US"/>
              <a:t>1st EIC Project Advisory Council Meeting</a:t>
            </a:r>
            <a:endParaRPr lang="en-US" dirty="0"/>
          </a:p>
        </p:txBody>
      </p:sp>
      <p:pic>
        <p:nvPicPr>
          <p:cNvPr id="7" name="Picture 6">
            <a:extLst>
              <a:ext uri="{FF2B5EF4-FFF2-40B4-BE49-F238E27FC236}">
                <a16:creationId xmlns:a16="http://schemas.microsoft.com/office/drawing/2014/main" id="{47DDB83C-AE94-DF45-8DBA-EC57422886D4}"/>
              </a:ext>
            </a:extLst>
          </p:cNvPr>
          <p:cNvPicPr>
            <a:picLocks noChangeAspect="1"/>
          </p:cNvPicPr>
          <p:nvPr/>
        </p:nvPicPr>
        <p:blipFill>
          <a:blip r:embed="rId2"/>
          <a:stretch>
            <a:fillRect/>
          </a:stretch>
        </p:blipFill>
        <p:spPr>
          <a:xfrm>
            <a:off x="3744678" y="-44430"/>
            <a:ext cx="1646505" cy="704208"/>
          </a:xfrm>
          <a:prstGeom prst="rect">
            <a:avLst/>
          </a:prstGeom>
        </p:spPr>
      </p:pic>
    </p:spTree>
    <p:extLst>
      <p:ext uri="{BB962C8B-B14F-4D97-AF65-F5344CB8AC3E}">
        <p14:creationId xmlns:p14="http://schemas.microsoft.com/office/powerpoint/2010/main" val="181811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66A49-2FEB-A749-A466-BC42AE018372}"/>
              </a:ext>
            </a:extLst>
          </p:cNvPr>
          <p:cNvSpPr>
            <a:spLocks noGrp="1"/>
          </p:cNvSpPr>
          <p:nvPr>
            <p:ph type="title"/>
          </p:nvPr>
        </p:nvSpPr>
        <p:spPr/>
        <p:txBody>
          <a:bodyPr/>
          <a:lstStyle/>
          <a:p>
            <a:r>
              <a:rPr lang="en-US" dirty="0">
                <a:latin typeface="+mj-lt"/>
              </a:rPr>
              <a:t>EIC Experimental Equipment</a:t>
            </a:r>
          </a:p>
        </p:txBody>
      </p:sp>
      <p:sp>
        <p:nvSpPr>
          <p:cNvPr id="3" name="Slide Number Placeholder 2">
            <a:extLst>
              <a:ext uri="{FF2B5EF4-FFF2-40B4-BE49-F238E27FC236}">
                <a16:creationId xmlns:a16="http://schemas.microsoft.com/office/drawing/2014/main" id="{CCF509B7-C493-6745-BD83-4801E75489BE}"/>
              </a:ext>
            </a:extLst>
          </p:cNvPr>
          <p:cNvSpPr>
            <a:spLocks noGrp="1"/>
          </p:cNvSpPr>
          <p:nvPr>
            <p:ph type="sldNum" sz="quarter" idx="12"/>
          </p:nvPr>
        </p:nvSpPr>
        <p:spPr/>
        <p:txBody>
          <a:bodyPr/>
          <a:lstStyle/>
          <a:p>
            <a:fld id="{893C5830-40F3-F04E-B2E3-10E6672BA8FF}" type="slidenum">
              <a:rPr lang="en-US" smtClean="0"/>
              <a:pPr/>
              <a:t>2</a:t>
            </a:fld>
            <a:endParaRPr lang="en-US"/>
          </a:p>
        </p:txBody>
      </p:sp>
      <p:sp>
        <p:nvSpPr>
          <p:cNvPr id="15" name="Footer Placeholder 12">
            <a:extLst>
              <a:ext uri="{FF2B5EF4-FFF2-40B4-BE49-F238E27FC236}">
                <a16:creationId xmlns:a16="http://schemas.microsoft.com/office/drawing/2014/main" id="{E0A28548-5A97-4F53-919C-5ED20B4F132A}"/>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sp>
        <p:nvSpPr>
          <p:cNvPr id="12" name="TextBox 11">
            <a:extLst>
              <a:ext uri="{FF2B5EF4-FFF2-40B4-BE49-F238E27FC236}">
                <a16:creationId xmlns:a16="http://schemas.microsoft.com/office/drawing/2014/main" id="{E16FAF7F-3418-4845-BCE4-D3180F9A642E}"/>
              </a:ext>
            </a:extLst>
          </p:cNvPr>
          <p:cNvSpPr txBox="1"/>
          <p:nvPr/>
        </p:nvSpPr>
        <p:spPr>
          <a:xfrm>
            <a:off x="72852" y="474451"/>
            <a:ext cx="5370381" cy="400110"/>
          </a:xfrm>
          <a:prstGeom prst="rect">
            <a:avLst/>
          </a:prstGeom>
          <a:noFill/>
        </p:spPr>
        <p:txBody>
          <a:bodyPr wrap="none" rtlCol="0">
            <a:spAutoFit/>
          </a:bodyPr>
          <a:lstStyle/>
          <a:p>
            <a:r>
              <a:rPr lang="en-US" sz="2000" dirty="0">
                <a:latin typeface="+mj-lt"/>
              </a:rPr>
              <a:t>Any general purpose EIC Detector is complex</a:t>
            </a:r>
          </a:p>
        </p:txBody>
      </p:sp>
      <p:sp>
        <p:nvSpPr>
          <p:cNvPr id="13" name="TextBox 12">
            <a:extLst>
              <a:ext uri="{FF2B5EF4-FFF2-40B4-BE49-F238E27FC236}">
                <a16:creationId xmlns:a16="http://schemas.microsoft.com/office/drawing/2014/main" id="{949B58A5-A19A-CF44-B9D0-B534B09D6DE9}"/>
              </a:ext>
            </a:extLst>
          </p:cNvPr>
          <p:cNvSpPr txBox="1"/>
          <p:nvPr/>
        </p:nvSpPr>
        <p:spPr>
          <a:xfrm>
            <a:off x="98203" y="896736"/>
            <a:ext cx="6674865" cy="4524315"/>
          </a:xfrm>
          <a:prstGeom prst="rect">
            <a:avLst/>
          </a:prstGeom>
          <a:noFill/>
        </p:spPr>
        <p:txBody>
          <a:bodyPr wrap="square" rtlCol="0">
            <a:spAutoFit/>
          </a:bodyPr>
          <a:lstStyle/>
          <a:p>
            <a:r>
              <a:rPr lang="en-US" dirty="0">
                <a:solidFill>
                  <a:srgbClr val="0000FF"/>
                </a:solidFill>
                <a:latin typeface="+mj-lt"/>
                <a:ea typeface="Comic Sans MS" charset="0"/>
                <a:cs typeface="Comic Sans MS" charset="0"/>
              </a:rPr>
              <a:t>Overall detector requirements:</a:t>
            </a:r>
            <a:endParaRPr lang="en-US" dirty="0">
              <a:solidFill>
                <a:srgbClr val="322F31"/>
              </a:solidFill>
              <a:latin typeface="+mj-lt"/>
              <a:ea typeface="Comic Sans MS" charset="0"/>
              <a:cs typeface="Comic Sans MS" charset="0"/>
            </a:endParaRP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Large rapidity (-4 &lt; </a:t>
            </a:r>
            <a:r>
              <a:rPr lang="en-US" dirty="0">
                <a:solidFill>
                  <a:srgbClr val="322F31"/>
                </a:solidFill>
                <a:latin typeface="Symbol" panose="05050102010706020507" pitchFamily="18" charset="2"/>
                <a:ea typeface="Comic Sans MS" charset="0"/>
                <a:cs typeface="Comic Sans MS" charset="0"/>
              </a:rPr>
              <a:t>h</a:t>
            </a:r>
            <a:r>
              <a:rPr lang="en-US" dirty="0">
                <a:solidFill>
                  <a:srgbClr val="322F31"/>
                </a:solidFill>
                <a:latin typeface="+mj-lt"/>
                <a:ea typeface="Comic Sans MS" charset="0"/>
                <a:cs typeface="Comic Sans MS" charset="0"/>
              </a:rPr>
              <a:t> &lt; 4) coverage; and far </a:t>
            </a:r>
          </a:p>
          <a:p>
            <a:pPr>
              <a:buClr>
                <a:srgbClr val="0000FF"/>
              </a:buClr>
            </a:pPr>
            <a:r>
              <a:rPr lang="en-US" dirty="0">
                <a:solidFill>
                  <a:srgbClr val="322F31"/>
                </a:solidFill>
                <a:latin typeface="+mj-lt"/>
                <a:ea typeface="Comic Sans MS" charset="0"/>
                <a:cs typeface="Comic Sans MS" charset="0"/>
              </a:rPr>
              <a:t>      beyond in especially far-forward detector regions</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High precision low mass tracking</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small (</a:t>
            </a:r>
            <a:r>
              <a:rPr lang="en-US" dirty="0">
                <a:solidFill>
                  <a:srgbClr val="322F31"/>
                </a:solidFill>
                <a:latin typeface="Symbol" panose="05050102010706020507" pitchFamily="18" charset="2"/>
                <a:ea typeface="Comic Sans MS" charset="0"/>
                <a:cs typeface="Comic Sans MS" charset="0"/>
              </a:rPr>
              <a:t>m</a:t>
            </a:r>
            <a:r>
              <a:rPr lang="en-US" dirty="0">
                <a:solidFill>
                  <a:srgbClr val="322F31"/>
                </a:solidFill>
                <a:latin typeface="+mj-lt"/>
                <a:ea typeface="Comic Sans MS" charset="0"/>
                <a:cs typeface="Comic Sans MS" charset="0"/>
              </a:rPr>
              <a:t>-vertex) and large radius </a:t>
            </a:r>
          </a:p>
          <a:p>
            <a:pPr lvl="1">
              <a:buClr>
                <a:srgbClr val="0000FF"/>
              </a:buClr>
            </a:pPr>
            <a:r>
              <a:rPr lang="en-US" dirty="0">
                <a:solidFill>
                  <a:srgbClr val="322F31"/>
                </a:solidFill>
                <a:latin typeface="+mj-lt"/>
                <a:ea typeface="Comic Sans MS" charset="0"/>
                <a:cs typeface="Comic Sans MS" charset="0"/>
              </a:rPr>
              <a:t>     (gaseous-based) tracking </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Electromagnetic and Hadronic Calorimetry</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equal coverage of tracking and EM-calorimetry </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High performance PID to separate </a:t>
            </a:r>
            <a:r>
              <a:rPr lang="en-US" dirty="0">
                <a:solidFill>
                  <a:srgbClr val="322F31"/>
                </a:solidFill>
                <a:latin typeface="Symbol" panose="05050102010706020507" pitchFamily="18" charset="2"/>
                <a:ea typeface="Symbol" charset="2"/>
                <a:cs typeface="Symbol" charset="2"/>
              </a:rPr>
              <a:t>p</a:t>
            </a:r>
            <a:r>
              <a:rPr lang="en-US" dirty="0">
                <a:solidFill>
                  <a:srgbClr val="322F31"/>
                </a:solidFill>
                <a:latin typeface="+mj-lt"/>
                <a:ea typeface="Comic Sans MS" charset="0"/>
                <a:cs typeface="Comic Sans MS" charset="0"/>
              </a:rPr>
              <a:t>, K, p on track level</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also need good e/</a:t>
            </a:r>
            <a:r>
              <a:rPr lang="en-US" dirty="0">
                <a:solidFill>
                  <a:srgbClr val="322F31"/>
                </a:solidFill>
                <a:latin typeface="Symbol" panose="05050102010706020507" pitchFamily="18" charset="2"/>
                <a:ea typeface="Comic Sans MS" charset="0"/>
                <a:cs typeface="Comic Sans MS" charset="0"/>
              </a:rPr>
              <a:t>p</a:t>
            </a:r>
            <a:r>
              <a:rPr lang="en-US" dirty="0">
                <a:solidFill>
                  <a:srgbClr val="322F31"/>
                </a:solidFill>
                <a:latin typeface="+mj-lt"/>
                <a:ea typeface="Comic Sans MS" charset="0"/>
                <a:cs typeface="Comic Sans MS" charset="0"/>
              </a:rPr>
              <a:t> separation for electron-scattering</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Large acceptance for diffraction, tagging, neutrons from nuclear breakup: critical for physics program</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Many ancillary detector integrated in the beam line: low-Q</a:t>
            </a:r>
            <a:r>
              <a:rPr lang="en-US" baseline="30000" dirty="0">
                <a:solidFill>
                  <a:srgbClr val="322F31"/>
                </a:solidFill>
                <a:latin typeface="+mj-lt"/>
                <a:ea typeface="Comic Sans MS" charset="0"/>
                <a:cs typeface="Comic Sans MS" charset="0"/>
              </a:rPr>
              <a:t>2</a:t>
            </a:r>
            <a:r>
              <a:rPr lang="en-US" dirty="0">
                <a:solidFill>
                  <a:srgbClr val="322F31"/>
                </a:solidFill>
                <a:latin typeface="+mj-lt"/>
                <a:ea typeface="Comic Sans MS" charset="0"/>
                <a:cs typeface="Comic Sans MS" charset="0"/>
              </a:rPr>
              <a:t> tagger, Roman Pots, Zero-Degree Calorimeter, ….</a:t>
            </a:r>
          </a:p>
          <a:p>
            <a:pPr marL="342900" indent="-342900">
              <a:buClr>
                <a:srgbClr val="0000FF"/>
              </a:buClr>
              <a:buFont typeface="Wingdings" charset="2"/>
              <a:buChar char="q"/>
            </a:pPr>
            <a:r>
              <a:rPr lang="en-US" dirty="0">
                <a:solidFill>
                  <a:srgbClr val="322F31"/>
                </a:solidFill>
                <a:latin typeface="+mj-lt"/>
                <a:ea typeface="Comic Sans MS" charset="0"/>
                <a:cs typeface="Comic Sans MS" charset="0"/>
              </a:rPr>
              <a:t>High control of systematics</a:t>
            </a:r>
          </a:p>
          <a:p>
            <a:pPr marL="800100" lvl="1" indent="-342900">
              <a:buClr>
                <a:srgbClr val="0000FF"/>
              </a:buClr>
              <a:buFont typeface="Courier New" panose="02070309020205020404" pitchFamily="49" charset="0"/>
              <a:buChar char="o"/>
            </a:pPr>
            <a:r>
              <a:rPr lang="en-US" dirty="0">
                <a:solidFill>
                  <a:srgbClr val="322F31"/>
                </a:solidFill>
                <a:latin typeface="+mj-lt"/>
                <a:ea typeface="Comic Sans MS" charset="0"/>
                <a:cs typeface="Comic Sans MS" charset="0"/>
              </a:rPr>
              <a:t>luminosity monitors, electron &amp; hadron Polarimetry</a:t>
            </a:r>
            <a:endParaRPr lang="en-US" dirty="0">
              <a:latin typeface="+mj-lt"/>
              <a:ea typeface="Comic Sans MS" charset="0"/>
              <a:cs typeface="Comic Sans MS" charset="0"/>
            </a:endParaRPr>
          </a:p>
        </p:txBody>
      </p:sp>
      <p:sp>
        <p:nvSpPr>
          <p:cNvPr id="14" name="Curved Right Arrow 13">
            <a:extLst>
              <a:ext uri="{FF2B5EF4-FFF2-40B4-BE49-F238E27FC236}">
                <a16:creationId xmlns:a16="http://schemas.microsoft.com/office/drawing/2014/main" id="{B4478870-7272-894B-8CDB-202B39114678}"/>
              </a:ext>
            </a:extLst>
          </p:cNvPr>
          <p:cNvSpPr/>
          <p:nvPr/>
        </p:nvSpPr>
        <p:spPr bwMode="auto">
          <a:xfrm>
            <a:off x="412810" y="5434675"/>
            <a:ext cx="354970" cy="355655"/>
          </a:xfrm>
          <a:prstGeom prst="curvedRightArrow">
            <a:avLst/>
          </a:prstGeom>
          <a:gradFill flip="none" rotWithShape="1">
            <a:gsLst>
              <a:gs pos="0">
                <a:srgbClr val="0000FF"/>
              </a:gs>
              <a:gs pos="100000">
                <a:srgbClr val="0000FF"/>
              </a:gs>
              <a:gs pos="50000">
                <a:schemeClr val="bg1"/>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4" name="TextBox 3">
            <a:extLst>
              <a:ext uri="{FF2B5EF4-FFF2-40B4-BE49-F238E27FC236}">
                <a16:creationId xmlns:a16="http://schemas.microsoft.com/office/drawing/2014/main" id="{6944F202-7895-E348-BCFF-7755959172C7}"/>
              </a:ext>
            </a:extLst>
          </p:cNvPr>
          <p:cNvSpPr txBox="1"/>
          <p:nvPr/>
        </p:nvSpPr>
        <p:spPr>
          <a:xfrm>
            <a:off x="896635" y="5443226"/>
            <a:ext cx="4721164" cy="338554"/>
          </a:xfrm>
          <a:prstGeom prst="rect">
            <a:avLst/>
          </a:prstGeom>
          <a:noFill/>
        </p:spPr>
        <p:txBody>
          <a:bodyPr wrap="none" rtlCol="0">
            <a:spAutoFit/>
          </a:bodyPr>
          <a:lstStyle/>
          <a:p>
            <a:pPr algn="l"/>
            <a:r>
              <a:rPr lang="en-US" sz="1600" b="1" dirty="0">
                <a:solidFill>
                  <a:srgbClr val="0432FF"/>
                </a:solidFill>
                <a:latin typeface="Comic Sans MS" panose="030F0902030302020204" pitchFamily="66" charset="0"/>
              </a:rPr>
              <a:t>Integration into Interaction Region is critical</a:t>
            </a:r>
          </a:p>
        </p:txBody>
      </p:sp>
      <p:pic>
        <p:nvPicPr>
          <p:cNvPr id="16" name="Picture 15">
            <a:extLst>
              <a:ext uri="{FF2B5EF4-FFF2-40B4-BE49-F238E27FC236}">
                <a16:creationId xmlns:a16="http://schemas.microsoft.com/office/drawing/2014/main" id="{1B1B3BF8-4D15-EF4F-889A-4726C8C32B50}"/>
              </a:ext>
            </a:extLst>
          </p:cNvPr>
          <p:cNvPicPr>
            <a:picLocks noChangeAspect="1"/>
          </p:cNvPicPr>
          <p:nvPr/>
        </p:nvPicPr>
        <p:blipFill>
          <a:blip r:embed="rId2"/>
          <a:stretch>
            <a:fillRect/>
          </a:stretch>
        </p:blipFill>
        <p:spPr>
          <a:xfrm rot="20684986">
            <a:off x="5785616" y="5046003"/>
            <a:ext cx="2999657" cy="1677586"/>
          </a:xfrm>
          <a:prstGeom prst="rect">
            <a:avLst/>
          </a:prstGeom>
        </p:spPr>
      </p:pic>
      <p:grpSp>
        <p:nvGrpSpPr>
          <p:cNvPr id="18" name="Group 17">
            <a:extLst>
              <a:ext uri="{FF2B5EF4-FFF2-40B4-BE49-F238E27FC236}">
                <a16:creationId xmlns:a16="http://schemas.microsoft.com/office/drawing/2014/main" id="{21B00FC8-8F0C-A647-9923-D4CD836FAFED}"/>
              </a:ext>
            </a:extLst>
          </p:cNvPr>
          <p:cNvGrpSpPr/>
          <p:nvPr/>
        </p:nvGrpSpPr>
        <p:grpSpPr>
          <a:xfrm>
            <a:off x="5412091" y="704295"/>
            <a:ext cx="3731909" cy="1962105"/>
            <a:chOff x="1520575" y="3051644"/>
            <a:chExt cx="7623425" cy="3801438"/>
          </a:xfrm>
        </p:grpSpPr>
        <p:pic>
          <p:nvPicPr>
            <p:cNvPr id="19" name="Picture 18">
              <a:extLst>
                <a:ext uri="{FF2B5EF4-FFF2-40B4-BE49-F238E27FC236}">
                  <a16:creationId xmlns:a16="http://schemas.microsoft.com/office/drawing/2014/main" id="{5989A1D0-1DE0-A744-8B32-76637CB7FA9B}"/>
                </a:ext>
              </a:extLst>
            </p:cNvPr>
            <p:cNvPicPr>
              <a:picLocks noChangeAspect="1"/>
            </p:cNvPicPr>
            <p:nvPr/>
          </p:nvPicPr>
          <p:blipFill rotWithShape="1">
            <a:blip r:embed="rId3"/>
            <a:srcRect l="7079" t="9889" r="9550" b="3194"/>
            <a:stretch/>
          </p:blipFill>
          <p:spPr>
            <a:xfrm>
              <a:off x="1520575" y="3051644"/>
              <a:ext cx="7623425" cy="3801438"/>
            </a:xfrm>
            <a:prstGeom prst="rect">
              <a:avLst/>
            </a:prstGeom>
          </p:spPr>
        </p:pic>
        <p:sp>
          <p:nvSpPr>
            <p:cNvPr id="20" name="Oval 19">
              <a:extLst>
                <a:ext uri="{FF2B5EF4-FFF2-40B4-BE49-F238E27FC236}">
                  <a16:creationId xmlns:a16="http://schemas.microsoft.com/office/drawing/2014/main" id="{6FDEF300-713B-6947-87F6-45CB893A09C9}"/>
                </a:ext>
              </a:extLst>
            </p:cNvPr>
            <p:cNvSpPr/>
            <p:nvPr/>
          </p:nvSpPr>
          <p:spPr>
            <a:xfrm>
              <a:off x="5589141" y="3729519"/>
              <a:ext cx="883578" cy="3390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9A4E059-5422-CF4F-B42A-3B51E4A86A33}"/>
                </a:ext>
              </a:extLst>
            </p:cNvPr>
            <p:cNvSpPr/>
            <p:nvPr/>
          </p:nvSpPr>
          <p:spPr>
            <a:xfrm>
              <a:off x="7015537" y="4296592"/>
              <a:ext cx="392130" cy="28141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5F4B0EB-167E-D740-87CE-4F4C4BAE2EB5}"/>
                </a:ext>
              </a:extLst>
            </p:cNvPr>
            <p:cNvSpPr/>
            <p:nvPr/>
          </p:nvSpPr>
          <p:spPr>
            <a:xfrm rot="16200000">
              <a:off x="6290856" y="3685279"/>
              <a:ext cx="883578" cy="3390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557010A-E195-4E40-89EF-F69B147FC76E}"/>
                </a:ext>
              </a:extLst>
            </p:cNvPr>
            <p:cNvSpPr/>
            <p:nvPr/>
          </p:nvSpPr>
          <p:spPr>
            <a:xfrm rot="16200000">
              <a:off x="6588986" y="3599202"/>
              <a:ext cx="883578" cy="26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76516E8-796F-C54B-AE98-B2BAC56C5168}"/>
                </a:ext>
              </a:extLst>
            </p:cNvPr>
            <p:cNvSpPr/>
            <p:nvPr/>
          </p:nvSpPr>
          <p:spPr>
            <a:xfrm rot="16200000">
              <a:off x="3373852" y="3865191"/>
              <a:ext cx="883578" cy="26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1908BB0-54EA-5844-81D2-103E5B390161}"/>
                </a:ext>
              </a:extLst>
            </p:cNvPr>
            <p:cNvSpPr/>
            <p:nvPr/>
          </p:nvSpPr>
          <p:spPr>
            <a:xfrm rot="16200000">
              <a:off x="3013577" y="3716204"/>
              <a:ext cx="883578" cy="2606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97E024E-9BF0-E542-9C79-5C703514E341}"/>
                </a:ext>
              </a:extLst>
            </p:cNvPr>
            <p:cNvSpPr/>
            <p:nvPr/>
          </p:nvSpPr>
          <p:spPr>
            <a:xfrm rot="16200000">
              <a:off x="3129625" y="4973884"/>
              <a:ext cx="942888" cy="2606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919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6A5280-78DE-412B-8B52-2E04914C7C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6366" y="2514600"/>
            <a:ext cx="7086600" cy="3943350"/>
          </a:xfrm>
          <a:prstGeom prst="rect">
            <a:avLst/>
          </a:prstGeom>
        </p:spPr>
      </p:pic>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2" name="Slide Number Placeholder 1"/>
          <p:cNvSpPr>
            <a:spLocks noGrp="1"/>
          </p:cNvSpPr>
          <p:nvPr>
            <p:ph type="sldNum" sz="quarter" idx="12"/>
          </p:nvPr>
        </p:nvSpPr>
        <p:spPr/>
        <p:txBody>
          <a:bodyPr/>
          <a:lstStyle/>
          <a:p>
            <a:fld id="{87034D8C-3CB4-402A-BC46-2AB14C0FE90A}" type="slidenum">
              <a:rPr lang="en-US" smtClean="0"/>
              <a:pPr/>
              <a:t>20</a:t>
            </a:fld>
            <a:endParaRPr lang="en-US"/>
          </a:p>
        </p:txBody>
      </p:sp>
      <p:sp>
        <p:nvSpPr>
          <p:cNvPr id="4" name="Title 3">
            <a:extLst>
              <a:ext uri="{FF2B5EF4-FFF2-40B4-BE49-F238E27FC236}">
                <a16:creationId xmlns:a16="http://schemas.microsoft.com/office/drawing/2014/main" id="{CBA9C912-A8D3-42D7-9E92-3DB7307A7230}"/>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Worldwide Interest in EIC Physics</a:t>
            </a:r>
            <a:endParaRPr lang="en-US" dirty="0"/>
          </a:p>
        </p:txBody>
      </p:sp>
      <p:sp>
        <p:nvSpPr>
          <p:cNvPr id="8" name="Title 1">
            <a:extLst>
              <a:ext uri="{FF2B5EF4-FFF2-40B4-BE49-F238E27FC236}">
                <a16:creationId xmlns:a16="http://schemas.microsoft.com/office/drawing/2014/main" id="{FC3EA49C-B1C3-49A5-99F4-11A56DD05104}"/>
              </a:ext>
            </a:extLst>
          </p:cNvPr>
          <p:cNvSpPr txBox="1">
            <a:spLocks/>
          </p:cNvSpPr>
          <p:nvPr/>
        </p:nvSpPr>
        <p:spPr>
          <a:xfrm>
            <a:off x="142925" y="1441433"/>
            <a:ext cx="5331148" cy="725712"/>
          </a:xfrm>
          <a:prstGeom prst="rect">
            <a:avLst/>
          </a:prstGeom>
        </p:spPr>
        <p:txBody>
          <a:bodyPr>
            <a:noAutofit/>
          </a:bodyPr>
          <a:lstStyle>
            <a:lvl1pPr algn="ctr" defTabSz="4572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l"/>
            <a:r>
              <a:rPr lang="is-IS" sz="1800" dirty="0">
                <a:solidFill>
                  <a:srgbClr val="0432FF"/>
                </a:solidFill>
              </a:rPr>
              <a:t>Formed 2016</a:t>
            </a:r>
            <a:r>
              <a:rPr lang="is-IS" sz="1800" dirty="0"/>
              <a:t>: 1131 collaborators, 32 countries, 238 institutions as of </a:t>
            </a:r>
            <a:r>
              <a:rPr lang="is-IS" sz="1800"/>
              <a:t>August 18, </a:t>
            </a:r>
            <a:r>
              <a:rPr lang="is-IS" sz="1800" dirty="0"/>
              <a:t>2020</a:t>
            </a:r>
            <a:endParaRPr lang="en-US" sz="1800" dirty="0"/>
          </a:p>
        </p:txBody>
      </p:sp>
      <p:sp>
        <p:nvSpPr>
          <p:cNvPr id="11" name="TextBox 10">
            <a:extLst>
              <a:ext uri="{FF2B5EF4-FFF2-40B4-BE49-F238E27FC236}">
                <a16:creationId xmlns:a16="http://schemas.microsoft.com/office/drawing/2014/main" id="{703E5F45-2668-4EB5-8C06-61F4F7DA12C8}"/>
              </a:ext>
            </a:extLst>
          </p:cNvPr>
          <p:cNvSpPr txBox="1"/>
          <p:nvPr/>
        </p:nvSpPr>
        <p:spPr>
          <a:xfrm>
            <a:off x="604025" y="2149202"/>
            <a:ext cx="3065904"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Map of institution’s locations</a:t>
            </a:r>
          </a:p>
        </p:txBody>
      </p:sp>
      <p:pic>
        <p:nvPicPr>
          <p:cNvPr id="12" name="Picture 3">
            <a:extLst>
              <a:ext uri="{FF2B5EF4-FFF2-40B4-BE49-F238E27FC236}">
                <a16:creationId xmlns:a16="http://schemas.microsoft.com/office/drawing/2014/main" id="{811B3B6C-9B00-4AD5-9589-F55525D816F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4500" y="830517"/>
            <a:ext cx="3543300" cy="2583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a:extLst>
              <a:ext uri="{FF2B5EF4-FFF2-40B4-BE49-F238E27FC236}">
                <a16:creationId xmlns:a16="http://schemas.microsoft.com/office/drawing/2014/main" id="{C4E5F962-331A-4E64-996A-A555F0853C93}"/>
              </a:ext>
            </a:extLst>
          </p:cNvPr>
          <p:cNvSpPr/>
          <p:nvPr/>
        </p:nvSpPr>
        <p:spPr>
          <a:xfrm>
            <a:off x="226366" y="812774"/>
            <a:ext cx="3968266" cy="369332"/>
          </a:xfrm>
          <a:prstGeom prst="rect">
            <a:avLst/>
          </a:prstGeom>
          <a:ln w="25400">
            <a:solidFill>
              <a:srgbClr val="0000FF"/>
            </a:solidFill>
          </a:ln>
        </p:spPr>
        <p:txBody>
          <a:bodyPr wrap="none">
            <a:spAutoFit/>
          </a:bodyPr>
          <a:lstStyle/>
          <a:p>
            <a:pPr lvl="0" algn="ctr" defTabSz="457200">
              <a:spcBef>
                <a:spcPct val="0"/>
              </a:spcBef>
              <a:defRPr/>
            </a:pPr>
            <a:r>
              <a:rPr lang="en-US" altLang="en-US" b="1" dirty="0">
                <a:latin typeface="Arial" panose="020B0604020202020204" pitchFamily="34" charset="0"/>
                <a:cs typeface="Arial" panose="020B0604020202020204" pitchFamily="34" charset="0"/>
              </a:rPr>
              <a:t>The EIC Users Group: </a:t>
            </a:r>
            <a:r>
              <a:rPr lang="en-US" altLang="en-US" b="1" dirty="0">
                <a:solidFill>
                  <a:srgbClr val="0000FF"/>
                </a:solidFill>
                <a:latin typeface="Arial" panose="020B0604020202020204" pitchFamily="34" charset="0"/>
                <a:cs typeface="Arial" panose="020B0604020202020204" pitchFamily="34" charset="0"/>
              </a:rPr>
              <a:t>EICUG.ORG</a:t>
            </a:r>
          </a:p>
        </p:txBody>
      </p:sp>
      <p:sp>
        <p:nvSpPr>
          <p:cNvPr id="14" name="TextBox 13">
            <a:extLst>
              <a:ext uri="{FF2B5EF4-FFF2-40B4-BE49-F238E27FC236}">
                <a16:creationId xmlns:a16="http://schemas.microsoft.com/office/drawing/2014/main" id="{F0FBC313-F07B-4FBB-B969-11AA7D0EBB17}"/>
              </a:ext>
            </a:extLst>
          </p:cNvPr>
          <p:cNvSpPr txBox="1"/>
          <p:nvPr/>
        </p:nvSpPr>
        <p:spPr>
          <a:xfrm>
            <a:off x="6826314" y="3691057"/>
            <a:ext cx="2317686" cy="2308324"/>
          </a:xfrm>
          <a:prstGeom prst="rect">
            <a:avLst/>
          </a:prstGeom>
          <a:solidFill>
            <a:schemeClr val="bg1"/>
          </a:solidFill>
        </p:spPr>
        <p:txBody>
          <a:bodyPr wrap="square" rtlCol="0">
            <a:spAutoFit/>
          </a:bodyPr>
          <a:lstStyle/>
          <a:p>
            <a:r>
              <a:rPr lang="en-US" sz="1600" b="1" dirty="0">
                <a:solidFill>
                  <a:srgbClr val="0432FF"/>
                </a:solidFill>
                <a:latin typeface="Arial" panose="020B0604020202020204" pitchFamily="34" charset="0"/>
                <a:cs typeface="Arial" panose="020B0604020202020204" pitchFamily="34" charset="0"/>
              </a:rPr>
              <a:t>Annual EICUG meeting</a:t>
            </a:r>
          </a:p>
          <a:p>
            <a:r>
              <a:rPr lang="en-US" sz="1600" dirty="0">
                <a:latin typeface="Arial" panose="020B0604020202020204" pitchFamily="34" charset="0"/>
                <a:cs typeface="Arial" panose="020B0604020202020204" pitchFamily="34" charset="0"/>
              </a:rPr>
              <a:t>2016 UC Berkeley, CA</a:t>
            </a:r>
          </a:p>
          <a:p>
            <a:r>
              <a:rPr lang="en-US" sz="1600" dirty="0">
                <a:latin typeface="Arial" panose="020B0604020202020204" pitchFamily="34" charset="0"/>
                <a:cs typeface="Arial" panose="020B0604020202020204" pitchFamily="34" charset="0"/>
              </a:rPr>
              <a:t>2016 Argonne, IL</a:t>
            </a:r>
          </a:p>
          <a:p>
            <a:r>
              <a:rPr lang="en-US" sz="1600" dirty="0">
                <a:latin typeface="Arial" panose="020B0604020202020204" pitchFamily="34" charset="0"/>
                <a:cs typeface="Arial" panose="020B0604020202020204" pitchFamily="34" charset="0"/>
              </a:rPr>
              <a:t>2017 Trieste, Italy</a:t>
            </a:r>
          </a:p>
          <a:p>
            <a:r>
              <a:rPr lang="en-US" sz="1600" dirty="0">
                <a:latin typeface="Arial" panose="020B0604020202020204" pitchFamily="34" charset="0"/>
                <a:cs typeface="Arial" panose="020B0604020202020204" pitchFamily="34" charset="0"/>
              </a:rPr>
              <a:t>2018 Washington, DC</a:t>
            </a:r>
          </a:p>
          <a:p>
            <a:r>
              <a:rPr lang="en-US" sz="1600" dirty="0">
                <a:latin typeface="Arial" panose="020B0604020202020204" pitchFamily="34" charset="0"/>
                <a:cs typeface="Arial" panose="020B0604020202020204" pitchFamily="34" charset="0"/>
              </a:rPr>
              <a:t>2019 Paris, France</a:t>
            </a:r>
          </a:p>
          <a:p>
            <a:r>
              <a:rPr lang="en-US" sz="1600" dirty="0">
                <a:latin typeface="Arial" panose="020B0604020202020204" pitchFamily="34" charset="0"/>
                <a:cs typeface="Arial" panose="020B0604020202020204" pitchFamily="34" charset="0"/>
              </a:rPr>
              <a:t>2020 Miami, FL</a:t>
            </a:r>
          </a:p>
          <a:p>
            <a:r>
              <a:rPr lang="en-US" sz="1600" dirty="0">
                <a:latin typeface="Arial" panose="020B0604020202020204" pitchFamily="34" charset="0"/>
                <a:cs typeface="Arial" panose="020B0604020202020204" pitchFamily="34" charset="0"/>
              </a:rPr>
              <a:t>2021 Warsaw, Poland</a:t>
            </a:r>
          </a:p>
        </p:txBody>
      </p:sp>
      <p:sp>
        <p:nvSpPr>
          <p:cNvPr id="16" name="Footer Placeholder 12">
            <a:extLst>
              <a:ext uri="{FF2B5EF4-FFF2-40B4-BE49-F238E27FC236}">
                <a16:creationId xmlns:a16="http://schemas.microsoft.com/office/drawing/2014/main" id="{02329E51-8DAE-45E3-B3E2-7ADC139860A7}"/>
              </a:ext>
            </a:extLst>
          </p:cNvPr>
          <p:cNvSpPr>
            <a:spLocks noGrp="1"/>
          </p:cNvSpPr>
          <p:nvPr>
            <p:ph type="ftr" sz="quarter" idx="11"/>
          </p:nvPr>
        </p:nvSpPr>
        <p:spPr>
          <a:xfrm>
            <a:off x="2676525" y="6538085"/>
            <a:ext cx="3762375" cy="314998"/>
          </a:xfrm>
        </p:spPr>
        <p:txBody>
          <a:bodyPr/>
          <a:lstStyle/>
          <a:p>
            <a:r>
              <a:rPr lang="en-US"/>
              <a:t>1st EIC Project Advisory Council Meeting</a:t>
            </a:r>
            <a:endParaRPr lang="en-US" dirty="0"/>
          </a:p>
        </p:txBody>
      </p:sp>
    </p:spTree>
    <p:extLst>
      <p:ext uri="{BB962C8B-B14F-4D97-AF65-F5344CB8AC3E}">
        <p14:creationId xmlns:p14="http://schemas.microsoft.com/office/powerpoint/2010/main" val="2741115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E2244252-C872-B341-BA12-3A11AC5F6A3A}"/>
              </a:ext>
            </a:extLst>
          </p:cNvPr>
          <p:cNvPicPr>
            <a:picLocks noChangeAspect="1"/>
          </p:cNvPicPr>
          <p:nvPr/>
        </p:nvPicPr>
        <p:blipFill rotWithShape="1">
          <a:blip r:embed="rId2"/>
          <a:srcRect l="17416" r="14157"/>
          <a:stretch/>
        </p:blipFill>
        <p:spPr>
          <a:xfrm>
            <a:off x="2863421" y="524925"/>
            <a:ext cx="2875015" cy="2359888"/>
          </a:xfrm>
          <a:prstGeom prst="rect">
            <a:avLst/>
          </a:prstGeom>
        </p:spPr>
      </p:pic>
      <p:pic>
        <p:nvPicPr>
          <p:cNvPr id="3" name="Picture 2">
            <a:extLst>
              <a:ext uri="{FF2B5EF4-FFF2-40B4-BE49-F238E27FC236}">
                <a16:creationId xmlns:a16="http://schemas.microsoft.com/office/drawing/2014/main" id="{18A4A07D-6CD8-704B-BF5C-CB3E30E5470F}"/>
              </a:ext>
            </a:extLst>
          </p:cNvPr>
          <p:cNvPicPr>
            <a:picLocks noChangeAspect="1"/>
          </p:cNvPicPr>
          <p:nvPr/>
        </p:nvPicPr>
        <p:blipFill>
          <a:blip r:embed="rId3"/>
          <a:stretch>
            <a:fillRect/>
          </a:stretch>
        </p:blipFill>
        <p:spPr>
          <a:xfrm>
            <a:off x="0" y="7952"/>
            <a:ext cx="2269507" cy="4531922"/>
          </a:xfrm>
          <a:prstGeom prst="rect">
            <a:avLst/>
          </a:prstGeom>
        </p:spPr>
      </p:pic>
      <p:sp>
        <p:nvSpPr>
          <p:cNvPr id="19" name="Title 7">
            <a:extLst>
              <a:ext uri="{FF2B5EF4-FFF2-40B4-BE49-F238E27FC236}">
                <a16:creationId xmlns:a16="http://schemas.microsoft.com/office/drawing/2014/main" id="{4DBA0D59-6A2E-4134-8948-90699960CDB6}"/>
              </a:ext>
            </a:extLst>
          </p:cNvPr>
          <p:cNvSpPr>
            <a:spLocks noGrp="1"/>
          </p:cNvSpPr>
          <p:nvPr>
            <p:ph type="title"/>
          </p:nvPr>
        </p:nvSpPr>
        <p:spPr/>
        <p:txBody>
          <a:bodyPr>
            <a:normAutofit/>
          </a:bodyPr>
          <a:lstStyle/>
          <a:p>
            <a:pPr algn="ctr"/>
            <a:r>
              <a:rPr lang="en-US" sz="2800" dirty="0"/>
              <a:t>    EIC Experimental Equipment</a:t>
            </a:r>
          </a:p>
        </p:txBody>
      </p:sp>
      <p:sp>
        <p:nvSpPr>
          <p:cNvPr id="4" name="Slide Number Placeholder 3">
            <a:extLst>
              <a:ext uri="{FF2B5EF4-FFF2-40B4-BE49-F238E27FC236}">
                <a16:creationId xmlns:a16="http://schemas.microsoft.com/office/drawing/2014/main" id="{EED13A5E-75FB-4E00-9A69-E3B1CC0428EE}"/>
              </a:ext>
            </a:extLst>
          </p:cNvPr>
          <p:cNvSpPr>
            <a:spLocks noGrp="1"/>
          </p:cNvSpPr>
          <p:nvPr>
            <p:ph type="sldNum" sz="quarter" idx="12"/>
          </p:nvPr>
        </p:nvSpPr>
        <p:spPr/>
        <p:txBody>
          <a:bodyPr/>
          <a:lstStyle/>
          <a:p>
            <a:fld id="{893C5830-40F3-F04E-B2E3-10E6672BA8FF}" type="slidenum">
              <a:rPr lang="en-US" smtClean="0"/>
              <a:t>3</a:t>
            </a:fld>
            <a:endParaRPr lang="en-US" dirty="0"/>
          </a:p>
        </p:txBody>
      </p:sp>
      <p:sp>
        <p:nvSpPr>
          <p:cNvPr id="7" name="TextBox 6">
            <a:extLst>
              <a:ext uri="{FF2B5EF4-FFF2-40B4-BE49-F238E27FC236}">
                <a16:creationId xmlns:a16="http://schemas.microsoft.com/office/drawing/2014/main" id="{858C07AF-C747-4910-9BC1-B383BB6D3E46}"/>
              </a:ext>
            </a:extLst>
          </p:cNvPr>
          <p:cNvSpPr txBox="1"/>
          <p:nvPr/>
        </p:nvSpPr>
        <p:spPr>
          <a:xfrm>
            <a:off x="5308177" y="2091208"/>
            <a:ext cx="1960793" cy="1015663"/>
          </a:xfrm>
          <a:prstGeom prst="rect">
            <a:avLst/>
          </a:prstGeom>
          <a:noFill/>
          <a:ln>
            <a:solidFill>
              <a:schemeClr val="tx1"/>
            </a:solidFill>
          </a:ln>
        </p:spPr>
        <p:txBody>
          <a:bodyPr wrap="none" rtlCol="0">
            <a:spAutoFit/>
          </a:bodyPr>
          <a:lstStyle/>
          <a:p>
            <a:r>
              <a:rPr lang="en-US" sz="1200" dirty="0">
                <a:latin typeface="Arial" panose="020B0604020202020204" pitchFamily="34" charset="0"/>
                <a:cs typeface="Arial" panose="020B0604020202020204" pitchFamily="34" charset="0"/>
              </a:rPr>
              <a:t>(L3) Detector Subsystems</a:t>
            </a:r>
          </a:p>
          <a:p>
            <a:pPr marL="285750" indent="-285750">
              <a:buFontTx/>
              <a:buChar char="-"/>
            </a:pPr>
            <a:r>
              <a:rPr lang="en-US" sz="1200" dirty="0">
                <a:latin typeface="Arial" panose="020B0604020202020204" pitchFamily="34" charset="0"/>
                <a:cs typeface="Arial" panose="020B0604020202020204" pitchFamily="34" charset="0"/>
              </a:rPr>
              <a:t>EM Calorimetry</a:t>
            </a:r>
          </a:p>
          <a:p>
            <a:pPr marL="285750" indent="-285750">
              <a:buFontTx/>
              <a:buChar char="-"/>
            </a:pPr>
            <a:r>
              <a:rPr lang="en-US" sz="1200" dirty="0">
                <a:latin typeface="Arial" panose="020B0604020202020204" pitchFamily="34" charset="0"/>
                <a:cs typeface="Arial" panose="020B0604020202020204" pitchFamily="34" charset="0"/>
              </a:rPr>
              <a:t>Hadronic Calorimetry</a:t>
            </a:r>
          </a:p>
          <a:p>
            <a:pPr marL="285750" indent="-285750">
              <a:buFontTx/>
              <a:buChar char="-"/>
            </a:pPr>
            <a:r>
              <a:rPr lang="en-US" sz="1200" dirty="0">
                <a:latin typeface="Arial" panose="020B0604020202020204" pitchFamily="34" charset="0"/>
                <a:cs typeface="Arial" panose="020B0604020202020204" pitchFamily="34" charset="0"/>
              </a:rPr>
              <a:t>Particle Id. Detectors</a:t>
            </a:r>
          </a:p>
          <a:p>
            <a:pPr marL="285750" indent="-285750">
              <a:buFontTx/>
              <a:buChar char="-"/>
            </a:pPr>
            <a:r>
              <a:rPr lang="en-US" sz="1200" dirty="0">
                <a:latin typeface="Arial" panose="020B0604020202020204" pitchFamily="34" charset="0"/>
                <a:cs typeface="Arial" panose="020B0604020202020204" pitchFamily="34" charset="0"/>
              </a:rPr>
              <a:t>Tracking Detectors</a:t>
            </a:r>
          </a:p>
        </p:txBody>
      </p:sp>
      <p:sp>
        <p:nvSpPr>
          <p:cNvPr id="15" name="TextBox 14">
            <a:extLst>
              <a:ext uri="{FF2B5EF4-FFF2-40B4-BE49-F238E27FC236}">
                <a16:creationId xmlns:a16="http://schemas.microsoft.com/office/drawing/2014/main" id="{A7973473-920A-4FA0-87D8-259028595ECF}"/>
              </a:ext>
            </a:extLst>
          </p:cNvPr>
          <p:cNvSpPr txBox="1"/>
          <p:nvPr/>
        </p:nvSpPr>
        <p:spPr>
          <a:xfrm>
            <a:off x="3028950" y="4267773"/>
            <a:ext cx="2269507" cy="1200329"/>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(L3) Detector #2 Development</a:t>
            </a:r>
          </a:p>
          <a:p>
            <a:r>
              <a:rPr lang="en-US" sz="1200" dirty="0">
                <a:latin typeface="Arial" panose="020B0604020202020204" pitchFamily="34" charset="0"/>
                <a:cs typeface="Arial" panose="020B0604020202020204" pitchFamily="34" charset="0"/>
              </a:rPr>
              <a:t>       and IR #2 Development</a:t>
            </a:r>
          </a:p>
          <a:p>
            <a:r>
              <a:rPr lang="en-US" sz="1200" dirty="0">
                <a:latin typeface="Arial" panose="020B0604020202020204" pitchFamily="34" charset="0"/>
                <a:cs typeface="Arial" panose="020B0604020202020204" pitchFamily="34" charset="0"/>
              </a:rPr>
              <a:t>These have no formal scope within the project but are included to ensure we keep them in mind as possibility.</a:t>
            </a:r>
          </a:p>
        </p:txBody>
      </p:sp>
      <p:cxnSp>
        <p:nvCxnSpPr>
          <p:cNvPr id="20" name="Straight Arrow Connector 19">
            <a:extLst>
              <a:ext uri="{FF2B5EF4-FFF2-40B4-BE49-F238E27FC236}">
                <a16:creationId xmlns:a16="http://schemas.microsoft.com/office/drawing/2014/main" id="{78FCE002-7EC0-446A-B5C9-9C04D60DDE8D}"/>
              </a:ext>
            </a:extLst>
          </p:cNvPr>
          <p:cNvCxnSpPr>
            <a:cxnSpLocks/>
          </p:cNvCxnSpPr>
          <p:nvPr/>
        </p:nvCxnSpPr>
        <p:spPr>
          <a:xfrm flipH="1">
            <a:off x="1482713" y="2907195"/>
            <a:ext cx="796147" cy="420414"/>
          </a:xfrm>
          <a:prstGeom prst="straightConnector1">
            <a:avLst/>
          </a:prstGeom>
          <a:ln w="28575">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1C709E-CCBC-4248-ACF0-41AC9356920D}"/>
              </a:ext>
            </a:extLst>
          </p:cNvPr>
          <p:cNvCxnSpPr>
            <a:cxnSpLocks/>
          </p:cNvCxnSpPr>
          <p:nvPr/>
        </p:nvCxnSpPr>
        <p:spPr>
          <a:xfrm>
            <a:off x="1516792" y="4114406"/>
            <a:ext cx="1512158" cy="7455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59036F-3612-442C-8D6E-7F5966594C42}"/>
              </a:ext>
            </a:extLst>
          </p:cNvPr>
          <p:cNvSpPr txBox="1"/>
          <p:nvPr/>
        </p:nvSpPr>
        <p:spPr>
          <a:xfrm>
            <a:off x="2278860" y="2910636"/>
            <a:ext cx="1556964" cy="1200329"/>
          </a:xfrm>
          <a:prstGeom prst="rect">
            <a:avLst/>
          </a:prstGeom>
          <a:noFill/>
          <a:ln>
            <a:solidFill>
              <a:schemeClr val="tx1"/>
            </a:solidFill>
          </a:ln>
        </p:spPr>
        <p:txBody>
          <a:bodyPr wrap="square" rtlCol="0">
            <a:spAutoFit/>
          </a:bodyPr>
          <a:lstStyle/>
          <a:p>
            <a:r>
              <a:rPr lang="en-US" sz="1200" dirty="0">
                <a:latin typeface="Arial" panose="020B0604020202020204" pitchFamily="34" charset="0"/>
                <a:cs typeface="Arial" panose="020B0604020202020204" pitchFamily="34" charset="0"/>
              </a:rPr>
              <a:t>(L3) electron and hadron polarimetry and luminosity detector live here, </a:t>
            </a:r>
            <a:r>
              <a:rPr lang="en-US" sz="1200" dirty="0">
                <a:solidFill>
                  <a:srgbClr val="0000FF"/>
                </a:solidFill>
                <a:latin typeface="Arial" panose="020B0604020202020204" pitchFamily="34" charset="0"/>
                <a:cs typeface="Arial" panose="020B0604020202020204" pitchFamily="34" charset="0"/>
              </a:rPr>
              <a:t>under accelerator scope</a:t>
            </a:r>
            <a:r>
              <a:rPr lang="en-US" sz="1200" dirty="0">
                <a:latin typeface="Arial" panose="020B0604020202020204" pitchFamily="34" charset="0"/>
                <a:cs typeface="Arial" panose="020B0604020202020204" pitchFamily="34" charset="0"/>
              </a:rPr>
              <a:t>.</a:t>
            </a:r>
          </a:p>
        </p:txBody>
      </p:sp>
      <p:pic>
        <p:nvPicPr>
          <p:cNvPr id="14" name="Picture 13">
            <a:extLst>
              <a:ext uri="{FF2B5EF4-FFF2-40B4-BE49-F238E27FC236}">
                <a16:creationId xmlns:a16="http://schemas.microsoft.com/office/drawing/2014/main" id="{D6A361D3-55AB-054F-B6D0-8F6BB9B43439}"/>
              </a:ext>
            </a:extLst>
          </p:cNvPr>
          <p:cNvPicPr>
            <a:picLocks noChangeAspect="1"/>
          </p:cNvPicPr>
          <p:nvPr/>
        </p:nvPicPr>
        <p:blipFill>
          <a:blip r:embed="rId4"/>
          <a:stretch>
            <a:fillRect/>
          </a:stretch>
        </p:blipFill>
        <p:spPr>
          <a:xfrm>
            <a:off x="7772400" y="7952"/>
            <a:ext cx="1371600" cy="6858000"/>
          </a:xfrm>
          <a:prstGeom prst="rect">
            <a:avLst/>
          </a:prstGeom>
        </p:spPr>
      </p:pic>
      <p:cxnSp>
        <p:nvCxnSpPr>
          <p:cNvPr id="8" name="Straight Arrow Connector 7">
            <a:extLst>
              <a:ext uri="{FF2B5EF4-FFF2-40B4-BE49-F238E27FC236}">
                <a16:creationId xmlns:a16="http://schemas.microsoft.com/office/drawing/2014/main" id="{6E7DAC25-2C40-4EAE-B8B9-B4230A34DF2A}"/>
              </a:ext>
            </a:extLst>
          </p:cNvPr>
          <p:cNvCxnSpPr>
            <a:cxnSpLocks/>
          </p:cNvCxnSpPr>
          <p:nvPr/>
        </p:nvCxnSpPr>
        <p:spPr>
          <a:xfrm flipH="1">
            <a:off x="7257771" y="1848320"/>
            <a:ext cx="704701" cy="2690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1D5E87B-08EF-014C-B340-65CAE222A305}"/>
              </a:ext>
            </a:extLst>
          </p:cNvPr>
          <p:cNvCxnSpPr>
            <a:cxnSpLocks/>
          </p:cNvCxnSpPr>
          <p:nvPr/>
        </p:nvCxnSpPr>
        <p:spPr>
          <a:xfrm flipH="1">
            <a:off x="7257771" y="2367398"/>
            <a:ext cx="7047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86DC8F3-0E35-1547-B135-2496756D163B}"/>
              </a:ext>
            </a:extLst>
          </p:cNvPr>
          <p:cNvCxnSpPr>
            <a:cxnSpLocks/>
          </p:cNvCxnSpPr>
          <p:nvPr/>
        </p:nvCxnSpPr>
        <p:spPr>
          <a:xfrm flipH="1">
            <a:off x="7257771" y="2837690"/>
            <a:ext cx="70470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0C9522B-89EA-F347-B92D-AC8C3124D138}"/>
              </a:ext>
            </a:extLst>
          </p:cNvPr>
          <p:cNvCxnSpPr>
            <a:cxnSpLocks/>
          </p:cNvCxnSpPr>
          <p:nvPr/>
        </p:nvCxnSpPr>
        <p:spPr>
          <a:xfrm flipH="1" flipV="1">
            <a:off x="7257771" y="3106871"/>
            <a:ext cx="745798" cy="19113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0" name="Footer Placeholder 29">
            <a:extLst>
              <a:ext uri="{FF2B5EF4-FFF2-40B4-BE49-F238E27FC236}">
                <a16:creationId xmlns:a16="http://schemas.microsoft.com/office/drawing/2014/main" id="{8407C946-124B-2240-B347-8D3CB7570754}"/>
              </a:ext>
            </a:extLst>
          </p:cNvPr>
          <p:cNvSpPr>
            <a:spLocks noGrp="1"/>
          </p:cNvSpPr>
          <p:nvPr>
            <p:ph type="ftr" sz="quarter" idx="11"/>
          </p:nvPr>
        </p:nvSpPr>
        <p:spPr/>
        <p:txBody>
          <a:bodyPr/>
          <a:lstStyle/>
          <a:p>
            <a:r>
              <a:rPr lang="en-US"/>
              <a:t>1st EIC Project Advisory Council Meeting</a:t>
            </a:r>
            <a:endParaRPr lang="en-US" dirty="0"/>
          </a:p>
        </p:txBody>
      </p:sp>
      <p:cxnSp>
        <p:nvCxnSpPr>
          <p:cNvPr id="9" name="Straight Arrow Connector 8">
            <a:extLst>
              <a:ext uri="{FF2B5EF4-FFF2-40B4-BE49-F238E27FC236}">
                <a16:creationId xmlns:a16="http://schemas.microsoft.com/office/drawing/2014/main" id="{673F0DCB-5C00-43DA-AC6F-ABE75C5706DD}"/>
              </a:ext>
            </a:extLst>
          </p:cNvPr>
          <p:cNvCxnSpPr>
            <a:cxnSpLocks/>
          </p:cNvCxnSpPr>
          <p:nvPr/>
        </p:nvCxnSpPr>
        <p:spPr>
          <a:xfrm flipH="1" flipV="1">
            <a:off x="5308177" y="5468102"/>
            <a:ext cx="2613198" cy="102516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36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Detector Planning</a:t>
            </a:r>
          </a:p>
        </p:txBody>
      </p:sp>
      <p:sp>
        <p:nvSpPr>
          <p:cNvPr id="2" name="Slide Number Placeholder 1"/>
          <p:cNvSpPr>
            <a:spLocks noGrp="1"/>
          </p:cNvSpPr>
          <p:nvPr>
            <p:ph type="sldNum" sz="quarter" idx="12"/>
          </p:nvPr>
        </p:nvSpPr>
        <p:spPr/>
        <p:txBody>
          <a:bodyPr/>
          <a:lstStyle/>
          <a:p>
            <a:fld id="{87034D8C-3CB4-402A-BC46-2AB14C0FE90A}" type="slidenum">
              <a:rPr lang="en-US" smtClean="0"/>
              <a:pPr/>
              <a:t>4</a:t>
            </a:fld>
            <a:endParaRPr lang="en-US"/>
          </a:p>
        </p:txBody>
      </p:sp>
      <p:sp>
        <p:nvSpPr>
          <p:cNvPr id="7" name="Footer Placeholder 12">
            <a:extLst>
              <a:ext uri="{FF2B5EF4-FFF2-40B4-BE49-F238E27FC236}">
                <a16:creationId xmlns:a16="http://schemas.microsoft.com/office/drawing/2014/main" id="{5EAF1A53-5D70-4735-A63B-A78FEE7C9FB3}"/>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sp>
        <p:nvSpPr>
          <p:cNvPr id="4" name="TextBox 3">
            <a:extLst>
              <a:ext uri="{FF2B5EF4-FFF2-40B4-BE49-F238E27FC236}">
                <a16:creationId xmlns:a16="http://schemas.microsoft.com/office/drawing/2014/main" id="{F45F3868-BB8D-4DE8-8B41-FB87070CB365}"/>
              </a:ext>
            </a:extLst>
          </p:cNvPr>
          <p:cNvSpPr txBox="1"/>
          <p:nvPr/>
        </p:nvSpPr>
        <p:spPr>
          <a:xfrm>
            <a:off x="0" y="543026"/>
            <a:ext cx="9144000" cy="531478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mj-lt"/>
              </a:rPr>
              <a:t>The DOE-NP supported </a:t>
            </a:r>
            <a:r>
              <a:rPr lang="en-US" b="1" dirty="0">
                <a:latin typeface="+mj-lt"/>
              </a:rPr>
              <a:t>EIC Project includes</a:t>
            </a:r>
            <a:r>
              <a:rPr lang="en-US" dirty="0">
                <a:latin typeface="+mj-lt"/>
              </a:rPr>
              <a:t> </a:t>
            </a:r>
            <a:r>
              <a:rPr lang="en-US" b="1" dirty="0">
                <a:latin typeface="+mj-lt"/>
              </a:rPr>
              <a:t>one detector and one Interaction Region</a:t>
            </a:r>
            <a:r>
              <a:rPr lang="en-US" dirty="0">
                <a:latin typeface="+mj-lt"/>
              </a:rPr>
              <a:t> in the reference costing. Reference cost is the BNL estimate prepared for the DOE CD-0 Independent Cost Review (ICR).</a:t>
            </a:r>
          </a:p>
          <a:p>
            <a:pPr lvl="2">
              <a:spcAft>
                <a:spcPts val="600"/>
              </a:spcAft>
            </a:pPr>
            <a:r>
              <a:rPr lang="en-US" dirty="0">
                <a:latin typeface="+mj-lt"/>
              </a:rPr>
              <a:t>See various talks at the 1</a:t>
            </a:r>
            <a:r>
              <a:rPr lang="en-US" baseline="30000" dirty="0">
                <a:latin typeface="+mj-lt"/>
              </a:rPr>
              <a:t>st</a:t>
            </a:r>
            <a:r>
              <a:rPr lang="en-US" dirty="0">
                <a:latin typeface="+mj-lt"/>
              </a:rPr>
              <a:t> Yellow Report Workshop at Temple University (</a:t>
            </a:r>
            <a:r>
              <a:rPr lang="en-US" u="sng" dirty="0">
                <a:latin typeface="+mj-lt"/>
                <a:hlinkClick r:id="rId2"/>
              </a:rPr>
              <a:t>https://indico.bnl.gov/event/7449/timetable/#20200319</a:t>
            </a:r>
            <a:r>
              <a:rPr lang="en-US" dirty="0">
                <a:latin typeface="+mj-lt"/>
              </a:rPr>
              <a:t>)</a:t>
            </a:r>
          </a:p>
          <a:p>
            <a:pPr lvl="1">
              <a:spcAft>
                <a:spcPts val="600"/>
              </a:spcAft>
            </a:pPr>
            <a:r>
              <a:rPr lang="en-US" sz="1400" i="1" dirty="0">
                <a:latin typeface="+mj-lt"/>
                <a:ea typeface="Calibri" panose="020F0502020204030204" pitchFamily="34" charset="0"/>
                <a:cs typeface="Times New Roman" panose="02020603050405020304" pitchFamily="18" charset="0"/>
              </a:rPr>
              <a:t>Comprehensive general-purpose detector: rough costs (US project accounting) = ~$300M</a:t>
            </a:r>
            <a:endParaRPr lang="en-US" sz="1400" dirty="0">
              <a:latin typeface="+mj-lt"/>
              <a:ea typeface="Calibri" panose="020F0502020204030204" pitchFamily="34" charset="0"/>
              <a:cs typeface="Times New Roman" panose="02020603050405020304" pitchFamily="18" charset="0"/>
            </a:endParaRPr>
          </a:p>
          <a:p>
            <a:pPr lvl="1">
              <a:spcAft>
                <a:spcPts val="600"/>
              </a:spcAft>
            </a:pPr>
            <a:r>
              <a:rPr lang="en-US" sz="1400" i="1" dirty="0">
                <a:latin typeface="+mj-lt"/>
                <a:ea typeface="Calibri" panose="020F0502020204030204" pitchFamily="34" charset="0"/>
                <a:cs typeface="Times New Roman" panose="02020603050405020304" pitchFamily="18" charset="0"/>
              </a:rPr>
              <a:t>This assumed in-kind contributions (non-DOE or reused equipment) of order $100M</a:t>
            </a:r>
            <a:endParaRPr lang="en-US" sz="1400" dirty="0">
              <a:latin typeface="+mj-lt"/>
              <a:ea typeface="Calibri" panose="020F0502020204030204" pitchFamily="34" charset="0"/>
              <a:cs typeface="Times New Roman" panose="02020603050405020304" pitchFamily="18" charset="0"/>
            </a:endParaRPr>
          </a:p>
          <a:p>
            <a:pPr lvl="1">
              <a:spcAft>
                <a:spcPts val="600"/>
              </a:spcAft>
            </a:pPr>
            <a:r>
              <a:rPr lang="en-US" sz="1400" i="1" dirty="0">
                <a:latin typeface="+mj-lt"/>
                <a:ea typeface="Calibri" panose="020F0502020204030204" pitchFamily="34" charset="0"/>
                <a:cs typeface="Times New Roman" panose="02020603050405020304" pitchFamily="18" charset="0"/>
              </a:rPr>
              <a:t>Costs for one Interaction Region included in accelerator scope (US accounting) = ~$200M</a:t>
            </a:r>
          </a:p>
          <a:p>
            <a:pPr lvl="1">
              <a:spcAft>
                <a:spcPts val="600"/>
              </a:spcAft>
            </a:pPr>
            <a:r>
              <a:rPr lang="en-US" sz="1400" i="1" dirty="0">
                <a:solidFill>
                  <a:srgbClr val="0432FF"/>
                </a:solidFill>
                <a:latin typeface="+mj-lt"/>
                <a:ea typeface="Calibri" panose="020F0502020204030204" pitchFamily="34" charset="0"/>
                <a:cs typeface="Times New Roman" panose="02020603050405020304" pitchFamily="18" charset="0"/>
              </a:rPr>
              <a:t>(Conversion of direct costs to US project accounting is a bit more than a factor of two)</a:t>
            </a:r>
          </a:p>
          <a:p>
            <a:pPr lvl="1">
              <a:spcAft>
                <a:spcPts val="600"/>
              </a:spcAft>
            </a:pPr>
            <a:endParaRPr lang="en-US" sz="1400" i="1" dirty="0">
              <a:latin typeface="+mj-lt"/>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dirty="0">
                <a:latin typeface="+mj-lt"/>
                <a:ea typeface="Calibri" panose="020F0502020204030204" pitchFamily="34" charset="0"/>
                <a:cs typeface="Times New Roman" panose="02020603050405020304" pitchFamily="18" charset="0"/>
              </a:rPr>
              <a:t>The </a:t>
            </a:r>
            <a:r>
              <a:rPr lang="en-US" b="1" dirty="0">
                <a:latin typeface="+mj-lt"/>
                <a:ea typeface="Calibri" panose="020F0502020204030204" pitchFamily="34" charset="0"/>
                <a:cs typeface="Times New Roman" panose="02020603050405020304" pitchFamily="18" charset="0"/>
              </a:rPr>
              <a:t>EIC is capable of supporting a science program that includes two detectors and two interaction regions</a:t>
            </a:r>
            <a:r>
              <a:rPr lang="en-US" dirty="0">
                <a:latin typeface="+mj-lt"/>
                <a:ea typeface="Calibri" panose="020F0502020204030204" pitchFamily="34" charset="0"/>
                <a:cs typeface="Times New Roman" panose="02020603050405020304" pitchFamily="18" charset="0"/>
              </a:rPr>
              <a:t>.</a:t>
            </a:r>
          </a:p>
          <a:p>
            <a:pPr marL="914400" lvl="1">
              <a:lnSpc>
                <a:spcPct val="107000"/>
              </a:lnSpc>
              <a:spcAft>
                <a:spcPts val="800"/>
              </a:spcAft>
            </a:pPr>
            <a:r>
              <a:rPr lang="en-US" dirty="0">
                <a:latin typeface="+mj-lt"/>
                <a:ea typeface="Calibri" panose="020F0502020204030204" pitchFamily="34" charset="0"/>
                <a:cs typeface="Times New Roman" panose="02020603050405020304" pitchFamily="18" charset="0"/>
              </a:rPr>
              <a:t>See the Yellow Report Initiative as spearheaded by the EIC User Group (</a:t>
            </a:r>
            <a:r>
              <a:rPr lang="en-US" u="sng" dirty="0">
                <a:solidFill>
                  <a:srgbClr val="0563C1"/>
                </a:solidFill>
                <a:latin typeface="+mj-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http://www.eicug.org/web/content/yellow-report-initiative</a:t>
            </a:r>
            <a:r>
              <a:rPr lang="en-US" dirty="0">
                <a:latin typeface="+mj-lt"/>
                <a:ea typeface="Calibri" panose="020F0502020204030204" pitchFamily="34" charset="0"/>
                <a:cs typeface="Times New Roman" panose="02020603050405020304" pitchFamily="18" charset="0"/>
              </a:rPr>
              <a:t>)</a:t>
            </a:r>
          </a:p>
          <a:p>
            <a:pPr lvl="1">
              <a:buClr>
                <a:srgbClr val="0432FF"/>
              </a:buClr>
            </a:pPr>
            <a:r>
              <a:rPr lang="en-US" b="1" dirty="0">
                <a:solidFill>
                  <a:srgbClr val="0432FF"/>
                </a:solidFill>
                <a:ea typeface="Calibri" panose="020F0502020204030204" pitchFamily="34" charset="0"/>
                <a:cs typeface="Times New Roman" panose="02020603050405020304" pitchFamily="18" charset="0"/>
              </a:rPr>
              <a:t>2</a:t>
            </a:r>
            <a:r>
              <a:rPr lang="en-US" b="1" baseline="30000" dirty="0">
                <a:solidFill>
                  <a:srgbClr val="0432FF"/>
                </a:solidFill>
                <a:ea typeface="Calibri" panose="020F0502020204030204" pitchFamily="34" charset="0"/>
                <a:cs typeface="Times New Roman" panose="02020603050405020304" pitchFamily="18" charset="0"/>
              </a:rPr>
              <a:t>nd</a:t>
            </a:r>
            <a:r>
              <a:rPr lang="en-US" b="1" dirty="0">
                <a:solidFill>
                  <a:srgbClr val="0432FF"/>
                </a:solidFill>
                <a:ea typeface="Calibri" panose="020F0502020204030204" pitchFamily="34" charset="0"/>
                <a:cs typeface="Times New Roman" panose="02020603050405020304" pitchFamily="18" charset="0"/>
              </a:rPr>
              <a:t> IR &amp; Detector (direct costs only) :</a:t>
            </a:r>
          </a:p>
          <a:p>
            <a:pPr lvl="1">
              <a:buClr>
                <a:srgbClr val="0432FF"/>
              </a:buClr>
              <a:buFont typeface="Wingdings" pitchFamily="2" charset="2"/>
              <a:buChar char="Ø"/>
            </a:pPr>
            <a:r>
              <a:rPr lang="en-US" i="1" dirty="0"/>
              <a:t>Experimental equipment; $150M  and IR: $100M </a:t>
            </a:r>
          </a:p>
          <a:p>
            <a:pPr lvl="1">
              <a:buClr>
                <a:srgbClr val="0432FF"/>
              </a:buClr>
              <a:buFont typeface="Wingdings" pitchFamily="2" charset="2"/>
              <a:buChar char="Ø"/>
            </a:pPr>
            <a:r>
              <a:rPr lang="en-US" i="1" dirty="0"/>
              <a:t>of course one would have to pay for the labor (normally assumed 1:1 to hardware costs)</a:t>
            </a:r>
            <a:endParaRPr lang="en-US" b="1" i="1" dirty="0">
              <a:solidFill>
                <a:srgbClr val="0432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7775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Expression of Interest</a:t>
            </a:r>
          </a:p>
        </p:txBody>
      </p:sp>
      <p:sp>
        <p:nvSpPr>
          <p:cNvPr id="2" name="Slide Number Placeholder 1"/>
          <p:cNvSpPr>
            <a:spLocks noGrp="1"/>
          </p:cNvSpPr>
          <p:nvPr>
            <p:ph type="sldNum" sz="quarter" idx="12"/>
          </p:nvPr>
        </p:nvSpPr>
        <p:spPr/>
        <p:txBody>
          <a:bodyPr/>
          <a:lstStyle/>
          <a:p>
            <a:fld id="{87034D8C-3CB4-402A-BC46-2AB14C0FE90A}" type="slidenum">
              <a:rPr lang="en-US" smtClean="0"/>
              <a:pPr/>
              <a:t>5</a:t>
            </a:fld>
            <a:endParaRPr lang="en-US"/>
          </a:p>
        </p:txBody>
      </p:sp>
      <p:sp>
        <p:nvSpPr>
          <p:cNvPr id="7" name="Footer Placeholder 12">
            <a:extLst>
              <a:ext uri="{FF2B5EF4-FFF2-40B4-BE49-F238E27FC236}">
                <a16:creationId xmlns:a16="http://schemas.microsoft.com/office/drawing/2014/main" id="{49279803-8904-46CC-86C8-E252C7F050C2}"/>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pic>
        <p:nvPicPr>
          <p:cNvPr id="9" name="Picture 8" descr="A picture containing device&#10;&#10;Description automatically generated">
            <a:extLst>
              <a:ext uri="{FF2B5EF4-FFF2-40B4-BE49-F238E27FC236}">
                <a16:creationId xmlns:a16="http://schemas.microsoft.com/office/drawing/2014/main" id="{6DFE7EED-59F8-4CCE-9035-137CDF2A0BBC}"/>
              </a:ext>
            </a:extLst>
          </p:cNvPr>
          <p:cNvPicPr>
            <a:picLocks noChangeAspect="1"/>
          </p:cNvPicPr>
          <p:nvPr/>
        </p:nvPicPr>
        <p:blipFill rotWithShape="1">
          <a:blip r:embed="rId2"/>
          <a:srcRect t="4270" b="5354"/>
          <a:stretch/>
        </p:blipFill>
        <p:spPr>
          <a:xfrm>
            <a:off x="578885" y="10274"/>
            <a:ext cx="7989763" cy="2780000"/>
          </a:xfrm>
          <a:prstGeom prst="rect">
            <a:avLst/>
          </a:prstGeom>
        </p:spPr>
      </p:pic>
      <p:sp>
        <p:nvSpPr>
          <p:cNvPr id="10" name="TextBox 9">
            <a:extLst>
              <a:ext uri="{FF2B5EF4-FFF2-40B4-BE49-F238E27FC236}">
                <a16:creationId xmlns:a16="http://schemas.microsoft.com/office/drawing/2014/main" id="{8C4471E7-D538-4815-A9A1-CF09D5B89F04}"/>
              </a:ext>
            </a:extLst>
          </p:cNvPr>
          <p:cNvSpPr txBox="1"/>
          <p:nvPr/>
        </p:nvSpPr>
        <p:spPr>
          <a:xfrm>
            <a:off x="1154237" y="2815264"/>
            <a:ext cx="6441187" cy="3600986"/>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Dear prospective Electron-Ion Collider users, </a:t>
            </a:r>
          </a:p>
          <a:p>
            <a:endParaRPr lang="en-US" sz="8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Brookhaven National Laboratory (BNL), in association with Thomas Jefferson National</a:t>
            </a:r>
          </a:p>
          <a:p>
            <a:pPr algn="just"/>
            <a:r>
              <a:rPr lang="en-US" sz="1200" dirty="0">
                <a:latin typeface="Arial" panose="020B0604020202020204" pitchFamily="34" charset="0"/>
                <a:cs typeface="Arial" panose="020B0604020202020204" pitchFamily="34" charset="0"/>
              </a:rPr>
              <a:t>Accelerator Facility (TJNAF), would like to invite interested groups to submit an Expression</a:t>
            </a:r>
          </a:p>
          <a:p>
            <a:pPr algn="just"/>
            <a:r>
              <a:rPr lang="en-US" sz="1200" dirty="0">
                <a:latin typeface="Arial" panose="020B0604020202020204" pitchFamily="34" charset="0"/>
                <a:cs typeface="Arial" panose="020B0604020202020204" pitchFamily="34" charset="0"/>
              </a:rPr>
              <a:t>of Interest (EOI) for their potential cooperation on the experimental equipment in support</a:t>
            </a:r>
          </a:p>
          <a:p>
            <a:pPr algn="just"/>
            <a:r>
              <a:rPr lang="en-US" sz="1200" dirty="0">
                <a:latin typeface="Arial" panose="020B0604020202020204" pitchFamily="34" charset="0"/>
                <a:cs typeface="Arial" panose="020B0604020202020204" pitchFamily="34" charset="0"/>
              </a:rPr>
              <a:t>of a broad and successful science program at the Electron-Ion Collider (EIC). </a:t>
            </a:r>
            <a:br>
              <a:rPr lang="en-US" sz="12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We encourage interested groups to work together within their country, their geographical</a:t>
            </a:r>
          </a:p>
          <a:p>
            <a:r>
              <a:rPr lang="en-US" sz="1200" dirty="0">
                <a:latin typeface="Arial" panose="020B0604020202020204" pitchFamily="34" charset="0"/>
                <a:cs typeface="Arial" panose="020B0604020202020204" pitchFamily="34" charset="0"/>
              </a:rPr>
              <a:t>region, or as a general consortium, to submit such EOIs.</a:t>
            </a:r>
          </a:p>
          <a:p>
            <a:r>
              <a:rPr lang="en-US" sz="1000" dirty="0">
                <a:latin typeface="Arial" panose="020B0604020202020204" pitchFamily="34" charset="0"/>
                <a:cs typeface="Arial" panose="020B0604020202020204" pitchFamily="34" charset="0"/>
              </a:rPr>
              <a:t> </a:t>
            </a:r>
          </a:p>
          <a:p>
            <a:r>
              <a:rPr lang="en-US" sz="1200" dirty="0">
                <a:latin typeface="Arial" panose="020B0604020202020204" pitchFamily="34" charset="0"/>
                <a:cs typeface="Arial" panose="020B0604020202020204" pitchFamily="34" charset="0"/>
              </a:rPr>
              <a:t>This call  focuses on all detector components  to facilitate the diverse EIC science program,</a:t>
            </a:r>
          </a:p>
          <a:p>
            <a:r>
              <a:rPr lang="en-US" sz="1200" dirty="0">
                <a:latin typeface="Arial" panose="020B0604020202020204" pitchFamily="34" charset="0"/>
                <a:cs typeface="Arial" panose="020B0604020202020204" pitchFamily="34" charset="0"/>
              </a:rPr>
              <a:t>including those integrated in the interaction region.</a:t>
            </a:r>
            <a:br>
              <a:rPr lang="en-US" sz="12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Please visit </a:t>
            </a:r>
            <a:r>
              <a:rPr lang="en-US" sz="1200" dirty="0">
                <a:latin typeface="Arial" panose="020B0604020202020204" pitchFamily="34" charset="0"/>
                <a:cs typeface="Arial" panose="020B0604020202020204" pitchFamily="34" charset="0"/>
                <a:hlinkClick r:id="rId3"/>
              </a:rPr>
              <a:t>https://www.bnl.gov/eic/EOI.php</a:t>
            </a:r>
            <a:r>
              <a:rPr lang="en-US" sz="1200" dirty="0">
                <a:latin typeface="Arial" panose="020B0604020202020204" pitchFamily="34" charset="0"/>
                <a:cs typeface="Arial" panose="020B0604020202020204" pitchFamily="34" charset="0"/>
              </a:rPr>
              <a:t> to see further details about this call and how</a:t>
            </a:r>
          </a:p>
          <a:p>
            <a:r>
              <a:rPr lang="en-US" sz="1200" dirty="0">
                <a:latin typeface="Arial" panose="020B0604020202020204" pitchFamily="34" charset="0"/>
                <a:cs typeface="Arial" panose="020B0604020202020204" pitchFamily="34" charset="0"/>
              </a:rPr>
              <a:t>to submit an Expression of Interest.</a:t>
            </a:r>
          </a:p>
          <a:p>
            <a:r>
              <a:rPr lang="en-US" sz="1000" dirty="0">
                <a:latin typeface="Arial" panose="020B0604020202020204" pitchFamily="34" charset="0"/>
                <a:cs typeface="Arial" panose="020B0604020202020204" pitchFamily="34" charset="0"/>
              </a:rPr>
              <a:t>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Best regards,</a:t>
            </a:r>
          </a:p>
          <a:p>
            <a:r>
              <a:rPr lang="en-US" sz="1200" dirty="0">
                <a:latin typeface="Arial" panose="020B0604020202020204" pitchFamily="34" charset="0"/>
                <a:cs typeface="Arial" panose="020B0604020202020204" pitchFamily="34" charset="0"/>
              </a:rPr>
              <a:t>Elke </a:t>
            </a:r>
            <a:r>
              <a:rPr lang="en-US" sz="1200" dirty="0" err="1">
                <a:latin typeface="Arial" panose="020B0604020202020204" pitchFamily="34" charset="0"/>
                <a:cs typeface="Arial" panose="020B0604020202020204" pitchFamily="34" charset="0"/>
              </a:rPr>
              <a:t>Aschenauer</a:t>
            </a:r>
            <a:r>
              <a:rPr lang="en-US" sz="1200" dirty="0">
                <a:latin typeface="Arial" panose="020B0604020202020204" pitchFamily="34" charset="0"/>
                <a:cs typeface="Arial" panose="020B0604020202020204" pitchFamily="34" charset="0"/>
              </a:rPr>
              <a:t> and Rolf Ent for the EIC Project Team</a:t>
            </a:r>
          </a:p>
          <a:p>
            <a:endParaRPr lang="en-US" sz="10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received input will be made public here:   </a:t>
            </a:r>
            <a:r>
              <a:rPr lang="en-US" sz="1400" dirty="0">
                <a:latin typeface="Arial" panose="020B0604020202020204" pitchFamily="34" charset="0"/>
                <a:cs typeface="Arial" panose="020B0604020202020204" pitchFamily="34" charset="0"/>
                <a:hlinkClick r:id="rId4"/>
              </a:rPr>
              <a:t>https://indico.bnl.gov/event/8552/</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97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r>
              <a:rPr lang="en-US" dirty="0" err="1"/>
              <a:t>EoI</a:t>
            </a:r>
            <a:r>
              <a:rPr lang="en-US" dirty="0"/>
              <a:t> Preamble</a:t>
            </a:r>
          </a:p>
        </p:txBody>
      </p:sp>
      <p:sp>
        <p:nvSpPr>
          <p:cNvPr id="2" name="Slide Number Placeholder 1"/>
          <p:cNvSpPr>
            <a:spLocks noGrp="1"/>
          </p:cNvSpPr>
          <p:nvPr>
            <p:ph type="sldNum" sz="quarter" idx="12"/>
          </p:nvPr>
        </p:nvSpPr>
        <p:spPr/>
        <p:txBody>
          <a:bodyPr/>
          <a:lstStyle/>
          <a:p>
            <a:fld id="{87034D8C-3CB4-402A-BC46-2AB14C0FE90A}" type="slidenum">
              <a:rPr lang="en-US" smtClean="0"/>
              <a:pPr/>
              <a:t>6</a:t>
            </a:fld>
            <a:endParaRPr lang="en-US"/>
          </a:p>
        </p:txBody>
      </p:sp>
      <p:sp>
        <p:nvSpPr>
          <p:cNvPr id="13" name="Footer Placeholder 12">
            <a:extLst>
              <a:ext uri="{FF2B5EF4-FFF2-40B4-BE49-F238E27FC236}">
                <a16:creationId xmlns:a16="http://schemas.microsoft.com/office/drawing/2014/main" id="{4BC9FC29-1481-9D48-B3C6-8A6254EF115D}"/>
              </a:ext>
            </a:extLst>
          </p:cNvPr>
          <p:cNvSpPr>
            <a:spLocks noGrp="1"/>
          </p:cNvSpPr>
          <p:nvPr>
            <p:ph type="ftr" sz="quarter" idx="11"/>
          </p:nvPr>
        </p:nvSpPr>
        <p:spPr/>
        <p:txBody>
          <a:bodyPr/>
          <a:lstStyle/>
          <a:p>
            <a:r>
              <a:rPr lang="en-US"/>
              <a:t>1st EIC Project Advisory Council Meeting</a:t>
            </a:r>
            <a:endParaRPr lang="en-US" dirty="0"/>
          </a:p>
        </p:txBody>
      </p:sp>
      <p:sp>
        <p:nvSpPr>
          <p:cNvPr id="5" name="TextBox 4">
            <a:extLst>
              <a:ext uri="{FF2B5EF4-FFF2-40B4-BE49-F238E27FC236}">
                <a16:creationId xmlns:a16="http://schemas.microsoft.com/office/drawing/2014/main" id="{A87CB4F1-4F4C-1146-B817-1C93F1319C19}"/>
              </a:ext>
            </a:extLst>
          </p:cNvPr>
          <p:cNvSpPr txBox="1"/>
          <p:nvPr/>
        </p:nvSpPr>
        <p:spPr>
          <a:xfrm>
            <a:off x="5075078" y="1447071"/>
            <a:ext cx="4217785" cy="3970318"/>
          </a:xfrm>
          <a:prstGeom prst="rect">
            <a:avLst/>
          </a:prstGeom>
          <a:noFill/>
        </p:spPr>
        <p:txBody>
          <a:bodyPr wrap="square" rtlCol="0">
            <a:spAutoFit/>
          </a:bodyPr>
          <a:lstStyle/>
          <a:p>
            <a:pPr algn="l"/>
            <a:r>
              <a:rPr lang="en-US" sz="1400" dirty="0">
                <a:solidFill>
                  <a:srgbClr val="0432FF"/>
                </a:solidFill>
                <a:latin typeface="Comic Sans MS" panose="030F0902030302020204" pitchFamily="66" charset="0"/>
              </a:rPr>
              <a:t>Who issues the call: </a:t>
            </a:r>
          </a:p>
          <a:p>
            <a:pPr algn="l"/>
            <a:r>
              <a:rPr lang="en-US" sz="1400" dirty="0">
                <a:latin typeface="Comic Sans MS" panose="030F0902030302020204" pitchFamily="66" charset="0"/>
              </a:rPr>
              <a:t>The EIC Project (BNL together with </a:t>
            </a:r>
            <a:r>
              <a:rPr lang="en-US" sz="1400" dirty="0" err="1">
                <a:latin typeface="Comic Sans MS" panose="030F0902030302020204" pitchFamily="66" charset="0"/>
              </a:rPr>
              <a:t>JLab</a:t>
            </a:r>
            <a:r>
              <a:rPr lang="en-US" sz="1400" dirty="0">
                <a:latin typeface="Comic Sans MS" panose="030F0902030302020204" pitchFamily="66" charset="0"/>
              </a:rPr>
              <a:t>) </a:t>
            </a:r>
          </a:p>
          <a:p>
            <a:pPr algn="l"/>
            <a:endParaRPr lang="en-US" sz="1400" dirty="0">
              <a:latin typeface="Comic Sans MS" panose="030F0902030302020204" pitchFamily="66" charset="0"/>
            </a:endParaRPr>
          </a:p>
          <a:p>
            <a:pPr algn="l"/>
            <a:r>
              <a:rPr lang="en-US" sz="1400" dirty="0">
                <a:solidFill>
                  <a:srgbClr val="0432FF"/>
                </a:solidFill>
                <a:latin typeface="Comic Sans MS" panose="030F0902030302020204" pitchFamily="66" charset="0"/>
              </a:rPr>
              <a:t>What is the goal: </a:t>
            </a:r>
          </a:p>
          <a:p>
            <a:pPr algn="l"/>
            <a:r>
              <a:rPr lang="en-US" sz="1400" dirty="0">
                <a:latin typeface="Comic Sans MS" panose="030F0902030302020204" pitchFamily="66" charset="0"/>
              </a:rPr>
              <a:t>Gauging the interest of national and </a:t>
            </a:r>
          </a:p>
          <a:p>
            <a:pPr algn="l"/>
            <a:r>
              <a:rPr lang="en-US" sz="1400" dirty="0">
                <a:latin typeface="Comic Sans MS" panose="030F0902030302020204" pitchFamily="66" charset="0"/>
              </a:rPr>
              <a:t>international groups/consortia in cooperation </a:t>
            </a:r>
          </a:p>
          <a:p>
            <a:pPr algn="l"/>
            <a:r>
              <a:rPr lang="en-US" sz="1400" dirty="0">
                <a:latin typeface="Comic Sans MS" panose="030F0902030302020204" pitchFamily="66" charset="0"/>
              </a:rPr>
              <a:t>to the EIC exp. equipment </a:t>
            </a:r>
          </a:p>
          <a:p>
            <a:pPr algn="l"/>
            <a:endParaRPr lang="en-US" sz="1400" dirty="0">
              <a:latin typeface="Comic Sans MS" panose="030F0902030302020204" pitchFamily="66" charset="0"/>
            </a:endParaRPr>
          </a:p>
          <a:p>
            <a:pPr algn="l"/>
            <a:r>
              <a:rPr lang="en-US" sz="1400" dirty="0">
                <a:solidFill>
                  <a:srgbClr val="0432FF"/>
                </a:solidFill>
                <a:latin typeface="Comic Sans MS" panose="030F0902030302020204" pitchFamily="66" charset="0"/>
              </a:rPr>
              <a:t>Why now:</a:t>
            </a:r>
          </a:p>
          <a:p>
            <a:pPr algn="l"/>
            <a:r>
              <a:rPr lang="en-US" sz="1400" dirty="0">
                <a:latin typeface="Comic Sans MS" panose="030F0902030302020204" pitchFamily="66" charset="0"/>
              </a:rPr>
              <a:t>Information is needed to inform the project </a:t>
            </a:r>
          </a:p>
          <a:p>
            <a:pPr algn="l"/>
            <a:r>
              <a:rPr lang="en-US" sz="1400" dirty="0">
                <a:latin typeface="Comic Sans MS" panose="030F0902030302020204" pitchFamily="66" charset="0"/>
              </a:rPr>
              <a:t>on the scope of the experimental equipment </a:t>
            </a:r>
          </a:p>
          <a:p>
            <a:pPr algn="l"/>
            <a:r>
              <a:rPr lang="en-US" sz="1400" dirty="0">
                <a:latin typeface="Comic Sans MS" panose="030F0902030302020204" pitchFamily="66" charset="0"/>
              </a:rPr>
              <a:t>for the EIC program and the call for Proposals</a:t>
            </a:r>
          </a:p>
          <a:p>
            <a:pPr algn="l"/>
            <a:endParaRPr lang="en-US" sz="1400" dirty="0">
              <a:latin typeface="Comic Sans MS" panose="030F0902030302020204" pitchFamily="66" charset="0"/>
            </a:endParaRPr>
          </a:p>
          <a:p>
            <a:pPr algn="l"/>
            <a:r>
              <a:rPr lang="en-US" sz="1400" dirty="0">
                <a:solidFill>
                  <a:srgbClr val="0432FF"/>
                </a:solidFill>
                <a:latin typeface="Comic Sans MS" panose="030F0902030302020204" pitchFamily="66" charset="0"/>
              </a:rPr>
              <a:t>What we need to know:</a:t>
            </a:r>
          </a:p>
          <a:p>
            <a:pPr algn="l"/>
            <a:r>
              <a:rPr lang="en-US" sz="1400" dirty="0">
                <a:latin typeface="Comic Sans MS" panose="030F0902030302020204" pitchFamily="66" charset="0"/>
              </a:rPr>
              <a:t>who wants to contribute</a:t>
            </a:r>
          </a:p>
          <a:p>
            <a:pPr algn="l"/>
            <a:r>
              <a:rPr lang="en-US" sz="1400" dirty="0">
                <a:latin typeface="Comic Sans MS" panose="030F0902030302020204" pitchFamily="66" charset="0"/>
              </a:rPr>
              <a:t>what do you want to contribute </a:t>
            </a:r>
          </a:p>
          <a:p>
            <a:pPr algn="l"/>
            <a:r>
              <a:rPr lang="en-US" sz="1400" dirty="0">
                <a:latin typeface="Comic Sans MS" panose="030F0902030302020204" pitchFamily="66" charset="0"/>
              </a:rPr>
              <a:t>what are your assumptions</a:t>
            </a:r>
          </a:p>
          <a:p>
            <a:pPr algn="l"/>
            <a:endParaRPr lang="en-US" sz="1400" dirty="0">
              <a:latin typeface="Comic Sans MS" panose="030F0902030302020204" pitchFamily="66" charset="0"/>
            </a:endParaRPr>
          </a:p>
        </p:txBody>
      </p:sp>
      <p:pic>
        <p:nvPicPr>
          <p:cNvPr id="3" name="Picture 2">
            <a:extLst>
              <a:ext uri="{FF2B5EF4-FFF2-40B4-BE49-F238E27FC236}">
                <a16:creationId xmlns:a16="http://schemas.microsoft.com/office/drawing/2014/main" id="{37F7D678-3204-5F4B-9FA7-415F02D12286}"/>
              </a:ext>
            </a:extLst>
          </p:cNvPr>
          <p:cNvPicPr>
            <a:picLocks noChangeAspect="1"/>
          </p:cNvPicPr>
          <p:nvPr/>
        </p:nvPicPr>
        <p:blipFill>
          <a:blip r:embed="rId2"/>
          <a:stretch>
            <a:fillRect/>
          </a:stretch>
        </p:blipFill>
        <p:spPr>
          <a:xfrm>
            <a:off x="-1" y="288377"/>
            <a:ext cx="5075079" cy="6341275"/>
          </a:xfrm>
          <a:prstGeom prst="rect">
            <a:avLst/>
          </a:prstGeom>
        </p:spPr>
      </p:pic>
      <p:sp>
        <p:nvSpPr>
          <p:cNvPr id="9" name="TextBox 8">
            <a:extLst>
              <a:ext uri="{FF2B5EF4-FFF2-40B4-BE49-F238E27FC236}">
                <a16:creationId xmlns:a16="http://schemas.microsoft.com/office/drawing/2014/main" id="{9FB2095B-4FAF-7943-84A5-A9733FB3139A}"/>
              </a:ext>
            </a:extLst>
          </p:cNvPr>
          <p:cNvSpPr txBox="1"/>
          <p:nvPr/>
        </p:nvSpPr>
        <p:spPr>
          <a:xfrm>
            <a:off x="253908" y="2304852"/>
            <a:ext cx="8677496" cy="2308324"/>
          </a:xfrm>
          <a:prstGeom prst="rect">
            <a:avLst/>
          </a:prstGeom>
          <a:solidFill>
            <a:schemeClr val="bg1">
              <a:lumMod val="75000"/>
            </a:schemeClr>
          </a:solidFill>
          <a:ln w="19050">
            <a:solidFill>
              <a:schemeClr val="bg1">
                <a:lumMod val="50000"/>
              </a:schemeClr>
            </a:solidFill>
          </a:ln>
          <a:effectLst>
            <a:outerShdw blurRad="50800" dist="38100" dir="2700000" algn="tl" rotWithShape="0">
              <a:prstClr val="black">
                <a:alpha val="40000"/>
              </a:prstClr>
            </a:outerShdw>
          </a:effectLst>
          <a:scene3d>
            <a:camera prst="orthographicFront"/>
            <a:lightRig rig="threePt" dir="t"/>
          </a:scene3d>
          <a:sp3d>
            <a:bevelB prst="angle"/>
          </a:sp3d>
        </p:spPr>
        <p:txBody>
          <a:bodyPr wrap="square" rtlCol="0">
            <a:spAutoFit/>
          </a:bodyPr>
          <a:lstStyle/>
          <a:p>
            <a:r>
              <a:rPr lang="en-US" sz="1600" b="1" dirty="0"/>
              <a:t>Should Brookhaven National Lab and/or Jefferson Lab submit?</a:t>
            </a:r>
          </a:p>
          <a:p>
            <a:pPr algn="just"/>
            <a:br>
              <a:rPr lang="en-US" sz="1600" dirty="0"/>
            </a:br>
            <a:r>
              <a:rPr lang="en-US" sz="1600" dirty="0"/>
              <a:t>Both BNL and TJNAF have a vested interest in the scientific outcome of the EIC and plan to cooperate under a partnership agreement. As such, BNL in association with TJNAF will first and foremost act as host for the EIC Project, and both actively work together towards the timely and successful completion of the EIC Project, its experimental equipment, and the implementation of the EIC experimental program. Therefore, individual EOIs from BNL and TJNAF should instead detail the resources and expertise available to the EIC project. However, it is expected that BNL and/or TJNAF may join other institutions and/or consortia in their EOIs</a:t>
            </a:r>
            <a:endParaRPr lang="en-US" sz="1600" dirty="0">
              <a:latin typeface="Comic Sans MS" panose="030F0902030302020204" pitchFamily="66" charset="0"/>
            </a:endParaRPr>
          </a:p>
        </p:txBody>
      </p:sp>
    </p:spTree>
    <p:extLst>
      <p:ext uri="{BB962C8B-B14F-4D97-AF65-F5344CB8AC3E}">
        <p14:creationId xmlns:p14="http://schemas.microsoft.com/office/powerpoint/2010/main" val="336780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26D520-4C8A-4946-92B1-16C3A5451ABA}"/>
              </a:ext>
            </a:extLst>
          </p:cNvPr>
          <p:cNvSpPr>
            <a:spLocks noGrp="1"/>
          </p:cNvSpPr>
          <p:nvPr>
            <p:ph type="title"/>
          </p:nvPr>
        </p:nvSpPr>
        <p:spPr/>
        <p:txBody>
          <a:bodyPr/>
          <a:lstStyle/>
          <a:p>
            <a:r>
              <a:rPr lang="en-US" dirty="0">
                <a:latin typeface="+mj-lt"/>
              </a:rPr>
              <a:t>Expression of Interest</a:t>
            </a:r>
          </a:p>
        </p:txBody>
      </p:sp>
      <p:sp>
        <p:nvSpPr>
          <p:cNvPr id="4" name="Slide Number Placeholder 3">
            <a:extLst>
              <a:ext uri="{FF2B5EF4-FFF2-40B4-BE49-F238E27FC236}">
                <a16:creationId xmlns:a16="http://schemas.microsoft.com/office/drawing/2014/main" id="{3BCCAED5-F919-DD41-AB17-07D7079E0E78}"/>
              </a:ext>
            </a:extLst>
          </p:cNvPr>
          <p:cNvSpPr>
            <a:spLocks noGrp="1"/>
          </p:cNvSpPr>
          <p:nvPr>
            <p:ph type="sldNum" sz="quarter" idx="12"/>
          </p:nvPr>
        </p:nvSpPr>
        <p:spPr/>
        <p:txBody>
          <a:bodyPr/>
          <a:lstStyle/>
          <a:p>
            <a:fld id="{893C5830-40F3-F04E-B2E3-10E6672BA8FF}" type="slidenum">
              <a:rPr lang="en-US" smtClean="0"/>
              <a:pPr/>
              <a:t>7</a:t>
            </a:fld>
            <a:endParaRPr lang="en-US"/>
          </a:p>
        </p:txBody>
      </p:sp>
      <p:sp>
        <p:nvSpPr>
          <p:cNvPr id="6" name="Footer Placeholder 12">
            <a:extLst>
              <a:ext uri="{FF2B5EF4-FFF2-40B4-BE49-F238E27FC236}">
                <a16:creationId xmlns:a16="http://schemas.microsoft.com/office/drawing/2014/main" id="{CEB9D686-8507-4A45-89D1-2BD7C25B8645}"/>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sp>
        <p:nvSpPr>
          <p:cNvPr id="2" name="Content Placeholder 1">
            <a:extLst>
              <a:ext uri="{FF2B5EF4-FFF2-40B4-BE49-F238E27FC236}">
                <a16:creationId xmlns:a16="http://schemas.microsoft.com/office/drawing/2014/main" id="{F9325AF6-B22A-AA49-8A7E-78CD2218008D}"/>
              </a:ext>
            </a:extLst>
          </p:cNvPr>
          <p:cNvSpPr>
            <a:spLocks noGrp="1"/>
          </p:cNvSpPr>
          <p:nvPr>
            <p:ph idx="4294967295"/>
          </p:nvPr>
        </p:nvSpPr>
        <p:spPr>
          <a:xfrm>
            <a:off x="0" y="587375"/>
            <a:ext cx="9144000" cy="5886450"/>
          </a:xfrm>
        </p:spPr>
        <p:txBody>
          <a:bodyPr>
            <a:normAutofit/>
          </a:bodyPr>
          <a:lstStyle/>
          <a:p>
            <a:r>
              <a:rPr lang="en-US" dirty="0">
                <a:latin typeface="+mj-lt"/>
              </a:rPr>
              <a:t> </a:t>
            </a:r>
            <a:r>
              <a:rPr lang="en-US" sz="2000" dirty="0">
                <a:latin typeface="+mj-lt"/>
              </a:rPr>
              <a:t>Information of the call is online since end of May 2020</a:t>
            </a:r>
          </a:p>
          <a:p>
            <a:pPr marL="457200" lvl="1" indent="0">
              <a:buNone/>
            </a:pPr>
            <a:r>
              <a:rPr lang="en-US" sz="1800" dirty="0">
                <a:latin typeface="+mj-lt"/>
                <a:hlinkClick r:id="rId2"/>
              </a:rPr>
              <a:t>https://www.bnl.gov/eic/EOI.php</a:t>
            </a:r>
            <a:endParaRPr lang="en-US" sz="1800" dirty="0">
              <a:latin typeface="+mj-lt"/>
            </a:endParaRPr>
          </a:p>
          <a:p>
            <a:pPr lvl="1">
              <a:buFont typeface="Wingdings" pitchFamily="2" charset="2"/>
              <a:buChar char="Ø"/>
            </a:pPr>
            <a:r>
              <a:rPr lang="en-US" sz="1800" dirty="0" err="1">
                <a:latin typeface="+mj-lt"/>
              </a:rPr>
              <a:t>EoI</a:t>
            </a:r>
            <a:r>
              <a:rPr lang="en-US" sz="1800" dirty="0">
                <a:latin typeface="+mj-lt"/>
              </a:rPr>
              <a:t> Call</a:t>
            </a:r>
          </a:p>
          <a:p>
            <a:pPr lvl="1">
              <a:buFont typeface="Wingdings" pitchFamily="2" charset="2"/>
              <a:buChar char="Ø"/>
            </a:pPr>
            <a:r>
              <a:rPr lang="en-US" sz="1800" dirty="0">
                <a:latin typeface="+mj-lt"/>
              </a:rPr>
              <a:t>2 Questionnaires</a:t>
            </a:r>
          </a:p>
          <a:p>
            <a:pPr lvl="1">
              <a:buFont typeface="Wingdings" pitchFamily="2" charset="2"/>
              <a:buChar char="Ø"/>
            </a:pPr>
            <a:r>
              <a:rPr lang="en-US" sz="1800" dirty="0">
                <a:latin typeface="+mj-lt"/>
              </a:rPr>
              <a:t>FAQ: </a:t>
            </a:r>
            <a:r>
              <a:rPr lang="en-US" sz="1800" dirty="0">
                <a:latin typeface="+mj-lt"/>
                <a:hlinkClick r:id="rId3"/>
              </a:rPr>
              <a:t>https://www.bnl.gov/eic/EOI-FAQ.php</a:t>
            </a:r>
            <a:endParaRPr lang="en-US" sz="1800" dirty="0">
              <a:latin typeface="+mj-lt"/>
            </a:endParaRPr>
          </a:p>
          <a:p>
            <a:pPr lvl="1">
              <a:buFont typeface="Wingdings" pitchFamily="2" charset="2"/>
              <a:buChar char="Ø"/>
            </a:pPr>
            <a:r>
              <a:rPr lang="en-US" sz="1800" dirty="0">
                <a:latin typeface="+mj-lt"/>
              </a:rPr>
              <a:t>Received Input: </a:t>
            </a:r>
            <a:r>
              <a:rPr lang="en-US" sz="1800" dirty="0">
                <a:latin typeface="+mj-lt"/>
                <a:hlinkClick r:id="rId4"/>
              </a:rPr>
              <a:t>https://indico.bnl.gov/event/8552/</a:t>
            </a:r>
            <a:endParaRPr lang="en-US" sz="1800" dirty="0">
              <a:latin typeface="+mj-lt"/>
            </a:endParaRPr>
          </a:p>
          <a:p>
            <a:pPr lvl="1">
              <a:buFont typeface="Wingdings" pitchFamily="2" charset="2"/>
              <a:buChar char="Ø"/>
            </a:pPr>
            <a:r>
              <a:rPr lang="en-US" sz="1800" dirty="0">
                <a:latin typeface="+mj-lt"/>
              </a:rPr>
              <a:t>Call has been advertised worldwide</a:t>
            </a:r>
          </a:p>
          <a:p>
            <a:pPr marL="0" indent="0">
              <a:lnSpc>
                <a:spcPct val="100000"/>
              </a:lnSpc>
              <a:buNone/>
            </a:pPr>
            <a:r>
              <a:rPr lang="en-US" b="1" dirty="0">
                <a:solidFill>
                  <a:srgbClr val="0432FF"/>
                </a:solidFill>
                <a:latin typeface="+mj-lt"/>
              </a:rPr>
              <a:t>     </a:t>
            </a:r>
            <a:r>
              <a:rPr lang="en-US" sz="2000" b="1" dirty="0">
                <a:solidFill>
                  <a:srgbClr val="FF40FF"/>
                </a:solidFill>
                <a:latin typeface="+mj-lt"/>
              </a:rPr>
              <a:t>Deadline for EOI for potential cooperation to EIC Detectors            							  November 1</a:t>
            </a:r>
            <a:r>
              <a:rPr lang="en-US" sz="2000" b="1" baseline="30000" dirty="0">
                <a:solidFill>
                  <a:srgbClr val="FF40FF"/>
                </a:solidFill>
                <a:latin typeface="+mj-lt"/>
              </a:rPr>
              <a:t>st</a:t>
            </a:r>
            <a:r>
              <a:rPr lang="en-US" sz="2000" b="1" dirty="0">
                <a:solidFill>
                  <a:srgbClr val="FF40FF"/>
                </a:solidFill>
                <a:latin typeface="+mj-lt"/>
              </a:rPr>
              <a:t> 2020</a:t>
            </a:r>
            <a:endParaRPr lang="en-US" b="1" dirty="0">
              <a:solidFill>
                <a:srgbClr val="0432FF"/>
              </a:solidFill>
              <a:latin typeface="+mj-lt"/>
            </a:endParaRPr>
          </a:p>
          <a:p>
            <a:pPr marL="0" indent="0">
              <a:lnSpc>
                <a:spcPct val="100000"/>
              </a:lnSpc>
              <a:buNone/>
            </a:pPr>
            <a:r>
              <a:rPr lang="en-US" sz="2000" b="1" dirty="0">
                <a:solidFill>
                  <a:srgbClr val="0432FF"/>
                </a:solidFill>
                <a:latin typeface="+mj-lt"/>
              </a:rPr>
              <a:t>What comes after:</a:t>
            </a:r>
          </a:p>
          <a:p>
            <a:pPr>
              <a:lnSpc>
                <a:spcPct val="100000"/>
              </a:lnSpc>
            </a:pPr>
            <a:r>
              <a:rPr lang="en-US" sz="2000" dirty="0">
                <a:latin typeface="+mj-lt"/>
              </a:rPr>
              <a:t> Status report at 4</a:t>
            </a:r>
            <a:r>
              <a:rPr lang="en-US" sz="2000" baseline="30000" dirty="0">
                <a:latin typeface="+mj-lt"/>
              </a:rPr>
              <a:t>th</a:t>
            </a:r>
            <a:r>
              <a:rPr lang="en-US" sz="2000" dirty="0">
                <a:latin typeface="+mj-lt"/>
              </a:rPr>
              <a:t> Yellow Report meeting at UCB/LBL        Nov. 19-21 2020</a:t>
            </a:r>
            <a:endParaRPr lang="en-US" sz="1400" dirty="0">
              <a:latin typeface="+mj-lt"/>
            </a:endParaRPr>
          </a:p>
          <a:p>
            <a:r>
              <a:rPr lang="en-US" sz="2000" dirty="0">
                <a:latin typeface="+mj-lt"/>
              </a:rPr>
              <a:t> Evaluate </a:t>
            </a:r>
            <a:r>
              <a:rPr lang="en-US" sz="2000" dirty="0" err="1">
                <a:latin typeface="+mj-lt"/>
              </a:rPr>
              <a:t>EoI</a:t>
            </a:r>
            <a:r>
              <a:rPr lang="en-US" sz="2000" dirty="0">
                <a:latin typeface="+mj-lt"/>
              </a:rPr>
              <a:t> and inform Call for Detector Proposal(s)         &lt; February 2021</a:t>
            </a:r>
          </a:p>
          <a:p>
            <a:pPr lvl="1"/>
            <a:r>
              <a:rPr lang="en-US" sz="1800" dirty="0">
                <a:latin typeface="+mj-lt"/>
              </a:rPr>
              <a:t>Evaluation by a team composed from:</a:t>
            </a:r>
          </a:p>
          <a:p>
            <a:pPr lvl="2"/>
            <a:r>
              <a:rPr lang="en-US" sz="1600" dirty="0">
                <a:latin typeface="+mj-lt"/>
              </a:rPr>
              <a:t>Project management team</a:t>
            </a:r>
          </a:p>
          <a:p>
            <a:pPr lvl="2"/>
            <a:r>
              <a:rPr lang="en-US" sz="1600" dirty="0">
                <a:latin typeface="+mj-lt"/>
              </a:rPr>
              <a:t>Members of the User Group</a:t>
            </a:r>
          </a:p>
          <a:p>
            <a:pPr lvl="2"/>
            <a:r>
              <a:rPr lang="en-US" sz="1600" dirty="0">
                <a:latin typeface="+mj-lt"/>
              </a:rPr>
              <a:t>Advise from Detector Advisory Committee</a:t>
            </a:r>
          </a:p>
          <a:p>
            <a:pPr marL="0" indent="0">
              <a:buNone/>
            </a:pPr>
            <a:endParaRPr lang="en-US" b="1" dirty="0">
              <a:latin typeface="+mj-lt"/>
            </a:endParaRPr>
          </a:p>
          <a:p>
            <a:pPr>
              <a:buFont typeface="Wingdings" pitchFamily="2" charset="2"/>
              <a:buChar char="Ø"/>
            </a:pPr>
            <a:endParaRPr lang="en-US" dirty="0">
              <a:latin typeface="+mj-lt"/>
            </a:endParaRPr>
          </a:p>
        </p:txBody>
      </p:sp>
    </p:spTree>
    <p:extLst>
      <p:ext uri="{BB962C8B-B14F-4D97-AF65-F5344CB8AC3E}">
        <p14:creationId xmlns:p14="http://schemas.microsoft.com/office/powerpoint/2010/main" val="831542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DD302-94D0-1A49-91EB-B8E18E1D9309}"/>
              </a:ext>
            </a:extLst>
          </p:cNvPr>
          <p:cNvSpPr>
            <a:spLocks noGrp="1"/>
          </p:cNvSpPr>
          <p:nvPr>
            <p:ph type="title"/>
          </p:nvPr>
        </p:nvSpPr>
        <p:spPr/>
        <p:txBody>
          <a:bodyPr/>
          <a:lstStyle/>
          <a:p>
            <a:r>
              <a:rPr lang="en-US" dirty="0">
                <a:latin typeface="+mj-lt"/>
              </a:rPr>
              <a:t>Timeline beyond Expression of Interest</a:t>
            </a:r>
          </a:p>
        </p:txBody>
      </p:sp>
      <p:sp>
        <p:nvSpPr>
          <p:cNvPr id="3" name="Slide Number Placeholder 2">
            <a:extLst>
              <a:ext uri="{FF2B5EF4-FFF2-40B4-BE49-F238E27FC236}">
                <a16:creationId xmlns:a16="http://schemas.microsoft.com/office/drawing/2014/main" id="{0A9491E4-0B5C-FC49-90FF-2BD3A13BA6B1}"/>
              </a:ext>
            </a:extLst>
          </p:cNvPr>
          <p:cNvSpPr>
            <a:spLocks noGrp="1"/>
          </p:cNvSpPr>
          <p:nvPr>
            <p:ph type="sldNum" sz="quarter" idx="12"/>
          </p:nvPr>
        </p:nvSpPr>
        <p:spPr/>
        <p:txBody>
          <a:bodyPr/>
          <a:lstStyle/>
          <a:p>
            <a:fld id="{893C5830-40F3-F04E-B2E3-10E6672BA8FF}" type="slidenum">
              <a:rPr lang="en-US" smtClean="0"/>
              <a:pPr/>
              <a:t>8</a:t>
            </a:fld>
            <a:endParaRPr lang="en-US"/>
          </a:p>
        </p:txBody>
      </p:sp>
      <p:sp>
        <p:nvSpPr>
          <p:cNvPr id="7" name="Footer Placeholder 12">
            <a:extLst>
              <a:ext uri="{FF2B5EF4-FFF2-40B4-BE49-F238E27FC236}">
                <a16:creationId xmlns:a16="http://schemas.microsoft.com/office/drawing/2014/main" id="{44EEC6D5-907C-4747-9363-D541EA1B14CF}"/>
              </a:ext>
            </a:extLst>
          </p:cNvPr>
          <p:cNvSpPr>
            <a:spLocks noGrp="1"/>
          </p:cNvSpPr>
          <p:nvPr>
            <p:ph type="ftr" sz="quarter" idx="11"/>
          </p:nvPr>
        </p:nvSpPr>
        <p:spPr/>
        <p:txBody>
          <a:bodyPr/>
          <a:lstStyle/>
          <a:p>
            <a:r>
              <a:rPr lang="en-US">
                <a:latin typeface="+mj-lt"/>
              </a:rPr>
              <a:t>1st EIC Project Advisory Council Meeting</a:t>
            </a:r>
            <a:endParaRPr lang="en-US" dirty="0">
              <a:latin typeface="+mj-lt"/>
            </a:endParaRPr>
          </a:p>
        </p:txBody>
      </p:sp>
      <p:pic>
        <p:nvPicPr>
          <p:cNvPr id="5" name="Picture 4">
            <a:extLst>
              <a:ext uri="{FF2B5EF4-FFF2-40B4-BE49-F238E27FC236}">
                <a16:creationId xmlns:a16="http://schemas.microsoft.com/office/drawing/2014/main" id="{0167E9B3-8326-8D45-B968-973583E5BB85}"/>
              </a:ext>
            </a:extLst>
          </p:cNvPr>
          <p:cNvPicPr>
            <a:picLocks noChangeAspect="1"/>
          </p:cNvPicPr>
          <p:nvPr/>
        </p:nvPicPr>
        <p:blipFill>
          <a:blip r:embed="rId2"/>
          <a:stretch>
            <a:fillRect/>
          </a:stretch>
        </p:blipFill>
        <p:spPr>
          <a:xfrm>
            <a:off x="0" y="807223"/>
            <a:ext cx="6760790" cy="4699726"/>
          </a:xfrm>
          <a:prstGeom prst="rect">
            <a:avLst/>
          </a:prstGeom>
        </p:spPr>
      </p:pic>
      <p:sp>
        <p:nvSpPr>
          <p:cNvPr id="6" name="TextBox 5">
            <a:extLst>
              <a:ext uri="{FF2B5EF4-FFF2-40B4-BE49-F238E27FC236}">
                <a16:creationId xmlns:a16="http://schemas.microsoft.com/office/drawing/2014/main" id="{7C0EDDC1-A9AC-0A4C-8465-2F38228B80B3}"/>
              </a:ext>
            </a:extLst>
          </p:cNvPr>
          <p:cNvSpPr txBox="1"/>
          <p:nvPr/>
        </p:nvSpPr>
        <p:spPr>
          <a:xfrm>
            <a:off x="6666197" y="1141149"/>
            <a:ext cx="2401619" cy="3754874"/>
          </a:xfrm>
          <a:prstGeom prst="rect">
            <a:avLst/>
          </a:prstGeom>
          <a:noFill/>
        </p:spPr>
        <p:txBody>
          <a:bodyPr wrap="none" rtlCol="0">
            <a:spAutoFit/>
          </a:bodyPr>
          <a:lstStyle/>
          <a:p>
            <a:pPr algn="l"/>
            <a:r>
              <a:rPr lang="en-US" sz="1400" b="1" dirty="0">
                <a:solidFill>
                  <a:srgbClr val="0432FF"/>
                </a:solidFill>
                <a:latin typeface="+mj-lt"/>
              </a:rPr>
              <a:t>March 2021:</a:t>
            </a:r>
          </a:p>
          <a:p>
            <a:r>
              <a:rPr lang="en-US" sz="1400" dirty="0">
                <a:latin typeface="+mj-lt"/>
              </a:rPr>
              <a:t>Issue Call for Detector </a:t>
            </a:r>
          </a:p>
          <a:p>
            <a:r>
              <a:rPr lang="en-US" sz="1400" dirty="0">
                <a:latin typeface="+mj-lt"/>
              </a:rPr>
              <a:t>Proposals</a:t>
            </a:r>
          </a:p>
          <a:p>
            <a:pPr algn="l"/>
            <a:endParaRPr lang="en-US" sz="1400" dirty="0">
              <a:latin typeface="+mj-lt"/>
            </a:endParaRPr>
          </a:p>
          <a:p>
            <a:pPr algn="l"/>
            <a:r>
              <a:rPr lang="en-US" sz="1400" b="1" dirty="0">
                <a:solidFill>
                  <a:srgbClr val="0432FF"/>
                </a:solidFill>
                <a:latin typeface="+mj-lt"/>
              </a:rPr>
              <a:t>September 2021:</a:t>
            </a:r>
          </a:p>
          <a:p>
            <a:r>
              <a:rPr lang="en-US" sz="1400" dirty="0">
                <a:latin typeface="+mj-lt"/>
              </a:rPr>
              <a:t>Deadline for Proposals</a:t>
            </a:r>
          </a:p>
          <a:p>
            <a:endParaRPr lang="en-US" sz="1400" dirty="0">
              <a:latin typeface="+mj-lt"/>
            </a:endParaRPr>
          </a:p>
          <a:p>
            <a:r>
              <a:rPr lang="en-US" sz="1400" b="1" dirty="0">
                <a:solidFill>
                  <a:srgbClr val="0432FF"/>
                </a:solidFill>
                <a:latin typeface="+mj-lt"/>
              </a:rPr>
              <a:t>December 2021:</a:t>
            </a:r>
          </a:p>
          <a:p>
            <a:r>
              <a:rPr lang="en-US" sz="1400" dirty="0">
                <a:latin typeface="+mj-lt"/>
              </a:rPr>
              <a:t>Selection of Detector(s)</a:t>
            </a:r>
          </a:p>
          <a:p>
            <a:endParaRPr lang="en-US" sz="1400" dirty="0">
              <a:latin typeface="+mj-lt"/>
            </a:endParaRPr>
          </a:p>
          <a:p>
            <a:endParaRPr lang="en-US" sz="1400" dirty="0">
              <a:latin typeface="+mj-lt"/>
            </a:endParaRPr>
          </a:p>
          <a:p>
            <a:r>
              <a:rPr lang="en-US" sz="1400" dirty="0">
                <a:latin typeface="+mj-lt"/>
              </a:rPr>
              <a:t>Evaluation Committee: </a:t>
            </a:r>
          </a:p>
          <a:p>
            <a:r>
              <a:rPr lang="en-US" sz="1400" dirty="0">
                <a:latin typeface="+mj-lt"/>
              </a:rPr>
              <a:t>Project management team</a:t>
            </a:r>
          </a:p>
          <a:p>
            <a:r>
              <a:rPr lang="en-US" sz="1400" dirty="0">
                <a:latin typeface="+mj-lt"/>
              </a:rPr>
              <a:t>Lab management</a:t>
            </a:r>
          </a:p>
          <a:p>
            <a:r>
              <a:rPr lang="en-US" sz="1400" dirty="0">
                <a:latin typeface="+mj-lt"/>
              </a:rPr>
              <a:t>Members of the User Group</a:t>
            </a:r>
          </a:p>
          <a:p>
            <a:r>
              <a:rPr lang="en-US" sz="1400" dirty="0">
                <a:latin typeface="+mj-lt"/>
              </a:rPr>
              <a:t>Advise from DAC</a:t>
            </a:r>
          </a:p>
          <a:p>
            <a:endParaRPr lang="en-US" sz="1400" dirty="0">
              <a:latin typeface="+mj-lt"/>
            </a:endParaRPr>
          </a:p>
        </p:txBody>
      </p:sp>
    </p:spTree>
    <p:extLst>
      <p:ext uri="{BB962C8B-B14F-4D97-AF65-F5344CB8AC3E}">
        <p14:creationId xmlns:p14="http://schemas.microsoft.com/office/powerpoint/2010/main" val="3509190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p:txBody>
          <a:bodyPr/>
          <a:lstStyle/>
          <a:p>
            <a:r>
              <a:rPr lang="en-US" dirty="0"/>
              <a:t>Expression of Interest Timeline</a:t>
            </a:r>
          </a:p>
        </p:txBody>
      </p:sp>
      <p:sp>
        <p:nvSpPr>
          <p:cNvPr id="2" name="Slide Number Placeholder 1"/>
          <p:cNvSpPr>
            <a:spLocks noGrp="1"/>
          </p:cNvSpPr>
          <p:nvPr>
            <p:ph type="sldNum" sz="quarter" idx="12"/>
          </p:nvPr>
        </p:nvSpPr>
        <p:spPr/>
        <p:txBody>
          <a:bodyPr/>
          <a:lstStyle/>
          <a:p>
            <a:fld id="{87034D8C-3CB4-402A-BC46-2AB14C0FE90A}" type="slidenum">
              <a:rPr lang="en-US" smtClean="0"/>
              <a:pPr/>
              <a:t>9</a:t>
            </a:fld>
            <a:endParaRPr lang="en-US"/>
          </a:p>
        </p:txBody>
      </p:sp>
      <p:sp>
        <p:nvSpPr>
          <p:cNvPr id="3" name="TextBox 2">
            <a:extLst>
              <a:ext uri="{FF2B5EF4-FFF2-40B4-BE49-F238E27FC236}">
                <a16:creationId xmlns:a16="http://schemas.microsoft.com/office/drawing/2014/main" id="{5FEDD22F-BBB1-48B5-8864-FD1CB16EF62F}"/>
              </a:ext>
            </a:extLst>
          </p:cNvPr>
          <p:cNvSpPr txBox="1"/>
          <p:nvPr/>
        </p:nvSpPr>
        <p:spPr>
          <a:xfrm>
            <a:off x="183873" y="586952"/>
            <a:ext cx="8776253" cy="6001643"/>
          </a:xfrm>
          <a:prstGeom prst="rect">
            <a:avLst/>
          </a:prstGeom>
          <a:noFill/>
        </p:spPr>
        <p:txBody>
          <a:bodyPr wrap="square" rtlCol="0">
            <a:spAutoFit/>
          </a:bodyPr>
          <a:lstStyle/>
          <a:p>
            <a:r>
              <a:rPr lang="en-US" sz="1600" i="1" dirty="0">
                <a:solidFill>
                  <a:srgbClr val="0000FF"/>
                </a:solidFill>
                <a:latin typeface="+mj-lt"/>
              </a:rPr>
              <a:t>(non-binding) </a:t>
            </a:r>
            <a:r>
              <a:rPr lang="en-US" sz="2000" dirty="0">
                <a:latin typeface="+mj-lt"/>
              </a:rPr>
              <a:t>Expressions of Interest (</a:t>
            </a:r>
            <a:r>
              <a:rPr lang="en-US" sz="2000" dirty="0" err="1">
                <a:latin typeface="+mj-lt"/>
              </a:rPr>
              <a:t>EoI</a:t>
            </a:r>
            <a:r>
              <a:rPr lang="en-US" sz="2000" dirty="0">
                <a:latin typeface="+mj-lt"/>
              </a:rPr>
              <a:t>) to get </a:t>
            </a:r>
            <a:r>
              <a:rPr lang="en-US" sz="2000" i="1" dirty="0">
                <a:latin typeface="+mj-lt"/>
              </a:rPr>
              <a:t>guidance on detector scope</a:t>
            </a:r>
            <a:endParaRPr lang="en-US" sz="2000" dirty="0">
              <a:solidFill>
                <a:srgbClr val="0432FF"/>
              </a:solidFill>
              <a:latin typeface="+mj-lt"/>
            </a:endParaRPr>
          </a:p>
          <a:p>
            <a:endParaRPr lang="en-US" dirty="0">
              <a:latin typeface="+mj-lt"/>
            </a:endParaRPr>
          </a:p>
          <a:p>
            <a:r>
              <a:rPr lang="en-US" dirty="0">
                <a:latin typeface="+mj-lt"/>
              </a:rPr>
              <a:t>Introduce concept and timeline for Call for Expressions of Interest            March 2020</a:t>
            </a:r>
          </a:p>
          <a:p>
            <a:r>
              <a:rPr lang="en-US" i="1" dirty="0">
                <a:latin typeface="+mj-lt"/>
              </a:rPr>
              <a:t>     (introduce notion for Expressions of Interest for contribution to EIC</a:t>
            </a:r>
            <a:endParaRPr lang="en-US" dirty="0">
              <a:latin typeface="+mj-lt"/>
            </a:endParaRPr>
          </a:p>
          <a:p>
            <a:r>
              <a:rPr lang="en-US" i="1" dirty="0">
                <a:latin typeface="+mj-lt"/>
              </a:rPr>
              <a:t>     detectors in plenary talks at 1</a:t>
            </a:r>
            <a:r>
              <a:rPr lang="en-US" i="1" baseline="30000" dirty="0">
                <a:latin typeface="+mj-lt"/>
              </a:rPr>
              <a:t>st</a:t>
            </a:r>
            <a:r>
              <a:rPr lang="en-US" i="1" dirty="0">
                <a:latin typeface="+mj-lt"/>
              </a:rPr>
              <a:t>Yellow Report (remote) meeting at Temple) </a:t>
            </a:r>
            <a:endParaRPr lang="en-US" dirty="0">
              <a:latin typeface="+mj-lt"/>
            </a:endParaRPr>
          </a:p>
          <a:p>
            <a:endParaRPr lang="en-US" sz="1200" dirty="0">
              <a:latin typeface="+mj-lt"/>
            </a:endParaRPr>
          </a:p>
          <a:p>
            <a:r>
              <a:rPr lang="en-US" dirty="0">
                <a:latin typeface="+mj-lt"/>
              </a:rPr>
              <a:t>Discussion Call for </a:t>
            </a:r>
            <a:r>
              <a:rPr lang="en-US" dirty="0" err="1">
                <a:latin typeface="+mj-lt"/>
              </a:rPr>
              <a:t>EoI</a:t>
            </a:r>
            <a:r>
              <a:rPr lang="en-US" dirty="0">
                <a:latin typeface="+mj-lt"/>
              </a:rPr>
              <a:t> for </a:t>
            </a:r>
            <a:r>
              <a:rPr lang="en-US" dirty="0">
                <a:solidFill>
                  <a:srgbClr val="0432FF"/>
                </a:solidFill>
                <a:latin typeface="+mj-lt"/>
              </a:rPr>
              <a:t>potential cooperation </a:t>
            </a:r>
            <a:r>
              <a:rPr lang="en-US" dirty="0">
                <a:latin typeface="+mj-lt"/>
              </a:rPr>
              <a:t>to EIC Detectors</a:t>
            </a:r>
            <a:endParaRPr lang="en-US" strike="sngStrike" dirty="0">
              <a:solidFill>
                <a:srgbClr val="0432FF"/>
              </a:solidFill>
              <a:latin typeface="+mj-lt"/>
            </a:endParaRPr>
          </a:p>
          <a:p>
            <a:r>
              <a:rPr lang="en-US" i="1" dirty="0">
                <a:solidFill>
                  <a:srgbClr val="0432FF"/>
                </a:solidFill>
                <a:latin typeface="+mj-lt"/>
              </a:rPr>
              <a:t>    </a:t>
            </a:r>
            <a:r>
              <a:rPr lang="en-US" i="1" dirty="0">
                <a:latin typeface="+mj-lt"/>
              </a:rPr>
              <a:t>initial </a:t>
            </a:r>
            <a:r>
              <a:rPr lang="en-US" dirty="0">
                <a:latin typeface="+mj-lt"/>
              </a:rPr>
              <a:t>d</a:t>
            </a:r>
            <a:r>
              <a:rPr lang="en-US" i="1" dirty="0">
                <a:latin typeface="+mj-lt"/>
              </a:rPr>
              <a:t>iscussion session at Remote EICUGM	                           </a:t>
            </a:r>
            <a:r>
              <a:rPr lang="en-US" dirty="0">
                <a:latin typeface="+mj-lt"/>
              </a:rPr>
              <a:t>April 23 2020</a:t>
            </a:r>
          </a:p>
          <a:p>
            <a:r>
              <a:rPr lang="en-US" i="1" dirty="0">
                <a:latin typeface="+mj-lt"/>
              </a:rPr>
              <a:t>    final discussion at 2</a:t>
            </a:r>
            <a:r>
              <a:rPr lang="en-US" i="1" baseline="30000" dirty="0">
                <a:latin typeface="+mj-lt"/>
              </a:rPr>
              <a:t>nd</a:t>
            </a:r>
            <a:r>
              <a:rPr lang="en-US" i="1" dirty="0">
                <a:latin typeface="+mj-lt"/>
              </a:rPr>
              <a:t> Yellow Report meeting at Pavia</a:t>
            </a:r>
            <a:r>
              <a:rPr lang="en-US" dirty="0">
                <a:latin typeface="+mj-lt"/>
              </a:rPr>
              <a:t>	             May 20 2020</a:t>
            </a:r>
          </a:p>
          <a:p>
            <a:endParaRPr lang="en-US" sz="1200" dirty="0">
              <a:latin typeface="+mj-lt"/>
            </a:endParaRPr>
          </a:p>
          <a:p>
            <a:r>
              <a:rPr lang="en-US" dirty="0">
                <a:latin typeface="+mj-lt"/>
              </a:rPr>
              <a:t>Call for </a:t>
            </a:r>
            <a:r>
              <a:rPr lang="en-US" dirty="0" err="1">
                <a:latin typeface="+mj-lt"/>
              </a:rPr>
              <a:t>EoI</a:t>
            </a:r>
            <a:r>
              <a:rPr lang="en-US" dirty="0">
                <a:latin typeface="+mj-lt"/>
              </a:rPr>
              <a:t> for potential cooperation to EIC Detectors             	             </a:t>
            </a:r>
            <a:r>
              <a:rPr lang="en-US" dirty="0">
                <a:solidFill>
                  <a:srgbClr val="0432FF"/>
                </a:solidFill>
                <a:latin typeface="+mj-lt"/>
              </a:rPr>
              <a:t>May 31 2020</a:t>
            </a:r>
            <a:endParaRPr lang="en-US" strike="sngStrike" dirty="0">
              <a:solidFill>
                <a:srgbClr val="0432FF"/>
              </a:solidFill>
              <a:latin typeface="+mj-lt"/>
            </a:endParaRPr>
          </a:p>
          <a:p>
            <a:r>
              <a:rPr lang="en-US" dirty="0">
                <a:latin typeface="+mj-lt"/>
              </a:rPr>
              <a:t>	</a:t>
            </a:r>
            <a:r>
              <a:rPr lang="en-US" i="1" dirty="0">
                <a:latin typeface="+mj-lt"/>
              </a:rPr>
              <a:t>(issue call after folding in feedback of EICUG)</a:t>
            </a:r>
            <a:endParaRPr lang="en-US" dirty="0">
              <a:solidFill>
                <a:srgbClr val="FF0000"/>
              </a:solidFill>
              <a:latin typeface="+mj-lt"/>
            </a:endParaRPr>
          </a:p>
          <a:p>
            <a:pPr>
              <a:lnSpc>
                <a:spcPct val="100000"/>
              </a:lnSpc>
            </a:pPr>
            <a:endParaRPr lang="en-US" sz="1200" dirty="0">
              <a:latin typeface="+mj-lt"/>
            </a:endParaRPr>
          </a:p>
          <a:p>
            <a:pPr>
              <a:lnSpc>
                <a:spcPct val="100000"/>
              </a:lnSpc>
            </a:pPr>
            <a:r>
              <a:rPr lang="en-US" b="1" dirty="0">
                <a:solidFill>
                  <a:srgbClr val="0432FF"/>
                </a:solidFill>
                <a:latin typeface="+mj-lt"/>
              </a:rPr>
              <a:t>Deadline </a:t>
            </a:r>
            <a:r>
              <a:rPr lang="en-US" b="1" dirty="0" err="1">
                <a:solidFill>
                  <a:srgbClr val="0432FF"/>
                </a:solidFill>
                <a:latin typeface="+mj-lt"/>
              </a:rPr>
              <a:t>EoI</a:t>
            </a:r>
            <a:r>
              <a:rPr lang="en-US" b="1" dirty="0">
                <a:solidFill>
                  <a:srgbClr val="0432FF"/>
                </a:solidFill>
                <a:latin typeface="+mj-lt"/>
              </a:rPr>
              <a:t> for potential cooperation to EIC Detectors           November 1 2020</a:t>
            </a:r>
          </a:p>
          <a:p>
            <a:pPr>
              <a:lnSpc>
                <a:spcPct val="100000"/>
              </a:lnSpc>
            </a:pPr>
            <a:endParaRPr lang="en-US" sz="1200" b="1" dirty="0">
              <a:solidFill>
                <a:srgbClr val="0432FF"/>
              </a:solidFill>
              <a:latin typeface="+mj-lt"/>
            </a:endParaRPr>
          </a:p>
          <a:p>
            <a:pPr>
              <a:lnSpc>
                <a:spcPct val="100000"/>
              </a:lnSpc>
            </a:pPr>
            <a:r>
              <a:rPr lang="en-US" dirty="0">
                <a:solidFill>
                  <a:srgbClr val="0432FF"/>
                </a:solidFill>
                <a:latin typeface="+mj-lt"/>
              </a:rPr>
              <a:t>Status report at 4</a:t>
            </a:r>
            <a:r>
              <a:rPr lang="en-US" baseline="30000" dirty="0">
                <a:solidFill>
                  <a:srgbClr val="0432FF"/>
                </a:solidFill>
                <a:latin typeface="+mj-lt"/>
              </a:rPr>
              <a:t>th</a:t>
            </a:r>
            <a:r>
              <a:rPr lang="en-US" dirty="0">
                <a:solidFill>
                  <a:srgbClr val="0432FF"/>
                </a:solidFill>
                <a:latin typeface="+mj-lt"/>
              </a:rPr>
              <a:t> (final) Yellow Report meeting at UCB/LBL   November 19-21 2020</a:t>
            </a:r>
            <a:endParaRPr lang="en-US" i="1" dirty="0">
              <a:latin typeface="+mj-lt"/>
            </a:endParaRPr>
          </a:p>
          <a:p>
            <a:r>
              <a:rPr lang="en-US" i="1" dirty="0">
                <a:latin typeface="+mj-lt"/>
              </a:rPr>
              <a:t>	</a:t>
            </a:r>
            <a:r>
              <a:rPr lang="en-US" i="1" dirty="0">
                <a:solidFill>
                  <a:srgbClr val="FF0000"/>
                </a:solidFill>
                <a:latin typeface="+mj-lt"/>
              </a:rPr>
              <a:t>(Request for discussion session at 4th Yellow Report meeting</a:t>
            </a:r>
          </a:p>
          <a:p>
            <a:r>
              <a:rPr lang="en-US" i="1" dirty="0">
                <a:solidFill>
                  <a:srgbClr val="FF0000"/>
                </a:solidFill>
                <a:latin typeface="+mj-lt"/>
              </a:rPr>
              <a:t>	on 2nd IR ideas based on YR and Accelerator Task Force status) </a:t>
            </a:r>
          </a:p>
          <a:p>
            <a:endParaRPr lang="en-US" sz="1200" dirty="0">
              <a:latin typeface="+mj-lt"/>
            </a:endParaRPr>
          </a:p>
          <a:p>
            <a:r>
              <a:rPr lang="en-US" dirty="0">
                <a:latin typeface="+mj-lt"/>
              </a:rPr>
              <a:t>Evaluate </a:t>
            </a:r>
            <a:r>
              <a:rPr lang="en-US" dirty="0" err="1">
                <a:latin typeface="+mj-lt"/>
              </a:rPr>
              <a:t>EoI</a:t>
            </a:r>
            <a:r>
              <a:rPr lang="en-US" dirty="0">
                <a:latin typeface="+mj-lt"/>
              </a:rPr>
              <a:t> and inform Call for Detector Proposal(s)                           February 2021</a:t>
            </a:r>
          </a:p>
          <a:p>
            <a:r>
              <a:rPr lang="en-US" dirty="0">
                <a:latin typeface="+mj-lt"/>
              </a:rPr>
              <a:t>	</a:t>
            </a:r>
            <a:r>
              <a:rPr lang="en-US" i="1" dirty="0">
                <a:latin typeface="+mj-lt"/>
              </a:rPr>
              <a:t>(complete after assumed January 2021 Yellow Report</a:t>
            </a:r>
          </a:p>
          <a:p>
            <a:r>
              <a:rPr lang="en-US" i="1" dirty="0">
                <a:latin typeface="+mj-lt"/>
              </a:rPr>
              <a:t>	completion,</a:t>
            </a:r>
            <a:r>
              <a:rPr lang="en-US" dirty="0">
                <a:latin typeface="+mj-lt"/>
              </a:rPr>
              <a:t> </a:t>
            </a:r>
            <a:r>
              <a:rPr lang="en-US" i="1" dirty="0" err="1">
                <a:latin typeface="+mj-lt"/>
              </a:rPr>
              <a:t>EoI</a:t>
            </a:r>
            <a:r>
              <a:rPr lang="en-US" i="1" dirty="0">
                <a:latin typeface="+mj-lt"/>
              </a:rPr>
              <a:t> can give guidance on detector scope)</a:t>
            </a:r>
            <a:endParaRPr lang="en-US" dirty="0">
              <a:latin typeface="+mj-lt"/>
            </a:endParaRPr>
          </a:p>
          <a:p>
            <a:pPr algn="l"/>
            <a:endParaRPr lang="en-US" sz="1600" dirty="0">
              <a:latin typeface="+mj-lt"/>
            </a:endParaRPr>
          </a:p>
        </p:txBody>
      </p:sp>
      <p:sp>
        <p:nvSpPr>
          <p:cNvPr id="7" name="Footer Placeholder 4">
            <a:extLst>
              <a:ext uri="{FF2B5EF4-FFF2-40B4-BE49-F238E27FC236}">
                <a16:creationId xmlns:a16="http://schemas.microsoft.com/office/drawing/2014/main" id="{F73E8836-9FD0-409C-A301-76BE3727FF72}"/>
              </a:ext>
            </a:extLst>
          </p:cNvPr>
          <p:cNvSpPr>
            <a:spLocks noGrp="1"/>
          </p:cNvSpPr>
          <p:nvPr>
            <p:ph type="ftr" sz="quarter" idx="11"/>
          </p:nvPr>
        </p:nvSpPr>
        <p:spPr>
          <a:xfrm>
            <a:off x="3028950" y="6473743"/>
            <a:ext cx="3284168" cy="379339"/>
          </a:xfrm>
        </p:spPr>
        <p:txBody>
          <a:bodyPr/>
          <a:lstStyle>
            <a:lvl1pPr>
              <a:defRPr sz="1000">
                <a:latin typeface="Comic Sans MS"/>
                <a:cs typeface="Comic Sans MS"/>
              </a:defRPr>
            </a:lvl1pPr>
          </a:lstStyle>
          <a:p>
            <a:r>
              <a:rPr lang="en-US"/>
              <a:t>1st EIC Project Advisory Council Meeting</a:t>
            </a:r>
            <a:endParaRPr lang="en-US" dirty="0"/>
          </a:p>
        </p:txBody>
      </p:sp>
      <p:pic>
        <p:nvPicPr>
          <p:cNvPr id="5" name="Picture 4">
            <a:extLst>
              <a:ext uri="{FF2B5EF4-FFF2-40B4-BE49-F238E27FC236}">
                <a16:creationId xmlns:a16="http://schemas.microsoft.com/office/drawing/2014/main" id="{4D6C0DC0-DD65-C849-A079-B68A29B03600}"/>
              </a:ext>
            </a:extLst>
          </p:cNvPr>
          <p:cNvPicPr>
            <a:picLocks noChangeAspect="1"/>
          </p:cNvPicPr>
          <p:nvPr/>
        </p:nvPicPr>
        <p:blipFill>
          <a:blip r:embed="rId2"/>
          <a:stretch>
            <a:fillRect/>
          </a:stretch>
        </p:blipFill>
        <p:spPr>
          <a:xfrm>
            <a:off x="8340301" y="1431406"/>
            <a:ext cx="540598" cy="698822"/>
          </a:xfrm>
          <a:prstGeom prst="rect">
            <a:avLst/>
          </a:prstGeom>
        </p:spPr>
      </p:pic>
      <p:pic>
        <p:nvPicPr>
          <p:cNvPr id="11" name="Picture 10">
            <a:extLst>
              <a:ext uri="{FF2B5EF4-FFF2-40B4-BE49-F238E27FC236}">
                <a16:creationId xmlns:a16="http://schemas.microsoft.com/office/drawing/2014/main" id="{4F7E5C6F-420E-A84B-8C2F-DB26FB8B6791}"/>
              </a:ext>
            </a:extLst>
          </p:cNvPr>
          <p:cNvPicPr>
            <a:picLocks noChangeAspect="1"/>
          </p:cNvPicPr>
          <p:nvPr/>
        </p:nvPicPr>
        <p:blipFill>
          <a:blip r:embed="rId2"/>
          <a:stretch>
            <a:fillRect/>
          </a:stretch>
        </p:blipFill>
        <p:spPr>
          <a:xfrm>
            <a:off x="6935094" y="2130228"/>
            <a:ext cx="540598" cy="698822"/>
          </a:xfrm>
          <a:prstGeom prst="rect">
            <a:avLst/>
          </a:prstGeom>
        </p:spPr>
      </p:pic>
      <p:pic>
        <p:nvPicPr>
          <p:cNvPr id="9" name="Picture 8">
            <a:extLst>
              <a:ext uri="{FF2B5EF4-FFF2-40B4-BE49-F238E27FC236}">
                <a16:creationId xmlns:a16="http://schemas.microsoft.com/office/drawing/2014/main" id="{028C4BA7-3EC8-A94E-AF32-59D9BE3AC3D6}"/>
              </a:ext>
            </a:extLst>
          </p:cNvPr>
          <p:cNvPicPr>
            <a:picLocks noChangeAspect="1"/>
          </p:cNvPicPr>
          <p:nvPr/>
        </p:nvPicPr>
        <p:blipFill>
          <a:blip r:embed="rId2"/>
          <a:stretch>
            <a:fillRect/>
          </a:stretch>
        </p:blipFill>
        <p:spPr>
          <a:xfrm>
            <a:off x="6471045" y="3099269"/>
            <a:ext cx="540598" cy="698822"/>
          </a:xfrm>
          <a:prstGeom prst="rect">
            <a:avLst/>
          </a:prstGeom>
        </p:spPr>
      </p:pic>
    </p:spTree>
    <p:extLst>
      <p:ext uri="{BB962C8B-B14F-4D97-AF65-F5344CB8AC3E}">
        <p14:creationId xmlns:p14="http://schemas.microsoft.com/office/powerpoint/2010/main" val="2544771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600" dirty="0" smtClean="0">
            <a:latin typeface="Comic Sans MS" panose="030F0902030302020204" pitchFamily="66" charset="0"/>
          </a:defRPr>
        </a:defPPr>
      </a:lstStyle>
    </a:txDef>
  </a:objectDefaults>
  <a:extraClrSchemeLst/>
  <a:extLst>
    <a:ext uri="{05A4C25C-085E-4340-85A3-A5531E510DB2}">
      <thm15:themeFamily xmlns:thm15="http://schemas.microsoft.com/office/thememl/2012/main" name="EIC_PPT_Template_EditableTextLogos" id="{00FAD509-D349-8A47-998B-D6A9B09DAFE7}" vid="{C82AAD2E-8960-DB40-8700-990D4EEA0A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11808</TotalTime>
  <Words>3165</Words>
  <Application>Microsoft Macintosh PowerPoint</Application>
  <PresentationFormat>On-screen Show (4:3)</PresentationFormat>
  <Paragraphs>396</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Comic Sans MS</vt:lpstr>
      <vt:lpstr>Courier New</vt:lpstr>
      <vt:lpstr>Symbol</vt:lpstr>
      <vt:lpstr>Times New Roman</vt:lpstr>
      <vt:lpstr>Wingdings</vt:lpstr>
      <vt:lpstr>Office Theme</vt:lpstr>
      <vt:lpstr>  Plans for the  Experimental Program</vt:lpstr>
      <vt:lpstr>EIC Experimental Equipment</vt:lpstr>
      <vt:lpstr>    EIC Experimental Equipment</vt:lpstr>
      <vt:lpstr>Detector Planning</vt:lpstr>
      <vt:lpstr>Expression of Interest</vt:lpstr>
      <vt:lpstr>EoI Preamble</vt:lpstr>
      <vt:lpstr>Expression of Interest</vt:lpstr>
      <vt:lpstr>Timeline beyond Expression of Interest</vt:lpstr>
      <vt:lpstr>Expression of Interest Timeline</vt:lpstr>
      <vt:lpstr>Timeline beyond Expression of Interest</vt:lpstr>
      <vt:lpstr>Potential EoIs</vt:lpstr>
      <vt:lpstr>PowerPoint Presentation</vt:lpstr>
      <vt:lpstr>Further detector (and IR!) planning</vt:lpstr>
      <vt:lpstr>Detector 1 and 2 View</vt:lpstr>
      <vt:lpstr>Collaboration View</vt:lpstr>
      <vt:lpstr>6.10 - EIC Detector Cost</vt:lpstr>
      <vt:lpstr>Detector Advisory Committee (DAC)</vt:lpstr>
      <vt:lpstr>Detector R&amp;D White Paper</vt:lpstr>
      <vt:lpstr>Governance Structure</vt:lpstr>
      <vt:lpstr>Worldwide Interest in EIC Physics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Bowman</dc:creator>
  <cp:lastModifiedBy>Elke-Caroline Aschenauer</cp:lastModifiedBy>
  <cp:revision>936</cp:revision>
  <dcterms:created xsi:type="dcterms:W3CDTF">2017-08-30T13:34:31Z</dcterms:created>
  <dcterms:modified xsi:type="dcterms:W3CDTF">2020-08-21T16:13:01Z</dcterms:modified>
</cp:coreProperties>
</file>