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7"/>
  </p:notesMasterIdLst>
  <p:sldIdLst>
    <p:sldId id="298" r:id="rId2"/>
    <p:sldId id="299" r:id="rId3"/>
    <p:sldId id="300" r:id="rId4"/>
    <p:sldId id="301" r:id="rId5"/>
    <p:sldId id="30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902"/>
    <p:restoredTop sz="94684"/>
  </p:normalViewPr>
  <p:slideViewPr>
    <p:cSldViewPr snapToGrid="0" snapToObjects="1">
      <p:cViewPr varScale="1">
        <p:scale>
          <a:sx n="104" d="100"/>
          <a:sy n="104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1008C-D5B5-094F-980A-8508FF95A49B}" type="datetimeFigureOut">
              <a:rPr lang="en-US" smtClean="0"/>
              <a:t>8/27/20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172F9-DB8C-DA42-9FEE-5087311AF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3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5D01-7F8E-374C-9EF6-9063A2CD3174}" type="datetime1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D15-142B-F245-ABA1-50D41A4BAF3E}" type="datetime1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B2CD-F563-944F-9FF2-EFB812CFE778}" type="datetime1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8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6AE2-7804-014D-ABDD-B215BD47B382}" type="datetime1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A312-4775-7B4D-9782-77BE2AC2B337}" type="datetime1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7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D85B-F11A-584A-8D6F-B3D2DAF40612}" type="datetime1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99F-8771-D843-B13E-D33293C60149}" type="datetime1">
              <a:rPr lang="en-US" smtClean="0"/>
              <a:t>8/27/20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5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B80-0AA1-E741-8248-3E4252981485}" type="datetime1">
              <a:rPr lang="en-US" smtClean="0"/>
              <a:t>8/27/20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06AD-575C-274C-A2F8-A67E98369215}" type="datetime1">
              <a:rPr lang="en-US" smtClean="0"/>
              <a:t>8/27/20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80C2-1F69-8F49-B1E2-57CCEA885ABA}" type="datetime1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1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8628-B66A-EE45-911A-ED50BC56051A}" type="datetime1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8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0A51-7662-C64C-8383-50D43A426CC2}" type="datetime1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3399-38A6-854D-974B-90F765D1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444D-D097-694C-80F2-589E3F45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42" y="578903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PID requirement for</a:t>
            </a:r>
            <a:br>
              <a:rPr lang="en-US" dirty="0"/>
            </a:br>
            <a:r>
              <a:rPr lang="en-US" dirty="0"/>
              <a:t>1-jettiness type measurements:</a:t>
            </a:r>
            <a:br>
              <a:rPr lang="en-US" dirty="0"/>
            </a:br>
            <a:r>
              <a:rPr lang="en-US" dirty="0"/>
              <a:t>Extended eta coverage in forward region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08B4A-596E-1F43-B13A-D3933EB5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0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59E8403-1F90-DC49-A79E-E8E64539F945}"/>
              </a:ext>
            </a:extLst>
          </p:cNvPr>
          <p:cNvSpPr txBox="1">
            <a:spLocks/>
          </p:cNvSpPr>
          <p:nvPr/>
        </p:nvSpPr>
        <p:spPr>
          <a:xfrm>
            <a:off x="511275" y="1862287"/>
            <a:ext cx="3221879" cy="673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</a:t>
            </a:r>
            <a:r>
              <a:rPr lang="en-US" sz="2400" baseline="-25000" dirty="0"/>
              <a:t>p</a:t>
            </a:r>
            <a:r>
              <a:rPr lang="en-US" sz="2400" dirty="0"/>
              <a:t> =275 GeV, </a:t>
            </a:r>
            <a:r>
              <a:rPr lang="en-US" sz="2400" dirty="0" err="1"/>
              <a:t>E</a:t>
            </a:r>
            <a:r>
              <a:rPr lang="en-US" sz="2400" baseline="-25000" dirty="0" err="1"/>
              <a:t>e</a:t>
            </a:r>
            <a:r>
              <a:rPr lang="en-US" sz="2400" dirty="0"/>
              <a:t>= 18 GeV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E5C2C19F-9A27-6048-A867-BBB11C411D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3792" y="2117005"/>
                <a:ext cx="4792500" cy="452257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1-jettiness is a global event shape observable and wide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coverage is critical.</a:t>
                </a:r>
              </a:p>
              <a:p>
                <a:r>
                  <a:rPr lang="en-US" dirty="0"/>
                  <a:t>At mid-to-large x and mid-to-high Q</a:t>
                </a:r>
                <a:r>
                  <a:rPr lang="en-US" baseline="30000" dirty="0"/>
                  <a:t>2</a:t>
                </a:r>
                <a:r>
                  <a:rPr lang="en-US" dirty="0"/>
                  <a:t> region, jets are created in forward direction.</a:t>
                </a:r>
              </a:p>
              <a:p>
                <a:r>
                  <a:rPr lang="en-US" dirty="0"/>
                  <a:t>In this region, </a:t>
                </a:r>
              </a:p>
              <a:p>
                <a:pPr lvl="1"/>
                <a:r>
                  <a:rPr lang="en-US" dirty="0"/>
                  <a:t>Q</a:t>
                </a:r>
                <a:r>
                  <a:rPr lang="en-US" baseline="30000" dirty="0"/>
                  <a:t>2</a:t>
                </a:r>
                <a:r>
                  <a:rPr lang="en-US" dirty="0"/>
                  <a:t> resolution </a:t>
                </a:r>
                <a:r>
                  <a:rPr lang="en-US"/>
                  <a:t>meets minimum requirement </a:t>
                </a:r>
                <a:r>
                  <a:rPr lang="en-US" dirty="0"/>
                  <a:t>of &lt;1%. (Fig.1)</a:t>
                </a:r>
              </a:p>
              <a:p>
                <a:pPr lvl="1"/>
                <a:r>
                  <a:rPr lang="en-US" dirty="0"/>
                  <a:t>Theoretical uncertainties currently at the level of &lt; 5% at NNLL (Fig.2) and expected to be further improved at N3LL. </a:t>
                </a:r>
              </a:p>
              <a:p>
                <a:pPr lvl="1"/>
                <a:r>
                  <a:rPr lang="en-US" dirty="0"/>
                  <a:t>However, limited eta coverage in PID as well as tracking detectors results in large systematic uncertainties of ~9.1%. (Fig.3)</a:t>
                </a:r>
              </a:p>
              <a:p>
                <a:r>
                  <a:rPr lang="en-US" dirty="0"/>
                  <a:t>Extending current eta coverage from 3.5 to 4.0, for instance, can reduce </a:t>
                </a:r>
                <a:r>
                  <a:rPr lang="en-US" b="1" dirty="0"/>
                  <a:t>systematic uncertainties </a:t>
                </a:r>
                <a:r>
                  <a:rPr lang="en-US" dirty="0"/>
                  <a:t>attributed to survival rate by </a:t>
                </a:r>
                <a:r>
                  <a:rPr lang="en-US" b="1" dirty="0"/>
                  <a:t>a factor of ~2 (9.1</a:t>
                </a:r>
                <a:r>
                  <a:rPr lang="en-US" b="1" dirty="0">
                    <a:sym typeface="Wingdings" pitchFamily="2" charset="2"/>
                  </a:rPr>
                  <a:t>5.4 </a:t>
                </a:r>
                <a:r>
                  <a:rPr lang="en-US" b="1" dirty="0"/>
                  <a:t>)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E5C2C19F-9A27-6048-A867-BBB11C411D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3792" y="2117005"/>
                <a:ext cx="4792500" cy="4522573"/>
              </a:xfrm>
              <a:blipFill>
                <a:blip r:embed="rId2"/>
                <a:stretch>
                  <a:fillRect l="-794" t="-2521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ate Placeholder 5">
            <a:extLst>
              <a:ext uri="{FF2B5EF4-FFF2-40B4-BE49-F238E27FC236}">
                <a16:creationId xmlns:a16="http://schemas.microsoft.com/office/drawing/2014/main" id="{DA731599-9E28-6846-AAFF-FA58413E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61" y="6457016"/>
            <a:ext cx="4587280" cy="365125"/>
          </a:xfrm>
        </p:spPr>
        <p:txBody>
          <a:bodyPr/>
          <a:lstStyle/>
          <a:p>
            <a:r>
              <a:rPr lang="en-US" sz="1600" b="1" dirty="0">
                <a:solidFill>
                  <a:srgbClr val="002060"/>
                </a:solidFill>
              </a:rPr>
              <a:t>SOOKHYUN LEE (University of Michigan, Ann Arbor)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2A32BF-A34A-824A-BEB1-0DC3470CB938}"/>
                  </a:ext>
                </a:extLst>
              </p:cNvPr>
              <p:cNvSpPr/>
              <p:nvPr/>
            </p:nvSpPr>
            <p:spPr>
              <a:xfrm>
                <a:off x="697513" y="2482068"/>
                <a:ext cx="250842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Event topology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at (x, Q</a:t>
                </a:r>
                <a:r>
                  <a:rPr lang="en-US" baseline="30000" dirty="0"/>
                  <a:t>2</a:t>
                </a:r>
                <a:r>
                  <a:rPr lang="en-US" dirty="0"/>
                  <a:t>) = (</a:t>
                </a:r>
                <a:r>
                  <a:rPr lang="en-US" dirty="0">
                    <a:solidFill>
                      <a:srgbClr val="C00000"/>
                    </a:solidFill>
                  </a:rPr>
                  <a:t>0.19, 371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2A32BF-A34A-824A-BEB1-0DC3470CB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13" y="2482068"/>
                <a:ext cx="2508422" cy="646331"/>
              </a:xfrm>
              <a:prstGeom prst="rect">
                <a:avLst/>
              </a:prstGeom>
              <a:blipFill>
                <a:blip r:embed="rId3"/>
                <a:stretch>
                  <a:fillRect l="-2020" t="-192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98DFE367-478C-C64A-A4C8-4B0DDF13A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9408" y="2983448"/>
            <a:ext cx="3458185" cy="36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3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0F3A-812E-FA47-877B-B47516C6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42456-E85D-9F42-984D-44A0CBC0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CAC11C-3813-0643-97F9-85AA9ECCED2A}"/>
              </a:ext>
            </a:extLst>
          </p:cNvPr>
          <p:cNvGrpSpPr/>
          <p:nvPr/>
        </p:nvGrpSpPr>
        <p:grpSpPr>
          <a:xfrm>
            <a:off x="63330" y="1507066"/>
            <a:ext cx="4217880" cy="4039346"/>
            <a:chOff x="0" y="2018090"/>
            <a:chExt cx="4217880" cy="40393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1A3EB4-3615-EC48-BEB8-23D321C2A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89267" y="1928823"/>
              <a:ext cx="4039346" cy="42178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39EA9F-E001-8045-B42A-C02C3791214D}"/>
                </a:ext>
              </a:extLst>
            </p:cNvPr>
            <p:cNvSpPr txBox="1"/>
            <p:nvPr/>
          </p:nvSpPr>
          <p:spPr>
            <a:xfrm>
              <a:off x="1749002" y="4361786"/>
              <a:ext cx="2221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(x, Q</a:t>
              </a:r>
              <a:r>
                <a:rPr lang="en-US" baseline="30000" dirty="0">
                  <a:solidFill>
                    <a:srgbClr val="C00000"/>
                  </a:solidFill>
                </a:rPr>
                <a:t>2</a:t>
              </a:r>
              <a:r>
                <a:rPr lang="en-US" dirty="0">
                  <a:solidFill>
                    <a:srgbClr val="C00000"/>
                  </a:solidFill>
                </a:rPr>
                <a:t>) = (0.19, 371)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8F2E105-E74A-E849-AD29-AFDC72688A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2104" y="3214905"/>
              <a:ext cx="1976814" cy="2419702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E94141D0-9D63-2443-ACAF-8A882764A929}"/>
                </a:ext>
              </a:extLst>
            </p:cNvPr>
            <p:cNvSpPr/>
            <p:nvPr/>
          </p:nvSpPr>
          <p:spPr>
            <a:xfrm>
              <a:off x="2771196" y="4017556"/>
              <a:ext cx="185980" cy="183894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AEF62C-1F88-A141-B562-BCB61EE73F1A}"/>
                </a:ext>
              </a:extLst>
            </p:cNvPr>
            <p:cNvSpPr txBox="1"/>
            <p:nvPr/>
          </p:nvSpPr>
          <p:spPr>
            <a:xfrm rot="18608089">
              <a:off x="2833277" y="2982606"/>
              <a:ext cx="118872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y = 0.1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BD19A7D-AF3F-424D-9BB9-879BE5387199}"/>
              </a:ext>
            </a:extLst>
          </p:cNvPr>
          <p:cNvSpPr txBox="1"/>
          <p:nvPr/>
        </p:nvSpPr>
        <p:spPr>
          <a:xfrm>
            <a:off x="352690" y="1144897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1</a:t>
            </a:r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1AAB2535-7415-4B47-B329-8716F88E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61" y="6457016"/>
            <a:ext cx="4587280" cy="365125"/>
          </a:xfrm>
        </p:spPr>
        <p:txBody>
          <a:bodyPr/>
          <a:lstStyle/>
          <a:p>
            <a:r>
              <a:rPr lang="en-US" sz="1600" b="1" dirty="0">
                <a:solidFill>
                  <a:srgbClr val="002060"/>
                </a:solidFill>
              </a:rPr>
              <a:t>SOOKHYUN LEE (University of Michigan, Ann Arbor)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29445-9271-2C43-9820-D77CE737B54A}"/>
              </a:ext>
            </a:extLst>
          </p:cNvPr>
          <p:cNvSpPr txBox="1"/>
          <p:nvPr/>
        </p:nvSpPr>
        <p:spPr>
          <a:xfrm>
            <a:off x="4723165" y="1144897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77F946-B5CC-DD4C-9D13-96D1E1078D11}"/>
              </a:ext>
            </a:extLst>
          </p:cNvPr>
          <p:cNvGrpSpPr/>
          <p:nvPr/>
        </p:nvGrpSpPr>
        <p:grpSpPr>
          <a:xfrm>
            <a:off x="4399003" y="1729944"/>
            <a:ext cx="4676116" cy="3638061"/>
            <a:chOff x="4262160" y="1558559"/>
            <a:chExt cx="4936529" cy="389594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0941A7A-9F13-874E-80C2-9A99CB8B7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2160" y="1558559"/>
              <a:ext cx="4936529" cy="3895945"/>
            </a:xfrm>
            <a:prstGeom prst="rect">
              <a:avLst/>
            </a:prstGeom>
          </p:spPr>
        </p:pic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28D86AB4-021C-294F-8C3A-84A65F00082C}"/>
                </a:ext>
              </a:extLst>
            </p:cNvPr>
            <p:cNvSpPr/>
            <p:nvPr/>
          </p:nvSpPr>
          <p:spPr>
            <a:xfrm>
              <a:off x="7675295" y="4258880"/>
              <a:ext cx="185980" cy="183894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597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E0E3D-4BCD-274C-91F8-5BFB216D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ED503-F700-834E-A14E-C9A955581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92846" y="927177"/>
            <a:ext cx="3158308" cy="4663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2DDA1D-43D6-F142-9664-A32008C3B308}"/>
              </a:ext>
            </a:extLst>
          </p:cNvPr>
          <p:cNvSpPr txBox="1"/>
          <p:nvPr/>
        </p:nvSpPr>
        <p:spPr>
          <a:xfrm>
            <a:off x="3996888" y="1343669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D16260-0DB3-B24D-AD91-3DE0E5C347EC}"/>
                  </a:ext>
                </a:extLst>
              </p:cNvPr>
              <p:cNvSpPr txBox="1"/>
              <p:nvPr/>
            </p:nvSpPr>
            <p:spPr>
              <a:xfrm>
                <a:off x="1519882" y="4969426"/>
                <a:ext cx="71731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Mode 3 : Current PID matrix </a:t>
                </a:r>
              </a:p>
              <a:p>
                <a:r>
                  <a:rPr lang="en-US" dirty="0"/>
                  <a:t>Deterioration compared to true 4-momentum (mode 0) is driven by tracks out of acceptance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&gt;3.5) tracks,  get closer to pion mass limit (mode 2).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D16260-0DB3-B24D-AD91-3DE0E5C34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882" y="4969426"/>
                <a:ext cx="7173132" cy="923330"/>
              </a:xfrm>
              <a:prstGeom prst="rect">
                <a:avLst/>
              </a:prstGeom>
              <a:blipFill>
                <a:blip r:embed="rId3"/>
                <a:stretch>
                  <a:fillRect l="-887" t="-13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3EE25CB-0F00-8C41-9116-AED162EC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61" y="6457016"/>
            <a:ext cx="4587280" cy="365125"/>
          </a:xfrm>
        </p:spPr>
        <p:txBody>
          <a:bodyPr/>
          <a:lstStyle/>
          <a:p>
            <a:r>
              <a:rPr lang="en-US" sz="1600" b="1" dirty="0">
                <a:solidFill>
                  <a:srgbClr val="002060"/>
                </a:solidFill>
              </a:rPr>
              <a:t>SOOKHYUN LEE (University of Michigan, Ann Arbor) </a:t>
            </a:r>
          </a:p>
        </p:txBody>
      </p:sp>
    </p:spTree>
    <p:extLst>
      <p:ext uri="{BB962C8B-B14F-4D97-AF65-F5344CB8AC3E}">
        <p14:creationId xmlns:p14="http://schemas.microsoft.com/office/powerpoint/2010/main" val="115301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5CFE-2161-CA4E-9E09-A581E0C6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DFCE2-CA73-0B41-AC1E-0B96FDEE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C0BB-F31E-CA42-8DBE-A6C5A4617F2A}"/>
              </a:ext>
            </a:extLst>
          </p:cNvPr>
          <p:cNvSpPr txBox="1"/>
          <p:nvPr/>
        </p:nvSpPr>
        <p:spPr>
          <a:xfrm>
            <a:off x="1522970" y="5353127"/>
            <a:ext cx="201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Sys. Uncertainty 9.1% at 68% CL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84433-A9D2-7D4D-95D3-647BF99E0431}"/>
              </a:ext>
            </a:extLst>
          </p:cNvPr>
          <p:cNvSpPr txBox="1"/>
          <p:nvPr/>
        </p:nvSpPr>
        <p:spPr>
          <a:xfrm>
            <a:off x="5657335" y="5355778"/>
            <a:ext cx="201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Sys. Uncertainty 5.4% at 68% CL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0154A03-3F76-0D4E-895C-823E8A27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61" y="6457016"/>
            <a:ext cx="4587280" cy="365125"/>
          </a:xfrm>
        </p:spPr>
        <p:txBody>
          <a:bodyPr/>
          <a:lstStyle/>
          <a:p>
            <a:r>
              <a:rPr lang="en-US" sz="1600" b="1" dirty="0">
                <a:solidFill>
                  <a:srgbClr val="002060"/>
                </a:solidFill>
              </a:rPr>
              <a:t>SOOKHYUN LEE (University of Michigan, Ann Arbor)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BE75C-4726-4D44-93F2-D48EF93D11C2}"/>
              </a:ext>
            </a:extLst>
          </p:cNvPr>
          <p:cNvSpPr txBox="1"/>
          <p:nvPr/>
        </p:nvSpPr>
        <p:spPr>
          <a:xfrm>
            <a:off x="3861839" y="1430302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7ECD2-1112-8C4C-A851-306D0EAA8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 rot="5400000">
            <a:off x="4855331" y="2036366"/>
            <a:ext cx="3205238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DEF3FE-62EE-DF43-B7AB-FE476A513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56"/>
          <a:stretch/>
        </p:blipFill>
        <p:spPr>
          <a:xfrm rot="5400000">
            <a:off x="843504" y="2055058"/>
            <a:ext cx="3205238" cy="3390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016B89-CC6E-824A-95BA-709D9CD9B2B3}"/>
                  </a:ext>
                </a:extLst>
              </p:cNvPr>
              <p:cNvSpPr txBox="1"/>
              <p:nvPr/>
            </p:nvSpPr>
            <p:spPr>
              <a:xfrm>
                <a:off x="1300548" y="2779597"/>
                <a:ext cx="1556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&lt; 3.5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016B89-CC6E-824A-95BA-709D9CD9B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548" y="2779597"/>
                <a:ext cx="1556952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85761B-0965-F649-8E51-AFC16103AB83}"/>
                  </a:ext>
                </a:extLst>
              </p:cNvPr>
              <p:cNvSpPr txBox="1"/>
              <p:nvPr/>
            </p:nvSpPr>
            <p:spPr>
              <a:xfrm>
                <a:off x="5366951" y="2835894"/>
                <a:ext cx="1556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&lt; 4.0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85761B-0965-F649-8E51-AFC16103A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951" y="2835894"/>
                <a:ext cx="1556952" cy="369332"/>
              </a:xfrm>
              <a:prstGeom prst="rect">
                <a:avLst/>
              </a:prstGeom>
              <a:blipFill>
                <a:blip r:embed="rId5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09E10E-7F88-0640-97F6-805C5C89F0E8}"/>
                  </a:ext>
                </a:extLst>
              </p:cNvPr>
              <p:cNvSpPr txBox="1"/>
              <p:nvPr/>
            </p:nvSpPr>
            <p:spPr>
              <a:xfrm>
                <a:off x="3337361" y="1868736"/>
                <a:ext cx="2274504" cy="495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Survival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𝑟𝑒𝑐𝑜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09E10E-7F88-0640-97F6-805C5C89F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361" y="1868736"/>
                <a:ext cx="2274504" cy="495777"/>
              </a:xfrm>
              <a:prstGeom prst="rect">
                <a:avLst/>
              </a:prstGeom>
              <a:blipFill>
                <a:blip r:embed="rId6"/>
                <a:stretch>
                  <a:fillRect l="-2210" b="-48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66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55354-F427-0249-BC2F-F14A0E9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3399-38A6-854D-974B-90F765D145E5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21E807-C32C-2B47-B4BF-677BB5475C13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Extra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B642DE-E726-8E47-9E53-D831638E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61" y="6457016"/>
            <a:ext cx="4587280" cy="365125"/>
          </a:xfrm>
        </p:spPr>
        <p:txBody>
          <a:bodyPr/>
          <a:lstStyle/>
          <a:p>
            <a:r>
              <a:rPr lang="en-US" sz="1600" b="1" dirty="0">
                <a:solidFill>
                  <a:srgbClr val="002060"/>
                </a:solidFill>
              </a:rPr>
              <a:t>SOOKHYUN LEE (University of Michigan, Ann Arbor)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6CEF8-1494-9D44-8EA1-F56F544CA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11614" y="357417"/>
            <a:ext cx="4644571" cy="6858000"/>
          </a:xfrm>
          <a:prstGeom prst="rect">
            <a:avLst/>
          </a:prstGeom>
        </p:spPr>
      </p:pic>
      <p:sp>
        <p:nvSpPr>
          <p:cNvPr id="9" name="Diamond 8">
            <a:extLst>
              <a:ext uri="{FF2B5EF4-FFF2-40B4-BE49-F238E27FC236}">
                <a16:creationId xmlns:a16="http://schemas.microsoft.com/office/drawing/2014/main" id="{6458895E-2BF0-C948-AEB9-EDA5AB949EB4}"/>
              </a:ext>
            </a:extLst>
          </p:cNvPr>
          <p:cNvSpPr/>
          <p:nvPr/>
        </p:nvSpPr>
        <p:spPr>
          <a:xfrm>
            <a:off x="6346984" y="2929342"/>
            <a:ext cx="176169" cy="17172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3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8770</TotalTime>
  <Words>303</Words>
  <Application>Microsoft Macintosh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Wingdings</vt:lpstr>
      <vt:lpstr>Office Theme</vt:lpstr>
      <vt:lpstr>PID requirement for 1-jettiness type measurements: Extended eta coverage in forward region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1-jettiness for EIC</dc:title>
  <dc:creator>Lee, Sookhyun [PHYSA]</dc:creator>
  <cp:lastModifiedBy>Lee, Sookhyun [PHYSA]</cp:lastModifiedBy>
  <cp:revision>115</cp:revision>
  <cp:lastPrinted>2020-08-28T02:52:20Z</cp:lastPrinted>
  <dcterms:created xsi:type="dcterms:W3CDTF">2020-06-24T14:36:54Z</dcterms:created>
  <dcterms:modified xsi:type="dcterms:W3CDTF">2020-08-28T03:06:38Z</dcterms:modified>
</cp:coreProperties>
</file>