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1108" r:id="rId3"/>
    <p:sldId id="1366" r:id="rId4"/>
    <p:sldId id="1365" r:id="rId5"/>
    <p:sldId id="265" r:id="rId6"/>
    <p:sldId id="1348" r:id="rId7"/>
    <p:sldId id="332" r:id="rId8"/>
    <p:sldId id="281" r:id="rId9"/>
    <p:sldId id="318" r:id="rId10"/>
    <p:sldId id="2249" r:id="rId11"/>
    <p:sldId id="295" r:id="rId12"/>
    <p:sldId id="1106" r:id="rId13"/>
    <p:sldId id="1068" r:id="rId14"/>
    <p:sldId id="326" r:id="rId15"/>
    <p:sldId id="323" r:id="rId16"/>
    <p:sldId id="327" r:id="rId17"/>
    <p:sldId id="1111" r:id="rId18"/>
    <p:sldId id="333" r:id="rId19"/>
    <p:sldId id="338" r:id="rId20"/>
    <p:sldId id="261" r:id="rId21"/>
    <p:sldId id="1107" r:id="rId22"/>
    <p:sldId id="259" r:id="rId23"/>
    <p:sldId id="311" r:id="rId24"/>
    <p:sldId id="269" r:id="rId25"/>
    <p:sldId id="284" r:id="rId26"/>
    <p:sldId id="322" r:id="rId27"/>
    <p:sldId id="1109" r:id="rId28"/>
    <p:sldId id="1110" r:id="rId29"/>
    <p:sldId id="294" r:id="rId30"/>
    <p:sldId id="268" r:id="rId31"/>
    <p:sldId id="313" r:id="rId32"/>
    <p:sldId id="315" r:id="rId33"/>
    <p:sldId id="300" r:id="rId34"/>
    <p:sldId id="1069" r:id="rId35"/>
    <p:sldId id="346" r:id="rId36"/>
    <p:sldId id="349" r:id="rId37"/>
    <p:sldId id="287" r:id="rId38"/>
    <p:sldId id="321" r:id="rId39"/>
    <p:sldId id="110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1200B4"/>
    <a:srgbClr val="00FA00"/>
    <a:srgbClr val="FF2600"/>
    <a:srgbClr val="AAAAAA"/>
    <a:srgbClr val="EBEBEB"/>
    <a:srgbClr val="FF40FF"/>
    <a:srgbClr val="FF0000"/>
    <a:srgbClr val="FF8000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3"/>
    <p:restoredTop sz="94646"/>
  </p:normalViewPr>
  <p:slideViewPr>
    <p:cSldViewPr snapToGrid="0" snapToObjects="1">
      <p:cViewPr varScale="1">
        <p:scale>
          <a:sx n="124" d="100"/>
          <a:sy n="124" d="100"/>
        </p:scale>
        <p:origin x="2304" y="176"/>
      </p:cViewPr>
      <p:guideLst>
        <p:guide orient="horz" pos="7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11/4/20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 forward region in</a:t>
            </a:r>
            <a:r>
              <a:rPr lang="en-US" baseline="0" dirty="0"/>
              <a:t>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65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26DD3-C2A3-44AA-8461-1C336FF9C4B1}" type="slidenum">
              <a:rPr lang="en-US"/>
              <a:pPr/>
              <a:t>15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  <a:p>
            <a:r>
              <a:rPr lang="en-US" dirty="0"/>
              <a:t>----- Meeting Notes (9/26/13 11:10) -----</a:t>
            </a:r>
          </a:p>
          <a:p>
            <a:r>
              <a:rPr lang="en-US" dirty="0"/>
              <a:t>specify p_T range on left-hand plot</a:t>
            </a:r>
          </a:p>
          <a:p>
            <a:r>
              <a:rPr lang="en-US" dirty="0"/>
              <a:t>specify eta range</a:t>
            </a:r>
          </a:p>
        </p:txBody>
      </p:sp>
    </p:spTree>
    <p:extLst>
      <p:ext uri="{BB962C8B-B14F-4D97-AF65-F5344CB8AC3E}">
        <p14:creationId xmlns:p14="http://schemas.microsoft.com/office/powerpoint/2010/main" val="30859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Comic Sans MS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Comic Sans MS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Comic Sans MS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Comic Sans MS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Comic Sans MS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3"/>
            <a:ext cx="2057400" cy="36512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351530" cy="365125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Opportunities with heavy flavor at the EIC,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3"/>
            <a:ext cx="2057400" cy="365125"/>
          </a:xfrm>
        </p:spPr>
        <p:txBody>
          <a:bodyPr/>
          <a:lstStyle>
            <a:lvl1pPr algn="l">
              <a:defRPr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168650" cy="365125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</p:spPr>
        <p:txBody>
          <a:bodyPr/>
          <a:lstStyle>
            <a:lvl1pPr algn="l">
              <a:defRPr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36512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249930" cy="365125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Opportunities with heavy flavor at the EIC, 2020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365125"/>
          </a:xfrm>
        </p:spPr>
        <p:txBody>
          <a:bodyPr/>
          <a:lstStyle>
            <a:lvl1pPr algn="l">
              <a:defRPr sz="12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104.3943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arxiv.org/abs/arXiv:1703.09333" TargetMode="Externa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8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3.pn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9.emf"/><Relationship Id="rId10" Type="http://schemas.openxmlformats.org/officeDocument/2006/relationships/image" Target="../media/image17.png"/><Relationship Id="rId19" Type="http://schemas.openxmlformats.org/officeDocument/2006/relationships/image" Target="../media/image26.emf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68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3.emf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32.png"/><Relationship Id="rId9" Type="http://schemas.openxmlformats.org/officeDocument/2006/relationships/image" Target="../media/image3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6867" y="1140431"/>
            <a:ext cx="8137133" cy="2933288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  <a:t>Constraining the </a:t>
            </a:r>
            <a:br>
              <a:rPr lang="en-US" dirty="0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</a:br>
            <a:br>
              <a:rPr lang="en-US" dirty="0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</a:br>
            <a:r>
              <a:rPr lang="en-US" dirty="0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  <a:t>gluon </a:t>
            </a:r>
            <a:r>
              <a:rPr lang="en-US" dirty="0" err="1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  <a:t>Sivers</a:t>
            </a:r>
            <a:r>
              <a:rPr lang="en-US" dirty="0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  <a:t> function</a:t>
            </a:r>
            <a:br>
              <a:rPr lang="en-US" dirty="0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</a:br>
            <a:br>
              <a:rPr lang="en-US" dirty="0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</a:br>
            <a:r>
              <a:rPr lang="en-US" dirty="0">
                <a:ln>
                  <a:solidFill>
                    <a:srgbClr val="AAAAAA"/>
                  </a:solidFill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Pos="60000" dist="60007" dir="5400000" sy="-100000" algn="bl" rotWithShape="0"/>
                </a:effectLst>
              </a:rPr>
              <a:t>at a future EIC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6579" y="4350851"/>
            <a:ext cx="5507421" cy="796501"/>
          </a:xfrm>
        </p:spPr>
        <p:txBody>
          <a:bodyPr>
            <a:noAutofit/>
          </a:bodyPr>
          <a:lstStyle/>
          <a:p>
            <a:r>
              <a:rPr lang="en-US" dirty="0">
                <a:effectLst/>
              </a:rPr>
              <a:t> </a:t>
            </a:r>
            <a:r>
              <a:rPr lang="en-US" sz="2000" dirty="0">
                <a:effectLst/>
              </a:rPr>
              <a:t>L. Zheng,   E.C. </a:t>
            </a:r>
            <a:r>
              <a:rPr lang="en-US" sz="2000" dirty="0" err="1">
                <a:effectLst/>
              </a:rPr>
              <a:t>Aschenauer</a:t>
            </a:r>
            <a:r>
              <a:rPr lang="en-US" sz="2000" dirty="0">
                <a:effectLst/>
              </a:rPr>
              <a:t>,  J.H. Lee, </a:t>
            </a:r>
          </a:p>
          <a:p>
            <a:r>
              <a:rPr lang="en-US" sz="2000" dirty="0">
                <a:effectLst/>
              </a:rPr>
              <a:t>Bo-Wen Xiao, and Zhong-Bao Yin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2" y="6221676"/>
            <a:ext cx="1006765" cy="372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42804" r="31578" b="42693"/>
          <a:stretch/>
        </p:blipFill>
        <p:spPr>
          <a:xfrm>
            <a:off x="7291756" y="6247856"/>
            <a:ext cx="1289538" cy="264316"/>
          </a:xfrm>
          <a:prstGeom prst="rect">
            <a:avLst/>
          </a:prstGeom>
        </p:spPr>
      </p:pic>
      <p:pic>
        <p:nvPicPr>
          <p:cNvPr id="9" name="Picture 9" descr="F:\印度会议\ccnu.jpg">
            <a:extLst>
              <a:ext uri="{FF2B5EF4-FFF2-40B4-BE49-F238E27FC236}">
                <a16:creationId xmlns:a16="http://schemas.microsoft.com/office/drawing/2014/main" id="{2EC30463-C55C-844C-8BFA-97CB5EE7A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93" y="5246593"/>
            <a:ext cx="1001263" cy="100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63F198-6C82-7B49-A2A6-1DA5EDD3A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367" y="5381297"/>
            <a:ext cx="711056" cy="66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Opportunities with heavy flavor at the EIC, 2020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Access to Gluons in </a:t>
            </a:r>
            <a:r>
              <a:rPr lang="en-US" cap="none" dirty="0" err="1"/>
              <a:t>e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77166"/>
            <a:ext cx="2736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For Details: </a:t>
            </a:r>
            <a:r>
              <a:rPr lang="en-US" sz="1400" dirty="0">
                <a:latin typeface="Comic Sans MS"/>
                <a:cs typeface="Comic Sans MS"/>
              </a:rPr>
              <a:t>arXiv:1708.05654</a:t>
            </a:r>
          </a:p>
        </p:txBody>
      </p:sp>
      <p:pic>
        <p:nvPicPr>
          <p:cNvPr id="12" name="Picture 11" descr="F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r="4584"/>
          <a:stretch/>
        </p:blipFill>
        <p:spPr>
          <a:xfrm>
            <a:off x="4803035" y="1327932"/>
            <a:ext cx="4172982" cy="4122578"/>
          </a:xfrm>
          <a:prstGeom prst="rect">
            <a:avLst/>
          </a:prstGeom>
        </p:spPr>
      </p:pic>
      <p:pic>
        <p:nvPicPr>
          <p:cNvPr id="13" name="Picture 12" descr="charm-pro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02" y="4381770"/>
            <a:ext cx="1234351" cy="829580"/>
          </a:xfrm>
          <a:prstGeom prst="rect">
            <a:avLst/>
          </a:prstGeom>
        </p:spPr>
      </p:pic>
      <p:pic>
        <p:nvPicPr>
          <p:cNvPr id="16" name="Picture 15" descr="Fl.char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4" t="1827" r="4363" b="1370"/>
          <a:stretch/>
        </p:blipFill>
        <p:spPr>
          <a:xfrm>
            <a:off x="0" y="637989"/>
            <a:ext cx="4066798" cy="39554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9272" y="5475884"/>
            <a:ext cx="37417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high precision  </a:t>
            </a:r>
            <a:r>
              <a:rPr lang="en-US" sz="1600" dirty="0" err="1">
                <a:latin typeface="Comic Sans MS"/>
                <a:cs typeface="Comic Sans MS"/>
              </a:rPr>
              <a:t>F</a:t>
            </a:r>
            <a:r>
              <a:rPr lang="en-US" sz="1600" baseline="-25000" dirty="0" err="1">
                <a:latin typeface="Comic Sans MS"/>
                <a:cs typeface="Comic Sans MS"/>
              </a:rPr>
              <a:t>L</a:t>
            </a:r>
            <a:r>
              <a:rPr lang="en-US" sz="1600" baseline="30000" dirty="0" err="1">
                <a:latin typeface="Comic Sans MS"/>
                <a:cs typeface="Comic Sans MS"/>
              </a:rPr>
              <a:t>charm</a:t>
            </a:r>
            <a:r>
              <a:rPr lang="en-US" sz="1600" baseline="30000" dirty="0"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will offer an </a:t>
            </a:r>
          </a:p>
          <a:p>
            <a:r>
              <a:rPr lang="en-US" sz="1600" dirty="0">
                <a:latin typeface="Comic Sans MS"/>
                <a:cs typeface="Comic Sans MS"/>
              </a:rPr>
              <a:t>opportunity to benchmark different </a:t>
            </a:r>
            <a:r>
              <a:rPr lang="en-US" sz="1600" dirty="0"/>
              <a:t> </a:t>
            </a:r>
          </a:p>
          <a:p>
            <a:r>
              <a:rPr lang="en-US" sz="1600" dirty="0">
                <a:latin typeface="Comic Sans MS"/>
                <a:cs typeface="Comic Sans MS"/>
              </a:rPr>
              <a:t>GM-VFNS schemes with an </a:t>
            </a:r>
          </a:p>
          <a:p>
            <a:r>
              <a:rPr lang="en-US" sz="1600" dirty="0">
                <a:latin typeface="Comic Sans MS"/>
                <a:cs typeface="Comic Sans MS"/>
              </a:rPr>
              <a:t>unprecedented precision.</a:t>
            </a:r>
          </a:p>
        </p:txBody>
      </p:sp>
      <p:sp>
        <p:nvSpPr>
          <p:cNvPr id="18" name="Curved Right Arrow 17"/>
          <p:cNvSpPr/>
          <p:nvPr/>
        </p:nvSpPr>
        <p:spPr bwMode="auto">
          <a:xfrm>
            <a:off x="18700" y="4535499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392" y="4480164"/>
            <a:ext cx="29177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Direct Access to gluons at </a:t>
            </a:r>
          </a:p>
          <a:p>
            <a:r>
              <a:rPr lang="en-US" sz="1600" dirty="0">
                <a:latin typeface="Comic Sans MS"/>
                <a:cs typeface="Comic Sans MS"/>
              </a:rPr>
              <a:t>medium to high x by tagging </a:t>
            </a:r>
          </a:p>
          <a:p>
            <a:r>
              <a:rPr lang="en-US" sz="1600" dirty="0">
                <a:latin typeface="Comic Sans MS"/>
                <a:cs typeface="Comic Sans MS"/>
              </a:rPr>
              <a:t>photon-gluon fusion through</a:t>
            </a:r>
          </a:p>
          <a:p>
            <a:r>
              <a:rPr lang="en-US" sz="1600" dirty="0">
                <a:latin typeface="Comic Sans MS"/>
                <a:cs typeface="Comic Sans MS"/>
              </a:rPr>
              <a:t>charm events</a:t>
            </a:r>
          </a:p>
        </p:txBody>
      </p:sp>
    </p:spTree>
    <p:extLst>
      <p:ext uri="{BB962C8B-B14F-4D97-AF65-F5344CB8AC3E}">
        <p14:creationId xmlns:p14="http://schemas.microsoft.com/office/powerpoint/2010/main" val="243410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AFFDF-D520-134B-9303-DB12F4C5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BCB873-D5CB-4440-9F7F-3E92AAB9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A4608-9A1F-9B40-BE91-90EA9258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491124-71A0-3A46-9D4B-FA7A0AAF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Impact on the Knowledge of 1D Nuclear PDFs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A2942-96CD-954D-9E75-578E612C2F69}"/>
              </a:ext>
            </a:extLst>
          </p:cNvPr>
          <p:cNvSpPr txBox="1"/>
          <p:nvPr/>
        </p:nvSpPr>
        <p:spPr>
          <a:xfrm>
            <a:off x="909594" y="635006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√s &lt; 45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44E2B-A9CA-C24E-A7D3-5D0EC8240E20}"/>
              </a:ext>
            </a:extLst>
          </p:cNvPr>
          <p:cNvSpPr txBox="1"/>
          <p:nvPr/>
        </p:nvSpPr>
        <p:spPr>
          <a:xfrm>
            <a:off x="5920615" y="1209088"/>
            <a:ext cx="35197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Ratio of PDF of </a:t>
            </a:r>
            <a:r>
              <a:rPr lang="en-US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over Proton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Without EIC, large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uncertainties </a:t>
            </a:r>
          </a:p>
          <a:p>
            <a:pPr>
              <a:buClr>
                <a:srgbClr val="0000FF"/>
              </a:buClr>
            </a:pPr>
            <a:r>
              <a:rPr lang="en-US" sz="1600" b="1" dirty="0">
                <a:latin typeface="Comic Sans MS"/>
                <a:cs typeface="Comic Sans MS"/>
                <a:sym typeface="Wingdings"/>
              </a:rPr>
              <a:t>    </a:t>
            </a:r>
            <a:r>
              <a:rPr lang="en-US" sz="1600" dirty="0">
                <a:latin typeface="Comic Sans MS"/>
                <a:cs typeface="Comic Sans MS"/>
              </a:rPr>
              <a:t>With EIC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significantly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        reduced uncertainties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Complementary to RHIC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and LHC </a:t>
            </a:r>
            <a:r>
              <a:rPr lang="en-US" sz="1600" dirty="0" err="1">
                <a:latin typeface="Comic Sans MS"/>
                <a:cs typeface="Comic Sans MS"/>
              </a:rPr>
              <a:t>pA</a:t>
            </a:r>
            <a:r>
              <a:rPr lang="en-US" sz="1600" dirty="0">
                <a:latin typeface="Comic Sans MS"/>
                <a:cs typeface="Comic Sans MS"/>
              </a:rPr>
              <a:t> data. 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Provides information 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initial state for heavy 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collisions.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Does the nucleus behave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   like a proton at low-x?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 relevant to very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 high-energy cosmic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 ray studies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 critical input to AA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>
                <a:latin typeface="Comic Sans MS"/>
                <a:cs typeface="Comic Sans MS"/>
              </a:rPr>
              <a:t>arXiv</a:t>
            </a:r>
            <a:r>
              <a:rPr lang="en-US" sz="1600" dirty="0">
                <a:latin typeface="Comic Sans MS"/>
                <a:cs typeface="Comic Sans MS"/>
              </a:rPr>
              <a:t>:1708.05654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983BC-B560-0240-9B80-6596804A69FD}"/>
              </a:ext>
            </a:extLst>
          </p:cNvPr>
          <p:cNvSpPr txBox="1"/>
          <p:nvPr/>
        </p:nvSpPr>
        <p:spPr>
          <a:xfrm>
            <a:off x="4109994" y="577579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√s &lt; 90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CBF85-5F93-1449-B77B-907F0618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" t="1766" r="2069" b="2848"/>
          <a:stretch/>
        </p:blipFill>
        <p:spPr>
          <a:xfrm>
            <a:off x="178675" y="956441"/>
            <a:ext cx="5618181" cy="3247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163BD-C671-5345-B1D6-5A7FBFF3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4175740"/>
            <a:ext cx="5896303" cy="17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5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90491C-D323-B847-AF39-79741DFA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E5190-5CDB-B340-84B4-D459EEA6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2307A-7955-B240-88D6-65BA39652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7690C-5FCD-AE41-9B25-B492B98F146C}"/>
              </a:ext>
            </a:extLst>
          </p:cNvPr>
          <p:cNvSpPr txBox="1"/>
          <p:nvPr/>
        </p:nvSpPr>
        <p:spPr>
          <a:xfrm>
            <a:off x="1348069" y="1013167"/>
            <a:ext cx="6466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What Do We Know about Gluon TMDs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F12AE-23B9-6D4E-A731-B6A22B8115C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6000" contrast="26000"/>
            <a:alphaModFix amt="90000"/>
          </a:blip>
          <a:stretch>
            <a:fillRect/>
          </a:stretch>
        </p:blipFill>
        <p:spPr>
          <a:xfrm>
            <a:off x="3104315" y="2029431"/>
            <a:ext cx="2937164" cy="24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4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data are needed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Opportunities with heavy flavor at the EIC,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312" y="532759"/>
            <a:ext cx="5814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mic Sans MS" panose="030F0902030302020204" pitchFamily="66" charset="0"/>
              </a:rPr>
              <a:t>pA</a:t>
            </a:r>
            <a:r>
              <a:rPr lang="en-US" dirty="0">
                <a:latin typeface="Comic Sans MS" panose="030F0902030302020204" pitchFamily="66" charset="0"/>
              </a:rPr>
              <a:t>: for low x physics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 gluon distribution</a:t>
            </a: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Need measurements to separate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G</a:t>
            </a:r>
            <a:r>
              <a:rPr lang="en-US" baseline="-25000" dirty="0">
                <a:latin typeface="Comic Sans MS" panose="030F0902030302020204" pitchFamily="66" charset="0"/>
              </a:rPr>
              <a:t>WW</a:t>
            </a:r>
            <a:r>
              <a:rPr lang="en-US" dirty="0">
                <a:latin typeface="Comic Sans MS" panose="030F0902030302020204" pitchFamily="66" charset="0"/>
              </a:rPr>
              <a:t>(</a:t>
            </a:r>
            <a:r>
              <a:rPr lang="en-US" dirty="0" err="1">
                <a:latin typeface="Comic Sans MS" panose="030F0902030302020204" pitchFamily="66" charset="0"/>
              </a:rPr>
              <a:t>x,k</a:t>
            </a:r>
            <a:r>
              <a:rPr lang="en-US" baseline="-25000" dirty="0">
                <a:latin typeface="Comic Sans MS" panose="030F0902030302020204" pitchFamily="66" charset="0"/>
              </a:rPr>
              <a:t>⊥</a:t>
            </a:r>
            <a:r>
              <a:rPr lang="en-US" dirty="0">
                <a:latin typeface="Comic Sans MS" panose="030F0902030302020204" pitchFamily="66" charset="0"/>
              </a:rPr>
              <a:t>) is the conventional gluon distribution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G</a:t>
            </a:r>
            <a:r>
              <a:rPr lang="en-US" baseline="-25000" dirty="0">
                <a:latin typeface="Comic Sans MS" panose="030F0902030302020204" pitchFamily="66" charset="0"/>
              </a:rPr>
              <a:t>DP</a:t>
            </a:r>
            <a:r>
              <a:rPr lang="en-US" dirty="0">
                <a:latin typeface="Comic Sans MS" panose="030F0902030302020204" pitchFamily="66" charset="0"/>
              </a:rPr>
              <a:t>(</a:t>
            </a:r>
            <a:r>
              <a:rPr lang="en-US" dirty="0" err="1">
                <a:latin typeface="Comic Sans MS" panose="030F0902030302020204" pitchFamily="66" charset="0"/>
              </a:rPr>
              <a:t>x,k</a:t>
            </a:r>
            <a:r>
              <a:rPr lang="en-US" baseline="-25000" dirty="0">
                <a:latin typeface="Comic Sans MS" panose="030F0902030302020204" pitchFamily="66" charset="0"/>
              </a:rPr>
              <a:t>⊥</a:t>
            </a:r>
            <a:r>
              <a:rPr lang="en-US" dirty="0">
                <a:latin typeface="Comic Sans MS" panose="030F0902030302020204" pitchFamily="66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3" y="2069427"/>
            <a:ext cx="9144000" cy="1071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15" y="1770703"/>
            <a:ext cx="642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Different processes for </a:t>
            </a:r>
            <a:r>
              <a:rPr lang="en-US" dirty="0" err="1">
                <a:solidFill>
                  <a:srgbClr val="0432FF"/>
                </a:solidFill>
                <a:latin typeface="Comic Sans MS" panose="030F0902030302020204" pitchFamily="66" charset="0"/>
              </a:rPr>
              <a:t>unpolarised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 gluon distributions: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" y="3459210"/>
            <a:ext cx="9144000" cy="1092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085" y="3204147"/>
            <a:ext cx="730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Different processes to access linear </a:t>
            </a:r>
            <a:r>
              <a:rPr lang="en-US" dirty="0" err="1">
                <a:solidFill>
                  <a:srgbClr val="0432FF"/>
                </a:solidFill>
                <a:latin typeface="Comic Sans MS" panose="030F0902030302020204" pitchFamily="66" charset="0"/>
              </a:rPr>
              <a:t>polarised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 gluon distributions: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41968"/>
            <a:ext cx="6140174" cy="2316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475" y="518622"/>
            <a:ext cx="2407478" cy="15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/>
              <a:t>Opportunities with heavy flavor at the EIC, 2020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Gluon “TMD</a:t>
            </a:r>
            <a:r>
              <a:rPr lang="en-US" cap="none" dirty="0"/>
              <a:t>s</a:t>
            </a:r>
            <a:r>
              <a:rPr lang="en-US" dirty="0"/>
              <a:t>”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466176" y="2602183"/>
            <a:ext cx="4487324" cy="29858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6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ü"/>
              <a:defRPr sz="12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FF"/>
              </a:buClr>
            </a:pPr>
            <a:r>
              <a:rPr lang="en-US" b="0" dirty="0"/>
              <a:t> Heavy flavor asymmetries most sensitive to Twist-3 counterpart of Gluon </a:t>
            </a:r>
            <a:r>
              <a:rPr lang="en-US" b="0" dirty="0" err="1"/>
              <a:t>Sivers</a:t>
            </a:r>
            <a:r>
              <a:rPr lang="en-US" b="0" dirty="0"/>
              <a:t> and tri-gluon </a:t>
            </a:r>
            <a:r>
              <a:rPr lang="en-US" b="0" dirty="0" err="1"/>
              <a:t>correlator</a:t>
            </a:r>
            <a:r>
              <a:rPr lang="en-US" b="0" dirty="0"/>
              <a:t>, </a:t>
            </a:r>
          </a:p>
          <a:p>
            <a:pPr>
              <a:buClr>
                <a:srgbClr val="0000FF"/>
              </a:buClr>
            </a:pPr>
            <a:r>
              <a:rPr lang="en-US" b="0" dirty="0"/>
              <a:t> no final state effects expected      due to heavy quark mass</a:t>
            </a:r>
          </a:p>
          <a:p>
            <a:pPr>
              <a:buClr>
                <a:srgbClr val="0000FF"/>
              </a:buClr>
            </a:pPr>
            <a:r>
              <a:rPr lang="en-US" b="0" dirty="0"/>
              <a:t> Both contributions poorly known</a:t>
            </a:r>
          </a:p>
        </p:txBody>
      </p:sp>
      <p:pic>
        <p:nvPicPr>
          <p:cNvPr id="20" name="Content Placeholder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9" b="2748"/>
          <a:stretch/>
        </p:blipFill>
        <p:spPr>
          <a:xfrm>
            <a:off x="0" y="920436"/>
            <a:ext cx="4199359" cy="49741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774" y="5816508"/>
            <a:ext cx="44394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/>
                <a:cs typeface="Comic Sans MS"/>
              </a:rPr>
              <a:t>Model calculations from: Koike et.al. </a:t>
            </a:r>
            <a:r>
              <a:rPr lang="en-US" sz="1600" dirty="0">
                <a:latin typeface="Comic Sans MS"/>
                <a:cs typeface="Comic Sans MS"/>
                <a:hlinkClick r:id="rId3"/>
              </a:rPr>
              <a:t>Phys.Rev. D84 (2011) 014026</a:t>
            </a:r>
            <a:endParaRPr lang="en-US" sz="1600" dirty="0">
              <a:latin typeface="Comic Sans MS"/>
              <a:cs typeface="Comic Sans M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81" y="910038"/>
            <a:ext cx="1875469" cy="1302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596213"/>
            <a:ext cx="3255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dirty="0">
                <a:solidFill>
                  <a:srgbClr val="000000"/>
                </a:solidFill>
                <a:latin typeface="Comic Sans MS"/>
                <a:cs typeface="Comic Sans MS"/>
                <a:hlinkClick r:id="rId5"/>
              </a:rPr>
              <a:t>Phys.Rev. D95 (2017) 112001 </a:t>
            </a:r>
            <a:endParaRPr lang="en-US" altLang="en-US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9A8AC-4A7D-BC4D-9310-0C067F4A5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3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>
                <a:latin typeface="Comic Sans MS"/>
                <a:cs typeface="Comic Sans MS"/>
              </a:rPr>
              <a:t>Opportunities with heavy flavor at the EIC, 2020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Comic Sans MS"/>
                <a:cs typeface="Comic Sans MS"/>
              </a:rPr>
              <a:t>“Twist-3 </a:t>
            </a:r>
            <a:r>
              <a:rPr lang="en-US" sz="2400" dirty="0" err="1">
                <a:latin typeface="Comic Sans MS"/>
                <a:cs typeface="Comic Sans MS"/>
              </a:rPr>
              <a:t>Sivers</a:t>
            </a:r>
            <a:r>
              <a:rPr lang="en-US" sz="2400" dirty="0">
                <a:latin typeface="Comic Sans MS"/>
                <a:cs typeface="Comic Sans MS"/>
              </a:rPr>
              <a:t>” Through Jets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2529" y="4718033"/>
            <a:ext cx="5229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/>
                <a:cs typeface="Comic Sans MS"/>
              </a:rPr>
              <a:t>No sign of sizable azimuthal asymmetry in jet production at √</a:t>
            </a:r>
            <a:r>
              <a:rPr lang="en-US" i="1" dirty="0">
                <a:latin typeface="Comic Sans MS"/>
                <a:cs typeface="Comic Sans MS"/>
              </a:rPr>
              <a:t>s</a:t>
            </a:r>
            <a:r>
              <a:rPr lang="en-US" dirty="0">
                <a:latin typeface="Comic Sans MS"/>
                <a:cs typeface="Comic Sans MS"/>
              </a:rPr>
              <a:t> = 500 </a:t>
            </a:r>
            <a:r>
              <a:rPr lang="en-US" dirty="0" err="1">
                <a:latin typeface="Comic Sans MS"/>
                <a:cs typeface="Comic Sans MS"/>
              </a:rPr>
              <a:t>GeV</a:t>
            </a:r>
            <a:endParaRPr lang="en-US" dirty="0">
              <a:latin typeface="Comic Sans MS"/>
              <a:cs typeface="Comic Sans MS"/>
            </a:endParaRPr>
          </a:p>
          <a:p>
            <a:pPr algn="ctr"/>
            <a:r>
              <a:rPr lang="en-US" i="1" dirty="0">
                <a:latin typeface="Comic Sans MS"/>
                <a:cs typeface="Comic Sans MS"/>
              </a:rPr>
              <a:t>Consistent with expectation from inclusive jets, di-jets, and neutral </a:t>
            </a:r>
            <a:r>
              <a:rPr lang="en-US" i="1" dirty="0" err="1">
                <a:latin typeface="Comic Sans MS"/>
                <a:cs typeface="Comic Sans MS"/>
              </a:rPr>
              <a:t>pions</a:t>
            </a:r>
            <a:r>
              <a:rPr lang="en-US" i="1" dirty="0">
                <a:latin typeface="Comic Sans MS"/>
                <a:cs typeface="Comic Sans MS"/>
              </a:rPr>
              <a:t> at </a:t>
            </a:r>
            <a:r>
              <a:rPr lang="en-US" dirty="0">
                <a:latin typeface="Comic Sans MS"/>
                <a:cs typeface="Comic Sans MS"/>
              </a:rPr>
              <a:t>√</a:t>
            </a:r>
            <a:r>
              <a:rPr lang="en-US" i="1" dirty="0">
                <a:latin typeface="Comic Sans MS"/>
                <a:cs typeface="Comic Sans MS"/>
              </a:rPr>
              <a:t>s </a:t>
            </a:r>
            <a:r>
              <a:rPr lang="en-US" dirty="0">
                <a:latin typeface="Comic Sans MS"/>
                <a:cs typeface="Comic Sans MS"/>
              </a:rPr>
              <a:t>= 200</a:t>
            </a:r>
            <a:r>
              <a:rPr lang="en-US" i="1" dirty="0">
                <a:latin typeface="Comic Sans MS"/>
                <a:cs typeface="Comic Sans MS"/>
              </a:rPr>
              <a:t> </a:t>
            </a:r>
            <a:r>
              <a:rPr lang="en-US" i="1" dirty="0" err="1">
                <a:latin typeface="Comic Sans MS"/>
                <a:cs typeface="Comic Sans MS"/>
              </a:rPr>
              <a:t>GeV</a:t>
            </a:r>
            <a:endParaRPr lang="en-US" i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85" y="645588"/>
            <a:ext cx="281305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/>
                <a:cs typeface="Comic Sans MS"/>
              </a:rPr>
              <a:t>Asymmetries shown as function of particle-jet </a:t>
            </a:r>
            <a:r>
              <a:rPr lang="en-US" sz="1600" b="1" dirty="0" err="1">
                <a:latin typeface="Comic Sans MS"/>
                <a:cs typeface="Comic Sans MS"/>
              </a:rPr>
              <a:t>p</a:t>
            </a:r>
            <a:r>
              <a:rPr lang="en-US" sz="1600" b="1" baseline="-25000" dirty="0" err="1">
                <a:latin typeface="Comic Sans MS"/>
                <a:cs typeface="Comic Sans MS"/>
              </a:rPr>
              <a:t>T</a:t>
            </a:r>
            <a:endParaRPr lang="en-US" sz="1600" b="1" baseline="-25000" dirty="0">
              <a:latin typeface="Comic Sans MS"/>
              <a:cs typeface="Comic Sans MS"/>
            </a:endParaRPr>
          </a:p>
          <a:p>
            <a:pPr algn="ctr"/>
            <a:r>
              <a:rPr lang="en-US" sz="1600" i="1" dirty="0">
                <a:latin typeface="Comic Sans MS"/>
                <a:cs typeface="Comic Sans MS"/>
              </a:rPr>
              <a:t>Corresponding </a:t>
            </a:r>
            <a:r>
              <a:rPr lang="en-US" sz="1600" i="1" dirty="0" err="1">
                <a:latin typeface="Comic Sans MS"/>
                <a:cs typeface="Comic Sans MS"/>
              </a:rPr>
              <a:t>parton</a:t>
            </a:r>
            <a:r>
              <a:rPr lang="en-US" sz="1600" i="1" dirty="0">
                <a:latin typeface="Comic Sans MS"/>
                <a:cs typeface="Comic Sans MS"/>
              </a:rPr>
              <a:t>-jet </a:t>
            </a:r>
            <a:r>
              <a:rPr lang="en-US" sz="1600" i="1" dirty="0" err="1">
                <a:latin typeface="Comic Sans MS"/>
                <a:cs typeface="Comic Sans MS"/>
              </a:rPr>
              <a:t>p</a:t>
            </a:r>
            <a:r>
              <a:rPr lang="en-US" sz="1600" i="1" baseline="-25000" dirty="0" err="1">
                <a:latin typeface="Comic Sans MS"/>
                <a:cs typeface="Comic Sans MS"/>
              </a:rPr>
              <a:t>T</a:t>
            </a:r>
            <a:r>
              <a:rPr lang="en-US" sz="1600" i="1" dirty="0">
                <a:latin typeface="Comic Sans MS"/>
                <a:cs typeface="Comic Sans MS"/>
              </a:rPr>
              <a:t> lower by 0.6-1.4 </a:t>
            </a:r>
            <a:r>
              <a:rPr lang="en-US" sz="1600" i="1" dirty="0" err="1">
                <a:latin typeface="Comic Sans MS"/>
                <a:cs typeface="Comic Sans MS"/>
              </a:rPr>
              <a:t>GeV</a:t>
            </a:r>
            <a:endParaRPr lang="en-US" sz="1600" i="1" dirty="0">
              <a:latin typeface="Comic Sans MS"/>
              <a:cs typeface="Comic Sans MS"/>
            </a:endParaRPr>
          </a:p>
          <a:p>
            <a:pPr algn="ctr"/>
            <a:endParaRPr lang="en-US" sz="1600" dirty="0">
              <a:latin typeface="Comic Sans MS"/>
              <a:cs typeface="Comic Sans MS"/>
            </a:endParaRPr>
          </a:p>
          <a:p>
            <a:pPr algn="ctr"/>
            <a:r>
              <a:rPr lang="en-US" sz="1600" dirty="0">
                <a:latin typeface="Comic Sans MS"/>
                <a:cs typeface="Comic Sans MS"/>
              </a:rPr>
              <a:t>Horizontal errors include uncertainties from statistics, calorimeter gains, efficiencies, track momentum, and tracking efficiency</a:t>
            </a:r>
          </a:p>
        </p:txBody>
      </p:sp>
      <p:pic>
        <p:nvPicPr>
          <p:cNvPr id="3" name="Picture 2" descr="fig8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 r="8671"/>
          <a:stretch/>
        </p:blipFill>
        <p:spPr>
          <a:xfrm>
            <a:off x="3075454" y="677327"/>
            <a:ext cx="6055326" cy="38510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100" y="3958773"/>
            <a:ext cx="4356100" cy="2578975"/>
            <a:chOff x="139700" y="3958773"/>
            <a:chExt cx="4356100" cy="2578975"/>
          </a:xfrm>
        </p:grpSpPr>
        <p:grpSp>
          <p:nvGrpSpPr>
            <p:cNvPr id="12" name="Group 11"/>
            <p:cNvGrpSpPr/>
            <p:nvPr/>
          </p:nvGrpSpPr>
          <p:grpSpPr>
            <a:xfrm>
              <a:off x="139700" y="3958773"/>
              <a:ext cx="4356100" cy="2578975"/>
              <a:chOff x="148987" y="3647507"/>
              <a:chExt cx="4697389" cy="294651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148987" y="3647507"/>
                <a:ext cx="4697389" cy="2946512"/>
                <a:chOff x="225187" y="3647507"/>
                <a:chExt cx="4697389" cy="2946512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225187" y="3647507"/>
                  <a:ext cx="3974280" cy="2721879"/>
                  <a:chOff x="225187" y="3711008"/>
                  <a:chExt cx="3974280" cy="2721879"/>
                </a:xfrm>
              </p:grpSpPr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225187" y="3711008"/>
                    <a:ext cx="3796480" cy="2721879"/>
                    <a:chOff x="191319" y="3694074"/>
                    <a:chExt cx="3796480" cy="2721879"/>
                  </a:xfrm>
                </p:grpSpPr>
                <p:pic>
                  <p:nvPicPr>
                    <p:cNvPr id="19" name="Picture 18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1281" t="11438" r="38889" b="7010"/>
                    <a:stretch/>
                  </p:blipFill>
                  <p:spPr>
                    <a:xfrm>
                      <a:off x="191319" y="3797923"/>
                      <a:ext cx="3796480" cy="26180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Picture 19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40461" t="2316" b="89909"/>
                    <a:stretch/>
                  </p:blipFill>
                  <p:spPr>
                    <a:xfrm>
                      <a:off x="970571" y="3694074"/>
                      <a:ext cx="2948992" cy="19482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l="58710" t="85397" r="35686" b="7010"/>
                  <a:stretch/>
                </p:blipFill>
                <p:spPr>
                  <a:xfrm>
                    <a:off x="3843867" y="6189133"/>
                    <a:ext cx="355600" cy="24375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3392894" y="6242380"/>
                  <a:ext cx="1529682" cy="3516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err="1">
                      <a:latin typeface="Arial"/>
                      <a:cs typeface="Arial"/>
                    </a:rPr>
                    <a:t>p</a:t>
                  </a:r>
                  <a:r>
                    <a:rPr lang="en-US" sz="1400" b="1" baseline="-25000" dirty="0" err="1">
                      <a:latin typeface="Arial"/>
                      <a:cs typeface="Arial"/>
                    </a:rPr>
                    <a:t>T</a:t>
                  </a:r>
                  <a:r>
                    <a:rPr lang="en-US" sz="1400" b="1" dirty="0">
                      <a:latin typeface="Arial"/>
                      <a:cs typeface="Arial"/>
                    </a:rPr>
                    <a:t> [</a:t>
                  </a:r>
                  <a:r>
                    <a:rPr lang="en-US" sz="1400" b="1" dirty="0" err="1">
                      <a:latin typeface="Arial"/>
                      <a:cs typeface="Arial"/>
                    </a:rPr>
                    <a:t>GeV</a:t>
                  </a:r>
                  <a:r>
                    <a:rPr lang="en-US" sz="1400" b="1" dirty="0">
                      <a:latin typeface="Arial"/>
                      <a:cs typeface="Arial"/>
                    </a:rPr>
                    <a:t>/c]</a:t>
                  </a:r>
                </a:p>
              </p:txBody>
            </p: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62179" t="18408" r="31283" b="74207"/>
              <a:stretch/>
            </p:blipFill>
            <p:spPr>
              <a:xfrm>
                <a:off x="2455331" y="3974249"/>
                <a:ext cx="414867" cy="23706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/>
            <p:cNvCxnSpPr/>
            <p:nvPr/>
          </p:nvCxnSpPr>
          <p:spPr>
            <a:xfrm flipH="1">
              <a:off x="1401218" y="4169833"/>
              <a:ext cx="2132" cy="1948494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07499" y="4180417"/>
              <a:ext cx="4268" cy="1925210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1409701" y="3333750"/>
            <a:ext cx="2432049" cy="125095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95115C6-2BC7-C94F-BBDF-C3F2F495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8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Opportunities with heavy flavor at the EIC, 2020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Gluon “TMD</a:t>
            </a:r>
            <a:r>
              <a:rPr lang="en-US" cap="none" dirty="0"/>
              <a:t>s</a:t>
            </a:r>
            <a:r>
              <a:rPr lang="en-US" dirty="0"/>
              <a:t>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91987"/>
            <a:ext cx="4680585" cy="2187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90851"/>
            <a:ext cx="4680585" cy="2187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3" y="4655166"/>
            <a:ext cx="4680585" cy="21875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31478" y="1016000"/>
            <a:ext cx="43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0313" y="3001618"/>
            <a:ext cx="54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Comic Sans MS"/>
                <a:cs typeface="Comic Sans MS"/>
              </a:rPr>
              <a:t>pAl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61329" y="890113"/>
            <a:ext cx="4403770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Improved results from 2015!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Consistent with 0</a:t>
            </a:r>
          </a:p>
          <a:p>
            <a:pPr>
              <a:buClr>
                <a:srgbClr val="0000FF"/>
              </a:buClr>
            </a:pPr>
            <a:r>
              <a:rPr lang="en-US" b="0" dirty="0">
                <a:latin typeface="Comic Sans MS"/>
                <a:cs typeface="Comic Sans MS"/>
              </a:rPr>
              <a:t>    to 3~10</a:t>
            </a:r>
            <a:r>
              <a:rPr lang="en-US" b="0" baseline="30000" dirty="0">
                <a:latin typeface="Comic Sans MS"/>
                <a:cs typeface="Comic Sans MS"/>
              </a:rPr>
              <a:t>-4</a:t>
            </a:r>
            <a:r>
              <a:rPr lang="en-US" b="0" dirty="0">
                <a:latin typeface="Comic Sans MS"/>
                <a:cs typeface="Comic Sans MS"/>
              </a:rPr>
              <a:t> precision level at low </a:t>
            </a:r>
            <a:r>
              <a:rPr lang="en-US" b="0" dirty="0" err="1">
                <a:latin typeface="Comic Sans MS"/>
                <a:cs typeface="Comic Sans MS"/>
              </a:rPr>
              <a:t>p</a:t>
            </a:r>
            <a:r>
              <a:rPr lang="en-US" b="0" baseline="-25000" dirty="0" err="1">
                <a:latin typeface="Comic Sans MS"/>
                <a:cs typeface="Comic Sans MS"/>
              </a:rPr>
              <a:t>T</a:t>
            </a:r>
            <a:endParaRPr lang="en-US" b="0" baseline="-250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endParaRPr lang="en-US" sz="1200" b="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b="0" dirty="0">
                <a:latin typeface="Comic Sans MS"/>
                <a:cs typeface="Comic Sans MS"/>
              </a:rPr>
              <a:t>constrain of gluon </a:t>
            </a:r>
            <a:r>
              <a:rPr lang="en-US" b="0" dirty="0" err="1">
                <a:latin typeface="Comic Sans MS"/>
                <a:cs typeface="Comic Sans MS"/>
              </a:rPr>
              <a:t>Sivers</a:t>
            </a:r>
            <a:r>
              <a:rPr lang="en-US" b="0" dirty="0">
                <a:latin typeface="Comic Sans MS"/>
                <a:cs typeface="Comic Sans MS"/>
              </a:rPr>
              <a:t> effect</a:t>
            </a:r>
          </a:p>
          <a:p>
            <a:pPr>
              <a:buClr>
                <a:srgbClr val="0000FF"/>
              </a:buClr>
            </a:pPr>
            <a:r>
              <a:rPr lang="es-ES_tradnl" b="0" dirty="0">
                <a:latin typeface="Comic Sans MS"/>
                <a:cs typeface="Comic Sans MS"/>
              </a:rPr>
              <a:t>    </a:t>
            </a:r>
            <a:r>
              <a:rPr lang="es-ES_tradnl" sz="1600" b="0" dirty="0" err="1">
                <a:latin typeface="Comic Sans MS"/>
                <a:cs typeface="Comic Sans MS"/>
              </a:rPr>
              <a:t>Anselmino</a:t>
            </a:r>
            <a:r>
              <a:rPr lang="es-ES_tradnl" sz="1600" b="0" dirty="0">
                <a:latin typeface="Comic Sans MS"/>
                <a:cs typeface="Comic Sans MS"/>
              </a:rPr>
              <a:t> et al, PRD 74 (2006), 094011</a:t>
            </a:r>
          </a:p>
          <a:p>
            <a:pPr>
              <a:buClr>
                <a:srgbClr val="0000FF"/>
              </a:buClr>
            </a:pPr>
            <a:r>
              <a:rPr lang="fr-FR" sz="1600" b="0" dirty="0">
                <a:latin typeface="Comic Sans MS"/>
                <a:cs typeface="Comic Sans MS"/>
              </a:rPr>
              <a:t>     D’</a:t>
            </a:r>
            <a:r>
              <a:rPr lang="fr-FR" sz="1600" b="0" dirty="0" err="1">
                <a:latin typeface="Comic Sans MS"/>
                <a:cs typeface="Comic Sans MS"/>
              </a:rPr>
              <a:t>Alesio</a:t>
            </a:r>
            <a:r>
              <a:rPr lang="fr-FR" sz="1600" b="0" dirty="0">
                <a:latin typeface="Comic Sans MS"/>
                <a:cs typeface="Comic Sans MS"/>
              </a:rPr>
              <a:t> et al, JHEP 1509 (2015), 119</a:t>
            </a:r>
          </a:p>
          <a:p>
            <a:pPr>
              <a:buClr>
                <a:srgbClr val="0000FF"/>
              </a:buClr>
            </a:pPr>
            <a:endParaRPr lang="fr-FR" sz="1600" b="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fr-FR" b="1" dirty="0" err="1">
                <a:solidFill>
                  <a:srgbClr val="0000FF"/>
                </a:solidFill>
                <a:latin typeface="Comic Sans MS"/>
                <a:cs typeface="Comic Sans MS"/>
              </a:rPr>
              <a:t>pA</a:t>
            </a:r>
            <a:r>
              <a:rPr lang="fr-FR" b="1" dirty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</a:p>
          <a:p>
            <a:pPr>
              <a:buClr>
                <a:srgbClr val="0000FF"/>
              </a:buClr>
            </a:pPr>
            <a:r>
              <a:rPr lang="fr-FR" b="0" dirty="0">
                <a:latin typeface="Comic Sans MS"/>
                <a:cs typeface="Comic Sans MS"/>
              </a:rPr>
              <a:t>hi</a:t>
            </a:r>
            <a:r>
              <a:rPr lang="en-US" b="0" dirty="0" err="1">
                <a:latin typeface="Comic Sans MS"/>
                <a:cs typeface="Comic Sans MS"/>
              </a:rPr>
              <a:t>gh</a:t>
            </a:r>
            <a:r>
              <a:rPr lang="en-US" b="0" dirty="0">
                <a:latin typeface="Comic Sans MS"/>
                <a:cs typeface="Comic Sans MS"/>
              </a:rPr>
              <a:t> precision test of nuclear effects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16017" y="5163931"/>
            <a:ext cx="59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Comic Sans MS"/>
                <a:cs typeface="Comic Sans MS"/>
              </a:rPr>
              <a:t>pAu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6" name="Picture 15" descr="pi0frac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7677" r="6511"/>
          <a:stretch/>
        </p:blipFill>
        <p:spPr>
          <a:xfrm>
            <a:off x="5455478" y="4141305"/>
            <a:ext cx="3230524" cy="24356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37168D-6C49-694D-A13C-317718F14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7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C36644-3462-2B4E-A575-CBCC8F4A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806C9-C899-2C44-9882-1F8FDAA4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06C4D-35FF-D148-95B9-D67E5F4B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F985B-4C56-2B43-97C9-83E6A5C68626}"/>
              </a:ext>
            </a:extLst>
          </p:cNvPr>
          <p:cNvSpPr txBox="1"/>
          <p:nvPr/>
        </p:nvSpPr>
        <p:spPr>
          <a:xfrm>
            <a:off x="1952300" y="1534513"/>
            <a:ext cx="5235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Gluon TMDs at an EIC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A0D9CCD-A16F-254A-A5A7-ACF9984869A6}"/>
              </a:ext>
            </a:extLst>
          </p:cNvPr>
          <p:cNvGrpSpPr/>
          <p:nvPr/>
        </p:nvGrpSpPr>
        <p:grpSpPr>
          <a:xfrm>
            <a:off x="1977508" y="2322788"/>
            <a:ext cx="5121573" cy="3244429"/>
            <a:chOff x="5608985" y="4091459"/>
            <a:chExt cx="3434948" cy="2245360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42B4336B-1266-BE42-A1F6-74150C690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985" y="4091459"/>
              <a:ext cx="3001600" cy="224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9D8EE22F-AC06-A54F-9089-2D367EA7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968" y="4433038"/>
              <a:ext cx="20699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shows emerges of a scale Q</a:t>
              </a:r>
              <a:r>
                <a:rPr lang="en-US" sz="1100" baseline="-60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s</a:t>
              </a:r>
              <a:endParaRPr lang="en-US" sz="1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endParaRPr>
            </a:p>
            <a:p>
              <a:r>
                <a:rPr lang="en-US" sz="11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where gluon density saturates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56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C9121-38B1-034C-8131-1A91547FE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57B668-9BAB-40DA-BB1D-88756E680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ea"/>
              </a:rPr>
              <a:t>Accessing gluon </a:t>
            </a:r>
            <a:r>
              <a:rPr lang="en-US" dirty="0" err="1">
                <a:latin typeface="+mj-ea"/>
              </a:rPr>
              <a:t>Sivers</a:t>
            </a:r>
            <a:r>
              <a:rPr lang="en-US" dirty="0">
                <a:latin typeface="+mj-ea"/>
              </a:rPr>
              <a:t> at EIC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71303" y="3879438"/>
            <a:ext cx="1646844" cy="52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147" y="3879438"/>
            <a:ext cx="16478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4652998" y="3527881"/>
            <a:ext cx="3537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Single Spin Asymmetry (SSA)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529DD73-0D25-40CD-8C53-55DC4A22A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1" t="4325" r="4120"/>
          <a:stretch/>
        </p:blipFill>
        <p:spPr>
          <a:xfrm>
            <a:off x="5060325" y="596571"/>
            <a:ext cx="3294669" cy="3042723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A90C18CF-68F7-49D0-A248-BD31F724D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4" y="940465"/>
            <a:ext cx="1701895" cy="192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7E6C601-59AC-4A66-90E2-178EF5440D1B}"/>
              </a:ext>
            </a:extLst>
          </p:cNvPr>
          <p:cNvSpPr txBox="1"/>
          <p:nvPr/>
        </p:nvSpPr>
        <p:spPr>
          <a:xfrm>
            <a:off x="1738704" y="1391642"/>
            <a:ext cx="67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</a:t>
            </a:r>
            <a:r>
              <a:rPr lang="en-US" altLang="zh-CN" baseline="-25000" dirty="0"/>
              <a:t>T1</a:t>
            </a:r>
            <a:endParaRPr lang="zh-CN" altLang="en-US" baseline="-25000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3224351-D0FF-4F5D-A8BB-A12F2AD95E48}"/>
              </a:ext>
            </a:extLst>
          </p:cNvPr>
          <p:cNvSpPr txBox="1"/>
          <p:nvPr/>
        </p:nvSpPr>
        <p:spPr>
          <a:xfrm>
            <a:off x="1712348" y="1946954"/>
            <a:ext cx="675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</a:t>
            </a:r>
            <a:r>
              <a:rPr lang="en-US" altLang="zh-CN" baseline="-25000" dirty="0"/>
              <a:t>T2</a:t>
            </a:r>
            <a:endParaRPr lang="zh-CN" altLang="en-US" baseline="-25000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58E83181-F7B1-4801-9516-D1A8306C2C7C}"/>
              </a:ext>
            </a:extLst>
          </p:cNvPr>
          <p:cNvSpPr txBox="1"/>
          <p:nvPr/>
        </p:nvSpPr>
        <p:spPr>
          <a:xfrm>
            <a:off x="240525" y="652871"/>
            <a:ext cx="214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Photon-gluon fusion (PGF)</a:t>
            </a:r>
            <a:endParaRPr lang="zh-CN" altLang="en-US" sz="12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id="{7E8CD38C-1BC1-4B2B-8562-C9F00F8D3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95"/>
          <a:stretch/>
        </p:blipFill>
        <p:spPr bwMode="auto">
          <a:xfrm>
            <a:off x="2450027" y="716917"/>
            <a:ext cx="1241807" cy="98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73BE3342-3739-4393-BF75-0B34FF94F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7"/>
          <a:stretch/>
        </p:blipFill>
        <p:spPr bwMode="auto">
          <a:xfrm>
            <a:off x="2413761" y="2030035"/>
            <a:ext cx="1354776" cy="102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2AF9B7E3-1865-42E9-AD81-460E33C5AD1A}"/>
              </a:ext>
            </a:extLst>
          </p:cNvPr>
          <p:cNvSpPr txBox="1"/>
          <p:nvPr/>
        </p:nvSpPr>
        <p:spPr>
          <a:xfrm>
            <a:off x="2422602" y="596571"/>
            <a:ext cx="22755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Leading order DIS (LODIS) </a:t>
            </a:r>
            <a:endParaRPr lang="zh-CN" altLang="en-US" sz="12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C537B75B-26CA-4D07-9CED-1036EFAFF37E}"/>
              </a:ext>
            </a:extLst>
          </p:cNvPr>
          <p:cNvSpPr txBox="1"/>
          <p:nvPr/>
        </p:nvSpPr>
        <p:spPr>
          <a:xfrm>
            <a:off x="2425711" y="1854483"/>
            <a:ext cx="1830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QCD </a:t>
            </a:r>
            <a:r>
              <a:rPr lang="en-US" altLang="zh-CN" sz="12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compton</a:t>
            </a:r>
            <a:r>
              <a:rPr lang="en-US" altLang="zh-CN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(QCDC)  </a:t>
            </a:r>
            <a:endParaRPr lang="zh-CN" altLang="en-US" sz="12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62" name="TextBox 6">
            <a:extLst>
              <a:ext uri="{FF2B5EF4-FFF2-40B4-BE49-F238E27FC236}">
                <a16:creationId xmlns:a16="http://schemas.microsoft.com/office/drawing/2014/main" id="{4D9B3BD1-325C-4E21-8941-F2BFC856F9AD}"/>
              </a:ext>
            </a:extLst>
          </p:cNvPr>
          <p:cNvSpPr txBox="1"/>
          <p:nvPr/>
        </p:nvSpPr>
        <p:spPr>
          <a:xfrm>
            <a:off x="240525" y="3254335"/>
            <a:ext cx="4331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Tag signal process PGF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dirty="0">
                <a:latin typeface="Comic Sans MS" panose="030F0902030302020204" pitchFamily="66" charset="0"/>
              </a:rPr>
              <a:t>Vector sum of p</a:t>
            </a:r>
            <a:r>
              <a:rPr lang="en-US" altLang="zh-CN" baseline="-25000" dirty="0">
                <a:latin typeface="Comic Sans MS" panose="030F0902030302020204" pitchFamily="66" charset="0"/>
              </a:rPr>
              <a:t>T1</a:t>
            </a:r>
            <a:r>
              <a:rPr lang="en-US" altLang="zh-CN" dirty="0">
                <a:latin typeface="Comic Sans MS" panose="030F0902030302020204" pitchFamily="66" charset="0"/>
              </a:rPr>
              <a:t> and p</a:t>
            </a:r>
            <a:r>
              <a:rPr lang="en-US" altLang="zh-CN" baseline="-25000" dirty="0">
                <a:latin typeface="Comic Sans MS" panose="030F0902030302020204" pitchFamily="66" charset="0"/>
              </a:rPr>
              <a:t>T2</a:t>
            </a:r>
            <a:r>
              <a:rPr lang="en-US" altLang="zh-CN" dirty="0">
                <a:latin typeface="Comic Sans MS" panose="030F0902030302020204" pitchFamily="66" charset="0"/>
              </a:rPr>
              <a:t> reconstruct the gluon </a:t>
            </a:r>
            <a:r>
              <a:rPr lang="en-US" altLang="zh-CN" dirty="0" err="1">
                <a:latin typeface="Comic Sans MS" panose="030F0902030302020204" pitchFamily="66" charset="0"/>
              </a:rPr>
              <a:t>k</a:t>
            </a:r>
            <a:r>
              <a:rPr lang="en-US" altLang="zh-CN" baseline="-25000" dirty="0" err="1">
                <a:latin typeface="Comic Sans MS" panose="030F0902030302020204" pitchFamily="66" charset="0"/>
              </a:rPr>
              <a:t>T</a:t>
            </a:r>
            <a:r>
              <a:rPr lang="en-US" altLang="zh-CN" dirty="0">
                <a:latin typeface="Comic Sans MS" panose="030F0902030302020204" pitchFamily="66" charset="0"/>
              </a:rPr>
              <a:t> in </a:t>
            </a:r>
          </a:p>
          <a:p>
            <a:pPr>
              <a:buClr>
                <a:srgbClr val="0432FF"/>
              </a:buClr>
            </a:pPr>
            <a:r>
              <a:rPr lang="en-US" altLang="zh-CN" dirty="0">
                <a:latin typeface="Comic Sans MS" panose="030F0902030302020204" pitchFamily="66" charset="0"/>
                <a:cs typeface="Calibri" panose="020F0502020204030204" pitchFamily="34" charset="0"/>
              </a:rPr>
              <a:t>     </a:t>
            </a:r>
            <a:r>
              <a:rPr lang="el-GR" altLang="zh-CN" dirty="0">
                <a:cs typeface="Calibri" panose="020F0502020204030204" pitchFamily="34" charset="0"/>
              </a:rPr>
              <a:t>γ</a:t>
            </a:r>
            <a:r>
              <a:rPr lang="en-US" altLang="zh-CN" dirty="0">
                <a:latin typeface="Comic Sans MS" panose="030F0902030302020204" pitchFamily="66" charset="0"/>
              </a:rPr>
              <a:t>*p </a:t>
            </a:r>
            <a:r>
              <a:rPr lang="en-US" altLang="zh-CN" dirty="0" err="1">
                <a:latin typeface="Comic Sans MS" panose="030F0902030302020204" pitchFamily="66" charset="0"/>
              </a:rPr>
              <a:t>c.m.s</a:t>
            </a:r>
            <a:r>
              <a:rPr lang="en-US" altLang="zh-CN" dirty="0">
                <a:latin typeface="Comic Sans MS" panose="030F0902030302020204" pitchFamily="66" charset="0"/>
              </a:rPr>
              <a:t> frame.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dirty="0">
                <a:latin typeface="Comic Sans MS" panose="030F0902030302020204" pitchFamily="66" charset="0"/>
              </a:rPr>
              <a:t>Design kinematic cuts to suppress the quark contributions.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E6D6C2-7D3F-3540-8303-88FDF0F166C3}"/>
              </a:ext>
            </a:extLst>
          </p:cNvPr>
          <p:cNvSpPr txBox="1"/>
          <p:nvPr/>
        </p:nvSpPr>
        <p:spPr>
          <a:xfrm>
            <a:off x="539062" y="5008661"/>
            <a:ext cx="2465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 panose="030F0902030302020204" pitchFamily="66" charset="0"/>
              </a:rPr>
              <a:t>Back-to-back limit:</a:t>
            </a:r>
          </a:p>
          <a:p>
            <a:r>
              <a:rPr lang="en-US" dirty="0"/>
              <a:t>P</a:t>
            </a:r>
            <a:r>
              <a:rPr lang="en-US" baseline="-25000" dirty="0"/>
              <a:t>T</a:t>
            </a:r>
            <a:r>
              <a:rPr lang="en-US" dirty="0"/>
              <a:t>’ =|</a:t>
            </a:r>
            <a:r>
              <a:rPr lang="en-US" b="1" dirty="0"/>
              <a:t>P</a:t>
            </a:r>
            <a:r>
              <a:rPr lang="en-US" baseline="-25000" dirty="0"/>
              <a:t>T</a:t>
            </a:r>
            <a:r>
              <a:rPr lang="en-US" baseline="30000" dirty="0"/>
              <a:t>h1</a:t>
            </a:r>
            <a:r>
              <a:rPr lang="en-US" dirty="0"/>
              <a:t>-</a:t>
            </a:r>
            <a:r>
              <a:rPr lang="en-US" b="1" dirty="0"/>
              <a:t>P</a:t>
            </a:r>
            <a:r>
              <a:rPr lang="en-US" baseline="-25000" dirty="0"/>
              <a:t>T</a:t>
            </a:r>
            <a:r>
              <a:rPr lang="en-US" baseline="30000" dirty="0"/>
              <a:t>h2</a:t>
            </a:r>
            <a:r>
              <a:rPr lang="en-US" dirty="0"/>
              <a:t>|/2 </a:t>
            </a:r>
          </a:p>
          <a:p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dirty="0"/>
              <a:t>’ = |</a:t>
            </a:r>
            <a:r>
              <a:rPr lang="en-US" b="1" dirty="0"/>
              <a:t>P</a:t>
            </a:r>
            <a:r>
              <a:rPr lang="en-US" baseline="-25000" dirty="0"/>
              <a:t>T</a:t>
            </a:r>
            <a:r>
              <a:rPr lang="en-US" baseline="30000" dirty="0"/>
              <a:t>h1</a:t>
            </a:r>
            <a:r>
              <a:rPr lang="en-US" dirty="0"/>
              <a:t>+</a:t>
            </a:r>
            <a:r>
              <a:rPr lang="en-US" b="1" dirty="0"/>
              <a:t>P</a:t>
            </a:r>
            <a:r>
              <a:rPr lang="en-US" baseline="-25000" dirty="0"/>
              <a:t>T</a:t>
            </a:r>
            <a:r>
              <a:rPr lang="en-US" baseline="30000" dirty="0"/>
              <a:t>h2</a:t>
            </a:r>
            <a:r>
              <a:rPr lang="en-US" dirty="0"/>
              <a:t>| </a:t>
            </a:r>
          </a:p>
          <a:p>
            <a:r>
              <a:rPr lang="en-US" dirty="0" err="1"/>
              <a:t>k</a:t>
            </a:r>
            <a:r>
              <a:rPr lang="en-US" baseline="-25000" dirty="0" err="1"/>
              <a:t>T</a:t>
            </a:r>
            <a:r>
              <a:rPr lang="en-US" dirty="0"/>
              <a:t>’ &lt;&lt; P</a:t>
            </a:r>
            <a:r>
              <a:rPr lang="en-US" baseline="-25000" dirty="0"/>
              <a:t>T</a:t>
            </a:r>
            <a:r>
              <a:rPr lang="en-US" dirty="0"/>
              <a:t>’</a:t>
            </a:r>
          </a:p>
        </p:txBody>
      </p:sp>
      <p:sp>
        <p:nvSpPr>
          <p:cNvPr id="20" name="AutoShape 49">
            <a:extLst>
              <a:ext uri="{FF2B5EF4-FFF2-40B4-BE49-F238E27FC236}">
                <a16:creationId xmlns:a16="http://schemas.microsoft.com/office/drawing/2014/main" id="{D4868D6D-22A6-3340-A0D5-E659DDFD1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420" y="4811120"/>
            <a:ext cx="809839" cy="42429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000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5F64AD-2F22-EB45-9B7B-1B421D8298CC}"/>
              </a:ext>
            </a:extLst>
          </p:cNvPr>
          <p:cNvSpPr txBox="1"/>
          <p:nvPr/>
        </p:nvSpPr>
        <p:spPr>
          <a:xfrm>
            <a:off x="5652679" y="4877673"/>
            <a:ext cx="298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Final state observables</a:t>
            </a:r>
          </a:p>
          <a:p>
            <a:pPr marL="342900" indent="-342900">
              <a:buAutoNum type="arabicPeriod"/>
            </a:pPr>
            <a:r>
              <a:rPr lang="en-US" dirty="0">
                <a:latin typeface="Comic Sans MS" panose="030F0902030302020204" pitchFamily="66" charset="0"/>
              </a:rPr>
              <a:t>Open charm</a:t>
            </a:r>
          </a:p>
          <a:p>
            <a:pPr marL="342900" indent="-342900">
              <a:buAutoNum type="arabicPeriod"/>
            </a:pPr>
            <a:r>
              <a:rPr lang="en-US" dirty="0">
                <a:latin typeface="Comic Sans MS" panose="030F0902030302020204" pitchFamily="66" charset="0"/>
              </a:rPr>
              <a:t>Charged hadron pair</a:t>
            </a:r>
          </a:p>
          <a:p>
            <a:pPr marL="342900" indent="-342900">
              <a:buAutoNum type="arabicPeriod"/>
            </a:pPr>
            <a:r>
              <a:rPr lang="en-US" dirty="0">
                <a:latin typeface="Comic Sans MS" panose="030F0902030302020204" pitchFamily="66" charset="0"/>
              </a:rPr>
              <a:t>Dijet pair</a:t>
            </a:r>
          </a:p>
        </p:txBody>
      </p:sp>
    </p:spTree>
    <p:extLst>
      <p:ext uri="{BB962C8B-B14F-4D97-AF65-F5344CB8AC3E}">
        <p14:creationId xmlns:p14="http://schemas.microsoft.com/office/powerpoint/2010/main" val="142438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B4BAD9DD-F1AC-3649-95CC-78D5C42FE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F06304-A98A-4D28-B975-2FBD5DD57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0564CE5-1E70-4328-B5A6-9CC7DE11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D14E2-955F-4A8E-9895-C60E965776CA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7945C9-D514-472D-AF5C-A5ACFF7A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atin typeface="Comic Sans MS" panose="030F0902030302020204" pitchFamily="66" charset="0"/>
              </a:rPr>
              <a:t>Event weighting method</a:t>
            </a:r>
            <a:endParaRPr lang="zh-CN" altLang="en-US" b="1" dirty="0">
              <a:latin typeface="Comic Sans MS" panose="030F0902030302020204" pitchFamily="66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A3DBE82-A9ED-4DB8-BB86-F5086CC157BE}"/>
              </a:ext>
            </a:extLst>
          </p:cNvPr>
          <p:cNvSpPr/>
          <p:nvPr/>
        </p:nvSpPr>
        <p:spPr>
          <a:xfrm>
            <a:off x="839755" y="1416543"/>
            <a:ext cx="2705878" cy="11849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Comic Sans MS" panose="030F0902030302020204" pitchFamily="66" charset="0"/>
              </a:rPr>
              <a:t>PYTHIA</a:t>
            </a:r>
          </a:p>
          <a:p>
            <a:pPr algn="ctr"/>
            <a:r>
              <a:rPr lang="en-US" altLang="zh-CN" b="1" dirty="0">
                <a:latin typeface="Comic Sans MS" panose="030F0902030302020204" pitchFamily="66" charset="0"/>
              </a:rPr>
              <a:t>event generator </a:t>
            </a:r>
            <a:endParaRPr lang="zh-CN" altLang="en-US" b="1" dirty="0">
              <a:latin typeface="Comic Sans MS" panose="030F0902030302020204" pitchFamily="66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5B14A96-4FFD-4E3E-92B5-910441262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3" y="3690645"/>
            <a:ext cx="1207026" cy="136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7135F23-F246-4817-B2DE-17D92840B97D}"/>
              </a:ext>
            </a:extLst>
          </p:cNvPr>
          <p:cNvSpPr txBox="1"/>
          <p:nvPr/>
        </p:nvSpPr>
        <p:spPr>
          <a:xfrm>
            <a:off x="136582" y="3434581"/>
            <a:ext cx="1701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Photon-gluon fusion </a:t>
            </a:r>
            <a:endParaRPr lang="zh-CN" altLang="en-US" sz="12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B08227E-E854-42D2-9864-8CFEE4904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95"/>
          <a:stretch/>
        </p:blipFill>
        <p:spPr bwMode="auto">
          <a:xfrm>
            <a:off x="1958593" y="3112537"/>
            <a:ext cx="1241807" cy="98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A74DB2F-0803-417C-A520-EE8D6081F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7"/>
          <a:stretch/>
        </p:blipFill>
        <p:spPr bwMode="auto">
          <a:xfrm>
            <a:off x="1922327" y="4425655"/>
            <a:ext cx="1354776" cy="102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8122F18-CA86-4F3B-BFFE-C640263AE9DA}"/>
              </a:ext>
            </a:extLst>
          </p:cNvPr>
          <p:cNvSpPr txBox="1"/>
          <p:nvPr/>
        </p:nvSpPr>
        <p:spPr>
          <a:xfrm>
            <a:off x="1931169" y="2971166"/>
            <a:ext cx="1830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Leading order DIS</a:t>
            </a:r>
            <a:endParaRPr lang="zh-CN" altLang="en-US" sz="12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BE81ABB-DE3F-4F90-A46C-9602EFA8581D}"/>
              </a:ext>
            </a:extLst>
          </p:cNvPr>
          <p:cNvSpPr txBox="1"/>
          <p:nvPr/>
        </p:nvSpPr>
        <p:spPr>
          <a:xfrm>
            <a:off x="1934277" y="4355203"/>
            <a:ext cx="18309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QCD </a:t>
            </a:r>
            <a:r>
              <a:rPr lang="en-US" altLang="zh-CN" sz="12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compton</a:t>
            </a:r>
            <a:r>
              <a:rPr lang="en-US" altLang="zh-CN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 </a:t>
            </a:r>
            <a:endParaRPr lang="zh-CN" altLang="en-US" sz="12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94C255E-8E1E-4BD7-8BE5-6A3B5CD48F4E}"/>
              </a:ext>
            </a:extLst>
          </p:cNvPr>
          <p:cNvCxnSpPr>
            <a:cxnSpLocks/>
          </p:cNvCxnSpPr>
          <p:nvPr/>
        </p:nvCxnSpPr>
        <p:spPr>
          <a:xfrm>
            <a:off x="3396343" y="2310129"/>
            <a:ext cx="1045028" cy="416628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F869FCA3-226C-4ABC-82E0-09BABA4BFDAD}"/>
              </a:ext>
            </a:extLst>
          </p:cNvPr>
          <p:cNvSpPr txBox="1"/>
          <p:nvPr/>
        </p:nvSpPr>
        <p:spPr>
          <a:xfrm>
            <a:off x="3694923" y="2003053"/>
            <a:ext cx="240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902030302020204" pitchFamily="66" charset="0"/>
              </a:rPr>
              <a:t>Beam energy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2DB3AED-1089-4B82-BF55-00CA42906ED1}"/>
              </a:ext>
            </a:extLst>
          </p:cNvPr>
          <p:cNvSpPr/>
          <p:nvPr/>
        </p:nvSpPr>
        <p:spPr>
          <a:xfrm>
            <a:off x="4450701" y="2573537"/>
            <a:ext cx="1868049" cy="111710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Comic Sans MS" panose="030F0902030302020204" pitchFamily="66" charset="0"/>
              </a:rPr>
              <a:t>Partonic flavor, kinematic info</a:t>
            </a:r>
            <a:endParaRPr lang="zh-CN" altLang="en-US" b="1" dirty="0">
              <a:latin typeface="Comic Sans MS" panose="030F0902030302020204" pitchFamily="66" charset="0"/>
            </a:endParaRPr>
          </a:p>
        </p:txBody>
      </p:sp>
      <p:sp>
        <p:nvSpPr>
          <p:cNvPr id="15" name="右大括号 14">
            <a:extLst>
              <a:ext uri="{FF2B5EF4-FFF2-40B4-BE49-F238E27FC236}">
                <a16:creationId xmlns:a16="http://schemas.microsoft.com/office/drawing/2014/main" id="{EB8EC8E1-7BDD-4F58-8632-C4E8BA05211D}"/>
              </a:ext>
            </a:extLst>
          </p:cNvPr>
          <p:cNvSpPr/>
          <p:nvPr/>
        </p:nvSpPr>
        <p:spPr>
          <a:xfrm>
            <a:off x="3504489" y="3517026"/>
            <a:ext cx="288205" cy="16583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26F7D948-D2D3-4F2D-95F2-92CFC7992EE1}"/>
              </a:ext>
            </a:extLst>
          </p:cNvPr>
          <p:cNvCxnSpPr>
            <a:cxnSpLocks/>
          </p:cNvCxnSpPr>
          <p:nvPr/>
        </p:nvCxnSpPr>
        <p:spPr>
          <a:xfrm flipH="1">
            <a:off x="3918857" y="3748412"/>
            <a:ext cx="531845" cy="5120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7060D2A-9B8A-4AA0-A052-A3A9B783841A}"/>
              </a:ext>
            </a:extLst>
          </p:cNvPr>
          <p:cNvSpPr txBox="1"/>
          <p:nvPr/>
        </p:nvSpPr>
        <p:spPr>
          <a:xfrm>
            <a:off x="3803550" y="4297449"/>
            <a:ext cx="2965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omic Sans MS" panose="030F0902030302020204" pitchFamily="66" charset="0"/>
              </a:rPr>
              <a:t>Sivers</a:t>
            </a:r>
            <a:r>
              <a:rPr lang="en-US" altLang="zh-CN" dirty="0">
                <a:latin typeface="Comic Sans MS" panose="030F0902030302020204" pitchFamily="66" charset="0"/>
              </a:rPr>
              <a:t> weight event-by-event</a:t>
            </a:r>
            <a:r>
              <a:rPr lang="zh-CN" altLang="en-US" dirty="0">
                <a:latin typeface="Comic Sans MS" panose="030F0902030302020204" pitchFamily="66" charset="0"/>
              </a:rPr>
              <a:t>（</a:t>
            </a:r>
            <a:r>
              <a:rPr lang="en-US" altLang="zh-CN" dirty="0">
                <a:latin typeface="Comic Sans MS" panose="030F0902030302020204" pitchFamily="66" charset="0"/>
              </a:rPr>
              <a:t>signal, background</a:t>
            </a:r>
            <a:r>
              <a:rPr lang="zh-CN" altLang="en-US" dirty="0">
                <a:latin typeface="Comic Sans MS" panose="030F0902030302020204" pitchFamily="66" charset="0"/>
              </a:rPr>
              <a:t>）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C6FE8CB-2B87-4934-BD0F-A766400DC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806" y="4980762"/>
            <a:ext cx="1872208" cy="473288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9D7B7949-702F-415D-86A9-398F68A66DE0}"/>
              </a:ext>
            </a:extLst>
          </p:cNvPr>
          <p:cNvCxnSpPr>
            <a:cxnSpLocks/>
          </p:cNvCxnSpPr>
          <p:nvPr/>
        </p:nvCxnSpPr>
        <p:spPr>
          <a:xfrm>
            <a:off x="6318750" y="3129938"/>
            <a:ext cx="1147159" cy="714781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E365190F-CCE9-4BD1-A116-93C62B670DCA}"/>
              </a:ext>
            </a:extLst>
          </p:cNvPr>
          <p:cNvSpPr/>
          <p:nvPr/>
        </p:nvSpPr>
        <p:spPr>
          <a:xfrm>
            <a:off x="6921900" y="3884651"/>
            <a:ext cx="1923521" cy="97509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Comic Sans MS" panose="030F0902030302020204" pitchFamily="66" charset="0"/>
              </a:rPr>
              <a:t>SSA in final state observable</a:t>
            </a:r>
            <a:endParaRPr lang="zh-CN" altLang="en-US" b="1" dirty="0">
              <a:latin typeface="Comic Sans MS" panose="030F0902030302020204" pitchFamily="66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A49F9B-5029-46AA-A008-954CAB46C342}"/>
              </a:ext>
            </a:extLst>
          </p:cNvPr>
          <p:cNvSpPr txBox="1"/>
          <p:nvPr/>
        </p:nvSpPr>
        <p:spPr>
          <a:xfrm>
            <a:off x="6390067" y="2958105"/>
            <a:ext cx="184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902030302020204" pitchFamily="66" charset="0"/>
              </a:rPr>
              <a:t>hadronization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63F2363-DFA2-409D-8B2E-E48B7F27E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024" y="1861921"/>
            <a:ext cx="2204052" cy="524609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0D2DAD72-16C7-4E0E-8097-7E496F0E630E}"/>
              </a:ext>
            </a:extLst>
          </p:cNvPr>
          <p:cNvSpPr txBox="1"/>
          <p:nvPr/>
        </p:nvSpPr>
        <p:spPr>
          <a:xfrm>
            <a:off x="6318750" y="1222589"/>
            <a:ext cx="282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902030302020204" pitchFamily="66" charset="0"/>
              </a:rPr>
              <a:t>Weighting events in a final state observable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AF2906E2-14FE-45BF-A4E8-704563C2E18F}"/>
              </a:ext>
            </a:extLst>
          </p:cNvPr>
          <p:cNvCxnSpPr>
            <a:cxnSpLocks/>
          </p:cNvCxnSpPr>
          <p:nvPr/>
        </p:nvCxnSpPr>
        <p:spPr>
          <a:xfrm>
            <a:off x="8100624" y="2307430"/>
            <a:ext cx="328673" cy="15772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75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9">
            <a:extLst>
              <a:ext uri="{FF2B5EF4-FFF2-40B4-BE49-F238E27FC236}">
                <a16:creationId xmlns:a16="http://schemas.microsoft.com/office/drawing/2014/main" id="{32E94F96-7010-304A-9510-C9BA7EF5FE7A}"/>
              </a:ext>
            </a:extLst>
          </p:cNvPr>
          <p:cNvSpPr>
            <a:spLocks/>
          </p:cNvSpPr>
          <p:nvPr/>
        </p:nvSpPr>
        <p:spPr bwMode="auto">
          <a:xfrm>
            <a:off x="175066" y="3341614"/>
            <a:ext cx="8775700" cy="723900"/>
          </a:xfrm>
          <a:prstGeom prst="rect">
            <a:avLst/>
          </a:prstGeom>
          <a:solidFill>
            <a:srgbClr val="FF6FCF">
              <a:alpha val="25000"/>
            </a:srgb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32B20-9E7E-5448-87EC-17F1C094E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72DE2-1758-D347-A6DF-4CEB69CA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91DEB-0003-D24E-B9C0-F8934CF8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9F051F-C5A4-7941-9536-719B73BF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to Imaging Quarks and Gluons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5627D9-CC0D-DF4B-A98D-3B77473814B0}"/>
              </a:ext>
            </a:extLst>
          </p:cNvPr>
          <p:cNvSpPr>
            <a:spLocks/>
          </p:cNvSpPr>
          <p:nvPr/>
        </p:nvSpPr>
        <p:spPr bwMode="auto">
          <a:xfrm>
            <a:off x="206818" y="1404343"/>
            <a:ext cx="8775700" cy="19304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0" name="Picture 28">
            <a:extLst>
              <a:ext uri="{FF2B5EF4-FFF2-40B4-BE49-F238E27FC236}">
                <a16:creationId xmlns:a16="http://schemas.microsoft.com/office/drawing/2014/main" id="{16EC8F6A-89DB-3640-B54F-9DA50C5C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318" y="1899643"/>
            <a:ext cx="876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9">
            <a:extLst>
              <a:ext uri="{FF2B5EF4-FFF2-40B4-BE49-F238E27FC236}">
                <a16:creationId xmlns:a16="http://schemas.microsoft.com/office/drawing/2014/main" id="{AE132932-2912-4446-B325-20BBA8990949}"/>
              </a:ext>
            </a:extLst>
          </p:cNvPr>
          <p:cNvSpPr>
            <a:spLocks/>
          </p:cNvSpPr>
          <p:nvPr/>
        </p:nvSpPr>
        <p:spPr bwMode="auto">
          <a:xfrm>
            <a:off x="943418" y="2166343"/>
            <a:ext cx="1571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 err="1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transv</a:t>
            </a: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. mom. dep. PDF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32BA09C9-948F-3D49-8AFE-CF8C17090FAE}"/>
              </a:ext>
            </a:extLst>
          </p:cNvPr>
          <p:cNvSpPr>
            <a:spLocks/>
          </p:cNvSpPr>
          <p:nvPr/>
        </p:nvSpPr>
        <p:spPr bwMode="auto">
          <a:xfrm>
            <a:off x="232218" y="2204443"/>
            <a:ext cx="481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2+1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-D</a:t>
            </a:r>
          </a:p>
        </p:txBody>
      </p:sp>
      <p:sp>
        <p:nvSpPr>
          <p:cNvPr id="13" name="Line 31">
            <a:extLst>
              <a:ext uri="{FF2B5EF4-FFF2-40B4-BE49-F238E27FC236}">
                <a16:creationId xmlns:a16="http://schemas.microsoft.com/office/drawing/2014/main" id="{D83F7FC3-A8F7-814F-AF3B-FADE7627FF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3268" y="1326555"/>
            <a:ext cx="273050" cy="5603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4" name="Picture 32">
            <a:extLst>
              <a:ext uri="{FF2B5EF4-FFF2-40B4-BE49-F238E27FC236}">
                <a16:creationId xmlns:a16="http://schemas.microsoft.com/office/drawing/2014/main" id="{8241C073-6E6B-FB40-ADFB-D32F5BECB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31" y="1413868"/>
            <a:ext cx="558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3">
            <a:extLst>
              <a:ext uri="{FF2B5EF4-FFF2-40B4-BE49-F238E27FC236}">
                <a16:creationId xmlns:a16="http://schemas.microsoft.com/office/drawing/2014/main" id="{D9C579CB-A23D-6C4E-9CAA-2FE86D98C702}"/>
              </a:ext>
            </a:extLst>
          </p:cNvPr>
          <p:cNvSpPr>
            <a:spLocks/>
          </p:cNvSpPr>
          <p:nvPr/>
        </p:nvSpPr>
        <p:spPr bwMode="auto">
          <a:xfrm>
            <a:off x="1070418" y="2382243"/>
            <a:ext cx="1338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 Italic" charset="0"/>
                <a:sym typeface="Corbel Bold Italic" charset="0"/>
              </a:rPr>
              <a:t>semi-inclusive DIS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AE26D765-2A06-F448-97A5-A1302887024F}"/>
              </a:ext>
            </a:extLst>
          </p:cNvPr>
          <p:cNvSpPr>
            <a:spLocks/>
          </p:cNvSpPr>
          <p:nvPr/>
        </p:nvSpPr>
        <p:spPr bwMode="auto">
          <a:xfrm>
            <a:off x="204697" y="720682"/>
            <a:ext cx="8775700" cy="677311"/>
          </a:xfrm>
          <a:prstGeom prst="rect">
            <a:avLst/>
          </a:prstGeom>
          <a:solidFill>
            <a:srgbClr val="FFFA83">
              <a:alpha val="39999"/>
            </a:srgb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600">
              <a:latin typeface="Comic Sans MS"/>
              <a:cs typeface="Comic Sans MS"/>
            </a:endParaRPr>
          </a:p>
        </p:txBody>
      </p:sp>
      <p:pic>
        <p:nvPicPr>
          <p:cNvPr id="19" name="Picture 22">
            <a:extLst>
              <a:ext uri="{FF2B5EF4-FFF2-40B4-BE49-F238E27FC236}">
                <a16:creationId xmlns:a16="http://schemas.microsoft.com/office/drawing/2014/main" id="{6CD12E57-3F48-5843-B22C-18FD4068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97" y="3358577"/>
            <a:ext cx="444500" cy="2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3833F5C6-4051-CE46-9673-FD1F51F0D31A}"/>
              </a:ext>
            </a:extLst>
          </p:cNvPr>
          <p:cNvSpPr>
            <a:spLocks/>
          </p:cNvSpPr>
          <p:nvPr/>
        </p:nvSpPr>
        <p:spPr bwMode="auto">
          <a:xfrm>
            <a:off x="2516097" y="3574479"/>
            <a:ext cx="1093788" cy="16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parton</a:t>
            </a:r>
            <a:r>
              <a:rPr lang="en-US" sz="1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 densities</a:t>
            </a: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B43434B-1826-8742-BBD4-937CF8B4BCEA}"/>
              </a:ext>
            </a:extLst>
          </p:cNvPr>
          <p:cNvSpPr>
            <a:spLocks/>
          </p:cNvSpPr>
          <p:nvPr/>
        </p:nvSpPr>
        <p:spPr bwMode="auto">
          <a:xfrm>
            <a:off x="230097" y="991593"/>
            <a:ext cx="481013" cy="2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4+1-D</a:t>
            </a:r>
          </a:p>
        </p:txBody>
      </p:sp>
      <p:pic>
        <p:nvPicPr>
          <p:cNvPr id="24" name="Picture 60">
            <a:extLst>
              <a:ext uri="{FF2B5EF4-FFF2-40B4-BE49-F238E27FC236}">
                <a16:creationId xmlns:a16="http://schemas.microsoft.com/office/drawing/2014/main" id="{71CEFB04-E0FF-0043-BAEA-373A9308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91" y="1100064"/>
            <a:ext cx="1511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61">
            <a:extLst>
              <a:ext uri="{FF2B5EF4-FFF2-40B4-BE49-F238E27FC236}">
                <a16:creationId xmlns:a16="http://schemas.microsoft.com/office/drawing/2014/main" id="{3C22CD7C-7CA3-6246-9ED1-1DE03A8FB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8504" y="2595489"/>
            <a:ext cx="287338" cy="70961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FA6CB19C-55BD-BE4E-ACC5-970CA31FBE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43741" y="2617714"/>
            <a:ext cx="290513" cy="6683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7" name="Picture 63">
            <a:extLst>
              <a:ext uri="{FF2B5EF4-FFF2-40B4-BE49-F238E27FC236}">
                <a16:creationId xmlns:a16="http://schemas.microsoft.com/office/drawing/2014/main" id="{428BD0A8-4011-334F-902E-565E5D91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04" y="2705027"/>
            <a:ext cx="558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4">
            <a:extLst>
              <a:ext uri="{FF2B5EF4-FFF2-40B4-BE49-F238E27FC236}">
                <a16:creationId xmlns:a16="http://schemas.microsoft.com/office/drawing/2014/main" id="{6FA0DF2D-5CC7-F143-8225-B590E249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54" y="2690739"/>
            <a:ext cx="571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5">
            <a:extLst>
              <a:ext uri="{FF2B5EF4-FFF2-40B4-BE49-F238E27FC236}">
                <a16:creationId xmlns:a16="http://schemas.microsoft.com/office/drawing/2014/main" id="{BFB2F570-B5CB-4147-A14B-2429F2BE9399}"/>
              </a:ext>
            </a:extLst>
          </p:cNvPr>
          <p:cNvSpPr>
            <a:spLocks/>
          </p:cNvSpPr>
          <p:nvPr/>
        </p:nvSpPr>
        <p:spPr bwMode="auto">
          <a:xfrm>
            <a:off x="232216" y="3513064"/>
            <a:ext cx="285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-D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E0C7A26C-F137-1A4C-B9DE-D59A0304C9EB}"/>
              </a:ext>
            </a:extLst>
          </p:cNvPr>
          <p:cNvSpPr>
            <a:spLocks/>
          </p:cNvSpPr>
          <p:nvPr/>
        </p:nvSpPr>
        <p:spPr bwMode="auto">
          <a:xfrm>
            <a:off x="2413441" y="785739"/>
            <a:ext cx="1357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Wigner function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90434E-DF11-9941-957B-14D8B774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185" y="1899655"/>
            <a:ext cx="88953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6241428-2B1E-6444-8287-A1E1D0592AE4}"/>
              </a:ext>
            </a:extLst>
          </p:cNvPr>
          <p:cNvSpPr>
            <a:spLocks/>
          </p:cNvSpPr>
          <p:nvPr/>
        </p:nvSpPr>
        <p:spPr bwMode="auto">
          <a:xfrm>
            <a:off x="3579909" y="2166355"/>
            <a:ext cx="1464556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impact par. dep. PDF</a:t>
            </a:r>
          </a:p>
        </p:txBody>
      </p:sp>
      <p:pic>
        <p:nvPicPr>
          <p:cNvPr id="39" name="Picture 37">
            <a:extLst>
              <a:ext uri="{FF2B5EF4-FFF2-40B4-BE49-F238E27FC236}">
                <a16:creationId xmlns:a16="http://schemas.microsoft.com/office/drawing/2014/main" id="{ED90C982-5B77-DE4E-B745-717E9743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31" y="1407530"/>
            <a:ext cx="571844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38">
            <a:extLst>
              <a:ext uri="{FF2B5EF4-FFF2-40B4-BE49-F238E27FC236}">
                <a16:creationId xmlns:a16="http://schemas.microsoft.com/office/drawing/2014/main" id="{EF9DE9A2-55D9-D241-BC8F-B8FAB225EB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57671" y="1326567"/>
            <a:ext cx="252564" cy="5286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41" name="Line 39">
            <a:extLst>
              <a:ext uri="{FF2B5EF4-FFF2-40B4-BE49-F238E27FC236}">
                <a16:creationId xmlns:a16="http://schemas.microsoft.com/office/drawing/2014/main" id="{CFDE37C2-A018-224D-9420-05B051230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9686" y="2029830"/>
            <a:ext cx="1205638" cy="7938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3244CDC5-1DF6-9744-B2F1-71F61D08FEE9}"/>
              </a:ext>
            </a:extLst>
          </p:cNvPr>
          <p:cNvSpPr>
            <a:spLocks/>
          </p:cNvSpPr>
          <p:nvPr/>
        </p:nvSpPr>
        <p:spPr bwMode="auto">
          <a:xfrm>
            <a:off x="2515644" y="1796467"/>
            <a:ext cx="107220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not</a:t>
            </a: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 related by</a:t>
            </a:r>
          </a:p>
          <a:p>
            <a:pPr>
              <a:spcBef>
                <a:spcPts val="500"/>
              </a:spcBef>
            </a:pP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Fourier transf.</a:t>
            </a:r>
          </a:p>
        </p:txBody>
      </p:sp>
      <p:grpSp>
        <p:nvGrpSpPr>
          <p:cNvPr id="44" name="Group 49">
            <a:extLst>
              <a:ext uri="{FF2B5EF4-FFF2-40B4-BE49-F238E27FC236}">
                <a16:creationId xmlns:a16="http://schemas.microsoft.com/office/drawing/2014/main" id="{0CCDAA46-563A-5346-8AB7-9CB13257937D}"/>
              </a:ext>
            </a:extLst>
          </p:cNvPr>
          <p:cNvGrpSpPr>
            <a:grpSpLocks/>
          </p:cNvGrpSpPr>
          <p:nvPr/>
        </p:nvGrpSpPr>
        <p:grpSpPr bwMode="auto">
          <a:xfrm>
            <a:off x="5480957" y="1903887"/>
            <a:ext cx="1196508" cy="1841500"/>
            <a:chOff x="-169" y="0"/>
            <a:chExt cx="753" cy="1160"/>
          </a:xfrm>
        </p:grpSpPr>
        <p:pic>
          <p:nvPicPr>
            <p:cNvPr id="47" name="Picture 43">
              <a:extLst>
                <a:ext uri="{FF2B5EF4-FFF2-40B4-BE49-F238E27FC236}">
                  <a16:creationId xmlns:a16="http://schemas.microsoft.com/office/drawing/2014/main" id="{F6B9B64B-1F9E-A24C-ABBC-60D8DAA4B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935"/>
              <a:ext cx="2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9F1C56A8-93A8-944F-9BDA-BB5F2430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" y="1044"/>
              <a:ext cx="54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charset="0"/>
                  <a:cs typeface="Corbel Bold" charset="0"/>
                  <a:sym typeface="Corbel Bold" charset="0"/>
                </a:rPr>
                <a:t>form factor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00B844-7250-DF44-926E-6BFCCF5F09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4" cy="927"/>
              <a:chOff x="0" y="0"/>
              <a:chExt cx="584" cy="927"/>
            </a:xfrm>
          </p:grpSpPr>
          <p:pic>
            <p:nvPicPr>
              <p:cNvPr id="50" name="Picture 45">
                <a:extLst>
                  <a:ext uri="{FF2B5EF4-FFF2-40B4-BE49-F238E27FC236}">
                    <a16:creationId xmlns:a16="http://schemas.microsoft.com/office/drawing/2014/main" id="{9F6F5CB3-FBD3-DD45-BC3D-D9455CD2A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6">
                <a:extLst>
                  <a:ext uri="{FF2B5EF4-FFF2-40B4-BE49-F238E27FC236}">
                    <a16:creationId xmlns:a16="http://schemas.microsoft.com/office/drawing/2014/main" id="{2ED9EB8C-8761-784C-88EC-6D97C60A7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" y="392"/>
                <a:ext cx="239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Line 47">
                <a:extLst>
                  <a:ext uri="{FF2B5EF4-FFF2-40B4-BE49-F238E27FC236}">
                    <a16:creationId xmlns:a16="http://schemas.microsoft.com/office/drawing/2014/main" id="{78F7941D-18B9-7845-84E2-3825030FD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3" y="155"/>
                <a:ext cx="17" cy="77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stealth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5" name="Line 50">
            <a:extLst>
              <a:ext uri="{FF2B5EF4-FFF2-40B4-BE49-F238E27FC236}">
                <a16:creationId xmlns:a16="http://schemas.microsoft.com/office/drawing/2014/main" id="{C7650D6F-919C-3F42-858F-F387A03E82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82015" y="2027712"/>
            <a:ext cx="675320" cy="0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6" name="Picture 51">
            <a:extLst>
              <a:ext uri="{FF2B5EF4-FFF2-40B4-BE49-F238E27FC236}">
                <a16:creationId xmlns:a16="http://schemas.microsoft.com/office/drawing/2014/main" id="{E264E7E3-C0D6-E448-A16F-A3929926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053" y="1764187"/>
            <a:ext cx="5211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F557E73-9EEA-7A4D-87E3-22CE512F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65" y="1893306"/>
            <a:ext cx="91516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5CA4BD6-5D5E-944C-A4DF-0BCF9AE74667}"/>
              </a:ext>
            </a:extLst>
          </p:cNvPr>
          <p:cNvSpPr>
            <a:spLocks/>
          </p:cNvSpPr>
          <p:nvPr/>
        </p:nvSpPr>
        <p:spPr bwMode="auto">
          <a:xfrm>
            <a:off x="7455359" y="2160006"/>
            <a:ext cx="115666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generalized PDF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5F8F10-5D71-4441-9D4B-A2D3CF360105}"/>
              </a:ext>
            </a:extLst>
          </p:cNvPr>
          <p:cNvSpPr>
            <a:spLocks/>
          </p:cNvSpPr>
          <p:nvPr/>
        </p:nvSpPr>
        <p:spPr bwMode="auto">
          <a:xfrm>
            <a:off x="7379096" y="2388606"/>
            <a:ext cx="141246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 Italic" charset="0"/>
                <a:sym typeface="Corbel Bold Italic" charset="0"/>
              </a:rPr>
              <a:t>exclusive processes</a:t>
            </a:r>
          </a:p>
        </p:txBody>
      </p:sp>
      <p:sp>
        <p:nvSpPr>
          <p:cNvPr id="57" name="Line 56">
            <a:extLst>
              <a:ext uri="{FF2B5EF4-FFF2-40B4-BE49-F238E27FC236}">
                <a16:creationId xmlns:a16="http://schemas.microsoft.com/office/drawing/2014/main" id="{D54745A2-1494-6143-B957-03FAD76E0BA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794410" y="2028244"/>
            <a:ext cx="695903" cy="0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B362C7-2D95-394C-ADAC-273EF562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94" y="1766306"/>
            <a:ext cx="52113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fig02-1">
            <a:extLst>
              <a:ext uri="{FF2B5EF4-FFF2-40B4-BE49-F238E27FC236}">
                <a16:creationId xmlns:a16="http://schemas.microsoft.com/office/drawing/2014/main" id="{AB7C54F9-A164-654D-87C1-ECC205C3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95777" y="2874550"/>
            <a:ext cx="742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5C8316F-D154-8D4D-B877-5FB9A13FAF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90024" y="3360679"/>
            <a:ext cx="1097280" cy="925830"/>
          </a:xfrm>
          <a:prstGeom prst="rect">
            <a:avLst/>
          </a:prstGeom>
        </p:spPr>
      </p:pic>
      <p:pic>
        <p:nvPicPr>
          <p:cNvPr id="61" name="Picture 60" descr="plot-gpdHGb.eps">
            <a:extLst>
              <a:ext uri="{FF2B5EF4-FFF2-40B4-BE49-F238E27FC236}">
                <a16:creationId xmlns:a16="http://schemas.microsoft.com/office/drawing/2014/main" id="{8A78C0DB-9329-6449-9DE1-007D70D29A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03" y="2383831"/>
            <a:ext cx="1047750" cy="688975"/>
          </a:xfrm>
          <a:prstGeom prst="rect">
            <a:avLst/>
          </a:prstGeom>
        </p:spPr>
      </p:pic>
      <p:pic>
        <p:nvPicPr>
          <p:cNvPr id="62" name="Picture 16" descr="spddt_fig">
            <a:extLst>
              <a:ext uri="{FF2B5EF4-FFF2-40B4-BE49-F238E27FC236}">
                <a16:creationId xmlns:a16="http://schemas.microsoft.com/office/drawing/2014/main" id="{4749C652-EA99-A04D-A020-D8F9113B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 t="5919" b="5919"/>
          <a:stretch>
            <a:fillRect/>
          </a:stretch>
        </p:blipFill>
        <p:spPr bwMode="auto">
          <a:xfrm>
            <a:off x="7207162" y="2586354"/>
            <a:ext cx="1570036" cy="1002334"/>
          </a:xfrm>
          <a:prstGeom prst="rect">
            <a:avLst/>
          </a:prstGeom>
          <a:noFill/>
        </p:spPr>
      </p:pic>
      <p:pic>
        <p:nvPicPr>
          <p:cNvPr id="63" name="Picture 62" descr="tmd_profile_final.eps">
            <a:extLst>
              <a:ext uri="{FF2B5EF4-FFF2-40B4-BE49-F238E27FC236}">
                <a16:creationId xmlns:a16="http://schemas.microsoft.com/office/drawing/2014/main" id="{06A0725B-F19B-774B-9F18-78E77D5E42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0" y="2397059"/>
            <a:ext cx="1422400" cy="9779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D1BC7461-3684-1C4F-85F6-29505EFCC5C1}"/>
              </a:ext>
            </a:extLst>
          </p:cNvPr>
          <p:cNvGrpSpPr/>
          <p:nvPr/>
        </p:nvGrpSpPr>
        <p:grpSpPr>
          <a:xfrm>
            <a:off x="49563" y="4326598"/>
            <a:ext cx="9144000" cy="2246769"/>
            <a:chOff x="-14677" y="4419064"/>
            <a:chExt cx="9144000" cy="224676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40F82F8-7059-C449-976E-22E1638A18C8}"/>
                </a:ext>
              </a:extLst>
            </p:cNvPr>
            <p:cNvSpPr txBox="1"/>
            <p:nvPr/>
          </p:nvSpPr>
          <p:spPr>
            <a:xfrm>
              <a:off x="-14677" y="4419064"/>
              <a:ext cx="91440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3366FF"/>
                </a:buClr>
              </a:pPr>
              <a:r>
                <a:rPr lang="en-US" sz="14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WHY TMDs:</a:t>
              </a:r>
            </a:p>
            <a:p>
              <a:pPr marL="285750" indent="-285750">
                <a:buClr>
                  <a:srgbClr val="3366FF"/>
                </a:buClr>
                <a:buFont typeface="Wingdings" charset="2"/>
                <a:buChar char="q"/>
              </a:pPr>
              <a:r>
                <a:rPr lang="en-US" sz="1400" dirty="0">
                  <a:latin typeface="Comic Sans MS" panose="030F0902030302020204" pitchFamily="66" charset="0"/>
                </a:rPr>
                <a:t>provide a way to image the nucleus / nuclei in transverse and longitudinal momentum space (2+1d)</a:t>
              </a:r>
            </a:p>
            <a:p>
              <a:pPr marL="285750" indent="-285750">
                <a:buClr>
                  <a:srgbClr val="3366FF"/>
                </a:buClr>
                <a:buFont typeface="Wingdings" charset="2"/>
                <a:buChar char="q"/>
              </a:pPr>
              <a:r>
                <a:rPr lang="en-US" sz="1400" dirty="0">
                  <a:latin typeface="Comic Sans MS" panose="030F0902030302020204" pitchFamily="66" charset="0"/>
                </a:rPr>
                <a:t>provide access to spin-orbit correlations </a:t>
              </a:r>
            </a:p>
            <a:p>
              <a:pPr marL="285750" indent="-285750">
                <a:buClr>
                  <a:srgbClr val="3366FF"/>
                </a:buClr>
                <a:buFont typeface="Wingdings" charset="2"/>
                <a:buChar char="q"/>
              </a:pPr>
              <a:r>
                <a:rPr lang="en-US" sz="1400" dirty="0">
                  <a:latin typeface="Comic Sans MS" panose="030F0902030302020204" pitchFamily="66" charset="0"/>
                </a:rPr>
                <a:t>provide constrains to quark-gluon-quark correlations in the proton and in fragmentation</a:t>
              </a:r>
            </a:p>
            <a:p>
              <a:pPr marL="285750" indent="-285750">
                <a:buClr>
                  <a:srgbClr val="3366FF"/>
                </a:buClr>
                <a:buFont typeface="Wingdings" charset="2"/>
                <a:buChar char="q"/>
              </a:pPr>
              <a:r>
                <a:rPr lang="en-US" sz="1400" dirty="0">
                  <a:latin typeface="Comic Sans MS" panose="030F0902030302020204" pitchFamily="66" charset="0"/>
                </a:rPr>
                <a:t>1</a:t>
              </a:r>
              <a:r>
                <a:rPr lang="en-US" sz="1400" baseline="30000" dirty="0">
                  <a:latin typeface="Comic Sans MS" panose="030F0902030302020204" pitchFamily="66" charset="0"/>
                </a:rPr>
                <a:t>st</a:t>
              </a:r>
              <a:r>
                <a:rPr lang="en-US" sz="1400" dirty="0">
                  <a:latin typeface="Comic Sans MS" panose="030F0902030302020204" pitchFamily="66" charset="0"/>
                </a:rPr>
                <a:t> </a:t>
              </a:r>
              <a:r>
                <a:rPr lang="en-US" sz="1400" dirty="0" err="1">
                  <a:latin typeface="Comic Sans MS" panose="030F0902030302020204" pitchFamily="66" charset="0"/>
                </a:rPr>
                <a:t>Mellin</a:t>
              </a:r>
              <a:r>
                <a:rPr lang="en-US" sz="1400" dirty="0">
                  <a:latin typeface="Comic Sans MS" panose="030F0902030302020204" pitchFamily="66" charset="0"/>
                </a:rPr>
                <a:t> Moment of </a:t>
              </a:r>
              <a:r>
                <a:rPr lang="en-US" sz="1400" dirty="0" err="1">
                  <a:latin typeface="Comic Sans MS" panose="030F0902030302020204" pitchFamily="66" charset="0"/>
                </a:rPr>
                <a:t>transversity</a:t>
              </a:r>
              <a:r>
                <a:rPr lang="en-US" sz="1400" dirty="0">
                  <a:latin typeface="Comic Sans MS" panose="030F0902030302020204" pitchFamily="66" charset="0"/>
                </a:rPr>
                <a:t> </a:t>
              </a:r>
              <a:r>
                <a:rPr lang="en-US" sz="1400" dirty="0">
                  <a:latin typeface="Comic Sans MS" panose="030F0902030302020204" pitchFamily="66" charset="0"/>
                  <a:sym typeface="Wingdings"/>
                </a:rPr>
                <a:t> tensor “charge”</a:t>
              </a:r>
            </a:p>
            <a:p>
              <a:pPr marL="742950" lvl="1" indent="-285750">
                <a:buClr>
                  <a:srgbClr val="3366FF"/>
                </a:buClr>
                <a:buFont typeface="Wingdings" charset="2"/>
                <a:buChar char="Ø"/>
              </a:pPr>
              <a:r>
                <a:rPr lang="en-US" sz="1400" dirty="0">
                  <a:latin typeface="Comic Sans MS" panose="030F0902030302020204" pitchFamily="66" charset="0"/>
                </a:rPr>
                <a:t>tensor charge not directly accessible in</a:t>
              </a:r>
            </a:p>
            <a:p>
              <a:pPr lvl="1">
                <a:buClr>
                  <a:srgbClr val="3366FF"/>
                </a:buClr>
              </a:pPr>
              <a:r>
                <a:rPr lang="en-US" sz="1400" dirty="0">
                  <a:latin typeface="Comic Sans MS" panose="030F0902030302020204" pitchFamily="66" charset="0"/>
                </a:rPr>
                <a:t>   </a:t>
              </a:r>
              <a:r>
                <a:rPr lang="en-US" sz="1400" dirty="0">
                  <a:latin typeface="Comic Sans MS" panose="030F0902030302020204" pitchFamily="66" charset="0"/>
                  <a:cs typeface="Comic Sans MS"/>
                </a:rPr>
                <a:t>low-energy footprint of new physics at higher scales ?</a:t>
              </a:r>
            </a:p>
            <a:p>
              <a:pPr marL="285750" indent="-285750">
                <a:buClr>
                  <a:srgbClr val="0000FF"/>
                </a:buClr>
                <a:buSzPct val="100000"/>
                <a:buFont typeface="Wingdings" charset="2"/>
                <a:buChar char="q"/>
              </a:pP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un-integrated gluon density g(x,Q</a:t>
              </a:r>
              <a:r>
                <a:rPr lang="en-US" sz="1400" baseline="300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2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,k</a:t>
              </a:r>
              <a:r>
                <a:rPr lang="en-US" sz="1400" baseline="-250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T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) important for 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physics at small x</a:t>
              </a:r>
            </a:p>
            <a:p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   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Wingdings"/>
                </a:rPr>
                <a:t> CGC</a:t>
              </a:r>
            </a:p>
            <a:p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Wingdings"/>
                </a:rPr>
                <a:t>    many applications at LHC, i.e. Higgs production</a:t>
              </a:r>
              <a:endParaRPr 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endParaRPr>
            </a:p>
          </p:txBody>
        </p:sp>
        <p:graphicFrame>
          <p:nvGraphicFramePr>
            <p:cNvPr id="67" name="Object 66">
              <a:extLst>
                <a:ext uri="{FF2B5EF4-FFF2-40B4-BE49-F238E27FC236}">
                  <a16:creationId xmlns:a16="http://schemas.microsoft.com/office/drawing/2014/main" id="{5BBBD886-71F9-B648-B50E-C5849AD6DCE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51899" y="5256348"/>
            <a:ext cx="29464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9" name="Equation" r:id="rId20" imgW="2946400" imgH="393700" progId="Equation.DSMT4">
                    <p:embed/>
                  </p:oleObj>
                </mc:Choice>
                <mc:Fallback>
                  <p:oleObj name="Equation" r:id="rId20" imgW="2946400" imgH="393700" progId="Equation.DSMT4">
                    <p:embed/>
                    <p:pic>
                      <p:nvPicPr>
                        <p:cNvPr id="67" name="Object 66">
                          <a:extLst>
                            <a:ext uri="{FF2B5EF4-FFF2-40B4-BE49-F238E27FC236}">
                              <a16:creationId xmlns:a16="http://schemas.microsoft.com/office/drawing/2014/main" id="{5BBBD886-71F9-B648-B50E-C5849AD6DCE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751899" y="5256348"/>
                          <a:ext cx="2946400" cy="393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>
              <a:extLst>
                <a:ext uri="{FF2B5EF4-FFF2-40B4-BE49-F238E27FC236}">
                  <a16:creationId xmlns:a16="http://schemas.microsoft.com/office/drawing/2014/main" id="{B5AED03E-F9ED-294A-8A4E-1D38F9EFA47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09477" y="5529234"/>
            <a:ext cx="425303" cy="2776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80" name="Equation" r:id="rId22" imgW="330200" imgH="215900" progId="Equation.DSMT4">
                    <p:embed/>
                  </p:oleObj>
                </mc:Choice>
                <mc:Fallback>
                  <p:oleObj name="Equation" r:id="rId22" imgW="330200" imgH="215900" progId="Equation.DSMT4">
                    <p:embed/>
                    <p:pic>
                      <p:nvPicPr>
                        <p:cNvPr id="68" name="Object 67">
                          <a:extLst>
                            <a:ext uri="{FF2B5EF4-FFF2-40B4-BE49-F238E27FC236}">
                              <a16:creationId xmlns:a16="http://schemas.microsoft.com/office/drawing/2014/main" id="{B5AED03E-F9ED-294A-8A4E-1D38F9EFA4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109477" y="5529234"/>
                          <a:ext cx="425303" cy="27767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130216B1-3AE1-964E-BD77-D0AF1856D3E5}"/>
              </a:ext>
            </a:extLst>
          </p:cNvPr>
          <p:cNvSpPr/>
          <p:nvPr/>
        </p:nvSpPr>
        <p:spPr>
          <a:xfrm>
            <a:off x="204697" y="1764187"/>
            <a:ext cx="2705100" cy="1642779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9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11" grpId="0"/>
      <p:bldP spid="12" grpId="0"/>
      <p:bldP spid="13" grpId="0" animBg="1"/>
      <p:bldP spid="15" grpId="0"/>
      <p:bldP spid="17" grpId="0" animBg="1"/>
      <p:bldP spid="20" grpId="0"/>
      <p:bldP spid="21" grpId="0"/>
      <p:bldP spid="25" grpId="0" animBg="1"/>
      <p:bldP spid="26" grpId="0" animBg="1"/>
      <p:bldP spid="30" grpId="0"/>
      <p:bldP spid="31" grpId="0"/>
      <p:bldP spid="37" grpId="0"/>
      <p:bldP spid="40" grpId="0" animBg="1"/>
      <p:bldP spid="41" grpId="0" animBg="1"/>
      <p:bldP spid="42" grpId="0"/>
      <p:bldP spid="45" grpId="0" animBg="1"/>
      <p:bldP spid="55" grpId="0"/>
      <p:bldP spid="56" grpId="0"/>
      <p:bldP spid="57" grpId="0" animBg="1"/>
      <p:bldP spid="7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8220C7B-0742-43C7-B686-8D57F5DF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70" y="2848533"/>
            <a:ext cx="4363414" cy="2934139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3506A94-A4A1-49F4-B123-4B62C86A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ea"/>
              </a:rPr>
              <a:t>Inputs to the model calculation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5900" y="1855499"/>
            <a:ext cx="3159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JHEP 09 (2015) 119 D’ </a:t>
            </a:r>
            <a:r>
              <a:rPr lang="en-US" sz="1200" dirty="0" err="1">
                <a:latin typeface="Comic Sans MS" panose="030F0902030302020204" pitchFamily="66" charset="0"/>
              </a:rPr>
              <a:t>Alesio</a:t>
            </a:r>
            <a:r>
              <a:rPr lang="en-US" sz="1200" dirty="0">
                <a:latin typeface="Comic Sans MS" panose="030F0902030302020204" pitchFamily="66" charset="0"/>
              </a:rPr>
              <a:t> et. al.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09341" y="1000775"/>
            <a:ext cx="2815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JHEP 04(2017) </a:t>
            </a:r>
            <a:r>
              <a:rPr lang="en-US" sz="1200" dirty="0" err="1">
                <a:latin typeface="Comic Sans MS" panose="030F0902030302020204" pitchFamily="66" charset="0"/>
              </a:rPr>
              <a:t>Anselmino</a:t>
            </a:r>
            <a:r>
              <a:rPr lang="en-US" sz="1200" dirty="0">
                <a:latin typeface="Comic Sans MS" panose="030F0902030302020204" pitchFamily="66" charset="0"/>
              </a:rPr>
              <a:t> et. al.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09342" y="2178803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Positivity bound ansatz: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9341" y="700435"/>
            <a:ext cx="326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Quark </a:t>
            </a:r>
            <a:r>
              <a:rPr lang="en-US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Sivers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: </a:t>
            </a:r>
            <a:r>
              <a:rPr lang="en-US" sz="1600" dirty="0">
                <a:latin typeface="Comic Sans MS" panose="030F0902030302020204" pitchFamily="66" charset="0"/>
              </a:rPr>
              <a:t>u and d quarks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09342" y="1280997"/>
            <a:ext cx="31462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Gluon </a:t>
            </a:r>
            <a:r>
              <a:rPr lang="en-US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Sivers</a:t>
            </a:r>
            <a:r>
              <a:rPr lang="en-US" b="1" dirty="0">
                <a:latin typeface="Comic Sans MS" panose="030F0902030302020204" pitchFamily="66" charset="0"/>
              </a:rPr>
              <a:t>: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u, d + </a:t>
            </a:r>
            <a:r>
              <a:rPr lang="en-US" sz="1600" dirty="0" err="1">
                <a:latin typeface="Comic Sans MS" panose="030F0902030302020204" pitchFamily="66" charset="0"/>
              </a:rPr>
              <a:t>Kretzer</a:t>
            </a:r>
            <a:r>
              <a:rPr lang="en-US" sz="1600" dirty="0">
                <a:latin typeface="Comic Sans MS" panose="030F0902030302020204" pitchFamily="66" charset="0"/>
              </a:rPr>
              <a:t> FF (SIDIS1)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435" y="2466987"/>
            <a:ext cx="2888158" cy="46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4" y="844451"/>
            <a:ext cx="38290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D758C72-29B4-4A78-910B-AF69AE521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10" y="1401068"/>
            <a:ext cx="1872208" cy="4732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86031F-7139-4015-AD99-345A0E4F3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210" y="1968602"/>
            <a:ext cx="2118156" cy="5246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7EF9CA0-8C03-4C23-8409-CDC4A1C7F8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462" y="2747887"/>
            <a:ext cx="4176884" cy="301778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C4D1E7B-6C0B-7841-8B5B-4A84B4AF5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90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2668D3-5ADB-4B4B-8592-BF6BD3CB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ea"/>
              </a:rPr>
              <a:t>MC: Comparing to existing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14" y="532438"/>
            <a:ext cx="4456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Unpolarized Data from H1: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Ep: 27.6 GeV x 920 GeV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5&lt;Q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&lt;10, 0.0005&lt;</a:t>
            </a:r>
            <a:r>
              <a:rPr lang="en-US" sz="1600" dirty="0" err="1">
                <a:latin typeface="Comic Sans MS" panose="030F0902030302020204" pitchFamily="66" charset="0"/>
              </a:rPr>
              <a:t>x</a:t>
            </a:r>
            <a:r>
              <a:rPr lang="en-US" sz="1600" baseline="-25000" dirty="0" err="1">
                <a:latin typeface="Comic Sans MS" panose="030F0902030302020204" pitchFamily="66" charset="0"/>
              </a:rPr>
              <a:t>Bj</a:t>
            </a:r>
            <a:r>
              <a:rPr lang="en-US" sz="1600" dirty="0">
                <a:latin typeface="Comic Sans MS" panose="030F0902030302020204" pitchFamily="66" charset="0"/>
              </a:rPr>
              <a:t>&lt;0.002</a:t>
            </a:r>
          </a:p>
          <a:p>
            <a:r>
              <a:rPr lang="en-US" sz="1600" dirty="0" err="1">
                <a:latin typeface="Comic Sans MS" panose="030F0902030302020204" pitchFamily="66" charset="0"/>
              </a:rPr>
              <a:t>p</a:t>
            </a:r>
            <a:r>
              <a:rPr lang="en-US" sz="1600" baseline="-25000" dirty="0" err="1">
                <a:latin typeface="Comic Sans MS" panose="030F0902030302020204" pitchFamily="66" charset="0"/>
              </a:rPr>
              <a:t>T</a:t>
            </a:r>
            <a:r>
              <a:rPr lang="en-US" sz="1600" dirty="0">
                <a:latin typeface="Comic Sans MS" panose="030F0902030302020204" pitchFamily="66" charset="0"/>
              </a:rPr>
              <a:t>*, </a:t>
            </a:r>
            <a:r>
              <a:rPr lang="el-GR" sz="1600" dirty="0"/>
              <a:t>η</a:t>
            </a:r>
            <a:r>
              <a:rPr lang="en-US" sz="1600" dirty="0">
                <a:latin typeface="Comic Sans MS" panose="030F0902030302020204" pitchFamily="66" charset="0"/>
              </a:rPr>
              <a:t>* defined in gamma-hadron center of mass frame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A61D43F-BAD5-4518-942B-F942C9DB7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5" b="2250"/>
          <a:stretch/>
        </p:blipFill>
        <p:spPr>
          <a:xfrm>
            <a:off x="15542" y="4229360"/>
            <a:ext cx="3395004" cy="24005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4A318EF-37AA-42D6-A477-E07C055E3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3" r="1978" b="1655"/>
          <a:stretch/>
        </p:blipFill>
        <p:spPr>
          <a:xfrm>
            <a:off x="15542" y="1828802"/>
            <a:ext cx="3368924" cy="240055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83430-9C07-E340-8860-F374F842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80377" y="4393684"/>
            <a:ext cx="44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D</a:t>
            </a:r>
            <a:r>
              <a:rPr lang="en-US" b="1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*</a:t>
            </a:r>
            <a:endParaRPr lang="en-US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18906-1806-DC42-A31D-FD9CA183CC92}"/>
              </a:ext>
            </a:extLst>
          </p:cNvPr>
          <p:cNvSpPr txBox="1"/>
          <p:nvPr/>
        </p:nvSpPr>
        <p:spPr>
          <a:xfrm>
            <a:off x="1639612" y="2546494"/>
            <a:ext cx="1592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Charged particle</a:t>
            </a:r>
          </a:p>
          <a:p>
            <a:r>
              <a:rPr lang="en-US" sz="1000" dirty="0">
                <a:latin typeface="Comic Sans MS" panose="030F0902030302020204" pitchFamily="66" charset="0"/>
              </a:rPr>
              <a:t>Eur. Phys. J. C73, 2406 (2013),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0F8DB-6ED0-6A45-BAA7-87A52D098410}"/>
              </a:ext>
            </a:extLst>
          </p:cNvPr>
          <p:cNvSpPr txBox="1"/>
          <p:nvPr/>
        </p:nvSpPr>
        <p:spPr>
          <a:xfrm>
            <a:off x="1408382" y="4980708"/>
            <a:ext cx="19760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</a:rPr>
              <a:t>Eur. Phys. J. C71, 1769 (2011)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08832B07-63B6-1940-A7AA-71C5D4EF5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645" y="4125839"/>
            <a:ext cx="3829050" cy="2752725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37CEA9F2-8A1F-5A47-8E20-0D40F44E1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645" y="1383781"/>
            <a:ext cx="3752850" cy="2781300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EF3BAB9E-F435-E74A-8C0B-EC732B3F61E6}"/>
              </a:ext>
            </a:extLst>
          </p:cNvPr>
          <p:cNvSpPr txBox="1"/>
          <p:nvPr/>
        </p:nvSpPr>
        <p:spPr>
          <a:xfrm>
            <a:off x="4787684" y="563551"/>
            <a:ext cx="4306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Polarized Data (</a:t>
            </a:r>
            <a:r>
              <a:rPr lang="en-US" sz="16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Sivers</a:t>
            </a:r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) from COMPASS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160 GeV </a:t>
            </a:r>
            <a:r>
              <a:rPr lang="el-GR" sz="1600" dirty="0"/>
              <a:t>μ</a:t>
            </a:r>
            <a:r>
              <a:rPr lang="en-US" sz="1600" dirty="0">
                <a:latin typeface="Comic Sans MS" panose="030F0902030302020204" pitchFamily="66" charset="0"/>
              </a:rPr>
              <a:t> beam on fixed target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0.1&lt;y&lt;0.9, Q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&gt;1, W&gt;5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9A9D551-8351-7D4E-B210-4524562BFA59}"/>
              </a:ext>
            </a:extLst>
          </p:cNvPr>
          <p:cNvSpPr txBox="1">
            <a:spLocks/>
          </p:cNvSpPr>
          <p:nvPr/>
        </p:nvSpPr>
        <p:spPr>
          <a:xfrm rot="21000000">
            <a:off x="321667" y="2755239"/>
            <a:ext cx="8531225" cy="1323459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8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9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The MC reproduces a wide range of data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over a wide range of kinematics</a:t>
            </a:r>
          </a:p>
          <a:p>
            <a:pPr marL="0" indent="0" algn="ctr">
              <a:buFont typeface="Wingdings" charset="2"/>
              <a:buNone/>
            </a:pPr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extremely well</a:t>
            </a:r>
            <a:endParaRPr lang="en-US" sz="2400" dirty="0"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C2D492-38CE-D54F-9055-73A8BB6A2AE8}"/>
              </a:ext>
            </a:extLst>
          </p:cNvPr>
          <p:cNvSpPr txBox="1"/>
          <p:nvPr/>
        </p:nvSpPr>
        <p:spPr>
          <a:xfrm>
            <a:off x="6632028" y="1778355"/>
            <a:ext cx="1888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</a:rPr>
              <a:t>Phys. Lett. B717, 383 (2012)</a:t>
            </a:r>
          </a:p>
        </p:txBody>
      </p:sp>
    </p:spTree>
    <p:extLst>
      <p:ext uri="{BB962C8B-B14F-4D97-AF65-F5344CB8AC3E}">
        <p14:creationId xmlns:p14="http://schemas.microsoft.com/office/powerpoint/2010/main" val="30499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98E71E-B12D-499D-98AB-1D99BBC1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153" y="1175333"/>
            <a:ext cx="3308891" cy="23726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3DA1422-0503-43F8-A920-52A493454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497" y="3724369"/>
            <a:ext cx="3269263" cy="2382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7484D9D-A856-41EB-B13F-53E087515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56" y="1135705"/>
            <a:ext cx="3338611" cy="2412320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1F2541CB-207C-4586-A53B-6AB36616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Dilution of </a:t>
            </a:r>
            <a:r>
              <a:rPr lang="en-US" altLang="zh-CN" dirty="0" err="1"/>
              <a:t>parton</a:t>
            </a:r>
            <a:r>
              <a:rPr lang="en-US" altLang="zh-CN" dirty="0"/>
              <a:t> level asymmetry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5D3928D-DD58-45CD-8517-08042EE4755F}"/>
              </a:ext>
            </a:extLst>
          </p:cNvPr>
          <p:cNvCxnSpPr>
            <a:cxnSpLocks/>
          </p:cNvCxnSpPr>
          <p:nvPr/>
        </p:nvCxnSpPr>
        <p:spPr>
          <a:xfrm>
            <a:off x="3226275" y="1444085"/>
            <a:ext cx="0" cy="105737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22209EE-CD1D-4E58-ADCE-2029EC614282}"/>
              </a:ext>
            </a:extLst>
          </p:cNvPr>
          <p:cNvCxnSpPr>
            <a:cxnSpLocks/>
          </p:cNvCxnSpPr>
          <p:nvPr/>
        </p:nvCxnSpPr>
        <p:spPr>
          <a:xfrm>
            <a:off x="7416687" y="1401800"/>
            <a:ext cx="0" cy="57769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A23C323-7829-48E5-986F-B238370315EF}"/>
              </a:ext>
            </a:extLst>
          </p:cNvPr>
          <p:cNvCxnSpPr>
            <a:cxnSpLocks/>
          </p:cNvCxnSpPr>
          <p:nvPr/>
        </p:nvCxnSpPr>
        <p:spPr>
          <a:xfrm flipH="1">
            <a:off x="6159197" y="5150721"/>
            <a:ext cx="110974" cy="1897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3FBA4B0-2BA4-4385-8E21-949EBC578A5A}"/>
              </a:ext>
            </a:extLst>
          </p:cNvPr>
          <p:cNvCxnSpPr/>
          <p:nvPr/>
        </p:nvCxnSpPr>
        <p:spPr>
          <a:xfrm>
            <a:off x="4046322" y="2228845"/>
            <a:ext cx="1427552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0497F266-E059-49B5-A0ED-ED06CB81F2AE}"/>
              </a:ext>
            </a:extLst>
          </p:cNvPr>
          <p:cNvSpPr txBox="1"/>
          <p:nvPr/>
        </p:nvSpPr>
        <p:spPr>
          <a:xfrm>
            <a:off x="4042116" y="1978628"/>
            <a:ext cx="1331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Turn off </a:t>
            </a:r>
          </a:p>
          <a:p>
            <a:pPr algn="ctr"/>
            <a:r>
              <a:rPr lang="en-US" altLang="zh-CN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frag </a:t>
            </a:r>
            <a:r>
              <a:rPr lang="en-US" altLang="zh-CN" sz="14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p</a:t>
            </a:r>
            <a:r>
              <a:rPr lang="en-US" altLang="zh-CN" sz="1400" baseline="-250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T</a:t>
            </a:r>
            <a:endParaRPr lang="zh-CN" altLang="en-US" sz="1400" baseline="-25000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5A98E79-135E-46B9-97CA-1489E88BE6D1}"/>
              </a:ext>
            </a:extLst>
          </p:cNvPr>
          <p:cNvSpPr txBox="1"/>
          <p:nvPr/>
        </p:nvSpPr>
        <p:spPr>
          <a:xfrm>
            <a:off x="1853509" y="840885"/>
            <a:ext cx="17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Comic Sans MS" panose="030F0902030302020204" pitchFamily="66" charset="0"/>
              </a:rPr>
              <a:t>Full simulation</a:t>
            </a:r>
            <a:endParaRPr lang="zh-CN" altLang="en-US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3D5E3E4-C14B-423E-9B5C-F707AFFFB5CB}"/>
              </a:ext>
            </a:extLst>
          </p:cNvPr>
          <p:cNvSpPr txBox="1"/>
          <p:nvPr/>
        </p:nvSpPr>
        <p:spPr>
          <a:xfrm>
            <a:off x="6158100" y="856124"/>
            <a:ext cx="174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902030302020204" pitchFamily="66" charset="0"/>
              </a:rPr>
              <a:t>PARJ(21)=0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7C69415-795F-4DA2-8F07-7AC0BD244A94}"/>
              </a:ext>
            </a:extLst>
          </p:cNvPr>
          <p:cNvSpPr txBox="1"/>
          <p:nvPr/>
        </p:nvSpPr>
        <p:spPr>
          <a:xfrm>
            <a:off x="5374039" y="3472691"/>
            <a:ext cx="289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902030302020204" pitchFamily="66" charset="0"/>
              </a:rPr>
              <a:t>PARJ(21)=0,MSTJ(21)=0 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21496F1-9C5D-4401-A7FF-6D6FB01EF98B}"/>
              </a:ext>
            </a:extLst>
          </p:cNvPr>
          <p:cNvCxnSpPr>
            <a:cxnSpLocks/>
          </p:cNvCxnSpPr>
          <p:nvPr/>
        </p:nvCxnSpPr>
        <p:spPr>
          <a:xfrm>
            <a:off x="8591348" y="2689956"/>
            <a:ext cx="0" cy="1854508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0620866-4D62-4047-947B-E2C45621E834}"/>
              </a:ext>
            </a:extLst>
          </p:cNvPr>
          <p:cNvSpPr txBox="1"/>
          <p:nvPr/>
        </p:nvSpPr>
        <p:spPr>
          <a:xfrm>
            <a:off x="8264760" y="2760962"/>
            <a:ext cx="738664" cy="178350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rgbClr val="0432FF"/>
                </a:solidFill>
                <a:latin typeface="Comic Sans MS" panose="030F0902030302020204" pitchFamily="66" charset="0"/>
              </a:rPr>
              <a:t>Turn off decay </a:t>
            </a:r>
          </a:p>
          <a:p>
            <a:r>
              <a:rPr lang="en-US" altLang="zh-CN" dirty="0">
                <a:solidFill>
                  <a:srgbClr val="0432FF"/>
                </a:solidFill>
                <a:latin typeface="Comic Sans MS" panose="030F0902030302020204" pitchFamily="66" charset="0"/>
              </a:rPr>
              <a:t>of resonances</a:t>
            </a:r>
            <a:endParaRPr lang="zh-CN" altLang="en-US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5476389-8452-424C-9DFE-A79DE8B344E9}"/>
              </a:ext>
            </a:extLst>
          </p:cNvPr>
          <p:cNvSpPr txBox="1"/>
          <p:nvPr/>
        </p:nvSpPr>
        <p:spPr>
          <a:xfrm>
            <a:off x="422443" y="3750940"/>
            <a:ext cx="3876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omic Sans MS" panose="030F0902030302020204" pitchFamily="66" charset="0"/>
              </a:rPr>
              <a:t>Fragmentation momenta smearing and resonance decay contribution accounts for the </a:t>
            </a:r>
            <a:r>
              <a:rPr lang="en-US" altLang="zh-CN" dirty="0" err="1">
                <a:latin typeface="Comic Sans MS" panose="030F0902030302020204" pitchFamily="66" charset="0"/>
              </a:rPr>
              <a:t>parton</a:t>
            </a:r>
            <a:r>
              <a:rPr lang="en-US" altLang="zh-CN" dirty="0">
                <a:latin typeface="Comic Sans MS" panose="030F0902030302020204" pitchFamily="66" charset="0"/>
              </a:rPr>
              <a:t> to hadron level asymmetry dilution at COMPASS energy.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cxnSp>
        <p:nvCxnSpPr>
          <p:cNvPr id="18" name="直接箭头连接符 7">
            <a:extLst>
              <a:ext uri="{FF2B5EF4-FFF2-40B4-BE49-F238E27FC236}">
                <a16:creationId xmlns:a16="http://schemas.microsoft.com/office/drawing/2014/main" id="{98B0FCA2-0E0C-A943-809F-47A344391E80}"/>
              </a:ext>
            </a:extLst>
          </p:cNvPr>
          <p:cNvCxnSpPr>
            <a:cxnSpLocks/>
          </p:cNvCxnSpPr>
          <p:nvPr/>
        </p:nvCxnSpPr>
        <p:spPr>
          <a:xfrm>
            <a:off x="3368164" y="1972773"/>
            <a:ext cx="0" cy="859716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9">
            <a:extLst>
              <a:ext uri="{FF2B5EF4-FFF2-40B4-BE49-F238E27FC236}">
                <a16:creationId xmlns:a16="http://schemas.microsoft.com/office/drawing/2014/main" id="{B887C79E-D4D9-A546-A907-472644D99924}"/>
              </a:ext>
            </a:extLst>
          </p:cNvPr>
          <p:cNvCxnSpPr>
            <a:cxnSpLocks/>
          </p:cNvCxnSpPr>
          <p:nvPr/>
        </p:nvCxnSpPr>
        <p:spPr>
          <a:xfrm>
            <a:off x="7548067" y="1837976"/>
            <a:ext cx="0" cy="577695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A077508-43C6-5E48-A904-358F3338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BFB0084-A0CD-0C44-9850-4FA7FBC7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50EA97-54E6-B54A-B192-2753F118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7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EB57FD-8840-4A89-A54A-E50C347B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Primer on D</a:t>
            </a:r>
            <a:r>
              <a:rPr lang="en-US" baseline="30000" dirty="0"/>
              <a:t>0</a:t>
            </a:r>
            <a:r>
              <a:rPr lang="en-US" dirty="0"/>
              <a:t>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01" y="1304817"/>
            <a:ext cx="266632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23" y="1331477"/>
            <a:ext cx="225981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1" y="1263721"/>
            <a:ext cx="2743200" cy="195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4542" y="605318"/>
            <a:ext cx="681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D meson takes a large fraction of the charm quark energy, serves as a proxy to the charm jet information.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9DAA3-0E1A-894B-84E0-EE3224B79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E32C2A4-4C12-B543-9A80-53F6ACB0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55" y="3930035"/>
            <a:ext cx="2743200" cy="198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AFE8AEA-783B-124C-A68A-B37842589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93" y="3950582"/>
            <a:ext cx="2743200" cy="198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7FAB0B-966E-254E-A40A-CAF8B89B424A}"/>
              </a:ext>
            </a:extLst>
          </p:cNvPr>
          <p:cNvSpPr txBox="1"/>
          <p:nvPr/>
        </p:nvSpPr>
        <p:spPr>
          <a:xfrm>
            <a:off x="1900117" y="3296358"/>
            <a:ext cx="5352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D</a:t>
            </a:r>
            <a:r>
              <a:rPr lang="en-US" baseline="30000" dirty="0">
                <a:latin typeface="Comic Sans MS" panose="030F0902030302020204" pitchFamily="66" charset="0"/>
              </a:rPr>
              <a:t>0</a:t>
            </a:r>
            <a:r>
              <a:rPr lang="en-US" dirty="0">
                <a:latin typeface="Comic Sans MS" panose="030F0902030302020204" pitchFamily="66" charset="0"/>
              </a:rPr>
              <a:t> from D* decay similar to the directly generated D</a:t>
            </a:r>
            <a:r>
              <a:rPr lang="en-US" baseline="30000" dirty="0">
                <a:latin typeface="Comic Sans MS" panose="030F0902030302020204" pitchFamily="66" charset="0"/>
              </a:rPr>
              <a:t>0</a:t>
            </a:r>
            <a:r>
              <a:rPr lang="en-US" dirty="0">
                <a:latin typeface="Comic Sans MS" panose="030F0902030302020204" pitchFamily="66" charset="0"/>
              </a:rPr>
              <a:t>s, therefore all D</a:t>
            </a:r>
            <a:r>
              <a:rPr lang="en-US" baseline="30000" dirty="0">
                <a:latin typeface="Comic Sans MS" panose="030F0902030302020204" pitchFamily="66" charset="0"/>
              </a:rPr>
              <a:t>0</a:t>
            </a:r>
            <a:r>
              <a:rPr lang="en-US" dirty="0">
                <a:latin typeface="Comic Sans MS" panose="030F0902030302020204" pitchFamily="66" charset="0"/>
              </a:rPr>
              <a:t>s are analyzed.</a:t>
            </a:r>
          </a:p>
        </p:txBody>
      </p:sp>
    </p:spTree>
    <p:extLst>
      <p:ext uri="{BB962C8B-B14F-4D97-AF65-F5344CB8AC3E}">
        <p14:creationId xmlns:p14="http://schemas.microsoft.com/office/powerpoint/2010/main" val="287113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7A9D6A-4FEC-48ED-8574-A0946F99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Gluon-</a:t>
            </a:r>
            <a:r>
              <a:rPr lang="en-US" dirty="0" err="1"/>
              <a:t>Sivers</a:t>
            </a:r>
            <a:r>
              <a:rPr lang="en-US" dirty="0"/>
              <a:t>: D-Mesons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746121" y="1309391"/>
            <a:ext cx="3143689" cy="2172004"/>
            <a:chOff x="1640476" y="2564904"/>
            <a:chExt cx="3143689" cy="217200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476" y="2564904"/>
              <a:ext cx="3143689" cy="217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82957" y="270892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Pion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961818" y="1316680"/>
            <a:ext cx="3167505" cy="2152951"/>
            <a:chOff x="5796136" y="1740048"/>
            <a:chExt cx="3167505" cy="2152951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0048"/>
              <a:ext cx="3167505" cy="2152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444208" y="1876775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Kaon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" y="2562558"/>
            <a:ext cx="26935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Acceptance for PID is assumed to be |</a:t>
            </a:r>
            <a:r>
              <a:rPr lang="el-GR" dirty="0"/>
              <a:t>η</a:t>
            </a:r>
            <a:r>
              <a:rPr lang="en-US" dirty="0">
                <a:latin typeface="Comic Sans MS" panose="030F0902030302020204" pitchFamily="66" charset="0"/>
              </a:rPr>
              <a:t>|&lt;3.5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Decay products from D mesons are mostly less than 10 GeV in mid-rapidity.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Decay products </a:t>
            </a:r>
            <a:r>
              <a:rPr lang="en-US" dirty="0" err="1">
                <a:latin typeface="Comic Sans MS" panose="030F0902030302020204" pitchFamily="66" charset="0"/>
              </a:rPr>
              <a:t>p</a:t>
            </a:r>
            <a:r>
              <a:rPr lang="en-US" baseline="-25000" dirty="0" err="1">
                <a:latin typeface="Comic Sans MS" panose="030F0902030302020204" pitchFamily="66" charset="0"/>
              </a:rPr>
              <a:t>T</a:t>
            </a:r>
            <a:r>
              <a:rPr lang="en-US" dirty="0">
                <a:latin typeface="Comic Sans MS" panose="030F0902030302020204" pitchFamily="66" charset="0"/>
              </a:rPr>
              <a:t>&gt;0.2 GeV.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47" y="3613647"/>
            <a:ext cx="3124637" cy="211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65" y="3587033"/>
            <a:ext cx="3096058" cy="2114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6588224" y="4293096"/>
            <a:ext cx="1656184" cy="1152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直接连接符 17"/>
          <p:cNvCxnSpPr/>
          <p:nvPr/>
        </p:nvCxnSpPr>
        <p:spPr>
          <a:xfrm flipV="1">
            <a:off x="3059832" y="4005064"/>
            <a:ext cx="0" cy="17281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915816" y="5652000"/>
            <a:ext cx="23762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" y="1589682"/>
            <a:ext cx="2304256" cy="8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0979" y="1212086"/>
            <a:ext cx="266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Branching ratio: 3.9%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2200C8-A223-7F4E-90D1-E18D0719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81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60327E-8D0C-40FB-97AA-99EFFDA34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Gluon-</a:t>
            </a:r>
            <a:r>
              <a:rPr lang="en-US" dirty="0" err="1"/>
              <a:t>Sivers</a:t>
            </a:r>
            <a:r>
              <a:rPr lang="en-US" dirty="0"/>
              <a:t>: </a:t>
            </a:r>
            <a:r>
              <a:rPr lang="en-US" dirty="0">
                <a:latin typeface="+mj-ea"/>
              </a:rPr>
              <a:t>Open Charm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731" y="742654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Assumptions on D</a:t>
            </a:r>
            <a:r>
              <a:rPr lang="en-US" b="1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0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 reconstruction: </a:t>
            </a:r>
          </a:p>
          <a:p>
            <a:r>
              <a:rPr lang="en-US" dirty="0">
                <a:latin typeface="Comic Sans MS" panose="030F0902030302020204" pitchFamily="66" charset="0"/>
              </a:rPr>
              <a:t>D-&gt;K + pi (3.9%)</a:t>
            </a:r>
          </a:p>
          <a:p>
            <a:r>
              <a:rPr lang="en-US" dirty="0">
                <a:latin typeface="Comic Sans MS" panose="030F0902030302020204" pitchFamily="66" charset="0"/>
              </a:rPr>
              <a:t>Acceptance: |</a:t>
            </a:r>
            <a:r>
              <a:rPr lang="en-US" dirty="0" err="1">
                <a:latin typeface="Comic Sans MS" panose="030F0902030302020204" pitchFamily="66" charset="0"/>
              </a:rPr>
              <a:t>η|</a:t>
            </a:r>
            <a:r>
              <a:rPr lang="en-US" baseline="30000" dirty="0" err="1">
                <a:latin typeface="Comic Sans MS" panose="030F0902030302020204" pitchFamily="66" charset="0"/>
              </a:rPr>
              <a:t>pi</a:t>
            </a:r>
            <a:r>
              <a:rPr lang="en-US" baseline="30000" dirty="0">
                <a:latin typeface="Comic Sans MS" panose="030F0902030302020204" pitchFamily="66" charset="0"/>
              </a:rPr>
              <a:t>/K</a:t>
            </a:r>
            <a:r>
              <a:rPr lang="en-US" dirty="0">
                <a:latin typeface="Comic Sans MS" panose="030F0902030302020204" pitchFamily="66" charset="0"/>
              </a:rPr>
              <a:t>&lt;3.5</a:t>
            </a:r>
          </a:p>
          <a:p>
            <a:r>
              <a:rPr lang="en-US" dirty="0" err="1">
                <a:latin typeface="Comic Sans MS" panose="030F0902030302020204" pitchFamily="66" charset="0"/>
              </a:rPr>
              <a:t>p</a:t>
            </a:r>
            <a:r>
              <a:rPr lang="en-US" baseline="-25000" dirty="0" err="1">
                <a:latin typeface="Comic Sans MS" panose="030F0902030302020204" pitchFamily="66" charset="0"/>
              </a:rPr>
              <a:t>T</a:t>
            </a:r>
            <a:r>
              <a:rPr lang="en-US" baseline="30000" dirty="0" err="1">
                <a:latin typeface="Comic Sans MS" panose="030F0902030302020204" pitchFamily="66" charset="0"/>
              </a:rPr>
              <a:t>pi</a:t>
            </a:r>
            <a:r>
              <a:rPr lang="en-US" baseline="30000" dirty="0">
                <a:latin typeface="Comic Sans MS" panose="030F0902030302020204" pitchFamily="66" charset="0"/>
              </a:rPr>
              <a:t>/K</a:t>
            </a:r>
            <a:r>
              <a:rPr lang="en-US" dirty="0">
                <a:latin typeface="Comic Sans MS" panose="030F0902030302020204" pitchFamily="66" charset="0"/>
              </a:rPr>
              <a:t>&gt;0.2 GeV, </a:t>
            </a:r>
            <a:r>
              <a:rPr lang="en-US" altLang="zh-CN" dirty="0" err="1">
                <a:latin typeface="Comic Sans MS" panose="030F0902030302020204" pitchFamily="66" charset="0"/>
              </a:rPr>
              <a:t>p</a:t>
            </a:r>
            <a:r>
              <a:rPr lang="en-US" altLang="zh-CN" baseline="-25000" dirty="0" err="1">
                <a:latin typeface="Comic Sans MS" panose="030F0902030302020204" pitchFamily="66" charset="0"/>
              </a:rPr>
              <a:t>T</a:t>
            </a:r>
            <a:r>
              <a:rPr lang="en-US" altLang="zh-CN" baseline="30000" dirty="0" err="1">
                <a:latin typeface="Comic Sans MS" panose="030F0902030302020204" pitchFamily="66" charset="0"/>
              </a:rPr>
              <a:t>D</a:t>
            </a:r>
            <a:r>
              <a:rPr lang="en-US" altLang="zh-CN" dirty="0">
                <a:latin typeface="Comic Sans MS" panose="030F0902030302020204" pitchFamily="66" charset="0"/>
              </a:rPr>
              <a:t>&gt;0.7 GeV, </a:t>
            </a:r>
            <a:r>
              <a:rPr lang="en-US" dirty="0" err="1">
                <a:latin typeface="Comic Sans MS" panose="030F0902030302020204" pitchFamily="66" charset="0"/>
              </a:rPr>
              <a:t>z</a:t>
            </a:r>
            <a:r>
              <a:rPr lang="en-US" altLang="zh-CN" baseline="30000" dirty="0" err="1">
                <a:latin typeface="Comic Sans MS" panose="030F0902030302020204" pitchFamily="66" charset="0"/>
              </a:rPr>
              <a:t>D</a:t>
            </a:r>
            <a:r>
              <a:rPr lang="en-US" dirty="0">
                <a:latin typeface="Comic Sans MS" panose="030F0902030302020204" pitchFamily="66" charset="0"/>
              </a:rPr>
              <a:t>&gt;0.1</a:t>
            </a:r>
          </a:p>
          <a:p>
            <a:r>
              <a:rPr lang="en-US" altLang="zh-CN" dirty="0">
                <a:latin typeface="Comic Sans MS" panose="030F0902030302020204" pitchFamily="66" charset="0"/>
              </a:rPr>
              <a:t>∫</a:t>
            </a:r>
            <a:r>
              <a:rPr lang="en-US" altLang="zh-CN" dirty="0" err="1">
                <a:latin typeface="Comic Sans MS" panose="030F0902030302020204" pitchFamily="66" charset="0"/>
              </a:rPr>
              <a:t>Ldt</a:t>
            </a:r>
            <a:r>
              <a:rPr lang="en-US" altLang="zh-CN" dirty="0">
                <a:latin typeface="Comic Sans MS" panose="030F0902030302020204" pitchFamily="66" charset="0"/>
              </a:rPr>
              <a:t> = 10 fb</a:t>
            </a:r>
            <a:r>
              <a:rPr lang="en-US" altLang="zh-CN" baseline="30000" dirty="0">
                <a:latin typeface="Comic Sans MS" panose="030F0902030302020204" pitchFamily="66" charset="0"/>
              </a:rPr>
              <a:t>-1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1488D70-8F2A-4CB2-88C0-59B25D20E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47" y="3795809"/>
            <a:ext cx="3483404" cy="256054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928D89-538A-409D-992C-FD6157BB8BF2}"/>
              </a:ext>
            </a:extLst>
          </p:cNvPr>
          <p:cNvSpPr txBox="1"/>
          <p:nvPr/>
        </p:nvSpPr>
        <p:spPr>
          <a:xfrm>
            <a:off x="323047" y="2468641"/>
            <a:ext cx="3797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Sensitive to gluon kinematics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D</a:t>
            </a:r>
            <a:r>
              <a:rPr lang="en-US" altLang="zh-CN" sz="1600" baseline="30000" dirty="0">
                <a:latin typeface="Comic Sans MS" panose="030F0902030302020204" pitchFamily="66" charset="0"/>
              </a:rPr>
              <a:t>0-</a:t>
            </a:r>
            <a:r>
              <a:rPr lang="en-US" altLang="zh-CN" sz="1600" dirty="0">
                <a:latin typeface="Comic Sans MS" panose="030F0902030302020204" pitchFamily="66" charset="0"/>
              </a:rPr>
              <a:t>pair statistically challenging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10% positivity can be distinguished in single D</a:t>
            </a:r>
            <a:r>
              <a:rPr lang="en-US" altLang="zh-CN" sz="1600" baseline="30000" dirty="0">
                <a:latin typeface="Comic Sans MS" panose="030F0902030302020204" pitchFamily="66" charset="0"/>
              </a:rPr>
              <a:t>0</a:t>
            </a:r>
            <a:r>
              <a:rPr lang="en-US" altLang="zh-CN" sz="1600" dirty="0">
                <a:latin typeface="Comic Sans MS" panose="030F0902030302020204" pitchFamily="66" charset="0"/>
              </a:rPr>
              <a:t> probe</a:t>
            </a:r>
            <a:endParaRPr lang="zh-CN" altLang="en-US" sz="1600" dirty="0">
              <a:latin typeface="Comic Sans MS" panose="030F0902030302020204" pitchFamily="66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735B490-911C-46DA-ADEF-894B37966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863" y="739311"/>
            <a:ext cx="3637316" cy="26642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35B9C94-6462-41FD-B4A8-5957C1A6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863" y="3506361"/>
            <a:ext cx="3637316" cy="266350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E3226-0F97-044C-A518-1061E860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32DC3A-87ED-B64F-9705-29EF8751288C}"/>
                  </a:ext>
                </a:extLst>
              </p:cNvPr>
              <p:cNvSpPr txBox="1"/>
              <p:nvPr/>
            </p:nvSpPr>
            <p:spPr>
              <a:xfrm>
                <a:off x="2916620" y="3971928"/>
                <a:ext cx="666721" cy="304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b="1" dirty="0" err="1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32DC3A-87ED-B64F-9705-29EF87512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620" y="3971928"/>
                <a:ext cx="666721" cy="304827"/>
              </a:xfrm>
              <a:prstGeom prst="rect">
                <a:avLst/>
              </a:prstGeom>
              <a:blipFill>
                <a:blip r:embed="rId5"/>
                <a:stretch>
                  <a:fillRect l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425B41-E4D6-2741-A186-378354B27EA2}"/>
                  </a:ext>
                </a:extLst>
              </p:cNvPr>
              <p:cNvSpPr txBox="1"/>
              <p:nvPr/>
            </p:nvSpPr>
            <p:spPr>
              <a:xfrm>
                <a:off x="7767262" y="844895"/>
                <a:ext cx="666721" cy="304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US" b="1" dirty="0" err="1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425B41-E4D6-2741-A186-378354B27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262" y="844895"/>
                <a:ext cx="666721" cy="304827"/>
              </a:xfrm>
              <a:prstGeom prst="rect">
                <a:avLst/>
              </a:prstGeom>
              <a:blipFill>
                <a:blip r:embed="rId6"/>
                <a:stretch>
                  <a:fillRect l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BF06DE-3F50-D448-8547-A4BB5A5EC06F}"/>
                  </a:ext>
                </a:extLst>
              </p:cNvPr>
              <p:cNvSpPr txBox="1"/>
              <p:nvPr/>
            </p:nvSpPr>
            <p:spPr>
              <a:xfrm>
                <a:off x="8110154" y="3629483"/>
                <a:ext cx="383054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en-US" b="1" dirty="0" err="1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DBF06DE-3F50-D448-8547-A4BB5A5EC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0154" y="3629483"/>
                <a:ext cx="383054" cy="283219"/>
              </a:xfrm>
              <a:prstGeom prst="rect">
                <a:avLst/>
              </a:prstGeom>
              <a:blipFill>
                <a:blip r:embed="rId7"/>
                <a:stretch>
                  <a:fillRect l="-6452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82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8DB1F1-8411-4F2B-B09F-3D18D8F6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7FE388-1AB8-4A28-9789-F9E1AC3F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97D0F3-0A7A-4A97-B108-4596E017B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Gluon-</a:t>
            </a:r>
            <a:r>
              <a:rPr lang="en-US" dirty="0" err="1"/>
              <a:t>Sivers</a:t>
            </a:r>
            <a:r>
              <a:rPr lang="en-US" dirty="0"/>
              <a:t>: </a:t>
            </a:r>
            <a:r>
              <a:rPr lang="en-US" dirty="0">
                <a:latin typeface="Comic Sans MS" panose="030F0902030302020204" pitchFamily="66" charset="0"/>
              </a:rPr>
              <a:t>D</a:t>
            </a:r>
            <a:r>
              <a:rPr lang="en-US" altLang="zh-CN" b="1" dirty="0">
                <a:latin typeface="Comic Sans MS" panose="030F0902030302020204" pitchFamily="66" charset="0"/>
              </a:rPr>
              <a:t>i-Jets</a:t>
            </a:r>
            <a:endParaRPr lang="zh-CN" altLang="en-US" b="1" dirty="0">
              <a:latin typeface="Comic Sans MS" panose="030F0902030302020204" pitchFamily="66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7404868-AADD-4535-A560-08521212E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738" y="3266154"/>
            <a:ext cx="3547417" cy="2624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AA52AF-78B6-4598-9ECA-3602A1476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54" y="2823008"/>
            <a:ext cx="3567459" cy="262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F18711-6C6B-40CD-87A7-66B53485E13D}"/>
              </a:ext>
            </a:extLst>
          </p:cNvPr>
          <p:cNvSpPr txBox="1"/>
          <p:nvPr/>
        </p:nvSpPr>
        <p:spPr>
          <a:xfrm>
            <a:off x="0" y="827817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Assumptions on di-jet reconstruction: </a:t>
            </a:r>
          </a:p>
          <a:p>
            <a:r>
              <a:rPr lang="en-US" altLang="zh-CN" dirty="0">
                <a:latin typeface="Comic Sans MS" panose="030F0902030302020204" pitchFamily="66" charset="0"/>
              </a:rPr>
              <a:t>Anti-</a:t>
            </a:r>
            <a:r>
              <a:rPr lang="en-US" altLang="zh-CN" dirty="0" err="1">
                <a:latin typeface="Comic Sans MS" panose="030F0902030302020204" pitchFamily="66" charset="0"/>
              </a:rPr>
              <a:t>k</a:t>
            </a:r>
            <a:r>
              <a:rPr lang="en-US" altLang="zh-CN" baseline="-25000" dirty="0" err="1">
                <a:latin typeface="Comic Sans MS" panose="030F0902030302020204" pitchFamily="66" charset="0"/>
              </a:rPr>
              <a:t>T</a:t>
            </a:r>
            <a:r>
              <a:rPr lang="en-US" altLang="zh-CN" dirty="0">
                <a:latin typeface="Comic Sans MS" panose="030F0902030302020204" pitchFamily="66" charset="0"/>
              </a:rPr>
              <a:t>, R=1</a:t>
            </a:r>
          </a:p>
          <a:p>
            <a:r>
              <a:rPr lang="en-US" altLang="zh-CN" dirty="0">
                <a:latin typeface="Comic Sans MS" panose="030F0902030302020204" pitchFamily="66" charset="0"/>
              </a:rPr>
              <a:t>jet constituents:</a:t>
            </a:r>
          </a:p>
          <a:p>
            <a:r>
              <a:rPr lang="en-US" altLang="zh-CN" dirty="0" err="1">
                <a:latin typeface="Comic Sans MS" panose="030F0902030302020204" pitchFamily="66" charset="0"/>
              </a:rPr>
              <a:t>p</a:t>
            </a:r>
            <a:r>
              <a:rPr lang="en-US" altLang="zh-CN" baseline="-25000" dirty="0" err="1">
                <a:latin typeface="Comic Sans MS" panose="030F0902030302020204" pitchFamily="66" charset="0"/>
              </a:rPr>
              <a:t>T</a:t>
            </a:r>
            <a:r>
              <a:rPr lang="en-US" altLang="zh-CN" dirty="0">
                <a:latin typeface="Comic Sans MS" panose="030F0902030302020204" pitchFamily="66" charset="0"/>
              </a:rPr>
              <a:t>&gt;250 MeV, π/K/p/</a:t>
            </a:r>
            <a:r>
              <a:rPr lang="el-GR" altLang="zh-CN" dirty="0"/>
              <a:t>γ</a:t>
            </a:r>
            <a:r>
              <a:rPr lang="en-US" altLang="zh-CN" dirty="0">
                <a:latin typeface="Comic Sans MS" panose="030F0902030302020204" pitchFamily="66" charset="0"/>
              </a:rPr>
              <a:t>, |</a:t>
            </a:r>
            <a:r>
              <a:rPr lang="el-GR" altLang="zh-CN" dirty="0"/>
              <a:t>η</a:t>
            </a:r>
            <a:r>
              <a:rPr lang="en-US" altLang="zh-CN" dirty="0">
                <a:latin typeface="Comic Sans MS" panose="030F0902030302020204" pitchFamily="66" charset="0"/>
              </a:rPr>
              <a:t>|&lt;4.5</a:t>
            </a:r>
          </a:p>
          <a:p>
            <a:r>
              <a:rPr lang="en-US" altLang="zh-CN" dirty="0">
                <a:latin typeface="Comic Sans MS" panose="030F0902030302020204" pitchFamily="66" charset="0"/>
              </a:rPr>
              <a:t>p</a:t>
            </a:r>
            <a:r>
              <a:rPr lang="en-US" altLang="zh-CN" baseline="-25000" dirty="0">
                <a:latin typeface="Comic Sans MS" panose="030F0902030302020204" pitchFamily="66" charset="0"/>
              </a:rPr>
              <a:t>T</a:t>
            </a:r>
            <a:r>
              <a:rPr lang="en-US" altLang="zh-CN" baseline="30000" dirty="0">
                <a:latin typeface="Comic Sans MS" panose="030F0902030302020204" pitchFamily="66" charset="0"/>
              </a:rPr>
              <a:t>jet1</a:t>
            </a:r>
            <a:r>
              <a:rPr lang="en-US" altLang="zh-CN" dirty="0">
                <a:latin typeface="Comic Sans MS" panose="030F0902030302020204" pitchFamily="66" charset="0"/>
              </a:rPr>
              <a:t>&gt;4.5 GeV, p</a:t>
            </a:r>
            <a:r>
              <a:rPr lang="en-US" altLang="zh-CN" baseline="-25000" dirty="0">
                <a:latin typeface="Comic Sans MS" panose="030F0902030302020204" pitchFamily="66" charset="0"/>
              </a:rPr>
              <a:t>T</a:t>
            </a:r>
            <a:r>
              <a:rPr lang="en-US" altLang="zh-CN" baseline="30000" dirty="0">
                <a:latin typeface="Comic Sans MS" panose="030F0902030302020204" pitchFamily="66" charset="0"/>
              </a:rPr>
              <a:t>jet2</a:t>
            </a:r>
            <a:r>
              <a:rPr lang="en-US" altLang="zh-CN" dirty="0">
                <a:latin typeface="Comic Sans MS" panose="030F0902030302020204" pitchFamily="66" charset="0"/>
              </a:rPr>
              <a:t>&gt;4 GeV</a:t>
            </a:r>
          </a:p>
          <a:p>
            <a:r>
              <a:rPr lang="en-US" altLang="zh-CN" dirty="0">
                <a:latin typeface="Comic Sans MS" panose="030F0902030302020204" pitchFamily="66" charset="0"/>
              </a:rPr>
              <a:t>∫</a:t>
            </a:r>
            <a:r>
              <a:rPr lang="en-US" altLang="zh-CN" dirty="0" err="1">
                <a:latin typeface="Comic Sans MS" panose="030F0902030302020204" pitchFamily="66" charset="0"/>
              </a:rPr>
              <a:t>Ldt</a:t>
            </a:r>
            <a:r>
              <a:rPr lang="en-US" altLang="zh-CN" dirty="0">
                <a:latin typeface="Comic Sans MS" panose="030F0902030302020204" pitchFamily="66" charset="0"/>
              </a:rPr>
              <a:t> = 10 fb</a:t>
            </a:r>
            <a:r>
              <a:rPr lang="en-US" altLang="zh-CN" baseline="30000" dirty="0">
                <a:latin typeface="Comic Sans MS" panose="030F0902030302020204" pitchFamily="66" charset="0"/>
              </a:rPr>
              <a:t>-1</a:t>
            </a:r>
            <a:endParaRPr lang="en-US" altLang="zh-CN" dirty="0">
              <a:latin typeface="Comic Sans MS" panose="030F0902030302020204" pitchFamily="66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2FBDDBD-C7D6-48A4-8D1B-5868B461850A}"/>
              </a:ext>
            </a:extLst>
          </p:cNvPr>
          <p:cNvSpPr txBox="1"/>
          <p:nvPr/>
        </p:nvSpPr>
        <p:spPr>
          <a:xfrm>
            <a:off x="4571999" y="1303088"/>
            <a:ext cx="455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Gluon initiated process dominant at small </a:t>
            </a:r>
            <a:r>
              <a:rPr lang="en-US" altLang="zh-CN" sz="1600" dirty="0" err="1">
                <a:latin typeface="Comic Sans MS" panose="030F0902030302020204" pitchFamily="66" charset="0"/>
              </a:rPr>
              <a:t>x</a:t>
            </a:r>
            <a:r>
              <a:rPr lang="en-US" altLang="zh-CN" sz="1600" baseline="-25000" dirty="0" err="1">
                <a:latin typeface="Comic Sans MS" panose="030F0902030302020204" pitchFamily="66" charset="0"/>
              </a:rPr>
              <a:t>B</a:t>
            </a:r>
            <a:r>
              <a:rPr lang="en-US" altLang="zh-CN" sz="1600" dirty="0">
                <a:latin typeface="Comic Sans MS" panose="030F0902030302020204" pitchFamily="66" charset="0"/>
              </a:rPr>
              <a:t> 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Stronger correlation between final state observable to </a:t>
            </a:r>
            <a:r>
              <a:rPr lang="en-US" altLang="zh-CN" sz="1600" dirty="0" err="1">
                <a:latin typeface="Comic Sans MS" panose="030F0902030302020204" pitchFamily="66" charset="0"/>
              </a:rPr>
              <a:t>parton</a:t>
            </a:r>
            <a:r>
              <a:rPr lang="en-US" altLang="zh-CN" sz="1600" dirty="0">
                <a:latin typeface="Comic Sans MS" panose="030F0902030302020204" pitchFamily="66" charset="0"/>
              </a:rPr>
              <a:t> level kinematics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Resolution down to 5% positivity bound gluon </a:t>
            </a:r>
            <a:r>
              <a:rPr lang="en-US" altLang="zh-CN" sz="1600" dirty="0" err="1">
                <a:latin typeface="Comic Sans MS" panose="030F0902030302020204" pitchFamily="66" charset="0"/>
              </a:rPr>
              <a:t>Sivers</a:t>
            </a:r>
            <a:r>
              <a:rPr lang="en-US" altLang="zh-CN" sz="1600" dirty="0">
                <a:latin typeface="Comic Sans MS" panose="030F0902030302020204" pitchFamily="66" charset="0"/>
              </a:rPr>
              <a:t> size</a:t>
            </a:r>
            <a:endParaRPr lang="zh-CN" altLang="en-US" sz="1600" dirty="0">
              <a:latin typeface="Comic Sans MS" panose="030F0902030302020204" pitchFamily="66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433B3-39CE-0344-8DA0-A6F857679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02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6B7847A-AFC4-403A-9BE3-390B122EE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91D6DB8-D5ED-4C41-8637-AB426EC64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BF280E8-F7AC-4330-851D-31A7A71B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Gluon-</a:t>
            </a:r>
            <a:r>
              <a:rPr lang="en-US" dirty="0" err="1"/>
              <a:t>Sivers</a:t>
            </a:r>
            <a:r>
              <a:rPr lang="en-US" dirty="0"/>
              <a:t>: </a:t>
            </a:r>
            <a:r>
              <a:rPr lang="en-US" dirty="0">
                <a:latin typeface="Comic Sans MS" panose="030F0902030302020204" pitchFamily="66" charset="0"/>
              </a:rPr>
              <a:t>D</a:t>
            </a:r>
            <a:r>
              <a:rPr lang="en-US" altLang="zh-CN" dirty="0">
                <a:latin typeface="Comic Sans MS" panose="030F0902030302020204" pitchFamily="66" charset="0"/>
              </a:rPr>
              <a:t>i-Jets</a:t>
            </a:r>
            <a:endParaRPr lang="zh-CN" altLang="en-US" b="1" dirty="0">
              <a:latin typeface="Comic Sans MS" panose="030F0902030302020204" pitchFamily="66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594C42-530F-477A-816D-D0A213912DD3}"/>
              </a:ext>
            </a:extLst>
          </p:cNvPr>
          <p:cNvSpPr txBox="1"/>
          <p:nvPr/>
        </p:nvSpPr>
        <p:spPr>
          <a:xfrm>
            <a:off x="55104" y="938394"/>
            <a:ext cx="4516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Strong correlation of jet momentum to its mother </a:t>
            </a:r>
            <a:r>
              <a:rPr lang="en-US" altLang="zh-CN" sz="1600" dirty="0" err="1">
                <a:latin typeface="Comic Sans MS" panose="030F0902030302020204" pitchFamily="66" charset="0"/>
              </a:rPr>
              <a:t>parton</a:t>
            </a:r>
            <a:endParaRPr lang="en-US" altLang="zh-CN" sz="16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Direct handle on </a:t>
            </a:r>
            <a:r>
              <a:rPr lang="en-US" altLang="zh-CN" sz="1600" dirty="0" err="1">
                <a:latin typeface="Comic Sans MS" panose="030F0902030302020204" pitchFamily="66" charset="0"/>
              </a:rPr>
              <a:t>parton</a:t>
            </a:r>
            <a:r>
              <a:rPr lang="en-US" altLang="zh-CN" sz="1600" dirty="0">
                <a:latin typeface="Comic Sans MS" panose="030F0902030302020204" pitchFamily="66" charset="0"/>
              </a:rPr>
              <a:t> kinematics put stronger constraint</a:t>
            </a:r>
            <a:r>
              <a:rPr lang="zh-CN" altLang="en-US" sz="1600" dirty="0">
                <a:latin typeface="Comic Sans MS" panose="030F0902030302020204" pitchFamily="66" charset="0"/>
              </a:rPr>
              <a:t> </a:t>
            </a:r>
            <a:r>
              <a:rPr lang="en-US" altLang="zh-CN" sz="1600" dirty="0">
                <a:latin typeface="Comic Sans MS" panose="030F0902030302020204" pitchFamily="66" charset="0"/>
              </a:rPr>
              <a:t>such</a:t>
            </a:r>
            <a:r>
              <a:rPr lang="zh-CN" altLang="en-US" sz="1600" dirty="0">
                <a:latin typeface="Comic Sans MS" panose="030F0902030302020204" pitchFamily="66" charset="0"/>
              </a:rPr>
              <a:t> </a:t>
            </a:r>
            <a:r>
              <a:rPr lang="en-US" altLang="zh-CN" sz="1600" dirty="0">
                <a:latin typeface="Comic Sans MS" panose="030F0902030302020204" pitchFamily="66" charset="0"/>
              </a:rPr>
              <a:t>as</a:t>
            </a:r>
            <a:r>
              <a:rPr lang="zh-CN" altLang="en-US" sz="1600" dirty="0">
                <a:latin typeface="Comic Sans MS" panose="030F0902030302020204" pitchFamily="66" charset="0"/>
              </a:rPr>
              <a:t> </a:t>
            </a:r>
            <a:r>
              <a:rPr lang="en-US" altLang="zh-CN" sz="1600" dirty="0" err="1">
                <a:latin typeface="Comic Sans MS" panose="030F0902030302020204" pitchFamily="66" charset="0"/>
              </a:rPr>
              <a:t>x</a:t>
            </a:r>
            <a:r>
              <a:rPr lang="en-US" altLang="zh-CN" sz="1600" baseline="-25000" dirty="0" err="1">
                <a:latin typeface="Comic Sans MS" panose="030F0902030302020204" pitchFamily="66" charset="0"/>
              </a:rPr>
              <a:t>parton</a:t>
            </a:r>
            <a:endParaRPr lang="en-US" altLang="zh-CN" sz="1600" baseline="-250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Large statistics allow to explore SSA in multidimensional analysis.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51B43B-EB6A-4610-88A6-18D1625E9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145" y="3568749"/>
            <a:ext cx="3379001" cy="24416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BDD5B91-5D30-49FE-81CF-BCEBE04FD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59" y="848316"/>
            <a:ext cx="3314987" cy="23822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3906FC-DB75-4222-A1F9-3400A9792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65" y="2508054"/>
            <a:ext cx="3768485" cy="27119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BA928BF-D889-4F72-AF7F-F045E66A0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50" y="3477234"/>
            <a:ext cx="3411313" cy="254194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7CDC9-79C2-4B44-A848-3817A9E1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2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1F2541CB-207C-4586-A53B-6AB366167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Dilution of </a:t>
            </a:r>
            <a:r>
              <a:rPr lang="en-US" altLang="zh-CN" dirty="0" err="1"/>
              <a:t>parton</a:t>
            </a:r>
            <a:r>
              <a:rPr lang="en-US" altLang="zh-CN" dirty="0"/>
              <a:t> level asymmetry: Di-jets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9147D6E-A40B-46EA-A2BC-F4C23EB5F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13" y="2023496"/>
            <a:ext cx="3766130" cy="27952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9C159F-1ED4-41FB-8883-3F9A9C88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592" y="2087509"/>
            <a:ext cx="3867485" cy="273124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CCA94B8-46FD-4B5D-AA55-F0C1B6403708}"/>
              </a:ext>
            </a:extLst>
          </p:cNvPr>
          <p:cNvSpPr txBox="1"/>
          <p:nvPr/>
        </p:nvSpPr>
        <p:spPr>
          <a:xfrm>
            <a:off x="536044" y="843559"/>
            <a:ext cx="80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dirty="0">
                <a:latin typeface="Comic Sans MS" panose="030F0902030302020204" pitchFamily="66" charset="0"/>
              </a:rPr>
              <a:t>Hadron fragmentation momentum smearing and resonance decay are important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dirty="0">
                <a:latin typeface="Comic Sans MS" panose="030F0902030302020204" pitchFamily="66" charset="0"/>
              </a:rPr>
              <a:t>Other smearing effects in </a:t>
            </a:r>
            <a:r>
              <a:rPr lang="en-US" altLang="zh-CN" dirty="0" err="1">
                <a:latin typeface="Comic Sans MS" panose="030F0902030302020204" pitchFamily="66" charset="0"/>
              </a:rPr>
              <a:t>dijet</a:t>
            </a:r>
            <a:r>
              <a:rPr lang="en-US" altLang="zh-CN" dirty="0">
                <a:latin typeface="Comic Sans MS" panose="030F0902030302020204" pitchFamily="66" charset="0"/>
              </a:rPr>
              <a:t> processes </a:t>
            </a:r>
            <a:r>
              <a:rPr lang="en-US" altLang="zh-CN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altLang="zh-CN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altLang="zh-CN" dirty="0" err="1">
                <a:latin typeface="Comic Sans MS" panose="030F0902030302020204" pitchFamily="66" charset="0"/>
                <a:sym typeface="Wingdings" pitchFamily="2" charset="2"/>
              </a:rPr>
              <a:t>parton</a:t>
            </a:r>
            <a:r>
              <a:rPr lang="en-US" altLang="zh-CN" dirty="0">
                <a:latin typeface="Comic Sans MS" panose="030F0902030302020204" pitchFamily="66" charset="0"/>
                <a:sym typeface="Wingdings" pitchFamily="2" charset="2"/>
              </a:rPr>
              <a:t> radiation</a:t>
            </a:r>
            <a:endParaRPr lang="zh-CN" altLang="en-US" dirty="0">
              <a:latin typeface="Comic Sans MS" panose="030F0902030302020204" pitchFamily="66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896BE-15EA-7442-9F1B-437CB209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5B9CC-027A-8D40-997D-37FE5CF2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512B3-62B1-3C48-960E-30F1EB8C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2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248914-D88F-4B2D-9933-771689D3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4294967295"/>
          </p:nvPr>
        </p:nvSpPr>
        <p:spPr>
          <a:xfrm>
            <a:off x="361069" y="701018"/>
            <a:ext cx="8467622" cy="4351338"/>
          </a:xfrm>
        </p:spPr>
        <p:txBody>
          <a:bodyPr>
            <a:norm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400" dirty="0">
                <a:latin typeface="Comic Sans MS" panose="030F0902030302020204" pitchFamily="66" charset="0"/>
              </a:rPr>
              <a:t> Gluon </a:t>
            </a:r>
            <a:r>
              <a:rPr lang="en-US" sz="2400" dirty="0" err="1">
                <a:latin typeface="Comic Sans MS" panose="030F0902030302020204" pitchFamily="66" charset="0"/>
              </a:rPr>
              <a:t>Sivers</a:t>
            </a:r>
            <a:r>
              <a:rPr lang="en-US" sz="2400" dirty="0">
                <a:latin typeface="Comic Sans MS" panose="030F0902030302020204" pitchFamily="66" charset="0"/>
              </a:rPr>
              <a:t> function and other TMDs is an ingredient to complete 3D imaging of nucleon.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400" dirty="0">
                <a:latin typeface="Comic Sans MS" panose="030F0902030302020204" pitchFamily="66" charset="0"/>
              </a:rPr>
              <a:t> It can be uniquely accessible and constrained in a wide  kinematic range at EIC.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400" dirty="0">
                <a:latin typeface="Comic Sans MS" panose="030F0902030302020204" pitchFamily="66" charset="0"/>
              </a:rPr>
              <a:t> Di-jet method  more statistically favo</a:t>
            </a:r>
            <a:r>
              <a:rPr lang="en-US" altLang="zh-CN" sz="2400" dirty="0">
                <a:latin typeface="Comic Sans MS" panose="030F0902030302020204" pitchFamily="66" charset="0"/>
              </a:rPr>
              <a:t>red</a:t>
            </a:r>
            <a:r>
              <a:rPr lang="en-US" sz="2400" dirty="0">
                <a:latin typeface="Comic Sans MS" panose="030F0902030302020204" pitchFamily="66" charset="0"/>
              </a:rPr>
              <a:t> compared to the open charm production.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400" dirty="0">
                <a:latin typeface="Comic Sans MS" panose="030F0902030302020204" pitchFamily="66" charset="0"/>
              </a:rPr>
              <a:t> Different probes complement each other at EIC.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00EA3-1634-5948-9304-5C79E210B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B7DB5463-C0FF-0743-8164-B1C91BF77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661" y="3815458"/>
            <a:ext cx="3915030" cy="28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0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30" y="485436"/>
            <a:ext cx="34163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5"/>
          <p:cNvSpPr>
            <a:spLocks/>
          </p:cNvSpPr>
          <p:nvPr/>
        </p:nvSpPr>
        <p:spPr bwMode="auto">
          <a:xfrm>
            <a:off x="0" y="2667237"/>
            <a:ext cx="5410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300"/>
              </a:spcBef>
            </a:pPr>
            <a:r>
              <a:rPr lang="en-US" sz="1800" dirty="0">
                <a:solidFill>
                  <a:srgbClr val="0000FF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Observable for TMDs</a:t>
            </a:r>
            <a:r>
              <a:rPr 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: </a:t>
            </a:r>
          </a:p>
          <a:p>
            <a:pPr algn="l">
              <a:spcBef>
                <a:spcPts val="300"/>
              </a:spcBef>
            </a:pP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azimuthal modulations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of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6-fold </a:t>
            </a:r>
          </a:p>
          <a:p>
            <a:pPr algn="l">
              <a:spcBef>
                <a:spcPts val="300"/>
              </a:spcBef>
            </a:pP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differential cross section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3584800" y="2068316"/>
            <a:ext cx="5607984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Clr>
                <a:srgbClr val="0000FF"/>
              </a:buClr>
              <a:buSzPct val="100000"/>
            </a:pPr>
            <a:r>
              <a:rPr lang="en-US" sz="1800" u="sng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Features: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transverse momentum dependent PDF</a:t>
            </a:r>
            <a:r>
              <a:rPr lang="en-US" sz="2400" cap="none" dirty="0"/>
              <a:t>s &amp; FFs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3535733"/>
          <a:ext cx="2534375" cy="881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4" imgW="1168400" imgH="406400" progId="Equation.DSMT4">
                  <p:embed/>
                </p:oleObj>
              </mc:Choice>
              <mc:Fallback>
                <p:oleObj name="Equation" r:id="rId4" imgW="1168400" imgH="4064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535733"/>
                        <a:ext cx="2534375" cy="881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7"/>
          <p:cNvSpPr>
            <a:spLocks/>
          </p:cNvSpPr>
          <p:nvPr/>
        </p:nvSpPr>
        <p:spPr bwMode="auto">
          <a:xfrm>
            <a:off x="3578455" y="2365686"/>
            <a:ext cx="5565545" cy="106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285750" indent="-285750" algn="l">
              <a:buClr>
                <a:srgbClr val="0000FF"/>
              </a:buClr>
              <a:buSzPct val="100000"/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very different evolution then collinear PDFs </a:t>
            </a:r>
            <a:r>
              <a:rPr lang="en-US" sz="1600" dirty="0" err="1"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 &amp; </a:t>
            </a:r>
            <a:r>
              <a:rPr lang="en-US" sz="1600" dirty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non-</a:t>
            </a:r>
            <a:r>
              <a:rPr lang="en-US" sz="1600" dirty="0" err="1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contributions</a:t>
            </a:r>
          </a:p>
          <a:p>
            <a:pPr marL="285750" indent="-285750">
              <a:buClr>
                <a:srgbClr val="0000FF"/>
              </a:buClr>
              <a:buSzPct val="100000"/>
              <a:buFont typeface="Wingdings" pitchFamily="2" charset="2"/>
              <a:buChar char="q"/>
            </a:pPr>
            <a:r>
              <a:rPr lang="en-US" sz="16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reveals non-trivial aspects of QCD color gauge invariance</a:t>
            </a:r>
          </a:p>
          <a:p>
            <a:pPr marL="285750" indent="-285750" algn="l">
              <a:buClr>
                <a:srgbClr val="0000FF"/>
              </a:buClr>
              <a:buSzPct val="100000"/>
              <a:buFont typeface="Wingdings" pitchFamily="2" charset="2"/>
              <a:buChar char="q"/>
            </a:pP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12068" y="602191"/>
            <a:ext cx="63225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What is the dynamic structure of the proton and nuclei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  2D+1 picture in momentum space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  </a:t>
            </a:r>
            <a:r>
              <a:rPr lang="en-US" dirty="0">
                <a:solidFill>
                  <a:srgbClr val="00B050"/>
                </a:solidFill>
                <a:latin typeface="Comic Sans MS" panose="030F0902030302020204" pitchFamily="66" charset="0"/>
              </a:rPr>
              <a:t>Visualize color interactions in QCD</a:t>
            </a:r>
          </a:p>
          <a:p>
            <a:pPr algn="ctr"/>
            <a:r>
              <a:rPr lang="en-US" dirty="0">
                <a:solidFill>
                  <a:srgbClr val="80FF00"/>
                </a:solidFill>
                <a:latin typeface="Comic Sans MS" panose="030F0902030302020204" pitchFamily="66" charset="0"/>
              </a:rPr>
              <a:t>   </a:t>
            </a:r>
            <a:r>
              <a:rPr lang="en-US" dirty="0">
                <a:latin typeface="Comic Sans MS" panose="030F0902030302020204" pitchFamily="66" charset="0"/>
              </a:rPr>
              <a:t>collective phenomena and correlations in fragmentation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New physics due to confined motion</a:t>
            </a:r>
          </a:p>
        </p:txBody>
      </p:sp>
      <p:sp>
        <p:nvSpPr>
          <p:cNvPr id="23" name="Text Box 4">
            <a:extLst>
              <a:ext uri="{FF2B5EF4-FFF2-40B4-BE49-F238E27FC236}">
                <a16:creationId xmlns:a16="http://schemas.microsoft.com/office/drawing/2014/main" id="{DCD99143-AABD-1447-9BE5-B3883F5C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571" y="3401558"/>
            <a:ext cx="18293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DIS: </a:t>
            </a:r>
          </a:p>
          <a:p>
            <a:pPr algn="ctr" eaLnBrk="0" hangingPunct="0"/>
            <a:r>
              <a:rPr lang="en-US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q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-scattering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attractive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FSI</a:t>
            </a:r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92384B8C-C87C-EB42-8ABC-4E2F6F9B4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554" y="3399615"/>
            <a:ext cx="1996047" cy="92333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err="1">
                <a:solidFill>
                  <a:srgbClr val="0000FF"/>
                </a:solidFill>
                <a:latin typeface="Comic Sans MS"/>
                <a:cs typeface="Comic Sans MS"/>
              </a:rPr>
              <a:t>pp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ctr" eaLnBrk="0" hangingPunct="0"/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qqbar-anhilation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 eaLnBrk="0" hangingPunct="0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repulsive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ISI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2FC249C3-61CA-294B-B71B-D21DD7683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9206" y="3619802"/>
            <a:ext cx="1000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Q</a:t>
            </a:r>
            <a:r>
              <a:rPr lang="en-US" sz="2400" b="1" dirty="0">
                <a:solidFill>
                  <a:srgbClr val="0B9E08"/>
                </a:solidFill>
                <a:latin typeface="Comic Sans MS"/>
                <a:cs typeface="Comic Sans MS"/>
              </a:rPr>
              <a:t>C</a:t>
            </a:r>
            <a:r>
              <a:rPr lang="en-US" sz="2400" b="1" dirty="0">
                <a:solidFill>
                  <a:srgbClr val="2130C9"/>
                </a:solidFill>
                <a:latin typeface="Comic Sans MS"/>
                <a:cs typeface="Comic Sans MS"/>
              </a:rPr>
              <a:t>D</a:t>
            </a:r>
            <a:r>
              <a:rPr lang="en-US" sz="2400" b="1" dirty="0">
                <a:solidFill>
                  <a:srgbClr val="CD1416"/>
                </a:solidFill>
                <a:latin typeface="Comic Sans MS"/>
                <a:cs typeface="Comic Sans MS"/>
              </a:rPr>
              <a:t>:</a:t>
            </a:r>
            <a:endParaRPr lang="en-US" sz="2400" b="1" dirty="0">
              <a:solidFill>
                <a:srgbClr val="E63F29"/>
              </a:solidFill>
              <a:latin typeface="Comic Sans MS"/>
              <a:cs typeface="Comic Sans M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E272C67-B7E5-2045-B3E5-1595D20E6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163" y="4386117"/>
            <a:ext cx="4639733" cy="187519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CC9F0A-CF11-8844-9AB7-ECB8E32AE1F7}"/>
              </a:ext>
            </a:extLst>
          </p:cNvPr>
          <p:cNvSpPr txBox="1"/>
          <p:nvPr/>
        </p:nvSpPr>
        <p:spPr>
          <a:xfrm>
            <a:off x="4859081" y="6241269"/>
            <a:ext cx="2977097" cy="5847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TMD</a:t>
            </a:r>
            <a:r>
              <a:rPr lang="en-US" b="1" baseline="-25000" dirty="0">
                <a:solidFill>
                  <a:schemeClr val="bg1"/>
                </a:solidFill>
                <a:latin typeface="Comic Sans MS"/>
                <a:cs typeface="Comic Sans MS"/>
              </a:rPr>
              <a:t>DIS</a:t>
            </a: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cs typeface="Comic Sans MS"/>
              </a:rPr>
              <a:t>-</a:t>
            </a:r>
            <a:r>
              <a:rPr lang="en-US" dirty="0">
                <a:solidFill>
                  <a:schemeClr val="bg1"/>
                </a:solidFill>
                <a:latin typeface="Comic Sans MS"/>
                <a:cs typeface="Comic Sans MS"/>
              </a:rPr>
              <a:t> TMD</a:t>
            </a:r>
            <a:r>
              <a:rPr lang="en-US" b="1" baseline="-25000" dirty="0">
                <a:solidFill>
                  <a:schemeClr val="bg1"/>
                </a:solidFill>
                <a:latin typeface="Comic Sans MS"/>
                <a:cs typeface="Comic Sans MS"/>
              </a:rPr>
              <a:t>DY/W/Z0</a:t>
            </a:r>
            <a:r>
              <a:rPr lang="en-US" baseline="-250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endParaRPr lang="en-US" b="1" baseline="-25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1879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3239736" y="651557"/>
            <a:ext cx="246632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ctr"/>
            <a:r>
              <a:rPr lang="en-US" sz="2400" dirty="0">
                <a:latin typeface="Comic Sans MS"/>
                <a:ea typeface="Cambria Math"/>
                <a:cs typeface="Comic Sans MS"/>
                <a:sym typeface="Cambria Math"/>
              </a:rPr>
              <a:t>Wigner function</a:t>
            </a:r>
          </a:p>
          <a:p>
            <a:pPr lvl="0" algn="ctr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W(x,b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1" name="Shape 51"/>
          <p:cNvSpPr/>
          <p:nvPr/>
        </p:nvSpPr>
        <p:spPr>
          <a:xfrm>
            <a:off x="5823675" y="1440914"/>
            <a:ext cx="1056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∫ d</a:t>
            </a:r>
            <a:r>
              <a:rPr sz="2400" baseline="30000" dirty="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2" name="Shape 52"/>
          <p:cNvSpPr/>
          <p:nvPr/>
        </p:nvSpPr>
        <p:spPr>
          <a:xfrm>
            <a:off x="6319866" y="2523346"/>
            <a:ext cx="11146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f(x,b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3" name="Shape 53"/>
          <p:cNvSpPr/>
          <p:nvPr/>
        </p:nvSpPr>
        <p:spPr>
          <a:xfrm>
            <a:off x="1688411" y="2523346"/>
            <a:ext cx="10983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f(x,k</a:t>
            </a:r>
            <a:r>
              <a:rPr sz="2400" baseline="-25000" dirty="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  <a:r>
              <a:rPr sz="2400" dirty="0">
                <a:latin typeface="Comic Sans MS"/>
                <a:ea typeface="Cambria Math"/>
                <a:cs typeface="Comic Sans MS"/>
                <a:sym typeface="Cambria Math"/>
              </a:rPr>
              <a:t>)</a:t>
            </a:r>
          </a:p>
        </p:txBody>
      </p:sp>
      <p:sp>
        <p:nvSpPr>
          <p:cNvPr id="54" name="Shape 54"/>
          <p:cNvSpPr/>
          <p:nvPr/>
        </p:nvSpPr>
        <p:spPr>
          <a:xfrm>
            <a:off x="2142023" y="1507039"/>
            <a:ext cx="93906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∫d</a:t>
            </a:r>
            <a:r>
              <a:rPr sz="2400" baseline="30000">
                <a:latin typeface="Comic Sans MS"/>
                <a:ea typeface="Cambria Math"/>
                <a:cs typeface="Comic Sans MS"/>
                <a:sym typeface="Cambria Math"/>
              </a:rPr>
              <a:t>2</a:t>
            </a:r>
            <a:r>
              <a:rPr sz="2400">
                <a:latin typeface="Comic Sans MS"/>
                <a:ea typeface="Cambria Math"/>
                <a:cs typeface="Comic Sans MS"/>
                <a:sym typeface="Cambria Math"/>
              </a:rPr>
              <a:t>b</a:t>
            </a:r>
            <a:r>
              <a:rPr sz="2400" baseline="-25000">
                <a:latin typeface="Comic Sans MS"/>
                <a:ea typeface="Cambria Math"/>
                <a:cs typeface="Comic Sans MS"/>
                <a:sym typeface="Cambria Math"/>
              </a:rPr>
              <a:t>T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2280558" y="1423635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51933" y="5771290"/>
            <a:ext cx="4572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dirty="0">
                <a:latin typeface="Comic Sans MS" charset="0"/>
                <a:ea typeface="Comic Sans MS" charset="0"/>
                <a:cs typeface="Comic Sans MS" charset="0"/>
              </a:rPr>
              <a:t>Spin-dependent 3D momentum space </a:t>
            </a:r>
          </a:p>
          <a:p>
            <a:pPr lvl="0"/>
            <a:r>
              <a:rPr dirty="0">
                <a:latin typeface="Comic Sans MS" charset="0"/>
                <a:ea typeface="Comic Sans MS" charset="0"/>
                <a:cs typeface="Comic Sans MS" charset="0"/>
              </a:rPr>
              <a:t>images from semi-inclusive scattering</a:t>
            </a:r>
          </a:p>
        </p:txBody>
      </p:sp>
      <p:sp>
        <p:nvSpPr>
          <p:cNvPr id="60" name="Shape 60"/>
          <p:cNvSpPr/>
          <p:nvPr/>
        </p:nvSpPr>
        <p:spPr>
          <a:xfrm>
            <a:off x="249620" y="2685005"/>
            <a:ext cx="89088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dirty="0">
                <a:solidFill>
                  <a:srgbClr val="FF00FF"/>
                </a:solidFill>
                <a:latin typeface="Comic Sans MS"/>
                <a:cs typeface="Comic Sans MS"/>
              </a:rPr>
              <a:t>Quarks</a:t>
            </a:r>
          </a:p>
        </p:txBody>
      </p:sp>
      <p:sp>
        <p:nvSpPr>
          <p:cNvPr id="61" name="Shape 61"/>
          <p:cNvSpPr/>
          <p:nvPr/>
        </p:nvSpPr>
        <p:spPr>
          <a:xfrm>
            <a:off x="5276022" y="1440783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4563694" y="5778536"/>
            <a:ext cx="492265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>
                <a:latin typeface="Comic Sans MS" charset="0"/>
                <a:ea typeface="Comic Sans MS" charset="0"/>
                <a:cs typeface="Comic Sans MS" charset="0"/>
              </a:rPr>
              <a:t>Spin-dependent 2+1D coordinate space images from exclusive scattering</a:t>
            </a:r>
          </a:p>
        </p:txBody>
      </p:sp>
      <p:sp>
        <p:nvSpPr>
          <p:cNvPr id="64" name="Shape 64"/>
          <p:cNvSpPr/>
          <p:nvPr/>
        </p:nvSpPr>
        <p:spPr>
          <a:xfrm>
            <a:off x="8001000" y="2707845"/>
            <a:ext cx="89088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Quarks</a:t>
            </a:r>
            <a:endParaRPr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5" name="Shape 65"/>
          <p:cNvSpPr/>
          <p:nvPr/>
        </p:nvSpPr>
        <p:spPr>
          <a:xfrm>
            <a:off x="284113" y="1281430"/>
            <a:ext cx="133498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Momentum</a:t>
            </a:r>
          </a:p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66" name="Shape 66"/>
          <p:cNvSpPr/>
          <p:nvPr/>
        </p:nvSpPr>
        <p:spPr>
          <a:xfrm>
            <a:off x="7716566" y="1281430"/>
            <a:ext cx="135617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Coordinate</a:t>
            </a:r>
          </a:p>
          <a:p>
            <a:pPr lvl="0"/>
            <a:r>
              <a:rPr i="1" dirty="0">
                <a:solidFill>
                  <a:srgbClr val="0000FF"/>
                </a:solidFill>
                <a:latin typeface="Comic Sans MS"/>
                <a:cs typeface="Comic Sans MS"/>
              </a:rPr>
              <a:t>space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2+1 dimensional Imaging of Quarks &amp; Gluons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Opportunities with heavy flavor at the EIC,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12469" y="3130871"/>
            <a:ext cx="4244340" cy="2659709"/>
            <a:chOff x="5523394" y="5401735"/>
            <a:chExt cx="4244340" cy="2659709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23394" y="5455404"/>
              <a:ext cx="4244340" cy="2606040"/>
            </a:xfrm>
            <a:prstGeom prst="rect">
              <a:avLst/>
            </a:prstGeom>
          </p:spPr>
        </p:pic>
        <p:sp>
          <p:nvSpPr>
            <p:cNvPr id="30" name="Up Arrow 29"/>
            <p:cNvSpPr/>
            <p:nvPr/>
          </p:nvSpPr>
          <p:spPr bwMode="auto">
            <a:xfrm>
              <a:off x="6027899" y="5401735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Up Arrow 30"/>
            <p:cNvSpPr/>
            <p:nvPr/>
          </p:nvSpPr>
          <p:spPr bwMode="auto">
            <a:xfrm>
              <a:off x="7071507" y="564800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Up Arrow 31"/>
            <p:cNvSpPr/>
            <p:nvPr/>
          </p:nvSpPr>
          <p:spPr bwMode="auto">
            <a:xfrm>
              <a:off x="8267148" y="5972313"/>
              <a:ext cx="165652" cy="249538"/>
            </a:xfrm>
            <a:prstGeom prst="upArrow">
              <a:avLst/>
            </a:prstGeom>
            <a:solidFill>
              <a:srgbClr val="0000FF"/>
            </a:solidFill>
            <a:ln w="9525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52645" y="3573575"/>
            <a:ext cx="4491355" cy="2370469"/>
            <a:chOff x="4672965" y="3634535"/>
            <a:chExt cx="4491355" cy="2370469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3"/>
            <a:srcRect t="4492" r="74977" b="58882"/>
            <a:stretch/>
          </p:blipFill>
          <p:spPr>
            <a:xfrm>
              <a:off x="4685020" y="3634535"/>
              <a:ext cx="1655697" cy="13861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38889" t="4492" r="37037" b="58882"/>
            <a:stretch/>
          </p:blipFill>
          <p:spPr>
            <a:xfrm>
              <a:off x="6236458" y="3866735"/>
              <a:ext cx="1592905" cy="1386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8771612" y="5635672"/>
              <a:ext cx="37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x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720000">
              <a:off x="5900218" y="5092665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 charset="0"/>
                  <a:ea typeface="Comic Sans MS" charset="0"/>
                  <a:cs typeface="Comic Sans MS" charset="0"/>
                </a:rPr>
                <a:t>down quark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/>
            <a:srcRect l="76690" t="4492" b="58882"/>
            <a:stretch/>
          </p:blipFill>
          <p:spPr>
            <a:xfrm>
              <a:off x="7621967" y="4261638"/>
              <a:ext cx="1542353" cy="1386148"/>
            </a:xfrm>
            <a:prstGeom prst="rect">
              <a:avLst/>
            </a:prstGeom>
          </p:spPr>
        </p:pic>
        <p:cxnSp>
          <p:nvCxnSpPr>
            <p:cNvPr id="55" name="Straight Arrow Connector 54"/>
            <p:cNvCxnSpPr/>
            <p:nvPr/>
          </p:nvCxnSpPr>
          <p:spPr bwMode="auto">
            <a:xfrm>
              <a:off x="4672965" y="5006995"/>
              <a:ext cx="4137964" cy="8628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6" name="buffer.p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01" y="1761575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extBox 32"/>
          <p:cNvSpPr txBox="1"/>
          <p:nvPr/>
        </p:nvSpPr>
        <p:spPr>
          <a:xfrm>
            <a:off x="5741137" y="809125"/>
            <a:ext cx="2246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latin typeface="Comic Sans MS" charset="0"/>
                <a:ea typeface="Comic Sans MS" charset="0"/>
                <a:cs typeface="Comic Sans MS" charset="0"/>
              </a:rPr>
              <a:t>QCD genetic map</a:t>
            </a:r>
          </a:p>
        </p:txBody>
      </p:sp>
    </p:spTree>
    <p:extLst>
      <p:ext uri="{BB962C8B-B14F-4D97-AF65-F5344CB8AC3E}">
        <p14:creationId xmlns:p14="http://schemas.microsoft.com/office/powerpoint/2010/main" val="143032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dvAuto="0"/>
      <p:bldP spid="52" grpId="0" animBg="1" advAuto="0"/>
      <p:bldP spid="53" grpId="0" animBg="1" advAuto="0"/>
      <p:bldP spid="54" grpId="0" animBg="1" advAuto="0"/>
      <p:bldP spid="57" grpId="0" animBg="1" advAuto="0"/>
      <p:bldP spid="59" grpId="0" animBg="1" advAuto="0"/>
      <p:bldP spid="60" grpId="0" animBg="1" advAuto="0"/>
      <p:bldP spid="61" grpId="0" animBg="1" advAuto="0"/>
      <p:bldP spid="63" grpId="0" animBg="1" advAuto="0"/>
      <p:bldP spid="64" grpId="0" animBg="1" advAuto="0"/>
      <p:bldP spid="65" grpId="0" animBg="1" advAuto="0"/>
      <p:bldP spid="66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E0DEA-665D-45DD-9907-DD6DC27F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Di-hadron pair selection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63" y="3581702"/>
            <a:ext cx="3054618" cy="24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6"/>
          <p:cNvCxnSpPr/>
          <p:nvPr/>
        </p:nvCxnSpPr>
        <p:spPr>
          <a:xfrm flipV="1">
            <a:off x="5753285" y="3847342"/>
            <a:ext cx="0" cy="180020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8028406" y="3847342"/>
            <a:ext cx="0" cy="180020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5753285" y="3991358"/>
            <a:ext cx="504056" cy="0"/>
          </a:xfrm>
          <a:prstGeom prst="straightConnector1">
            <a:avLst/>
          </a:prstGeom>
          <a:ln w="28575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57644" y="3742305"/>
            <a:ext cx="165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Acceptance for all charge</a:t>
            </a: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7409469" y="4007327"/>
            <a:ext cx="618937" cy="6393"/>
          </a:xfrm>
          <a:prstGeom prst="straightConnector1">
            <a:avLst/>
          </a:prstGeom>
          <a:ln w="28575">
            <a:solidFill>
              <a:srgbClr val="0432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74914" y="3319204"/>
            <a:ext cx="304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Hadron pair distribution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39" y="1222025"/>
            <a:ext cx="3177031" cy="215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37759" y="1476487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omic Sans MS" panose="030F0902030302020204" pitchFamily="66" charset="0"/>
              </a:rPr>
              <a:t>Large z prefers forward rapidity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57" y="3105469"/>
            <a:ext cx="3437100" cy="238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796949-73A8-614D-B640-61B6D608155A}"/>
              </a:ext>
            </a:extLst>
          </p:cNvPr>
          <p:cNvSpPr txBox="1"/>
          <p:nvPr/>
        </p:nvSpPr>
        <p:spPr>
          <a:xfrm>
            <a:off x="213730" y="1121025"/>
            <a:ext cx="4646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Assumptions on h-Pair reconstruction: </a:t>
            </a:r>
          </a:p>
          <a:p>
            <a:r>
              <a:rPr lang="en-US" dirty="0">
                <a:latin typeface="Comic Sans MS" panose="030F0902030302020204" pitchFamily="66" charset="0"/>
              </a:rPr>
              <a:t>Pairs of </a:t>
            </a:r>
            <a:r>
              <a:rPr lang="en-US" dirty="0" err="1">
                <a:latin typeface="Symbol" pitchFamily="2" charset="2"/>
              </a:rPr>
              <a:t>p</a:t>
            </a:r>
            <a:r>
              <a:rPr lang="en-US" dirty="0" err="1">
                <a:latin typeface="Comic Sans MS" panose="030F0902030302020204" pitchFamily="66" charset="0"/>
              </a:rPr>
              <a:t>,K,p</a:t>
            </a:r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Acceptance: |η|</a:t>
            </a:r>
            <a:r>
              <a:rPr lang="en-US" baseline="30000" dirty="0">
                <a:latin typeface="Comic Sans MS" panose="030F0902030302020204" pitchFamily="66" charset="0"/>
              </a:rPr>
              <a:t>h1h2</a:t>
            </a:r>
            <a:r>
              <a:rPr lang="en-US" dirty="0">
                <a:latin typeface="Comic Sans MS" panose="030F0902030302020204" pitchFamily="66" charset="0"/>
              </a:rPr>
              <a:t>&lt;4.5</a:t>
            </a:r>
          </a:p>
          <a:p>
            <a:r>
              <a:rPr lang="en-US" dirty="0" err="1">
                <a:latin typeface="Comic Sans MS" panose="030F0902030302020204" pitchFamily="66" charset="0"/>
              </a:rPr>
              <a:t>p</a:t>
            </a:r>
            <a:r>
              <a:rPr lang="en-US" baseline="-25000" dirty="0" err="1">
                <a:latin typeface="Comic Sans MS" panose="030F0902030302020204" pitchFamily="66" charset="0"/>
              </a:rPr>
              <a:t>T</a:t>
            </a:r>
            <a:r>
              <a:rPr lang="en-US" dirty="0">
                <a:latin typeface="Comic Sans MS" panose="030F0902030302020204" pitchFamily="66" charset="0"/>
              </a:rPr>
              <a:t>&gt;1.4 GeV</a:t>
            </a:r>
            <a:r>
              <a:rPr lang="en-US" altLang="zh-CN" dirty="0">
                <a:latin typeface="Comic Sans MS" panose="030F0902030302020204" pitchFamily="66" charset="0"/>
              </a:rPr>
              <a:t>, </a:t>
            </a:r>
            <a:r>
              <a:rPr lang="en-US" dirty="0" err="1">
                <a:latin typeface="Comic Sans MS" panose="030F0902030302020204" pitchFamily="66" charset="0"/>
              </a:rPr>
              <a:t>z</a:t>
            </a:r>
            <a:r>
              <a:rPr lang="en-US" baseline="-25000" dirty="0" err="1">
                <a:latin typeface="Comic Sans MS" panose="030F0902030302020204" pitchFamily="66" charset="0"/>
              </a:rPr>
              <a:t>h</a:t>
            </a:r>
            <a:r>
              <a:rPr lang="en-US" dirty="0">
                <a:latin typeface="Comic Sans MS" panose="030F0902030302020204" pitchFamily="66" charset="0"/>
              </a:rPr>
              <a:t>&gt;0.1</a:t>
            </a:r>
          </a:p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Back-to-Back limit: </a:t>
            </a:r>
            <a:r>
              <a:rPr lang="en-US" dirty="0" err="1">
                <a:latin typeface="Comic Sans MS" panose="030F0902030302020204" pitchFamily="66" charset="0"/>
              </a:rPr>
              <a:t>k</a:t>
            </a:r>
            <a:r>
              <a:rPr lang="en-US" baseline="-25000" dirty="0" err="1">
                <a:latin typeface="Comic Sans MS" panose="030F0902030302020204" pitchFamily="66" charset="0"/>
              </a:rPr>
              <a:t>T</a:t>
            </a:r>
            <a:r>
              <a:rPr lang="en-US" dirty="0">
                <a:latin typeface="Comic Sans MS" panose="030F0902030302020204" pitchFamily="66" charset="0"/>
              </a:rPr>
              <a:t>’&lt;0.7p</a:t>
            </a:r>
            <a:r>
              <a:rPr lang="en-US" baseline="-25000" dirty="0">
                <a:latin typeface="Comic Sans MS" panose="030F0902030302020204" pitchFamily="66" charset="0"/>
              </a:rPr>
              <a:t>T</a:t>
            </a:r>
            <a:r>
              <a:rPr lang="en-US" dirty="0">
                <a:latin typeface="Comic Sans MS" panose="030F0902030302020204" pitchFamily="66" charset="0"/>
              </a:rPr>
              <a:t>’</a:t>
            </a:r>
          </a:p>
          <a:p>
            <a:r>
              <a:rPr lang="en-US" altLang="zh-CN" dirty="0">
                <a:latin typeface="Comic Sans MS" panose="030F0902030302020204" pitchFamily="66" charset="0"/>
              </a:rPr>
              <a:t>∫</a:t>
            </a:r>
            <a:r>
              <a:rPr lang="en-US" altLang="zh-CN" dirty="0" err="1">
                <a:latin typeface="Comic Sans MS" panose="030F0902030302020204" pitchFamily="66" charset="0"/>
              </a:rPr>
              <a:t>Ldt</a:t>
            </a:r>
            <a:r>
              <a:rPr lang="en-US" altLang="zh-CN" dirty="0">
                <a:latin typeface="Comic Sans MS" panose="030F0902030302020204" pitchFamily="66" charset="0"/>
              </a:rPr>
              <a:t> = 10 fb</a:t>
            </a:r>
            <a:r>
              <a:rPr lang="en-US" altLang="zh-CN" baseline="30000" dirty="0">
                <a:latin typeface="Comic Sans MS" panose="030F0902030302020204" pitchFamily="66" charset="0"/>
              </a:rPr>
              <a:t>-1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FF6F5-2C28-0A47-B7EE-FDFB6E67E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36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AD7463-5EC0-4673-B14D-3F4AEABE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Charged hadron vs kaon spectrum</a:t>
            </a:r>
          </a:p>
        </p:txBody>
      </p:sp>
      <p:sp>
        <p:nvSpPr>
          <p:cNvPr id="4" name="右箭头 3"/>
          <p:cNvSpPr/>
          <p:nvPr/>
        </p:nvSpPr>
        <p:spPr>
          <a:xfrm>
            <a:off x="4646606" y="4723717"/>
            <a:ext cx="57346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5"/>
            <a:ext cx="3169887" cy="237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29307"/>
            <a:ext cx="3164647" cy="239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66" y="1340768"/>
            <a:ext cx="3175126" cy="23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右箭头 21"/>
          <p:cNvSpPr/>
          <p:nvPr/>
        </p:nvSpPr>
        <p:spPr>
          <a:xfrm>
            <a:off x="4644008" y="2132856"/>
            <a:ext cx="57346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080815" cy="23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942" y="2011422"/>
            <a:ext cx="114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Charged hadron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942" y="4317419"/>
            <a:ext cx="114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Charged Kaon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F1675-2A92-EB42-933C-D489F61B8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0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data are needed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Opportunities with heavy flavor at the EIC, 2020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942"/>
            <a:ext cx="9144000" cy="2925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81805"/>
            <a:ext cx="454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How to access the Gluon </a:t>
            </a:r>
            <a:r>
              <a:rPr lang="en-US" dirty="0" err="1">
                <a:latin typeface="Comic Sans MS" panose="030F0902030302020204" pitchFamily="66" charset="0"/>
              </a:rPr>
              <a:t>sivers</a:t>
            </a:r>
            <a:r>
              <a:rPr lang="en-US" dirty="0">
                <a:latin typeface="Comic Sans MS" panose="030F0902030302020204" pitchFamily="66" charset="0"/>
              </a:rPr>
              <a:t> function: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826" y="3695467"/>
            <a:ext cx="758893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Need high precision data to solve the current TMD challenges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test factorization is broken and to what level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constrain TMD evolution 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test the predicted universality breaking of TMDs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Comic Sans MS" panose="030F0902030302020204" pitchFamily="66" charset="0"/>
            </a:endParaRP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      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RHIC Run-17 is devoted to 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p</a:t>
            </a:r>
            <a:r>
              <a:rPr lang="en-US" baseline="30000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↑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p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 with ∫L 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dt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 = 400 pb</a:t>
            </a:r>
            <a:r>
              <a:rPr lang="en-US" baseline="30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-1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endParaRPr lang="en-US" sz="800" dirty="0">
              <a:latin typeface="Comic Sans MS" panose="030F0902030302020204" pitchFamily="66" charset="0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to get TMDs for low x in 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pA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 we need to go forward </a:t>
            </a:r>
            <a:r>
              <a:rPr lang="en-US" dirty="0">
                <a:latin typeface="Symbol" pitchFamily="2" charset="2"/>
                <a:cs typeface="Symbol" charset="2"/>
                <a:sym typeface="Wingdings"/>
              </a:rPr>
              <a:t>h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 at RHIC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  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 forward upgrades for RHIC in 2020+ for the 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pA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 and 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pp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 runs</a:t>
            </a:r>
          </a:p>
          <a:p>
            <a:pPr>
              <a:buClr>
                <a:srgbClr val="0000FF"/>
              </a:buClr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   and analyze the wealth of LHC data for TMD sensitive observables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63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Opportunities with heavy flavor at the EIC, 2020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to Gluon “TMD</a:t>
            </a:r>
            <a:r>
              <a:rPr lang="en-US" cap="none" dirty="0"/>
              <a:t>s</a:t>
            </a:r>
            <a:r>
              <a:rPr lang="en-US" dirty="0"/>
              <a:t>”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3" t="5924" r="5558" b="49693"/>
          <a:stretch/>
        </p:blipFill>
        <p:spPr bwMode="auto">
          <a:xfrm>
            <a:off x="12619" y="814918"/>
            <a:ext cx="4811175" cy="233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8018" r="6654" b="21634"/>
          <a:stretch/>
        </p:blipFill>
        <p:spPr bwMode="auto">
          <a:xfrm>
            <a:off x="830870" y="3450988"/>
            <a:ext cx="3439584" cy="271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1"/>
          <p:cNvSpPr txBox="1">
            <a:spLocks/>
          </p:cNvSpPr>
          <p:nvPr/>
        </p:nvSpPr>
        <p:spPr>
          <a:xfrm>
            <a:off x="4730750" y="1042434"/>
            <a:ext cx="4038600" cy="441856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16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4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ü"/>
              <a:defRPr sz="1200" b="1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400" indent="-2304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b="0" dirty="0"/>
              <a:t> Surprising nonzero J/Psi A</a:t>
            </a:r>
            <a:r>
              <a:rPr lang="en-US" b="0" baseline="-25000" dirty="0"/>
              <a:t>N</a:t>
            </a:r>
            <a:r>
              <a:rPr lang="en-US" b="0" dirty="0"/>
              <a:t>s seen in </a:t>
            </a:r>
            <a:r>
              <a:rPr lang="en-US" b="0" dirty="0" err="1"/>
              <a:t>pAu</a:t>
            </a:r>
            <a:r>
              <a:rPr lang="en-US" b="0" dirty="0"/>
              <a:t> collisions while </a:t>
            </a:r>
            <a:r>
              <a:rPr lang="en-US" b="0" dirty="0" err="1"/>
              <a:t>pp</a:t>
            </a:r>
            <a:r>
              <a:rPr lang="en-US" b="0" dirty="0"/>
              <a:t> Asymmetries are mostly consistent with zero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None/>
            </a:pPr>
            <a:endParaRPr lang="en-US" b="0" dirty="0"/>
          </a:p>
          <a:p>
            <a:pPr marL="230400" indent="-2304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b="0" dirty="0"/>
              <a:t> Nonzero effect only visible at the lowest available </a:t>
            </a:r>
            <a:r>
              <a:rPr lang="en-US" b="0" dirty="0" err="1"/>
              <a:t>P</a:t>
            </a:r>
            <a:r>
              <a:rPr lang="en-US" b="0" baseline="-25000" dirty="0" err="1"/>
              <a:t>t</a:t>
            </a:r>
            <a:endParaRPr lang="en-US" b="0" baseline="-25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None/>
            </a:pPr>
            <a:endParaRPr lang="en-US" b="0" baseline="-25000" dirty="0"/>
          </a:p>
          <a:p>
            <a:pPr marL="230400" indent="-2304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b="0" dirty="0"/>
              <a:t> Diffractive effects  as  cause not very likely due to coincidence with hard collision trigger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None/>
            </a:pPr>
            <a:endParaRPr lang="en-US" b="0" dirty="0"/>
          </a:p>
          <a:p>
            <a:pPr marL="230400" indent="-23040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</a:pPr>
            <a:r>
              <a:rPr lang="en-US" b="0" dirty="0"/>
              <a:t> </a:t>
            </a:r>
            <a:r>
              <a:rPr lang="en-US" b="0" dirty="0" err="1"/>
              <a:t>pAl</a:t>
            </a:r>
            <a:r>
              <a:rPr lang="en-US" b="0" dirty="0"/>
              <a:t> data is being analyzed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91D89-5953-BE4A-B1ED-99C72CBC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0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Opportunities with heavy flavor at the EIC, 2020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Collins like Asymmetry</a:t>
            </a:r>
          </a:p>
        </p:txBody>
      </p:sp>
      <p:pic>
        <p:nvPicPr>
          <p:cNvPr id="5" name="Picture 4" descr="fig10a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r="2016"/>
          <a:stretch/>
        </p:blipFill>
        <p:spPr>
          <a:xfrm>
            <a:off x="12619" y="537643"/>
            <a:ext cx="6032500" cy="3116302"/>
          </a:xfrm>
          <a:prstGeom prst="rect">
            <a:avLst/>
          </a:prstGeom>
        </p:spPr>
      </p:pic>
      <p:pic>
        <p:nvPicPr>
          <p:cNvPr id="6" name="Picture 5" descr="fig10b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 r="2381"/>
          <a:stretch/>
        </p:blipFill>
        <p:spPr>
          <a:xfrm>
            <a:off x="3307830" y="3823078"/>
            <a:ext cx="5822950" cy="3033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360326"/>
            <a:ext cx="33043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Shaded bands represent </a:t>
            </a:r>
          </a:p>
          <a:p>
            <a:r>
              <a:rPr lang="en-US" dirty="0">
                <a:latin typeface="Comic Sans MS"/>
                <a:cs typeface="Comic Sans MS"/>
              </a:rPr>
              <a:t>maximal predictions from </a:t>
            </a:r>
          </a:p>
          <a:p>
            <a:r>
              <a:rPr lang="en-US" dirty="0">
                <a:latin typeface="Comic Sans MS"/>
                <a:cs typeface="Comic Sans MS"/>
              </a:rPr>
              <a:t>U. </a:t>
            </a:r>
            <a:r>
              <a:rPr lang="en-US" dirty="0" err="1">
                <a:latin typeface="Comic Sans MS"/>
                <a:cs typeface="Comic Sans MS"/>
              </a:rPr>
              <a:t>D’Alesio</a:t>
            </a:r>
            <a:r>
              <a:rPr lang="en-US" dirty="0">
                <a:latin typeface="Comic Sans MS"/>
                <a:cs typeface="Comic Sans MS"/>
              </a:rPr>
              <a:t>, </a:t>
            </a:r>
            <a:r>
              <a:rPr lang="en-US" dirty="0" err="1">
                <a:latin typeface="Comic Sans MS"/>
                <a:cs typeface="Comic Sans MS"/>
              </a:rPr>
              <a:t>F.Murgia</a:t>
            </a:r>
            <a:r>
              <a:rPr lang="en-US" dirty="0">
                <a:latin typeface="Comic Sans MS"/>
                <a:cs typeface="Comic Sans MS"/>
              </a:rPr>
              <a:t>, and </a:t>
            </a:r>
          </a:p>
          <a:p>
            <a:r>
              <a:rPr lang="en-US" dirty="0">
                <a:latin typeface="Comic Sans MS"/>
                <a:cs typeface="Comic Sans MS"/>
              </a:rPr>
              <a:t>C. Pisano, arXiv:1707.00914 </a:t>
            </a:r>
          </a:p>
          <a:p>
            <a:r>
              <a:rPr lang="en-US" dirty="0">
                <a:latin typeface="Comic Sans MS"/>
                <a:cs typeface="Comic Sans MS"/>
              </a:rPr>
              <a:t>utilizing </a:t>
            </a:r>
            <a:r>
              <a:rPr lang="en-US" dirty="0" err="1">
                <a:latin typeface="Comic Sans MS"/>
                <a:cs typeface="Comic Sans MS"/>
              </a:rPr>
              <a:t>Kretzer</a:t>
            </a:r>
            <a:r>
              <a:rPr lang="en-US" dirty="0">
                <a:latin typeface="Comic Sans MS"/>
                <a:cs typeface="Comic Sans MS"/>
              </a:rPr>
              <a:t> and DSS 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53FC7-9906-3249-AA2B-E2E686024090}"/>
              </a:ext>
            </a:extLst>
          </p:cNvPr>
          <p:cNvSpPr txBox="1"/>
          <p:nvPr/>
        </p:nvSpPr>
        <p:spPr>
          <a:xfrm>
            <a:off x="6045119" y="1299543"/>
            <a:ext cx="3084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22F31"/>
                </a:solidFill>
                <a:latin typeface="Comic Sans MS"/>
                <a:cs typeface="Comic Sans MS"/>
              </a:rPr>
              <a:t>Until now, Collins-like asymmetries completely unconstrained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b="1" i="1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Sensitive to linearly polarized gluons</a:t>
            </a:r>
            <a:endParaRPr lang="en-US" b="1" i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D660BB-416F-F141-9C46-4883A9E5A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3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0DC51A-0E56-4999-BF2D-F2BD4864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Gluon-</a:t>
            </a:r>
            <a:r>
              <a:rPr lang="en-US" dirty="0" err="1"/>
              <a:t>Sivers</a:t>
            </a:r>
            <a:r>
              <a:rPr lang="en-US" dirty="0"/>
              <a:t>: </a:t>
            </a:r>
            <a:r>
              <a:rPr lang="en-US" dirty="0">
                <a:latin typeface="+mj-ea"/>
              </a:rPr>
              <a:t>Di-Hadrons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A7F7DB-2876-4843-AF9C-5D996B48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970874"/>
            <a:ext cx="3643438" cy="26032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45B23D-18C3-419B-AE36-DC9447282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05" y="2608722"/>
            <a:ext cx="3528392" cy="259930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5FADD25-0243-4669-8517-3614EE066FB2}"/>
              </a:ext>
            </a:extLst>
          </p:cNvPr>
          <p:cNvSpPr txBox="1"/>
          <p:nvPr/>
        </p:nvSpPr>
        <p:spPr>
          <a:xfrm>
            <a:off x="4765439" y="836800"/>
            <a:ext cx="39930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902030302020204" pitchFamily="66" charset="0"/>
              </a:rPr>
              <a:t>Gluon initiated process account for a large fraction of events at small </a:t>
            </a:r>
            <a:r>
              <a:rPr lang="en-US" altLang="zh-CN" sz="1600" dirty="0" err="1">
                <a:latin typeface="Comic Sans MS" panose="030F0902030302020204" pitchFamily="66" charset="0"/>
              </a:rPr>
              <a:t>x</a:t>
            </a:r>
            <a:r>
              <a:rPr lang="en-US" altLang="zh-CN" sz="1600" baseline="-25000" dirty="0" err="1">
                <a:latin typeface="Comic Sans MS" panose="030F0902030302020204" pitchFamily="66" charset="0"/>
              </a:rPr>
              <a:t>B</a:t>
            </a:r>
            <a:r>
              <a:rPr lang="en-US" altLang="zh-CN" sz="1600" dirty="0">
                <a:latin typeface="Comic Sans MS" panose="030F0902030302020204" pitchFamily="66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902030302020204" pitchFamily="66" charset="0"/>
              </a:rPr>
              <a:t>Parton asymmetry dilution larger than open charm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omic Sans MS" panose="030F0902030302020204" pitchFamily="66" charset="0"/>
              </a:rPr>
              <a:t>Statistically more favored than open charm, resolve 5% positivity bound gluon </a:t>
            </a:r>
            <a:r>
              <a:rPr lang="en-US" altLang="zh-CN" sz="1600" dirty="0" err="1">
                <a:latin typeface="Comic Sans MS" panose="030F0902030302020204" pitchFamily="66" charset="0"/>
              </a:rPr>
              <a:t>Sivers</a:t>
            </a:r>
            <a:r>
              <a:rPr lang="en-US" altLang="zh-CN" sz="1600" dirty="0">
                <a:latin typeface="Comic Sans MS" panose="030F0902030302020204" pitchFamily="66" charset="0"/>
              </a:rPr>
              <a:t> size</a:t>
            </a:r>
            <a:endParaRPr lang="zh-CN" altLang="en-US" sz="1600" dirty="0">
              <a:latin typeface="Comic Sans MS" panose="030F0902030302020204" pitchFamily="66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D037101F-E8EC-4305-8C18-9A30CF89A1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8"/>
          <a:stretch/>
        </p:blipFill>
        <p:spPr bwMode="auto">
          <a:xfrm>
            <a:off x="1763697" y="5834789"/>
            <a:ext cx="936085" cy="69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9E7D2CC-8BE5-4DE1-A93F-3540DC1F7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62"/>
          <a:stretch/>
        </p:blipFill>
        <p:spPr bwMode="auto">
          <a:xfrm>
            <a:off x="2908727" y="5847765"/>
            <a:ext cx="851170" cy="65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352ED-0C6F-4840-9BFC-9BC15E7C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96AFA-4BE8-4A45-8A43-73DF5411B47D}"/>
              </a:ext>
            </a:extLst>
          </p:cNvPr>
          <p:cNvSpPr txBox="1"/>
          <p:nvPr/>
        </p:nvSpPr>
        <p:spPr>
          <a:xfrm>
            <a:off x="213730" y="742654"/>
            <a:ext cx="4646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Assumptions on h-Pair reconstruction: </a:t>
            </a:r>
          </a:p>
          <a:p>
            <a:r>
              <a:rPr lang="en-US" dirty="0">
                <a:latin typeface="Comic Sans MS" panose="030F0902030302020204" pitchFamily="66" charset="0"/>
              </a:rPr>
              <a:t>Pairs of </a:t>
            </a:r>
            <a:r>
              <a:rPr lang="en-US" dirty="0" err="1">
                <a:latin typeface="Symbol" pitchFamily="2" charset="2"/>
              </a:rPr>
              <a:t>p</a:t>
            </a:r>
            <a:r>
              <a:rPr lang="en-US" dirty="0" err="1">
                <a:latin typeface="Comic Sans MS" panose="030F0902030302020204" pitchFamily="66" charset="0"/>
              </a:rPr>
              <a:t>,K,p</a:t>
            </a:r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Acceptance: |η|</a:t>
            </a:r>
            <a:r>
              <a:rPr lang="en-US" baseline="30000" dirty="0">
                <a:latin typeface="Comic Sans MS" panose="030F0902030302020204" pitchFamily="66" charset="0"/>
              </a:rPr>
              <a:t>h1h2</a:t>
            </a:r>
            <a:r>
              <a:rPr lang="en-US" dirty="0">
                <a:latin typeface="Comic Sans MS" panose="030F0902030302020204" pitchFamily="66" charset="0"/>
              </a:rPr>
              <a:t>&lt;4.5</a:t>
            </a:r>
          </a:p>
          <a:p>
            <a:r>
              <a:rPr lang="en-US" dirty="0" err="1">
                <a:latin typeface="Comic Sans MS" panose="030F0902030302020204" pitchFamily="66" charset="0"/>
              </a:rPr>
              <a:t>p</a:t>
            </a:r>
            <a:r>
              <a:rPr lang="en-US" baseline="-25000" dirty="0" err="1">
                <a:latin typeface="Comic Sans MS" panose="030F0902030302020204" pitchFamily="66" charset="0"/>
              </a:rPr>
              <a:t>T</a:t>
            </a:r>
            <a:r>
              <a:rPr lang="en-US" dirty="0">
                <a:latin typeface="Comic Sans MS" panose="030F0902030302020204" pitchFamily="66" charset="0"/>
              </a:rPr>
              <a:t>&gt;1.4 GeV</a:t>
            </a:r>
            <a:r>
              <a:rPr lang="en-US" altLang="zh-CN" dirty="0">
                <a:latin typeface="Comic Sans MS" panose="030F0902030302020204" pitchFamily="66" charset="0"/>
              </a:rPr>
              <a:t>, </a:t>
            </a:r>
            <a:r>
              <a:rPr lang="en-US" dirty="0" err="1">
                <a:latin typeface="Comic Sans MS" panose="030F0902030302020204" pitchFamily="66" charset="0"/>
              </a:rPr>
              <a:t>z</a:t>
            </a:r>
            <a:r>
              <a:rPr lang="en-US" baseline="-25000" dirty="0" err="1">
                <a:latin typeface="Comic Sans MS" panose="030F0902030302020204" pitchFamily="66" charset="0"/>
              </a:rPr>
              <a:t>h</a:t>
            </a:r>
            <a:r>
              <a:rPr lang="en-US" dirty="0">
                <a:latin typeface="Comic Sans MS" panose="030F0902030302020204" pitchFamily="66" charset="0"/>
              </a:rPr>
              <a:t>&gt;0.1</a:t>
            </a:r>
          </a:p>
          <a:p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Back-to-Back limit: </a:t>
            </a:r>
            <a:r>
              <a:rPr lang="en-US" dirty="0" err="1">
                <a:latin typeface="Comic Sans MS" panose="030F0902030302020204" pitchFamily="66" charset="0"/>
              </a:rPr>
              <a:t>k</a:t>
            </a:r>
            <a:r>
              <a:rPr lang="en-US" baseline="-25000" dirty="0" err="1">
                <a:latin typeface="Comic Sans MS" panose="030F0902030302020204" pitchFamily="66" charset="0"/>
              </a:rPr>
              <a:t>T</a:t>
            </a:r>
            <a:r>
              <a:rPr lang="en-US" dirty="0">
                <a:latin typeface="Comic Sans MS" panose="030F0902030302020204" pitchFamily="66" charset="0"/>
              </a:rPr>
              <a:t>’&lt;0.7p</a:t>
            </a:r>
            <a:r>
              <a:rPr lang="en-US" baseline="-25000" dirty="0">
                <a:latin typeface="Comic Sans MS" panose="030F0902030302020204" pitchFamily="66" charset="0"/>
              </a:rPr>
              <a:t>T</a:t>
            </a:r>
            <a:r>
              <a:rPr lang="en-US" dirty="0">
                <a:latin typeface="Comic Sans MS" panose="030F0902030302020204" pitchFamily="66" charset="0"/>
              </a:rPr>
              <a:t>’</a:t>
            </a:r>
          </a:p>
          <a:p>
            <a:r>
              <a:rPr lang="en-US" altLang="zh-CN" dirty="0">
                <a:latin typeface="Comic Sans MS" panose="030F0902030302020204" pitchFamily="66" charset="0"/>
              </a:rPr>
              <a:t>∫</a:t>
            </a:r>
            <a:r>
              <a:rPr lang="en-US" altLang="zh-CN" dirty="0" err="1">
                <a:latin typeface="Comic Sans MS" panose="030F0902030302020204" pitchFamily="66" charset="0"/>
              </a:rPr>
              <a:t>Ldt</a:t>
            </a:r>
            <a:r>
              <a:rPr lang="en-US" altLang="zh-CN" dirty="0">
                <a:latin typeface="Comic Sans MS" panose="030F0902030302020204" pitchFamily="66" charset="0"/>
              </a:rPr>
              <a:t> = 10 fb</a:t>
            </a:r>
            <a:r>
              <a:rPr lang="en-US" altLang="zh-CN" baseline="30000" dirty="0">
                <a:latin typeface="Comic Sans MS" panose="030F0902030302020204" pitchFamily="66" charset="0"/>
              </a:rPr>
              <a:t>-1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67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E2892B9-3A69-4DAD-8B7E-B9A248C85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613" y="2812290"/>
            <a:ext cx="3606097" cy="25559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C92D5E-3677-4CE0-8943-9AA4269A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13" y="2031976"/>
            <a:ext cx="3576376" cy="2620364"/>
          </a:xfrm>
          <a:prstGeom prst="rect">
            <a:avLst/>
          </a:prstGeo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9D53B1-F8BA-4353-8CB2-409FF1C56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Opportunities with heavy flavor at the EIC, 2020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D535D7-B384-4E79-AFAD-0AFFAD60F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FE22CFA-1015-430B-9327-2CB0E900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Gluon-</a:t>
            </a:r>
            <a:r>
              <a:rPr lang="en-US" dirty="0" err="1"/>
              <a:t>Sivers</a:t>
            </a:r>
            <a:r>
              <a:rPr lang="en-US" dirty="0"/>
              <a:t>: </a:t>
            </a:r>
            <a:r>
              <a:rPr lang="en-US" dirty="0">
                <a:latin typeface="+mj-ea"/>
              </a:rPr>
              <a:t>Di-Hadrons</a:t>
            </a:r>
            <a:endParaRPr lang="zh-CN" altLang="en-US" b="1" dirty="0">
              <a:latin typeface="Comic Sans MS" panose="030F0902030302020204" pitchFamily="66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C7323C1-734E-495E-8B5B-6EB3861AB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96" y="1129258"/>
            <a:ext cx="3497883" cy="61727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60A1077-788A-400B-A9E7-C3628DD4F9A2}"/>
              </a:ext>
            </a:extLst>
          </p:cNvPr>
          <p:cNvSpPr txBox="1"/>
          <p:nvPr/>
        </p:nvSpPr>
        <p:spPr>
          <a:xfrm>
            <a:off x="73573" y="708938"/>
            <a:ext cx="4498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  <a:latin typeface="Comic Sans MS" panose="030F0902030302020204" pitchFamily="66" charset="0"/>
              </a:rPr>
              <a:t>Single out the asymmetry amplitude</a:t>
            </a:r>
            <a:endParaRPr lang="zh-CN" altLang="en-US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FD8F2DA-B338-4229-9FE0-5612415E22DD}"/>
              </a:ext>
            </a:extLst>
          </p:cNvPr>
          <p:cNvSpPr txBox="1"/>
          <p:nvPr/>
        </p:nvSpPr>
        <p:spPr>
          <a:xfrm>
            <a:off x="4571999" y="928655"/>
            <a:ext cx="4557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Asymmetry size dependence on </a:t>
            </a:r>
            <a:r>
              <a:rPr lang="en-US" altLang="zh-CN" sz="1600" dirty="0" err="1">
                <a:latin typeface="Comic Sans MS" panose="030F0902030302020204" pitchFamily="66" charset="0"/>
              </a:rPr>
              <a:t>x</a:t>
            </a:r>
            <a:r>
              <a:rPr lang="en-US" altLang="zh-CN" sz="1600" baseline="-25000" dirty="0" err="1">
                <a:latin typeface="Comic Sans MS" panose="030F0902030302020204" pitchFamily="66" charset="0"/>
              </a:rPr>
              <a:t>B</a:t>
            </a:r>
            <a:r>
              <a:rPr lang="en-US" altLang="zh-CN" sz="1600" dirty="0">
                <a:latin typeface="Comic Sans MS" panose="030F0902030302020204" pitchFamily="66" charset="0"/>
              </a:rPr>
              <a:t>, Q</a:t>
            </a:r>
            <a:r>
              <a:rPr lang="en-US" altLang="zh-CN" sz="1600" baseline="30000" dirty="0">
                <a:latin typeface="Comic Sans MS" panose="030F0902030302020204" pitchFamily="66" charset="0"/>
              </a:rPr>
              <a:t>2</a:t>
            </a:r>
            <a:r>
              <a:rPr lang="en-US" altLang="zh-CN" sz="1600" dirty="0">
                <a:latin typeface="Comic Sans MS" panose="030F0902030302020204" pitchFamily="66" charset="0"/>
              </a:rPr>
              <a:t> can be identified with 5% positivity bound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>
                <a:latin typeface="Comic Sans MS" panose="030F0902030302020204" pitchFamily="66" charset="0"/>
              </a:rPr>
              <a:t>No significant Q</a:t>
            </a:r>
            <a:r>
              <a:rPr lang="en-US" altLang="zh-CN" sz="1600" baseline="30000" dirty="0">
                <a:latin typeface="Comic Sans MS" panose="030F0902030302020204" pitchFamily="66" charset="0"/>
              </a:rPr>
              <a:t>2</a:t>
            </a:r>
            <a:r>
              <a:rPr lang="en-US" altLang="zh-CN" sz="1600" dirty="0">
                <a:latin typeface="Comic Sans MS" panose="030F0902030302020204" pitchFamily="66" charset="0"/>
              </a:rPr>
              <a:t> trend as missing TMD evolution.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altLang="zh-CN" sz="1600" dirty="0" err="1">
                <a:latin typeface="Comic Sans MS" panose="030F0902030302020204" pitchFamily="66" charset="0"/>
              </a:rPr>
              <a:t>x</a:t>
            </a:r>
            <a:r>
              <a:rPr lang="en-US" altLang="zh-CN" sz="1600" baseline="-25000" dirty="0" err="1">
                <a:latin typeface="Comic Sans MS" panose="030F0902030302020204" pitchFamily="66" charset="0"/>
              </a:rPr>
              <a:t>B</a:t>
            </a:r>
            <a:r>
              <a:rPr lang="en-US" altLang="zh-CN" sz="1600" dirty="0">
                <a:latin typeface="Comic Sans MS" panose="030F0902030302020204" pitchFamily="66" charset="0"/>
              </a:rPr>
              <a:t> sensitive to the x dependence of input </a:t>
            </a:r>
            <a:r>
              <a:rPr lang="en-US" altLang="zh-CN" sz="1600" dirty="0" err="1">
                <a:latin typeface="Comic Sans MS" panose="030F0902030302020204" pitchFamily="66" charset="0"/>
              </a:rPr>
              <a:t>Sivers</a:t>
            </a:r>
            <a:r>
              <a:rPr lang="en-US" altLang="zh-CN" sz="1600" dirty="0">
                <a:latin typeface="Comic Sans MS" panose="030F0902030302020204" pitchFamily="66" charset="0"/>
              </a:rPr>
              <a:t> function</a:t>
            </a:r>
            <a:endParaRPr lang="zh-CN" altLang="en-US" sz="1600" dirty="0">
              <a:latin typeface="Comic Sans MS" panose="030F0902030302020204" pitchFamily="66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B886FA-0698-C946-B5C9-67BE2313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09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</a:t>
            </a:r>
            <a:r>
              <a:rPr lang="en-US" cap="none" dirty="0"/>
              <a:t>s</a:t>
            </a:r>
            <a:r>
              <a:rPr lang="en-US" dirty="0"/>
              <a:t> and “QGP” in small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2332" y="3323149"/>
            <a:ext cx="932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Comic Sans MS" panose="030F0902030302020204" pitchFamily="66" charset="0"/>
              </a:rPr>
              <a:t>TMD formalism in DIS predicts a distribution for linearly polarized gluons in an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unpolarized</a:t>
            </a:r>
            <a:r>
              <a:rPr lang="en-US" dirty="0">
                <a:effectLst/>
                <a:latin typeface="Comic Sans MS" panose="030F0902030302020204" pitchFamily="66" charset="0"/>
              </a:rPr>
              <a:t> target. This is reflected in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cos</a:t>
            </a:r>
            <a:r>
              <a:rPr lang="en-US" dirty="0">
                <a:effectLst/>
                <a:latin typeface="Comic Sans MS" panose="030F0902030302020204" pitchFamily="66" charset="0"/>
              </a:rPr>
              <a:t>(2φ) asymmetries in </a:t>
            </a:r>
            <a:r>
              <a:rPr lang="en-US" dirty="0" err="1">
                <a:effectLst/>
                <a:latin typeface="Comic Sans MS" panose="030F0902030302020204" pitchFamily="66" charset="0"/>
              </a:rPr>
              <a:t>dijet</a:t>
            </a:r>
            <a:r>
              <a:rPr lang="en-US" dirty="0">
                <a:effectLst/>
                <a:latin typeface="Comic Sans MS" panose="030F0902030302020204" pitchFamily="66" charset="0"/>
              </a:rPr>
              <a:t> 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1083"/>
          <a:stretch/>
        </p:blipFill>
        <p:spPr>
          <a:xfrm>
            <a:off x="131764" y="3921300"/>
            <a:ext cx="3212570" cy="292610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417129" y="5201293"/>
          <a:ext cx="5222944" cy="102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Equation" r:id="rId4" imgW="2273300" imgH="444500" progId="Equation.DSMT4">
                  <p:embed/>
                </p:oleObj>
              </mc:Choice>
              <mc:Fallback>
                <p:oleObj name="Equation" r:id="rId4" imgW="2273300" imgH="4445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7129" y="5201293"/>
                        <a:ext cx="5222944" cy="1021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534834" y="396032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dirty="0">
                <a:latin typeface="Comic Sans MS" panose="030F0902030302020204" pitchFamily="66" charset="0"/>
              </a:rPr>
              <a:t>Study azimuthal anisotropy as a function of the rapidity dis-balance of the jets</a:t>
            </a:r>
          </a:p>
          <a:p>
            <a:endParaRPr lang="en-US" sz="800" b="0" dirty="0">
              <a:latin typeface="Comic Sans MS" panose="030F0902030302020204" pitchFamily="66" charset="0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b="0" dirty="0">
                <a:latin typeface="Comic Sans MS" panose="030F0902030302020204" pitchFamily="66" charset="0"/>
                <a:sym typeface="Wingdings"/>
              </a:rPr>
              <a:t>Process sensitive to </a:t>
            </a:r>
            <a:r>
              <a:rPr lang="en-US" b="0" dirty="0" err="1">
                <a:solidFill>
                  <a:srgbClr val="FF00FF"/>
                </a:solidFill>
                <a:latin typeface="Comic Sans MS" panose="030F0902030302020204" pitchFamily="66" charset="0"/>
                <a:sym typeface="Wingdings"/>
              </a:rPr>
              <a:t>u</a:t>
            </a:r>
            <a:r>
              <a:rPr lang="en-US" b="0" dirty="0" err="1">
                <a:solidFill>
                  <a:srgbClr val="FF00FF"/>
                </a:solidFill>
                <a:latin typeface="Comic Sans MS" panose="030F0902030302020204" pitchFamily="66" charset="0"/>
              </a:rPr>
              <a:t>npolarized</a:t>
            </a:r>
            <a:r>
              <a:rPr lang="en-US" b="0" dirty="0">
                <a:latin typeface="Comic Sans MS" panose="030F0902030302020204" pitchFamily="66" charset="0"/>
              </a:rPr>
              <a:t> and </a:t>
            </a:r>
            <a:r>
              <a:rPr lang="en-US" b="0" dirty="0">
                <a:solidFill>
                  <a:srgbClr val="0000FF"/>
                </a:solidFill>
                <a:latin typeface="Comic Sans MS" panose="030F0902030302020204" pitchFamily="66" charset="0"/>
              </a:rPr>
              <a:t>linearly polarized gluon </a:t>
            </a:r>
            <a:r>
              <a:rPr lang="en-US" b="0" dirty="0">
                <a:latin typeface="Comic Sans MS" panose="030F0902030302020204" pitchFamily="66" charset="0"/>
              </a:rPr>
              <a:t>distribution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58763" y="503336"/>
            <a:ext cx="2778654" cy="2856706"/>
            <a:chOff x="410635" y="821790"/>
            <a:chExt cx="2778654" cy="28567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635" y="821790"/>
              <a:ext cx="2778654" cy="28567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42319" y="2826480"/>
              <a:ext cx="18152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/>
                <a:t>Phys. Rev. C 95 (2017) 034910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1235" y="991971"/>
            <a:ext cx="2494849" cy="17808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2995084" y="1153583"/>
            <a:ext cx="3152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Collective flow signatures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seen even in the smallest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systems and at the lowest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RHIC energies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80841" y="6265325"/>
            <a:ext cx="240241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dirty="0" err="1"/>
              <a:t>Phys.Rev</a:t>
            </a:r>
            <a:r>
              <a:rPr lang="en-US" sz="800" b="0" dirty="0"/>
              <a:t>. D94 (2016) no.1, 014030</a:t>
            </a:r>
          </a:p>
          <a:p>
            <a:r>
              <a:rPr lang="hu-HU" sz="800" b="0" dirty="0"/>
              <a:t>Phys.Rev.Lett. 115 (2015) no.25,252301</a:t>
            </a:r>
          </a:p>
          <a:p>
            <a:r>
              <a:rPr lang="hu-HU" sz="800" b="0" dirty="0"/>
              <a:t>Phys.Rev. D91 (2015) no.7, 074006</a:t>
            </a:r>
          </a:p>
          <a:p>
            <a:r>
              <a:rPr lang="hu-HU" sz="800" b="0" dirty="0"/>
              <a:t>Phys.Lett. B743 (2015) 134-137</a:t>
            </a:r>
            <a:endParaRPr lang="en-US" sz="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A1853-67A8-3643-8FCF-E97453263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0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Rectangle 8"/>
          <p:cNvSpPr>
            <a:spLocks/>
          </p:cNvSpPr>
          <p:nvPr/>
        </p:nvSpPr>
        <p:spPr bwMode="auto">
          <a:xfrm>
            <a:off x="56272" y="650161"/>
            <a:ext cx="5323416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</a:pPr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slew of different TMDs can be defined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transverse momentum dependent PDF</a:t>
            </a:r>
            <a:r>
              <a:rPr lang="en-US" sz="2400" cap="none" dirty="0"/>
              <a:t>s &amp; FFs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49049" y="1239078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40FF"/>
                </a:solidFill>
                <a:latin typeface="Comic Sans MS" panose="030F0902030302020204" pitchFamily="66" charset="0"/>
              </a:rPr>
              <a:t>Leading Twist TMD FF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07" y="1372875"/>
            <a:ext cx="3006729" cy="236050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84116" y="1041904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40FF"/>
                </a:solidFill>
                <a:latin typeface="Comic Sans MS" panose="030F0902030302020204" pitchFamily="66" charset="0"/>
              </a:rPr>
              <a:t>Leading Twist q-TMDs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78516" y="1577024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40FF"/>
                </a:solidFill>
                <a:latin typeface="Comic Sans MS" panose="030F0902030302020204" pitchFamily="66" charset="0"/>
              </a:rPr>
              <a:t>Leading Twist g-TMDs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276" y="1545135"/>
            <a:ext cx="3022541" cy="236330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44759" y="1840265"/>
            <a:ext cx="3064934" cy="1926165"/>
            <a:chOff x="2004483" y="4561419"/>
            <a:chExt cx="3064934" cy="192616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13281" t="16291" r="5840" b="7204"/>
            <a:stretch/>
          </p:blipFill>
          <p:spPr>
            <a:xfrm>
              <a:off x="2021416" y="4635500"/>
              <a:ext cx="3048001" cy="185208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275417" y="4561419"/>
              <a:ext cx="307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04483" y="4787900"/>
              <a:ext cx="372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074333" y="4677833"/>
              <a:ext cx="476250" cy="4445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014505-C3A6-754C-805B-E6CCFD6BB8CD}"/>
              </a:ext>
            </a:extLst>
          </p:cNvPr>
          <p:cNvSpPr txBox="1"/>
          <p:nvPr/>
        </p:nvSpPr>
        <p:spPr>
          <a:xfrm>
            <a:off x="180753" y="3944678"/>
            <a:ext cx="328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Three types of modulations: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8A116-0992-8B45-87CA-EA82F8192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65" y="4588835"/>
            <a:ext cx="1028700" cy="1051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6084DA-E681-044B-A95C-48D18E34D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6259" y="4599477"/>
            <a:ext cx="1318260" cy="1325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E6E20-E6E5-EF4C-804D-4FD93B0DA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345" y="4606562"/>
            <a:ext cx="1318260" cy="1059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CC25AC-3C78-B843-BAA4-FDA3B727842D}"/>
              </a:ext>
            </a:extLst>
          </p:cNvPr>
          <p:cNvSpPr txBox="1"/>
          <p:nvPr/>
        </p:nvSpPr>
        <p:spPr>
          <a:xfrm>
            <a:off x="627322" y="4274289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Monopole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E4AD7E-8F94-DB46-A1CD-80F3119C5536}"/>
              </a:ext>
            </a:extLst>
          </p:cNvPr>
          <p:cNvSpPr txBox="1"/>
          <p:nvPr/>
        </p:nvSpPr>
        <p:spPr>
          <a:xfrm>
            <a:off x="3722087" y="4273034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Dipole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95D3D7-4333-0F44-A6C9-9EABF5C7164C}"/>
              </a:ext>
            </a:extLst>
          </p:cNvPr>
          <p:cNvSpPr txBox="1"/>
          <p:nvPr/>
        </p:nvSpPr>
        <p:spPr>
          <a:xfrm>
            <a:off x="6471683" y="4273034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Quadrupole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59F433-DB21-1E4D-B0FD-D4E3D30CD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975" y="6097240"/>
            <a:ext cx="1028700" cy="342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48B2D-1C05-254B-A384-EA8D7E0057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8236" y="5962470"/>
            <a:ext cx="1847850" cy="57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09F890-E047-AC47-B21C-8EF345C0B5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5556" y="5906100"/>
            <a:ext cx="28829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1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E.C. Aschenauer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omic Sans MS"/>
                <a:cs typeface="Comic Sans MS"/>
              </a:rPr>
              <a:t>Opportunities with heavy flavor at the EIC, 2020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</a:t>
            </a:r>
            <a:r>
              <a:rPr lang="en-US" cap="none" dirty="0"/>
              <a:t>s</a:t>
            </a:r>
            <a:r>
              <a:rPr lang="en-US" dirty="0"/>
              <a:t> around the World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1280" y="6179504"/>
            <a:ext cx="386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Know very little about gluon TMDs</a:t>
            </a:r>
            <a:endParaRPr lang="en-US" baseline="30000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25990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/>
                <a:cs typeface="Comic Sans MS"/>
              </a:rPr>
              <a:t>Till today TMDs from ep came only from fixed target data </a:t>
            </a:r>
            <a:r>
              <a:rPr lang="en-US" dirty="0"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>
                <a:latin typeface="Comic Sans MS"/>
                <a:cs typeface="Comic Sans MS"/>
              </a:rPr>
              <a:t>high x @ low 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endParaRPr lang="en-US" dirty="0">
              <a:latin typeface="Comic Sans MS"/>
              <a:cs typeface="Comic Sans MS"/>
            </a:endParaRPr>
          </a:p>
          <a:p>
            <a:pPr algn="ctr"/>
            <a:r>
              <a:rPr lang="en-US" dirty="0">
                <a:latin typeface="Comic Sans MS"/>
                <a:cs typeface="Comic Sans MS"/>
              </a:rPr>
              <a:t>RHIC established TMDs survive at at high 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 and low x</a:t>
            </a:r>
          </a:p>
          <a:p>
            <a:pPr algn="ctr"/>
            <a:r>
              <a:rPr lang="en-US" b="1" dirty="0">
                <a:solidFill>
                  <a:srgbClr val="00FA00"/>
                </a:solidFill>
                <a:latin typeface="Comic Sans MS"/>
                <a:cs typeface="Comic Sans MS"/>
              </a:rPr>
              <a:t>EIC provides extra ordinary wide kinematic coverage</a:t>
            </a:r>
          </a:p>
        </p:txBody>
      </p:sp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1841340" y="6156317"/>
            <a:ext cx="764540" cy="38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-382" t="9669" r="6949" b="3672"/>
          <a:stretch/>
        </p:blipFill>
        <p:spPr>
          <a:xfrm>
            <a:off x="1273992" y="553948"/>
            <a:ext cx="6606283" cy="4593218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2D7A4E-2D48-D746-984B-BBB29B5E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1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Gluons in DIS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875" y="508194"/>
            <a:ext cx="80762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Several different complementary channels to access gluons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40293" y="1039813"/>
          <a:ext cx="8271913" cy="25501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baseline="-25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baseline="-250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50" y="3601968"/>
            <a:ext cx="4386583" cy="305943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36043" y="1041400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Comic Sans MS" panose="030F0902030302020204" pitchFamily="66" charset="0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36043" y="1041400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Photon Gluon Fusion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Comic Sans MS" panose="030F0902030302020204" pitchFamily="66" charset="0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Di-jets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wide coverage in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4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(1+M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/Q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2)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&gt; 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dirty="0">
                          <a:latin typeface="Comic Sans MS" panose="030F0902030302020204" pitchFamily="66" charset="0"/>
                          <a:cs typeface="Times New Roman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a wide acceptance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36043" y="1041400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Photon Gluon Fusion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Comic Sans MS" panose="030F0902030302020204" pitchFamily="66" charset="0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Di-jets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Charm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wide coverage in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4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(1+M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/Q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) &gt; 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dirty="0">
                          <a:latin typeface="Comic Sans MS" panose="030F0902030302020204" pitchFamily="66" charset="0"/>
                          <a:cs typeface="Times New Roman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same coverage in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 as incl. F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≳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a wide acceptance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needs excellent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Symbol" charset="2"/>
                        </a:rPr>
                        <a:t>m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-vertex detector and particle 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 bwMode="auto">
          <a:xfrm rot="19500000">
            <a:off x="3430396" y="5209932"/>
            <a:ext cx="2881202" cy="5434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 rot="19500000">
            <a:off x="4392586" y="5385447"/>
            <a:ext cx="2446332" cy="5434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776133" y="4326467"/>
            <a:ext cx="2954867" cy="2040466"/>
          </a:xfrm>
          <a:custGeom>
            <a:avLst/>
            <a:gdLst>
              <a:gd name="connsiteX0" fmla="*/ 0 w 2954867"/>
              <a:gd name="connsiteY0" fmla="*/ 2040466 h 2040466"/>
              <a:gd name="connsiteX1" fmla="*/ 2954867 w 2954867"/>
              <a:gd name="connsiteY1" fmla="*/ 0 h 2040466"/>
              <a:gd name="connsiteX2" fmla="*/ 2954867 w 2954867"/>
              <a:gd name="connsiteY2" fmla="*/ 1168400 h 2040466"/>
              <a:gd name="connsiteX3" fmla="*/ 1727200 w 2954867"/>
              <a:gd name="connsiteY3" fmla="*/ 2032000 h 2040466"/>
              <a:gd name="connsiteX4" fmla="*/ 0 w 2954867"/>
              <a:gd name="connsiteY4" fmla="*/ 2040466 h 204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4867" h="2040466">
                <a:moveTo>
                  <a:pt x="0" y="2040466"/>
                </a:moveTo>
                <a:lnTo>
                  <a:pt x="2954867" y="0"/>
                </a:lnTo>
                <a:lnTo>
                  <a:pt x="2954867" y="1168400"/>
                </a:lnTo>
                <a:lnTo>
                  <a:pt x="1727200" y="2032000"/>
                </a:lnTo>
                <a:lnTo>
                  <a:pt x="0" y="2040466"/>
                </a:lnTo>
                <a:close/>
              </a:path>
            </a:pathLst>
          </a:custGeom>
          <a:ln w="28575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889750" y="5391150"/>
          <a:ext cx="1016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4" imgW="101600" imgH="152400" progId="Equation.DSMT4">
                  <p:embed/>
                </p:oleObj>
              </mc:Choice>
              <mc:Fallback>
                <p:oleObj name="Equation" r:id="rId4" imgW="101600" imgH="152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9750" y="5391150"/>
                        <a:ext cx="1016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7FCBBFC-9F44-3044-9922-0F5F9A9C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C8E8B44-FD07-124B-99D9-CC8E15F6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3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Opportunities with heavy flavor at the EIC,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Tagging Charm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2036"/>
            <a:ext cx="91358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Standard charm tagging through displaced leptons </a:t>
            </a:r>
            <a:r>
              <a:rPr lang="en-US" dirty="0">
                <a:latin typeface="Comic Sans MS"/>
                <a:cs typeface="Comic Sans MS"/>
                <a:sym typeface="Wingdings"/>
              </a:rPr>
              <a:t> 6.5%</a:t>
            </a:r>
          </a:p>
          <a:p>
            <a:endParaRPr lang="en-US" sz="800" dirty="0">
              <a:latin typeface="Comic Sans MS"/>
              <a:cs typeface="Comic Sans MS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EIC: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advantage: Detector with 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K, p PID over a wide range in rapidity (-3.5 &lt;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dirty="0">
                <a:latin typeface="Comic Sans MS"/>
                <a:cs typeface="Comic Sans MS"/>
                <a:sym typeface="Wingdings"/>
              </a:rPr>
              <a:t> &lt; 3.5)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combined with excellent vertex resolution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 descr="plot_Kaon_VTX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4847" r="2775" b="2810"/>
          <a:stretch/>
        </p:blipFill>
        <p:spPr>
          <a:xfrm>
            <a:off x="4494525" y="1952646"/>
            <a:ext cx="3999557" cy="2829139"/>
          </a:xfrm>
          <a:prstGeom prst="rect">
            <a:avLst/>
          </a:prstGeom>
        </p:spPr>
      </p:pic>
      <p:pic>
        <p:nvPicPr>
          <p:cNvPr id="8" name="Picture 7" descr="plot_Kaon_P_vs_Eta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2986" r="3182"/>
          <a:stretch/>
        </p:blipFill>
        <p:spPr>
          <a:xfrm>
            <a:off x="349828" y="1825251"/>
            <a:ext cx="3302016" cy="3253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735" y="5169640"/>
            <a:ext cx="37174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momentum spectrum of K from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charmed mesons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excellent fit to PID with </a:t>
            </a:r>
            <a:r>
              <a:rPr lang="en-US" sz="1600" dirty="0" err="1">
                <a:latin typeface="Comic Sans MS"/>
                <a:cs typeface="Comic Sans MS"/>
              </a:rPr>
              <a:t>dE</a:t>
            </a:r>
            <a:r>
              <a:rPr lang="en-US" sz="1600" dirty="0">
                <a:latin typeface="Comic Sans MS"/>
                <a:cs typeface="Comic Sans MS"/>
              </a:rPr>
              <a:t>/dx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and aerogel RICH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4759" y="4787480"/>
            <a:ext cx="2787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err="1">
                <a:latin typeface="Comic Sans MS"/>
                <a:cs typeface="Comic Sans MS"/>
              </a:rPr>
              <a:t>Kaon</a:t>
            </a:r>
            <a:r>
              <a:rPr lang="en-US" sz="1600" dirty="0">
                <a:latin typeface="Comic Sans MS"/>
                <a:cs typeface="Comic Sans MS"/>
              </a:rPr>
              <a:t> vertex distribution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Cut: 0.01 cm &lt; </a:t>
            </a:r>
            <a:r>
              <a:rPr lang="en-US" sz="1600" dirty="0" err="1">
                <a:latin typeface="Comic Sans MS"/>
                <a:cs typeface="Comic Sans MS"/>
              </a:rPr>
              <a:t>vtx</a:t>
            </a:r>
            <a:r>
              <a:rPr lang="en-US" sz="1600" dirty="0">
                <a:latin typeface="Comic Sans MS"/>
                <a:cs typeface="Comic Sans MS"/>
              </a:rPr>
              <a:t> &lt; 3 cm</a:t>
            </a:r>
          </a:p>
        </p:txBody>
      </p:sp>
      <p:sp>
        <p:nvSpPr>
          <p:cNvPr id="12" name="Curved Right Arrow 11"/>
          <p:cNvSpPr/>
          <p:nvPr/>
        </p:nvSpPr>
        <p:spPr bwMode="auto">
          <a:xfrm>
            <a:off x="5100197" y="5386518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1812" y="5460574"/>
            <a:ext cx="27725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Charm efficiency: 30%</a:t>
            </a:r>
          </a:p>
          <a:p>
            <a:r>
              <a:rPr lang="en-US" sz="1600" dirty="0" err="1">
                <a:latin typeface="Comic Sans MS"/>
                <a:cs typeface="Comic Sans MS"/>
              </a:rPr>
              <a:t>Bckg</a:t>
            </a:r>
            <a:r>
              <a:rPr lang="en-US" sz="1600" dirty="0">
                <a:latin typeface="Comic Sans MS"/>
                <a:cs typeface="Comic Sans MS"/>
              </a:rPr>
              <a:t>. from non-charm &lt; 2%</a:t>
            </a:r>
          </a:p>
        </p:txBody>
      </p:sp>
    </p:spTree>
    <p:extLst>
      <p:ext uri="{BB962C8B-B14F-4D97-AF65-F5344CB8AC3E}">
        <p14:creationId xmlns:p14="http://schemas.microsoft.com/office/powerpoint/2010/main" val="266501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82B0DE8-686F-489B-A698-CDE8C29D7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Open-Charm@EIC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05DFFB-72D4-4266-B3AA-85F059C19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720"/>
            <a:ext cx="6454018" cy="39346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15088E-0E5C-43F6-B963-4158673E3FED}"/>
              </a:ext>
            </a:extLst>
          </p:cNvPr>
          <p:cNvSpPr/>
          <p:nvPr/>
        </p:nvSpPr>
        <p:spPr>
          <a:xfrm>
            <a:off x="0" y="597599"/>
            <a:ext cx="7450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ea typeface="Comic Sans MS" charset="0"/>
                <a:cs typeface="Arial" panose="020B0604020202020204" pitchFamily="34" charset="0"/>
              </a:rPr>
              <a:t>Impact of PID performance and Vertex detector resolution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DE15E-E598-4E45-985C-99DB74DF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943" y="1433878"/>
            <a:ext cx="2137558" cy="18377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667CC1-7E3F-47D2-A2AD-8F1B1E6FE8A5}"/>
              </a:ext>
            </a:extLst>
          </p:cNvPr>
          <p:cNvSpPr/>
          <p:nvPr/>
        </p:nvSpPr>
        <p:spPr>
          <a:xfrm>
            <a:off x="6914357" y="1014321"/>
            <a:ext cx="1993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Comic Sans MS" charset="0"/>
                <a:cs typeface="Arial" panose="020B0604020202020204" pitchFamily="34" charset="0"/>
              </a:rPr>
              <a:t>Boson (photon or Z) Gluon Fusion (BGF)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92761A-88C6-4139-82BA-6827F2C1CA75}"/>
                  </a:ext>
                </a:extLst>
              </p:cNvPr>
              <p:cNvSpPr/>
              <p:nvPr/>
            </p:nvSpPr>
            <p:spPr>
              <a:xfrm>
                <a:off x="6450904" y="3343575"/>
                <a:ext cx="2693096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Example: </a:t>
                </a:r>
              </a:p>
              <a:p>
                <a:r>
                  <a:rPr lang="en-US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D0-meson reconstruction using exclusive decay </a:t>
                </a:r>
              </a:p>
              <a:p>
                <a:r>
                  <a:rPr lang="en-US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D</a:t>
                </a:r>
                <a:r>
                  <a:rPr lang="en-US" baseline="30000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0</a:t>
                </a:r>
                <a:r>
                  <a:rPr lang="en-US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 → K</a:t>
                </a:r>
                <a:r>
                  <a:rPr lang="en-US" baseline="30000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−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</m:oMath>
                </a14:m>
                <a:r>
                  <a:rPr lang="en-US" baseline="30000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+</a:t>
                </a:r>
              </a:p>
              <a:p>
                <a:r>
                  <a:rPr lang="en-US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ep (10 GeV x100 GeV), </a:t>
                </a:r>
                <a:r>
                  <a:rPr lang="nb-NO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Q</a:t>
                </a:r>
                <a:r>
                  <a:rPr lang="nb-NO" baseline="30000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2</a:t>
                </a:r>
                <a:r>
                  <a:rPr lang="nb-NO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 &gt; 10 GeV</a:t>
                </a:r>
                <a:r>
                  <a:rPr lang="nb-NO" baseline="30000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2</a:t>
                </a:r>
                <a:r>
                  <a:rPr lang="nb-NO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 and</a:t>
                </a:r>
              </a:p>
              <a:p>
                <a:r>
                  <a:rPr lang="hr-HR" dirty="0" err="1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x</a:t>
                </a:r>
                <a:r>
                  <a:rPr lang="hr-HR" baseline="-25000" dirty="0" err="1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B</a:t>
                </a:r>
                <a:r>
                  <a:rPr lang="hr-HR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 &gt; 0.05, </a:t>
                </a:r>
              </a:p>
              <a:p>
                <a:r>
                  <a:rPr lang="en-US" dirty="0">
                    <a:latin typeface="Comic Sans MS" panose="030F0902030302020204" pitchFamily="66" charset="0"/>
                    <a:ea typeface="Comic Sans MS" charset="0"/>
                    <a:cs typeface="Arial" panose="020B0604020202020204" pitchFamily="34" charset="0"/>
                  </a:rPr>
                  <a:t>vertex cut  &gt;  100 </a:t>
                </a:r>
                <a:r>
                  <a:rPr lang="el-GR" dirty="0" err="1">
                    <a:latin typeface="Arial" panose="020B0604020202020204" pitchFamily="34" charset="0"/>
                    <a:ea typeface="Comic Sans MS" charset="0"/>
                    <a:cs typeface="Arial" panose="020B0604020202020204" pitchFamily="34" charset="0"/>
                  </a:rPr>
                  <a:t>μm</a:t>
                </a:r>
                <a:endParaRPr lang="hr-HR" dirty="0">
                  <a:latin typeface="Comic Sans MS" panose="030F0902030302020204" pitchFamily="66" charset="0"/>
                  <a:ea typeface="Comic Sans MS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Comic Sans MS" panose="030F0902030302020204" pitchFamily="66" charset="0"/>
                  <a:ea typeface="Comic Sans MS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92761A-88C6-4139-82BA-6827F2C1CA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904" y="3343575"/>
                <a:ext cx="2693096" cy="2862322"/>
              </a:xfrm>
              <a:prstGeom prst="rect">
                <a:avLst/>
              </a:prstGeom>
              <a:blipFill>
                <a:blip r:embed="rId4"/>
                <a:stretch>
                  <a:fillRect l="-1408" t="-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DE7F0-417E-954F-B3E3-9E432468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D33704-B080-344E-9035-44AD5C68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BCC42-1ADE-7E46-A13E-38A6495C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Cross-Sections in </a:t>
            </a:r>
            <a:r>
              <a:rPr lang="en-US" cap="none" dirty="0" err="1"/>
              <a:t>e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8556" b="2710"/>
          <a:stretch/>
        </p:blipFill>
        <p:spPr>
          <a:xfrm>
            <a:off x="1807" y="1044314"/>
            <a:ext cx="4766680" cy="4803775"/>
          </a:xfrm>
          <a:prstGeom prst="rect">
            <a:avLst/>
          </a:prstGeom>
        </p:spPr>
      </p:pic>
      <p:sp>
        <p:nvSpPr>
          <p:cNvPr id="7" name="Curved Right Arrow 6"/>
          <p:cNvSpPr/>
          <p:nvPr/>
        </p:nvSpPr>
        <p:spPr bwMode="auto">
          <a:xfrm>
            <a:off x="181116" y="5824334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589" y="5974523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Gluon distribution ~ </a:t>
            </a:r>
            <a:r>
              <a:rPr lang="en-US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baseline="31999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)/dlnQ</a:t>
            </a:r>
            <a:r>
              <a:rPr lang="en-US" baseline="31999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Opportunities with heavy flavor at the EIC, 2020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1725" r="6274" b="3188"/>
          <a:stretch/>
        </p:blipFill>
        <p:spPr>
          <a:xfrm>
            <a:off x="4826662" y="1020814"/>
            <a:ext cx="4256686" cy="4196576"/>
          </a:xfrm>
          <a:prstGeom prst="rect">
            <a:avLst/>
          </a:prstGeom>
        </p:spPr>
      </p:pic>
      <p:pic>
        <p:nvPicPr>
          <p:cNvPr id="15" name="Picture 14" descr="charm-pro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48" y="5316780"/>
            <a:ext cx="1234351" cy="829580"/>
          </a:xfrm>
          <a:prstGeom prst="rect">
            <a:avLst/>
          </a:prstGeom>
        </p:spPr>
      </p:pic>
      <p:sp>
        <p:nvSpPr>
          <p:cNvPr id="16" name="Curved Right Arrow 15"/>
          <p:cNvSpPr/>
          <p:nvPr/>
        </p:nvSpPr>
        <p:spPr bwMode="auto">
          <a:xfrm>
            <a:off x="4820797" y="4993862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0170" y="5298642"/>
            <a:ext cx="3257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Direct Access to gluons at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medium to high x by tagging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photon-gluon fusion through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charm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2608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arXiv:1708.05654</a:t>
            </a:r>
          </a:p>
        </p:txBody>
      </p:sp>
    </p:spTree>
    <p:extLst>
      <p:ext uri="{BB962C8B-B14F-4D97-AF65-F5344CB8AC3E}">
        <p14:creationId xmlns:p14="http://schemas.microsoft.com/office/powerpoint/2010/main" val="337852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err="1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7529</TotalTime>
  <Words>2964</Words>
  <Application>Microsoft Macintosh PowerPoint</Application>
  <PresentationFormat>On-screen Show (4:3)</PresentationFormat>
  <Paragraphs>529</Paragraphs>
  <Slides>39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Office Theme</vt:lpstr>
      <vt:lpstr>Equation</vt:lpstr>
      <vt:lpstr>Constraining the   gluon Sivers function  at a future EIC</vt:lpstr>
      <vt:lpstr>The Path to Imaging Quarks and Gluons</vt:lpstr>
      <vt:lpstr>transverse momentum dependent PDFs &amp; FFs</vt:lpstr>
      <vt:lpstr>transverse momentum dependent PDFs &amp; FFs</vt:lpstr>
      <vt:lpstr>TMDs around the World</vt:lpstr>
      <vt:lpstr>How to access Gluons in DIS</vt:lpstr>
      <vt:lpstr>Tagging Charm</vt:lpstr>
      <vt:lpstr>Open-Charm@EIC</vt:lpstr>
      <vt:lpstr>Inclusive Cross-Sections in eA</vt:lpstr>
      <vt:lpstr>Direct Access to Gluons in eA</vt:lpstr>
      <vt:lpstr>EIC: Impact on the Knowledge of 1D Nuclear PDFs</vt:lpstr>
      <vt:lpstr>PowerPoint Presentation</vt:lpstr>
      <vt:lpstr>What data are needed</vt:lpstr>
      <vt:lpstr>Sensitivity to Gluon “TMDs”</vt:lpstr>
      <vt:lpstr>“Twist-3 Sivers” Through Jets</vt:lpstr>
      <vt:lpstr>Sensitivity to Gluon “TMDs”</vt:lpstr>
      <vt:lpstr>PowerPoint Presentation</vt:lpstr>
      <vt:lpstr>Accessing gluon Sivers at EIC</vt:lpstr>
      <vt:lpstr>Event weighting method</vt:lpstr>
      <vt:lpstr>Inputs to the model calculation</vt:lpstr>
      <vt:lpstr>MC: Comparing to existing Data</vt:lpstr>
      <vt:lpstr>Dilution of parton level asymmetry</vt:lpstr>
      <vt:lpstr>Small Primer on D0s</vt:lpstr>
      <vt:lpstr>Gluon-Sivers: D-Mesons</vt:lpstr>
      <vt:lpstr>Gluon-Sivers: Open Charm</vt:lpstr>
      <vt:lpstr>Gluon-Sivers: Di-Jets</vt:lpstr>
      <vt:lpstr>Gluon-Sivers: Di-Jets</vt:lpstr>
      <vt:lpstr>Dilution of parton level asymmetry: Di-jets</vt:lpstr>
      <vt:lpstr>Summary</vt:lpstr>
      <vt:lpstr>PowerPoint Presentation</vt:lpstr>
      <vt:lpstr>2+1 dimensional Imaging of Quarks &amp; Gluons</vt:lpstr>
      <vt:lpstr>Di-hadron pair selection</vt:lpstr>
      <vt:lpstr>Charged hadron vs kaon spectrum</vt:lpstr>
      <vt:lpstr>What data are needed</vt:lpstr>
      <vt:lpstr>Sensitivity to Gluon “TMDs”</vt:lpstr>
      <vt:lpstr>Collins like Asymmetry</vt:lpstr>
      <vt:lpstr>Gluon-Sivers: Di-Hadrons</vt:lpstr>
      <vt:lpstr>Gluon-Sivers: Di-Hadrons</vt:lpstr>
      <vt:lpstr>TMDs and “QGP” in small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Bowman</dc:creator>
  <cp:lastModifiedBy>Elke-Caroline Aschenauer</cp:lastModifiedBy>
  <cp:revision>477</cp:revision>
  <dcterms:created xsi:type="dcterms:W3CDTF">2017-08-30T13:34:31Z</dcterms:created>
  <dcterms:modified xsi:type="dcterms:W3CDTF">2020-11-05T04:31:44Z</dcterms:modified>
</cp:coreProperties>
</file>