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1461" r:id="rId3"/>
    <p:sldId id="267" r:id="rId4"/>
    <p:sldId id="286" r:id="rId5"/>
    <p:sldId id="1460" r:id="rId6"/>
    <p:sldId id="266" r:id="rId7"/>
    <p:sldId id="1462" r:id="rId8"/>
    <p:sldId id="1463" r:id="rId9"/>
    <p:sldId id="287" r:id="rId10"/>
    <p:sldId id="1516" r:id="rId11"/>
    <p:sldId id="1517" r:id="rId12"/>
    <p:sldId id="258" r:id="rId13"/>
    <p:sldId id="1391" r:id="rId14"/>
    <p:sldId id="1514" r:id="rId15"/>
    <p:sldId id="1466" r:id="rId16"/>
    <p:sldId id="1467" r:id="rId17"/>
    <p:sldId id="1468" r:id="rId18"/>
    <p:sldId id="1513" r:id="rId19"/>
    <p:sldId id="1512" r:id="rId20"/>
    <p:sldId id="1518" r:id="rId21"/>
    <p:sldId id="1519" r:id="rId22"/>
    <p:sldId id="968" r:id="rId23"/>
    <p:sldId id="1464" r:id="rId24"/>
    <p:sldId id="1515" r:id="rId25"/>
    <p:sldId id="262" r:id="rId26"/>
    <p:sldId id="261" r:id="rId27"/>
    <p:sldId id="264" r:id="rId28"/>
    <p:sldId id="259" r:id="rId29"/>
    <p:sldId id="265" r:id="rId30"/>
    <p:sldId id="271" r:id="rId31"/>
    <p:sldId id="273" r:id="rId32"/>
    <p:sldId id="1459" r:id="rId33"/>
    <p:sldId id="276" r:id="rId34"/>
    <p:sldId id="296" r:id="rId35"/>
    <p:sldId id="13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FC"/>
    <a:srgbClr val="24407B"/>
    <a:srgbClr val="30519D"/>
    <a:srgbClr val="4E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/>
    <p:restoredTop sz="94646"/>
  </p:normalViewPr>
  <p:slideViewPr>
    <p:cSldViewPr snapToGrid="0" snapToObjects="1">
      <p:cViewPr>
        <p:scale>
          <a:sx n="110" d="100"/>
          <a:sy n="110" d="100"/>
        </p:scale>
        <p:origin x="4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E8BB-2150-784A-8D31-25ED64C6F97F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1E34-5706-5E4C-B13B-21600068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5058" y="6667018"/>
            <a:ext cx="5173884" cy="166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2586" y="6468111"/>
            <a:ext cx="412825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" y="6478271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7827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68332" y="647827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210" y="6478271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7827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332" y="647827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U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>
            <a:off x="152400" y="685805"/>
            <a:ext cx="8839200" cy="1588"/>
          </a:xfrm>
          <a:prstGeom prst="line">
            <a:avLst/>
          </a:prstGeom>
          <a:ln w="38100">
            <a:solidFill>
              <a:srgbClr val="021EAA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36562" y="44512"/>
            <a:ext cx="8931275" cy="71755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41275" marR="41275">
              <a:defRPr sz="3800" b="0">
                <a:solidFill>
                  <a:srgbClr val="021EAA"/>
                </a:solidFill>
                <a:uFill>
                  <a:solidFill>
                    <a:srgbClr val="021EAA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3757" y="6546583"/>
            <a:ext cx="322016" cy="318036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457200">
              <a:defRPr sz="1400" i="0">
                <a:solidFill>
                  <a:srgbClr val="011585"/>
                </a:solidFill>
                <a:uFill>
                  <a:solidFill>
                    <a:srgbClr val="011585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7209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0.png"/><Relationship Id="rId7" Type="http://schemas.openxmlformats.org/officeDocument/2006/relationships/image" Target="../media/image13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005.14706" TargetMode="Externa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hyperlink" Target="https://arxiv.org/abs/2005.1470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5.1470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2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9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829" y="1654052"/>
            <a:ext cx="6298652" cy="1774948"/>
          </a:xfrm>
        </p:spPr>
        <p:txBody>
          <a:bodyPr>
            <a:normAutofit/>
          </a:bodyPr>
          <a:lstStyle/>
          <a:p>
            <a:r>
              <a:rPr lang="en-US" dirty="0"/>
              <a:t>Far-Forward Detectors in the EIC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015" y="3489249"/>
            <a:ext cx="5880225" cy="840313"/>
          </a:xfrm>
        </p:spPr>
        <p:txBody>
          <a:bodyPr>
            <a:normAutofit fontScale="92500"/>
          </a:bodyPr>
          <a:lstStyle/>
          <a:p>
            <a:r>
              <a:rPr lang="en-US" dirty="0"/>
              <a:t>EIC CFNS Target Fragmentation Workshop</a:t>
            </a:r>
          </a:p>
          <a:p>
            <a:r>
              <a:rPr lang="en-US" dirty="0"/>
              <a:t>Sept. 28</a:t>
            </a:r>
            <a:r>
              <a:rPr lang="en-US" baseline="30000" dirty="0"/>
              <a:t>th</a:t>
            </a:r>
            <a:r>
              <a:rPr lang="en-US" dirty="0"/>
              <a:t> - 30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2369" y="5648997"/>
            <a:ext cx="44957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dirty="0">
                <a:solidFill>
                  <a:srgbClr val="4EA5DB"/>
                </a:solidFill>
                <a:latin typeface="+mj-lt"/>
                <a:ea typeface="Arial" charset="0"/>
                <a:cs typeface="Arial" charset="0"/>
              </a:rPr>
              <a:t>Electron Ion Collider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CFDAF-9788-F04B-BC39-EFEE3768000E}"/>
              </a:ext>
            </a:extLst>
          </p:cNvPr>
          <p:cNvSpPr txBox="1">
            <a:spLocks/>
          </p:cNvSpPr>
          <p:nvPr/>
        </p:nvSpPr>
        <p:spPr>
          <a:xfrm>
            <a:off x="4097438" y="4485729"/>
            <a:ext cx="4884802" cy="938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Alex Jentsch (BNL)  </a:t>
            </a:r>
          </a:p>
          <a:p>
            <a:r>
              <a:rPr lang="en-US" b="1" dirty="0"/>
              <a:t>Co-Convener for YR FF Subgroup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A2B5-7376-954F-8307-C8BAD654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0"/>
            <a:ext cx="7886700" cy="794598"/>
          </a:xfrm>
        </p:spPr>
        <p:txBody>
          <a:bodyPr/>
          <a:lstStyle/>
          <a:p>
            <a:r>
              <a:rPr lang="en-US" dirty="0"/>
              <a:t>Geometric Acceptances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70C3C-D00F-E14C-8027-7CBD702B50FB}"/>
              </a:ext>
            </a:extLst>
          </p:cNvPr>
          <p:cNvSpPr/>
          <p:nvPr/>
        </p:nvSpPr>
        <p:spPr>
          <a:xfrm>
            <a:off x="0" y="741367"/>
            <a:ext cx="9105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Neutrons: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uniform acceptance for 0&lt;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θ&lt;4.5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Limited by bore of magnet where the neutron cone has to exit.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Up to 5.5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on one side of the aperture.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Resolutions (ZDC)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an overall energy resolution of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σ_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E/E=(50%)/√E ⨁ 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angular resolution of </a:t>
            </a:r>
            <a:r>
              <a:rPr lang="el-GR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σ_θ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=(3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)/√E</a:t>
            </a:r>
          </a:p>
          <a:p>
            <a:b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  <a:t>Protons: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uniform acceptance for 6 &lt;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&lt;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13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(20mrad on the other side) – “B0 spectrometer”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77873-00C2-6A47-BCE9-1A3EF7C4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A2B5-7376-954F-8307-C8BAD654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0"/>
            <a:ext cx="7886700" cy="794598"/>
          </a:xfrm>
        </p:spPr>
        <p:txBody>
          <a:bodyPr/>
          <a:lstStyle/>
          <a:p>
            <a:r>
              <a:rPr lang="en-US" dirty="0"/>
              <a:t>Geometric Acceptances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70C3C-D00F-E14C-8027-7CBD702B50FB}"/>
              </a:ext>
            </a:extLst>
          </p:cNvPr>
          <p:cNvSpPr/>
          <p:nvPr/>
        </p:nvSpPr>
        <p:spPr>
          <a:xfrm>
            <a:off x="0" y="741367"/>
            <a:ext cx="9105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Neutrons: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uniform acceptance for 0&lt;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θ&lt;4.5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Limited by bore of magnet where the neutron cone has to exit.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Up to 5.5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on one side of the aperture.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Resolutions (ZDC)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an overall energy resolution of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σ_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E/E=(50%)/√E ⨁ 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Assume angular resolution of </a:t>
            </a:r>
            <a:r>
              <a:rPr lang="el-GR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σ_θ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=(3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)/√E</a:t>
            </a:r>
          </a:p>
          <a:p>
            <a:b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  <a:t>Protons: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uniform acceptance for 6 &lt;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&lt;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13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(20mrad on the other side) – “B0 spectrometer”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For protons with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p_z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/(beam momentum) &gt; 0.6 – “Roman pots”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275 GeV: Assume uniform acceptance for 0.5&lt;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θ&lt;5.0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100 GeV: Assume uniform acceptance for 0.2&lt;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θ&lt;5.0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41 GeV: Assume uniform acceptance for 1.0&lt;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θ&lt;4.5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For protons with 0.25&lt;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p_z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/(beam momentum)&lt;0.6 – “Off-momentum Detectors”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uniform acceptance for 0.0&lt;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θ&lt;2.0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for 2.0&lt;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θ&lt;5.0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only accepted for |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φ|&gt;1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radian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esolutions (silicon reconstruction with transfer matrix or conventional tracking).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</a:rPr>
              <a:t>p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</a:t>
            </a:r>
            <a:r>
              <a:rPr lang="en-US" b="0" i="0" dirty="0">
                <a:effectLst/>
                <a:latin typeface="Arial" panose="020B0604020202020204" pitchFamily="34" charset="0"/>
              </a:rPr>
              <a:t> ~ 3% for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pt</a:t>
            </a:r>
            <a:r>
              <a:rPr lang="en-US" dirty="0">
                <a:latin typeface="Arial" panose="020B0604020202020204" pitchFamily="34" charset="0"/>
              </a:rPr>
              <a:t> &gt; 550 MeV/c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</a:rPr>
              <a:t>p ~ 0.5%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DF19E-8879-E44D-962B-DA0EB425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A04B-4CB4-EE48-BD1A-DE5A2929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764"/>
            <a:ext cx="8474869" cy="836950"/>
          </a:xfrm>
        </p:spPr>
        <p:txBody>
          <a:bodyPr>
            <a:normAutofit fontScale="90000"/>
          </a:bodyPr>
          <a:lstStyle/>
          <a:p>
            <a:r>
              <a:rPr lang="en-US" dirty="0"/>
              <a:t>Resolution: Smearing Contributions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5E9BD8-0DAD-D443-8C77-12528C5A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4" y="822960"/>
            <a:ext cx="5191241" cy="52120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Angular divergence</a:t>
            </a:r>
          </a:p>
          <a:p>
            <a:pPr lvl="1"/>
            <a:r>
              <a:rPr lang="en-US" sz="2000" dirty="0"/>
              <a:t>Angular “spread” of the beam away from the central trajectory.</a:t>
            </a:r>
          </a:p>
          <a:p>
            <a:pPr lvl="1"/>
            <a:r>
              <a:rPr lang="en-US" sz="2000" dirty="0"/>
              <a:t>Gives some small initial transverse momentum to the beam particles.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Crab cavity rotation</a:t>
            </a:r>
          </a:p>
          <a:p>
            <a:pPr lvl="1"/>
            <a:r>
              <a:rPr lang="en-US" sz="2000" dirty="0"/>
              <a:t>Can perform rotations of the beam bunches in 2D.</a:t>
            </a:r>
          </a:p>
          <a:p>
            <a:pPr lvl="1"/>
            <a:r>
              <a:rPr lang="en-US" sz="2000" dirty="0"/>
              <a:t>Used to account for the luminosity drop due to the crossing angle – allows for head-on collisions to still take place.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Detector Choices</a:t>
            </a:r>
          </a:p>
          <a:p>
            <a:pPr lvl="1"/>
            <a:r>
              <a:rPr lang="en-US" sz="2000" dirty="0"/>
              <a:t>Pixel size, transfer matrix, etc.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F4BEAF-ABE8-6648-BBBA-2045551C8475}"/>
              </a:ext>
            </a:extLst>
          </p:cNvPr>
          <p:cNvGrpSpPr/>
          <p:nvPr/>
        </p:nvGrpSpPr>
        <p:grpSpPr>
          <a:xfrm>
            <a:off x="5098298" y="443239"/>
            <a:ext cx="3623745" cy="2046715"/>
            <a:chOff x="7019910" y="761206"/>
            <a:chExt cx="3517417" cy="15155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509BA3F-67CE-764F-85D9-CCC40F6556ED}"/>
                </a:ext>
              </a:extLst>
            </p:cNvPr>
            <p:cNvCxnSpPr/>
            <p:nvPr/>
          </p:nvCxnSpPr>
          <p:spPr>
            <a:xfrm>
              <a:off x="7019910" y="1286842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9D077A-7F9D-774C-A0AA-CE764E2A3952}"/>
                </a:ext>
              </a:extLst>
            </p:cNvPr>
            <p:cNvCxnSpPr/>
            <p:nvPr/>
          </p:nvCxnSpPr>
          <p:spPr>
            <a:xfrm>
              <a:off x="7019910" y="1466547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EC53B70-9AE0-2941-98F0-7FFBFFDFD2B8}"/>
                </a:ext>
              </a:extLst>
            </p:cNvPr>
            <p:cNvCxnSpPr/>
            <p:nvPr/>
          </p:nvCxnSpPr>
          <p:spPr>
            <a:xfrm>
              <a:off x="7019910" y="1633015"/>
              <a:ext cx="30808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7302544-1EB0-7B4A-BD3B-D8A3A951DD6B}"/>
                </a:ext>
              </a:extLst>
            </p:cNvPr>
            <p:cNvSpPr/>
            <p:nvPr/>
          </p:nvSpPr>
          <p:spPr>
            <a:xfrm rot="5074641">
              <a:off x="8563557" y="302955"/>
              <a:ext cx="1515520" cy="2432021"/>
            </a:xfrm>
            <a:prstGeom prst="arc">
              <a:avLst>
                <a:gd name="adj1" fmla="val 14835106"/>
                <a:gd name="adj2" fmla="val 17910039"/>
              </a:avLst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AD6A66-4E75-984A-9617-DE82C8739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310" y="1046782"/>
              <a:ext cx="2928424" cy="4061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43B4F7-3D13-DC48-850E-B7DF41A81A85}"/>
                </a:ext>
              </a:extLst>
            </p:cNvPr>
            <p:cNvCxnSpPr>
              <a:cxnSpLocks/>
            </p:cNvCxnSpPr>
            <p:nvPr/>
          </p:nvCxnSpPr>
          <p:spPr>
            <a:xfrm>
              <a:off x="7757966" y="1646252"/>
              <a:ext cx="2342768" cy="16167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ACFE1D-C081-3D40-86DD-C4592E2A0CFC}"/>
                </a:ext>
              </a:extLst>
            </p:cNvPr>
            <p:cNvCxnSpPr>
              <a:cxnSpLocks/>
            </p:cNvCxnSpPr>
            <p:nvPr/>
          </p:nvCxnSpPr>
          <p:spPr>
            <a:xfrm>
              <a:off x="8560322" y="1322193"/>
              <a:ext cx="1821584" cy="27760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5D3D3-8052-514D-B052-E54D6156A50C}"/>
              </a:ext>
            </a:extLst>
          </p:cNvPr>
          <p:cNvGrpSpPr/>
          <p:nvPr/>
        </p:nvGrpSpPr>
        <p:grpSpPr>
          <a:xfrm>
            <a:off x="4787063" y="2165393"/>
            <a:ext cx="4147316" cy="2799485"/>
            <a:chOff x="329075" y="3812902"/>
            <a:chExt cx="4037441" cy="252625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8F03D8-8187-0D43-8596-00E7E928C3D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5" y="3812902"/>
              <a:ext cx="4037441" cy="25262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290FF-43B6-754A-9890-F714222AC516}"/>
                </a:ext>
              </a:extLst>
            </p:cNvPr>
            <p:cNvSpPr txBox="1"/>
            <p:nvPr/>
          </p:nvSpPr>
          <p:spPr>
            <a:xfrm>
              <a:off x="3141964" y="4952916"/>
              <a:ext cx="609462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25 </a:t>
              </a:r>
              <a:r>
                <a:rPr lang="en-US" sz="1000" dirty="0" err="1"/>
                <a:t>mrad</a:t>
              </a:r>
              <a:endParaRPr lang="en-US" sz="1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6CEB6D0-776E-5341-97E8-2637EFE471D3}"/>
              </a:ext>
            </a:extLst>
          </p:cNvPr>
          <p:cNvSpPr txBox="1"/>
          <p:nvPr/>
        </p:nvSpPr>
        <p:spPr>
          <a:xfrm>
            <a:off x="316831" y="5835573"/>
            <a:ext cx="859851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These effects introduce smearing in our momentum reconstruction.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403EE-6535-004E-81B8-B0CC6870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475DD9D5-8B04-3346-A2D2-A6C47F261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/>
          <a:stretch/>
        </p:blipFill>
        <p:spPr bwMode="auto">
          <a:xfrm>
            <a:off x="6106437" y="1096979"/>
            <a:ext cx="2915369" cy="21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72244AF-F780-2641-B152-D7C900D1BFC3}"/>
              </a:ext>
            </a:extLst>
          </p:cNvPr>
          <p:cNvSpPr/>
          <p:nvPr/>
        </p:nvSpPr>
        <p:spPr>
          <a:xfrm>
            <a:off x="8264574" y="2506365"/>
            <a:ext cx="532690" cy="414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8DB094-D394-8844-B23E-9A537776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43" y="4223605"/>
            <a:ext cx="2549957" cy="2427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9A355A-DFFD-2B4D-99DD-073D271CA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" y="4129306"/>
            <a:ext cx="3253237" cy="237968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6DA60B-2821-6443-B5F4-F8F0E721E403}"/>
              </a:ext>
            </a:extLst>
          </p:cNvPr>
          <p:cNvCxnSpPr>
            <a:cxnSpLocks/>
          </p:cNvCxnSpPr>
          <p:nvPr/>
        </p:nvCxnSpPr>
        <p:spPr>
          <a:xfrm>
            <a:off x="1546603" y="3822244"/>
            <a:ext cx="0" cy="5480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C91592-4631-FE41-9ABE-E71B9EC16478}"/>
              </a:ext>
            </a:extLst>
          </p:cNvPr>
          <p:cNvCxnSpPr/>
          <p:nvPr/>
        </p:nvCxnSpPr>
        <p:spPr>
          <a:xfrm>
            <a:off x="4742321" y="3174957"/>
            <a:ext cx="9327" cy="1041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59A5121-69CF-8C43-9360-8BBE67AF1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5" y="1668722"/>
            <a:ext cx="3000156" cy="21945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F8A931-E426-EF48-9CA5-90DD55ED5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150" y="1634107"/>
            <a:ext cx="2382745" cy="232544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971628-D544-EB40-9E80-1E41D7D15D6B}"/>
              </a:ext>
            </a:extLst>
          </p:cNvPr>
          <p:cNvCxnSpPr>
            <a:cxnSpLocks/>
          </p:cNvCxnSpPr>
          <p:nvPr/>
        </p:nvCxnSpPr>
        <p:spPr>
          <a:xfrm>
            <a:off x="4219161" y="2295422"/>
            <a:ext cx="0" cy="690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DE6A55-93D1-2745-96DE-ECA0F46816BA}"/>
              </a:ext>
            </a:extLst>
          </p:cNvPr>
          <p:cNvCxnSpPr>
            <a:cxnSpLocks/>
          </p:cNvCxnSpPr>
          <p:nvPr/>
        </p:nvCxnSpPr>
        <p:spPr>
          <a:xfrm>
            <a:off x="5250405" y="2256353"/>
            <a:ext cx="0" cy="690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632CF2-3E38-B749-B79F-D793FC355C5A}"/>
              </a:ext>
            </a:extLst>
          </p:cNvPr>
          <p:cNvCxnSpPr>
            <a:cxnSpLocks/>
          </p:cNvCxnSpPr>
          <p:nvPr/>
        </p:nvCxnSpPr>
        <p:spPr>
          <a:xfrm>
            <a:off x="4262512" y="2991186"/>
            <a:ext cx="987893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FE57DD3-5F52-7047-A29B-37C73C88ECE2}"/>
              </a:ext>
            </a:extLst>
          </p:cNvPr>
          <p:cNvSpPr txBox="1"/>
          <p:nvPr/>
        </p:nvSpPr>
        <p:spPr>
          <a:xfrm>
            <a:off x="4367406" y="3037573"/>
            <a:ext cx="767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~20 cm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AA3733-E6A2-764C-86FA-BB71388DCEEC}"/>
              </a:ext>
            </a:extLst>
          </p:cNvPr>
          <p:cNvSpPr/>
          <p:nvPr/>
        </p:nvSpPr>
        <p:spPr>
          <a:xfrm>
            <a:off x="3998908" y="1835899"/>
            <a:ext cx="13301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Divergence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CA3A5-2644-914F-84E1-0B965987D2FA}"/>
              </a:ext>
            </a:extLst>
          </p:cNvPr>
          <p:cNvSpPr/>
          <p:nvPr/>
        </p:nvSpPr>
        <p:spPr>
          <a:xfrm>
            <a:off x="1019626" y="1870749"/>
            <a:ext cx="13301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Divergence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A2961A-9663-C74F-96CB-4F942BC5EB01}"/>
              </a:ext>
            </a:extLst>
          </p:cNvPr>
          <p:cNvSpPr/>
          <p:nvPr/>
        </p:nvSpPr>
        <p:spPr>
          <a:xfrm>
            <a:off x="4023965" y="4524113"/>
            <a:ext cx="1358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Acceptance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70E0A4-7A96-C743-A10E-B316625FBBF6}"/>
              </a:ext>
            </a:extLst>
          </p:cNvPr>
          <p:cNvSpPr/>
          <p:nvPr/>
        </p:nvSpPr>
        <p:spPr>
          <a:xfrm>
            <a:off x="1019626" y="4448314"/>
            <a:ext cx="1358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49E0F1-C00A-494D-8762-E5342C2BF21B}"/>
                  </a:ext>
                </a:extLst>
              </p:cNvPr>
              <p:cNvSpPr txBox="1"/>
              <p:nvPr/>
            </p:nvSpPr>
            <p:spPr>
              <a:xfrm>
                <a:off x="5979412" y="3446916"/>
                <a:ext cx="31180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High Divergence:</a:t>
                </a:r>
                <a:r>
                  <a:rPr lang="en-US" dirty="0"/>
                  <a:t> smaller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at IP, but bigger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-&gt; higher </a:t>
                </a:r>
                <a:r>
                  <a:rPr lang="en-US" dirty="0" err="1"/>
                  <a:t>lumi</a:t>
                </a:r>
                <a:r>
                  <a:rPr lang="en-US" dirty="0"/>
                  <a:t>., larger beam at RP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49E0F1-C00A-494D-8762-E5342C2BF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412" y="3446916"/>
                <a:ext cx="3118063" cy="923330"/>
              </a:xfrm>
              <a:prstGeom prst="rect">
                <a:avLst/>
              </a:prstGeom>
              <a:blipFill>
                <a:blip r:embed="rId7"/>
                <a:stretch>
                  <a:fillRect l="-1626" t="-1351" r="-2846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DD0E15-9E18-0541-BFAF-6E46FC850402}"/>
                  </a:ext>
                </a:extLst>
              </p:cNvPr>
              <p:cNvSpPr txBox="1"/>
              <p:nvPr/>
            </p:nvSpPr>
            <p:spPr>
              <a:xfrm>
                <a:off x="5997128" y="4557230"/>
                <a:ext cx="31367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High Acceptance:</a:t>
                </a:r>
                <a:r>
                  <a:rPr lang="en-US" dirty="0"/>
                  <a:t> larger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at IP, 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-&gt; lower </a:t>
                </a:r>
                <a:r>
                  <a:rPr lang="en-US" dirty="0" err="1"/>
                  <a:t>lumi</a:t>
                </a:r>
                <a:r>
                  <a:rPr lang="en-US" dirty="0"/>
                  <a:t>., smaller beam at RP 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DD0E15-9E18-0541-BFAF-6E46FC850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28" y="4557230"/>
                <a:ext cx="3136715" cy="923330"/>
              </a:xfrm>
              <a:prstGeom prst="rect">
                <a:avLst/>
              </a:prstGeom>
              <a:blipFill>
                <a:blip r:embed="rId8"/>
                <a:stretch>
                  <a:fillRect l="-1210" t="-2703" r="-443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3E81AB-4887-4D42-86DB-5AC06BE5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71" y="852485"/>
            <a:ext cx="5154319" cy="790818"/>
          </a:xfrm>
        </p:spPr>
        <p:txBody>
          <a:bodyPr>
            <a:normAutofit/>
          </a:bodyPr>
          <a:lstStyle/>
          <a:p>
            <a:r>
              <a:rPr lang="en-US" sz="1800" dirty="0"/>
              <a:t>275 GeV DVCS Proton Acceptance</a:t>
            </a:r>
          </a:p>
          <a:p>
            <a:r>
              <a:rPr lang="en-US" sz="1800" dirty="0"/>
              <a:t>Relevant detectors: Roman Pots and B0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C70DEA-2CED-DC41-BEF1-9AFBCCEA1F06}"/>
              </a:ext>
            </a:extLst>
          </p:cNvPr>
          <p:cNvCxnSpPr>
            <a:cxnSpLocks/>
          </p:cNvCxnSpPr>
          <p:nvPr/>
        </p:nvCxnSpPr>
        <p:spPr>
          <a:xfrm flipV="1">
            <a:off x="3271223" y="2783281"/>
            <a:ext cx="1300777" cy="1225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0E81D9-9545-6248-AB0B-3A1C05DA882B}"/>
              </a:ext>
            </a:extLst>
          </p:cNvPr>
          <p:cNvCxnSpPr>
            <a:cxnSpLocks/>
          </p:cNvCxnSpPr>
          <p:nvPr/>
        </p:nvCxnSpPr>
        <p:spPr>
          <a:xfrm>
            <a:off x="3281110" y="4009228"/>
            <a:ext cx="1382884" cy="1389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C14334-F8F3-7049-A77D-7F2F6EEB793B}"/>
              </a:ext>
            </a:extLst>
          </p:cNvPr>
          <p:cNvSpPr txBox="1"/>
          <p:nvPr/>
        </p:nvSpPr>
        <p:spPr>
          <a:xfrm>
            <a:off x="2417046" y="3842669"/>
            <a:ext cx="101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10𝜎 cut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C1ECE15-B1DB-B446-8419-71BEBF68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FDD4503-CF7A-A74A-A313-BFF2693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69193"/>
          </a:xfrm>
        </p:spPr>
        <p:txBody>
          <a:bodyPr/>
          <a:lstStyle/>
          <a:p>
            <a:r>
              <a:rPr lang="en-US" dirty="0"/>
              <a:t>DVCS Snapshot – 275 GeV</a:t>
            </a:r>
          </a:p>
        </p:txBody>
      </p:sp>
    </p:spTree>
    <p:extLst>
      <p:ext uri="{BB962C8B-B14F-4D97-AF65-F5344CB8AC3E}">
        <p14:creationId xmlns:p14="http://schemas.microsoft.com/office/powerpoint/2010/main" val="347933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C78E-F491-2048-98DD-6124DC6E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69193"/>
          </a:xfrm>
        </p:spPr>
        <p:txBody>
          <a:bodyPr/>
          <a:lstStyle/>
          <a:p>
            <a:r>
              <a:rPr lang="en-US" dirty="0"/>
              <a:t>DVCS Snapshot – 275 GeV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04DC-87F4-9848-9593-98CFEBC5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35" y="925060"/>
            <a:ext cx="8835577" cy="1727803"/>
          </a:xfrm>
        </p:spPr>
        <p:txBody>
          <a:bodyPr>
            <a:normAutofit/>
          </a:bodyPr>
          <a:lstStyle/>
          <a:p>
            <a:r>
              <a:rPr lang="en-US" dirty="0"/>
              <a:t>Reconstruction includes all smearing effects. </a:t>
            </a:r>
          </a:p>
          <a:p>
            <a:r>
              <a:rPr lang="en-US" dirty="0"/>
              <a:t>Bin migration present, but the slope can still be accurately extracted.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60D2-3C20-4942-8099-31E08DD3CF02}"/>
              </a:ext>
            </a:extLst>
          </p:cNvPr>
          <p:cNvGrpSpPr/>
          <p:nvPr/>
        </p:nvGrpSpPr>
        <p:grpSpPr>
          <a:xfrm>
            <a:off x="269835" y="2580580"/>
            <a:ext cx="4796057" cy="3508227"/>
            <a:chOff x="4309355" y="1875099"/>
            <a:chExt cx="4796057" cy="35082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436073-9ACA-434C-A8C9-E1F2A98A0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9355" y="1875099"/>
              <a:ext cx="4796057" cy="350822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AF17E82-8246-9F41-9B5A-4426BA948AE3}"/>
                    </a:ext>
                  </a:extLst>
                </p:cNvPr>
                <p:cNvSpPr txBox="1"/>
                <p:nvPr/>
              </p:nvSpPr>
              <p:spPr>
                <a:xfrm>
                  <a:off x="7478790" y="5106327"/>
                  <a:ext cx="12530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GeV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AF17E82-8246-9F41-9B5A-4426BA948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790" y="5106327"/>
                  <a:ext cx="1253099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4348" r="-1000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3C3F1D-B1E5-724E-9B45-A6AE60533DC7}"/>
                </a:ext>
              </a:extLst>
            </p:cNvPr>
            <p:cNvSpPr txBox="1"/>
            <p:nvPr/>
          </p:nvSpPr>
          <p:spPr>
            <a:xfrm rot="16200000">
              <a:off x="3919733" y="2297016"/>
              <a:ext cx="114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counts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AF760C-6C2D-424F-B718-71CAADCF9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15" y="2808730"/>
            <a:ext cx="3460193" cy="329343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B7688E-D273-0241-94C3-C2BB50E8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CFBA-EDF5-AF4C-840E-95802770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795854"/>
          </a:xfrm>
        </p:spPr>
        <p:txBody>
          <a:bodyPr/>
          <a:lstStyle/>
          <a:p>
            <a:r>
              <a:rPr lang="en-US" dirty="0" err="1"/>
              <a:t>e+d</a:t>
            </a:r>
            <a:r>
              <a:rPr lang="en-US" dirty="0"/>
              <a:t> -&gt; p + n + j/Psi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6282C-7A51-814D-9BE7-6D92666E4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5376"/>
          <a:stretch/>
        </p:blipFill>
        <p:spPr>
          <a:xfrm>
            <a:off x="2147871" y="748221"/>
            <a:ext cx="2169273" cy="202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DC0BA-A57B-984E-BD84-934C4ED9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376"/>
          <a:stretch/>
        </p:blipFill>
        <p:spPr>
          <a:xfrm>
            <a:off x="0" y="721476"/>
            <a:ext cx="2169273" cy="2022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E4811-2A89-4143-8C89-1DA0974D4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5"/>
          <a:stretch/>
        </p:blipFill>
        <p:spPr>
          <a:xfrm>
            <a:off x="0" y="2602592"/>
            <a:ext cx="4143581" cy="2080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61025-A97C-A34B-A3C4-69B7EEDA7F5C}"/>
              </a:ext>
            </a:extLst>
          </p:cNvPr>
          <p:cNvSpPr txBox="1"/>
          <p:nvPr/>
        </p:nvSpPr>
        <p:spPr>
          <a:xfrm>
            <a:off x="781477" y="930994"/>
            <a:ext cx="138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Off-momentum detectors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54633-5FD0-9A48-AAEC-02D2E95D3CE6}"/>
              </a:ext>
            </a:extLst>
          </p:cNvPr>
          <p:cNvSpPr txBox="1"/>
          <p:nvPr/>
        </p:nvSpPr>
        <p:spPr>
          <a:xfrm>
            <a:off x="2459351" y="1063087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Single B0 plane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F4955-E7BF-A246-86C4-31FD10B6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381" y="0"/>
            <a:ext cx="2512031" cy="1859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CC35C5-1CC9-2A49-B9FE-78FE0B70842A}"/>
              </a:ext>
            </a:extLst>
          </p:cNvPr>
          <p:cNvSpPr txBox="1"/>
          <p:nvPr/>
        </p:nvSpPr>
        <p:spPr>
          <a:xfrm>
            <a:off x="4440201" y="808332"/>
            <a:ext cx="2104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Particular process in </a:t>
            </a:r>
            <a:r>
              <a:rPr lang="en-US" dirty="0" err="1"/>
              <a:t>BeAGLE</a:t>
            </a:r>
            <a:r>
              <a:rPr lang="en-US" dirty="0"/>
              <a:t>: incoherent diffractive J/psi production off bounded nucleons.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284EF-AFF4-7F45-98A9-4079F4FAC8E6}"/>
              </a:ext>
            </a:extLst>
          </p:cNvPr>
          <p:cNvSpPr/>
          <p:nvPr/>
        </p:nvSpPr>
        <p:spPr>
          <a:xfrm>
            <a:off x="7223537" y="195446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18x110GeV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931F68-AA71-2945-955A-D23201EEEDE5}"/>
              </a:ext>
            </a:extLst>
          </p:cNvPr>
          <p:cNvSpPr/>
          <p:nvPr/>
        </p:nvSpPr>
        <p:spPr>
          <a:xfrm>
            <a:off x="147123" y="4700833"/>
            <a:ext cx="403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Neutron spectator/leading proton case.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57DB2-B6B5-2649-A202-8E2F95769FEE}"/>
              </a:ext>
            </a:extLst>
          </p:cNvPr>
          <p:cNvSpPr txBox="1"/>
          <p:nvPr/>
        </p:nvSpPr>
        <p:spPr>
          <a:xfrm>
            <a:off x="3943350" y="5688326"/>
            <a:ext cx="48669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t-reconstruction using double-tagging (both proton and neutron). Takes advantage of combined B0 + off-momentum detector coverage.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E2F7CF-E68F-784A-88FF-4A6652A6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24529" y="2180688"/>
            <a:ext cx="3344893" cy="34799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AB23F6-8B62-2F4D-942B-614CCCBA0016}"/>
              </a:ext>
            </a:extLst>
          </p:cNvPr>
          <p:cNvSpPr txBox="1"/>
          <p:nvPr/>
        </p:nvSpPr>
        <p:spPr>
          <a:xfrm>
            <a:off x="124238" y="5327234"/>
            <a:ext cx="37176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Good timing is assumed here (i.e. vertex smearing removed). If this contribution was not removed, the slope would be distorted.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039AD-1138-B541-B12B-D61C6F5EF32A}"/>
              </a:ext>
            </a:extLst>
          </p:cNvPr>
          <p:cNvSpPr/>
          <p:nvPr/>
        </p:nvSpPr>
        <p:spPr>
          <a:xfrm>
            <a:off x="6937294" y="0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Grande" panose="020B0600040502020204" pitchFamily="34" charset="0"/>
                <a:hlinkClick r:id="rId6"/>
              </a:rPr>
              <a:t>arXiv:2005.14706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B767C7-9F97-C143-8AE9-E725F614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282DA-8C7E-6E40-A4D2-D4D76A6A8811}"/>
              </a:ext>
            </a:extLst>
          </p:cNvPr>
          <p:cNvSpPr txBox="1"/>
          <p:nvPr/>
        </p:nvSpPr>
        <p:spPr>
          <a:xfrm>
            <a:off x="3095788" y="2865714"/>
            <a:ext cx="14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MC 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OMD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DFC"/>
                </a:solidFill>
              </a:rPr>
              <a:t>B0</a:t>
            </a:r>
            <a:endParaRPr lang="en-US" dirty="0">
              <a:solidFill>
                <a:srgbClr val="333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1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F512D29-16EC-1B49-81A1-E949A72F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161"/>
          <a:stretch/>
        </p:blipFill>
        <p:spPr>
          <a:xfrm>
            <a:off x="-261" y="658856"/>
            <a:ext cx="2271252" cy="2098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B4719E-8C21-1444-B2DD-69D19BBA5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5161"/>
          <a:stretch/>
        </p:blipFill>
        <p:spPr>
          <a:xfrm>
            <a:off x="2133079" y="658856"/>
            <a:ext cx="2271252" cy="2098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61025-A97C-A34B-A3C4-69B7EEDA7F5C}"/>
              </a:ext>
            </a:extLst>
          </p:cNvPr>
          <p:cNvSpPr txBox="1"/>
          <p:nvPr/>
        </p:nvSpPr>
        <p:spPr>
          <a:xfrm>
            <a:off x="781477" y="930994"/>
            <a:ext cx="138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Off-momentum detectors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54633-5FD0-9A48-AAEC-02D2E95D3CE6}"/>
              </a:ext>
            </a:extLst>
          </p:cNvPr>
          <p:cNvSpPr txBox="1"/>
          <p:nvPr/>
        </p:nvSpPr>
        <p:spPr>
          <a:xfrm>
            <a:off x="2527391" y="967096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Single B0 plane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F4955-E7BF-A246-86C4-31FD10B6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81" y="0"/>
            <a:ext cx="2512031" cy="18595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931F68-AA71-2945-955A-D23201EEEDE5}"/>
              </a:ext>
            </a:extLst>
          </p:cNvPr>
          <p:cNvSpPr/>
          <p:nvPr/>
        </p:nvSpPr>
        <p:spPr>
          <a:xfrm>
            <a:off x="6343095" y="3318974"/>
            <a:ext cx="251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Proton spectator case.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9589FA-B557-C745-88BF-017B1852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5" y="2654938"/>
            <a:ext cx="6322869" cy="2122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F6D774-2450-D741-9335-1E26D3160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9134" y="4609574"/>
            <a:ext cx="2026525" cy="21083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DA910D-6CDD-4241-AF8F-6673F906A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311503" y="4619343"/>
            <a:ext cx="2007163" cy="20881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FFCA9D-6069-C944-9D6C-9E5200CD4A92}"/>
              </a:ext>
            </a:extLst>
          </p:cNvPr>
          <p:cNvSpPr txBox="1"/>
          <p:nvPr/>
        </p:nvSpPr>
        <p:spPr>
          <a:xfrm>
            <a:off x="4945626" y="5132439"/>
            <a:ext cx="3313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examples of observables (light-cone momentum fraction, 𝛼), and missing-momentum (p</a:t>
            </a:r>
            <a:r>
              <a:rPr lang="en-US" baseline="-25000" dirty="0"/>
              <a:t>m</a:t>
            </a:r>
            <a:r>
              <a:rPr lang="en-US" dirty="0"/>
              <a:t>).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F34D4BA-28CB-9348-843E-428EAF86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795854"/>
          </a:xfrm>
        </p:spPr>
        <p:txBody>
          <a:bodyPr/>
          <a:lstStyle/>
          <a:p>
            <a:r>
              <a:rPr lang="en-US" dirty="0" err="1"/>
              <a:t>e+d</a:t>
            </a:r>
            <a:r>
              <a:rPr lang="en-US" dirty="0"/>
              <a:t> -&gt; p + n + j/Psi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22D1B4-29BE-5842-89C4-4BC45F2EF6F6}"/>
              </a:ext>
            </a:extLst>
          </p:cNvPr>
          <p:cNvSpPr/>
          <p:nvPr/>
        </p:nvSpPr>
        <p:spPr>
          <a:xfrm>
            <a:off x="6937294" y="0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Grande" panose="020B0600040502020204" pitchFamily="34" charset="0"/>
                <a:hlinkClick r:id="rId7"/>
              </a:rPr>
              <a:t>arXiv:2005.14706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BCF6A8-C8E4-A844-9517-D9EBAF8C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B5AB8F-DCA3-3941-BA43-31749F8F8757}"/>
              </a:ext>
            </a:extLst>
          </p:cNvPr>
          <p:cNvSpPr txBox="1"/>
          <p:nvPr/>
        </p:nvSpPr>
        <p:spPr>
          <a:xfrm>
            <a:off x="4440201" y="808332"/>
            <a:ext cx="2104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Particular process in </a:t>
            </a:r>
            <a:r>
              <a:rPr lang="en-US" dirty="0" err="1"/>
              <a:t>BeAGLE</a:t>
            </a:r>
            <a:r>
              <a:rPr lang="en-US" dirty="0"/>
              <a:t>: incoherent diffractive J/psi production off bounded nucleons.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F03AF-1739-A244-82D9-904F2EA9F348}"/>
              </a:ext>
            </a:extLst>
          </p:cNvPr>
          <p:cNvSpPr/>
          <p:nvPr/>
        </p:nvSpPr>
        <p:spPr>
          <a:xfrm>
            <a:off x="7223537" y="195446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18x110GeV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41373-CC5A-AA43-8139-376F7AC8EEA0}"/>
              </a:ext>
            </a:extLst>
          </p:cNvPr>
          <p:cNvSpPr txBox="1"/>
          <p:nvPr/>
        </p:nvSpPr>
        <p:spPr>
          <a:xfrm>
            <a:off x="5283403" y="2889380"/>
            <a:ext cx="14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MC 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OMD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DFC"/>
                </a:solidFill>
              </a:rPr>
              <a:t>B0</a:t>
            </a:r>
            <a:endParaRPr lang="en-US" dirty="0">
              <a:solidFill>
                <a:srgbClr val="333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7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AC6FC-9833-6343-BB3F-3309BA36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877" y="434545"/>
            <a:ext cx="2634535" cy="2031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608EF-1F52-A344-A8F0-359D255B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68496" cy="736947"/>
          </a:xfrm>
        </p:spPr>
        <p:txBody>
          <a:bodyPr/>
          <a:lstStyle/>
          <a:p>
            <a:r>
              <a:rPr lang="en-US" dirty="0"/>
              <a:t>e+</a:t>
            </a:r>
            <a:r>
              <a:rPr lang="en-US" baseline="30000" dirty="0"/>
              <a:t>3</a:t>
            </a:r>
            <a:r>
              <a:rPr lang="en-US" dirty="0"/>
              <a:t>He spectator proton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7CA0-D223-1648-B93B-7326E57B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1530"/>
            <a:ext cx="5532699" cy="17194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Acceptance looks good for double tagging the protons.</a:t>
            </a:r>
          </a:p>
          <a:p>
            <a:r>
              <a:rPr lang="en-US" sz="2400" dirty="0"/>
              <a:t>More detailed study underway.</a:t>
            </a:r>
          </a:p>
          <a:p>
            <a:pPr lvl="1"/>
            <a:r>
              <a:rPr lang="en-US" sz="2000" dirty="0"/>
              <a:t>Top row: 10x110GeV/n </a:t>
            </a:r>
            <a:r>
              <a:rPr lang="en-US" sz="2000" dirty="0" err="1"/>
              <a:t>BeAGLE</a:t>
            </a:r>
            <a:r>
              <a:rPr lang="en-US" sz="2000" dirty="0"/>
              <a:t> DIS</a:t>
            </a:r>
          </a:p>
          <a:p>
            <a:pPr lvl="1"/>
            <a:r>
              <a:rPr lang="en-US" sz="2000" dirty="0"/>
              <a:t>Bottom row: 10x110 GeV/n SRC</a:t>
            </a:r>
          </a:p>
          <a:p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EB0CF0-7A07-4F48-BCF4-9A1B9CA50C0E}"/>
              </a:ext>
            </a:extLst>
          </p:cNvPr>
          <p:cNvGrpSpPr/>
          <p:nvPr/>
        </p:nvGrpSpPr>
        <p:grpSpPr>
          <a:xfrm>
            <a:off x="175833" y="2571623"/>
            <a:ext cx="8181089" cy="4044705"/>
            <a:chOff x="99815" y="2429471"/>
            <a:chExt cx="8181089" cy="4044705"/>
          </a:xfrm>
        </p:grpSpPr>
        <p:pic>
          <p:nvPicPr>
            <p:cNvPr id="10" name="Picture 9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2FD87765-4A76-4748-A948-2FA36B1C0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707" b="50000"/>
            <a:stretch/>
          </p:blipFill>
          <p:spPr>
            <a:xfrm>
              <a:off x="6204210" y="4427570"/>
              <a:ext cx="2057400" cy="2046606"/>
            </a:xfrm>
            <a:prstGeom prst="rect">
              <a:avLst/>
            </a:prstGeom>
          </p:spPr>
        </p:pic>
        <p:pic>
          <p:nvPicPr>
            <p:cNvPr id="6" name="Picture 5" descr="A close up of a map&#10;&#10;Description automatically generated">
              <a:extLst>
                <a:ext uri="{FF2B5EF4-FFF2-40B4-BE49-F238E27FC236}">
                  <a16:creationId xmlns:a16="http://schemas.microsoft.com/office/drawing/2014/main" id="{9C19D91E-AE61-154E-9932-444DB48C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9964" b="49289"/>
            <a:stretch/>
          </p:blipFill>
          <p:spPr>
            <a:xfrm>
              <a:off x="99815" y="2466408"/>
              <a:ext cx="4216420" cy="2049999"/>
            </a:xfrm>
            <a:prstGeom prst="rect">
              <a:avLst/>
            </a:prstGeom>
          </p:spPr>
        </p:pic>
        <p:pic>
          <p:nvPicPr>
            <p:cNvPr id="8" name="Picture 7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899A5721-1A7E-8F48-B08E-2512DDB9E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25" b="50000"/>
            <a:stretch/>
          </p:blipFill>
          <p:spPr>
            <a:xfrm>
              <a:off x="6184916" y="2429471"/>
              <a:ext cx="2095988" cy="2076218"/>
            </a:xfrm>
            <a:prstGeom prst="rect">
              <a:avLst/>
            </a:prstGeom>
          </p:spPr>
        </p:pic>
        <p:pic>
          <p:nvPicPr>
            <p:cNvPr id="9" name="Picture 8" descr="A close up of a map&#10;&#10;Description automatically generated">
              <a:extLst>
                <a:ext uri="{FF2B5EF4-FFF2-40B4-BE49-F238E27FC236}">
                  <a16:creationId xmlns:a16="http://schemas.microsoft.com/office/drawing/2014/main" id="{6AD9A5F6-9C8D-8642-9194-C88B79907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0521" b="50000"/>
            <a:stretch/>
          </p:blipFill>
          <p:spPr>
            <a:xfrm>
              <a:off x="114678" y="4462130"/>
              <a:ext cx="4126313" cy="2005981"/>
            </a:xfrm>
            <a:prstGeom prst="rect">
              <a:avLst/>
            </a:prstGeom>
          </p:spPr>
        </p:pic>
        <p:pic>
          <p:nvPicPr>
            <p:cNvPr id="11" name="Picture 10" descr="A close up of a map&#10;&#10;Description automatically generated">
              <a:extLst>
                <a:ext uri="{FF2B5EF4-FFF2-40B4-BE49-F238E27FC236}">
                  <a16:creationId xmlns:a16="http://schemas.microsoft.com/office/drawing/2014/main" id="{09268A8C-6884-554C-ADE2-9D04D6396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965" r="20842" b="49289"/>
            <a:stretch/>
          </p:blipFill>
          <p:spPr>
            <a:xfrm>
              <a:off x="4243794" y="2444750"/>
              <a:ext cx="2021238" cy="2049999"/>
            </a:xfrm>
            <a:prstGeom prst="rect">
              <a:avLst/>
            </a:prstGeom>
          </p:spPr>
        </p:pic>
        <p:pic>
          <p:nvPicPr>
            <p:cNvPr id="12" name="Picture 11" descr="A close up of a map&#10;&#10;Description automatically generated">
              <a:extLst>
                <a:ext uri="{FF2B5EF4-FFF2-40B4-BE49-F238E27FC236}">
                  <a16:creationId xmlns:a16="http://schemas.microsoft.com/office/drawing/2014/main" id="{09E58068-ABEA-3841-8AC1-10ECE7295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9746" r="20516" b="50000"/>
            <a:stretch/>
          </p:blipFill>
          <p:spPr>
            <a:xfrm>
              <a:off x="4240991" y="4501217"/>
              <a:ext cx="2021238" cy="19653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948D67-01D0-BD41-A67A-2455A99192CD}"/>
              </a:ext>
            </a:extLst>
          </p:cNvPr>
          <p:cNvSpPr txBox="1"/>
          <p:nvPr/>
        </p:nvSpPr>
        <p:spPr>
          <a:xfrm>
            <a:off x="3119377" y="3003108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957C5-B113-8A47-92D1-DE6755C38C14}"/>
              </a:ext>
            </a:extLst>
          </p:cNvPr>
          <p:cNvSpPr txBox="1"/>
          <p:nvPr/>
        </p:nvSpPr>
        <p:spPr>
          <a:xfrm>
            <a:off x="1112323" y="2848440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10586-5826-794B-8BE4-7D9EED4EB653}"/>
              </a:ext>
            </a:extLst>
          </p:cNvPr>
          <p:cNvSpPr txBox="1"/>
          <p:nvPr/>
        </p:nvSpPr>
        <p:spPr>
          <a:xfrm>
            <a:off x="5260059" y="2858434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5D7C8-DB9D-7B40-A6E7-F54D9EC9204A}"/>
              </a:ext>
            </a:extLst>
          </p:cNvPr>
          <p:cNvSpPr txBox="1"/>
          <p:nvPr/>
        </p:nvSpPr>
        <p:spPr>
          <a:xfrm>
            <a:off x="3201507" y="4835481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349FA-DFFC-DF45-A36A-F049727BCA50}"/>
              </a:ext>
            </a:extLst>
          </p:cNvPr>
          <p:cNvSpPr txBox="1"/>
          <p:nvPr/>
        </p:nvSpPr>
        <p:spPr>
          <a:xfrm>
            <a:off x="1112323" y="4825487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818238-925B-8142-ABEC-EC44FE994F59}"/>
              </a:ext>
            </a:extLst>
          </p:cNvPr>
          <p:cNvSpPr txBox="1"/>
          <p:nvPr/>
        </p:nvSpPr>
        <p:spPr>
          <a:xfrm>
            <a:off x="5260059" y="4835481"/>
            <a:ext cx="13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protons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CC1B1-34C8-9A41-B67D-F4708856B5F0}"/>
              </a:ext>
            </a:extLst>
          </p:cNvPr>
          <p:cNvSpPr txBox="1"/>
          <p:nvPr/>
        </p:nvSpPr>
        <p:spPr>
          <a:xfrm>
            <a:off x="6799597" y="2858434"/>
            <a:ext cx="1319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Double-tagged proton spectators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6BC182-B778-004E-B949-91F9C8FCF917}"/>
              </a:ext>
            </a:extLst>
          </p:cNvPr>
          <p:cNvSpPr txBox="1"/>
          <p:nvPr/>
        </p:nvSpPr>
        <p:spPr>
          <a:xfrm>
            <a:off x="6808520" y="4785165"/>
            <a:ext cx="144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Double-tagged proton spectators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C7EFAB4-EB3B-4446-B9AB-0D63D5F8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353D-6703-BF46-A6AA-9CBB44B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38641"/>
          </a:xfrm>
        </p:spPr>
        <p:txBody>
          <a:bodyPr/>
          <a:lstStyle/>
          <a:p>
            <a:r>
              <a:rPr lang="en-US" dirty="0" err="1"/>
              <a:t>e+Pb</a:t>
            </a:r>
            <a:r>
              <a:rPr lang="en-US" dirty="0"/>
              <a:t> Collisions in </a:t>
            </a:r>
            <a:r>
              <a:rPr lang="en-US" dirty="0" err="1"/>
              <a:t>BeAGLE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1A2B0-38A2-ED4D-931D-995EBA5C2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080"/>
            <a:ext cx="9144000" cy="5666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5FD1C-38BB-3B4E-9E73-B1432336B109}"/>
              </a:ext>
            </a:extLst>
          </p:cNvPr>
          <p:cNvSpPr txBox="1"/>
          <p:nvPr/>
        </p:nvSpPr>
        <p:spPr>
          <a:xfrm>
            <a:off x="7048012" y="6055920"/>
            <a:ext cx="177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 Chang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E7390-EED8-6E40-A8F3-162981D6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5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A20FFB-1D55-8644-8074-99E5F2ACF987}"/>
              </a:ext>
            </a:extLst>
          </p:cNvPr>
          <p:cNvSpPr/>
          <p:nvPr/>
        </p:nvSpPr>
        <p:spPr>
          <a:xfrm>
            <a:off x="52351" y="2441191"/>
            <a:ext cx="3456984" cy="1498406"/>
          </a:xfrm>
          <a:prstGeom prst="roundRect">
            <a:avLst/>
          </a:prstGeom>
          <a:solidFill>
            <a:srgbClr val="F7F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BE406-EFC5-4742-8946-7DFCEAEF1F6F}"/>
              </a:ext>
            </a:extLst>
          </p:cNvPr>
          <p:cNvGrpSpPr/>
          <p:nvPr/>
        </p:nvGrpSpPr>
        <p:grpSpPr>
          <a:xfrm>
            <a:off x="121092" y="1595761"/>
            <a:ext cx="3490451" cy="823448"/>
            <a:chOff x="136691" y="3417017"/>
            <a:chExt cx="4653935" cy="10979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957FCEC-ACC6-7F4A-850D-7721BE4E7F80}"/>
                    </a:ext>
                  </a:extLst>
                </p:cNvPr>
                <p:cNvSpPr txBox="1"/>
                <p:nvPr/>
              </p:nvSpPr>
              <p:spPr>
                <a:xfrm>
                  <a:off x="136691" y="3417017"/>
                  <a:ext cx="326125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/>
                    <a:t>e p -&gt;  (K)  -&gt;  e’ +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a14:m>
                  <a:r>
                    <a:rPr lang="en-US" sz="1500" dirty="0"/>
                    <a:t> + </a:t>
                  </a:r>
                  <a14:m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1500" dirty="0"/>
                    <a:t> </a:t>
                  </a: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957FCEC-ACC6-7F4A-850D-7721BE4E7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91" y="3417017"/>
                  <a:ext cx="3261254" cy="430887"/>
                </a:xfrm>
                <a:prstGeom prst="rect">
                  <a:avLst/>
                </a:prstGeom>
                <a:blipFill>
                  <a:blip r:embed="rId2"/>
                  <a:stretch>
                    <a:fillRect l="-1031" t="-3704"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F70A273-A904-A34B-8F0E-CF83ECA1FE79}"/>
                    </a:ext>
                  </a:extLst>
                </p:cNvPr>
                <p:cNvSpPr txBox="1"/>
                <p:nvPr/>
              </p:nvSpPr>
              <p:spPr>
                <a:xfrm>
                  <a:off x="2194328" y="3758634"/>
                  <a:ext cx="47148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↳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F70A273-A904-A34B-8F0E-CF83ECA1F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328" y="3758634"/>
                  <a:ext cx="471488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2B85F4-43E6-5C4E-A3A5-CE07DFD53A51}"/>
                    </a:ext>
                  </a:extLst>
                </p:cNvPr>
                <p:cNvSpPr txBox="1"/>
                <p:nvPr/>
              </p:nvSpPr>
              <p:spPr>
                <a:xfrm>
                  <a:off x="2529553" y="3720918"/>
                  <a:ext cx="226107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/>
                    <a:t>p +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1350" dirty="0"/>
                    <a:t>(Br~64%)</a:t>
                  </a:r>
                  <a:endParaRPr lang="en-US" sz="1350" baseline="30000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2B85F4-43E6-5C4E-A3A5-CE07DFD53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553" y="3720918"/>
                  <a:ext cx="2261073" cy="400109"/>
                </a:xfrm>
                <a:prstGeom prst="rect">
                  <a:avLst/>
                </a:prstGeom>
                <a:blipFill>
                  <a:blip r:embed="rId4"/>
                  <a:stretch>
                    <a:fillRect l="-74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C6F9FB-7846-E743-953A-806CB84E0969}"/>
                    </a:ext>
                  </a:extLst>
                </p:cNvPr>
                <p:cNvSpPr txBox="1"/>
                <p:nvPr/>
              </p:nvSpPr>
              <p:spPr>
                <a:xfrm>
                  <a:off x="2194328" y="4117152"/>
                  <a:ext cx="47148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↳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C6F9FB-7846-E743-953A-806CB84E0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328" y="4117152"/>
                  <a:ext cx="471488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5882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D14878F-EBB7-F741-8303-CDBFFC917F35}"/>
                    </a:ext>
                  </a:extLst>
                </p:cNvPr>
                <p:cNvSpPr/>
                <p:nvPr/>
              </p:nvSpPr>
              <p:spPr>
                <a:xfrm>
                  <a:off x="2541585" y="4114839"/>
                  <a:ext cx="1774419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350" dirty="0"/>
                    <a:t>n+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350" dirty="0"/>
                    <a:t>  (Br ~36%)</a:t>
                  </a:r>
                  <a:endParaRPr lang="en-US" sz="1350" baseline="30000" dirty="0"/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D14878F-EBB7-F741-8303-CDBFFC917F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585" y="4114839"/>
                  <a:ext cx="1774419" cy="400109"/>
                </a:xfrm>
                <a:prstGeom prst="rect">
                  <a:avLst/>
                </a:prstGeom>
                <a:blipFill>
                  <a:blip r:embed="rId5"/>
                  <a:stretch>
                    <a:fillRect l="-943" t="-4167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D978884-DF49-3947-8152-5A6B8A3D5317}"/>
              </a:ext>
            </a:extLst>
          </p:cNvPr>
          <p:cNvSpPr txBox="1"/>
          <p:nvPr/>
        </p:nvSpPr>
        <p:spPr>
          <a:xfrm>
            <a:off x="78772" y="2555341"/>
            <a:ext cx="350004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en-US" sz="1350" dirty="0"/>
              <a:t>Detecting Lambda’s decays  in the target fragmentation area is very hard, due to very large decay length (meters).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1350" dirty="0"/>
              <a:t>Would require in addition detection of negative charged particles (pi-)  at the OFF-mom </a:t>
            </a:r>
          </a:p>
          <a:p>
            <a:endParaRPr lang="en-US" sz="135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24104AC-A338-1A41-A466-3CDAA307C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545" y="3716552"/>
            <a:ext cx="5464365" cy="18845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01E06D7-F599-A249-8214-F363AC9DD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016" y="1759064"/>
            <a:ext cx="5446541" cy="196103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AB30DBB-5960-BA4C-9C84-144C8DBE95DD}"/>
              </a:ext>
            </a:extLst>
          </p:cNvPr>
          <p:cNvSpPr txBox="1"/>
          <p:nvPr/>
        </p:nvSpPr>
        <p:spPr>
          <a:xfrm>
            <a:off x="5243638" y="3477673"/>
            <a:ext cx="769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Zvtx</a:t>
            </a:r>
            <a:r>
              <a:rPr lang="en-US" sz="1350" dirty="0"/>
              <a:t> [m]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EC587A-CB5E-9A46-9ED8-62D52220EA68}"/>
              </a:ext>
            </a:extLst>
          </p:cNvPr>
          <p:cNvSpPr txBox="1"/>
          <p:nvPr/>
        </p:nvSpPr>
        <p:spPr>
          <a:xfrm>
            <a:off x="8142748" y="3512485"/>
            <a:ext cx="769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Zvtx</a:t>
            </a:r>
            <a:r>
              <a:rPr lang="en-US" sz="1350" dirty="0"/>
              <a:t> [m]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8A8C2F-08FF-7E42-A281-6A8ED37A160E}"/>
              </a:ext>
            </a:extLst>
          </p:cNvPr>
          <p:cNvSpPr txBox="1"/>
          <p:nvPr/>
        </p:nvSpPr>
        <p:spPr>
          <a:xfrm>
            <a:off x="3910289" y="2016443"/>
            <a:ext cx="159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A5FFCC-13A4-1E4B-8AEF-893C1C5DC7BE}"/>
                  </a:ext>
                </a:extLst>
              </p:cNvPr>
              <p:cNvSpPr txBox="1"/>
              <p:nvPr/>
            </p:nvSpPr>
            <p:spPr>
              <a:xfrm>
                <a:off x="6744187" y="1923816"/>
                <a:ext cx="82961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9A5FFCC-13A4-1E4B-8AEF-893C1C5D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87" y="1923816"/>
                <a:ext cx="829619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BF4FF5-5869-5140-9C3F-AC6AD83995A7}"/>
                  </a:ext>
                </a:extLst>
              </p:cNvPr>
              <p:cNvSpPr txBox="1"/>
              <p:nvPr/>
            </p:nvSpPr>
            <p:spPr>
              <a:xfrm>
                <a:off x="806994" y="839500"/>
                <a:ext cx="7141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Example (10x100 GeV): ~100% detection for protons from Lambda. Significant loss </a:t>
                </a:r>
                <a14:m>
                  <m:oMath xmlns:m="http://schemas.openxmlformats.org/officeDocument/2006/math">
                    <m:r>
                      <a:rPr lang="en-US" sz="1600" i="1"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along the beam line (FFQs) due to low momentum of those pions.   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8BF4FF5-5869-5140-9C3F-AC6AD8399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839500"/>
                <a:ext cx="7141638" cy="584775"/>
              </a:xfrm>
              <a:prstGeom prst="rect">
                <a:avLst/>
              </a:prstGeom>
              <a:blipFill>
                <a:blip r:embed="rId9"/>
                <a:stretch>
                  <a:fillRect l="-533"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129276A-0FB1-3247-9757-94E9AF2D0FC5}"/>
              </a:ext>
            </a:extLst>
          </p:cNvPr>
          <p:cNvSpPr txBox="1"/>
          <p:nvPr/>
        </p:nvSpPr>
        <p:spPr>
          <a:xfrm rot="16200000">
            <a:off x="2947758" y="4202265"/>
            <a:ext cx="13679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Theta  [</a:t>
            </a:r>
            <a:r>
              <a:rPr lang="en-US" sz="1350" dirty="0" err="1"/>
              <a:t>mrad</a:t>
            </a:r>
            <a:r>
              <a:rPr lang="en-US" sz="1350" dirty="0"/>
              <a:t>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9C51EE-2903-2543-B797-B1CB28A47B53}"/>
              </a:ext>
            </a:extLst>
          </p:cNvPr>
          <p:cNvSpPr txBox="1"/>
          <p:nvPr/>
        </p:nvSpPr>
        <p:spPr>
          <a:xfrm rot="16200000">
            <a:off x="5886270" y="3973444"/>
            <a:ext cx="8711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Theta  [</a:t>
            </a:r>
            <a:r>
              <a:rPr lang="en-US" sz="1350" dirty="0" err="1"/>
              <a:t>mrad</a:t>
            </a:r>
            <a:r>
              <a:rPr lang="en-US" sz="1350" dirty="0"/>
              <a:t>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12A2FE-309C-C34C-BE08-D01F99E783CA}"/>
              </a:ext>
            </a:extLst>
          </p:cNvPr>
          <p:cNvSpPr txBox="1"/>
          <p:nvPr/>
        </p:nvSpPr>
        <p:spPr>
          <a:xfrm>
            <a:off x="5288832" y="5462558"/>
            <a:ext cx="769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Zvtx</a:t>
            </a:r>
            <a:r>
              <a:rPr lang="en-US" sz="1350" dirty="0"/>
              <a:t> [m]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952B53-8208-E340-8D26-193B59334E73}"/>
              </a:ext>
            </a:extLst>
          </p:cNvPr>
          <p:cNvSpPr txBox="1"/>
          <p:nvPr/>
        </p:nvSpPr>
        <p:spPr>
          <a:xfrm>
            <a:off x="3943367" y="3930448"/>
            <a:ext cx="1596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Protons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4A82F6C-1B89-414D-9F24-EF1A45BAA272}"/>
                  </a:ext>
                </a:extLst>
              </p:cNvPr>
              <p:cNvSpPr/>
              <p:nvPr/>
            </p:nvSpPr>
            <p:spPr>
              <a:xfrm>
                <a:off x="6671545" y="3978759"/>
                <a:ext cx="1359791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4A82F6C-1B89-414D-9F24-EF1A45BA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545" y="3978759"/>
                <a:ext cx="1359791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393A5E2-C597-B546-A322-783269B94B46}"/>
              </a:ext>
            </a:extLst>
          </p:cNvPr>
          <p:cNvCxnSpPr>
            <a:cxnSpLocks/>
          </p:cNvCxnSpPr>
          <p:nvPr/>
        </p:nvCxnSpPr>
        <p:spPr>
          <a:xfrm flipH="1">
            <a:off x="3910289" y="4784923"/>
            <a:ext cx="692266" cy="270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69D3AAF-1FA6-8341-A699-B30FC396F696}"/>
              </a:ext>
            </a:extLst>
          </p:cNvPr>
          <p:cNvSpPr txBox="1"/>
          <p:nvPr/>
        </p:nvSpPr>
        <p:spPr>
          <a:xfrm>
            <a:off x="3990640" y="4596584"/>
            <a:ext cx="1708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25mrad crossing angle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7F67393-C666-8243-8B32-31114008DAD4}"/>
              </a:ext>
            </a:extLst>
          </p:cNvPr>
          <p:cNvCxnSpPr>
            <a:cxnSpLocks/>
          </p:cNvCxnSpPr>
          <p:nvPr/>
        </p:nvCxnSpPr>
        <p:spPr>
          <a:xfrm flipH="1">
            <a:off x="6681022" y="4754510"/>
            <a:ext cx="700448" cy="281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F6AD933-4D3C-E84F-A9AB-F419D11B63C3}"/>
              </a:ext>
            </a:extLst>
          </p:cNvPr>
          <p:cNvSpPr txBox="1"/>
          <p:nvPr/>
        </p:nvSpPr>
        <p:spPr>
          <a:xfrm>
            <a:off x="7050621" y="4639660"/>
            <a:ext cx="1708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25mrad crossing angle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BBB47C-28A8-BB4E-A08D-4D1A931A2EAD}"/>
              </a:ext>
            </a:extLst>
          </p:cNvPr>
          <p:cNvSpPr txBox="1"/>
          <p:nvPr/>
        </p:nvSpPr>
        <p:spPr>
          <a:xfrm>
            <a:off x="8138389" y="5524437"/>
            <a:ext cx="7690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Zvtx</a:t>
            </a:r>
            <a:r>
              <a:rPr lang="en-US" sz="1350" dirty="0"/>
              <a:t> [m]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3EB1CB6-855C-BD4E-8C0B-10A7099E1C6A}"/>
              </a:ext>
            </a:extLst>
          </p:cNvPr>
          <p:cNvSpPr txBox="1"/>
          <p:nvPr/>
        </p:nvSpPr>
        <p:spPr>
          <a:xfrm rot="16200000">
            <a:off x="2276780" y="2148984"/>
            <a:ext cx="2607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Total momentum [GeV]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F2DB3E-DB68-374E-A82D-29B5EEA09222}"/>
              </a:ext>
            </a:extLst>
          </p:cNvPr>
          <p:cNvSpPr txBox="1"/>
          <p:nvPr/>
        </p:nvSpPr>
        <p:spPr>
          <a:xfrm rot="16200000">
            <a:off x="5020902" y="2148854"/>
            <a:ext cx="2607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Total momentum [GeV]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3012848-74F1-EA41-A35D-9902F7BF26BE}"/>
              </a:ext>
            </a:extLst>
          </p:cNvPr>
          <p:cNvCxnSpPr>
            <a:cxnSpLocks/>
          </p:cNvCxnSpPr>
          <p:nvPr/>
        </p:nvCxnSpPr>
        <p:spPr>
          <a:xfrm>
            <a:off x="7112194" y="1606743"/>
            <a:ext cx="461612" cy="14698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652227-EC47-FC4D-A8E6-9D17C6D28626}"/>
              </a:ext>
            </a:extLst>
          </p:cNvPr>
          <p:cNvGrpSpPr/>
          <p:nvPr/>
        </p:nvGrpSpPr>
        <p:grpSpPr>
          <a:xfrm>
            <a:off x="310978" y="3653416"/>
            <a:ext cx="3016186" cy="1953929"/>
            <a:chOff x="4439415" y="2745264"/>
            <a:chExt cx="4253122" cy="249577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DF36D43-22F6-F548-8298-3D3D19EC04A2}"/>
                </a:ext>
              </a:extLst>
            </p:cNvPr>
            <p:cNvGrpSpPr/>
            <p:nvPr/>
          </p:nvGrpSpPr>
          <p:grpSpPr>
            <a:xfrm rot="6539820">
              <a:off x="5190066" y="1994613"/>
              <a:ext cx="2495777" cy="3997079"/>
              <a:chOff x="4284133" y="2465798"/>
              <a:chExt cx="2546577" cy="400231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B4E2E4A-D1FC-7246-B057-411EA78B387B}"/>
                  </a:ext>
                </a:extLst>
              </p:cNvPr>
              <p:cNvSpPr/>
              <p:nvPr/>
            </p:nvSpPr>
            <p:spPr>
              <a:xfrm rot="20172668">
                <a:off x="5051273" y="2786768"/>
                <a:ext cx="140975" cy="46441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3BE448C-93E9-9A4D-9C1F-ADC022344B2C}"/>
                  </a:ext>
                </a:extLst>
              </p:cNvPr>
              <p:cNvCxnSpPr/>
              <p:nvPr/>
            </p:nvCxnSpPr>
            <p:spPr>
              <a:xfrm flipH="1" flipV="1">
                <a:off x="4968003" y="2465798"/>
                <a:ext cx="1862707" cy="4002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FA4F5E42-AA41-A840-AD48-ED7F839745D8}"/>
                  </a:ext>
                </a:extLst>
              </p:cNvPr>
              <p:cNvSpPr/>
              <p:nvPr/>
            </p:nvSpPr>
            <p:spPr>
              <a:xfrm>
                <a:off x="4284133" y="2506133"/>
                <a:ext cx="2514600" cy="3953934"/>
              </a:xfrm>
              <a:custGeom>
                <a:avLst/>
                <a:gdLst>
                  <a:gd name="connsiteX0" fmla="*/ 2514600 w 2514600"/>
                  <a:gd name="connsiteY0" fmla="*/ 3953934 h 3953934"/>
                  <a:gd name="connsiteX1" fmla="*/ 1286934 w 2514600"/>
                  <a:gd name="connsiteY1" fmla="*/ 1346200 h 3953934"/>
                  <a:gd name="connsiteX2" fmla="*/ 0 w 2514600"/>
                  <a:gd name="connsiteY2" fmla="*/ 0 h 395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0" h="3953934">
                    <a:moveTo>
                      <a:pt x="2514600" y="3953934"/>
                    </a:moveTo>
                    <a:cubicBezTo>
                      <a:pt x="2110317" y="2979561"/>
                      <a:pt x="1706034" y="2005189"/>
                      <a:pt x="1286934" y="1346200"/>
                    </a:cubicBezTo>
                    <a:cubicBezTo>
                      <a:pt x="867834" y="687211"/>
                      <a:pt x="433917" y="343605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94E5304-888F-CE4B-87B5-EB7814697C1C}"/>
                  </a:ext>
                </a:extLst>
              </p:cNvPr>
              <p:cNvSpPr/>
              <p:nvPr/>
            </p:nvSpPr>
            <p:spPr>
              <a:xfrm rot="20172668">
                <a:off x="5121366" y="2936543"/>
                <a:ext cx="136980" cy="467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E5A385F-BE37-034C-B642-0C5C69C7C500}"/>
                  </a:ext>
                </a:extLst>
              </p:cNvPr>
              <p:cNvSpPr/>
              <p:nvPr/>
            </p:nvSpPr>
            <p:spPr>
              <a:xfrm rot="18525540">
                <a:off x="5017827" y="3237213"/>
                <a:ext cx="149697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811B8D3-DFF2-EC4F-8CEF-89D732742A4E}"/>
                  </a:ext>
                </a:extLst>
              </p:cNvPr>
              <p:cNvSpPr/>
              <p:nvPr/>
            </p:nvSpPr>
            <p:spPr>
              <a:xfrm rot="18525540">
                <a:off x="5098079" y="3336611"/>
                <a:ext cx="166573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B48BD9-9A40-DF4C-A9AD-E6D1A80CE4AD}"/>
                  </a:ext>
                </a:extLst>
              </p:cNvPr>
              <p:cNvGrpSpPr/>
              <p:nvPr/>
            </p:nvGrpSpPr>
            <p:grpSpPr>
              <a:xfrm rot="20525757">
                <a:off x="5852930" y="3633937"/>
                <a:ext cx="590458" cy="2612805"/>
                <a:chOff x="5882261" y="3736623"/>
                <a:chExt cx="590458" cy="2612805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FEB728F-9430-8C40-969C-D5748FCA05D7}"/>
                    </a:ext>
                  </a:extLst>
                </p:cNvPr>
                <p:cNvSpPr/>
                <p:nvPr/>
              </p:nvSpPr>
              <p:spPr>
                <a:xfrm>
                  <a:off x="6082301" y="6061752"/>
                  <a:ext cx="390418" cy="28767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3C00D54D-2E75-5940-92B6-5C3D59EA9414}"/>
                    </a:ext>
                  </a:extLst>
                </p:cNvPr>
                <p:cNvSpPr/>
                <p:nvPr/>
              </p:nvSpPr>
              <p:spPr>
                <a:xfrm rot="21329799">
                  <a:off x="6103426" y="5587428"/>
                  <a:ext cx="287676" cy="28767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DF502B6-079D-184C-82C4-D758F79114C7}"/>
                    </a:ext>
                  </a:extLst>
                </p:cNvPr>
                <p:cNvSpPr/>
                <p:nvPr/>
              </p:nvSpPr>
              <p:spPr>
                <a:xfrm rot="21329799">
                  <a:off x="6115508" y="5183757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F9675C2-7717-2B4E-9489-02275D7099A6}"/>
                    </a:ext>
                  </a:extLst>
                </p:cNvPr>
                <p:cNvSpPr/>
                <p:nvPr/>
              </p:nvSpPr>
              <p:spPr>
                <a:xfrm rot="21329799">
                  <a:off x="6073986" y="4786245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3D8A79-AD4F-0D47-90C6-EC84F500C938}"/>
                    </a:ext>
                  </a:extLst>
                </p:cNvPr>
                <p:cNvSpPr/>
                <p:nvPr/>
              </p:nvSpPr>
              <p:spPr>
                <a:xfrm rot="21329799">
                  <a:off x="6039022" y="4388735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9CDE04B-A5D8-DB4B-B430-6B519E6910AA}"/>
                    </a:ext>
                  </a:extLst>
                </p:cNvPr>
                <p:cNvSpPr/>
                <p:nvPr/>
              </p:nvSpPr>
              <p:spPr>
                <a:xfrm rot="21329799">
                  <a:off x="5905862" y="4106771"/>
                  <a:ext cx="288402" cy="21713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5A8E654-B315-8444-9A62-00C245CD28B8}"/>
                    </a:ext>
                  </a:extLst>
                </p:cNvPr>
                <p:cNvSpPr/>
                <p:nvPr/>
              </p:nvSpPr>
              <p:spPr>
                <a:xfrm rot="21329799">
                  <a:off x="5882261" y="3736623"/>
                  <a:ext cx="240749" cy="27688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98DD28E-C194-B64E-BE22-F556FA7EA089}"/>
                </a:ext>
              </a:extLst>
            </p:cNvPr>
            <p:cNvSpPr/>
            <p:nvPr/>
          </p:nvSpPr>
          <p:spPr>
            <a:xfrm rot="21298657">
              <a:off x="7113770" y="4073537"/>
              <a:ext cx="1578767" cy="143063"/>
            </a:xfrm>
            <a:prstGeom prst="rect">
              <a:avLst/>
            </a:prstGeom>
            <a:solidFill>
              <a:schemeClr val="bg2">
                <a:lumMod val="75000"/>
                <a:alpha val="43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5B778DE4-EC8E-8840-91DE-8591E14F9704}"/>
              </a:ext>
            </a:extLst>
          </p:cNvPr>
          <p:cNvSpPr txBox="1"/>
          <p:nvPr/>
        </p:nvSpPr>
        <p:spPr>
          <a:xfrm>
            <a:off x="143514" y="5202302"/>
            <a:ext cx="5159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B0pf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A37121-3E5F-C947-B05C-E5C8CB222B14}"/>
              </a:ext>
            </a:extLst>
          </p:cNvPr>
          <p:cNvSpPr txBox="1"/>
          <p:nvPr/>
        </p:nvSpPr>
        <p:spPr>
          <a:xfrm rot="20553581">
            <a:off x="1711462" y="4903234"/>
            <a:ext cx="8176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Beam Pipe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70297B-4381-D34F-BA2C-01E234C3AB45}"/>
              </a:ext>
            </a:extLst>
          </p:cNvPr>
          <p:cNvSpPr txBox="1"/>
          <p:nvPr/>
        </p:nvSpPr>
        <p:spPr>
          <a:xfrm rot="21032679">
            <a:off x="2684427" y="4395372"/>
            <a:ext cx="10358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Roman Pots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101EB6-FB69-0C42-82B7-E7F25575A4F9}"/>
              </a:ext>
            </a:extLst>
          </p:cNvPr>
          <p:cNvSpPr txBox="1"/>
          <p:nvPr/>
        </p:nvSpPr>
        <p:spPr>
          <a:xfrm rot="20969383">
            <a:off x="1991907" y="4085590"/>
            <a:ext cx="1163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Off-Momentum Detectors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1415CD3-3BC9-2148-AFC0-FF361DEB2EB7}"/>
              </a:ext>
            </a:extLst>
          </p:cNvPr>
          <p:cNvSpPr/>
          <p:nvPr/>
        </p:nvSpPr>
        <p:spPr>
          <a:xfrm>
            <a:off x="3020050" y="3993553"/>
            <a:ext cx="2760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F662593A-3057-0A4A-BD54-675B32C0A106}"/>
              </a:ext>
            </a:extLst>
          </p:cNvPr>
          <p:cNvSpPr/>
          <p:nvPr/>
        </p:nvSpPr>
        <p:spPr>
          <a:xfrm rot="21190991">
            <a:off x="1035747" y="4844981"/>
            <a:ext cx="1816498" cy="74133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F4154D-5044-6C4B-86E9-C5C2E5AA77E2}"/>
                  </a:ext>
                </a:extLst>
              </p:cNvPr>
              <p:cNvSpPr txBox="1"/>
              <p:nvPr/>
            </p:nvSpPr>
            <p:spPr>
              <a:xfrm>
                <a:off x="2419207" y="5031869"/>
                <a:ext cx="550334" cy="29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 baseline="30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35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F4154D-5044-6C4B-86E9-C5C2E5AA7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07" y="5031869"/>
                <a:ext cx="550334" cy="2952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>
            <a:extLst>
              <a:ext uri="{FF2B5EF4-FFF2-40B4-BE49-F238E27FC236}">
                <a16:creationId xmlns:a16="http://schemas.microsoft.com/office/drawing/2014/main" id="{39DBB778-46F5-A245-B3E1-C143F3CB19A9}"/>
              </a:ext>
            </a:extLst>
          </p:cNvPr>
          <p:cNvSpPr/>
          <p:nvPr/>
        </p:nvSpPr>
        <p:spPr>
          <a:xfrm>
            <a:off x="-454248" y="5055912"/>
            <a:ext cx="1483841" cy="3009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5187BF-F0CE-E64D-B804-F05D6F4E6522}"/>
                  </a:ext>
                </a:extLst>
              </p:cNvPr>
              <p:cNvSpPr txBox="1"/>
              <p:nvPr/>
            </p:nvSpPr>
            <p:spPr>
              <a:xfrm>
                <a:off x="522735" y="5144566"/>
                <a:ext cx="550334" cy="29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350" i="1" baseline="30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350" baseline="30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75187BF-F0CE-E64D-B804-F05D6F4E6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5" y="5144566"/>
                <a:ext cx="550334" cy="2952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7A72AE4D-9C59-124C-A634-BFFB1AAA1FC0}"/>
              </a:ext>
            </a:extLst>
          </p:cNvPr>
          <p:cNvSpPr/>
          <p:nvPr/>
        </p:nvSpPr>
        <p:spPr>
          <a:xfrm rot="18564415">
            <a:off x="2463459" y="4893002"/>
            <a:ext cx="187061" cy="53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C544340-900F-4C49-98D6-C201E33DC8F8}"/>
              </a:ext>
            </a:extLst>
          </p:cNvPr>
          <p:cNvSpPr/>
          <p:nvPr/>
        </p:nvSpPr>
        <p:spPr>
          <a:xfrm rot="18564415">
            <a:off x="2577769" y="4934202"/>
            <a:ext cx="187061" cy="53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D7E5F8C8-67DC-8646-9AF7-84AD7198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68496" cy="902825"/>
          </a:xfrm>
        </p:spPr>
        <p:txBody>
          <a:bodyPr/>
          <a:lstStyle/>
          <a:p>
            <a:r>
              <a:rPr lang="en-US" dirty="0"/>
              <a:t>Lambda Decays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683D2-A022-D342-B65B-5DAE3547BC72}"/>
              </a:ext>
            </a:extLst>
          </p:cNvPr>
          <p:cNvSpPr txBox="1"/>
          <p:nvPr/>
        </p:nvSpPr>
        <p:spPr>
          <a:xfrm>
            <a:off x="5072798" y="5864695"/>
            <a:ext cx="2958538" cy="371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credit: Julia </a:t>
            </a:r>
            <a:r>
              <a:rPr lang="en-US" dirty="0" err="1"/>
              <a:t>Furletova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BCA44-6214-7949-88FD-0E45AFB6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50145-835C-E744-B1DD-F402B231A4FC}"/>
              </a:ext>
            </a:extLst>
          </p:cNvPr>
          <p:cNvSpPr txBox="1"/>
          <p:nvPr/>
        </p:nvSpPr>
        <p:spPr>
          <a:xfrm>
            <a:off x="346001" y="5830866"/>
            <a:ext cx="2965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plots: accepted particles</a:t>
            </a:r>
          </a:p>
        </p:txBody>
      </p:sp>
    </p:spTree>
    <p:extLst>
      <p:ext uri="{BB962C8B-B14F-4D97-AF65-F5344CB8AC3E}">
        <p14:creationId xmlns:p14="http://schemas.microsoft.com/office/powerpoint/2010/main" val="317233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C98C-3B51-6D44-AD2D-26EFF05D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13466" cy="780768"/>
          </a:xfrm>
        </p:spPr>
        <p:txBody>
          <a:bodyPr/>
          <a:lstStyle/>
          <a:p>
            <a:r>
              <a:rPr lang="en-US" dirty="0"/>
              <a:t>Layout of Full 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A2B29-3B3A-824F-AAF1-B1D5D47DF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768"/>
            <a:ext cx="9116747" cy="45025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67EDB-1DB5-A240-8154-AF7879E1201B}"/>
                  </a:ext>
                </a:extLst>
              </p:cNvPr>
              <p:cNvSpPr txBox="1"/>
              <p:nvPr/>
            </p:nvSpPr>
            <p:spPr>
              <a:xfrm>
                <a:off x="279724" y="5221142"/>
                <a:ext cx="8584551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~9 m around the IP is reserved for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central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detector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far forward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i="1" dirty="0">
                    <a:cs typeface="Arial" panose="020B0604020202020204" pitchFamily="34" charset="0"/>
                  </a:rPr>
                  <a:t>far backward </a:t>
                </a:r>
                <a:r>
                  <a:rPr lang="en-US" sz="2000" dirty="0">
                    <a:cs typeface="Arial" panose="020B0604020202020204" pitchFamily="34" charset="0"/>
                  </a:rPr>
                  <a:t>detector components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distributed along the beam line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35 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Arial" panose="020B0604020202020204" pitchFamily="34" charset="0"/>
                  </a:rPr>
                  <a:t>FF detectors constrained by machine design.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767EDB-1DB5-A240-8154-AF7879E1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4" y="5221142"/>
                <a:ext cx="8584551" cy="1323439"/>
              </a:xfrm>
              <a:prstGeom prst="rect">
                <a:avLst/>
              </a:prstGeom>
              <a:blipFill>
                <a:blip r:embed="rId3"/>
                <a:stretch>
                  <a:fillRect l="-740" t="-188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D42966-B595-0843-BB1F-F65DDAFBB427}"/>
              </a:ext>
            </a:extLst>
          </p:cNvPr>
          <p:cNvSpPr/>
          <p:nvPr/>
        </p:nvSpPr>
        <p:spPr>
          <a:xfrm>
            <a:off x="4572000" y="975138"/>
            <a:ext cx="2754775" cy="2150027"/>
          </a:xfrm>
          <a:prstGeom prst="roundRect">
            <a:avLst>
              <a:gd name="adj" fmla="val 247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283EE-9387-694B-B173-8C4D69B29485}"/>
              </a:ext>
            </a:extLst>
          </p:cNvPr>
          <p:cNvSpPr txBox="1"/>
          <p:nvPr/>
        </p:nvSpPr>
        <p:spPr>
          <a:xfrm>
            <a:off x="5359079" y="602912"/>
            <a:ext cx="245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FF region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3EF174-8DE7-694D-970E-37376BF6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90C3-3BE3-ED47-92BE-9CC45F02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9125732" cy="1325563"/>
          </a:xfrm>
        </p:spPr>
        <p:txBody>
          <a:bodyPr/>
          <a:lstStyle/>
          <a:p>
            <a:pPr algn="ctr"/>
            <a:r>
              <a:rPr lang="en-US" dirty="0"/>
              <a:t>Some comments on the “less far” Forward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8360F-7498-764F-8200-1D4B2263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eneric EIC Detector Concepts"/>
          <p:cNvSpPr txBox="1">
            <a:spLocks noGrp="1"/>
          </p:cNvSpPr>
          <p:nvPr>
            <p:ph type="title"/>
          </p:nvPr>
        </p:nvSpPr>
        <p:spPr>
          <a:xfrm>
            <a:off x="0" y="44512"/>
            <a:ext cx="9144000" cy="71755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400" dirty="0"/>
              <a:t>Hadron endcap acceptance &amp; the beam pipe</a:t>
            </a:r>
            <a:endParaRPr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chemeClr val="bg1"/>
                </a:solidFill>
              </a:rPr>
              <a:t>21</a:t>
            </a:fld>
            <a:endParaRPr lang="uk-UA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341CA3-ED13-2842-B083-44CC673DC164}"/>
              </a:ext>
            </a:extLst>
          </p:cNvPr>
          <p:cNvGrpSpPr/>
          <p:nvPr/>
        </p:nvGrpSpPr>
        <p:grpSpPr>
          <a:xfrm>
            <a:off x="-11229" y="833523"/>
            <a:ext cx="9155229" cy="3265929"/>
            <a:chOff x="-11229" y="1056096"/>
            <a:chExt cx="9155229" cy="3265929"/>
          </a:xfrm>
        </p:grpSpPr>
        <p:pic>
          <p:nvPicPr>
            <p:cNvPr id="10" name="Picture 9" descr="A close up of a device&#10;&#10;Description automatically generated">
              <a:extLst>
                <a:ext uri="{FF2B5EF4-FFF2-40B4-BE49-F238E27FC236}">
                  <a16:creationId xmlns:a16="http://schemas.microsoft.com/office/drawing/2014/main" id="{F03658C8-CBFB-8649-941F-201593F14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3"/>
            <a:stretch/>
          </p:blipFill>
          <p:spPr>
            <a:xfrm>
              <a:off x="0" y="1302235"/>
              <a:ext cx="9144000" cy="26750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62600" y="39624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82000" y="3962400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01ADE8-D36D-CE4C-834F-37CA4FEE50E9}"/>
                </a:ext>
              </a:extLst>
            </p:cNvPr>
            <p:cNvSpPr txBox="1"/>
            <p:nvPr/>
          </p:nvSpPr>
          <p:spPr>
            <a:xfrm rot="16200000">
              <a:off x="-463275" y="2392667"/>
              <a:ext cx="12426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+/- 60 mrad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5D8A5C-BB06-A146-9128-BF95695FDBAA}"/>
                </a:ext>
              </a:extLst>
            </p:cNvPr>
            <p:cNvSpPr txBox="1"/>
            <p:nvPr/>
          </p:nvSpPr>
          <p:spPr>
            <a:xfrm>
              <a:off x="347867" y="1059304"/>
              <a:ext cx="2334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Material in acceptance, [%]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22E951-CEA3-9743-860E-8DC38AD25B6F}"/>
                </a:ext>
              </a:extLst>
            </p:cNvPr>
            <p:cNvSpPr txBox="1"/>
            <p:nvPr/>
          </p:nvSpPr>
          <p:spPr>
            <a:xfrm>
              <a:off x="3030027" y="1059303"/>
              <a:ext cx="3299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Max space available for Si tracker, [cm]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391DF2-DC7D-D148-90B3-34092A4C0999}"/>
                </a:ext>
              </a:extLst>
            </p:cNvPr>
            <p:cNvCxnSpPr/>
            <p:nvPr/>
          </p:nvCxnSpPr>
          <p:spPr>
            <a:xfrm>
              <a:off x="489303" y="3896560"/>
              <a:ext cx="2078219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ACC49C-7915-EC45-90E1-F8D779F53209}"/>
                </a:ext>
              </a:extLst>
            </p:cNvPr>
            <p:cNvSpPr txBox="1"/>
            <p:nvPr/>
          </p:nvSpPr>
          <p:spPr>
            <a:xfrm>
              <a:off x="1109033" y="3983470"/>
              <a:ext cx="12426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+/- 60 mrad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5E3D93B-084C-C946-8A13-5F0373710F17}"/>
                </a:ext>
              </a:extLst>
            </p:cNvPr>
            <p:cNvCxnSpPr/>
            <p:nvPr/>
          </p:nvCxnSpPr>
          <p:spPr>
            <a:xfrm>
              <a:off x="3484381" y="3894370"/>
              <a:ext cx="2078219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4E4CF9-60EC-FD4A-A174-770C6E7BFDA8}"/>
                </a:ext>
              </a:extLst>
            </p:cNvPr>
            <p:cNvSpPr txBox="1"/>
            <p:nvPr/>
          </p:nvSpPr>
          <p:spPr>
            <a:xfrm>
              <a:off x="3800717" y="3983470"/>
              <a:ext cx="12426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+/- 60 mrad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96E1C42-7BA2-5543-905A-16F5FDC6B03B}"/>
                </a:ext>
              </a:extLst>
            </p:cNvPr>
            <p:cNvCxnSpPr/>
            <p:nvPr/>
          </p:nvCxnSpPr>
          <p:spPr>
            <a:xfrm flipV="1">
              <a:off x="270527" y="1467409"/>
              <a:ext cx="0" cy="215642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CA468B-F650-644E-B10F-11F386412077}"/>
                </a:ext>
              </a:extLst>
            </p:cNvPr>
            <p:cNvSpPr txBox="1"/>
            <p:nvPr/>
          </p:nvSpPr>
          <p:spPr>
            <a:xfrm rot="16200000">
              <a:off x="-463275" y="2392667"/>
              <a:ext cx="12426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+/- 60 mrad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430EAB-4FD9-3F43-9E8B-5D451D89A27E}"/>
                </a:ext>
              </a:extLst>
            </p:cNvPr>
            <p:cNvSpPr txBox="1"/>
            <p:nvPr/>
          </p:nvSpPr>
          <p:spPr>
            <a:xfrm>
              <a:off x="6449838" y="1056096"/>
              <a:ext cx="2484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Max B*dl for Si tracker, [T*m]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323FB2A-1DDF-A649-8D0F-1D4EC252B660}"/>
                </a:ext>
              </a:extLst>
            </p:cNvPr>
            <p:cNvCxnSpPr/>
            <p:nvPr/>
          </p:nvCxnSpPr>
          <p:spPr>
            <a:xfrm>
              <a:off x="6608581" y="3894370"/>
              <a:ext cx="2078219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AE1C1C-31F6-714E-B025-8E6667500C1B}"/>
                </a:ext>
              </a:extLst>
            </p:cNvPr>
            <p:cNvSpPr txBox="1"/>
            <p:nvPr/>
          </p:nvSpPr>
          <p:spPr>
            <a:xfrm>
              <a:off x="7040337" y="3983470"/>
              <a:ext cx="12426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+/- 60 mrad</a:t>
              </a:r>
            </a:p>
          </p:txBody>
        </p:sp>
      </p:grpSp>
      <p:sp>
        <p:nvSpPr>
          <p:cNvPr id="26" name="Concept Detectors…">
            <a:extLst>
              <a:ext uri="{FF2B5EF4-FFF2-40B4-BE49-F238E27FC236}">
                <a16:creationId xmlns:a16="http://schemas.microsoft.com/office/drawing/2014/main" id="{32A63378-9401-C74C-AED6-97DC1233F1F9}"/>
              </a:ext>
            </a:extLst>
          </p:cNvPr>
          <p:cNvSpPr txBox="1">
            <a:spLocks/>
          </p:cNvSpPr>
          <p:nvPr/>
        </p:nvSpPr>
        <p:spPr>
          <a:xfrm>
            <a:off x="236363" y="4133656"/>
            <a:ext cx="8742365" cy="739894"/>
          </a:xfrm>
          <a:prstGeom prst="rect">
            <a:avLst/>
          </a:prstGeom>
        </p:spPr>
        <p:txBody>
          <a:bodyPr vert="horz" lIns="50800" tIns="50800" rIns="50800" bIns="50800" rtlCol="0">
            <a:noAutofit/>
          </a:bodyPr>
          <a:lstStyle>
            <a:lvl1pPr marL="342328" indent="-342328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696" indent="-285276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106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59749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39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0359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784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1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marR="41275" indent="-317500">
              <a:buClr>
                <a:srgbClr val="FF2600"/>
              </a:buClr>
              <a:buSzPct val="175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Plots: 3.5 &lt;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sym typeface="Arial"/>
              </a:rPr>
              <a:t>h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 &lt; 4.5; white circle: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sym typeface="Arial"/>
              </a:rPr>
              <a:t>h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 = 4.0</a:t>
            </a:r>
          </a:p>
          <a:p>
            <a:pPr marL="317500" marR="41275" indent="-317500">
              <a:buClr>
                <a:srgbClr val="FF2600"/>
              </a:buClr>
              <a:buSzPct val="175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What can be the realistic 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sym typeface="Arial"/>
              </a:rPr>
              <a:t>h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Arial"/>
              </a:rPr>
              <a:t> reach is a good question </a:t>
            </a:r>
            <a:endParaRPr lang="en-US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0AD379-7BA3-004C-A082-B9D8218DE87E}"/>
              </a:ext>
            </a:extLst>
          </p:cNvPr>
          <p:cNvGrpSpPr/>
          <p:nvPr/>
        </p:nvGrpSpPr>
        <p:grpSpPr>
          <a:xfrm>
            <a:off x="510235" y="4851007"/>
            <a:ext cx="7823611" cy="1271016"/>
            <a:chOff x="484855" y="4506118"/>
            <a:chExt cx="7823611" cy="1271016"/>
          </a:xfrm>
        </p:grpSpPr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950D88C-020E-1344-9AA9-A8D6C10A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64" y="4506118"/>
              <a:ext cx="7697702" cy="1271016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CA9984-DC85-FB44-8364-93D8B9BBEDA0}"/>
                </a:ext>
              </a:extLst>
            </p:cNvPr>
            <p:cNvSpPr/>
            <p:nvPr/>
          </p:nvSpPr>
          <p:spPr>
            <a:xfrm>
              <a:off x="484855" y="4858253"/>
              <a:ext cx="3213471" cy="6175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058374-D531-1841-BE05-121EF9E025B3}"/>
              </a:ext>
            </a:extLst>
          </p:cNvPr>
          <p:cNvGrpSpPr>
            <a:grpSpLocks noChangeAspect="1"/>
          </p:cNvGrpSpPr>
          <p:nvPr/>
        </p:nvGrpSpPr>
        <p:grpSpPr>
          <a:xfrm>
            <a:off x="2794374" y="6122023"/>
            <a:ext cx="5975330" cy="630801"/>
            <a:chOff x="152400" y="2057400"/>
            <a:chExt cx="8470900" cy="927100"/>
          </a:xfrm>
        </p:grpSpPr>
        <p:pic>
          <p:nvPicPr>
            <p:cNvPr id="30" name="Picture 29" descr="eta.png">
              <a:extLst>
                <a:ext uri="{FF2B5EF4-FFF2-40B4-BE49-F238E27FC236}">
                  <a16:creationId xmlns:a16="http://schemas.microsoft.com/office/drawing/2014/main" id="{634A543B-FE41-6C46-A7E1-94E4520C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57400"/>
              <a:ext cx="8470900" cy="9271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1EAC59-3BB6-3A49-8F8C-4A26B77B71C8}"/>
                </a:ext>
              </a:extLst>
            </p:cNvPr>
            <p:cNvSpPr/>
            <p:nvPr/>
          </p:nvSpPr>
          <p:spPr>
            <a:xfrm>
              <a:off x="1752600" y="2057400"/>
              <a:ext cx="6858000" cy="9144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0E5FC7D-4800-464C-8EC8-45CEDE3A20C7}"/>
              </a:ext>
            </a:extLst>
          </p:cNvPr>
          <p:cNvSpPr txBox="1"/>
          <p:nvPr/>
        </p:nvSpPr>
        <p:spPr>
          <a:xfrm>
            <a:off x="59960" y="6111703"/>
            <a:ext cx="26773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Also: do not forget about the fiducial </a:t>
            </a:r>
          </a:p>
          <a:p>
            <a:pPr algn="ctr"/>
            <a:r>
              <a:rPr lang="en-US" sz="1200" dirty="0"/>
              <a:t>volume cut and lateral leakage close</a:t>
            </a:r>
          </a:p>
          <a:p>
            <a:pPr algn="ctr"/>
            <a:r>
              <a:rPr lang="en-US" sz="1200" dirty="0"/>
              <a:t>to the beam pipe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8E96-B410-994A-AD51-1F3EEC3291D6}"/>
              </a:ext>
            </a:extLst>
          </p:cNvPr>
          <p:cNvSpPr txBox="1"/>
          <p:nvPr/>
        </p:nvSpPr>
        <p:spPr>
          <a:xfrm>
            <a:off x="6319119" y="4259891"/>
            <a:ext cx="23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credit: A. Kiselev</a:t>
            </a:r>
          </a:p>
        </p:txBody>
      </p:sp>
    </p:spTree>
    <p:extLst>
      <p:ext uri="{BB962C8B-B14F-4D97-AF65-F5344CB8AC3E}">
        <p14:creationId xmlns:p14="http://schemas.microsoft.com/office/powerpoint/2010/main" val="2071277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eneric EIC Detector Concepts"/>
          <p:cNvSpPr txBox="1">
            <a:spLocks noGrp="1"/>
          </p:cNvSpPr>
          <p:nvPr>
            <p:ph type="title"/>
          </p:nvPr>
        </p:nvSpPr>
        <p:spPr>
          <a:xfrm>
            <a:off x="0" y="44512"/>
            <a:ext cx="9144000" cy="71755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400" dirty="0"/>
              <a:t>Azimuthal acceptance asymmetry in the h-endcap   </a:t>
            </a:r>
            <a:endParaRPr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>
                <a:solidFill>
                  <a:schemeClr val="bg1"/>
                </a:solidFill>
              </a:rPr>
              <a:t>22</a:t>
            </a:fld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3962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39624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cept Detectors…">
            <a:extLst>
              <a:ext uri="{FF2B5EF4-FFF2-40B4-BE49-F238E27FC236}">
                <a16:creationId xmlns:a16="http://schemas.microsoft.com/office/drawing/2014/main" id="{89DC7EA1-A357-7B48-A6D2-7178B00B99CE}"/>
              </a:ext>
            </a:extLst>
          </p:cNvPr>
          <p:cNvSpPr txBox="1">
            <a:spLocks/>
          </p:cNvSpPr>
          <p:nvPr/>
        </p:nvSpPr>
        <p:spPr>
          <a:xfrm>
            <a:off x="248010" y="946088"/>
            <a:ext cx="8885104" cy="2678399"/>
          </a:xfrm>
          <a:prstGeom prst="rect">
            <a:avLst/>
          </a:prstGeom>
        </p:spPr>
        <p:txBody>
          <a:bodyPr vert="horz" lIns="50800" tIns="50800" rIns="50800" bIns="50800" rtlCol="0">
            <a:noAutofit/>
          </a:bodyPr>
          <a:lstStyle>
            <a:lvl1pPr marL="342328" indent="-342328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696" indent="-285276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106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59749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39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0359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784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17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35" indent="-228209" algn="l" defTabSz="9128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marR="41275" indent="-317500">
              <a:buClr>
                <a:srgbClr val="FF2600"/>
              </a:buClr>
              <a:buSzPct val="175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Single axis solenoid: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Aligned with the incoming electron beam (want to minimize the synchrotron radiation) …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… therefore 25 mrad field axis slope in the h-endcap …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… therefore dramatically different bending for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 f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Symbol" charset="2"/>
                <a:sym typeface="Arial"/>
              </a:rPr>
              <a:t> ~ 180</a:t>
            </a:r>
            <a:r>
              <a:rPr lang="en-US" sz="14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Symbol" charset="2"/>
                <a:sym typeface="Arial"/>
              </a:rPr>
              <a:t>0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 and 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f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 ~ 0</a:t>
            </a:r>
            <a:r>
              <a:rPr lang="en-US" sz="14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0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 at large </a:t>
            </a: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pitchFamily="2" charset="2"/>
                <a:cs typeface="Symbol" charset="2"/>
                <a:sym typeface="Arial"/>
              </a:rPr>
              <a:t>h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ymbol" pitchFamily="2" charset="2"/>
              <a:cs typeface="Symbol" charset="2"/>
              <a:sym typeface="Arial"/>
            </a:endParaRPr>
          </a:p>
          <a:p>
            <a:pPr marL="317500" marR="41275" indent="-317500">
              <a:buClr>
                <a:srgbClr val="FF2600"/>
              </a:buClr>
              <a:buSzPct val="175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sym typeface="Arial"/>
              </a:rPr>
              <a:t>A two-coil solenoid (with the halves aligned relative to the [eh]-going directions) is presently out of consideration: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Must be a very challenging design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Inevitable (and large) energy-dependent vertical excursion of the incoming electron beam</a:t>
            </a:r>
          </a:p>
          <a:p>
            <a:pPr marL="635000" marR="41275" lvl="1" indent="-317500">
              <a:buClr>
                <a:srgbClr val="021EAA"/>
              </a:buClr>
              <a:buSzPct val="110000"/>
              <a:buFont typeface="Arial" pitchFamily="34" charset="0"/>
              <a:buChar char="‣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Symbol" charset="2"/>
                <a:sym typeface="Arial"/>
              </a:rPr>
              <a:t>Certainly not an option for the existing BaBar magnet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B6786-6B73-704A-A13F-4E64F6030BCD}"/>
              </a:ext>
            </a:extLst>
          </p:cNvPr>
          <p:cNvSpPr txBox="1"/>
          <p:nvPr/>
        </p:nvSpPr>
        <p:spPr>
          <a:xfrm>
            <a:off x="2991239" y="792199"/>
            <a:ext cx="6000361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remember: </a:t>
            </a:r>
            <a:r>
              <a:rPr lang="en-US" sz="1400" dirty="0">
                <a:latin typeface="Symbol" pitchFamily="2" charset="2"/>
              </a:rPr>
              <a:t>h</a:t>
            </a:r>
            <a:r>
              <a:rPr lang="en-US" sz="1400" dirty="0"/>
              <a:t> in the h-endcap is counted relative to the hadron beam axis! 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5079AA6-4EEA-3B41-A2ED-9C8A9A864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838200" y="4267091"/>
            <a:ext cx="7543800" cy="2546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CE894-52DD-B44B-929C-733B65A8CE1E}"/>
              </a:ext>
            </a:extLst>
          </p:cNvPr>
          <p:cNvSpPr txBox="1"/>
          <p:nvPr/>
        </p:nvSpPr>
        <p:spPr>
          <a:xfrm>
            <a:off x="6308582" y="3984367"/>
            <a:ext cx="24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by Rey Cruz-Torres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BC09-A4CA-954E-9933-0BA08AB5EFAD}"/>
              </a:ext>
            </a:extLst>
          </p:cNvPr>
          <p:cNvSpPr txBox="1"/>
          <p:nvPr/>
        </p:nvSpPr>
        <p:spPr>
          <a:xfrm>
            <a:off x="1219200" y="3853934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Forward silicon tracker momentum resolution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CEE5D-CFE7-FE40-BEC5-B8905BE74636}"/>
              </a:ext>
            </a:extLst>
          </p:cNvPr>
          <p:cNvSpPr txBox="1"/>
          <p:nvPr/>
        </p:nvSpPr>
        <p:spPr>
          <a:xfrm rot="16200000">
            <a:off x="-921181" y="5103698"/>
            <a:ext cx="2504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Assume 5 ITS2-like stations, </a:t>
            </a:r>
          </a:p>
          <a:p>
            <a:pPr algn="ctr"/>
            <a:r>
              <a:rPr lang="en-US" sz="1400" dirty="0"/>
              <a:t>3T field and 1m lever 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0E2DD-C75B-A143-B858-720F18DCBE9E}"/>
              </a:ext>
            </a:extLst>
          </p:cNvPr>
          <p:cNvSpPr txBox="1"/>
          <p:nvPr/>
        </p:nvSpPr>
        <p:spPr>
          <a:xfrm>
            <a:off x="6366076" y="3562646"/>
            <a:ext cx="23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credit: A. Kiselev</a:t>
            </a:r>
          </a:p>
        </p:txBody>
      </p:sp>
    </p:spTree>
    <p:extLst>
      <p:ext uri="{BB962C8B-B14F-4D97-AF65-F5344CB8AC3E}">
        <p14:creationId xmlns:p14="http://schemas.microsoft.com/office/powerpoint/2010/main" val="19105908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F053-061B-9542-8BF0-34326DEE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827066"/>
          </a:xfrm>
        </p:spPr>
        <p:txBody>
          <a:bodyPr>
            <a:normAutofit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2EB1-0DB8-B642-9A8F-807ADB589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r>
              <a:rPr lang="en-US" dirty="0"/>
              <a:t>Acceptances in the FF region of the EIC IR are well-understood.</a:t>
            </a:r>
          </a:p>
          <a:p>
            <a:pPr lvl="1"/>
            <a:r>
              <a:rPr lang="en-US" dirty="0"/>
              <a:t>Changes at this point will be minor and mostly to do with the addition of the final vacuum design.</a:t>
            </a:r>
          </a:p>
          <a:p>
            <a:r>
              <a:rPr lang="en-US" dirty="0"/>
              <a:t>Resolutions for FF detectors look very good.</a:t>
            </a:r>
          </a:p>
          <a:p>
            <a:pPr lvl="1"/>
            <a:r>
              <a:rPr lang="en-US" dirty="0"/>
              <a:t>Not the limiting factor in performing analysis.</a:t>
            </a:r>
          </a:p>
          <a:p>
            <a:pPr lvl="1"/>
            <a:r>
              <a:rPr lang="en-US" dirty="0"/>
              <a:t>Several studies done, most comprehensive is on the </a:t>
            </a:r>
            <a:r>
              <a:rPr lang="en-US" dirty="0">
                <a:latin typeface="Lucida Grande" panose="020B0600040502020204" pitchFamily="34" charset="0"/>
                <a:hlinkClick r:id="rId2"/>
              </a:rPr>
              <a:t>arXiv:2005.14706</a:t>
            </a:r>
            <a:r>
              <a:rPr lang="en-US" dirty="0">
                <a:latin typeface="Lucida Grande" panose="020B0600040502020204" pitchFamily="34" charset="0"/>
              </a:rPr>
              <a:t>.</a:t>
            </a:r>
            <a:r>
              <a:rPr lang="en-US" dirty="0"/>
              <a:t> </a:t>
            </a:r>
          </a:p>
          <a:p>
            <a:r>
              <a:rPr lang="en-US" dirty="0"/>
              <a:t>EIC R&amp;D groups studying detector technologies for the FF region.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469CF5-B40F-6B45-AC18-96E83036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62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4A1A-6FC1-E54F-9A4A-A92ACF06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467" y="2766218"/>
            <a:ext cx="2427066" cy="1325563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A580C-8D11-8546-804A-E541B629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51234E55-BD7F-284B-9807-B3F8A32D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35" y="3723492"/>
            <a:ext cx="8122819" cy="2535839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D0418E71-49EA-0849-9F38-520266F1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9" y="1160265"/>
            <a:ext cx="8210549" cy="2563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BB602-ABB4-0743-8E8E-F11F8621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7341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does the crab smearing affect reconstruction of 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6096C-34F9-0348-BC14-4B0F366723B2}"/>
              </a:ext>
            </a:extLst>
          </p:cNvPr>
          <p:cNvSpPr txBox="1"/>
          <p:nvPr/>
        </p:nvSpPr>
        <p:spPr>
          <a:xfrm>
            <a:off x="5762347" y="5358012"/>
            <a:ext cx="20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Crab/vertex smearing removed.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4E575-7C81-184C-9186-809B4695D73C}"/>
              </a:ext>
            </a:extLst>
          </p:cNvPr>
          <p:cNvSpPr txBox="1"/>
          <p:nvPr/>
        </p:nvSpPr>
        <p:spPr>
          <a:xfrm>
            <a:off x="5762347" y="2842120"/>
            <a:ext cx="186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Crab/vertex smearing included.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82338-7DFF-D242-BDB0-B76731D3C6BC}"/>
              </a:ext>
            </a:extLst>
          </p:cNvPr>
          <p:cNvSpPr txBox="1"/>
          <p:nvPr/>
        </p:nvSpPr>
        <p:spPr>
          <a:xfrm>
            <a:off x="513322" y="6263540"/>
            <a:ext cx="7083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Notes:</a:t>
            </a:r>
            <a:r>
              <a:rPr lang="en-US" sz="1600" dirty="0"/>
              <a:t> 1) Above |t|= 0.2, B0 begins to be mainly used. 2) the peak at 0.35 is due to the acceptance gap between the Roman Pots and B0.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C3BF-41AA-D64B-B449-27C513045CEE}"/>
              </a:ext>
            </a:extLst>
          </p:cNvPr>
          <p:cNvSpPr txBox="1"/>
          <p:nvPr/>
        </p:nvSpPr>
        <p:spPr>
          <a:xfrm>
            <a:off x="842246" y="3588546"/>
            <a:ext cx="2116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576F1-67BD-ED41-8F8E-D5EEA4BBE8D3}"/>
              </a:ext>
            </a:extLst>
          </p:cNvPr>
          <p:cNvSpPr txBox="1"/>
          <p:nvPr/>
        </p:nvSpPr>
        <p:spPr>
          <a:xfrm>
            <a:off x="3480303" y="3588546"/>
            <a:ext cx="1216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+ 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2B1FE-8212-9C47-A5E2-8B2C2EF5E4E4}"/>
              </a:ext>
            </a:extLst>
          </p:cNvPr>
          <p:cNvSpPr txBox="1"/>
          <p:nvPr/>
        </p:nvSpPr>
        <p:spPr>
          <a:xfrm>
            <a:off x="6175006" y="3569104"/>
            <a:ext cx="1216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MC/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926C50-4C74-D544-863C-1A2D497166FC}"/>
              </a:ext>
            </a:extLst>
          </p:cNvPr>
          <p:cNvSpPr txBox="1">
            <a:spLocks/>
          </p:cNvSpPr>
          <p:nvPr/>
        </p:nvSpPr>
        <p:spPr>
          <a:xfrm>
            <a:off x="6976093" y="265508"/>
            <a:ext cx="2057400" cy="794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5x100 GeV</a:t>
            </a:r>
          </a:p>
          <a:p>
            <a:r>
              <a:rPr lang="en-US" sz="1600" dirty="0">
                <a:solidFill>
                  <a:schemeClr val="tx1"/>
                </a:solidFill>
              </a:rPr>
              <a:t>0.016 &lt; x &lt; 0.025</a:t>
            </a:r>
          </a:p>
          <a:p>
            <a:r>
              <a:rPr lang="en-US" sz="1600" dirty="0">
                <a:solidFill>
                  <a:schemeClr val="tx1"/>
                </a:solidFill>
              </a:rPr>
              <a:t>HA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EF2DD-243F-014B-A928-BA52321E6CDB}"/>
              </a:ext>
            </a:extLst>
          </p:cNvPr>
          <p:cNvSpPr txBox="1"/>
          <p:nvPr/>
        </p:nvSpPr>
        <p:spPr>
          <a:xfrm>
            <a:off x="3023280" y="2611976"/>
            <a:ext cx="61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44AF5-5FBE-AF49-8A2E-5FD95177AE82}"/>
              </a:ext>
            </a:extLst>
          </p:cNvPr>
          <p:cNvSpPr txBox="1"/>
          <p:nvPr/>
        </p:nvSpPr>
        <p:spPr>
          <a:xfrm>
            <a:off x="3607685" y="1486940"/>
            <a:ext cx="159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Transition region/acceptance gap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02CED-3455-6D46-9909-D9D230031DEF}"/>
              </a:ext>
            </a:extLst>
          </p:cNvPr>
          <p:cNvSpPr txBox="1"/>
          <p:nvPr/>
        </p:nvSpPr>
        <p:spPr>
          <a:xfrm>
            <a:off x="3727593" y="3077669"/>
            <a:ext cx="61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B0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EAC72-E0DF-8644-B4FB-C86E82D9D870}"/>
              </a:ext>
            </a:extLst>
          </p:cNvPr>
          <p:cNvCxnSpPr/>
          <p:nvPr/>
        </p:nvCxnSpPr>
        <p:spPr>
          <a:xfrm flipV="1">
            <a:off x="3205537" y="1821953"/>
            <a:ext cx="0" cy="7319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0F3CF5-8B66-CE4A-A3A1-C7A482E261BE}"/>
              </a:ext>
            </a:extLst>
          </p:cNvPr>
          <p:cNvCxnSpPr>
            <a:cxnSpLocks/>
          </p:cNvCxnSpPr>
          <p:nvPr/>
        </p:nvCxnSpPr>
        <p:spPr>
          <a:xfrm>
            <a:off x="3362562" y="1410212"/>
            <a:ext cx="0" cy="2016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6252E8-82CF-5144-9C19-DFDCC1F85A2C}"/>
              </a:ext>
            </a:extLst>
          </p:cNvPr>
          <p:cNvCxnSpPr>
            <a:cxnSpLocks/>
          </p:cNvCxnSpPr>
          <p:nvPr/>
        </p:nvCxnSpPr>
        <p:spPr>
          <a:xfrm>
            <a:off x="3610342" y="1410211"/>
            <a:ext cx="0" cy="2016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D67D95-46C9-1B4B-BB5A-734211F47AEF}"/>
              </a:ext>
            </a:extLst>
          </p:cNvPr>
          <p:cNvCxnSpPr>
            <a:cxnSpLocks/>
          </p:cNvCxnSpPr>
          <p:nvPr/>
        </p:nvCxnSpPr>
        <p:spPr>
          <a:xfrm flipH="1">
            <a:off x="3480303" y="1914138"/>
            <a:ext cx="528508" cy="273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F5DE13-AEBD-5640-8C44-480D1927F15F}"/>
              </a:ext>
            </a:extLst>
          </p:cNvPr>
          <p:cNvCxnSpPr>
            <a:cxnSpLocks/>
          </p:cNvCxnSpPr>
          <p:nvPr/>
        </p:nvCxnSpPr>
        <p:spPr>
          <a:xfrm flipV="1">
            <a:off x="3824831" y="2526595"/>
            <a:ext cx="265810" cy="5505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3453E5-0B44-2340-B826-C86DD2CB96A1}"/>
              </a:ext>
            </a:extLst>
          </p:cNvPr>
          <p:cNvCxnSpPr>
            <a:cxnSpLocks/>
          </p:cNvCxnSpPr>
          <p:nvPr/>
        </p:nvCxnSpPr>
        <p:spPr>
          <a:xfrm>
            <a:off x="6083501" y="1410212"/>
            <a:ext cx="0" cy="2016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D89264-AF43-A24E-8B17-B8EAC38C9DB4}"/>
              </a:ext>
            </a:extLst>
          </p:cNvPr>
          <p:cNvCxnSpPr>
            <a:cxnSpLocks/>
          </p:cNvCxnSpPr>
          <p:nvPr/>
        </p:nvCxnSpPr>
        <p:spPr>
          <a:xfrm>
            <a:off x="6331281" y="1410211"/>
            <a:ext cx="0" cy="2016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9C5BB22-21B2-6A46-92AA-570903FC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4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7479F914-E604-604B-BF79-B9F1B9A3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3655355"/>
            <a:ext cx="8181464" cy="2560976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464444A-D8BA-9549-9902-E3722C32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" y="1251679"/>
            <a:ext cx="8181466" cy="2560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BB602-ABB4-0743-8E8E-F11F8621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7341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does the crab smearing affect reconstruction of 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6096C-34F9-0348-BC14-4B0F366723B2}"/>
              </a:ext>
            </a:extLst>
          </p:cNvPr>
          <p:cNvSpPr txBox="1"/>
          <p:nvPr/>
        </p:nvSpPr>
        <p:spPr>
          <a:xfrm>
            <a:off x="5766699" y="3894708"/>
            <a:ext cx="20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Crab/vertex smearing removed.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4E575-7C81-184C-9186-809B4695D73C}"/>
              </a:ext>
            </a:extLst>
          </p:cNvPr>
          <p:cNvSpPr txBox="1"/>
          <p:nvPr/>
        </p:nvSpPr>
        <p:spPr>
          <a:xfrm>
            <a:off x="5844540" y="1552588"/>
            <a:ext cx="186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Crab/vertex smearing included.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82338-7DFF-D242-BDB0-B76731D3C6BC}"/>
              </a:ext>
            </a:extLst>
          </p:cNvPr>
          <p:cNvSpPr txBox="1"/>
          <p:nvPr/>
        </p:nvSpPr>
        <p:spPr>
          <a:xfrm>
            <a:off x="4246056" y="6186905"/>
            <a:ext cx="447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The first few bins are cutoff, where the ratio is dominated by acceptance.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C3BF-41AA-D64B-B449-27C513045CEE}"/>
              </a:ext>
            </a:extLst>
          </p:cNvPr>
          <p:cNvSpPr txBox="1"/>
          <p:nvPr/>
        </p:nvSpPr>
        <p:spPr>
          <a:xfrm>
            <a:off x="949960" y="356711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576F1-67BD-ED41-8F8E-D5EEA4BBE8D3}"/>
              </a:ext>
            </a:extLst>
          </p:cNvPr>
          <p:cNvSpPr txBox="1"/>
          <p:nvPr/>
        </p:nvSpPr>
        <p:spPr>
          <a:xfrm>
            <a:off x="3526769" y="356711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+ 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2B1FE-8212-9C47-A5E2-8B2C2EF5E4E4}"/>
              </a:ext>
            </a:extLst>
          </p:cNvPr>
          <p:cNvSpPr txBox="1"/>
          <p:nvPr/>
        </p:nvSpPr>
        <p:spPr>
          <a:xfrm>
            <a:off x="6201018" y="3555265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MC/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926C50-4C74-D544-863C-1A2D497166FC}"/>
              </a:ext>
            </a:extLst>
          </p:cNvPr>
          <p:cNvSpPr txBox="1">
            <a:spLocks/>
          </p:cNvSpPr>
          <p:nvPr/>
        </p:nvSpPr>
        <p:spPr>
          <a:xfrm>
            <a:off x="6873411" y="176177"/>
            <a:ext cx="2057400" cy="89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18x275 GeV</a:t>
            </a:r>
          </a:p>
          <a:p>
            <a:r>
              <a:rPr lang="en-US" sz="1600" dirty="0">
                <a:solidFill>
                  <a:schemeClr val="tx1"/>
                </a:solidFill>
              </a:rPr>
              <a:t>0.9 &lt; Q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&lt; 50 GeV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0.0016 &lt; x &lt; 0.0025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HD (v2) – new parameters from C-AD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4C3CBE-8957-9949-A930-CBF8B31F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712061B-FA68-6847-BE1C-F8B954EA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769"/>
            <a:ext cx="7978143" cy="24973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C1B8B1-62E2-6F4C-8DDB-B86476C748EE}"/>
              </a:ext>
            </a:extLst>
          </p:cNvPr>
          <p:cNvSpPr txBox="1">
            <a:spLocks/>
          </p:cNvSpPr>
          <p:nvPr/>
        </p:nvSpPr>
        <p:spPr>
          <a:xfrm>
            <a:off x="6719298" y="56674"/>
            <a:ext cx="2386113" cy="11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18x275 GeV</a:t>
            </a:r>
          </a:p>
          <a:p>
            <a:r>
              <a:rPr lang="en-US" sz="1600" dirty="0">
                <a:solidFill>
                  <a:schemeClr val="tx1"/>
                </a:solidFill>
              </a:rPr>
              <a:t>0.9 &lt; Q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&lt; 50 GeV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0.0016 &lt; x &lt; 0.0025</a:t>
            </a:r>
          </a:p>
          <a:p>
            <a:r>
              <a:rPr lang="en-US" sz="1600" dirty="0">
                <a:solidFill>
                  <a:srgbClr val="FF0000"/>
                </a:solidFill>
              </a:rPr>
              <a:t>HD (v2) – new parameters from C-AD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crossing angle = 50 </a:t>
            </a:r>
            <a:r>
              <a:rPr lang="en-US" sz="1600" dirty="0" err="1">
                <a:solidFill>
                  <a:srgbClr val="7030A0"/>
                </a:solidFill>
              </a:rPr>
              <a:t>mrad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79D3C-316C-694B-B6DE-73C1E81E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7341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does the crab smearing affect reconstruction of 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A2021-DD49-0C48-8062-FBA99E0D45B0}"/>
              </a:ext>
            </a:extLst>
          </p:cNvPr>
          <p:cNvSpPr txBox="1"/>
          <p:nvPr/>
        </p:nvSpPr>
        <p:spPr>
          <a:xfrm>
            <a:off x="5606666" y="5349503"/>
            <a:ext cx="20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Crab/vertex smearing removed.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DD218-3021-B14E-A640-35698187E1DF}"/>
              </a:ext>
            </a:extLst>
          </p:cNvPr>
          <p:cNvSpPr txBox="1"/>
          <p:nvPr/>
        </p:nvSpPr>
        <p:spPr>
          <a:xfrm>
            <a:off x="5762347" y="2842120"/>
            <a:ext cx="186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Crab/vertex smearing included.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89FAC-9E7D-4A4F-9AC7-CA78E5EE5E38}"/>
              </a:ext>
            </a:extLst>
          </p:cNvPr>
          <p:cNvSpPr txBox="1"/>
          <p:nvPr/>
        </p:nvSpPr>
        <p:spPr>
          <a:xfrm>
            <a:off x="842246" y="3588546"/>
            <a:ext cx="2116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46877-1897-424A-90CA-D4AA59F95A7D}"/>
              </a:ext>
            </a:extLst>
          </p:cNvPr>
          <p:cNvSpPr txBox="1"/>
          <p:nvPr/>
        </p:nvSpPr>
        <p:spPr>
          <a:xfrm>
            <a:off x="3480303" y="3588546"/>
            <a:ext cx="1216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+ 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44E8D-FB82-8049-AC36-924B64F554D7}"/>
              </a:ext>
            </a:extLst>
          </p:cNvPr>
          <p:cNvSpPr txBox="1"/>
          <p:nvPr/>
        </p:nvSpPr>
        <p:spPr>
          <a:xfrm>
            <a:off x="6000345" y="3588546"/>
            <a:ext cx="1216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MC/</a:t>
            </a:r>
            <a:r>
              <a:rPr lang="en-US" dirty="0" err="1">
                <a:solidFill>
                  <a:srgbClr val="FF0000"/>
                </a:solidFill>
              </a:rPr>
              <a:t>Reco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7ABD758-905D-BC42-9FCB-AF4DAABB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331"/>
            <a:ext cx="7999480" cy="24973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9E07BB-D4DE-4F48-BE49-FED9307398B8}"/>
              </a:ext>
            </a:extLst>
          </p:cNvPr>
          <p:cNvSpPr txBox="1"/>
          <p:nvPr/>
        </p:nvSpPr>
        <p:spPr>
          <a:xfrm>
            <a:off x="5678267" y="2786762"/>
            <a:ext cx="186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Crab/vertex smearing included.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79523-BCDF-174E-A824-3BF6A6AD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DABB-4D9B-744E-B931-611A7443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857499"/>
          </a:xfrm>
        </p:spPr>
        <p:txBody>
          <a:bodyPr/>
          <a:lstStyle/>
          <a:p>
            <a:r>
              <a:rPr lang="en-US" dirty="0"/>
              <a:t>Reminder: Timing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37D02D-446E-0640-AC0D-E9CD737BD14A}"/>
              </a:ext>
            </a:extLst>
          </p:cNvPr>
          <p:cNvSpPr/>
          <p:nvPr/>
        </p:nvSpPr>
        <p:spPr>
          <a:xfrm>
            <a:off x="404132" y="2351052"/>
            <a:ext cx="3617025" cy="4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B6A658-C805-544A-A0AD-B9B427B38322}"/>
              </a:ext>
            </a:extLst>
          </p:cNvPr>
          <p:cNvCxnSpPr>
            <a:cxnSpLocks/>
          </p:cNvCxnSpPr>
          <p:nvPr/>
        </p:nvCxnSpPr>
        <p:spPr>
          <a:xfrm>
            <a:off x="470232" y="3018621"/>
            <a:ext cx="3550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B67E5B-8560-0242-8054-345D6C5683FF}"/>
              </a:ext>
            </a:extLst>
          </p:cNvPr>
          <p:cNvSpPr txBox="1"/>
          <p:nvPr/>
        </p:nvSpPr>
        <p:spPr>
          <a:xfrm>
            <a:off x="570143" y="3041561"/>
            <a:ext cx="399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 hadron bunch length </a:t>
            </a:r>
            <a:r>
              <a:rPr lang="en-US" dirty="0">
                <a:solidFill>
                  <a:srgbClr val="FF0000"/>
                </a:solidFill>
              </a:rPr>
              <a:t>~10cm*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AB20-8A32-B243-870D-24BB11627620}"/>
              </a:ext>
            </a:extLst>
          </p:cNvPr>
          <p:cNvSpPr txBox="1"/>
          <p:nvPr/>
        </p:nvSpPr>
        <p:spPr>
          <a:xfrm>
            <a:off x="92007" y="3840923"/>
            <a:ext cx="895451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the rotation, the Roman Pots see the bunch crossing </a:t>
            </a:r>
            <a:r>
              <a:rPr lang="en-US" b="1" dirty="0"/>
              <a:t>smeared in x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Vertex smearing = 12.5mrad (half the crossing angle) * 10cm = </a:t>
            </a:r>
            <a:r>
              <a:rPr lang="en-US" b="1" dirty="0">
                <a:solidFill>
                  <a:srgbClr val="FF0000"/>
                </a:solidFill>
              </a:rPr>
              <a:t>1.25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 the effective vertex smearing was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 a 1cm bunch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we would have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0.125mm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vertex smearing.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simulations were done with these two extrema and the results compared.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31DA8-33F8-1F4A-99A0-6B03AC170119}"/>
              </a:ext>
            </a:extLst>
          </p:cNvPr>
          <p:cNvSpPr txBox="1"/>
          <p:nvPr/>
        </p:nvSpPr>
        <p:spPr>
          <a:xfrm>
            <a:off x="72529" y="5485073"/>
            <a:ext cx="8954516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From these comparisons, reducing the effective vertex smearing to that of the 1cm bunch length reduces the momentum smearing to a negligible amount from this contribution.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7030A0"/>
                </a:solidFill>
              </a:rPr>
              <a:t>This can be achieved with timing of ~ 35ps (1cm/speed of light).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E4FF15-62B1-BE45-A871-36976B68C944}"/>
              </a:ext>
            </a:extLst>
          </p:cNvPr>
          <p:cNvSpPr/>
          <p:nvPr/>
        </p:nvSpPr>
        <p:spPr>
          <a:xfrm>
            <a:off x="5122845" y="2371851"/>
            <a:ext cx="575354" cy="353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96CEE-CD67-1447-A49A-80060C3A4F82}"/>
              </a:ext>
            </a:extLst>
          </p:cNvPr>
          <p:cNvSpPr txBox="1"/>
          <p:nvPr/>
        </p:nvSpPr>
        <p:spPr>
          <a:xfrm>
            <a:off x="4433163" y="2803940"/>
            <a:ext cx="240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along the beam with no crabbing.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F04F12-EBF0-0247-8629-862BC657FB1F}"/>
              </a:ext>
            </a:extLst>
          </p:cNvPr>
          <p:cNvSpPr/>
          <p:nvPr/>
        </p:nvSpPr>
        <p:spPr>
          <a:xfrm>
            <a:off x="7066438" y="2281699"/>
            <a:ext cx="1673430" cy="533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39E7B-D0EA-ED41-96A8-059F9BE62CC7}"/>
              </a:ext>
            </a:extLst>
          </p:cNvPr>
          <p:cNvSpPr txBox="1"/>
          <p:nvPr/>
        </p:nvSpPr>
        <p:spPr>
          <a:xfrm>
            <a:off x="6964363" y="2833955"/>
            <a:ext cx="24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the RP sees.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4C875-972E-3541-88C9-3A67B25E15B7}"/>
              </a:ext>
            </a:extLst>
          </p:cNvPr>
          <p:cNvCxnSpPr>
            <a:cxnSpLocks/>
          </p:cNvCxnSpPr>
          <p:nvPr/>
        </p:nvCxnSpPr>
        <p:spPr>
          <a:xfrm>
            <a:off x="7072178" y="2193184"/>
            <a:ext cx="16734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30450D-973C-074F-9AE8-F9A59F9F1809}"/>
              </a:ext>
            </a:extLst>
          </p:cNvPr>
          <p:cNvSpPr txBox="1"/>
          <p:nvPr/>
        </p:nvSpPr>
        <p:spPr>
          <a:xfrm>
            <a:off x="7502203" y="1833915"/>
            <a:ext cx="112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~1.25mm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A2459-8E03-264F-9E19-BF0F2F5887BB}"/>
              </a:ext>
            </a:extLst>
          </p:cNvPr>
          <p:cNvSpPr txBox="1"/>
          <p:nvPr/>
        </p:nvSpPr>
        <p:spPr>
          <a:xfrm>
            <a:off x="250457" y="1077995"/>
            <a:ext cx="68977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exclusive reactions measured with the Roman Pots we need good timing to resolve the position of the interaction within the proton bunch. But what should the timing be?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A00DF-3FD0-1F49-8DBD-15AD59D01F57}"/>
              </a:ext>
            </a:extLst>
          </p:cNvPr>
          <p:cNvSpPr txBox="1"/>
          <p:nvPr/>
        </p:nvSpPr>
        <p:spPr>
          <a:xfrm>
            <a:off x="570143" y="3335457"/>
            <a:ext cx="457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*based on ”ultimate” machine performance.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7BC460-CBDE-B543-998F-9C3B2BB5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5A9E-38D5-9B4E-AC93-5BF2B9C8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723935"/>
          </a:xfrm>
        </p:spPr>
        <p:txBody>
          <a:bodyPr/>
          <a:lstStyle/>
          <a:p>
            <a:r>
              <a:rPr lang="en-US" dirty="0"/>
              <a:t>Conclusions from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707A-B644-FE45-9A82-742D32D2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2736"/>
            <a:ext cx="910541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improved optics, the angular divergence and vertex smearing contributions become comparable.</a:t>
            </a:r>
          </a:p>
          <a:p>
            <a:pPr lvl="1"/>
            <a:r>
              <a:rPr lang="en-US" u="sng" dirty="0"/>
              <a:t>Note:</a:t>
            </a:r>
            <a:r>
              <a:rPr lang="en-US" dirty="0"/>
              <a:t> we expect improved optics for the Roman Pots for both the HD and HA configurations – we need the resolution to be good for both since the HD configuration helps populate the tails.</a:t>
            </a:r>
          </a:p>
          <a:p>
            <a:r>
              <a:rPr lang="en-US" dirty="0"/>
              <a:t>A larger crossing angle (up to 50 </a:t>
            </a:r>
            <a:r>
              <a:rPr lang="en-US" dirty="0" err="1"/>
              <a:t>mrad</a:t>
            </a:r>
            <a:r>
              <a:rPr lang="en-US" dirty="0"/>
              <a:t>) is under consideration.</a:t>
            </a:r>
          </a:p>
          <a:p>
            <a:pPr lvl="1"/>
            <a:r>
              <a:rPr lang="en-US" dirty="0"/>
              <a:t>This would make the vertex smearing the dominant contribution, and it has a clear effect on the t-resolution.</a:t>
            </a:r>
          </a:p>
          <a:p>
            <a:r>
              <a:rPr lang="en-US" dirty="0">
                <a:solidFill>
                  <a:srgbClr val="FF0000"/>
                </a:solidFill>
              </a:rPr>
              <a:t>Timing will also be required for background rejection, which is being investigated now.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01311-EE44-3D4A-9350-AFD32FF9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904D-F56F-3542-B924-E6D9E879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757551"/>
          </a:xfrm>
        </p:spPr>
        <p:txBody>
          <a:bodyPr/>
          <a:lstStyle/>
          <a:p>
            <a:r>
              <a:rPr lang="en-US" dirty="0"/>
              <a:t>Layout of Far-Forward Region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CBF50C-77F2-C34D-9357-D3CFA21D4082}"/>
              </a:ext>
            </a:extLst>
          </p:cNvPr>
          <p:cNvGrpSpPr/>
          <p:nvPr/>
        </p:nvGrpSpPr>
        <p:grpSpPr>
          <a:xfrm>
            <a:off x="0" y="1541160"/>
            <a:ext cx="8745816" cy="5428521"/>
            <a:chOff x="236135" y="1045524"/>
            <a:chExt cx="12547536" cy="54841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C134CB-AB32-B24B-A8DA-B926C219C20F}"/>
                </a:ext>
              </a:extLst>
            </p:cNvPr>
            <p:cNvGrpSpPr/>
            <p:nvPr/>
          </p:nvGrpSpPr>
          <p:grpSpPr>
            <a:xfrm>
              <a:off x="236135" y="1045524"/>
              <a:ext cx="12547536" cy="5484135"/>
              <a:chOff x="475843" y="1419969"/>
              <a:chExt cx="12547536" cy="548413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BDF2E57-C5DB-8F45-B7FB-BB2C9051D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843" y="1419969"/>
                <a:ext cx="11157243" cy="5369423"/>
              </a:xfrm>
              <a:prstGeom prst="rect">
                <a:avLst/>
              </a:prstGeom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F4D0FE2-232A-2A44-8672-9BA2E8A896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0261" y="3222210"/>
                <a:ext cx="780395" cy="1465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852E7E4-C5A8-1241-A90E-3924C03ADE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498" y="3666330"/>
                <a:ext cx="457264" cy="5701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C3DFE3B-CD0F-5C4A-BFAF-9A4CE1F71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5928" y="5806902"/>
                <a:ext cx="248062" cy="4814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FB4EFB-57BF-A047-9CEB-8036278FE848}"/>
                  </a:ext>
                </a:extLst>
              </p:cNvPr>
              <p:cNvSpPr txBox="1"/>
              <p:nvPr/>
            </p:nvSpPr>
            <p:spPr>
              <a:xfrm>
                <a:off x="1591258" y="3357100"/>
                <a:ext cx="2487976" cy="70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Roman pots (inside pipe)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94594C-573F-184F-9949-DCAFF75B8AA5}"/>
                  </a:ext>
                </a:extLst>
              </p:cNvPr>
              <p:cNvSpPr txBox="1"/>
              <p:nvPr/>
            </p:nvSpPr>
            <p:spPr>
              <a:xfrm>
                <a:off x="2933378" y="4205202"/>
                <a:ext cx="3167222" cy="112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Off-Momentum Detectors</a:t>
                </a:r>
              </a:p>
              <a:p>
                <a:endParaRPr lang="en-US" sz="2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02CF15-E47F-8047-8CAD-7EACF6AE37B1}"/>
                  </a:ext>
                </a:extLst>
              </p:cNvPr>
              <p:cNvSpPr txBox="1"/>
              <p:nvPr/>
            </p:nvSpPr>
            <p:spPr>
              <a:xfrm>
                <a:off x="6231622" y="3442579"/>
                <a:ext cx="1905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B1apf dipole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D8A257-689B-7F49-95A5-C73C7CCF5FB3}"/>
                  </a:ext>
                </a:extLst>
              </p:cNvPr>
              <p:cNvSpPr txBox="1"/>
              <p:nvPr/>
            </p:nvSpPr>
            <p:spPr>
              <a:xfrm>
                <a:off x="9484773" y="6119082"/>
                <a:ext cx="2014015" cy="7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B0 Silicon  Detector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B19E530-E736-FB46-9356-BDF647D59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5059" y="2527664"/>
                <a:ext cx="723515" cy="2772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68715A-CBB0-474E-A9A8-8DE7A106A070}"/>
                  </a:ext>
                </a:extLst>
              </p:cNvPr>
              <p:cNvSpPr txBox="1"/>
              <p:nvPr/>
            </p:nvSpPr>
            <p:spPr>
              <a:xfrm>
                <a:off x="475843" y="2590744"/>
                <a:ext cx="3967525" cy="44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ZDC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587BFF-FEC9-E94C-AAC1-D1896EADB566}"/>
                  </a:ext>
                </a:extLst>
              </p:cNvPr>
              <p:cNvSpPr txBox="1"/>
              <p:nvPr/>
            </p:nvSpPr>
            <p:spPr>
              <a:xfrm>
                <a:off x="11333492" y="5388570"/>
                <a:ext cx="1689887" cy="38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B0pf dipole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0A8CEE2-F096-7143-97C0-DA3A4EA730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7331" y="5109152"/>
                <a:ext cx="1756267" cy="6869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6A122E-5461-D046-A23B-09C712C1FD6B}"/>
                  </a:ext>
                </a:extLst>
              </p:cNvPr>
              <p:cNvSpPr txBox="1"/>
              <p:nvPr/>
            </p:nvSpPr>
            <p:spPr>
              <a:xfrm>
                <a:off x="8265832" y="5512061"/>
                <a:ext cx="2372514" cy="58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Hadron beam coming from IP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C73CC4F-E688-3641-8B2D-6302A8B4A1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498" y="3920892"/>
                <a:ext cx="914529" cy="3155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791634-22DE-7745-8313-C3026ABB68D6}"/>
                </a:ext>
              </a:extLst>
            </p:cNvPr>
            <p:cNvSpPr txBox="1"/>
            <p:nvPr/>
          </p:nvSpPr>
          <p:spPr>
            <a:xfrm>
              <a:off x="10190067" y="4748207"/>
              <a:ext cx="1898457" cy="38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B0apf dipole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A56C84-A6ED-474C-996C-1422DE4EDCD6}"/>
                </a:ext>
              </a:extLst>
            </p:cNvPr>
            <p:cNvSpPr txBox="1"/>
            <p:nvPr/>
          </p:nvSpPr>
          <p:spPr>
            <a:xfrm>
              <a:off x="6657620" y="3372642"/>
              <a:ext cx="1905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B1pf dipole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1580F-1EC5-DE4B-8ED9-D3FE0FB9916C}"/>
                </a:ext>
              </a:extLst>
            </p:cNvPr>
            <p:cNvSpPr txBox="1"/>
            <p:nvPr/>
          </p:nvSpPr>
          <p:spPr>
            <a:xfrm>
              <a:off x="9440366" y="4488305"/>
              <a:ext cx="2451710" cy="37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Q1apf quadrupole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20B99-1AF2-ED42-B902-5AF180254061}"/>
                </a:ext>
              </a:extLst>
            </p:cNvPr>
            <p:cNvSpPr txBox="1"/>
            <p:nvPr/>
          </p:nvSpPr>
          <p:spPr>
            <a:xfrm>
              <a:off x="8650897" y="4158832"/>
              <a:ext cx="2774753" cy="38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Q1bpf quadrupole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F95424-3B68-A542-84AE-B9F58C6F082B}"/>
                </a:ext>
              </a:extLst>
            </p:cNvPr>
            <p:cNvSpPr txBox="1"/>
            <p:nvPr/>
          </p:nvSpPr>
          <p:spPr>
            <a:xfrm>
              <a:off x="7549032" y="3742054"/>
              <a:ext cx="2372514" cy="38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Q2pf quadrupole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B46E48-26E8-194D-9212-E864C8614087}"/>
                </a:ext>
              </a:extLst>
            </p:cNvPr>
            <p:cNvSpPr txBox="1"/>
            <p:nvPr/>
          </p:nvSpPr>
          <p:spPr>
            <a:xfrm>
              <a:off x="918829" y="1229019"/>
              <a:ext cx="1905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B2pf </a:t>
              </a:r>
              <a:r>
                <a:rPr lang="en-US" sz="1600" dirty="0"/>
                <a:t>dipole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06431A2-8D2A-5B40-83F5-2B1FEE720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93352"/>
              </p:ext>
            </p:extLst>
          </p:nvPr>
        </p:nvGraphicFramePr>
        <p:xfrm>
          <a:off x="2052568" y="752400"/>
          <a:ext cx="7067220" cy="20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21">
                  <a:extLst>
                    <a:ext uri="{9D8B030D-6E8A-4147-A177-3AD203B41FA5}">
                      <a16:colId xmlns:a16="http://schemas.microsoft.com/office/drawing/2014/main" val="1464374880"/>
                    </a:ext>
                  </a:extLst>
                </a:gridCol>
                <a:gridCol w="2104804">
                  <a:extLst>
                    <a:ext uri="{9D8B030D-6E8A-4147-A177-3AD203B41FA5}">
                      <a16:colId xmlns:a16="http://schemas.microsoft.com/office/drawing/2014/main" val="272347894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334621023"/>
                    </a:ext>
                  </a:extLst>
                </a:gridCol>
                <a:gridCol w="1954185">
                  <a:extLst>
                    <a:ext uri="{9D8B030D-6E8A-4147-A177-3AD203B41FA5}">
                      <a16:colId xmlns:a16="http://schemas.microsoft.com/office/drawing/2014/main" val="3480195683"/>
                    </a:ext>
                  </a:extLst>
                </a:gridCol>
              </a:tblGrid>
              <a:tr h="3319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Detector Position (</a:t>
                      </a:r>
                      <a:r>
                        <a:rPr lang="en-US" sz="1200" dirty="0" err="1"/>
                        <a:t>x,z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Angular Acceptance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813616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ZDC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(0.96m, 37.5m)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𝜽 &lt; 5.5 </a:t>
                      </a:r>
                      <a:r>
                        <a:rPr lang="en-US" sz="1100" dirty="0" err="1"/>
                        <a:t>mrad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About 4.0 </a:t>
                      </a:r>
                      <a:r>
                        <a:rPr lang="en-US" sz="1100" dirty="0" err="1"/>
                        <a:t>mrad</a:t>
                      </a:r>
                      <a:r>
                        <a:rPr lang="en-US" sz="1100" dirty="0"/>
                        <a:t> at </a:t>
                      </a:r>
                      <a:r>
                        <a:rPr lang="en-US" sz="1100" dirty="0" err="1"/>
                        <a:t>ϕ</a:t>
                      </a:r>
                      <a:r>
                        <a:rPr lang="en-US" sz="1100" dirty="0"/>
                        <a:t> ~ 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591294"/>
                  </a:ext>
                </a:extLst>
              </a:tr>
              <a:tr h="3833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Roman Pots (2 stations)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(0.845m, 26m) &amp; (0.936m, 28m)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0.0* &lt; 𝜽 &lt; 5.0 </a:t>
                      </a:r>
                      <a:r>
                        <a:rPr lang="en-US" sz="1100" dirty="0" err="1"/>
                        <a:t>mrad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0.65 &lt; </a:t>
                      </a:r>
                      <a:r>
                        <a:rPr lang="en-US" sz="1100" dirty="0" err="1"/>
                        <a:t>x</a:t>
                      </a:r>
                      <a:r>
                        <a:rPr lang="en-US" sz="1100" baseline="-25000" dirty="0" err="1"/>
                        <a:t>L</a:t>
                      </a:r>
                      <a:r>
                        <a:rPr lang="en-US" sz="1100" dirty="0"/>
                        <a:t> &lt; 1.0 </a:t>
                      </a:r>
                    </a:p>
                    <a:p>
                      <a:pPr algn="ctr"/>
                      <a:r>
                        <a:rPr lang="en-US" sz="1100" dirty="0"/>
                        <a:t>10σ cut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381985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Off-Momentum Detectors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(0.8, 22.5m) &amp; (0.85m, 24.5m)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 &lt; 𝜽 &lt; 5.0 </a:t>
                      </a:r>
                      <a:r>
                        <a:rPr lang="en-US" sz="1100" dirty="0" err="1"/>
                        <a:t>mrad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Roughly 0.4 &lt; </a:t>
                      </a:r>
                      <a:r>
                        <a:rPr lang="en-US" sz="1100" dirty="0" err="1"/>
                        <a:t>x</a:t>
                      </a:r>
                      <a:r>
                        <a:rPr lang="en-US" sz="1100" baseline="-25000" dirty="0" err="1"/>
                        <a:t>L</a:t>
                      </a:r>
                      <a:r>
                        <a:rPr lang="en-US" sz="1100" dirty="0"/>
                        <a:t> &lt; 0.6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800951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B0 Sensors (4 layers, evenly spaced)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 = 0.19m, 5.4m &lt; z &lt; 6.4m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5.5 &lt; 𝜽 &lt; 20.0 </a:t>
                      </a:r>
                      <a:r>
                        <a:rPr lang="en-US" sz="1100" dirty="0" err="1"/>
                        <a:t>mrad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Could change a bit depending on pipe and electron quad.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0565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60D3C-230B-214F-A1E3-7FE1EEF0185C}"/>
                  </a:ext>
                </a:extLst>
              </p:cNvPr>
              <p:cNvSpPr txBox="1"/>
              <p:nvPr/>
            </p:nvSpPr>
            <p:spPr>
              <a:xfrm>
                <a:off x="180595" y="868254"/>
                <a:ext cx="1576012" cy="542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𝑛𝑢𝑐𝑙𝑒𝑜𝑛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060D3C-230B-214F-A1E3-7FE1EEF01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5" y="868254"/>
                <a:ext cx="1576012" cy="542393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B7005E6-522A-BC45-A037-FF9ACC54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1523A8-7261-9A4F-A878-299A6A272072}"/>
              </a:ext>
            </a:extLst>
          </p:cNvPr>
          <p:cNvSpPr txBox="1"/>
          <p:nvPr/>
        </p:nvSpPr>
        <p:spPr>
          <a:xfrm>
            <a:off x="138150" y="6302310"/>
            <a:ext cx="250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EicRoot</a:t>
            </a:r>
            <a:r>
              <a:rPr lang="en-US" dirty="0"/>
              <a:t> – GEANT4 VMC</a:t>
            </a:r>
          </a:p>
        </p:txBody>
      </p:sp>
    </p:spTree>
    <p:extLst>
      <p:ext uri="{BB962C8B-B14F-4D97-AF65-F5344CB8AC3E}">
        <p14:creationId xmlns:p14="http://schemas.microsoft.com/office/powerpoint/2010/main" val="120835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5D67C0-F1FF-9F4B-9295-E3CBC0CAE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5" r="50365"/>
          <a:stretch/>
        </p:blipFill>
        <p:spPr>
          <a:xfrm>
            <a:off x="1183699" y="3633617"/>
            <a:ext cx="3312694" cy="319961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294BC6-1F33-DC4E-9325-43ABB4389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9" r="50282"/>
          <a:stretch/>
        </p:blipFill>
        <p:spPr>
          <a:xfrm>
            <a:off x="1183699" y="660647"/>
            <a:ext cx="3342754" cy="3228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85C56-035B-B24C-B266-3394C65A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9105412" cy="795854"/>
          </a:xfrm>
        </p:spPr>
        <p:txBody>
          <a:bodyPr>
            <a:normAutofit fontScale="90000"/>
          </a:bodyPr>
          <a:lstStyle/>
          <a:p>
            <a:r>
              <a:rPr lang="en-US" dirty="0"/>
              <a:t>Some Comparisons – High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62F6EE-7FBF-314E-A8E9-9592C0BA2ED4}"/>
                  </a:ext>
                </a:extLst>
              </p:cNvPr>
              <p:cNvSpPr txBox="1"/>
              <p:nvPr/>
            </p:nvSpPr>
            <p:spPr>
              <a:xfrm>
                <a:off x="5031797" y="4694600"/>
                <a:ext cx="3717600" cy="101566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Moving the sensors ~7.2 mm closer (from 10 to 8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) gains about 100 MeV in </a:t>
                </a:r>
                <a:r>
                  <a:rPr lang="en-US" sz="2000" b="1" dirty="0" err="1">
                    <a:solidFill>
                      <a:srgbClr val="7030A0"/>
                    </a:solidFill>
                  </a:rPr>
                  <a:t>pt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-acceptance.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62F6EE-7FBF-314E-A8E9-9592C0B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97" y="4694600"/>
                <a:ext cx="3717600" cy="1015663"/>
              </a:xfrm>
              <a:prstGeom prst="rect">
                <a:avLst/>
              </a:prstGeom>
              <a:blipFill>
                <a:blip r:embed="rId4"/>
                <a:stretch>
                  <a:fillRect l="-1706" t="-246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8FC280-B1B6-EA4A-888F-88D9B94274B0}"/>
                  </a:ext>
                </a:extLst>
              </p:cNvPr>
              <p:cNvSpPr/>
              <p:nvPr/>
            </p:nvSpPr>
            <p:spPr>
              <a:xfrm>
                <a:off x="3225225" y="2274973"/>
                <a:ext cx="682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10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8FC280-B1B6-EA4A-888F-88D9B9427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225" y="2274973"/>
                <a:ext cx="682687" cy="461665"/>
              </a:xfrm>
              <a:prstGeom prst="rect">
                <a:avLst/>
              </a:prstGeom>
              <a:blipFill>
                <a:blip r:embed="rId5"/>
                <a:stretch>
                  <a:fillRect l="-12727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45A11B-7970-9F43-AD65-10704AB75884}"/>
                  </a:ext>
                </a:extLst>
              </p:cNvPr>
              <p:cNvSpPr/>
              <p:nvPr/>
            </p:nvSpPr>
            <p:spPr>
              <a:xfrm>
                <a:off x="3345578" y="5256555"/>
                <a:ext cx="5271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/>
                  <a:t>8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E45A11B-7970-9F43-AD65-10704AB75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78" y="5256555"/>
                <a:ext cx="527196" cy="461665"/>
              </a:xfrm>
              <a:prstGeom prst="rect">
                <a:avLst/>
              </a:prstGeom>
              <a:blipFill>
                <a:blip r:embed="rId6"/>
                <a:stretch>
                  <a:fillRect l="-1627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73A1E9-9373-3547-A298-544B60E96482}"/>
              </a:ext>
            </a:extLst>
          </p:cNvPr>
          <p:cNvCxnSpPr/>
          <p:nvPr/>
        </p:nvCxnSpPr>
        <p:spPr>
          <a:xfrm>
            <a:off x="4746661" y="1922274"/>
            <a:ext cx="0" cy="2992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D38CAF-91F7-7348-B790-224A5C7752FB}"/>
                  </a:ext>
                </a:extLst>
              </p:cNvPr>
              <p:cNvSpPr txBox="1"/>
              <p:nvPr/>
            </p:nvSpPr>
            <p:spPr>
              <a:xfrm>
                <a:off x="5031815" y="2146530"/>
                <a:ext cx="37176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Move sensors closer to beam in increments of “1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D38CAF-91F7-7348-B790-224A5C775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815" y="2146530"/>
                <a:ext cx="3717601" cy="830997"/>
              </a:xfrm>
              <a:prstGeom prst="rect">
                <a:avLst/>
              </a:prstGeom>
              <a:blipFill>
                <a:blip r:embed="rId7"/>
                <a:stretch>
                  <a:fillRect l="-2730" t="-4545" r="-136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DFC2FE-354C-1940-BD1C-A348F5A0D30C}"/>
                  </a:ext>
                </a:extLst>
              </p:cNvPr>
              <p:cNvSpPr/>
              <p:nvPr/>
            </p:nvSpPr>
            <p:spPr>
              <a:xfrm>
                <a:off x="5581728" y="3044200"/>
                <a:ext cx="25094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1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u="sng" dirty="0"/>
                  <a:t> = 3.58 mm </a:t>
                </a:r>
              </a:p>
              <a:p>
                <a:r>
                  <a:rPr lang="en-US" sz="2400" dirty="0"/>
                  <a:t>(for the high divergence optics)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DFC2FE-354C-1940-BD1C-A348F5A0D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28" y="3044200"/>
                <a:ext cx="2509412" cy="1200329"/>
              </a:xfrm>
              <a:prstGeom prst="rect">
                <a:avLst/>
              </a:prstGeom>
              <a:blipFill>
                <a:blip r:embed="rId8"/>
                <a:stretch>
                  <a:fillRect l="-3535" t="-4255" r="-50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FA4F9D-9896-0B44-AA21-5DB9F40BEF33}"/>
              </a:ext>
            </a:extLst>
          </p:cNvPr>
          <p:cNvCxnSpPr/>
          <p:nvPr/>
        </p:nvCxnSpPr>
        <p:spPr>
          <a:xfrm>
            <a:off x="2239767" y="1009042"/>
            <a:ext cx="0" cy="5332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EAD06-5436-E24F-8917-9CD4C070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2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AF4-CAA2-1945-857C-10235309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1325563"/>
          </a:xfrm>
        </p:spPr>
        <p:txBody>
          <a:bodyPr/>
          <a:lstStyle/>
          <a:p>
            <a:r>
              <a:rPr lang="en-US" dirty="0"/>
              <a:t>Reminder: Divergences and Optics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9AA4-57AD-AB47-8C65-0A5F0681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327"/>
            <a:ext cx="9105412" cy="4351338"/>
          </a:xfrm>
        </p:spPr>
        <p:txBody>
          <a:bodyPr/>
          <a:lstStyle/>
          <a:p>
            <a:r>
              <a:rPr lang="en-US" dirty="0"/>
              <a:t>Two configurations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High divergence (HD) </a:t>
            </a:r>
            <a:r>
              <a:rPr lang="en-US" dirty="0"/>
              <a:t>– beta functions tuned such that small beam at IP (higher luminosity), at the cost of larger beam at Roman Pots (meaning worse low-</a:t>
            </a:r>
            <a:r>
              <a:rPr lang="en-US" dirty="0" err="1"/>
              <a:t>pt</a:t>
            </a:r>
            <a:r>
              <a:rPr lang="en-US" dirty="0"/>
              <a:t> acceptance).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High acceptance (HA) </a:t>
            </a:r>
            <a:r>
              <a:rPr lang="en-US" dirty="0"/>
              <a:t>– Larger beam at IP, lower luminosity, better low-</a:t>
            </a:r>
            <a:r>
              <a:rPr lang="en-US" dirty="0" err="1"/>
              <a:t>pt</a:t>
            </a:r>
            <a:r>
              <a:rPr lang="en-US" dirty="0"/>
              <a:t> acceptance at the Roman Pots.</a:t>
            </a:r>
          </a:p>
          <a:p>
            <a:pPr lvl="1"/>
            <a:endParaRPr lang="en-US" dirty="0"/>
          </a:p>
        </p:txBody>
      </p:sp>
      <p:pic>
        <p:nvPicPr>
          <p:cNvPr id="5" name="Picture 4" descr="fig_dsdt_20x250_dvcs_10fb.eps">
            <a:extLst>
              <a:ext uri="{FF2B5EF4-FFF2-40B4-BE49-F238E27FC236}">
                <a16:creationId xmlns:a16="http://schemas.microsoft.com/office/drawing/2014/main" id="{1D69F8A5-09A4-C349-BEB3-23054F13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72" y="3584965"/>
            <a:ext cx="3224966" cy="30657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282A58-E3FA-F849-9539-E0E788A4C3AD}"/>
              </a:ext>
            </a:extLst>
          </p:cNvPr>
          <p:cNvCxnSpPr/>
          <p:nvPr/>
        </p:nvCxnSpPr>
        <p:spPr>
          <a:xfrm>
            <a:off x="6556355" y="5180113"/>
            <a:ext cx="39542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8F7213-10BB-AD45-BC41-1974287620A3}"/>
              </a:ext>
            </a:extLst>
          </p:cNvPr>
          <p:cNvSpPr txBox="1"/>
          <p:nvPr/>
        </p:nvSpPr>
        <p:spPr>
          <a:xfrm>
            <a:off x="6901138" y="51867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HD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2DAAE-3D67-684F-A848-C92419A9430E}"/>
              </a:ext>
            </a:extLst>
          </p:cNvPr>
          <p:cNvSpPr txBox="1"/>
          <p:nvPr/>
        </p:nvSpPr>
        <p:spPr>
          <a:xfrm>
            <a:off x="6201802" y="51801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HA</a:t>
            </a:r>
            <a:endParaRPr lang="en-US" sz="1600" b="1" dirty="0"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F71926-5894-7344-B55A-4710EE48410B}"/>
              </a:ext>
            </a:extLst>
          </p:cNvPr>
          <p:cNvGraphicFramePr>
            <a:graphicFrameLocks noGrp="1"/>
          </p:cNvGraphicFramePr>
          <p:nvPr/>
        </p:nvGraphicFramePr>
        <p:xfrm>
          <a:off x="213586" y="3695051"/>
          <a:ext cx="524571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685">
                  <a:extLst>
                    <a:ext uri="{9D8B030D-6E8A-4147-A177-3AD203B41FA5}">
                      <a16:colId xmlns:a16="http://schemas.microsoft.com/office/drawing/2014/main" val="3819274613"/>
                    </a:ext>
                  </a:extLst>
                </a:gridCol>
                <a:gridCol w="655540">
                  <a:extLst>
                    <a:ext uri="{9D8B030D-6E8A-4147-A177-3AD203B41FA5}">
                      <a16:colId xmlns:a16="http://schemas.microsoft.com/office/drawing/2014/main" val="3197499740"/>
                    </a:ext>
                  </a:extLst>
                </a:gridCol>
                <a:gridCol w="876338">
                  <a:extLst>
                    <a:ext uri="{9D8B030D-6E8A-4147-A177-3AD203B41FA5}">
                      <a16:colId xmlns:a16="http://schemas.microsoft.com/office/drawing/2014/main" val="1695933417"/>
                    </a:ext>
                  </a:extLst>
                </a:gridCol>
                <a:gridCol w="889335">
                  <a:extLst>
                    <a:ext uri="{9D8B030D-6E8A-4147-A177-3AD203B41FA5}">
                      <a16:colId xmlns:a16="http://schemas.microsoft.com/office/drawing/2014/main" val="3793041126"/>
                    </a:ext>
                  </a:extLst>
                </a:gridCol>
                <a:gridCol w="943812">
                  <a:extLst>
                    <a:ext uri="{9D8B030D-6E8A-4147-A177-3AD203B41FA5}">
                      <a16:colId xmlns:a16="http://schemas.microsoft.com/office/drawing/2014/main" val="1253955743"/>
                    </a:ext>
                  </a:extLst>
                </a:gridCol>
              </a:tblGrid>
              <a:tr h="318400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18x275 GeV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10x100 GeV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3756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HA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HD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HA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latin typeface="+mj-lt"/>
                        </a:rPr>
                        <a:t>HD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96861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RMS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Dq</a:t>
                      </a:r>
                      <a:r>
                        <a:rPr lang="en-US" sz="1400" kern="1200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180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94805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RMS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Dq</a:t>
                      </a:r>
                      <a:r>
                        <a:rPr lang="en-US" sz="1400" kern="1200" baseline="-25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277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243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1853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Luminosity 10</a:t>
                      </a:r>
                      <a:r>
                        <a:rPr lang="en-US" sz="1400" baseline="30000" dirty="0">
                          <a:latin typeface="+mj-lt"/>
                        </a:rPr>
                        <a:t>33</a:t>
                      </a:r>
                      <a:r>
                        <a:rPr lang="en-US" sz="1400" dirty="0">
                          <a:latin typeface="+mj-lt"/>
                        </a:rPr>
                        <a:t> cm</a:t>
                      </a:r>
                      <a:r>
                        <a:rPr lang="en-US" sz="1400" baseline="30000" dirty="0">
                          <a:latin typeface="+mj-lt"/>
                        </a:rPr>
                        <a:t>-2</a:t>
                      </a:r>
                      <a:r>
                        <a:rPr lang="en-US" sz="1400" dirty="0">
                          <a:latin typeface="+mj-lt"/>
                        </a:rPr>
                        <a:t>s</a:t>
                      </a:r>
                      <a:r>
                        <a:rPr lang="en-US" sz="1400" baseline="30000" dirty="0">
                          <a:latin typeface="+mj-lt"/>
                        </a:rPr>
                        <a:t>-1</a:t>
                      </a:r>
                      <a:endParaRPr lang="en-US" sz="1400" kern="12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0.94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1.93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4.07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4.35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466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0F87C4-E670-3246-B5CD-6A92A0C40871}"/>
              </a:ext>
            </a:extLst>
          </p:cNvPr>
          <p:cNvCxnSpPr>
            <a:cxnSpLocks/>
          </p:cNvCxnSpPr>
          <p:nvPr/>
        </p:nvCxnSpPr>
        <p:spPr>
          <a:xfrm flipV="1">
            <a:off x="6754066" y="3943048"/>
            <a:ext cx="0" cy="236724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0ED3E5-B8AF-094B-B2D0-B08BFD52B46C}"/>
              </a:ext>
            </a:extLst>
          </p:cNvPr>
          <p:cNvSpPr txBox="1"/>
          <p:nvPr/>
        </p:nvSpPr>
        <p:spPr>
          <a:xfrm>
            <a:off x="215865" y="5507673"/>
            <a:ext cx="52434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there are ongoing discussions with C-AD about different configurations that significantly reduce divergence. One of those test cases was used previously to see what it did to the smearing.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9A1ACEC-ED4F-994C-B762-2550DDE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10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42CB-A7B0-5C4D-ACC9-C372EB19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5"/>
            <a:ext cx="7886700" cy="766346"/>
          </a:xfrm>
        </p:spPr>
        <p:txBody>
          <a:bodyPr/>
          <a:lstStyle/>
          <a:p>
            <a:r>
              <a:rPr lang="en-US" dirty="0"/>
              <a:t>Reminder: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C61DC-3EF5-5746-B794-1B634A7E7770}"/>
              </a:ext>
            </a:extLst>
          </p:cNvPr>
          <p:cNvSpPr txBox="1"/>
          <p:nvPr/>
        </p:nvSpPr>
        <p:spPr>
          <a:xfrm>
            <a:off x="418460" y="4463026"/>
            <a:ext cx="8307077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Beam angular divergence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Beam property, can’t correct for it – sets the lower bound of smearing.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Subject to change (i.e. get better) – beam parameters not yet set in stone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*using symmetric divergence parameters in x and y at 100urad.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Vertex smearing from crab rotation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Correctable with good timing (~35ps).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With timing of ~70ps, effective bunch length is 2cm -&gt;.25mm vertex smearing (~7 MeV/c)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</a:rPr>
              <a:t>Finite pixel size on sensor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500um seems like the best compromise between potential cost and smearing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DBAE1-C625-DD4D-AE56-AEFB951A6968}"/>
              </a:ext>
            </a:extLst>
          </p:cNvPr>
          <p:cNvSpPr txBox="1"/>
          <p:nvPr/>
        </p:nvSpPr>
        <p:spPr>
          <a:xfrm>
            <a:off x="308113" y="733479"/>
            <a:ext cx="8307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The various contributions add in quadrature (this was checked empirically, measuring each effect independently).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B30AAF-5CD0-6D4B-B710-C70DDF58F0D2}"/>
                  </a:ext>
                </a:extLst>
              </p:cNvPr>
              <p:cNvSpPr txBox="1"/>
              <p:nvPr/>
            </p:nvSpPr>
            <p:spPr>
              <a:xfrm>
                <a:off x="1895677" y="1585180"/>
                <a:ext cx="4539897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𝐴𝐷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𝑝𝑥𝑙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B30AAF-5CD0-6D4B-B710-C70DDF58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77" y="1585180"/>
                <a:ext cx="4539897" cy="563680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1BAE768D-C9D3-FC45-B8A0-90FAACEBC69D}"/>
              </a:ext>
            </a:extLst>
          </p:cNvPr>
          <p:cNvSpPr/>
          <p:nvPr/>
        </p:nvSpPr>
        <p:spPr>
          <a:xfrm rot="5400000">
            <a:off x="3492420" y="1871050"/>
            <a:ext cx="232310" cy="7172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6CC7D1F-07EF-9041-80A5-E353D710D760}"/>
              </a:ext>
            </a:extLst>
          </p:cNvPr>
          <p:cNvSpPr/>
          <p:nvPr/>
        </p:nvSpPr>
        <p:spPr>
          <a:xfrm rot="5400000">
            <a:off x="4608874" y="1869939"/>
            <a:ext cx="232310" cy="7172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78246C3-DC3C-6B48-BA62-CA4B43FFA619}"/>
              </a:ext>
            </a:extLst>
          </p:cNvPr>
          <p:cNvSpPr/>
          <p:nvPr/>
        </p:nvSpPr>
        <p:spPr>
          <a:xfrm rot="5400000">
            <a:off x="5701399" y="1885798"/>
            <a:ext cx="232310" cy="7172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92DC4-F2DB-964C-8365-046A11E3B090}"/>
              </a:ext>
            </a:extLst>
          </p:cNvPr>
          <p:cNvSpPr txBox="1"/>
          <p:nvPr/>
        </p:nvSpPr>
        <p:spPr>
          <a:xfrm>
            <a:off x="2446868" y="2340937"/>
            <a:ext cx="1520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Angular divergence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7BD9F-B5DF-2E46-9788-69B8AEC4E3FA}"/>
              </a:ext>
            </a:extLst>
          </p:cNvPr>
          <p:cNvSpPr txBox="1"/>
          <p:nvPr/>
        </p:nvSpPr>
        <p:spPr>
          <a:xfrm>
            <a:off x="3967193" y="2316290"/>
            <a:ext cx="179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Primary vertex smearing from crab cavity rotation.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82EEB-9656-DD47-BF3D-4F4DAAC9FC3E}"/>
              </a:ext>
            </a:extLst>
          </p:cNvPr>
          <p:cNvSpPr txBox="1"/>
          <p:nvPr/>
        </p:nvSpPr>
        <p:spPr>
          <a:xfrm>
            <a:off x="5746546" y="2305151"/>
            <a:ext cx="141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Smearing from finite pixel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31BF7FE-3732-4547-9440-8088073F85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6770" y="3092715"/>
              <a:ext cx="8750459" cy="129277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10764">
                      <a:extLst>
                        <a:ext uri="{9D8B030D-6E8A-4147-A177-3AD203B41FA5}">
                          <a16:colId xmlns:a16="http://schemas.microsoft.com/office/drawing/2014/main" val="3442988009"/>
                        </a:ext>
                      </a:extLst>
                    </a:gridCol>
                    <a:gridCol w="1203767">
                      <a:extLst>
                        <a:ext uri="{9D8B030D-6E8A-4147-A177-3AD203B41FA5}">
                          <a16:colId xmlns:a16="http://schemas.microsoft.com/office/drawing/2014/main" val="3510118480"/>
                        </a:ext>
                      </a:extLst>
                    </a:gridCol>
                    <a:gridCol w="1215342">
                      <a:extLst>
                        <a:ext uri="{9D8B030D-6E8A-4147-A177-3AD203B41FA5}">
                          <a16:colId xmlns:a16="http://schemas.microsoft.com/office/drawing/2014/main" val="1113488380"/>
                        </a:ext>
                      </a:extLst>
                    </a:gridCol>
                    <a:gridCol w="1076446">
                      <a:extLst>
                        <a:ext uri="{9D8B030D-6E8A-4147-A177-3AD203B41FA5}">
                          <a16:colId xmlns:a16="http://schemas.microsoft.com/office/drawing/2014/main" val="810345731"/>
                        </a:ext>
                      </a:extLst>
                    </a:gridCol>
                    <a:gridCol w="1030146">
                      <a:extLst>
                        <a:ext uri="{9D8B030D-6E8A-4147-A177-3AD203B41FA5}">
                          <a16:colId xmlns:a16="http://schemas.microsoft.com/office/drawing/2014/main" val="1208383901"/>
                        </a:ext>
                      </a:extLst>
                    </a:gridCol>
                    <a:gridCol w="1041722">
                      <a:extLst>
                        <a:ext uri="{9D8B030D-6E8A-4147-A177-3AD203B41FA5}">
                          <a16:colId xmlns:a16="http://schemas.microsoft.com/office/drawing/2014/main" val="467312245"/>
                        </a:ext>
                      </a:extLst>
                    </a:gridCol>
                    <a:gridCol w="972272">
                      <a:extLst>
                        <a:ext uri="{9D8B030D-6E8A-4147-A177-3AD203B41FA5}">
                          <a16:colId xmlns:a16="http://schemas.microsoft.com/office/drawing/2014/main" val="738017292"/>
                        </a:ext>
                      </a:extLst>
                    </a:gridCol>
                  </a:tblGrid>
                  <a:tr h="3309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Ang Div. (HD)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Ang Div. (HA)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Vtx</a:t>
                          </a:r>
                          <a:r>
                            <a:rPr lang="en-US" sz="1400" dirty="0"/>
                            <a:t> Smear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250um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500um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1.3mm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10827125"/>
                      </a:ext>
                    </a:extLst>
                  </a:tr>
                  <a:tr h="31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[MeV/c] - 275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28*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26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5307948"/>
                      </a:ext>
                    </a:extLst>
                  </a:tr>
                  <a:tr h="3211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[MeV/c] - 100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3083540"/>
                      </a:ext>
                    </a:extLst>
                  </a:tr>
                  <a:tr h="3211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[MeV/c] - 41 GeV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63798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31BF7FE-3732-4547-9440-8088073F85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6770" y="3092715"/>
              <a:ext cx="8750459" cy="129277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210764">
                      <a:extLst>
                        <a:ext uri="{9D8B030D-6E8A-4147-A177-3AD203B41FA5}">
                          <a16:colId xmlns:a16="http://schemas.microsoft.com/office/drawing/2014/main" val="3442988009"/>
                        </a:ext>
                      </a:extLst>
                    </a:gridCol>
                    <a:gridCol w="1203767">
                      <a:extLst>
                        <a:ext uri="{9D8B030D-6E8A-4147-A177-3AD203B41FA5}">
                          <a16:colId xmlns:a16="http://schemas.microsoft.com/office/drawing/2014/main" val="3510118480"/>
                        </a:ext>
                      </a:extLst>
                    </a:gridCol>
                    <a:gridCol w="1215342">
                      <a:extLst>
                        <a:ext uri="{9D8B030D-6E8A-4147-A177-3AD203B41FA5}">
                          <a16:colId xmlns:a16="http://schemas.microsoft.com/office/drawing/2014/main" val="1113488380"/>
                        </a:ext>
                      </a:extLst>
                    </a:gridCol>
                    <a:gridCol w="1076446">
                      <a:extLst>
                        <a:ext uri="{9D8B030D-6E8A-4147-A177-3AD203B41FA5}">
                          <a16:colId xmlns:a16="http://schemas.microsoft.com/office/drawing/2014/main" val="810345731"/>
                        </a:ext>
                      </a:extLst>
                    </a:gridCol>
                    <a:gridCol w="1030146">
                      <a:extLst>
                        <a:ext uri="{9D8B030D-6E8A-4147-A177-3AD203B41FA5}">
                          <a16:colId xmlns:a16="http://schemas.microsoft.com/office/drawing/2014/main" val="1208383901"/>
                        </a:ext>
                      </a:extLst>
                    </a:gridCol>
                    <a:gridCol w="1041722">
                      <a:extLst>
                        <a:ext uri="{9D8B030D-6E8A-4147-A177-3AD203B41FA5}">
                          <a16:colId xmlns:a16="http://schemas.microsoft.com/office/drawing/2014/main" val="467312245"/>
                        </a:ext>
                      </a:extLst>
                    </a:gridCol>
                    <a:gridCol w="972272">
                      <a:extLst>
                        <a:ext uri="{9D8B030D-6E8A-4147-A177-3AD203B41FA5}">
                          <a16:colId xmlns:a16="http://schemas.microsoft.com/office/drawing/2014/main" val="738017292"/>
                        </a:ext>
                      </a:extLst>
                    </a:gridCol>
                  </a:tblGrid>
                  <a:tr h="330932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Ang Div. (HD)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Ang Div. (HA)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Vtx</a:t>
                          </a:r>
                          <a:r>
                            <a:rPr lang="en-US" sz="1400" dirty="0"/>
                            <a:t> Smear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250um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500um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1.3mm </a:t>
                          </a:r>
                          <a:r>
                            <a:rPr lang="en-US" sz="1400" dirty="0" err="1"/>
                            <a:t>pxl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10827125"/>
                      </a:ext>
                    </a:extLst>
                  </a:tr>
                  <a:tr h="3194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75" t="-107692" r="-297126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28*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26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35307948"/>
                      </a:ext>
                    </a:extLst>
                  </a:tr>
                  <a:tr h="3211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75" t="-216000" r="-297126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3083540"/>
                      </a:ext>
                    </a:extLst>
                  </a:tr>
                  <a:tr h="3211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75" t="-303846" r="-29712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637986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351801E-F780-BD48-891C-D0D12ED05589}"/>
              </a:ext>
            </a:extLst>
          </p:cNvPr>
          <p:cNvSpPr/>
          <p:nvPr/>
        </p:nvSpPr>
        <p:spPr>
          <a:xfrm>
            <a:off x="2433647" y="3076842"/>
            <a:ext cx="2389093" cy="1309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CFF9DD-151A-4F46-99A5-162F8256AF0C}"/>
              </a:ext>
            </a:extLst>
          </p:cNvPr>
          <p:cNvSpPr/>
          <p:nvPr/>
        </p:nvSpPr>
        <p:spPr>
          <a:xfrm>
            <a:off x="4849792" y="3081150"/>
            <a:ext cx="1018573" cy="13093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2F54AC-C9C8-F043-9B20-7BBDDB66694B}"/>
              </a:ext>
            </a:extLst>
          </p:cNvPr>
          <p:cNvSpPr/>
          <p:nvPr/>
        </p:nvSpPr>
        <p:spPr>
          <a:xfrm>
            <a:off x="5895417" y="3075485"/>
            <a:ext cx="3051812" cy="13093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FB01D3-B6E2-E547-A3EB-AFE3B55DBF25}"/>
              </a:ext>
            </a:extLst>
          </p:cNvPr>
          <p:cNvCxnSpPr>
            <a:cxnSpLocks/>
          </p:cNvCxnSpPr>
          <p:nvPr/>
        </p:nvCxnSpPr>
        <p:spPr>
          <a:xfrm>
            <a:off x="3553741" y="2545768"/>
            <a:ext cx="313212" cy="469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3A2762-0971-7746-907D-F32C2E42FAE4}"/>
              </a:ext>
            </a:extLst>
          </p:cNvPr>
          <p:cNvCxnSpPr>
            <a:cxnSpLocks/>
          </p:cNvCxnSpPr>
          <p:nvPr/>
        </p:nvCxnSpPr>
        <p:spPr>
          <a:xfrm>
            <a:off x="4744775" y="2739809"/>
            <a:ext cx="483217" cy="2755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6C73E5-7FF1-7C45-9D89-9332CD081608}"/>
              </a:ext>
            </a:extLst>
          </p:cNvPr>
          <p:cNvCxnSpPr>
            <a:cxnSpLocks/>
          </p:cNvCxnSpPr>
          <p:nvPr/>
        </p:nvCxnSpPr>
        <p:spPr>
          <a:xfrm>
            <a:off x="6018927" y="2762609"/>
            <a:ext cx="157245" cy="2654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AAECB4-AA22-1246-A0FA-4688D190CC52}"/>
              </a:ext>
            </a:extLst>
          </p:cNvPr>
          <p:cNvCxnSpPr>
            <a:cxnSpLocks/>
          </p:cNvCxnSpPr>
          <p:nvPr/>
        </p:nvCxnSpPr>
        <p:spPr>
          <a:xfrm>
            <a:off x="6027977" y="2750455"/>
            <a:ext cx="1128728" cy="2279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5182D2-990E-4248-A082-7BF18D9FC06A}"/>
              </a:ext>
            </a:extLst>
          </p:cNvPr>
          <p:cNvCxnSpPr>
            <a:cxnSpLocks/>
          </p:cNvCxnSpPr>
          <p:nvPr/>
        </p:nvCxnSpPr>
        <p:spPr>
          <a:xfrm>
            <a:off x="6021943" y="2759265"/>
            <a:ext cx="2344817" cy="20752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84CAA3-6957-DD42-8026-7A26CEF82504}"/>
              </a:ext>
            </a:extLst>
          </p:cNvPr>
          <p:cNvCxnSpPr>
            <a:cxnSpLocks/>
          </p:cNvCxnSpPr>
          <p:nvPr/>
        </p:nvCxnSpPr>
        <p:spPr>
          <a:xfrm flipH="1">
            <a:off x="3330868" y="2557996"/>
            <a:ext cx="213118" cy="457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6ABF6C-9A9B-D34B-B1C6-F58B815CEFFD}"/>
              </a:ext>
            </a:extLst>
          </p:cNvPr>
          <p:cNvSpPr txBox="1"/>
          <p:nvPr/>
        </p:nvSpPr>
        <p:spPr>
          <a:xfrm>
            <a:off x="6907249" y="1456342"/>
            <a:ext cx="218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These studies based on the “ultimate” machine performance with strong hadron cooling.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414951D-3D7C-8348-903B-0CF7666E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6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AF4-CAA2-1945-857C-10235309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5"/>
            <a:ext cx="7886700" cy="804012"/>
          </a:xfrm>
        </p:spPr>
        <p:txBody>
          <a:bodyPr/>
          <a:lstStyle/>
          <a:p>
            <a:r>
              <a:rPr lang="en-US" dirty="0"/>
              <a:t>Current Parameters in Use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D4FB133-7ABF-6C46-B7C4-8C6E61577EA2}"/>
              </a:ext>
            </a:extLst>
          </p:cNvPr>
          <p:cNvGraphicFramePr>
            <a:graphicFrameLocks noGrp="1"/>
          </p:cNvGraphicFramePr>
          <p:nvPr/>
        </p:nvGraphicFramePr>
        <p:xfrm>
          <a:off x="282462" y="1396510"/>
          <a:ext cx="633594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75">
                  <a:extLst>
                    <a:ext uri="{9D8B030D-6E8A-4147-A177-3AD203B41FA5}">
                      <a16:colId xmlns:a16="http://schemas.microsoft.com/office/drawing/2014/main" val="2424969179"/>
                    </a:ext>
                  </a:extLst>
                </a:gridCol>
                <a:gridCol w="859168">
                  <a:extLst>
                    <a:ext uri="{9D8B030D-6E8A-4147-A177-3AD203B41FA5}">
                      <a16:colId xmlns:a16="http://schemas.microsoft.com/office/drawing/2014/main" val="367882240"/>
                    </a:ext>
                  </a:extLst>
                </a:gridCol>
                <a:gridCol w="888513">
                  <a:extLst>
                    <a:ext uri="{9D8B030D-6E8A-4147-A177-3AD203B41FA5}">
                      <a16:colId xmlns:a16="http://schemas.microsoft.com/office/drawing/2014/main" val="3740045340"/>
                    </a:ext>
                  </a:extLst>
                </a:gridCol>
                <a:gridCol w="860233">
                  <a:extLst>
                    <a:ext uri="{9D8B030D-6E8A-4147-A177-3AD203B41FA5}">
                      <a16:colId xmlns:a16="http://schemas.microsoft.com/office/drawing/2014/main" val="28039589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6922466"/>
                    </a:ext>
                  </a:extLst>
                </a:gridCol>
                <a:gridCol w="1006867">
                  <a:extLst>
                    <a:ext uri="{9D8B030D-6E8A-4147-A177-3AD203B41FA5}">
                      <a16:colId xmlns:a16="http://schemas.microsoft.com/office/drawing/2014/main" val="278542398"/>
                    </a:ext>
                  </a:extLst>
                </a:gridCol>
                <a:gridCol w="983108">
                  <a:extLst>
                    <a:ext uri="{9D8B030D-6E8A-4147-A177-3AD203B41FA5}">
                      <a16:colId xmlns:a16="http://schemas.microsoft.com/office/drawing/2014/main" val="405365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275GeV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275GeV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275GeV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9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Configuration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HD v2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76727"/>
                  </a:ext>
                </a:extLst>
              </a:tr>
              <a:tr h="133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Dq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0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Dq</a:t>
                      </a:r>
                      <a:r>
                        <a:rPr lang="en-US" sz="1600" kern="1200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496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085885E-853F-0347-8F59-0761A99189FD}"/>
              </a:ext>
            </a:extLst>
          </p:cNvPr>
          <p:cNvSpPr txBox="1"/>
          <p:nvPr/>
        </p:nvSpPr>
        <p:spPr>
          <a:xfrm>
            <a:off x="6752240" y="1950984"/>
            <a:ext cx="21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Angular Divergence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26AA5-5F01-8E4E-8117-9380190F0D0F}"/>
              </a:ext>
            </a:extLst>
          </p:cNvPr>
          <p:cNvSpPr txBox="1"/>
          <p:nvPr/>
        </p:nvSpPr>
        <p:spPr>
          <a:xfrm>
            <a:off x="308225" y="3352297"/>
            <a:ext cx="67397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above divergences are essentially unchanged compared to what was studied previously.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”HD v2” is a new set of parameters we are using to evaluate the effect of symmetric divergences, and smaller divergences.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500um x 500um pixels used for the Roman Pots.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20um x 20um pixels used for the B0 sensors (in backup).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smaller angular divergence configuration(s) cause the overall smearing contribution from divergences and crab cavity/vertex smearing to be comparable in magnitude.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73C0-146E-044D-B77C-6F41F9DE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0836-60D1-A445-A117-B617DB1C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70"/>
            <a:ext cx="7886700" cy="601142"/>
          </a:xfrm>
        </p:spPr>
        <p:txBody>
          <a:bodyPr>
            <a:normAutofit fontScale="90000"/>
          </a:bodyPr>
          <a:lstStyle/>
          <a:p>
            <a:r>
              <a:rPr lang="en-US" dirty="0"/>
              <a:t>100 GeV DVCS protons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AB08B-CE45-C742-AD07-26B29F6A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01" y="883057"/>
            <a:ext cx="2586204" cy="2524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5FF70-98C9-5F49-AA83-732307B3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0" y="897151"/>
            <a:ext cx="3253752" cy="238005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982D39-69BA-1E4B-BBC5-706E81A65538}"/>
              </a:ext>
            </a:extLst>
          </p:cNvPr>
          <p:cNvCxnSpPr>
            <a:cxnSpLocks/>
          </p:cNvCxnSpPr>
          <p:nvPr/>
        </p:nvCxnSpPr>
        <p:spPr>
          <a:xfrm>
            <a:off x="3977640" y="2049438"/>
            <a:ext cx="0" cy="734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6096CB-39B0-7942-A173-07082F4E26D1}"/>
              </a:ext>
            </a:extLst>
          </p:cNvPr>
          <p:cNvCxnSpPr>
            <a:cxnSpLocks/>
          </p:cNvCxnSpPr>
          <p:nvPr/>
        </p:nvCxnSpPr>
        <p:spPr>
          <a:xfrm>
            <a:off x="5536859" y="2049437"/>
            <a:ext cx="0" cy="732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7BF81F-7EE0-A44A-B3B2-C746604ADA34}"/>
              </a:ext>
            </a:extLst>
          </p:cNvPr>
          <p:cNvCxnSpPr>
            <a:cxnSpLocks/>
          </p:cNvCxnSpPr>
          <p:nvPr/>
        </p:nvCxnSpPr>
        <p:spPr>
          <a:xfrm>
            <a:off x="4065563" y="2668483"/>
            <a:ext cx="1400957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2AD138-CCFC-C440-97AC-7283351B98FA}"/>
              </a:ext>
            </a:extLst>
          </p:cNvPr>
          <p:cNvSpPr txBox="1"/>
          <p:nvPr/>
        </p:nvSpPr>
        <p:spPr>
          <a:xfrm>
            <a:off x="4422322" y="2776396"/>
            <a:ext cx="767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~25 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116795-C12D-A54B-8B4D-DD8FE89C1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0" y="4287309"/>
            <a:ext cx="3104123" cy="2270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F3847E-8E25-3B4B-BA5B-CC648FAAE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373" y="4260245"/>
            <a:ext cx="2495062" cy="2374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D12320-5A62-2440-B96E-70CA4097DCFF}"/>
                  </a:ext>
                </a:extLst>
              </p:cNvPr>
              <p:cNvSpPr txBox="1"/>
              <p:nvPr/>
            </p:nvSpPr>
            <p:spPr>
              <a:xfrm>
                <a:off x="133135" y="6557918"/>
                <a:ext cx="2717414" cy="300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Improves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acceptance.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D12320-5A62-2440-B96E-70CA4097D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35" y="6557918"/>
                <a:ext cx="2717414" cy="300082"/>
              </a:xfrm>
              <a:prstGeom prst="rect">
                <a:avLst/>
              </a:prstGeom>
              <a:blipFill>
                <a:blip r:embed="rId6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16DA36-AE4A-3C4E-90C3-069F6515F4DB}"/>
              </a:ext>
            </a:extLst>
          </p:cNvPr>
          <p:cNvCxnSpPr>
            <a:cxnSpLocks/>
          </p:cNvCxnSpPr>
          <p:nvPr/>
        </p:nvCxnSpPr>
        <p:spPr>
          <a:xfrm flipH="1" flipV="1">
            <a:off x="700933" y="6109635"/>
            <a:ext cx="260142" cy="498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>
            <a:extLst>
              <a:ext uri="{FF2B5EF4-FFF2-40B4-BE49-F238E27FC236}">
                <a16:creationId xmlns:a16="http://schemas.microsoft.com/office/drawing/2014/main" id="{FA3FF9F3-9543-2F49-9581-000A5A20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/>
          <a:stretch/>
        </p:blipFill>
        <p:spPr bwMode="auto">
          <a:xfrm>
            <a:off x="6327514" y="810755"/>
            <a:ext cx="2770142" cy="20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8CB3814-F933-C84C-8E96-05BC56DCB0B4}"/>
              </a:ext>
            </a:extLst>
          </p:cNvPr>
          <p:cNvSpPr/>
          <p:nvPr/>
        </p:nvSpPr>
        <p:spPr>
          <a:xfrm>
            <a:off x="7159849" y="1836166"/>
            <a:ext cx="477118" cy="691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002DF5-3D67-CC45-A899-8211B32F29D8}"/>
              </a:ext>
            </a:extLst>
          </p:cNvPr>
          <p:cNvSpPr/>
          <p:nvPr/>
        </p:nvSpPr>
        <p:spPr>
          <a:xfrm>
            <a:off x="1155148" y="1205296"/>
            <a:ext cx="13301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Divergence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E6A400-0A01-5E47-82D6-24B3787EF143}"/>
              </a:ext>
            </a:extLst>
          </p:cNvPr>
          <p:cNvSpPr/>
          <p:nvPr/>
        </p:nvSpPr>
        <p:spPr>
          <a:xfrm>
            <a:off x="1063485" y="4493652"/>
            <a:ext cx="1358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Acceptance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8E63F4-A344-6E4D-9CD1-AD621CBDCB4D}"/>
              </a:ext>
            </a:extLst>
          </p:cNvPr>
          <p:cNvSpPr/>
          <p:nvPr/>
        </p:nvSpPr>
        <p:spPr>
          <a:xfrm>
            <a:off x="4130211" y="4493652"/>
            <a:ext cx="1358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Acceptance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026A32-E058-284E-9566-EA20C0F48CD3}"/>
              </a:ext>
            </a:extLst>
          </p:cNvPr>
          <p:cNvSpPr/>
          <p:nvPr/>
        </p:nvSpPr>
        <p:spPr>
          <a:xfrm>
            <a:off x="4130212" y="1205296"/>
            <a:ext cx="13301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High Divergence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2F26B6-E3FF-494C-8CD6-337B067B63CB}"/>
              </a:ext>
            </a:extLst>
          </p:cNvPr>
          <p:cNvCxnSpPr>
            <a:cxnSpLocks/>
          </p:cNvCxnSpPr>
          <p:nvPr/>
        </p:nvCxnSpPr>
        <p:spPr>
          <a:xfrm flipH="1" flipV="1">
            <a:off x="1106402" y="2789713"/>
            <a:ext cx="764743" cy="5323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19CA7E-11C2-A540-8E98-51D805150D1C}"/>
              </a:ext>
            </a:extLst>
          </p:cNvPr>
          <p:cNvCxnSpPr>
            <a:cxnSpLocks/>
          </p:cNvCxnSpPr>
          <p:nvPr/>
        </p:nvCxnSpPr>
        <p:spPr>
          <a:xfrm flipH="1" flipV="1">
            <a:off x="1733922" y="2829472"/>
            <a:ext cx="137223" cy="492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1BCBB9-80E1-5B48-B546-8F35B2963E7A}"/>
              </a:ext>
            </a:extLst>
          </p:cNvPr>
          <p:cNvSpPr txBox="1"/>
          <p:nvPr/>
        </p:nvSpPr>
        <p:spPr>
          <a:xfrm>
            <a:off x="1573213" y="3251058"/>
            <a:ext cx="214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Need both detector systems together here!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9E3282-5139-894A-9A6A-C4BAF22872F0}"/>
              </a:ext>
            </a:extLst>
          </p:cNvPr>
          <p:cNvCxnSpPr/>
          <p:nvPr/>
        </p:nvCxnSpPr>
        <p:spPr>
          <a:xfrm>
            <a:off x="1254790" y="3314534"/>
            <a:ext cx="9327" cy="1041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46A5C5-1762-6F4E-85FE-211C24F1AD98}"/>
              </a:ext>
            </a:extLst>
          </p:cNvPr>
          <p:cNvCxnSpPr/>
          <p:nvPr/>
        </p:nvCxnSpPr>
        <p:spPr>
          <a:xfrm>
            <a:off x="4210525" y="3335927"/>
            <a:ext cx="9327" cy="1041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17D55-0273-AF49-B5B4-60F7C31B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5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0836-60D1-A445-A117-B617DB1C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2"/>
            <a:ext cx="7886700" cy="601142"/>
          </a:xfrm>
        </p:spPr>
        <p:txBody>
          <a:bodyPr>
            <a:normAutofit fontScale="90000"/>
          </a:bodyPr>
          <a:lstStyle/>
          <a:p>
            <a:r>
              <a:rPr lang="en-US" dirty="0"/>
              <a:t>41 GeV DVCS protons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088CE-D3EE-2B40-8A26-0B5ECB47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" y="1469685"/>
            <a:ext cx="3329183" cy="2435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EFA38-3650-E04F-9F9C-962F6FF8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97" y="1341059"/>
            <a:ext cx="2969033" cy="28976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679918-AA78-BF4A-A3A4-969BD815A844}"/>
              </a:ext>
            </a:extLst>
          </p:cNvPr>
          <p:cNvCxnSpPr>
            <a:cxnSpLocks/>
          </p:cNvCxnSpPr>
          <p:nvPr/>
        </p:nvCxnSpPr>
        <p:spPr>
          <a:xfrm>
            <a:off x="3852366" y="2433244"/>
            <a:ext cx="0" cy="938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C31804-3358-8349-BA57-7EF9F4570571}"/>
              </a:ext>
            </a:extLst>
          </p:cNvPr>
          <p:cNvCxnSpPr>
            <a:cxnSpLocks/>
          </p:cNvCxnSpPr>
          <p:nvPr/>
        </p:nvCxnSpPr>
        <p:spPr>
          <a:xfrm>
            <a:off x="5877674" y="2433244"/>
            <a:ext cx="0" cy="938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10F632-0EFB-4D45-9E98-D641C5B549E4}"/>
              </a:ext>
            </a:extLst>
          </p:cNvPr>
          <p:cNvCxnSpPr>
            <a:cxnSpLocks/>
          </p:cNvCxnSpPr>
          <p:nvPr/>
        </p:nvCxnSpPr>
        <p:spPr>
          <a:xfrm>
            <a:off x="4037825" y="3253214"/>
            <a:ext cx="1618283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4C53D3-1635-A141-9D6C-D3ACBD54203F}"/>
              </a:ext>
            </a:extLst>
          </p:cNvPr>
          <p:cNvSpPr txBox="1"/>
          <p:nvPr/>
        </p:nvSpPr>
        <p:spPr>
          <a:xfrm>
            <a:off x="4546528" y="3290500"/>
            <a:ext cx="7451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~25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2E090-55DE-544E-B5F5-E5E4A2E06B85}"/>
                  </a:ext>
                </a:extLst>
              </p:cNvPr>
              <p:cNvSpPr txBox="1"/>
              <p:nvPr/>
            </p:nvSpPr>
            <p:spPr>
              <a:xfrm>
                <a:off x="380913" y="4586352"/>
                <a:ext cx="54967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/>
                  <a:t>Only one beam configuration for now.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/>
                  <a:t>Acceptance gap still observed.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/>
                  <a:t>Lower acceptance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/>
                  <a:t>B0 plays largest role at this beam energy.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2E090-55DE-544E-B5F5-E5E4A2E06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3" y="4586352"/>
                <a:ext cx="5496761" cy="1200329"/>
              </a:xfrm>
              <a:prstGeom prst="rect">
                <a:avLst/>
              </a:prstGeom>
              <a:blipFill>
                <a:blip r:embed="rId4"/>
                <a:stretch>
                  <a:fillRect l="-691" t="-104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>
            <a:extLst>
              <a:ext uri="{FF2B5EF4-FFF2-40B4-BE49-F238E27FC236}">
                <a16:creationId xmlns:a16="http://schemas.microsoft.com/office/drawing/2014/main" id="{DE3B7AB6-17A4-2747-B163-334CA4B69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/>
          <a:stretch/>
        </p:blipFill>
        <p:spPr bwMode="auto">
          <a:xfrm>
            <a:off x="6355080" y="816466"/>
            <a:ext cx="2762304" cy="20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8BFD76B-19DD-5344-AAEC-FF673E5D36CC}"/>
              </a:ext>
            </a:extLst>
          </p:cNvPr>
          <p:cNvSpPr/>
          <p:nvPr/>
        </p:nvSpPr>
        <p:spPr>
          <a:xfrm>
            <a:off x="6796552" y="1341059"/>
            <a:ext cx="502920" cy="10921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6225E-F744-8F46-A3D0-4D38FF90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F0C6-167A-A647-B60B-4DC71B17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0"/>
            <a:ext cx="7886700" cy="761144"/>
          </a:xfrm>
        </p:spPr>
        <p:txBody>
          <a:bodyPr/>
          <a:lstStyle/>
          <a:p>
            <a:r>
              <a:rPr lang="en-US" dirty="0"/>
              <a:t>What has been studied so far?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DCC8B-817B-FC47-A27C-464A76EA5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195" y="1648992"/>
                <a:ext cx="877361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e+p DVCS events with proton tagging.</a:t>
                </a:r>
              </a:p>
              <a:p>
                <a:r>
                  <a:rPr lang="en-US" dirty="0" err="1"/>
                  <a:t>e+d</a:t>
                </a:r>
                <a:r>
                  <a:rPr lang="en-US" dirty="0"/>
                  <a:t> exclusive J/Psi events with proton or neutron tagging.</a:t>
                </a:r>
              </a:p>
              <a:p>
                <a:r>
                  <a:rPr lang="en-US" dirty="0" err="1"/>
                  <a:t>e+Au</a:t>
                </a:r>
                <a:r>
                  <a:rPr lang="en-US" dirty="0"/>
                  <a:t> events with neutron tagging to veto breakup and photon acceptance.</a:t>
                </a:r>
              </a:p>
              <a:p>
                <a:r>
                  <a:rPr lang="en-US" dirty="0"/>
                  <a:t>Meson structure with neutron tagging </a:t>
                </a:r>
                <a:r>
                  <a:rPr lang="en-US" sz="2200" dirty="0"/>
                  <a:t>(ep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/>
                  <a:t>e’ n X)</a:t>
                </a:r>
                <a:r>
                  <a:rPr lang="en-US" dirty="0"/>
                  <a:t> .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Currently in progress</a:t>
                </a:r>
              </a:p>
              <a:p>
                <a:pPr lvl="1"/>
                <a:r>
                  <a:rPr lang="en-US" dirty="0"/>
                  <a:t>e+He3 with spectator proton tagging</a:t>
                </a:r>
              </a:p>
              <a:p>
                <a:pPr lvl="1"/>
                <a:r>
                  <a:rPr lang="en-US" dirty="0"/>
                  <a:t>Meson structure with Lambda decays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e+He4 coherent He4 tagging.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DCC8B-817B-FC47-A27C-464A76EA5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195" y="1648992"/>
                <a:ext cx="8773610" cy="4351338"/>
              </a:xfrm>
              <a:blipFill>
                <a:blip r:embed="rId2"/>
                <a:stretch>
                  <a:fillRect l="-1012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15A04-6B2E-3E46-936D-DD78ACCC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255"/>
            <a:ext cx="8650841" cy="956293"/>
          </a:xfrm>
        </p:spPr>
        <p:txBody>
          <a:bodyPr>
            <a:normAutofit/>
          </a:bodyPr>
          <a:lstStyle/>
          <a:p>
            <a:r>
              <a:rPr lang="en-US" dirty="0"/>
              <a:t>Aside: B0 Detector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388DB3-B077-F84E-AB78-0765D83F8808}"/>
              </a:ext>
            </a:extLst>
          </p:cNvPr>
          <p:cNvGrpSpPr/>
          <p:nvPr/>
        </p:nvGrpSpPr>
        <p:grpSpPr>
          <a:xfrm>
            <a:off x="199092" y="1007069"/>
            <a:ext cx="8650840" cy="2569684"/>
            <a:chOff x="236135" y="1045524"/>
            <a:chExt cx="12547536" cy="53694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419D25-EE4E-5244-B283-ECEAA94B6BFB}"/>
                </a:ext>
              </a:extLst>
            </p:cNvPr>
            <p:cNvGrpSpPr/>
            <p:nvPr/>
          </p:nvGrpSpPr>
          <p:grpSpPr>
            <a:xfrm>
              <a:off x="236135" y="1045524"/>
              <a:ext cx="12547536" cy="5369423"/>
              <a:chOff x="475843" y="1419969"/>
              <a:chExt cx="12547536" cy="536942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B544858-7697-D94E-BF21-3B4BC2AE5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5843" y="1419969"/>
                <a:ext cx="11157243" cy="5369423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A9983BE-CE14-474B-A6D3-967B9D7BB6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0261" y="3222210"/>
                <a:ext cx="780395" cy="1465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F1617FA-FD6E-8A44-B53A-8D2973DE1A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498" y="3666330"/>
                <a:ext cx="457264" cy="5701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42477C0-DA92-1C4C-B4FB-3A8A53E929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5928" y="5806902"/>
                <a:ext cx="248062" cy="48143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AA4A28-888F-F940-A82E-2958F1D07F34}"/>
                  </a:ext>
                </a:extLst>
              </p:cNvPr>
              <p:cNvSpPr txBox="1"/>
              <p:nvPr/>
            </p:nvSpPr>
            <p:spPr>
              <a:xfrm>
                <a:off x="1591259" y="3357100"/>
                <a:ext cx="2487975" cy="54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Roman pots (inside pipe)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20773-F3F0-E840-98A6-78110C03CBBE}"/>
                  </a:ext>
                </a:extLst>
              </p:cNvPr>
              <p:cNvSpPr txBox="1"/>
              <p:nvPr/>
            </p:nvSpPr>
            <p:spPr>
              <a:xfrm>
                <a:off x="2933378" y="4205203"/>
                <a:ext cx="3167221" cy="90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Off-Momentum Detectors</a:t>
                </a:r>
              </a:p>
              <a:p>
                <a:endParaRPr lang="en-US" sz="11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59C9C3-C4FB-8E4C-AAFE-FA85C2E0BF9A}"/>
                  </a:ext>
                </a:extLst>
              </p:cNvPr>
              <p:cNvSpPr txBox="1"/>
              <p:nvPr/>
            </p:nvSpPr>
            <p:spPr>
              <a:xfrm>
                <a:off x="6231622" y="3442578"/>
                <a:ext cx="1905340" cy="51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B1apf dipole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718CEB-09DC-2045-B490-C4246B8CF2B3}"/>
                  </a:ext>
                </a:extLst>
              </p:cNvPr>
              <p:cNvSpPr txBox="1"/>
              <p:nvPr/>
            </p:nvSpPr>
            <p:spPr>
              <a:xfrm>
                <a:off x="9484774" y="6119082"/>
                <a:ext cx="2014015" cy="54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B0 Silicon  Detector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9BD13-12BE-C24F-A0E7-40C77EE389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5059" y="2527664"/>
                <a:ext cx="723515" cy="2772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47BD79-DF35-374C-A7F9-205626CD553E}"/>
                  </a:ext>
                </a:extLst>
              </p:cNvPr>
              <p:cNvSpPr txBox="1"/>
              <p:nvPr/>
            </p:nvSpPr>
            <p:spPr>
              <a:xfrm>
                <a:off x="475843" y="2590743"/>
                <a:ext cx="3967524" cy="546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</a:rPr>
                  <a:t>ZDC</a:t>
                </a:r>
                <a:endParaRPr lang="en-US" sz="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113EC-D995-CA43-83D5-B096F71EC5C3}"/>
                  </a:ext>
                </a:extLst>
              </p:cNvPr>
              <p:cNvSpPr txBox="1"/>
              <p:nvPr/>
            </p:nvSpPr>
            <p:spPr>
              <a:xfrm>
                <a:off x="11333493" y="5388569"/>
                <a:ext cx="1689886" cy="51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B0pf dipole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06BE3BE-5DD2-5B48-A264-933AA68F83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7331" y="5109152"/>
                <a:ext cx="1756267" cy="6869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551C41-9B1C-9E42-B4FE-C6666E1F7904}"/>
                  </a:ext>
                </a:extLst>
              </p:cNvPr>
              <p:cNvSpPr txBox="1"/>
              <p:nvPr/>
            </p:nvSpPr>
            <p:spPr>
              <a:xfrm>
                <a:off x="7713051" y="5645811"/>
                <a:ext cx="2690058" cy="51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Hadron beam coming from IP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D815612-5009-884D-A850-E0087B038C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6498" y="3920892"/>
                <a:ext cx="914529" cy="3155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ED7183-8860-C74E-9628-5D1A0CB5C92F}"/>
                </a:ext>
              </a:extLst>
            </p:cNvPr>
            <p:cNvSpPr txBox="1"/>
            <p:nvPr/>
          </p:nvSpPr>
          <p:spPr>
            <a:xfrm>
              <a:off x="10190066" y="4748207"/>
              <a:ext cx="1898457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B0apf dipole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38E316-93E2-8B4E-9FE3-3B2F715E5287}"/>
                </a:ext>
              </a:extLst>
            </p:cNvPr>
            <p:cNvSpPr txBox="1"/>
            <p:nvPr/>
          </p:nvSpPr>
          <p:spPr>
            <a:xfrm>
              <a:off x="6657620" y="3372640"/>
              <a:ext cx="1905340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B1pf dipole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BBA503-D07E-734F-A528-CB57B8F5B8CB}"/>
                </a:ext>
              </a:extLst>
            </p:cNvPr>
            <p:cNvSpPr txBox="1"/>
            <p:nvPr/>
          </p:nvSpPr>
          <p:spPr>
            <a:xfrm>
              <a:off x="9440367" y="4488303"/>
              <a:ext cx="2451710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Q1apf quadrupole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AF6FF3-07DA-9643-A451-A724FADF8CBB}"/>
                </a:ext>
              </a:extLst>
            </p:cNvPr>
            <p:cNvSpPr txBox="1"/>
            <p:nvPr/>
          </p:nvSpPr>
          <p:spPr>
            <a:xfrm>
              <a:off x="8650897" y="4158831"/>
              <a:ext cx="2774752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Q1bpf quadrupole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2F96EC-D341-3D49-AAC7-FCE76208E62C}"/>
                </a:ext>
              </a:extLst>
            </p:cNvPr>
            <p:cNvSpPr txBox="1"/>
            <p:nvPr/>
          </p:nvSpPr>
          <p:spPr>
            <a:xfrm>
              <a:off x="7549033" y="3742056"/>
              <a:ext cx="2372513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Q2pf quadrupole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CF79FA-D35F-3944-AE0C-EC8460F32C4C}"/>
                </a:ext>
              </a:extLst>
            </p:cNvPr>
            <p:cNvSpPr txBox="1"/>
            <p:nvPr/>
          </p:nvSpPr>
          <p:spPr>
            <a:xfrm>
              <a:off x="918827" y="1229020"/>
              <a:ext cx="1905340" cy="51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B2pf </a:t>
              </a:r>
              <a:r>
                <a:rPr lang="en-US" sz="1000" dirty="0"/>
                <a:t>dipole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9F3131C-052A-F94E-9DDD-07C349EBCF63}"/>
              </a:ext>
            </a:extLst>
          </p:cNvPr>
          <p:cNvSpPr txBox="1"/>
          <p:nvPr/>
        </p:nvSpPr>
        <p:spPr>
          <a:xfrm>
            <a:off x="162152" y="4002977"/>
            <a:ext cx="84886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B0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Acts as a conventional spectrometer – allowing for tracking of charged particles in a dipole field.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also be used for photon detection with pre-shower.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1.2 meters of total available longitudinal space – potential space for both a silicon tracker and EMCAL.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Detects particles that are scattered with high enough angle to leave the beam pipe.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Limitations include beam pipe size and spatial asymmetry.</a:t>
            </a:r>
          </a:p>
        </p:txBody>
      </p:sp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C9EF89DA-9FA8-1442-8EE7-77073090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73" y="974548"/>
            <a:ext cx="3007699" cy="269618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DC4FAB4-DC33-B24A-8A8A-84998FFA58FA}"/>
              </a:ext>
            </a:extLst>
          </p:cNvPr>
          <p:cNvGrpSpPr/>
          <p:nvPr/>
        </p:nvGrpSpPr>
        <p:grpSpPr>
          <a:xfrm>
            <a:off x="134282" y="974548"/>
            <a:ext cx="4971215" cy="3040631"/>
            <a:chOff x="4052374" y="1156993"/>
            <a:chExt cx="4971215" cy="30406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8455681-EAD8-3B4F-B07C-BC388BAC3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37"/>
            <a:stretch/>
          </p:blipFill>
          <p:spPr>
            <a:xfrm>
              <a:off x="4158725" y="1156993"/>
              <a:ext cx="4864864" cy="271793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5A7E03-0814-CE42-ABF5-F65D8E6B5F46}"/>
                </a:ext>
              </a:extLst>
            </p:cNvPr>
            <p:cNvSpPr txBox="1"/>
            <p:nvPr/>
          </p:nvSpPr>
          <p:spPr>
            <a:xfrm>
              <a:off x="4052374" y="2443298"/>
              <a:ext cx="180943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Borrowed from Holger Witte.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0E5657C-668B-9C47-A8C8-B055B113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25A6-AAC6-9241-A446-4D2B9257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7886700" cy="867773"/>
          </a:xfrm>
        </p:spPr>
        <p:txBody>
          <a:bodyPr/>
          <a:lstStyle/>
          <a:p>
            <a:r>
              <a:rPr lang="en-US" dirty="0"/>
              <a:t>Aside: Roman Pots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727AF9-622E-6E43-9F0E-75981662EAFA}"/>
              </a:ext>
            </a:extLst>
          </p:cNvPr>
          <p:cNvSpPr/>
          <p:nvPr/>
        </p:nvSpPr>
        <p:spPr>
          <a:xfrm>
            <a:off x="5287853" y="4829123"/>
            <a:ext cx="1594440" cy="1531437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48E72D4-8A0C-844C-99FC-5143C070D59F}"/>
              </a:ext>
            </a:extLst>
          </p:cNvPr>
          <p:cNvSpPr/>
          <p:nvPr/>
        </p:nvSpPr>
        <p:spPr>
          <a:xfrm rot="16200000">
            <a:off x="2318639" y="3368275"/>
            <a:ext cx="485430" cy="457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307B9-9DB5-204B-9578-FEBEA0058491}"/>
              </a:ext>
            </a:extLst>
          </p:cNvPr>
          <p:cNvSpPr/>
          <p:nvPr/>
        </p:nvSpPr>
        <p:spPr>
          <a:xfrm>
            <a:off x="597126" y="5026843"/>
            <a:ext cx="617033" cy="3847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B8EDA-2FEA-DA4B-AE6B-DA8DF21BAF46}"/>
              </a:ext>
            </a:extLst>
          </p:cNvPr>
          <p:cNvSpPr/>
          <p:nvPr/>
        </p:nvSpPr>
        <p:spPr>
          <a:xfrm>
            <a:off x="597126" y="5898101"/>
            <a:ext cx="617033" cy="3847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A1867B-6E65-7A4E-B7D0-A3B02E255503}"/>
              </a:ext>
            </a:extLst>
          </p:cNvPr>
          <p:cNvSpPr/>
          <p:nvPr/>
        </p:nvSpPr>
        <p:spPr>
          <a:xfrm>
            <a:off x="3883019" y="5026843"/>
            <a:ext cx="617033" cy="3847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2328B-6E5D-B444-93CD-8BE0E1253791}"/>
              </a:ext>
            </a:extLst>
          </p:cNvPr>
          <p:cNvSpPr/>
          <p:nvPr/>
        </p:nvSpPr>
        <p:spPr>
          <a:xfrm>
            <a:off x="3883019" y="5896988"/>
            <a:ext cx="617033" cy="3847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C02746-3C88-B243-B01F-8AED9C4C0D8C}"/>
              </a:ext>
            </a:extLst>
          </p:cNvPr>
          <p:cNvCxnSpPr/>
          <p:nvPr/>
        </p:nvCxnSpPr>
        <p:spPr>
          <a:xfrm>
            <a:off x="1214159" y="4982177"/>
            <a:ext cx="26688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999A41-C6DC-4E47-9B2E-60FF0BAA3CB3}"/>
              </a:ext>
            </a:extLst>
          </p:cNvPr>
          <p:cNvSpPr txBox="1"/>
          <p:nvPr/>
        </p:nvSpPr>
        <p:spPr>
          <a:xfrm>
            <a:off x="2148758" y="4558165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096518-9E39-C741-A591-93A8299772F7}"/>
              </a:ext>
            </a:extLst>
          </p:cNvPr>
          <p:cNvGrpSpPr/>
          <p:nvPr/>
        </p:nvGrpSpPr>
        <p:grpSpPr>
          <a:xfrm rot="10800000">
            <a:off x="5432686" y="6109828"/>
            <a:ext cx="1356896" cy="501463"/>
            <a:chOff x="3007790" y="1315844"/>
            <a:chExt cx="2199827" cy="10593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83A3B8-1129-0140-B625-D419B806E48C}"/>
                </a:ext>
              </a:extLst>
            </p:cNvPr>
            <p:cNvSpPr/>
            <p:nvPr/>
          </p:nvSpPr>
          <p:spPr>
            <a:xfrm>
              <a:off x="3007790" y="1315846"/>
              <a:ext cx="2199827" cy="4906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7FC85-0588-6741-B284-A4B0117E16AB}"/>
                </a:ext>
              </a:extLst>
            </p:cNvPr>
            <p:cNvSpPr/>
            <p:nvPr/>
          </p:nvSpPr>
          <p:spPr>
            <a:xfrm rot="5400000">
              <a:off x="4371276" y="1538869"/>
              <a:ext cx="1059365" cy="61331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DBB96C9-459C-8544-BA12-243367DA394B}"/>
              </a:ext>
            </a:extLst>
          </p:cNvPr>
          <p:cNvSpPr/>
          <p:nvPr/>
        </p:nvSpPr>
        <p:spPr>
          <a:xfrm>
            <a:off x="5829579" y="5555722"/>
            <a:ext cx="474017" cy="66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1E6BD1-4E24-6840-A971-B63F8C576673}"/>
              </a:ext>
            </a:extLst>
          </p:cNvPr>
          <p:cNvGrpSpPr/>
          <p:nvPr/>
        </p:nvGrpSpPr>
        <p:grpSpPr>
          <a:xfrm rot="10800000">
            <a:off x="5465282" y="4574078"/>
            <a:ext cx="1356897" cy="501463"/>
            <a:chOff x="3276760" y="5802516"/>
            <a:chExt cx="1356897" cy="5014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EDF51F-779A-CC47-9972-5276799A264E}"/>
                </a:ext>
              </a:extLst>
            </p:cNvPr>
            <p:cNvSpPr/>
            <p:nvPr/>
          </p:nvSpPr>
          <p:spPr>
            <a:xfrm rot="10800000">
              <a:off x="3276760" y="6071721"/>
              <a:ext cx="1356897" cy="23225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4C6746-AEDB-984D-B083-E0916D0264A7}"/>
                </a:ext>
              </a:extLst>
            </p:cNvPr>
            <p:cNvSpPr/>
            <p:nvPr/>
          </p:nvSpPr>
          <p:spPr>
            <a:xfrm rot="16200000">
              <a:off x="3215181" y="5864095"/>
              <a:ext cx="501463" cy="37830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D2968D1-1F18-344C-B31E-386F6D9EB3D1}"/>
              </a:ext>
            </a:extLst>
          </p:cNvPr>
          <p:cNvSpPr/>
          <p:nvPr/>
        </p:nvSpPr>
        <p:spPr>
          <a:xfrm>
            <a:off x="7153020" y="4847596"/>
            <a:ext cx="1619540" cy="1585705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7168B-79C8-1142-8E19-C75CE69C0EF1}"/>
              </a:ext>
            </a:extLst>
          </p:cNvPr>
          <p:cNvGrpSpPr/>
          <p:nvPr/>
        </p:nvGrpSpPr>
        <p:grpSpPr>
          <a:xfrm rot="10800000">
            <a:off x="7297853" y="5511859"/>
            <a:ext cx="1356896" cy="501463"/>
            <a:chOff x="3007790" y="1315844"/>
            <a:chExt cx="2199827" cy="10593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6083F5-720C-3144-BD02-47CC42B8E938}"/>
                </a:ext>
              </a:extLst>
            </p:cNvPr>
            <p:cNvSpPr/>
            <p:nvPr/>
          </p:nvSpPr>
          <p:spPr>
            <a:xfrm>
              <a:off x="3007790" y="1315846"/>
              <a:ext cx="2199827" cy="4906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414DDE-01DD-3D48-9A86-BAD207711E82}"/>
                </a:ext>
              </a:extLst>
            </p:cNvPr>
            <p:cNvSpPr/>
            <p:nvPr/>
          </p:nvSpPr>
          <p:spPr>
            <a:xfrm rot="5400000">
              <a:off x="4371276" y="1538869"/>
              <a:ext cx="1059365" cy="61331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3A080EC-E37D-E143-BC12-094CC30C0338}"/>
              </a:ext>
            </a:extLst>
          </p:cNvPr>
          <p:cNvSpPr/>
          <p:nvPr/>
        </p:nvSpPr>
        <p:spPr>
          <a:xfrm>
            <a:off x="7750305" y="5587550"/>
            <a:ext cx="474017" cy="66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E04F06-3536-6E48-A6CD-9F370E5FE2FC}"/>
              </a:ext>
            </a:extLst>
          </p:cNvPr>
          <p:cNvGrpSpPr/>
          <p:nvPr/>
        </p:nvGrpSpPr>
        <p:grpSpPr>
          <a:xfrm rot="10800000">
            <a:off x="7297852" y="5254040"/>
            <a:ext cx="1356897" cy="501463"/>
            <a:chOff x="3276760" y="5802516"/>
            <a:chExt cx="1356897" cy="5014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1895F0-CA7F-EB42-9577-E567AE68B4F6}"/>
                </a:ext>
              </a:extLst>
            </p:cNvPr>
            <p:cNvSpPr/>
            <p:nvPr/>
          </p:nvSpPr>
          <p:spPr>
            <a:xfrm rot="10800000">
              <a:off x="3276760" y="6071721"/>
              <a:ext cx="1356897" cy="23225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BB5B6A-9870-8441-BC26-B684298201AD}"/>
                </a:ext>
              </a:extLst>
            </p:cNvPr>
            <p:cNvSpPr/>
            <p:nvPr/>
          </p:nvSpPr>
          <p:spPr>
            <a:xfrm rot="16200000">
              <a:off x="3215181" y="5864095"/>
              <a:ext cx="501463" cy="37830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ABF548-9C43-9F46-A900-0E8A53C45E3B}"/>
              </a:ext>
            </a:extLst>
          </p:cNvPr>
          <p:cNvCxnSpPr/>
          <p:nvPr/>
        </p:nvCxnSpPr>
        <p:spPr>
          <a:xfrm>
            <a:off x="5621838" y="4670966"/>
            <a:ext cx="0" cy="1316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3EAFBE-F725-354E-BB6F-A16FE8364FC1}"/>
              </a:ext>
            </a:extLst>
          </p:cNvPr>
          <p:cNvCxnSpPr>
            <a:cxnSpLocks/>
          </p:cNvCxnSpPr>
          <p:nvPr/>
        </p:nvCxnSpPr>
        <p:spPr>
          <a:xfrm flipV="1">
            <a:off x="6566464" y="5268685"/>
            <a:ext cx="0" cy="1210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5BF9D5F-AC4B-204A-B46B-4574147044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196" y="1107590"/>
                <a:ext cx="8881430" cy="36900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the RMS transverse beam size.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is the Gaussian width of the beam,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the emittance.</a:t>
                </a:r>
              </a:p>
              <a:p>
                <a:r>
                  <a:rPr lang="en-US" dirty="0"/>
                  <a:t>General rule of thumb is to keep Roman Pot sensors at </a:t>
                </a:r>
                <a:r>
                  <a:rPr lang="en-US" dirty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distance from beam to limit exposure.</a:t>
                </a:r>
              </a:p>
              <a:p>
                <a:pPr lvl="1"/>
                <a:r>
                  <a:rPr lang="en-US" dirty="0"/>
                  <a:t>275 GeV –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 1.79 mm (HA) / 3.58 mm (HD)</a:t>
                </a:r>
              </a:p>
              <a:p>
                <a:pPr lvl="1"/>
                <a:r>
                  <a:rPr lang="en-US" dirty="0"/>
                  <a:t>100 GeV –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 2.45 mm (HA) / 5.13mm (HD)</a:t>
                </a:r>
              </a:p>
              <a:p>
                <a:pPr lvl="1"/>
                <a:r>
                  <a:rPr lang="en-US" dirty="0"/>
                  <a:t>41 GeV   –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= 6.14 mm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5BF9D5F-AC4B-204A-B46B-45741470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96" y="1107590"/>
                <a:ext cx="8881430" cy="3690030"/>
              </a:xfrm>
              <a:prstGeom prst="rect">
                <a:avLst/>
              </a:prstGeom>
              <a:blipFill>
                <a:blip r:embed="rId2"/>
                <a:stretch>
                  <a:fillRect l="-1141" t="-2749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E2B97D-4B7A-854D-9D66-758D762E89B5}"/>
                  </a:ext>
                </a:extLst>
              </p:cNvPr>
              <p:cNvSpPr txBox="1"/>
              <p:nvPr/>
            </p:nvSpPr>
            <p:spPr>
              <a:xfrm>
                <a:off x="6173636" y="331479"/>
                <a:ext cx="2970364" cy="712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rad>
                            <m:radPr>
                              <m:degHide m:val="on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rad>
                        </m:e>
                      </m:border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6E2B97D-4B7A-854D-9D66-758D762E8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36" y="331479"/>
                <a:ext cx="2970364" cy="712759"/>
              </a:xfrm>
              <a:prstGeom prst="rect">
                <a:avLst/>
              </a:prstGeom>
              <a:blipFill>
                <a:blip r:embed="rId3"/>
                <a:stretch>
                  <a:fillRect r="-128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D25399-D029-8A4A-8216-21BA2968FF0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4847354" y="687859"/>
            <a:ext cx="1326282" cy="305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8D9FFA-95F6-7649-8FE0-97B685A99A61}"/>
                  </a:ext>
                </a:extLst>
              </p:cNvPr>
              <p:cNvSpPr txBox="1"/>
              <p:nvPr/>
            </p:nvSpPr>
            <p:spPr>
              <a:xfrm>
                <a:off x="4782303" y="4116968"/>
                <a:ext cx="45314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cut places a limit on low-</a:t>
                </a:r>
                <a:r>
                  <a:rPr lang="en-US" dirty="0" err="1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</a:rPr>
                  <a:t> acceptance.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8D9FFA-95F6-7649-8FE0-97B685A99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303" y="4116968"/>
                <a:ext cx="4531417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6A569077-AA99-B443-9520-9F8E6387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8860-2DF0-DC4D-B61D-006B317F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03"/>
            <a:ext cx="8237558" cy="806884"/>
          </a:xfrm>
        </p:spPr>
        <p:txBody>
          <a:bodyPr/>
          <a:lstStyle/>
          <a:p>
            <a:r>
              <a:rPr lang="en-US" dirty="0"/>
              <a:t>Aside: Off-Momentum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EA19-0451-2B40-B5D6-E79CA3A1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564"/>
            <a:ext cx="8830748" cy="1094761"/>
          </a:xfrm>
        </p:spPr>
        <p:txBody>
          <a:bodyPr>
            <a:noAutofit/>
          </a:bodyPr>
          <a:lstStyle/>
          <a:p>
            <a:r>
              <a:rPr lang="en-US" dirty="0"/>
              <a:t>Needed for measuring protons from nuclear breakup.</a:t>
            </a:r>
          </a:p>
          <a:p>
            <a:r>
              <a:rPr lang="en-US" dirty="0"/>
              <a:t>Another set of sensors on the other side can be used to detect negative </a:t>
            </a:r>
            <a:r>
              <a:rPr lang="en-US" dirty="0" err="1"/>
              <a:t>pions</a:t>
            </a:r>
            <a:r>
              <a:rPr lang="en-US" dirty="0"/>
              <a:t> from lambda decay.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810BCF-836B-F643-B2B3-46EA8966AD18}"/>
              </a:ext>
            </a:extLst>
          </p:cNvPr>
          <p:cNvGrpSpPr/>
          <p:nvPr/>
        </p:nvGrpSpPr>
        <p:grpSpPr>
          <a:xfrm>
            <a:off x="1494658" y="1329505"/>
            <a:ext cx="6468479" cy="3787030"/>
            <a:chOff x="4439415" y="2745264"/>
            <a:chExt cx="4253122" cy="24957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CEAA05-5194-884C-BE44-E44E59DB3FDC}"/>
                </a:ext>
              </a:extLst>
            </p:cNvPr>
            <p:cNvGrpSpPr/>
            <p:nvPr/>
          </p:nvGrpSpPr>
          <p:grpSpPr>
            <a:xfrm rot="6539820">
              <a:off x="5190066" y="1994613"/>
              <a:ext cx="2495777" cy="3997079"/>
              <a:chOff x="4284133" y="2465798"/>
              <a:chExt cx="2546577" cy="40023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15964-B694-564A-8FDD-0DAE62F28A86}"/>
                  </a:ext>
                </a:extLst>
              </p:cNvPr>
              <p:cNvSpPr/>
              <p:nvPr/>
            </p:nvSpPr>
            <p:spPr>
              <a:xfrm rot="20172668">
                <a:off x="5051273" y="2786768"/>
                <a:ext cx="140975" cy="46441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F60B556-FF8C-6042-9132-59AA81A4D97B}"/>
                  </a:ext>
                </a:extLst>
              </p:cNvPr>
              <p:cNvCxnSpPr/>
              <p:nvPr/>
            </p:nvCxnSpPr>
            <p:spPr>
              <a:xfrm flipH="1" flipV="1">
                <a:off x="4968003" y="2465798"/>
                <a:ext cx="1862707" cy="40023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BB2F815-AB52-F043-A8BB-C0FCD442C0D9}"/>
                  </a:ext>
                </a:extLst>
              </p:cNvPr>
              <p:cNvSpPr/>
              <p:nvPr/>
            </p:nvSpPr>
            <p:spPr>
              <a:xfrm>
                <a:off x="4284133" y="2506133"/>
                <a:ext cx="2514600" cy="3953934"/>
              </a:xfrm>
              <a:custGeom>
                <a:avLst/>
                <a:gdLst>
                  <a:gd name="connsiteX0" fmla="*/ 2514600 w 2514600"/>
                  <a:gd name="connsiteY0" fmla="*/ 3953934 h 3953934"/>
                  <a:gd name="connsiteX1" fmla="*/ 1286934 w 2514600"/>
                  <a:gd name="connsiteY1" fmla="*/ 1346200 h 3953934"/>
                  <a:gd name="connsiteX2" fmla="*/ 0 w 2514600"/>
                  <a:gd name="connsiteY2" fmla="*/ 0 h 395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4600" h="3953934">
                    <a:moveTo>
                      <a:pt x="2514600" y="3953934"/>
                    </a:moveTo>
                    <a:cubicBezTo>
                      <a:pt x="2110317" y="2979561"/>
                      <a:pt x="1706034" y="2005189"/>
                      <a:pt x="1286934" y="1346200"/>
                    </a:cubicBezTo>
                    <a:cubicBezTo>
                      <a:pt x="867834" y="687211"/>
                      <a:pt x="433917" y="343605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548ADC-40A0-5048-B40A-051F68B6F872}"/>
                  </a:ext>
                </a:extLst>
              </p:cNvPr>
              <p:cNvSpPr/>
              <p:nvPr/>
            </p:nvSpPr>
            <p:spPr>
              <a:xfrm rot="20172668">
                <a:off x="5121366" y="2936543"/>
                <a:ext cx="136980" cy="4676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C4EC23A-1298-9A41-A50E-1D34017F82B2}"/>
                  </a:ext>
                </a:extLst>
              </p:cNvPr>
              <p:cNvSpPr/>
              <p:nvPr/>
            </p:nvSpPr>
            <p:spPr>
              <a:xfrm rot="18525540">
                <a:off x="5017827" y="3237213"/>
                <a:ext cx="149697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88F2AD-7A3E-ED4F-B8B0-E9EA7E5CD275}"/>
                  </a:ext>
                </a:extLst>
              </p:cNvPr>
              <p:cNvSpPr/>
              <p:nvPr/>
            </p:nvSpPr>
            <p:spPr>
              <a:xfrm rot="18525540">
                <a:off x="5098079" y="3336611"/>
                <a:ext cx="166573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80C762C-894C-1F48-B1C0-13BFEA0FADFD}"/>
                  </a:ext>
                </a:extLst>
              </p:cNvPr>
              <p:cNvGrpSpPr/>
              <p:nvPr/>
            </p:nvGrpSpPr>
            <p:grpSpPr>
              <a:xfrm rot="20525757">
                <a:off x="5852930" y="3633937"/>
                <a:ext cx="590458" cy="2612805"/>
                <a:chOff x="5882261" y="3736623"/>
                <a:chExt cx="590458" cy="261280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A35C078-14BB-684E-BAEC-567F277CB191}"/>
                    </a:ext>
                  </a:extLst>
                </p:cNvPr>
                <p:cNvSpPr/>
                <p:nvPr/>
              </p:nvSpPr>
              <p:spPr>
                <a:xfrm>
                  <a:off x="6082301" y="6061752"/>
                  <a:ext cx="390418" cy="28767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22FD67-4BCC-9445-8840-CD1D37A92E48}"/>
                    </a:ext>
                  </a:extLst>
                </p:cNvPr>
                <p:cNvSpPr/>
                <p:nvPr/>
              </p:nvSpPr>
              <p:spPr>
                <a:xfrm rot="21329799">
                  <a:off x="6103426" y="5587428"/>
                  <a:ext cx="287676" cy="28767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CF6EC1C-B344-D344-9BA4-B8FADAB79D92}"/>
                    </a:ext>
                  </a:extLst>
                </p:cNvPr>
                <p:cNvSpPr/>
                <p:nvPr/>
              </p:nvSpPr>
              <p:spPr>
                <a:xfrm rot="21329799">
                  <a:off x="6115508" y="5183757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3189EE9-1089-AE44-97CB-930501A1BB53}"/>
                    </a:ext>
                  </a:extLst>
                </p:cNvPr>
                <p:cNvSpPr/>
                <p:nvPr/>
              </p:nvSpPr>
              <p:spPr>
                <a:xfrm rot="21329799">
                  <a:off x="6073986" y="4786245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BA2B34-170E-F04A-A4EB-5143593007FC}"/>
                    </a:ext>
                  </a:extLst>
                </p:cNvPr>
                <p:cNvSpPr/>
                <p:nvPr/>
              </p:nvSpPr>
              <p:spPr>
                <a:xfrm rot="21329799">
                  <a:off x="6039022" y="4388735"/>
                  <a:ext cx="130788" cy="2876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0F014DE-CF7D-1E43-8C1F-B82643085E8E}"/>
                    </a:ext>
                  </a:extLst>
                </p:cNvPr>
                <p:cNvSpPr/>
                <p:nvPr/>
              </p:nvSpPr>
              <p:spPr>
                <a:xfrm rot="21329799">
                  <a:off x="5905862" y="4106771"/>
                  <a:ext cx="288402" cy="217132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3297719-A7EA-8140-8582-F432C3FC76D4}"/>
                    </a:ext>
                  </a:extLst>
                </p:cNvPr>
                <p:cNvSpPr/>
                <p:nvPr/>
              </p:nvSpPr>
              <p:spPr>
                <a:xfrm rot="21329799">
                  <a:off x="5882261" y="3736623"/>
                  <a:ext cx="240749" cy="27688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2BF911-0ECA-4547-9CFE-A574F6BE818F}"/>
                </a:ext>
              </a:extLst>
            </p:cNvPr>
            <p:cNvSpPr/>
            <p:nvPr/>
          </p:nvSpPr>
          <p:spPr>
            <a:xfrm rot="21298657">
              <a:off x="7113770" y="4073537"/>
              <a:ext cx="1578767" cy="143063"/>
            </a:xfrm>
            <a:prstGeom prst="rect">
              <a:avLst/>
            </a:prstGeom>
            <a:solidFill>
              <a:schemeClr val="bg2">
                <a:lumMod val="75000"/>
                <a:alpha val="43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064F48-DD75-554E-AEDA-114C694A6726}"/>
              </a:ext>
            </a:extLst>
          </p:cNvPr>
          <p:cNvSpPr txBox="1"/>
          <p:nvPr/>
        </p:nvSpPr>
        <p:spPr>
          <a:xfrm rot="20553581">
            <a:off x="4735689" y="4212670"/>
            <a:ext cx="10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Beam Pipe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E1DD3-C592-A645-96DA-CB0291E0E2E5}"/>
              </a:ext>
            </a:extLst>
          </p:cNvPr>
          <p:cNvSpPr txBox="1"/>
          <p:nvPr/>
        </p:nvSpPr>
        <p:spPr>
          <a:xfrm rot="21032679">
            <a:off x="6663974" y="2962049"/>
            <a:ext cx="138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Roman Pots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AEFA0-4162-C74E-AA14-E47346FC8962}"/>
              </a:ext>
            </a:extLst>
          </p:cNvPr>
          <p:cNvSpPr txBox="1"/>
          <p:nvPr/>
        </p:nvSpPr>
        <p:spPr>
          <a:xfrm rot="20969383">
            <a:off x="5564132" y="2490739"/>
            <a:ext cx="1551611" cy="65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Off-Momentum Detectors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60D2D1-F552-CB41-A8AC-0FA0B5C32210}"/>
              </a:ext>
            </a:extLst>
          </p:cNvPr>
          <p:cNvSpPr/>
          <p:nvPr/>
        </p:nvSpPr>
        <p:spPr>
          <a:xfrm>
            <a:off x="7692520" y="2077883"/>
            <a:ext cx="289808" cy="385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D88A72-2916-E44B-A406-E14F2972CD17}"/>
              </a:ext>
            </a:extLst>
          </p:cNvPr>
          <p:cNvSpPr txBox="1"/>
          <p:nvPr/>
        </p:nvSpPr>
        <p:spPr>
          <a:xfrm>
            <a:off x="7232971" y="3356417"/>
            <a:ext cx="155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407B"/>
                </a:solidFill>
              </a:rPr>
              <a:t>Nuclear Beam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5E7422-B761-7E49-8592-AE6F03B17636}"/>
              </a:ext>
            </a:extLst>
          </p:cNvPr>
          <p:cNvSpPr txBox="1"/>
          <p:nvPr/>
        </p:nvSpPr>
        <p:spPr>
          <a:xfrm>
            <a:off x="1061606" y="3167751"/>
            <a:ext cx="156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B0pf magnet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E4B22C-37C8-BB48-A74C-FC0D9A2E60B1}"/>
              </a:ext>
            </a:extLst>
          </p:cNvPr>
          <p:cNvSpPr txBox="1"/>
          <p:nvPr/>
        </p:nvSpPr>
        <p:spPr>
          <a:xfrm>
            <a:off x="310277" y="3859720"/>
            <a:ext cx="49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1A3E04-89EB-A646-A973-9FAEE75DDADB}"/>
              </a:ext>
            </a:extLst>
          </p:cNvPr>
          <p:cNvSpPr txBox="1">
            <a:spLocks/>
          </p:cNvSpPr>
          <p:nvPr/>
        </p:nvSpPr>
        <p:spPr>
          <a:xfrm>
            <a:off x="1" y="4853623"/>
            <a:ext cx="9105412" cy="1397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low-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cutoff - sensors are outside the beam pipe.</a:t>
            </a:r>
          </a:p>
          <a:p>
            <a:r>
              <a:rPr lang="en-US" dirty="0"/>
              <a:t>Very off-momentum particles can be lost in the quads.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1621B0-F1DA-5D48-AE0D-754D49C268AB}"/>
                  </a:ext>
                </a:extLst>
              </p:cNvPr>
              <p:cNvSpPr txBox="1"/>
              <p:nvPr/>
            </p:nvSpPr>
            <p:spPr>
              <a:xfrm>
                <a:off x="5904911" y="3934590"/>
                <a:ext cx="733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baseline="30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1621B0-F1DA-5D48-AE0D-754D49C2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11" y="3934590"/>
                <a:ext cx="7337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>
            <a:extLst>
              <a:ext uri="{FF2B5EF4-FFF2-40B4-BE49-F238E27FC236}">
                <a16:creationId xmlns:a16="http://schemas.microsoft.com/office/drawing/2014/main" id="{BBF47FF6-574D-9649-8C07-BD8B7CED6362}"/>
              </a:ext>
            </a:extLst>
          </p:cNvPr>
          <p:cNvSpPr/>
          <p:nvPr/>
        </p:nvSpPr>
        <p:spPr>
          <a:xfrm>
            <a:off x="719440" y="4010058"/>
            <a:ext cx="1978454" cy="401251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65C2AB-E79A-E245-BA93-CEC96AAAF4DC}"/>
                  </a:ext>
                </a:extLst>
              </p:cNvPr>
              <p:cNvSpPr txBox="1"/>
              <p:nvPr/>
            </p:nvSpPr>
            <p:spPr>
              <a:xfrm>
                <a:off x="2022082" y="4128265"/>
                <a:ext cx="733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baseline="300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aseline="30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65C2AB-E79A-E245-BA93-CEC96AAAF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82" y="4128265"/>
                <a:ext cx="7337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320D52C-DAE8-CA41-A412-8963655F3711}"/>
              </a:ext>
            </a:extLst>
          </p:cNvPr>
          <p:cNvSpPr/>
          <p:nvPr/>
        </p:nvSpPr>
        <p:spPr>
          <a:xfrm rot="18564415">
            <a:off x="5963913" y="3749434"/>
            <a:ext cx="249415" cy="7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E2635D-233A-254D-92AF-AF4F4178212B}"/>
              </a:ext>
            </a:extLst>
          </p:cNvPr>
          <p:cNvSpPr/>
          <p:nvPr/>
        </p:nvSpPr>
        <p:spPr>
          <a:xfrm rot="18564415">
            <a:off x="6116326" y="3804367"/>
            <a:ext cx="249415" cy="71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FF1D415-E877-6249-B8D8-EF414544B12C}"/>
              </a:ext>
            </a:extLst>
          </p:cNvPr>
          <p:cNvSpPr/>
          <p:nvPr/>
        </p:nvSpPr>
        <p:spPr>
          <a:xfrm>
            <a:off x="4424602" y="3606311"/>
            <a:ext cx="1923076" cy="697611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F5C3877-B5CF-A447-90D4-1F27CB5A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F927-C93F-A143-94A2-C5B2C3A8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5"/>
            <a:ext cx="8272282" cy="959084"/>
          </a:xfrm>
        </p:spPr>
        <p:txBody>
          <a:bodyPr/>
          <a:lstStyle/>
          <a:p>
            <a:r>
              <a:rPr lang="en-US" dirty="0"/>
              <a:t>Zero-Degree Calorimeter (ZDC)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EC315-891E-B342-BE10-EEED741A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880545"/>
            <a:ext cx="6311900" cy="2273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070227-7807-8C40-AC47-8216B9D56F7F}"/>
              </a:ext>
            </a:extLst>
          </p:cNvPr>
          <p:cNvSpPr/>
          <p:nvPr/>
        </p:nvSpPr>
        <p:spPr>
          <a:xfrm>
            <a:off x="331647" y="3068491"/>
            <a:ext cx="8171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For detecting neutral forward-going particles (neutrons and photons)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Acceptance limited by bore of magnet where the neutron/photon cone has to exit.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99CBE-45A8-3A43-934E-A6C2B4AE7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8" t="25590" r="19634" b="47295"/>
          <a:stretch/>
        </p:blipFill>
        <p:spPr>
          <a:xfrm>
            <a:off x="1416050" y="4720333"/>
            <a:ext cx="6061196" cy="1863913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9462E4-5E46-0D48-BD05-04EDE93E26CD}"/>
              </a:ext>
            </a:extLst>
          </p:cNvPr>
          <p:cNvCxnSpPr/>
          <p:nvPr/>
        </p:nvCxnSpPr>
        <p:spPr>
          <a:xfrm flipV="1">
            <a:off x="2893671" y="5405377"/>
            <a:ext cx="3067291" cy="1062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F761CB-CAEE-4247-9D71-15C1E846002C}"/>
              </a:ext>
            </a:extLst>
          </p:cNvPr>
          <p:cNvCxnSpPr>
            <a:cxnSpLocks/>
          </p:cNvCxnSpPr>
          <p:nvPr/>
        </p:nvCxnSpPr>
        <p:spPr>
          <a:xfrm flipV="1">
            <a:off x="2913002" y="5810491"/>
            <a:ext cx="3047960" cy="66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47B9BD-6980-3249-8715-F7219D87BD0D}"/>
              </a:ext>
            </a:extLst>
          </p:cNvPr>
          <p:cNvSpPr txBox="1"/>
          <p:nvPr/>
        </p:nvSpPr>
        <p:spPr>
          <a:xfrm rot="20767940">
            <a:off x="4590282" y="5577003"/>
            <a:ext cx="178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neutron cone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955AA1-E61E-1A46-AE7D-6E703ECA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A2B5-7376-954F-8307-C8BAD654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0"/>
            <a:ext cx="7886700" cy="794598"/>
          </a:xfrm>
        </p:spPr>
        <p:txBody>
          <a:bodyPr/>
          <a:lstStyle/>
          <a:p>
            <a:r>
              <a:rPr lang="en-US" dirty="0"/>
              <a:t>Geometric Acceptances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70C3C-D00F-E14C-8027-7CBD702B50FB}"/>
              </a:ext>
            </a:extLst>
          </p:cNvPr>
          <p:cNvSpPr/>
          <p:nvPr/>
        </p:nvSpPr>
        <p:spPr>
          <a:xfrm>
            <a:off x="0" y="741367"/>
            <a:ext cx="9105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222222"/>
                </a:solidFill>
                <a:latin typeface="Arial" panose="020B0604020202020204" pitchFamily="34" charset="0"/>
              </a:rPr>
              <a:t>Neutrons: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uniform acceptance for 0&lt;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θ&lt;4.5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Limited by bore of magnet where the neutron cone has to exit.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Up to 5.5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on one side of the aperture.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Resolutions (ZDC)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an overall energy resolution of 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σ_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E/E=(50%)/√E ⨁ 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Assume angular resolution of </a:t>
            </a:r>
            <a:r>
              <a:rPr lang="el-GR" dirty="0" err="1">
                <a:solidFill>
                  <a:srgbClr val="222222"/>
                </a:solidFill>
                <a:latin typeface="Arial" panose="020B0604020202020204" pitchFamily="34" charset="0"/>
              </a:rPr>
              <a:t>σ_θ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=(3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mrad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)/√E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7BAF0-2908-BB43-BAFB-9693940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13167</TotalTime>
  <Words>3079</Words>
  <Application>Microsoft Macintosh PowerPoint</Application>
  <PresentationFormat>On-screen Show (4:3)</PresentationFormat>
  <Paragraphs>493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</vt:lpstr>
      <vt:lpstr>Lucida Grande</vt:lpstr>
      <vt:lpstr>Symbol</vt:lpstr>
      <vt:lpstr>Wingdings</vt:lpstr>
      <vt:lpstr>Office Theme</vt:lpstr>
      <vt:lpstr>Far-Forward Detectors in the EIC</vt:lpstr>
      <vt:lpstr>Layout of Full IR</vt:lpstr>
      <vt:lpstr>Layout of Far-Forward Region</vt:lpstr>
      <vt:lpstr>What has been studied so far?</vt:lpstr>
      <vt:lpstr>Aside: B0 Detector</vt:lpstr>
      <vt:lpstr>Aside: Roman Pots</vt:lpstr>
      <vt:lpstr>Aside: Off-Momentum Detectors</vt:lpstr>
      <vt:lpstr>Zero-Degree Calorimeter (ZDC)</vt:lpstr>
      <vt:lpstr>Geometric Acceptances</vt:lpstr>
      <vt:lpstr>Geometric Acceptances</vt:lpstr>
      <vt:lpstr>Geometric Acceptances</vt:lpstr>
      <vt:lpstr>Resolution: Smearing Contributions</vt:lpstr>
      <vt:lpstr>DVCS Snapshot – 275 GeV</vt:lpstr>
      <vt:lpstr>DVCS Snapshot – 275 GeV</vt:lpstr>
      <vt:lpstr>e+d -&gt; p + n + j/Psi</vt:lpstr>
      <vt:lpstr>e+d -&gt; p + n + j/Psi</vt:lpstr>
      <vt:lpstr>e+3He spectator proton tagging</vt:lpstr>
      <vt:lpstr>e+Pb Collisions in BeAGLE</vt:lpstr>
      <vt:lpstr>Lambda Decays</vt:lpstr>
      <vt:lpstr>Some comments on the “less far” Forward Region</vt:lpstr>
      <vt:lpstr>Hadron endcap acceptance &amp; the beam pipe</vt:lpstr>
      <vt:lpstr>Azimuthal acceptance asymmetry in the h-endcap   </vt:lpstr>
      <vt:lpstr>Takeaways</vt:lpstr>
      <vt:lpstr>Backup</vt:lpstr>
      <vt:lpstr>How does the crab smearing affect reconstruction of t?</vt:lpstr>
      <vt:lpstr>How does the crab smearing affect reconstruction of t?</vt:lpstr>
      <vt:lpstr>How does the crab smearing affect reconstruction of t?</vt:lpstr>
      <vt:lpstr>Reminder: Timing</vt:lpstr>
      <vt:lpstr>Conclusions from Timing</vt:lpstr>
      <vt:lpstr>Some Comparisons – High Divergence</vt:lpstr>
      <vt:lpstr>Reminder: Divergences and Optics Parameters</vt:lpstr>
      <vt:lpstr>Reminder: Comparison</vt:lpstr>
      <vt:lpstr>Current Parameters in Use</vt:lpstr>
      <vt:lpstr>100 GeV DVCS protons</vt:lpstr>
      <vt:lpstr>41 GeV DVCS protons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Aschenauer, Elke</dc:creator>
  <cp:lastModifiedBy>Jentsch, Alexander</cp:lastModifiedBy>
  <cp:revision>69</cp:revision>
  <dcterms:created xsi:type="dcterms:W3CDTF">2019-10-28T15:25:16Z</dcterms:created>
  <dcterms:modified xsi:type="dcterms:W3CDTF">2020-09-30T12:22:40Z</dcterms:modified>
</cp:coreProperties>
</file>