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" ContentType="image/t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6" r:id="rId1"/>
  </p:sldMasterIdLst>
  <p:notesMasterIdLst>
    <p:notesMasterId r:id="rId34"/>
  </p:notesMasterIdLst>
  <p:handoutMasterIdLst>
    <p:handoutMasterId r:id="rId35"/>
  </p:handoutMasterIdLst>
  <p:sldIdLst>
    <p:sldId id="1668" r:id="rId2"/>
    <p:sldId id="2469" r:id="rId3"/>
    <p:sldId id="1871" r:id="rId4"/>
    <p:sldId id="2022" r:id="rId5"/>
    <p:sldId id="2470" r:id="rId6"/>
    <p:sldId id="2471" r:id="rId7"/>
    <p:sldId id="2472" r:id="rId8"/>
    <p:sldId id="2496" r:id="rId9"/>
    <p:sldId id="1968" r:id="rId10"/>
    <p:sldId id="2480" r:id="rId11"/>
    <p:sldId id="1994" r:id="rId12"/>
    <p:sldId id="2108" r:id="rId13"/>
    <p:sldId id="2434" r:id="rId14"/>
    <p:sldId id="2435" r:id="rId15"/>
    <p:sldId id="2052" r:id="rId16"/>
    <p:sldId id="2428" r:id="rId17"/>
    <p:sldId id="2429" r:id="rId18"/>
    <p:sldId id="2431" r:id="rId19"/>
    <p:sldId id="2437" r:id="rId20"/>
    <p:sldId id="2453" r:id="rId21"/>
    <p:sldId id="2462" r:id="rId22"/>
    <p:sldId id="2094" r:id="rId23"/>
    <p:sldId id="2103" r:id="rId24"/>
    <p:sldId id="2023" r:id="rId25"/>
    <p:sldId id="2100" r:id="rId26"/>
    <p:sldId id="2511" r:id="rId27"/>
    <p:sldId id="1989" r:id="rId28"/>
    <p:sldId id="2478" r:id="rId29"/>
    <p:sldId id="1976" r:id="rId30"/>
    <p:sldId id="2454" r:id="rId31"/>
    <p:sldId id="2455" r:id="rId32"/>
    <p:sldId id="2436" r:id="rId33"/>
  </p:sldIdLst>
  <p:sldSz cx="12192000" cy="6858000"/>
  <p:notesSz cx="6731000" cy="985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99CC"/>
    <a:srgbClr val="CC00CC"/>
    <a:srgbClr val="008000"/>
    <a:srgbClr val="CC0000"/>
    <a:srgbClr val="33CCCC"/>
    <a:srgbClr val="00CC99"/>
    <a:srgbClr val="FFCC00"/>
    <a:srgbClr val="66C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10" autoAdjust="0"/>
    <p:restoredTop sz="94915" autoAdjust="0"/>
  </p:normalViewPr>
  <p:slideViewPr>
    <p:cSldViewPr>
      <p:cViewPr varScale="1">
        <p:scale>
          <a:sx n="65" d="100"/>
          <a:sy n="65" d="100"/>
        </p:scale>
        <p:origin x="644" y="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873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3175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3075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3175" y="9363075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fld id="{C069B298-3321-461D-9F13-30736C8366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72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t" anchorCtr="0" compatLnSpc="1">
            <a:prstTxWarp prst="textNoShape">
              <a:avLst/>
            </a:prstTxWarp>
          </a:bodyPr>
          <a:lstStyle>
            <a:lvl1pPr algn="l" defTabSz="909638"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0475" y="0"/>
            <a:ext cx="29654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" y="757238"/>
            <a:ext cx="6597650" cy="37115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695825"/>
            <a:ext cx="4941887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4825"/>
            <a:ext cx="28892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b" anchorCtr="0" compatLnSpc="1">
            <a:prstTxWarp prst="textNoShape">
              <a:avLst/>
            </a:prstTxWarp>
          </a:bodyPr>
          <a:lstStyle>
            <a:lvl1pPr algn="l" defTabSz="909638"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0475" y="9394825"/>
            <a:ext cx="29654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Tahoma" pitchFamily="34" charset="0"/>
              </a:defRPr>
            </a:lvl1pPr>
          </a:lstStyle>
          <a:p>
            <a:fld id="{FFC07D64-7DFB-402A-B63D-4AE58A3A9A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357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DED82A-FBE8-4481-B29E-A67FA4D5EDE5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27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4C6FAD-7DED-4AB6-BE6E-A9BAED651729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30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58735-5B65-4C64-A819-09E13E2893D3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9919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2A0DC8-FCDC-490C-8E3C-8F9E2075A89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527463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0C74D-BF4E-4321-A6FF-706A42CD1EBA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9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39775"/>
            <a:ext cx="6569075" cy="3695700"/>
          </a:xfrm>
          <a:ln/>
        </p:spPr>
      </p:sp>
      <p:sp>
        <p:nvSpPr>
          <p:cNvPr id="99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81538"/>
            <a:ext cx="5384800" cy="44338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53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5F5D0-139A-439B-AEF8-A9E75D41C86E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4161445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C61E5-E5DC-4C37-AD48-943233CCB1F4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93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39775"/>
            <a:ext cx="6569075" cy="3695700"/>
          </a:xfrm>
          <a:ln/>
        </p:spPr>
      </p:sp>
      <p:sp>
        <p:nvSpPr>
          <p:cNvPr id="93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81538"/>
            <a:ext cx="4937125" cy="4433887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479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F46218-BC03-44F9-AE2B-70A2F7DD3F90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4015913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5DD9ED-9F43-4063-88A3-4488A7F635CB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64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55650"/>
            <a:ext cx="6599237" cy="3713163"/>
          </a:xfrm>
          <a:ln/>
        </p:spPr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697413"/>
            <a:ext cx="4941887" cy="4394200"/>
          </a:xfrm>
        </p:spPr>
        <p:txBody>
          <a:bodyPr/>
          <a:lstStyle/>
          <a:p>
            <a:r>
              <a:rPr lang="en-US" altLang="en-US"/>
              <a:t>In not many other existing transport codes photonuclear reactions are simulated over the whole energy range</a:t>
            </a:r>
          </a:p>
        </p:txBody>
      </p:sp>
    </p:spTree>
    <p:extLst>
      <p:ext uri="{BB962C8B-B14F-4D97-AF65-F5344CB8AC3E}">
        <p14:creationId xmlns:p14="http://schemas.microsoft.com/office/powerpoint/2010/main" val="524356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F6CD89-DCE6-4E0F-AFE3-4C33B8D51B6F}" type="slidenum">
              <a:rPr lang="en-US"/>
              <a:pPr/>
              <a:t>27</a:t>
            </a:fld>
            <a:endParaRPr 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0016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06F9E0-7F08-489B-A448-BA0845BEE0D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57238"/>
            <a:ext cx="6597650" cy="3711575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99508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07D64-7DFB-402A-B63D-4AE58A3A9AF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66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7371B3-79B5-4603-A732-057CB346A94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78923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9D0A85-6C53-46F3-9B1C-C5DA8A4A749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831729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7371B3-79B5-4603-A732-057CB346A94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69693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07D64-7DFB-402A-B63D-4AE58A3A9AF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16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B84C5F-F714-42CB-90CB-66D3E230E5D4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107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74D4EA-A229-48C7-83D5-43B8F97C13EA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336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EIC Workshop, September 30th 2020</a:t>
            </a: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9D956-2430-4657-8980-AB7F75856B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03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EIC Workshop, September 30th 2020</a:t>
            </a: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14182-DA69-4F74-93ED-3985936970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403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2" y="273053"/>
            <a:ext cx="2639484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3053"/>
            <a:ext cx="77216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EIC Workshop, September 30th 2020</a:t>
            </a: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AE4F8-38D2-4326-ADD8-7EBA8FE11A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180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5269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6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640" y="1604330"/>
            <a:ext cx="5391360" cy="45249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84321" y="1604330"/>
            <a:ext cx="5393280" cy="21933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84321" y="3935934"/>
            <a:ext cx="5393280" cy="2193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608641" y="6247376"/>
            <a:ext cx="2837760" cy="47093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Alfredo Ferrari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4170240" y="6247376"/>
            <a:ext cx="3863040" cy="47093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EIC Workshop, September 30th 2020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8741761" y="6247376"/>
            <a:ext cx="2837760" cy="470930"/>
          </a:xfrm>
        </p:spPr>
        <p:txBody>
          <a:bodyPr/>
          <a:lstStyle>
            <a:lvl1pPr>
              <a:defRPr/>
            </a:lvl1pPr>
          </a:lstStyle>
          <a:p>
            <a:fld id="{4152BCA3-65FF-44B4-BCF6-6C7C74B72A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332" y="995367"/>
            <a:ext cx="10817634" cy="5327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xfrm>
            <a:off x="263352" y="6400800"/>
            <a:ext cx="2537884" cy="304800"/>
          </a:xfrm>
          <a:ln/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idx="11"/>
          </p:nvPr>
        </p:nvSpPr>
        <p:spPr>
          <a:xfrm>
            <a:off x="3647728" y="6400800"/>
            <a:ext cx="5281084" cy="304800"/>
          </a:xfrm>
          <a:ln/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EIC Workshop, September 30th 2020</a:t>
            </a: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95C65232-5696-4F77-8953-8BCB56DF860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225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EIC Workshop, September 30th 2020</a:t>
            </a: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05396-9B3A-42B5-A79E-0F74E64970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83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2" y="1143003"/>
            <a:ext cx="5179484" cy="5180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143003"/>
            <a:ext cx="5181600" cy="5180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EIC Workshop, September 30th 2020</a:t>
            </a: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688DA-489A-49E7-B573-9D78C95440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029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EIC Workshop, September 30th 2020</a:t>
            </a:r>
            <a:endParaRPr lang="en-GB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4CA68-2546-4101-AEA7-9C681B6DEF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301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EIC Workshop, September 30th 2020</a:t>
            </a: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3E051-5CF4-4765-8086-B2DC4EB024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20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EIC Workshop, September 30th 2020</a:t>
            </a: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C8F6B-C925-4F01-9DBF-672B258AAE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694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EIC Workshop, September 30th 2020</a:t>
            </a: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9EE5E-26EC-4F51-82F1-3CF3C1020F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59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EIC Workshop, September 30th 2020</a:t>
            </a: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20643-93F8-4851-8F8F-B34F864B6D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219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Line 3"/>
          <p:cNvSpPr>
            <a:spLocks noChangeShapeType="1"/>
          </p:cNvSpPr>
          <p:nvPr/>
        </p:nvSpPr>
        <p:spPr bwMode="auto">
          <a:xfrm>
            <a:off x="11926531" y="0"/>
            <a:ext cx="2117" cy="2362200"/>
          </a:xfrm>
          <a:prstGeom prst="line">
            <a:avLst/>
          </a:prstGeom>
          <a:noFill/>
          <a:ln w="12600">
            <a:solidFill>
              <a:srgbClr val="6F89F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 defTabSz="449263">
              <a:lnSpc>
                <a:spcPct val="93000"/>
              </a:lnSpc>
              <a:buClr>
                <a:srgbClr val="40458C"/>
              </a:buClr>
              <a:buSzPct val="100000"/>
              <a:buFont typeface="Arial" charset="0"/>
              <a:buNone/>
            </a:pPr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1029" name="Group 4"/>
          <p:cNvGrpSpPr>
            <a:grpSpLocks/>
          </p:cNvGrpSpPr>
          <p:nvPr/>
        </p:nvGrpSpPr>
        <p:grpSpPr bwMode="auto">
          <a:xfrm>
            <a:off x="47328" y="533403"/>
            <a:ext cx="2523067" cy="2589213"/>
            <a:chOff x="192" y="336"/>
            <a:chExt cx="1192" cy="1631"/>
          </a:xfrm>
        </p:grpSpPr>
        <p:sp>
          <p:nvSpPr>
            <p:cNvPr id="2" name="Line 5"/>
            <p:cNvSpPr>
              <a:spLocks noChangeShapeType="1"/>
            </p:cNvSpPr>
            <p:nvPr/>
          </p:nvSpPr>
          <p:spPr bwMode="auto">
            <a:xfrm flipH="1">
              <a:off x="191" y="566"/>
              <a:ext cx="1195" cy="1"/>
            </a:xfrm>
            <a:prstGeom prst="line">
              <a:avLst/>
            </a:prstGeom>
            <a:noFill/>
            <a:ln w="12600">
              <a:solidFill>
                <a:srgbClr val="6F89F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defTabSz="449263">
                <a:lnSpc>
                  <a:spcPct val="93000"/>
                </a:lnSpc>
                <a:buClr>
                  <a:srgbClr val="40458C"/>
                </a:buClr>
                <a:buSzPct val="100000"/>
                <a:buFont typeface="Arial" charset="0"/>
                <a:buNone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" name="Line 6"/>
            <p:cNvSpPr>
              <a:spLocks noChangeShapeType="1"/>
            </p:cNvSpPr>
            <p:nvPr/>
          </p:nvSpPr>
          <p:spPr bwMode="auto">
            <a:xfrm>
              <a:off x="383" y="336"/>
              <a:ext cx="1" cy="1632"/>
            </a:xfrm>
            <a:prstGeom prst="line">
              <a:avLst/>
            </a:prstGeom>
            <a:noFill/>
            <a:ln w="12600">
              <a:solidFill>
                <a:srgbClr val="6F89F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defTabSz="449263">
                <a:lnSpc>
                  <a:spcPct val="93000"/>
                </a:lnSpc>
                <a:buClr>
                  <a:srgbClr val="40458C"/>
                </a:buClr>
                <a:buSzPct val="100000"/>
                <a:buFont typeface="Arial" charset="0"/>
                <a:buNone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37" name="AutoShape 7"/>
            <p:cNvSpPr>
              <a:spLocks noChangeArrowheads="1"/>
            </p:cNvSpPr>
            <p:nvPr/>
          </p:nvSpPr>
          <p:spPr bwMode="auto">
            <a:xfrm>
              <a:off x="325" y="506"/>
              <a:ext cx="121" cy="12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-1" y="4835"/>
                    <a:pt x="4834" y="0"/>
                    <a:pt x="10799" y="0"/>
                  </a:cubicBezTo>
                  <a:lnTo>
                    <a:pt x="10800" y="10800"/>
                  </a:lnTo>
                  <a:lnTo>
                    <a:pt x="21600" y="10800"/>
                  </a:lnTo>
                  <a:close/>
                </a:path>
                <a:path w="21600" h="21600" fill="none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-1" y="4835"/>
                    <a:pt x="4834" y="0"/>
                    <a:pt x="10799" y="0"/>
                  </a:cubicBezTo>
                </a:path>
              </a:pathLst>
            </a:custGeom>
            <a:noFill/>
            <a:ln w="12600">
              <a:solidFill>
                <a:srgbClr val="6F89F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449263">
                <a:lnSpc>
                  <a:spcPct val="93000"/>
                </a:lnSpc>
                <a:buClr>
                  <a:srgbClr val="40458C"/>
                </a:buClr>
                <a:buSzPct val="100000"/>
                <a:buFont typeface="Arial" charset="0"/>
                <a:buNone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03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59452" y="273053"/>
            <a:ext cx="10361084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9452" y="995367"/>
            <a:ext cx="10817634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0"/>
            <a:r>
              <a:rPr lang="en-GB" dirty="0" smtClean="0"/>
              <a:t>Ninth Outline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623392" y="6400800"/>
            <a:ext cx="253788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1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mtClean="0">
                <a:solidFill>
                  <a:srgbClr val="002060"/>
                </a:solidFill>
                <a:latin typeface="+mn-lt"/>
              </a:defRPr>
            </a:lvl1pPr>
          </a:lstStyle>
          <a:p>
            <a:pPr algn="l" defTabSz="449263">
              <a:buClr>
                <a:srgbClr val="40458C"/>
              </a:buClr>
              <a:buSzPct val="100000"/>
              <a:defRPr/>
            </a:pPr>
            <a:r>
              <a:rPr lang="en-US" smtClean="0"/>
              <a:t>Alfredo Ferrari</a:t>
            </a:r>
            <a:endParaRPr lang="en-GB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3759202" y="6400800"/>
            <a:ext cx="528108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1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mtClean="0">
                <a:solidFill>
                  <a:srgbClr val="002060"/>
                </a:solidFill>
                <a:latin typeface="+mn-lt"/>
              </a:defRPr>
            </a:lvl1pPr>
          </a:lstStyle>
          <a:p>
            <a:pPr defTabSz="449263">
              <a:buClr>
                <a:srgbClr val="40458C"/>
              </a:buClr>
              <a:buSzPct val="100000"/>
              <a:defRPr/>
            </a:pPr>
            <a:r>
              <a:rPr lang="en-US" smtClean="0"/>
              <a:t>EIC Workshop, September 30th 2020</a:t>
            </a:r>
            <a:endParaRPr lang="en-GB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9653148" y="6400800"/>
            <a:ext cx="213148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1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mtClean="0">
                <a:solidFill>
                  <a:srgbClr val="002060"/>
                </a:solidFill>
                <a:latin typeface="+mn-lt"/>
              </a:defRPr>
            </a:lvl1pPr>
          </a:lstStyle>
          <a:p>
            <a:pPr defTabSz="449263">
              <a:buClr>
                <a:srgbClr val="40458C"/>
              </a:buClr>
              <a:buSzPct val="100000"/>
              <a:defRPr/>
            </a:pPr>
            <a:fld id="{A37A3FDE-DE29-4846-8447-D46F7E7F0D35}" type="slidenum">
              <a:rPr lang="en-GB"/>
              <a:pPr defTabSz="449263">
                <a:buClr>
                  <a:srgbClr val="40458C"/>
                </a:buClr>
                <a:buSzPct val="100000"/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79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20" r:id="rId12"/>
    <p:sldLayoutId id="2147483822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660066"/>
        </a:buClr>
        <a:buSzPct val="100000"/>
        <a:buFont typeface="Tahoma" pitchFamily="32" charset="0"/>
        <a:defRPr sz="3600" b="1">
          <a:solidFill>
            <a:srgbClr val="660066"/>
          </a:solidFill>
          <a:latin typeface="Comic Sans MS" panose="030F0702030302020204" pitchFamily="66" charset="0"/>
          <a:ea typeface="+mj-ea"/>
          <a:cs typeface="+mj-cs"/>
        </a:defRPr>
      </a:lvl1pPr>
      <a:lvl2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660066"/>
        </a:buClr>
        <a:buSzPct val="100000"/>
        <a:buFont typeface="Tahoma" pitchFamily="32" charset="0"/>
        <a:defRPr sz="3600">
          <a:solidFill>
            <a:srgbClr val="660066"/>
          </a:solidFill>
          <a:latin typeface="Tahoma" pitchFamily="32" charset="0"/>
        </a:defRPr>
      </a:lvl2pPr>
      <a:lvl3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660066"/>
        </a:buClr>
        <a:buSzPct val="100000"/>
        <a:buFont typeface="Tahoma" pitchFamily="32" charset="0"/>
        <a:defRPr sz="3600">
          <a:solidFill>
            <a:srgbClr val="660066"/>
          </a:solidFill>
          <a:latin typeface="Tahoma" pitchFamily="32" charset="0"/>
        </a:defRPr>
      </a:lvl3pPr>
      <a:lvl4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660066"/>
        </a:buClr>
        <a:buSzPct val="100000"/>
        <a:buFont typeface="Tahoma" pitchFamily="32" charset="0"/>
        <a:defRPr sz="3600">
          <a:solidFill>
            <a:srgbClr val="660066"/>
          </a:solidFill>
          <a:latin typeface="Tahoma" pitchFamily="32" charset="0"/>
        </a:defRPr>
      </a:lvl4pPr>
      <a:lvl5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660066"/>
        </a:buClr>
        <a:buSzPct val="100000"/>
        <a:buFont typeface="Tahoma" pitchFamily="32" charset="0"/>
        <a:defRPr sz="3600">
          <a:solidFill>
            <a:srgbClr val="660066"/>
          </a:solidFill>
          <a:latin typeface="Tahoma" pitchFamily="32" charset="0"/>
        </a:defRPr>
      </a:lvl5pPr>
      <a:lvl6pPr marL="1536700" indent="-2159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600">
          <a:solidFill>
            <a:srgbClr val="660066"/>
          </a:solidFill>
          <a:latin typeface="Tahoma" pitchFamily="32" charset="0"/>
        </a:defRPr>
      </a:lvl6pPr>
      <a:lvl7pPr marL="1993900" indent="-2159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600">
          <a:solidFill>
            <a:srgbClr val="660066"/>
          </a:solidFill>
          <a:latin typeface="Tahoma" pitchFamily="32" charset="0"/>
        </a:defRPr>
      </a:lvl7pPr>
      <a:lvl8pPr marL="2451100" indent="-2159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600">
          <a:solidFill>
            <a:srgbClr val="660066"/>
          </a:solidFill>
          <a:latin typeface="Tahoma" pitchFamily="32" charset="0"/>
        </a:defRPr>
      </a:lvl8pPr>
      <a:lvl9pPr marL="2908300" indent="-2159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600">
          <a:solidFill>
            <a:srgbClr val="660066"/>
          </a:solidFill>
          <a:latin typeface="Tahoma" pitchFamily="32" charset="0"/>
        </a:defRPr>
      </a:lvl9pPr>
    </p:titleStyle>
    <p:bodyStyle>
      <a:lvl1pPr marL="341313" indent="-341313" algn="l" defTabSz="449263" rtl="0" eaLnBrk="0" fontAlgn="base" hangingPunct="0">
        <a:lnSpc>
          <a:spcPct val="101000"/>
        </a:lnSpc>
        <a:spcBef>
          <a:spcPts val="500"/>
        </a:spcBef>
        <a:spcAft>
          <a:spcPct val="0"/>
        </a:spcAft>
        <a:buClr>
          <a:srgbClr val="6F89F7"/>
        </a:buClr>
        <a:buSzPct val="80000"/>
        <a:buFont typeface="Wingdings" charset="2"/>
        <a:buChar char=""/>
        <a:defRPr sz="2000">
          <a:solidFill>
            <a:srgbClr val="40458C"/>
          </a:solidFill>
          <a:latin typeface="Comic Sans MS" panose="030F0702030302020204" pitchFamily="66" charset="0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101000"/>
        </a:lnSpc>
        <a:spcBef>
          <a:spcPts val="450"/>
        </a:spcBef>
        <a:spcAft>
          <a:spcPct val="0"/>
        </a:spcAft>
        <a:buClr>
          <a:srgbClr val="40458C"/>
        </a:buClr>
        <a:buSzPct val="60000"/>
        <a:buFont typeface="Wingdings" charset="2"/>
        <a:buChar char=""/>
        <a:defRPr>
          <a:solidFill>
            <a:srgbClr val="40458C"/>
          </a:solidFill>
          <a:latin typeface="Comic Sans MS" panose="030F0702030302020204" pitchFamily="66" charset="0"/>
        </a:defRPr>
      </a:lvl2pPr>
      <a:lvl3pPr marL="1143000" indent="-228600" algn="l" defTabSz="449263" rtl="0" eaLnBrk="0" fontAlgn="base" hangingPunct="0">
        <a:lnSpc>
          <a:spcPct val="101000"/>
        </a:lnSpc>
        <a:spcBef>
          <a:spcPts val="400"/>
        </a:spcBef>
        <a:spcAft>
          <a:spcPct val="0"/>
        </a:spcAft>
        <a:buClr>
          <a:srgbClr val="6F89F7"/>
        </a:buClr>
        <a:buSzPct val="95000"/>
        <a:buFont typeface="Wingdings" charset="2"/>
        <a:buChar char=""/>
        <a:defRPr sz="1600">
          <a:solidFill>
            <a:srgbClr val="40458C"/>
          </a:solidFill>
          <a:latin typeface="Comic Sans MS" panose="030F0702030302020204" pitchFamily="66" charset="0"/>
        </a:defRPr>
      </a:lvl3pPr>
      <a:lvl4pPr marL="1600200" indent="-228600" algn="l" defTabSz="449263" rtl="0" eaLnBrk="0" fontAlgn="base" hangingPunct="0">
        <a:lnSpc>
          <a:spcPct val="101000"/>
        </a:lnSpc>
        <a:spcBef>
          <a:spcPts val="350"/>
        </a:spcBef>
        <a:spcAft>
          <a:spcPct val="0"/>
        </a:spcAft>
        <a:buClr>
          <a:srgbClr val="40458C"/>
        </a:buClr>
        <a:buSzPct val="65000"/>
        <a:buFont typeface="Wingdings" charset="2"/>
        <a:buChar char=""/>
        <a:defRPr sz="1400">
          <a:solidFill>
            <a:srgbClr val="40458C"/>
          </a:solidFill>
          <a:latin typeface="Comic Sans MS" panose="030F0702030302020204" pitchFamily="66" charset="0"/>
        </a:defRPr>
      </a:lvl4pPr>
      <a:lvl5pPr marL="2057400" indent="-228600" algn="l" defTabSz="449263" rtl="0" eaLnBrk="0" fontAlgn="base" hangingPunct="0">
        <a:lnSpc>
          <a:spcPct val="101000"/>
        </a:lnSpc>
        <a:spcBef>
          <a:spcPts val="350"/>
        </a:spcBef>
        <a:spcAft>
          <a:spcPct val="0"/>
        </a:spcAft>
        <a:buClr>
          <a:srgbClr val="40458C"/>
        </a:buClr>
        <a:buSzPct val="60000"/>
        <a:buFont typeface="Wingdings" charset="2"/>
        <a:buChar char=""/>
        <a:defRPr sz="1400">
          <a:solidFill>
            <a:srgbClr val="40458C"/>
          </a:solidFill>
          <a:latin typeface="Comic Sans MS" panose="030F0702030302020204" pitchFamily="66" charset="0"/>
        </a:defRPr>
      </a:lvl5pPr>
      <a:lvl6pPr marL="2514600" indent="-228600" algn="l" defTabSz="449263" rtl="0" fontAlgn="base">
        <a:lnSpc>
          <a:spcPct val="101000"/>
        </a:lnSpc>
        <a:spcBef>
          <a:spcPts val="350"/>
        </a:spcBef>
        <a:spcAft>
          <a:spcPct val="0"/>
        </a:spcAft>
        <a:buClr>
          <a:srgbClr val="40458C"/>
        </a:buClr>
        <a:buSzPct val="60000"/>
        <a:buFont typeface="Wingdings" charset="2"/>
        <a:buChar char=""/>
        <a:defRPr sz="1400">
          <a:solidFill>
            <a:srgbClr val="40458C"/>
          </a:solidFill>
          <a:latin typeface="+mn-lt"/>
        </a:defRPr>
      </a:lvl6pPr>
      <a:lvl7pPr marL="2971800" indent="-228600" algn="l" defTabSz="449263" rtl="0" fontAlgn="base">
        <a:lnSpc>
          <a:spcPct val="101000"/>
        </a:lnSpc>
        <a:spcBef>
          <a:spcPts val="350"/>
        </a:spcBef>
        <a:spcAft>
          <a:spcPct val="0"/>
        </a:spcAft>
        <a:buClr>
          <a:srgbClr val="40458C"/>
        </a:buClr>
        <a:buSzPct val="60000"/>
        <a:buFont typeface="Wingdings" charset="2"/>
        <a:buChar char=""/>
        <a:defRPr sz="1400">
          <a:solidFill>
            <a:srgbClr val="40458C"/>
          </a:solidFill>
          <a:latin typeface="+mn-lt"/>
        </a:defRPr>
      </a:lvl7pPr>
      <a:lvl8pPr marL="3429000" indent="-228600" algn="l" defTabSz="449263" rtl="0" fontAlgn="base">
        <a:lnSpc>
          <a:spcPct val="101000"/>
        </a:lnSpc>
        <a:spcBef>
          <a:spcPts val="350"/>
        </a:spcBef>
        <a:spcAft>
          <a:spcPct val="0"/>
        </a:spcAft>
        <a:buClr>
          <a:srgbClr val="40458C"/>
        </a:buClr>
        <a:buSzPct val="60000"/>
        <a:buFont typeface="Wingdings" charset="2"/>
        <a:buChar char=""/>
        <a:defRPr sz="1400">
          <a:solidFill>
            <a:srgbClr val="40458C"/>
          </a:solidFill>
          <a:latin typeface="+mn-lt"/>
        </a:defRPr>
      </a:lvl8pPr>
      <a:lvl9pPr marL="3886200" indent="-228600" algn="l" defTabSz="449263" rtl="0" fontAlgn="base">
        <a:lnSpc>
          <a:spcPct val="101000"/>
        </a:lnSpc>
        <a:spcBef>
          <a:spcPts val="350"/>
        </a:spcBef>
        <a:spcAft>
          <a:spcPct val="0"/>
        </a:spcAft>
        <a:buClr>
          <a:srgbClr val="40458C"/>
        </a:buClr>
        <a:buSzPct val="60000"/>
        <a:buFont typeface="Wingdings" charset="2"/>
        <a:buChar char=""/>
        <a:defRPr sz="1400">
          <a:solidFill>
            <a:srgbClr val="40458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3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tif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6.emf"/><Relationship Id="rId4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359696" y="2222862"/>
            <a:ext cx="8208912" cy="945752"/>
          </a:xfrm>
          <a:noFill/>
          <a:ln/>
        </p:spPr>
        <p:txBody>
          <a:bodyPr/>
          <a:lstStyle/>
          <a:p>
            <a:pPr algn="r"/>
            <a:r>
              <a:rPr lang="en-US" dirty="0" smtClean="0"/>
              <a:t>The FLUKA (re)interaction models</a:t>
            </a: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231904" y="4437112"/>
            <a:ext cx="6552728" cy="1775048"/>
          </a:xfrm>
          <a:noFill/>
          <a:ln/>
        </p:spPr>
        <p:txBody>
          <a:bodyPr/>
          <a:lstStyle/>
          <a:p>
            <a:pPr algn="r"/>
            <a:endParaRPr lang="en-US" dirty="0"/>
          </a:p>
          <a:p>
            <a:pPr algn="r"/>
            <a:r>
              <a:rPr lang="en-US" b="1" u="sng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Alfredo Ferrari, </a:t>
            </a:r>
          </a:p>
          <a:p>
            <a:pPr algn="r"/>
            <a:r>
              <a:rPr lang="en-US" i="1" u="sng" dirty="0" smtClean="0">
                <a:solidFill>
                  <a:srgbClr val="006666"/>
                </a:solidFill>
              </a:rPr>
              <a:t>for </a:t>
            </a:r>
            <a:r>
              <a:rPr lang="en-US" i="1" u="sng" dirty="0">
                <a:solidFill>
                  <a:srgbClr val="006666"/>
                </a:solidFill>
              </a:rPr>
              <a:t>the FLUKA Collaboration</a:t>
            </a:r>
          </a:p>
          <a:p>
            <a:pPr algn="r"/>
            <a:r>
              <a:rPr lang="en-US" sz="1600" dirty="0" err="1" smtClean="0">
                <a:solidFill>
                  <a:srgbClr val="006666"/>
                </a:solidFill>
              </a:rPr>
              <a:t>Gangneung-Wonju</a:t>
            </a:r>
            <a:r>
              <a:rPr lang="en-US" sz="1600" dirty="0" smtClean="0">
                <a:solidFill>
                  <a:srgbClr val="006666"/>
                </a:solidFill>
              </a:rPr>
              <a:t> National University, Korea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5126" name="Picture 6" descr="fluka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92344" y="391889"/>
            <a:ext cx="2751137" cy="804863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719736" y="2996952"/>
            <a:ext cx="799288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0" indent="0" algn="ctr" defTabSz="449263" rtl="0" eaLnBrk="0" fontAlgn="base" hangingPunct="0">
              <a:lnSpc>
                <a:spcPct val="101000"/>
              </a:lnSpc>
              <a:spcBef>
                <a:spcPts val="500"/>
              </a:spcBef>
              <a:spcAft>
                <a:spcPct val="0"/>
              </a:spcAft>
              <a:buClr>
                <a:srgbClr val="6F89F7"/>
              </a:buClr>
              <a:buSzPct val="80000"/>
              <a:buFont typeface="Wingdings" charset="2"/>
              <a:buNone/>
              <a:defRPr sz="2000">
                <a:solidFill>
                  <a:srgbClr val="40458C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indent="0" algn="ctr" defTabSz="449263" rtl="0" eaLnBrk="0" fontAlgn="base" hangingPunct="0">
              <a:lnSpc>
                <a:spcPct val="101000"/>
              </a:lnSpc>
              <a:spcBef>
                <a:spcPts val="45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charset="2"/>
              <a:buNone/>
              <a:defRPr>
                <a:solidFill>
                  <a:srgbClr val="40458C"/>
                </a:solidFill>
                <a:latin typeface="Comic Sans MS" panose="030F0702030302020204" pitchFamily="66" charset="0"/>
              </a:defRPr>
            </a:lvl2pPr>
            <a:lvl3pPr marL="914400" indent="0" algn="ctr" defTabSz="449263" rtl="0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6F89F7"/>
              </a:buClr>
              <a:buSzPct val="95000"/>
              <a:buFont typeface="Wingdings" charset="2"/>
              <a:buNone/>
              <a:defRPr sz="1600">
                <a:solidFill>
                  <a:srgbClr val="40458C"/>
                </a:solidFill>
                <a:latin typeface="Comic Sans MS" panose="030F0702030302020204" pitchFamily="66" charset="0"/>
              </a:defRPr>
            </a:lvl3pPr>
            <a:lvl4pPr marL="1371600" indent="0" algn="ctr" defTabSz="449263" rtl="0" eaLnBrk="0" fontAlgn="base" hangingPunct="0">
              <a:lnSpc>
                <a:spcPct val="101000"/>
              </a:lnSpc>
              <a:spcBef>
                <a:spcPts val="350"/>
              </a:spcBef>
              <a:spcAft>
                <a:spcPct val="0"/>
              </a:spcAft>
              <a:buClr>
                <a:srgbClr val="40458C"/>
              </a:buClr>
              <a:buSzPct val="65000"/>
              <a:buFont typeface="Wingdings" charset="2"/>
              <a:buNone/>
              <a:defRPr sz="1400">
                <a:solidFill>
                  <a:srgbClr val="40458C"/>
                </a:solidFill>
                <a:latin typeface="Comic Sans MS" panose="030F0702030302020204" pitchFamily="66" charset="0"/>
              </a:defRPr>
            </a:lvl4pPr>
            <a:lvl5pPr marL="1828800" indent="0" algn="ctr" defTabSz="449263" rtl="0" eaLnBrk="0" fontAlgn="base" hangingPunct="0">
              <a:lnSpc>
                <a:spcPct val="101000"/>
              </a:lnSpc>
              <a:spcBef>
                <a:spcPts val="35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charset="2"/>
              <a:buNone/>
              <a:defRPr sz="1400">
                <a:solidFill>
                  <a:srgbClr val="40458C"/>
                </a:solidFill>
                <a:latin typeface="Comic Sans MS" panose="030F0702030302020204" pitchFamily="66" charset="0"/>
              </a:defRPr>
            </a:lvl5pPr>
            <a:lvl6pPr marL="2286000" indent="0" algn="ctr" defTabSz="449263" rtl="0" fontAlgn="base">
              <a:lnSpc>
                <a:spcPct val="101000"/>
              </a:lnSpc>
              <a:spcBef>
                <a:spcPts val="35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charset="2"/>
              <a:buNone/>
              <a:defRPr sz="1400">
                <a:solidFill>
                  <a:srgbClr val="40458C"/>
                </a:solidFill>
                <a:latin typeface="+mn-lt"/>
              </a:defRPr>
            </a:lvl6pPr>
            <a:lvl7pPr marL="2743200" indent="0" algn="ctr" defTabSz="449263" rtl="0" fontAlgn="base">
              <a:lnSpc>
                <a:spcPct val="101000"/>
              </a:lnSpc>
              <a:spcBef>
                <a:spcPts val="35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charset="2"/>
              <a:buNone/>
              <a:defRPr sz="1400">
                <a:solidFill>
                  <a:srgbClr val="40458C"/>
                </a:solidFill>
                <a:latin typeface="+mn-lt"/>
              </a:defRPr>
            </a:lvl7pPr>
            <a:lvl8pPr marL="3200400" indent="0" algn="ctr" defTabSz="449263" rtl="0" fontAlgn="base">
              <a:lnSpc>
                <a:spcPct val="101000"/>
              </a:lnSpc>
              <a:spcBef>
                <a:spcPts val="35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charset="2"/>
              <a:buNone/>
              <a:defRPr sz="1400">
                <a:solidFill>
                  <a:srgbClr val="40458C"/>
                </a:solidFill>
                <a:latin typeface="+mn-lt"/>
              </a:defRPr>
            </a:lvl8pPr>
            <a:lvl9pPr marL="3657600" indent="0" algn="ctr" defTabSz="449263" rtl="0" fontAlgn="base">
              <a:lnSpc>
                <a:spcPct val="101000"/>
              </a:lnSpc>
              <a:spcBef>
                <a:spcPts val="35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charset="2"/>
              <a:buNone/>
              <a:defRPr sz="1400">
                <a:solidFill>
                  <a:srgbClr val="40458C"/>
                </a:solidFill>
                <a:latin typeface="+mn-lt"/>
              </a:defRPr>
            </a:lvl9pPr>
          </a:lstStyle>
          <a:p>
            <a:pPr algn="l" eaLnBrk="1" hangingPunct="1"/>
            <a:r>
              <a:rPr lang="en-US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(very) short introduction to FLUKA nuclear interaction models </a:t>
            </a:r>
          </a:p>
          <a:p>
            <a:pPr algn="l" eaLnBrk="1" hangingPunct="1"/>
            <a:endParaRPr lang="en-US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1" hangingPunct="1"/>
            <a:r>
              <a:rPr lang="en-US" i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 on Target </a:t>
            </a:r>
            <a:r>
              <a:rPr lang="en-US" i="1" kern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Fragmentation </a:t>
            </a:r>
            <a:r>
              <a:rPr lang="en-US" i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Physics </a:t>
            </a:r>
            <a:r>
              <a:rPr lang="en-US" i="1" kern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EIC </a:t>
            </a:r>
            <a:endParaRPr lang="en-US" i="1" kern="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1" hangingPunct="1"/>
            <a:r>
              <a:rPr lang="en-US" i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Stony </a:t>
            </a:r>
            <a:r>
              <a:rPr lang="en-US" i="1" kern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Brook 28-30 September 2020</a:t>
            </a:r>
            <a:endParaRPr lang="en-US" i="1" kern="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1" hangingPunct="1"/>
            <a:endParaRPr lang="en-US" i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LOGO INFN NEWS sit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249287"/>
            <a:ext cx="2355864" cy="13075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402113"/>
            <a:ext cx="2880320" cy="11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4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6" y="273053"/>
            <a:ext cx="11513212" cy="707675"/>
          </a:xfrm>
        </p:spPr>
        <p:txBody>
          <a:bodyPr/>
          <a:lstStyle/>
          <a:p>
            <a:r>
              <a:rPr lang="en-US" sz="3000" dirty="0" smtClean="0"/>
              <a:t>Fermi motion: Nucleon levels inside the nuclear potential</a:t>
            </a:r>
            <a:endParaRPr lang="en-US" sz="3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" t="46952" r="5758" b="5476"/>
          <a:stretch/>
        </p:blipFill>
        <p:spPr>
          <a:xfrm>
            <a:off x="263352" y="1268760"/>
            <a:ext cx="7125194" cy="4750129"/>
          </a:xfrm>
        </p:spPr>
      </p:pic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EIC Workshop, September 30th 2020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5C65232-5696-4F77-8953-8BCB56DF8609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752184" y="908720"/>
            <a:ext cx="2096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000" dirty="0" smtClean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2"/>
                </a:solidFill>
              </a:rPr>
              <a:t>Blue: neutron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Red: proton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340478" y="2499554"/>
            <a:ext cx="2013890" cy="2123327"/>
            <a:chOff x="1484494" y="2654915"/>
            <a:chExt cx="2013890" cy="2123327"/>
          </a:xfrm>
        </p:grpSpPr>
        <p:sp>
          <p:nvSpPr>
            <p:cNvPr id="3" name="TextBox 2"/>
            <p:cNvSpPr txBox="1"/>
            <p:nvPr/>
          </p:nvSpPr>
          <p:spPr>
            <a:xfrm>
              <a:off x="1847528" y="2654915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</a:rPr>
                <a:t>S</a:t>
              </a:r>
              <a:r>
                <a:rPr lang="en-US" b="1" baseline="-25000" dirty="0" smtClean="0">
                  <a:solidFill>
                    <a:schemeClr val="accent2"/>
                  </a:solidFill>
                </a:rPr>
                <a:t>n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71664" y="2654915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S</a:t>
              </a:r>
              <a:r>
                <a:rPr lang="en-US" b="1" baseline="-25000" dirty="0" err="1" smtClean="0">
                  <a:solidFill>
                    <a:srgbClr val="FF0000"/>
                  </a:solidFill>
                </a:rPr>
                <a:t>p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26720" y="4408910"/>
              <a:ext cx="5036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E</a:t>
              </a:r>
              <a:r>
                <a:rPr lang="en-US" b="1" baseline="-25000" dirty="0" err="1" smtClean="0">
                  <a:solidFill>
                    <a:srgbClr val="FF0000"/>
                  </a:solidFill>
                </a:rPr>
                <a:t>F</a:t>
              </a:r>
              <a:r>
                <a:rPr lang="en-US" b="1" baseline="30000" dirty="0" err="1" smtClean="0">
                  <a:solidFill>
                    <a:srgbClr val="FF0000"/>
                  </a:solidFill>
                </a:rPr>
                <a:t>p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84494" y="4408910"/>
              <a:ext cx="502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chemeClr val="accent2"/>
                  </a:solidFill>
                </a:rPr>
                <a:t>E</a:t>
              </a:r>
              <a:r>
                <a:rPr lang="en-US" b="1" baseline="-25000" dirty="0" err="1" smtClean="0">
                  <a:solidFill>
                    <a:schemeClr val="accent2"/>
                  </a:solidFill>
                </a:rPr>
                <a:t>F</a:t>
              </a:r>
              <a:r>
                <a:rPr lang="en-US" b="1" baseline="30000" dirty="0" err="1" smtClean="0">
                  <a:solidFill>
                    <a:schemeClr val="accent2"/>
                  </a:solidFill>
                </a:rPr>
                <a:t>n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296236" y="2922925"/>
            <a:ext cx="77687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rgbClr val="C00000"/>
                </a:solidFill>
              </a:rPr>
              <a:t>Local Fermi momentum,  smeared </a:t>
            </a:r>
            <a:r>
              <a:rPr lang="en-GB" sz="2000" dirty="0"/>
              <a:t>according to uncertainty principle assuming a position uncertainty = </a:t>
            </a:r>
            <a:r>
              <a:rPr lang="en-GB" sz="2000" dirty="0">
                <a:sym typeface="Symbol" panose="05050102010706020507" pitchFamily="18" charset="2"/>
              </a:rPr>
              <a:t> 2 </a:t>
            </a:r>
            <a:r>
              <a:rPr lang="en-GB" sz="2000" dirty="0" err="1" smtClean="0">
                <a:sym typeface="Symbol" panose="05050102010706020507" pitchFamily="18" charset="2"/>
              </a:rPr>
              <a:t>fm</a:t>
            </a:r>
            <a:endParaRPr lang="en-US" sz="2000" dirty="0" smtClean="0"/>
          </a:p>
          <a:p>
            <a:pPr marL="285750" indent="-285750" algn="l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 err="1" smtClean="0"/>
              <a:t>p/n</a:t>
            </a:r>
            <a:r>
              <a:rPr lang="en-US" sz="2000" dirty="0" smtClean="0"/>
              <a:t> are grouped on energy levels space according to the shell model (</a:t>
            </a:r>
            <a:r>
              <a:rPr lang="en-US" sz="2000" dirty="0" smtClean="0">
                <a:solidFill>
                  <a:schemeClr val="accent2"/>
                </a:solidFill>
              </a:rPr>
              <a:t>blue lines</a:t>
            </a:r>
            <a:r>
              <a:rPr lang="en-US" sz="2000" dirty="0" smtClean="0"/>
              <a:t>, shown for neutrons)</a:t>
            </a:r>
          </a:p>
          <a:p>
            <a:pPr marL="285750" indent="-285750" algn="l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 smtClean="0"/>
              <a:t>Depending on the level, the maximum radius for the corresponding nucleon is less or equal to the nucleus radius (equal for the nucleons on the Fermi level)</a:t>
            </a:r>
          </a:p>
          <a:p>
            <a:pPr marL="285750" indent="-285750" algn="l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C00000"/>
                </a:solidFill>
              </a:rPr>
              <a:t>potential</a:t>
            </a:r>
            <a:r>
              <a:rPr lang="en-US" sz="2000" dirty="0" smtClean="0"/>
              <a:t> well depth </a:t>
            </a:r>
            <a:r>
              <a:rPr lang="en-US" sz="2000" dirty="0" smtClean="0">
                <a:solidFill>
                  <a:srgbClr val="C00000"/>
                </a:solidFill>
              </a:rPr>
              <a:t>depends on the nucleon energy </a:t>
            </a:r>
            <a:r>
              <a:rPr lang="en-US" sz="2000" dirty="0" smtClean="0"/>
              <a:t>(not yet implemented for neutrino and electron interactions)</a:t>
            </a:r>
          </a:p>
          <a:p>
            <a:pPr marL="285750" indent="-285750" algn="l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 smtClean="0"/>
              <a:t>Hit nucleon must go above Fermi level, can stay below separation energy (Pauli blocking)</a:t>
            </a: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1127448" y="3068960"/>
            <a:ext cx="2520280" cy="0"/>
          </a:xfrm>
          <a:prstGeom prst="line">
            <a:avLst/>
          </a:prstGeom>
          <a:solidFill>
            <a:srgbClr val="00B8FF"/>
          </a:solidFill>
          <a:ln w="158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1127448" y="3717032"/>
            <a:ext cx="2016224" cy="0"/>
          </a:xfrm>
          <a:prstGeom prst="line">
            <a:avLst/>
          </a:prstGeom>
          <a:solidFill>
            <a:srgbClr val="00B8FF"/>
          </a:solidFill>
          <a:ln w="158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>
            <a:off x="1055440" y="4293096"/>
            <a:ext cx="1944216" cy="0"/>
          </a:xfrm>
          <a:prstGeom prst="line">
            <a:avLst/>
          </a:prstGeom>
          <a:solidFill>
            <a:srgbClr val="00B8FF"/>
          </a:solidFill>
          <a:ln w="158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1199456" y="3356992"/>
            <a:ext cx="2088232" cy="0"/>
          </a:xfrm>
          <a:prstGeom prst="line">
            <a:avLst/>
          </a:prstGeom>
          <a:solidFill>
            <a:srgbClr val="00B8FF"/>
          </a:solidFill>
          <a:ln w="158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>
            <a:off x="794572" y="5085184"/>
            <a:ext cx="1917052" cy="0"/>
          </a:xfrm>
          <a:prstGeom prst="line">
            <a:avLst/>
          </a:prstGeom>
          <a:solidFill>
            <a:srgbClr val="00B8FF"/>
          </a:solidFill>
          <a:ln w="158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6492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EIC Workshop, September 30th 2020</a:t>
            </a: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24A1-6B5F-4837-8540-8E14969773CD}" type="slidenum">
              <a:rPr lang="en-US" altLang="en-US"/>
              <a:pPr/>
              <a:t>11</a:t>
            </a:fld>
            <a:endParaRPr lang="en-US" altLang="en-US" dirty="0"/>
          </a:p>
        </p:txBody>
      </p:sp>
      <p:sp>
        <p:nvSpPr>
          <p:cNvPr id="121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(Generalized) </a:t>
            </a:r>
            <a:r>
              <a:rPr lang="en-US" altLang="en-US" sz="3200" dirty="0" err="1"/>
              <a:t>IntraNuclear</a:t>
            </a:r>
            <a:r>
              <a:rPr lang="en-US" altLang="en-US" sz="3200" dirty="0"/>
              <a:t> </a:t>
            </a:r>
            <a:r>
              <a:rPr lang="en-US" altLang="en-US" sz="3200" dirty="0" smtClean="0"/>
              <a:t>Cascade in PEANUT</a:t>
            </a:r>
            <a:endParaRPr lang="en-US" altLang="en-US" sz="3200" dirty="0"/>
          </a:p>
        </p:txBody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9416" y="912816"/>
            <a:ext cx="10873208" cy="51804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n-US" dirty="0"/>
              <a:t>Primary and secondary particles moving in the nuclear medium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/>
              <a:t>Target nucleons motion and nuclear well according to the</a:t>
            </a:r>
            <a:r>
              <a:rPr lang="en-US" altLang="en-US" dirty="0">
                <a:solidFill>
                  <a:srgbClr val="800000"/>
                </a:solidFill>
              </a:rPr>
              <a:t> Fermi gas model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/>
              <a:t>Interaction probability</a:t>
            </a:r>
            <a:br>
              <a:rPr lang="en-US" altLang="en-US" dirty="0"/>
            </a:br>
            <a:r>
              <a:rPr lang="en-US" altLang="en-US" dirty="0"/>
              <a:t>	</a:t>
            </a:r>
            <a:r>
              <a:rPr lang="en-US" altLang="en-US" dirty="0" err="1">
                <a:solidFill>
                  <a:srgbClr val="80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baseline="-25000" dirty="0" err="1">
                <a:solidFill>
                  <a:srgbClr val="800000"/>
                </a:solidFill>
              </a:rPr>
              <a:t>free</a:t>
            </a:r>
            <a:r>
              <a:rPr lang="en-US" altLang="en-US" dirty="0">
                <a:solidFill>
                  <a:srgbClr val="800000"/>
                </a:solidFill>
              </a:rPr>
              <a:t> + Fermi motion × </a:t>
            </a:r>
            <a:r>
              <a:rPr lang="en-US" altLang="en-US" dirty="0">
                <a:solidFill>
                  <a:srgbClr val="800000"/>
                </a:solidFill>
                <a:latin typeface="Symbol" panose="05050102010706020507" pitchFamily="18" charset="2"/>
              </a:rPr>
              <a:t>r</a:t>
            </a:r>
            <a:r>
              <a:rPr lang="en-US" altLang="en-US" dirty="0">
                <a:solidFill>
                  <a:srgbClr val="800000"/>
                </a:solidFill>
              </a:rPr>
              <a:t>(r) + exceptions</a:t>
            </a:r>
            <a:r>
              <a:rPr lang="en-US" altLang="en-US" dirty="0"/>
              <a:t> (ex. </a:t>
            </a:r>
            <a:r>
              <a:rPr lang="en-US" altLang="en-US" dirty="0">
                <a:latin typeface="Symbol" panose="05050102010706020507" pitchFamily="18" charset="2"/>
              </a:rPr>
              <a:t>p</a:t>
            </a:r>
            <a:r>
              <a:rPr lang="en-US" altLang="en-US" dirty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 err="1">
                <a:solidFill>
                  <a:srgbClr val="800000"/>
                </a:solidFill>
              </a:rPr>
              <a:t>Glauber</a:t>
            </a:r>
            <a:r>
              <a:rPr lang="en-US" altLang="en-US" dirty="0">
                <a:solidFill>
                  <a:srgbClr val="800000"/>
                </a:solidFill>
              </a:rPr>
              <a:t> cascade at higher energies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/>
              <a:t>Classical trajectories (+) nuclear mean potential (</a:t>
            </a:r>
            <a:r>
              <a:rPr lang="en-US" altLang="en-US" dirty="0">
                <a:solidFill>
                  <a:srgbClr val="800000"/>
                </a:solidFill>
              </a:rPr>
              <a:t>resonant for </a:t>
            </a:r>
            <a:r>
              <a:rPr lang="en-US" altLang="en-US" dirty="0">
                <a:solidFill>
                  <a:srgbClr val="800000"/>
                </a:solidFill>
                <a:latin typeface="Symbol" panose="05050102010706020507" pitchFamily="18" charset="2"/>
              </a:rPr>
              <a:t>p</a:t>
            </a:r>
            <a:r>
              <a:rPr lang="en-US" altLang="en-US" dirty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/>
              <a:t>Curvature from nuclear potential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800000"/>
                </a:solidFill>
              </a:rPr>
              <a:t>refraction and </a:t>
            </a:r>
            <a:r>
              <a:rPr lang="en-US" altLang="en-US" dirty="0" smtClean="0">
                <a:solidFill>
                  <a:srgbClr val="800000"/>
                </a:solidFill>
              </a:rPr>
              <a:t>reflection throughout the nucleus</a:t>
            </a:r>
            <a:endParaRPr lang="en-US" alt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/>
              <a:t>Interactions in projectile-target nucleon CMS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Lorentz boosts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>
                <a:solidFill>
                  <a:srgbClr val="800000"/>
                </a:solidFill>
              </a:rPr>
              <a:t>Multibody absorption for </a:t>
            </a:r>
            <a:r>
              <a:rPr lang="en-US" altLang="en-US" dirty="0">
                <a:solidFill>
                  <a:srgbClr val="800000"/>
                </a:solidFill>
                <a:latin typeface="Symbol" panose="05050102010706020507" pitchFamily="18" charset="2"/>
              </a:rPr>
              <a:t>p</a:t>
            </a:r>
            <a:r>
              <a:rPr lang="en-US" altLang="en-US" dirty="0">
                <a:solidFill>
                  <a:srgbClr val="800000"/>
                </a:solidFill>
              </a:rPr>
              <a:t>, </a:t>
            </a:r>
            <a:r>
              <a:rPr lang="en-US" altLang="en-US" dirty="0">
                <a:solidFill>
                  <a:srgbClr val="800000"/>
                </a:solidFill>
                <a:latin typeface="Symbol" panose="05050102010706020507" pitchFamily="18" charset="2"/>
              </a:rPr>
              <a:t>m</a:t>
            </a:r>
            <a:r>
              <a:rPr lang="en-US" altLang="en-US" baseline="30000" dirty="0">
                <a:solidFill>
                  <a:srgbClr val="800000"/>
                </a:solidFill>
              </a:rPr>
              <a:t>-</a:t>
            </a:r>
            <a:r>
              <a:rPr lang="en-US" altLang="en-US" dirty="0">
                <a:solidFill>
                  <a:srgbClr val="800000"/>
                </a:solidFill>
              </a:rPr>
              <a:t>, K</a:t>
            </a:r>
            <a:r>
              <a:rPr lang="en-US" altLang="en-US" baseline="30000" dirty="0">
                <a:solidFill>
                  <a:srgbClr val="800000"/>
                </a:solidFill>
              </a:rPr>
              <a:t>-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>
                <a:solidFill>
                  <a:srgbClr val="800000"/>
                </a:solidFill>
              </a:rPr>
              <a:t>Quantum effects</a:t>
            </a:r>
            <a:r>
              <a:rPr lang="en-US" altLang="en-US" dirty="0"/>
              <a:t> (Pauli, formation zone, </a:t>
            </a:r>
            <a:r>
              <a:rPr lang="en-US" altLang="en-US" dirty="0" smtClean="0"/>
              <a:t>coherence length, correlations…)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 smtClean="0"/>
              <a:t>Energetic </a:t>
            </a:r>
            <a:r>
              <a:rPr lang="en-US" altLang="en-US" dirty="0"/>
              <a:t>light ion production by </a:t>
            </a:r>
            <a:r>
              <a:rPr lang="en-US" altLang="en-US" dirty="0" smtClean="0">
                <a:solidFill>
                  <a:srgbClr val="800000"/>
                </a:solidFill>
              </a:rPr>
              <a:t>coalescence</a:t>
            </a:r>
          </a:p>
          <a:p>
            <a:pPr>
              <a:buFont typeface="Wingdings" panose="05000000000000000000" pitchFamily="2" charset="2"/>
              <a:buChar char="q"/>
            </a:pPr>
            <a:endParaRPr lang="en-US" altLang="en-US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altLang="en-US" i="1" dirty="0"/>
              <a:t>Together with the </a:t>
            </a:r>
            <a:r>
              <a:rPr lang="en-US" altLang="en-US" i="1" dirty="0" err="1"/>
              <a:t>preequilibrium</a:t>
            </a:r>
            <a:r>
              <a:rPr lang="en-US" altLang="en-US" i="1" dirty="0"/>
              <a:t> and evaporation steps </a:t>
            </a:r>
            <a:r>
              <a:rPr lang="en-US" altLang="en-US" i="1" dirty="0" smtClean="0">
                <a:solidFill>
                  <a:srgbClr val="800000"/>
                </a:solidFill>
                <a:sym typeface="Symbol" panose="05050102010706020507" pitchFamily="18" charset="2"/>
              </a:rPr>
              <a:t></a:t>
            </a:r>
            <a:r>
              <a:rPr lang="en-US" altLang="en-US" i="1" dirty="0">
                <a:solidFill>
                  <a:srgbClr val="800000"/>
                </a:solidFill>
                <a:sym typeface="Symbol" panose="05050102010706020507" pitchFamily="18" charset="2"/>
              </a:rPr>
              <a:t> </a:t>
            </a:r>
            <a:r>
              <a:rPr lang="en-US" altLang="en-US" b="1" i="1" dirty="0">
                <a:solidFill>
                  <a:srgbClr val="800000"/>
                </a:solidFill>
                <a:sym typeface="Symbol" panose="05050102010706020507" pitchFamily="18" charset="2"/>
              </a:rPr>
              <a:t>e</a:t>
            </a:r>
            <a:r>
              <a:rPr lang="en-US" altLang="en-US" b="1" i="1" dirty="0" smtClean="0">
                <a:solidFill>
                  <a:srgbClr val="800000"/>
                </a:solidFill>
              </a:rPr>
              <a:t>xact </a:t>
            </a:r>
            <a:r>
              <a:rPr lang="en-US" altLang="en-US" b="1" i="1" dirty="0">
                <a:solidFill>
                  <a:srgbClr val="800000"/>
                </a:solidFill>
              </a:rPr>
              <a:t>conservation</a:t>
            </a:r>
            <a:r>
              <a:rPr lang="en-US" altLang="en-US" b="1" i="1" dirty="0"/>
              <a:t> </a:t>
            </a:r>
            <a:r>
              <a:rPr lang="en-US" altLang="en-US" i="1" dirty="0"/>
              <a:t>of energy, momenta and all </a:t>
            </a:r>
            <a:r>
              <a:rPr lang="en-US" altLang="en-US" i="1" dirty="0" smtClean="0"/>
              <a:t>additive </a:t>
            </a:r>
            <a:r>
              <a:rPr lang="en-US" altLang="en-US" i="1" dirty="0"/>
              <a:t>quantum numbers, including nuclear recoil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43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pBe</a:t>
            </a:r>
            <a:r>
              <a:rPr lang="en-US" dirty="0" smtClean="0"/>
              <a:t>, </a:t>
            </a:r>
            <a:r>
              <a:rPr lang="en-US" dirty="0" err="1" smtClean="0"/>
              <a:t>pAl</a:t>
            </a:r>
            <a:r>
              <a:rPr lang="en-US" dirty="0" smtClean="0"/>
              <a:t> @ 14.6 GeV/c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EIC Workshop, September 30th 2020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5C65232-5696-4F77-8953-8BCB56DF8609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4" t="3800" r="7882" b="11150"/>
          <a:stretch/>
        </p:blipFill>
        <p:spPr>
          <a:xfrm>
            <a:off x="479376" y="980728"/>
            <a:ext cx="4312479" cy="55446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4" t="3800" r="7883" b="12200"/>
          <a:stretch/>
        </p:blipFill>
        <p:spPr>
          <a:xfrm>
            <a:off x="7171681" y="980728"/>
            <a:ext cx="4324919" cy="54919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37842" y="1124744"/>
            <a:ext cx="243383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sym typeface="Symbol" panose="05050102010706020507" pitchFamily="18" charset="2"/>
              </a:rPr>
              <a:t></a:t>
            </a:r>
            <a:r>
              <a:rPr lang="en-US" b="1" baseline="30000" dirty="0" smtClean="0">
                <a:solidFill>
                  <a:srgbClr val="008000"/>
                </a:solidFill>
                <a:sym typeface="Symbol" panose="05050102010706020507" pitchFamily="18" charset="2"/>
              </a:rPr>
              <a:t>+</a:t>
            </a:r>
            <a:r>
              <a:rPr lang="en-US" dirty="0" smtClean="0">
                <a:sym typeface="Symbol" panose="05050102010706020507" pitchFamily="18" charset="2"/>
              </a:rPr>
              <a:t>, </a:t>
            </a:r>
            <a:r>
              <a:rPr lang="en-US" b="1" dirty="0" smtClean="0">
                <a:solidFill>
                  <a:schemeClr val="accent2"/>
                </a:solidFill>
                <a:sym typeface="Symbol" panose="05050102010706020507" pitchFamily="18" charset="2"/>
              </a:rPr>
              <a:t></a:t>
            </a:r>
            <a:r>
              <a:rPr lang="en-US" b="1" baseline="30000" dirty="0" smtClean="0">
                <a:solidFill>
                  <a:schemeClr val="accent2"/>
                </a:solidFill>
                <a:sym typeface="Symbol" panose="05050102010706020507" pitchFamily="18" charset="2"/>
              </a:rPr>
              <a:t>-</a:t>
            </a:r>
            <a:r>
              <a:rPr lang="en-US" dirty="0" smtClean="0">
                <a:sym typeface="Symbol" panose="05050102010706020507" pitchFamily="18" charset="2"/>
              </a:rPr>
              <a:t>, </a:t>
            </a:r>
            <a:r>
              <a:rPr lang="en-US" b="1" dirty="0" smtClean="0">
                <a:solidFill>
                  <a:srgbClr val="CC00CC"/>
                </a:solidFill>
                <a:sym typeface="Symbol" panose="05050102010706020507" pitchFamily="18" charset="2"/>
              </a:rPr>
              <a:t>K</a:t>
            </a:r>
            <a:r>
              <a:rPr lang="en-US" b="1" baseline="30000" dirty="0" smtClean="0">
                <a:solidFill>
                  <a:srgbClr val="CC00CC"/>
                </a:solidFill>
                <a:sym typeface="Symbol" panose="05050102010706020507" pitchFamily="18" charset="2"/>
              </a:rPr>
              <a:t>+</a:t>
            </a:r>
            <a:r>
              <a:rPr lang="en-US" dirty="0" smtClean="0">
                <a:sym typeface="Symbol" panose="05050102010706020507" pitchFamily="18" charset="2"/>
              </a:rPr>
              <a:t>,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K</a:t>
            </a:r>
            <a:r>
              <a:rPr lang="en-US" b="1" baseline="30000" dirty="0" smtClean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-</a:t>
            </a:r>
            <a:r>
              <a:rPr lang="en-US" dirty="0" smtClean="0">
                <a:sym typeface="Symbol" panose="05050102010706020507" pitchFamily="18" charset="2"/>
              </a:rPr>
              <a:t>, </a:t>
            </a:r>
            <a:r>
              <a:rPr lang="en-US" b="1" dirty="0">
                <a:solidFill>
                  <a:srgbClr val="0099CC"/>
                </a:solidFill>
                <a:sym typeface="Symbol" panose="05050102010706020507" pitchFamily="18" charset="2"/>
              </a:rPr>
              <a:t>p</a:t>
            </a:r>
            <a:r>
              <a:rPr lang="en-US" dirty="0" smtClean="0">
                <a:sym typeface="Symbol" panose="05050102010706020507" pitchFamily="18" charset="2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d</a:t>
            </a:r>
            <a:r>
              <a:rPr lang="en-US" dirty="0" smtClean="0">
                <a:sym typeface="Symbol" panose="05050102010706020507" pitchFamily="18" charset="2"/>
              </a:rPr>
              <a:t>, rapidity</a:t>
            </a:r>
            <a:r>
              <a:rPr lang="en-US" dirty="0" smtClean="0"/>
              <a:t> distributions for </a:t>
            </a:r>
            <a:r>
              <a:rPr lang="en-US" dirty="0" err="1" smtClean="0"/>
              <a:t>pBe</a:t>
            </a:r>
            <a:r>
              <a:rPr lang="en-US" dirty="0" smtClean="0"/>
              <a:t> @ 14.6 GeV/c (left)</a:t>
            </a:r>
          </a:p>
          <a:p>
            <a:endParaRPr lang="en-US" dirty="0"/>
          </a:p>
          <a:p>
            <a:r>
              <a:rPr lang="en-US" dirty="0">
                <a:sym typeface="Symbol" panose="05050102010706020507" pitchFamily="18" charset="2"/>
              </a:rPr>
              <a:t></a:t>
            </a:r>
            <a:r>
              <a:rPr lang="en-US" baseline="30000" dirty="0" smtClean="0">
                <a:sym typeface="Symbol" panose="05050102010706020507" pitchFamily="18" charset="2"/>
              </a:rPr>
              <a:t>+ </a:t>
            </a:r>
            <a:r>
              <a:rPr lang="en-US" dirty="0" smtClean="0">
                <a:sym typeface="Symbol" panose="05050102010706020507" pitchFamily="18" charset="2"/>
              </a:rPr>
              <a:t>production double differential cross section for </a:t>
            </a:r>
            <a:r>
              <a:rPr lang="en-US" dirty="0" err="1" smtClean="0">
                <a:sym typeface="Symbol" panose="05050102010706020507" pitchFamily="18" charset="2"/>
              </a:rPr>
              <a:t>pAl</a:t>
            </a:r>
            <a:r>
              <a:rPr lang="en-US" dirty="0" smtClean="0">
                <a:sym typeface="Symbol" panose="05050102010706020507" pitchFamily="18" charset="2"/>
              </a:rPr>
              <a:t> @ 14.6 GeV/c as a function of the transverse mass, for different rapidity intervals</a:t>
            </a:r>
          </a:p>
          <a:p>
            <a:endParaRPr lang="en-US" dirty="0" smtClean="0">
              <a:sym typeface="Symbol" panose="05050102010706020507" pitchFamily="18" charset="2"/>
            </a:endParaRPr>
          </a:p>
          <a:p>
            <a:pPr algn="l"/>
            <a:r>
              <a:rPr lang="en-US" dirty="0" smtClean="0">
                <a:sym typeface="Symbol" panose="05050102010706020507" pitchFamily="18" charset="2"/>
              </a:rPr>
              <a:t>Symbols: exp. data</a:t>
            </a:r>
          </a:p>
          <a:p>
            <a:pPr algn="l"/>
            <a:r>
              <a:rPr lang="en-US" dirty="0" err="1" smtClean="0">
                <a:sym typeface="Symbol" panose="05050102010706020507" pitchFamily="18" charset="2"/>
              </a:rPr>
              <a:t>Histos</a:t>
            </a:r>
            <a:r>
              <a:rPr lang="en-US" dirty="0" smtClean="0">
                <a:sym typeface="Symbol" panose="05050102010706020507" pitchFamily="18" charset="2"/>
              </a:rPr>
              <a:t>: FLUKA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82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EIC Workshop, September 30th 2020</a:t>
            </a:r>
            <a:endParaRPr lang="en-US" altLang="en-US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2A9262-1D8C-4305-9258-3DE1D99E8FD1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9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en-US" smtClean="0"/>
              <a:t>Alfredo Ferrari</a:t>
            </a:r>
            <a:endParaRPr lang="en-US" altLang="en-US"/>
          </a:p>
        </p:txBody>
      </p:sp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79376" y="415445"/>
            <a:ext cx="11593287" cy="584161"/>
          </a:xfrm>
        </p:spPr>
        <p:txBody>
          <a:bodyPr/>
          <a:lstStyle/>
          <a:p>
            <a:r>
              <a:rPr lang="en-US" altLang="en-US" sz="2800" dirty="0" err="1" smtClean="0"/>
              <a:t>Glauber-Gribov</a:t>
            </a:r>
            <a:r>
              <a:rPr lang="en-US" altLang="en-US" sz="2800" dirty="0" smtClean="0"/>
              <a:t> cascade, </a:t>
            </a:r>
            <a:r>
              <a:rPr lang="en-US" altLang="en-US" sz="2800" dirty="0"/>
              <a:t>f</a:t>
            </a:r>
            <a:r>
              <a:rPr lang="en-US" altLang="en-US" sz="2800" dirty="0" smtClean="0"/>
              <a:t>ormation </a:t>
            </a:r>
            <a:r>
              <a:rPr lang="en-US" altLang="en-US" sz="2800" dirty="0"/>
              <a:t>zone* </a:t>
            </a:r>
            <a:r>
              <a:rPr lang="en-US" altLang="en-US" sz="1800" i="1" dirty="0"/>
              <a:t>(</a:t>
            </a:r>
            <a:r>
              <a:rPr lang="en-US" altLang="en-US" sz="1800" i="1" dirty="0">
                <a:sym typeface="Symbol" panose="05050102010706020507" pitchFamily="18" charset="2"/>
              </a:rPr>
              <a:t></a:t>
            </a:r>
            <a:r>
              <a:rPr lang="en-US" altLang="en-US" sz="1800" i="1" dirty="0"/>
              <a:t> classical INC will never work)</a:t>
            </a:r>
            <a:endParaRPr lang="en-US" altLang="en-US" sz="3200" dirty="0"/>
          </a:p>
        </p:txBody>
      </p:sp>
      <p:sp>
        <p:nvSpPr>
          <p:cNvPr id="764931" name="Text Box 3"/>
          <p:cNvSpPr txBox="1">
            <a:spLocks noChangeArrowheads="1"/>
          </p:cNvSpPr>
          <p:nvPr/>
        </p:nvSpPr>
        <p:spPr bwMode="auto">
          <a:xfrm>
            <a:off x="-19082" y="3254445"/>
            <a:ext cx="99914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Formation time: naively </a:t>
            </a:r>
            <a:r>
              <a:rPr lang="en-US" altLang="en-US" dirty="0">
                <a:solidFill>
                  <a:srgbClr val="000000"/>
                </a:solidFill>
              </a:rPr>
              <a:t>“materialization" </a:t>
            </a:r>
            <a:r>
              <a:rPr lang="en-US" altLang="en-US" dirty="0" smtClean="0">
                <a:solidFill>
                  <a:srgbClr val="000000"/>
                </a:solidFill>
              </a:rPr>
              <a:t>time. </a:t>
            </a:r>
            <a:r>
              <a:rPr lang="en-US" altLang="en-US" dirty="0">
                <a:solidFill>
                  <a:srgbClr val="000000"/>
                </a:solidFill>
              </a:rPr>
              <a:t>Qualitative estimate:</a:t>
            </a:r>
          </a:p>
        </p:txBody>
      </p:sp>
      <p:grpSp>
        <p:nvGrpSpPr>
          <p:cNvPr id="764935" name="Group 7"/>
          <p:cNvGrpSpPr>
            <a:grpSpLocks/>
          </p:cNvGrpSpPr>
          <p:nvPr/>
        </p:nvGrpSpPr>
        <p:grpSpPr bwMode="auto">
          <a:xfrm>
            <a:off x="1250069" y="4204123"/>
            <a:ext cx="9942514" cy="792163"/>
            <a:chOff x="-663" y="2346"/>
            <a:chExt cx="6263" cy="499"/>
          </a:xfrm>
        </p:grpSpPr>
        <p:graphicFrame>
          <p:nvGraphicFramePr>
            <p:cNvPr id="764936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8629750"/>
                </p:ext>
              </p:extLst>
            </p:nvPr>
          </p:nvGraphicFramePr>
          <p:xfrm>
            <a:off x="1949" y="2346"/>
            <a:ext cx="3651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915" name="Equation" r:id="rId4" imgW="3085920" imgH="431640" progId="Equation.DSMT4">
                    <p:embed/>
                  </p:oleObj>
                </mc:Choice>
                <mc:Fallback>
                  <p:oleObj name="Equation" r:id="rId4" imgW="3085920" imgH="431640" progId="Equation.DSMT4">
                    <p:embed/>
                    <p:pic>
                      <p:nvPicPr>
                        <p:cNvPr id="764936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9" y="2346"/>
                          <a:ext cx="3651" cy="499"/>
                        </a:xfrm>
                        <a:prstGeom prst="rect">
                          <a:avLst/>
                        </a:prstGeom>
                        <a:solidFill>
                          <a:srgbClr val="FFFF00">
                            <a:alpha val="39999"/>
                          </a:srgbClr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64937" name="Text Box 9"/>
            <p:cNvSpPr txBox="1">
              <a:spLocks noChangeArrowheads="1"/>
            </p:cNvSpPr>
            <p:nvPr/>
          </p:nvSpPr>
          <p:spPr bwMode="auto">
            <a:xfrm>
              <a:off x="-663" y="2363"/>
              <a:ext cx="263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dirty="0">
                  <a:solidFill>
                    <a:srgbClr val="CC3300"/>
                  </a:solidFill>
                </a:rPr>
                <a:t>Going </a:t>
              </a:r>
              <a:r>
                <a:rPr lang="en-US" altLang="en-US" dirty="0" smtClean="0">
                  <a:solidFill>
                    <a:srgbClr val="CC3300"/>
                  </a:solidFill>
                </a:rPr>
                <a:t>from the produced hadron</a:t>
              </a:r>
            </a:p>
            <a:p>
              <a:pPr algn="l"/>
              <a:r>
                <a:rPr lang="en-US" altLang="en-US" dirty="0" smtClean="0">
                  <a:solidFill>
                    <a:srgbClr val="CC3300"/>
                  </a:solidFill>
                </a:rPr>
                <a:t> </a:t>
              </a:r>
              <a:r>
                <a:rPr lang="en-US" altLang="en-US" b="1" i="1" dirty="0">
                  <a:solidFill>
                    <a:srgbClr val="C00000"/>
                  </a:solidFill>
                </a:rPr>
                <a:t>p</a:t>
              </a:r>
              <a:r>
                <a:rPr lang="en-US" altLang="en-US" b="1" i="1" baseline="-25000" dirty="0">
                  <a:solidFill>
                    <a:srgbClr val="C00000"/>
                  </a:solidFill>
                </a:rPr>
                <a:t>||</a:t>
              </a:r>
              <a:r>
                <a:rPr lang="en-US" altLang="en-US" b="1" i="1" dirty="0">
                  <a:solidFill>
                    <a:srgbClr val="C00000"/>
                  </a:solidFill>
                </a:rPr>
                <a:t> =</a:t>
              </a:r>
              <a:r>
                <a:rPr lang="en-US" altLang="en-US" b="1" i="1" dirty="0" smtClean="0">
                  <a:solidFill>
                    <a:srgbClr val="C00000"/>
                  </a:solidFill>
                </a:rPr>
                <a:t>0</a:t>
              </a:r>
              <a:r>
                <a:rPr lang="en-US" altLang="en-US" b="1" dirty="0" smtClean="0">
                  <a:solidFill>
                    <a:srgbClr val="C00000"/>
                  </a:solidFill>
                </a:rPr>
                <a:t> </a:t>
              </a:r>
              <a:r>
                <a:rPr lang="en-US" altLang="en-US" dirty="0">
                  <a:solidFill>
                    <a:srgbClr val="CC3300"/>
                  </a:solidFill>
                </a:rPr>
                <a:t>f</a:t>
              </a:r>
              <a:r>
                <a:rPr lang="en-US" altLang="en-US" dirty="0" smtClean="0">
                  <a:solidFill>
                    <a:srgbClr val="CC3300"/>
                  </a:solidFill>
                </a:rPr>
                <a:t>rame to </a:t>
              </a:r>
              <a:r>
                <a:rPr lang="en-US" altLang="en-US" dirty="0">
                  <a:solidFill>
                    <a:srgbClr val="CC3300"/>
                  </a:solidFill>
                </a:rPr>
                <a:t>the nucleus system</a:t>
              </a:r>
            </a:p>
          </p:txBody>
        </p:sp>
      </p:grpSp>
      <p:grpSp>
        <p:nvGrpSpPr>
          <p:cNvPr id="764941" name="Group 13"/>
          <p:cNvGrpSpPr>
            <a:grpSpLocks/>
          </p:cNvGrpSpPr>
          <p:nvPr/>
        </p:nvGrpSpPr>
        <p:grpSpPr bwMode="auto">
          <a:xfrm>
            <a:off x="1288122" y="3555303"/>
            <a:ext cx="6842126" cy="796925"/>
            <a:chOff x="1847" y="929"/>
            <a:chExt cx="4310" cy="502"/>
          </a:xfrm>
        </p:grpSpPr>
        <p:graphicFrame>
          <p:nvGraphicFramePr>
            <p:cNvPr id="764942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4539492"/>
                </p:ext>
              </p:extLst>
            </p:nvPr>
          </p:nvGraphicFramePr>
          <p:xfrm>
            <a:off x="4449" y="929"/>
            <a:ext cx="1708" cy="5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916" name="Equation" r:id="rId6" imgW="1600200" imgH="469800" progId="Equation.DSMT4">
                    <p:embed/>
                  </p:oleObj>
                </mc:Choice>
                <mc:Fallback>
                  <p:oleObj name="Equation" r:id="rId6" imgW="1600200" imgH="469800" progId="Equation.DSMT4">
                    <p:embed/>
                    <p:pic>
                      <p:nvPicPr>
                        <p:cNvPr id="764942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9" y="929"/>
                          <a:ext cx="1708" cy="5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64943" name="Text Box 15"/>
            <p:cNvSpPr txBox="1">
              <a:spLocks noChangeArrowheads="1"/>
            </p:cNvSpPr>
            <p:nvPr/>
          </p:nvSpPr>
          <p:spPr bwMode="auto">
            <a:xfrm>
              <a:off x="1847" y="1065"/>
              <a:ext cx="204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en-US" dirty="0">
                  <a:solidFill>
                    <a:srgbClr val="0033CC"/>
                  </a:solidFill>
                </a:rPr>
                <a:t>In the frame where</a:t>
              </a:r>
              <a:r>
                <a:rPr lang="en-US" altLang="en-US" dirty="0">
                  <a:solidFill>
                    <a:srgbClr val="000000"/>
                  </a:solidFill>
                </a:rPr>
                <a:t> </a:t>
              </a:r>
              <a:r>
                <a:rPr lang="en-US" altLang="en-US" i="1" dirty="0">
                  <a:solidFill>
                    <a:srgbClr val="008000"/>
                  </a:solidFill>
                </a:rPr>
                <a:t>p</a:t>
              </a:r>
              <a:r>
                <a:rPr lang="en-US" altLang="en-US" i="1" baseline="-25000" dirty="0">
                  <a:solidFill>
                    <a:srgbClr val="008000"/>
                  </a:solidFill>
                </a:rPr>
                <a:t>||</a:t>
              </a:r>
              <a:r>
                <a:rPr lang="en-US" altLang="en-US" i="1" dirty="0">
                  <a:solidFill>
                    <a:srgbClr val="008000"/>
                  </a:solidFill>
                </a:rPr>
                <a:t> =0</a:t>
              </a:r>
              <a:endParaRPr lang="en-US" altLang="en-US" dirty="0">
                <a:solidFill>
                  <a:srgbClr val="008000"/>
                </a:solidFill>
              </a:endParaRPr>
            </a:p>
          </p:txBody>
        </p:sp>
      </p:grpSp>
      <p:sp>
        <p:nvSpPr>
          <p:cNvPr id="764945" name="Text Box 17"/>
          <p:cNvSpPr txBox="1">
            <a:spLocks noChangeArrowheads="1"/>
          </p:cNvSpPr>
          <p:nvPr/>
        </p:nvSpPr>
        <p:spPr bwMode="auto">
          <a:xfrm rot="16200000">
            <a:off x="-1428984" y="4367332"/>
            <a:ext cx="3957638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500" dirty="0">
                <a:solidFill>
                  <a:schemeClr val="tx2"/>
                </a:solidFill>
              </a:rPr>
              <a:t>* </a:t>
            </a:r>
            <a:r>
              <a:rPr lang="en-US" altLang="en-US" sz="1500" dirty="0" err="1">
                <a:solidFill>
                  <a:schemeClr val="tx2"/>
                </a:solidFill>
              </a:rPr>
              <a:t>J.Ranft</a:t>
            </a:r>
            <a:r>
              <a:rPr lang="en-US" altLang="en-US" sz="1500" dirty="0">
                <a:solidFill>
                  <a:schemeClr val="tx2"/>
                </a:solidFill>
              </a:rPr>
              <a:t> applied the concept, originally proposed by </a:t>
            </a:r>
            <a:r>
              <a:rPr lang="en-US" altLang="en-US" sz="1500" dirty="0" err="1">
                <a:solidFill>
                  <a:schemeClr val="tx2"/>
                </a:solidFill>
              </a:rPr>
              <a:t>Stodolski</a:t>
            </a:r>
            <a:r>
              <a:rPr lang="en-US" altLang="en-US" sz="1500" dirty="0">
                <a:solidFill>
                  <a:schemeClr val="tx2"/>
                </a:solidFill>
              </a:rPr>
              <a:t>, to </a:t>
            </a:r>
            <a:r>
              <a:rPr lang="en-US" altLang="en-US" sz="1500" dirty="0" err="1">
                <a:solidFill>
                  <a:schemeClr val="tx2"/>
                </a:solidFill>
              </a:rPr>
              <a:t>hA</a:t>
            </a:r>
            <a:r>
              <a:rPr lang="en-US" altLang="en-US" sz="1500" dirty="0">
                <a:solidFill>
                  <a:schemeClr val="tx2"/>
                </a:solidFill>
              </a:rPr>
              <a:t> and AA nuclear interactions</a:t>
            </a:r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4799807" y="1232101"/>
            <a:ext cx="7001600" cy="1943605"/>
            <a:chOff x="1271861" y="2419380"/>
            <a:chExt cx="8765240" cy="2433182"/>
          </a:xfrm>
        </p:grpSpPr>
        <p:grpSp>
          <p:nvGrpSpPr>
            <p:cNvPr id="21" name="Group 20"/>
            <p:cNvGrpSpPr/>
            <p:nvPr/>
          </p:nvGrpSpPr>
          <p:grpSpPr>
            <a:xfrm>
              <a:off x="1271861" y="2614836"/>
              <a:ext cx="3023939" cy="1944688"/>
              <a:chOff x="395536" y="3933056"/>
              <a:chExt cx="3023939" cy="1944688"/>
            </a:xfrm>
          </p:grpSpPr>
          <p:grpSp>
            <p:nvGrpSpPr>
              <p:cNvPr id="114" name="Group 113"/>
              <p:cNvGrpSpPr/>
              <p:nvPr/>
            </p:nvGrpSpPr>
            <p:grpSpPr>
              <a:xfrm>
                <a:off x="395536" y="3933056"/>
                <a:ext cx="2881312" cy="1944688"/>
                <a:chOff x="395288" y="3933825"/>
                <a:chExt cx="2881312" cy="1944688"/>
              </a:xfrm>
            </p:grpSpPr>
            <p:grpSp>
              <p:nvGrpSpPr>
                <p:cNvPr id="130" name="Group 2"/>
                <p:cNvGrpSpPr>
                  <a:grpSpLocks/>
                </p:cNvGrpSpPr>
                <p:nvPr/>
              </p:nvGrpSpPr>
              <p:grpSpPr bwMode="auto">
                <a:xfrm>
                  <a:off x="1331913" y="3933825"/>
                  <a:ext cx="1944687" cy="1944688"/>
                  <a:chOff x="0" y="2579"/>
                  <a:chExt cx="1225" cy="1225"/>
                </a:xfrm>
              </p:grpSpPr>
              <p:grpSp>
                <p:nvGrpSpPr>
                  <p:cNvPr id="133" name="Group 3"/>
                  <p:cNvGrpSpPr>
                    <a:grpSpLocks/>
                  </p:cNvGrpSpPr>
                  <p:nvPr/>
                </p:nvGrpSpPr>
                <p:grpSpPr bwMode="auto">
                  <a:xfrm>
                    <a:off x="431" y="2976"/>
                    <a:ext cx="622" cy="396"/>
                    <a:chOff x="2517" y="3294"/>
                    <a:chExt cx="622" cy="396"/>
                  </a:xfrm>
                </p:grpSpPr>
                <p:pic>
                  <p:nvPicPr>
                    <p:cNvPr id="151" name="Picture 4" descr="BD21294_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061" y="3385"/>
                      <a:ext cx="78" cy="78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152" name="Picture 5" descr="BD21294_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517" y="3294"/>
                      <a:ext cx="78" cy="78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153" name="Picture 6" descr="BD21294_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971" y="3612"/>
                      <a:ext cx="78" cy="78"/>
                    </a:xfrm>
                    <a:prstGeom prst="rect">
                      <a:avLst/>
                    </a:prstGeom>
                    <a:noFill/>
                  </p:spPr>
                </p:pic>
              </p:grpSp>
              <p:grpSp>
                <p:nvGrpSpPr>
                  <p:cNvPr id="134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0" y="2579"/>
                    <a:ext cx="1225" cy="1225"/>
                    <a:chOff x="703" y="2478"/>
                    <a:chExt cx="1225" cy="1225"/>
                  </a:xfrm>
                </p:grpSpPr>
                <p:sp>
                  <p:nvSpPr>
                    <p:cNvPr id="135" name="Oval 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03" y="2478"/>
                      <a:ext cx="1225" cy="1225"/>
                    </a:xfrm>
                    <a:prstGeom prst="ellipse">
                      <a:avLst/>
                    </a:prstGeom>
                    <a:noFill/>
                    <a:ln w="6350">
                      <a:solidFill>
                        <a:srgbClr val="FF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pic>
                  <p:nvPicPr>
                    <p:cNvPr id="136" name="Picture 9" descr="BD21294_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156" y="2659"/>
                      <a:ext cx="78" cy="78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137" name="Picture 10" descr="BD21294_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565" y="2840"/>
                      <a:ext cx="78" cy="78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138" name="Picture 11" descr="BD21294_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124" y="3216"/>
                      <a:ext cx="78" cy="78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139" name="Picture 12" descr="BD21294_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429" y="3294"/>
                      <a:ext cx="78" cy="78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140" name="Picture 13" descr="BD21294_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975" y="2840"/>
                      <a:ext cx="78" cy="78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141" name="Picture 14" descr="BD21294_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746" y="3203"/>
                      <a:ext cx="78" cy="78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142" name="Picture 15" descr="BD21294_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975" y="3113"/>
                      <a:ext cx="78" cy="78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143" name="Picture 16" descr="BD21294_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975" y="3385"/>
                      <a:ext cx="78" cy="78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144" name="Picture 17" descr="BD21294_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428" y="2931"/>
                      <a:ext cx="78" cy="78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145" name="Picture 18" descr="BD21294_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292" y="3475"/>
                      <a:ext cx="78" cy="78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146" name="Picture 19" descr="BD21294_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292" y="3113"/>
                      <a:ext cx="78" cy="78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147" name="Picture 20" descr="BD21294_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610" y="3430"/>
                      <a:ext cx="78" cy="78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148" name="Picture 21" descr="BD21294_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292" y="2523"/>
                      <a:ext cx="78" cy="78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149" name="Picture 22" descr="BD21294_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428" y="2659"/>
                      <a:ext cx="78" cy="78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150" name="Picture 23" descr="BD21294_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748" y="3022"/>
                      <a:ext cx="78" cy="78"/>
                    </a:xfrm>
                    <a:prstGeom prst="rect">
                      <a:avLst/>
                    </a:prstGeom>
                    <a:noFill/>
                  </p:spPr>
                </p:pic>
              </p:grpSp>
            </p:grpSp>
            <p:sp>
              <p:nvSpPr>
                <p:cNvPr id="131" name="AutoShape 26"/>
                <p:cNvSpPr>
                  <a:spLocks noChangeArrowheads="1"/>
                </p:cNvSpPr>
                <p:nvPr/>
              </p:nvSpPr>
              <p:spPr bwMode="auto">
                <a:xfrm>
                  <a:off x="1979613" y="4508500"/>
                  <a:ext cx="215900" cy="215900"/>
                </a:xfrm>
                <a:prstGeom prst="irregularSeal1">
                  <a:avLst/>
                </a:prstGeom>
                <a:solidFill>
                  <a:schemeClr val="accent1"/>
                </a:solidFill>
                <a:ln w="6350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" name="Line 27"/>
                <p:cNvSpPr>
                  <a:spLocks noChangeShapeType="1"/>
                </p:cNvSpPr>
                <p:nvPr/>
              </p:nvSpPr>
              <p:spPr bwMode="auto">
                <a:xfrm>
                  <a:off x="395288" y="4652963"/>
                  <a:ext cx="1655762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 type="none" w="sm" len="sm"/>
                  <a:tailEnd type="oval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" name="Group 49"/>
              <p:cNvGrpSpPr>
                <a:grpSpLocks/>
              </p:cNvGrpSpPr>
              <p:nvPr/>
            </p:nvGrpSpPr>
            <p:grpSpPr bwMode="auto">
              <a:xfrm>
                <a:off x="1619250" y="4149725"/>
                <a:ext cx="1800225" cy="1655763"/>
                <a:chOff x="1020" y="2614"/>
                <a:chExt cx="1134" cy="1043"/>
              </a:xfrm>
            </p:grpSpPr>
            <p:sp>
              <p:nvSpPr>
                <p:cNvPr id="116" name="Line 50"/>
                <p:cNvSpPr>
                  <a:spLocks noChangeShapeType="1"/>
                </p:cNvSpPr>
                <p:nvPr/>
              </p:nvSpPr>
              <p:spPr bwMode="auto">
                <a:xfrm>
                  <a:off x="1338" y="2931"/>
                  <a:ext cx="272" cy="45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17" name="Group 51"/>
                <p:cNvGrpSpPr>
                  <a:grpSpLocks/>
                </p:cNvGrpSpPr>
                <p:nvPr/>
              </p:nvGrpSpPr>
              <p:grpSpPr bwMode="auto">
                <a:xfrm>
                  <a:off x="1020" y="2614"/>
                  <a:ext cx="1134" cy="1043"/>
                  <a:chOff x="1020" y="2614"/>
                  <a:chExt cx="1134" cy="1043"/>
                </a:xfrm>
              </p:grpSpPr>
              <p:sp>
                <p:nvSpPr>
                  <p:cNvPr id="118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1610" y="2976"/>
                    <a:ext cx="136" cy="273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19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1020" y="2614"/>
                    <a:ext cx="1134" cy="1043"/>
                    <a:chOff x="1020" y="2614"/>
                    <a:chExt cx="1134" cy="1043"/>
                  </a:xfrm>
                </p:grpSpPr>
                <p:sp>
                  <p:nvSpPr>
                    <p:cNvPr id="120" name="Line 5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111" y="2976"/>
                      <a:ext cx="136" cy="182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1" name="Line 5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020" y="3203"/>
                      <a:ext cx="91" cy="454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2" name="Lin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11" y="3158"/>
                      <a:ext cx="181" cy="91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" name="Line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2" y="3249"/>
                      <a:ext cx="46" cy="136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" name="Line 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2" y="3249"/>
                      <a:ext cx="91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5" name="Line 5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338" y="2614"/>
                      <a:ext cx="589" cy="317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6" name="Line 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10" y="2976"/>
                      <a:ext cx="227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7" name="Line 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46" y="3249"/>
                      <a:ext cx="408" cy="226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8" name="Line 6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46" y="3158"/>
                      <a:ext cx="45" cy="45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9" name="Line 6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37" y="2750"/>
                      <a:ext cx="272" cy="226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22" name="Group 21"/>
            <p:cNvGrpSpPr/>
            <p:nvPr/>
          </p:nvGrpSpPr>
          <p:grpSpPr>
            <a:xfrm>
              <a:off x="4939860" y="2487974"/>
              <a:ext cx="3311525" cy="2089150"/>
              <a:chOff x="4500563" y="3644900"/>
              <a:chExt cx="3311525" cy="2089150"/>
            </a:xfrm>
          </p:grpSpPr>
          <p:sp>
            <p:nvSpPr>
              <p:cNvPr id="72" name="Line 28"/>
              <p:cNvSpPr>
                <a:spLocks noChangeShapeType="1"/>
              </p:cNvSpPr>
              <p:nvPr/>
            </p:nvSpPr>
            <p:spPr bwMode="auto">
              <a:xfrm>
                <a:off x="4500563" y="4508500"/>
                <a:ext cx="129540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 type="none" w="sm" len="sm"/>
                <a:tailEnd type="oval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AutoShape 29"/>
              <p:cNvSpPr>
                <a:spLocks noChangeArrowheads="1"/>
              </p:cNvSpPr>
              <p:nvPr/>
            </p:nvSpPr>
            <p:spPr bwMode="auto">
              <a:xfrm>
                <a:off x="5508625" y="4292600"/>
                <a:ext cx="2087563" cy="360363"/>
              </a:xfrm>
              <a:prstGeom prst="irregularSeal1">
                <a:avLst/>
              </a:prstGeom>
              <a:solidFill>
                <a:schemeClr val="accent1">
                  <a:alpha val="80000"/>
                </a:schemeClr>
              </a:solidFill>
              <a:ln w="635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4" name="Group 31"/>
              <p:cNvGrpSpPr>
                <a:grpSpLocks/>
              </p:cNvGrpSpPr>
              <p:nvPr/>
            </p:nvGrpSpPr>
            <p:grpSpPr bwMode="auto">
              <a:xfrm>
                <a:off x="5940425" y="3644900"/>
                <a:ext cx="1871663" cy="1944688"/>
                <a:chOff x="3742" y="2296"/>
                <a:chExt cx="1179" cy="1225"/>
              </a:xfrm>
            </p:grpSpPr>
            <p:sp>
              <p:nvSpPr>
                <p:cNvPr id="97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3878" y="2296"/>
                  <a:ext cx="0" cy="454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4059" y="2614"/>
                  <a:ext cx="182" cy="13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4241" y="2296"/>
                  <a:ext cx="136" cy="318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Line 35"/>
                <p:cNvSpPr>
                  <a:spLocks noChangeShapeType="1"/>
                </p:cNvSpPr>
                <p:nvPr/>
              </p:nvSpPr>
              <p:spPr bwMode="auto">
                <a:xfrm>
                  <a:off x="3742" y="2886"/>
                  <a:ext cx="227" cy="13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4513" y="2568"/>
                  <a:ext cx="181" cy="18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Line 37"/>
                <p:cNvSpPr>
                  <a:spLocks noChangeShapeType="1"/>
                </p:cNvSpPr>
                <p:nvPr/>
              </p:nvSpPr>
              <p:spPr bwMode="auto">
                <a:xfrm>
                  <a:off x="4014" y="2886"/>
                  <a:ext cx="91" cy="181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3923" y="3022"/>
                  <a:ext cx="227" cy="13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3742" y="3067"/>
                  <a:ext cx="45" cy="2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Line 40"/>
                <p:cNvSpPr>
                  <a:spLocks noChangeShapeType="1"/>
                </p:cNvSpPr>
                <p:nvPr/>
              </p:nvSpPr>
              <p:spPr bwMode="auto">
                <a:xfrm>
                  <a:off x="4059" y="3067"/>
                  <a:ext cx="182" cy="4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Line 41"/>
                <p:cNvSpPr>
                  <a:spLocks noChangeShapeType="1"/>
                </p:cNvSpPr>
                <p:nvPr/>
              </p:nvSpPr>
              <p:spPr bwMode="auto">
                <a:xfrm flipH="1" flipV="1">
                  <a:off x="3742" y="3067"/>
                  <a:ext cx="181" cy="91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Line 42"/>
                <p:cNvSpPr>
                  <a:spLocks noChangeShapeType="1"/>
                </p:cNvSpPr>
                <p:nvPr/>
              </p:nvSpPr>
              <p:spPr bwMode="auto">
                <a:xfrm>
                  <a:off x="3923" y="3158"/>
                  <a:ext cx="136" cy="2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43"/>
                <p:cNvSpPr>
                  <a:spLocks noChangeShapeType="1"/>
                </p:cNvSpPr>
                <p:nvPr/>
              </p:nvSpPr>
              <p:spPr bwMode="auto">
                <a:xfrm>
                  <a:off x="3923" y="3203"/>
                  <a:ext cx="0" cy="91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4105" y="3385"/>
                  <a:ext cx="136" cy="45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3969" y="3475"/>
                  <a:ext cx="90" cy="4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Line 46"/>
                <p:cNvSpPr>
                  <a:spLocks noChangeShapeType="1"/>
                </p:cNvSpPr>
                <p:nvPr/>
              </p:nvSpPr>
              <p:spPr bwMode="auto">
                <a:xfrm>
                  <a:off x="4468" y="2931"/>
                  <a:ext cx="453" cy="18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4377" y="2886"/>
                  <a:ext cx="91" cy="45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Line 48"/>
                <p:cNvSpPr>
                  <a:spLocks noChangeShapeType="1"/>
                </p:cNvSpPr>
                <p:nvPr/>
              </p:nvSpPr>
              <p:spPr bwMode="auto">
                <a:xfrm>
                  <a:off x="4332" y="3339"/>
                  <a:ext cx="90" cy="13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5" name="Group 65"/>
              <p:cNvGrpSpPr>
                <a:grpSpLocks/>
              </p:cNvGrpSpPr>
              <p:nvPr/>
            </p:nvGrpSpPr>
            <p:grpSpPr bwMode="auto">
              <a:xfrm>
                <a:off x="5435600" y="3789363"/>
                <a:ext cx="1944688" cy="1944687"/>
                <a:chOff x="0" y="2579"/>
                <a:chExt cx="1225" cy="1225"/>
              </a:xfrm>
            </p:grpSpPr>
            <p:grpSp>
              <p:nvGrpSpPr>
                <p:cNvPr id="76" name="Group 66"/>
                <p:cNvGrpSpPr>
                  <a:grpSpLocks/>
                </p:cNvGrpSpPr>
                <p:nvPr/>
              </p:nvGrpSpPr>
              <p:grpSpPr bwMode="auto">
                <a:xfrm>
                  <a:off x="431" y="2976"/>
                  <a:ext cx="622" cy="396"/>
                  <a:chOff x="2517" y="3294"/>
                  <a:chExt cx="622" cy="396"/>
                </a:xfrm>
              </p:grpSpPr>
              <p:pic>
                <p:nvPicPr>
                  <p:cNvPr id="94" name="Picture 67" descr="BD21294_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3061" y="3385"/>
                    <a:ext cx="78" cy="7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5" name="Picture 68" descr="BD21294_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2517" y="3294"/>
                    <a:ext cx="78" cy="7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6" name="Picture 69" descr="BD21294_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2971" y="3612"/>
                    <a:ext cx="78" cy="78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77" name="Group 70"/>
                <p:cNvGrpSpPr>
                  <a:grpSpLocks/>
                </p:cNvGrpSpPr>
                <p:nvPr/>
              </p:nvGrpSpPr>
              <p:grpSpPr bwMode="auto">
                <a:xfrm>
                  <a:off x="0" y="2579"/>
                  <a:ext cx="1225" cy="1225"/>
                  <a:chOff x="703" y="2478"/>
                  <a:chExt cx="1225" cy="1225"/>
                </a:xfrm>
              </p:grpSpPr>
              <p:sp>
                <p:nvSpPr>
                  <p:cNvPr id="78" name="Oval 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03" y="2478"/>
                    <a:ext cx="1225" cy="1225"/>
                  </a:xfrm>
                  <a:prstGeom prst="ellipse">
                    <a:avLst/>
                  </a:prstGeom>
                  <a:noFill/>
                  <a:ln w="635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pic>
                <p:nvPicPr>
                  <p:cNvPr id="79" name="Picture 72" descr="BD21294_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1156" y="2659"/>
                    <a:ext cx="78" cy="7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80" name="Picture 73" descr="BD21294_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1565" y="2840"/>
                    <a:ext cx="78" cy="7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81" name="Picture 74" descr="BD21294_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1124" y="3216"/>
                    <a:ext cx="78" cy="7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82" name="Picture 75" descr="BD21294_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1429" y="3294"/>
                    <a:ext cx="78" cy="7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83" name="Picture 76" descr="BD21294_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975" y="2840"/>
                    <a:ext cx="78" cy="7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84" name="Picture 77" descr="BD21294_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1746" y="3203"/>
                    <a:ext cx="78" cy="7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85" name="Picture 78" descr="BD21294_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975" y="3113"/>
                    <a:ext cx="78" cy="7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86" name="Picture 79" descr="BD21294_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975" y="3385"/>
                    <a:ext cx="78" cy="7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87" name="Picture 80" descr="BD21294_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1428" y="2931"/>
                    <a:ext cx="78" cy="7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88" name="Picture 81" descr="BD21294_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1292" y="3475"/>
                    <a:ext cx="78" cy="7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89" name="Picture 82" descr="BD21294_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1292" y="3113"/>
                    <a:ext cx="78" cy="7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0" name="Picture 83" descr="BD21294_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1610" y="3430"/>
                    <a:ext cx="78" cy="7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1" name="Picture 84" descr="BD21294_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1292" y="2523"/>
                    <a:ext cx="78" cy="7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2" name="Picture 85" descr="BD21294_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1428" y="2659"/>
                    <a:ext cx="78" cy="7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3" name="Picture 86" descr="BD21294_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748" y="3022"/>
                    <a:ext cx="78" cy="78"/>
                  </a:xfrm>
                  <a:prstGeom prst="rect">
                    <a:avLst/>
                  </a:prstGeom>
                  <a:noFill/>
                </p:spPr>
              </p:pic>
            </p:grpSp>
          </p:grpSp>
        </p:grpSp>
        <p:grpSp>
          <p:nvGrpSpPr>
            <p:cNvPr id="23" name="Group 22"/>
            <p:cNvGrpSpPr/>
            <p:nvPr/>
          </p:nvGrpSpPr>
          <p:grpSpPr>
            <a:xfrm>
              <a:off x="9389578" y="2448631"/>
              <a:ext cx="647523" cy="2129462"/>
              <a:chOff x="4500563" y="3644900"/>
              <a:chExt cx="3311525" cy="2089150"/>
            </a:xfrm>
          </p:grpSpPr>
          <p:sp>
            <p:nvSpPr>
              <p:cNvPr id="30" name="Line 28"/>
              <p:cNvSpPr>
                <a:spLocks noChangeShapeType="1"/>
              </p:cNvSpPr>
              <p:nvPr/>
            </p:nvSpPr>
            <p:spPr bwMode="auto">
              <a:xfrm>
                <a:off x="4500563" y="4508500"/>
                <a:ext cx="129540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 type="none" w="sm" len="sm"/>
                <a:tailEnd type="oval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AutoShape 29"/>
              <p:cNvSpPr>
                <a:spLocks noChangeArrowheads="1"/>
              </p:cNvSpPr>
              <p:nvPr/>
            </p:nvSpPr>
            <p:spPr bwMode="auto">
              <a:xfrm>
                <a:off x="5508625" y="4292600"/>
                <a:ext cx="2087563" cy="360363"/>
              </a:xfrm>
              <a:prstGeom prst="irregularSeal1">
                <a:avLst/>
              </a:prstGeom>
              <a:solidFill>
                <a:schemeClr val="accent1">
                  <a:alpha val="80000"/>
                </a:schemeClr>
              </a:solidFill>
              <a:ln w="635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" name="Group 31"/>
              <p:cNvGrpSpPr>
                <a:grpSpLocks/>
              </p:cNvGrpSpPr>
              <p:nvPr/>
            </p:nvGrpSpPr>
            <p:grpSpPr bwMode="auto">
              <a:xfrm>
                <a:off x="5940425" y="3644900"/>
                <a:ext cx="1871663" cy="1944688"/>
                <a:chOff x="3742" y="2296"/>
                <a:chExt cx="1179" cy="1225"/>
              </a:xfrm>
            </p:grpSpPr>
            <p:sp>
              <p:nvSpPr>
                <p:cNvPr id="55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3878" y="2296"/>
                  <a:ext cx="0" cy="454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4059" y="2614"/>
                  <a:ext cx="182" cy="13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4241" y="2296"/>
                  <a:ext cx="136" cy="318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35"/>
                <p:cNvSpPr>
                  <a:spLocks noChangeShapeType="1"/>
                </p:cNvSpPr>
                <p:nvPr/>
              </p:nvSpPr>
              <p:spPr bwMode="auto">
                <a:xfrm>
                  <a:off x="3742" y="2886"/>
                  <a:ext cx="227" cy="13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4513" y="2568"/>
                  <a:ext cx="181" cy="18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37"/>
                <p:cNvSpPr>
                  <a:spLocks noChangeShapeType="1"/>
                </p:cNvSpPr>
                <p:nvPr/>
              </p:nvSpPr>
              <p:spPr bwMode="auto">
                <a:xfrm>
                  <a:off x="4014" y="2886"/>
                  <a:ext cx="91" cy="181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3923" y="3022"/>
                  <a:ext cx="227" cy="13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3742" y="3067"/>
                  <a:ext cx="45" cy="2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40"/>
                <p:cNvSpPr>
                  <a:spLocks noChangeShapeType="1"/>
                </p:cNvSpPr>
                <p:nvPr/>
              </p:nvSpPr>
              <p:spPr bwMode="auto">
                <a:xfrm>
                  <a:off x="4059" y="3067"/>
                  <a:ext cx="182" cy="4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41"/>
                <p:cNvSpPr>
                  <a:spLocks noChangeShapeType="1"/>
                </p:cNvSpPr>
                <p:nvPr/>
              </p:nvSpPr>
              <p:spPr bwMode="auto">
                <a:xfrm flipH="1" flipV="1">
                  <a:off x="3742" y="3067"/>
                  <a:ext cx="181" cy="91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42"/>
                <p:cNvSpPr>
                  <a:spLocks noChangeShapeType="1"/>
                </p:cNvSpPr>
                <p:nvPr/>
              </p:nvSpPr>
              <p:spPr bwMode="auto">
                <a:xfrm>
                  <a:off x="3923" y="3158"/>
                  <a:ext cx="136" cy="2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43"/>
                <p:cNvSpPr>
                  <a:spLocks noChangeShapeType="1"/>
                </p:cNvSpPr>
                <p:nvPr/>
              </p:nvSpPr>
              <p:spPr bwMode="auto">
                <a:xfrm>
                  <a:off x="3923" y="3203"/>
                  <a:ext cx="0" cy="91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4105" y="3385"/>
                  <a:ext cx="136" cy="45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3969" y="3475"/>
                  <a:ext cx="90" cy="4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46"/>
                <p:cNvSpPr>
                  <a:spLocks noChangeShapeType="1"/>
                </p:cNvSpPr>
                <p:nvPr/>
              </p:nvSpPr>
              <p:spPr bwMode="auto">
                <a:xfrm>
                  <a:off x="4468" y="2931"/>
                  <a:ext cx="453" cy="18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4377" y="2886"/>
                  <a:ext cx="91" cy="45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48"/>
                <p:cNvSpPr>
                  <a:spLocks noChangeShapeType="1"/>
                </p:cNvSpPr>
                <p:nvPr/>
              </p:nvSpPr>
              <p:spPr bwMode="auto">
                <a:xfrm>
                  <a:off x="4332" y="3339"/>
                  <a:ext cx="90" cy="13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" name="Group 65"/>
              <p:cNvGrpSpPr>
                <a:grpSpLocks/>
              </p:cNvGrpSpPr>
              <p:nvPr/>
            </p:nvGrpSpPr>
            <p:grpSpPr bwMode="auto">
              <a:xfrm>
                <a:off x="5435600" y="3789363"/>
                <a:ext cx="1944688" cy="1944687"/>
                <a:chOff x="0" y="2579"/>
                <a:chExt cx="1225" cy="1225"/>
              </a:xfrm>
            </p:grpSpPr>
            <p:grpSp>
              <p:nvGrpSpPr>
                <p:cNvPr id="34" name="Group 66"/>
                <p:cNvGrpSpPr>
                  <a:grpSpLocks/>
                </p:cNvGrpSpPr>
                <p:nvPr/>
              </p:nvGrpSpPr>
              <p:grpSpPr bwMode="auto">
                <a:xfrm>
                  <a:off x="431" y="2976"/>
                  <a:ext cx="622" cy="396"/>
                  <a:chOff x="2517" y="3294"/>
                  <a:chExt cx="622" cy="396"/>
                </a:xfrm>
              </p:grpSpPr>
              <p:pic>
                <p:nvPicPr>
                  <p:cNvPr id="52" name="Picture 67" descr="BD21294_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3061" y="3385"/>
                    <a:ext cx="78" cy="7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3" name="Picture 68" descr="BD21294_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2517" y="3294"/>
                    <a:ext cx="78" cy="7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4" name="Picture 69" descr="BD21294_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2971" y="3612"/>
                    <a:ext cx="78" cy="78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35" name="Group 70"/>
                <p:cNvGrpSpPr>
                  <a:grpSpLocks/>
                </p:cNvGrpSpPr>
                <p:nvPr/>
              </p:nvGrpSpPr>
              <p:grpSpPr bwMode="auto">
                <a:xfrm>
                  <a:off x="0" y="2579"/>
                  <a:ext cx="1225" cy="1225"/>
                  <a:chOff x="703" y="2478"/>
                  <a:chExt cx="1225" cy="1225"/>
                </a:xfrm>
              </p:grpSpPr>
              <p:sp>
                <p:nvSpPr>
                  <p:cNvPr id="36" name="Oval 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03" y="2478"/>
                    <a:ext cx="1225" cy="1225"/>
                  </a:xfrm>
                  <a:prstGeom prst="ellipse">
                    <a:avLst/>
                  </a:prstGeom>
                  <a:noFill/>
                  <a:ln w="635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pic>
                <p:nvPicPr>
                  <p:cNvPr id="37" name="Picture 72" descr="BD21294_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1156" y="2659"/>
                    <a:ext cx="78" cy="7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8" name="Picture 73" descr="BD21294_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1565" y="2840"/>
                    <a:ext cx="78" cy="7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9" name="Picture 74" descr="BD21294_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1124" y="3216"/>
                    <a:ext cx="78" cy="7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0" name="Picture 75" descr="BD21294_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1429" y="3294"/>
                    <a:ext cx="78" cy="7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1" name="Picture 76" descr="BD21294_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975" y="2840"/>
                    <a:ext cx="78" cy="7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2" name="Picture 77" descr="BD21294_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1746" y="3203"/>
                    <a:ext cx="78" cy="7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" name="Picture 78" descr="BD21294_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975" y="3113"/>
                    <a:ext cx="78" cy="7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4" name="Picture 79" descr="BD21294_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975" y="3385"/>
                    <a:ext cx="78" cy="7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" name="Picture 80" descr="BD21294_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1428" y="2931"/>
                    <a:ext cx="78" cy="7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6" name="Picture 81" descr="BD21294_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1292" y="3475"/>
                    <a:ext cx="78" cy="7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7" name="Picture 82" descr="BD21294_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1292" y="3113"/>
                    <a:ext cx="78" cy="7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8" name="Picture 83" descr="BD21294_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1610" y="3430"/>
                    <a:ext cx="78" cy="7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9" name="Picture 84" descr="BD21294_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1292" y="2523"/>
                    <a:ext cx="78" cy="7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0" name="Picture 85" descr="BD21294_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1428" y="2659"/>
                    <a:ext cx="78" cy="7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1" name="Picture 86" descr="BD21294_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748" y="3022"/>
                    <a:ext cx="78" cy="78"/>
                  </a:xfrm>
                  <a:prstGeom prst="rect">
                    <a:avLst/>
                  </a:prstGeom>
                  <a:noFill/>
                </p:spPr>
              </p:pic>
            </p:grpSp>
          </p:grpSp>
        </p:grpSp>
        <p:grpSp>
          <p:nvGrpSpPr>
            <p:cNvPr id="24" name="Group 23"/>
            <p:cNvGrpSpPr/>
            <p:nvPr/>
          </p:nvGrpSpPr>
          <p:grpSpPr>
            <a:xfrm>
              <a:off x="7332951" y="4213854"/>
              <a:ext cx="1890261" cy="638708"/>
              <a:chOff x="7332951" y="4213854"/>
              <a:chExt cx="1890261" cy="638708"/>
            </a:xfrm>
          </p:grpSpPr>
          <p:cxnSp>
            <p:nvCxnSpPr>
              <p:cNvPr id="28" name="Straight Arrow Connector 27"/>
              <p:cNvCxnSpPr>
                <a:stCxn id="29" idx="0"/>
              </p:cNvCxnSpPr>
              <p:nvPr/>
            </p:nvCxnSpPr>
            <p:spPr bwMode="auto">
              <a:xfrm flipH="1" flipV="1">
                <a:off x="7768787" y="4213854"/>
                <a:ext cx="509295" cy="300154"/>
              </a:xfrm>
              <a:prstGeom prst="straightConnector1">
                <a:avLst/>
              </a:prstGeom>
              <a:solidFill>
                <a:srgbClr val="00B8FF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9" name="TextBox 28"/>
              <p:cNvSpPr txBox="1"/>
              <p:nvPr/>
            </p:nvSpPr>
            <p:spPr>
              <a:xfrm>
                <a:off x="7332951" y="4514008"/>
                <a:ext cx="18902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Laboratory frame</a:t>
                </a:r>
                <a:endParaRPr lang="en-US" sz="1600" dirty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8322822" y="2419380"/>
              <a:ext cx="1122422" cy="859353"/>
              <a:chOff x="5507140" y="4040924"/>
              <a:chExt cx="1122422" cy="859353"/>
            </a:xfrm>
          </p:grpSpPr>
          <p:cxnSp>
            <p:nvCxnSpPr>
              <p:cNvPr id="26" name="Straight Arrow Connector 25"/>
              <p:cNvCxnSpPr/>
              <p:nvPr/>
            </p:nvCxnSpPr>
            <p:spPr bwMode="auto">
              <a:xfrm>
                <a:off x="6222392" y="4747937"/>
                <a:ext cx="351505" cy="152340"/>
              </a:xfrm>
              <a:prstGeom prst="straightConnector1">
                <a:avLst/>
              </a:prstGeom>
              <a:solidFill>
                <a:srgbClr val="00B8FF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7" name="TextBox 26"/>
              <p:cNvSpPr txBox="1"/>
              <p:nvPr/>
            </p:nvSpPr>
            <p:spPr>
              <a:xfrm>
                <a:off x="5507140" y="4040924"/>
                <a:ext cx="11224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Projectile</a:t>
                </a:r>
              </a:p>
              <a:p>
                <a:r>
                  <a:rPr lang="en-US" sz="1600" dirty="0" smtClean="0"/>
                  <a:t> frame</a:t>
                </a:r>
                <a:endParaRPr lang="en-US" sz="1600" dirty="0"/>
              </a:p>
            </p:txBody>
          </p:sp>
        </p:grpSp>
      </p:grpSp>
      <p:sp>
        <p:nvSpPr>
          <p:cNvPr id="157" name="Rectangle 25"/>
          <p:cNvSpPr txBox="1">
            <a:spLocks noChangeArrowheads="1"/>
          </p:cNvSpPr>
          <p:nvPr/>
        </p:nvSpPr>
        <p:spPr bwMode="auto">
          <a:xfrm>
            <a:off x="530191" y="916288"/>
            <a:ext cx="4540311" cy="244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0" fontAlgn="base" hangingPunct="0">
              <a:lnSpc>
                <a:spcPct val="101000"/>
              </a:lnSpc>
              <a:spcBef>
                <a:spcPts val="500"/>
              </a:spcBef>
              <a:spcAft>
                <a:spcPct val="0"/>
              </a:spcAft>
              <a:buClr>
                <a:srgbClr val="6F89F7"/>
              </a:buClr>
              <a:buSzPct val="80000"/>
              <a:buFont typeface="Wingdings" charset="2"/>
              <a:buChar char=""/>
              <a:defRPr sz="2000">
                <a:solidFill>
                  <a:srgbClr val="40458C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741363" indent="-284163" algn="l" defTabSz="449263" rtl="0" eaLnBrk="0" fontAlgn="base" hangingPunct="0">
              <a:lnSpc>
                <a:spcPct val="101000"/>
              </a:lnSpc>
              <a:spcBef>
                <a:spcPts val="45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charset="2"/>
              <a:buChar char=""/>
              <a:defRPr>
                <a:solidFill>
                  <a:srgbClr val="40458C"/>
                </a:solidFill>
                <a:latin typeface="Comic Sans MS" panose="030F0702030302020204" pitchFamily="66" charset="0"/>
              </a:defRPr>
            </a:lvl2pPr>
            <a:lvl3pPr marL="1143000" indent="-228600" algn="l" defTabSz="449263" rtl="0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6F89F7"/>
              </a:buClr>
              <a:buSzPct val="95000"/>
              <a:buFont typeface="Wingdings" charset="2"/>
              <a:buChar char=""/>
              <a:defRPr sz="1600">
                <a:solidFill>
                  <a:srgbClr val="40458C"/>
                </a:solidFill>
                <a:latin typeface="Comic Sans MS" panose="030F0702030302020204" pitchFamily="66" charset="0"/>
              </a:defRPr>
            </a:lvl3pPr>
            <a:lvl4pPr marL="1600200" indent="-228600" algn="l" defTabSz="449263" rtl="0" eaLnBrk="0" fontAlgn="base" hangingPunct="0">
              <a:lnSpc>
                <a:spcPct val="101000"/>
              </a:lnSpc>
              <a:spcBef>
                <a:spcPts val="350"/>
              </a:spcBef>
              <a:spcAft>
                <a:spcPct val="0"/>
              </a:spcAft>
              <a:buClr>
                <a:srgbClr val="40458C"/>
              </a:buClr>
              <a:buSzPct val="65000"/>
              <a:buFont typeface="Wingdings" charset="2"/>
              <a:buChar char=""/>
              <a:defRPr sz="1400">
                <a:solidFill>
                  <a:srgbClr val="40458C"/>
                </a:solidFill>
                <a:latin typeface="Comic Sans MS" panose="030F0702030302020204" pitchFamily="66" charset="0"/>
              </a:defRPr>
            </a:lvl4pPr>
            <a:lvl5pPr marL="2057400" indent="-228600" algn="l" defTabSz="449263" rtl="0" eaLnBrk="0" fontAlgn="base" hangingPunct="0">
              <a:lnSpc>
                <a:spcPct val="101000"/>
              </a:lnSpc>
              <a:spcBef>
                <a:spcPts val="35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charset="2"/>
              <a:buChar char=""/>
              <a:defRPr sz="1400">
                <a:solidFill>
                  <a:srgbClr val="40458C"/>
                </a:solidFill>
                <a:latin typeface="Comic Sans MS" panose="030F0702030302020204" pitchFamily="66" charset="0"/>
              </a:defRPr>
            </a:lvl5pPr>
            <a:lvl6pPr marL="2514600" indent="-228600" algn="l" defTabSz="449263" rtl="0" fontAlgn="base">
              <a:lnSpc>
                <a:spcPct val="101000"/>
              </a:lnSpc>
              <a:spcBef>
                <a:spcPts val="35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charset="2"/>
              <a:buChar char=""/>
              <a:defRPr sz="1400">
                <a:solidFill>
                  <a:srgbClr val="40458C"/>
                </a:solidFill>
                <a:latin typeface="+mn-lt"/>
              </a:defRPr>
            </a:lvl6pPr>
            <a:lvl7pPr marL="2971800" indent="-228600" algn="l" defTabSz="449263" rtl="0" fontAlgn="base">
              <a:lnSpc>
                <a:spcPct val="101000"/>
              </a:lnSpc>
              <a:spcBef>
                <a:spcPts val="35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charset="2"/>
              <a:buChar char=""/>
              <a:defRPr sz="1400">
                <a:solidFill>
                  <a:srgbClr val="40458C"/>
                </a:solidFill>
                <a:latin typeface="+mn-lt"/>
              </a:defRPr>
            </a:lvl7pPr>
            <a:lvl8pPr marL="3429000" indent="-228600" algn="l" defTabSz="449263" rtl="0" fontAlgn="base">
              <a:lnSpc>
                <a:spcPct val="101000"/>
              </a:lnSpc>
              <a:spcBef>
                <a:spcPts val="35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charset="2"/>
              <a:buChar char=""/>
              <a:defRPr sz="1400">
                <a:solidFill>
                  <a:srgbClr val="40458C"/>
                </a:solidFill>
                <a:latin typeface="+mn-lt"/>
              </a:defRPr>
            </a:lvl8pPr>
            <a:lvl9pPr marL="3886200" indent="-228600" algn="l" defTabSz="449263" rtl="0" fontAlgn="base">
              <a:lnSpc>
                <a:spcPct val="101000"/>
              </a:lnSpc>
              <a:spcBef>
                <a:spcPts val="35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charset="2"/>
              <a:buChar char=""/>
              <a:defRPr sz="1400">
                <a:solidFill>
                  <a:srgbClr val="40458C"/>
                </a:solidFill>
                <a:latin typeface="+mn-lt"/>
              </a:defRPr>
            </a:lvl9pPr>
          </a:lstStyle>
          <a:p>
            <a:pPr marL="0" indent="0" algn="ctr">
              <a:buFont typeface="Wingdings" charset="2"/>
              <a:buNone/>
            </a:pPr>
            <a:r>
              <a:rPr lang="en-US" kern="0" dirty="0" smtClean="0"/>
              <a:t>At energies below a few GeV: </a:t>
            </a:r>
            <a:r>
              <a:rPr lang="en-US" kern="0" dirty="0" err="1" smtClean="0"/>
              <a:t>hA</a:t>
            </a:r>
            <a:r>
              <a:rPr lang="en-US" kern="0" dirty="0" smtClean="0"/>
              <a:t> interactions </a:t>
            </a:r>
            <a:r>
              <a:rPr lang="en-US" kern="0" dirty="0" smtClean="0">
                <a:sym typeface="Symbol" panose="05050102010706020507" pitchFamily="18" charset="2"/>
              </a:rPr>
              <a:t> </a:t>
            </a:r>
            <a:r>
              <a:rPr lang="en-US" kern="0" dirty="0" smtClean="0"/>
              <a:t>single primary collision </a:t>
            </a:r>
            <a:r>
              <a:rPr lang="en-US" kern="0" dirty="0" err="1" smtClean="0"/>
              <a:t>hN</a:t>
            </a:r>
            <a:r>
              <a:rPr lang="en-US" kern="0" dirty="0" smtClean="0"/>
              <a:t>, followed by re-interaction of secondary particles (INC). </a:t>
            </a:r>
            <a:endParaRPr lang="en-US" kern="0" dirty="0">
              <a:solidFill>
                <a:srgbClr val="800000"/>
              </a:solidFill>
            </a:endParaRPr>
          </a:p>
        </p:txBody>
      </p:sp>
      <p:sp>
        <p:nvSpPr>
          <p:cNvPr id="158" name="Rectangle 25"/>
          <p:cNvSpPr txBox="1">
            <a:spLocks noChangeArrowheads="1"/>
          </p:cNvSpPr>
          <p:nvPr/>
        </p:nvSpPr>
        <p:spPr bwMode="auto">
          <a:xfrm>
            <a:off x="687547" y="2525994"/>
            <a:ext cx="4396937" cy="1110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0" fontAlgn="base" hangingPunct="0">
              <a:lnSpc>
                <a:spcPct val="101000"/>
              </a:lnSpc>
              <a:spcBef>
                <a:spcPts val="500"/>
              </a:spcBef>
              <a:spcAft>
                <a:spcPct val="0"/>
              </a:spcAft>
              <a:buClr>
                <a:srgbClr val="6F89F7"/>
              </a:buClr>
              <a:buSzPct val="80000"/>
              <a:buFont typeface="Wingdings" charset="2"/>
              <a:buChar char=""/>
              <a:defRPr sz="2000">
                <a:solidFill>
                  <a:srgbClr val="40458C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741363" indent="-284163" algn="l" defTabSz="449263" rtl="0" eaLnBrk="0" fontAlgn="base" hangingPunct="0">
              <a:lnSpc>
                <a:spcPct val="101000"/>
              </a:lnSpc>
              <a:spcBef>
                <a:spcPts val="45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charset="2"/>
              <a:buChar char=""/>
              <a:defRPr>
                <a:solidFill>
                  <a:srgbClr val="40458C"/>
                </a:solidFill>
                <a:latin typeface="Comic Sans MS" panose="030F0702030302020204" pitchFamily="66" charset="0"/>
              </a:defRPr>
            </a:lvl2pPr>
            <a:lvl3pPr marL="1143000" indent="-228600" algn="l" defTabSz="449263" rtl="0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6F89F7"/>
              </a:buClr>
              <a:buSzPct val="95000"/>
              <a:buFont typeface="Wingdings" charset="2"/>
              <a:buChar char=""/>
              <a:defRPr sz="1600">
                <a:solidFill>
                  <a:srgbClr val="40458C"/>
                </a:solidFill>
                <a:latin typeface="Comic Sans MS" panose="030F0702030302020204" pitchFamily="66" charset="0"/>
              </a:defRPr>
            </a:lvl3pPr>
            <a:lvl4pPr marL="1600200" indent="-228600" algn="l" defTabSz="449263" rtl="0" eaLnBrk="0" fontAlgn="base" hangingPunct="0">
              <a:lnSpc>
                <a:spcPct val="101000"/>
              </a:lnSpc>
              <a:spcBef>
                <a:spcPts val="350"/>
              </a:spcBef>
              <a:spcAft>
                <a:spcPct val="0"/>
              </a:spcAft>
              <a:buClr>
                <a:srgbClr val="40458C"/>
              </a:buClr>
              <a:buSzPct val="65000"/>
              <a:buFont typeface="Wingdings" charset="2"/>
              <a:buChar char=""/>
              <a:defRPr sz="1400">
                <a:solidFill>
                  <a:srgbClr val="40458C"/>
                </a:solidFill>
                <a:latin typeface="Comic Sans MS" panose="030F0702030302020204" pitchFamily="66" charset="0"/>
              </a:defRPr>
            </a:lvl4pPr>
            <a:lvl5pPr marL="2057400" indent="-228600" algn="l" defTabSz="449263" rtl="0" eaLnBrk="0" fontAlgn="base" hangingPunct="0">
              <a:lnSpc>
                <a:spcPct val="101000"/>
              </a:lnSpc>
              <a:spcBef>
                <a:spcPts val="35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charset="2"/>
              <a:buChar char=""/>
              <a:defRPr sz="1400">
                <a:solidFill>
                  <a:srgbClr val="40458C"/>
                </a:solidFill>
                <a:latin typeface="Comic Sans MS" panose="030F0702030302020204" pitchFamily="66" charset="0"/>
              </a:defRPr>
            </a:lvl5pPr>
            <a:lvl6pPr marL="2514600" indent="-228600" algn="l" defTabSz="449263" rtl="0" fontAlgn="base">
              <a:lnSpc>
                <a:spcPct val="101000"/>
              </a:lnSpc>
              <a:spcBef>
                <a:spcPts val="35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charset="2"/>
              <a:buChar char=""/>
              <a:defRPr sz="1400">
                <a:solidFill>
                  <a:srgbClr val="40458C"/>
                </a:solidFill>
                <a:latin typeface="+mn-lt"/>
              </a:defRPr>
            </a:lvl6pPr>
            <a:lvl7pPr marL="2971800" indent="-228600" algn="l" defTabSz="449263" rtl="0" fontAlgn="base">
              <a:lnSpc>
                <a:spcPct val="101000"/>
              </a:lnSpc>
              <a:spcBef>
                <a:spcPts val="35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charset="2"/>
              <a:buChar char=""/>
              <a:defRPr sz="1400">
                <a:solidFill>
                  <a:srgbClr val="40458C"/>
                </a:solidFill>
                <a:latin typeface="+mn-lt"/>
              </a:defRPr>
            </a:lvl7pPr>
            <a:lvl8pPr marL="3429000" indent="-228600" algn="l" defTabSz="449263" rtl="0" fontAlgn="base">
              <a:lnSpc>
                <a:spcPct val="101000"/>
              </a:lnSpc>
              <a:spcBef>
                <a:spcPts val="35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charset="2"/>
              <a:buChar char=""/>
              <a:defRPr sz="1400">
                <a:solidFill>
                  <a:srgbClr val="40458C"/>
                </a:solidFill>
                <a:latin typeface="+mn-lt"/>
              </a:defRPr>
            </a:lvl8pPr>
            <a:lvl9pPr marL="3886200" indent="-228600" algn="l" defTabSz="449263" rtl="0" fontAlgn="base">
              <a:lnSpc>
                <a:spcPct val="101000"/>
              </a:lnSpc>
              <a:spcBef>
                <a:spcPts val="35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charset="2"/>
              <a:buChar char=""/>
              <a:defRPr sz="1400">
                <a:solidFill>
                  <a:srgbClr val="40458C"/>
                </a:solidFill>
                <a:latin typeface="+mn-lt"/>
              </a:defRPr>
            </a:lvl9pPr>
          </a:lstStyle>
          <a:p>
            <a:pPr marL="0" indent="0" algn="ctr">
              <a:buFont typeface="Wingdings" charset="2"/>
              <a:buNone/>
            </a:pPr>
            <a:r>
              <a:rPr lang="en-US" kern="0" dirty="0" smtClean="0"/>
              <a:t>At higher energies, </a:t>
            </a:r>
            <a:r>
              <a:rPr lang="en-US" b="1" kern="0" dirty="0" err="1" smtClean="0"/>
              <a:t>Glauber</a:t>
            </a:r>
            <a:r>
              <a:rPr lang="en-US" kern="0" dirty="0" smtClean="0"/>
              <a:t> calculus: multiple primary collisions </a:t>
            </a:r>
            <a:endParaRPr lang="en-US" kern="0" dirty="0">
              <a:solidFill>
                <a:srgbClr val="8000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1175508" y="5227208"/>
            <a:ext cx="10153128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to the relativistic length contraction and the uncertainty principle, at high energy most of the newly produced particles escape the nucleus without further </a:t>
            </a:r>
            <a:r>
              <a:rPr lang="en-US" sz="20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re-interaction</a:t>
            </a:r>
            <a:endParaRPr lang="en-US" sz="2000" i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601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284718"/>
            <a:ext cx="10363200" cy="609600"/>
          </a:xfrm>
        </p:spPr>
        <p:txBody>
          <a:bodyPr/>
          <a:lstStyle/>
          <a:p>
            <a:r>
              <a:rPr lang="en-US" dirty="0" smtClean="0"/>
              <a:t>Formation zone: early evidence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" t="12900" r="5250" b="6647"/>
          <a:stretch/>
        </p:blipFill>
        <p:spPr>
          <a:xfrm>
            <a:off x="7392144" y="1124744"/>
            <a:ext cx="4680520" cy="5400600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Alfredo Ferrari</a:t>
            </a: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EIC Workshop, September 30th 2020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F55B-01A3-4D5F-A435-FCFD12F76E7A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07368" y="873783"/>
            <a:ext cx="705678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Many early experiments with high energy beams were using emulsions as target and recording media at the same time</a:t>
            </a:r>
          </a:p>
          <a:p>
            <a:endParaRPr lang="en-US" dirty="0"/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Charged particle tracks were classified into:</a:t>
            </a:r>
          </a:p>
          <a:p>
            <a:endParaRPr lang="en-US" dirty="0" smtClean="0"/>
          </a:p>
          <a:p>
            <a:pPr marL="285750" indent="-285750" algn="l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US" b="1" i="1" dirty="0" smtClean="0">
                <a:solidFill>
                  <a:srgbClr val="FF0000"/>
                </a:solidFill>
              </a:rPr>
              <a:t>Shower or fast tracks</a:t>
            </a:r>
            <a:r>
              <a:rPr lang="en-US" dirty="0" smtClean="0"/>
              <a:t>: weakly ionizing particles, around the ionization minimum (E&gt; 2-3 times their mass), </a:t>
            </a:r>
            <a:r>
              <a:rPr lang="en-US" b="1" i="1" dirty="0" smtClean="0"/>
              <a:t>mostly </a:t>
            </a:r>
            <a:r>
              <a:rPr lang="en-US" b="1" i="1" dirty="0" err="1" smtClean="0"/>
              <a:t>pions</a:t>
            </a:r>
            <a:r>
              <a:rPr lang="en-US" b="1" i="1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 a measure of the particles produced in the </a:t>
            </a:r>
            <a:r>
              <a:rPr lang="en-US" b="1" i="1" dirty="0" smtClean="0">
                <a:sym typeface="Symbol" panose="05050102010706020507" pitchFamily="18" charset="2"/>
              </a:rPr>
              <a:t>primary collisions</a:t>
            </a:r>
            <a:endParaRPr lang="en-US" b="1" i="1" dirty="0" smtClean="0"/>
          </a:p>
          <a:p>
            <a:pPr marL="285750" indent="-285750" algn="l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US" b="1" i="1" dirty="0" smtClean="0">
                <a:solidFill>
                  <a:schemeClr val="accent2"/>
                </a:solidFill>
              </a:rPr>
              <a:t>Grey tracks</a:t>
            </a:r>
            <a:r>
              <a:rPr lang="en-US" dirty="0" smtClean="0"/>
              <a:t>: mildly ionizing particles, typically </a:t>
            </a:r>
            <a:r>
              <a:rPr lang="en-US" b="1" i="1" dirty="0" smtClean="0"/>
              <a:t>intermediate energy protons</a:t>
            </a:r>
            <a:r>
              <a:rPr lang="en-US" dirty="0" smtClean="0"/>
              <a:t>, </a:t>
            </a:r>
            <a:r>
              <a:rPr lang="en-US" dirty="0" smtClean="0">
                <a:sym typeface="Symbol" panose="05050102010706020507" pitchFamily="18" charset="2"/>
              </a:rPr>
              <a:t></a:t>
            </a:r>
            <a:r>
              <a:rPr lang="en-US" dirty="0" smtClean="0"/>
              <a:t> a measure of </a:t>
            </a:r>
            <a:r>
              <a:rPr lang="en-US" b="1" i="1" dirty="0" smtClean="0"/>
              <a:t>re-interaction</a:t>
            </a:r>
            <a:r>
              <a:rPr lang="en-US" dirty="0" smtClean="0"/>
              <a:t> products</a:t>
            </a:r>
          </a:p>
          <a:p>
            <a:pPr marL="285750" indent="-285750" algn="l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US" b="1" i="1" dirty="0" smtClean="0">
                <a:solidFill>
                  <a:srgbClr val="008000"/>
                </a:solidFill>
              </a:rPr>
              <a:t>Black tracks</a:t>
            </a:r>
            <a:r>
              <a:rPr lang="en-US" dirty="0" smtClean="0"/>
              <a:t>: heavily ionizing  particles, typically </a:t>
            </a:r>
            <a:r>
              <a:rPr lang="en-US" b="1" i="1" dirty="0" smtClean="0"/>
              <a:t>evaporation products</a:t>
            </a:r>
            <a:r>
              <a:rPr lang="en-US" dirty="0" smtClean="0"/>
              <a:t> (p, </a:t>
            </a:r>
            <a:r>
              <a:rPr lang="en-US" dirty="0" smtClean="0">
                <a:sym typeface="Symbol" panose="05050102010706020507" pitchFamily="18" charset="2"/>
              </a:rPr>
              <a:t>, …),  a measure of the </a:t>
            </a:r>
            <a:r>
              <a:rPr lang="en-US" b="1" i="1" dirty="0" smtClean="0">
                <a:sym typeface="Symbol" panose="05050102010706020507" pitchFamily="18" charset="2"/>
              </a:rPr>
              <a:t>excitation energy</a:t>
            </a:r>
            <a:r>
              <a:rPr lang="en-US" dirty="0" smtClean="0">
                <a:sym typeface="Symbol" panose="05050102010706020507" pitchFamily="18" charset="2"/>
              </a:rPr>
              <a:t> left in the residual nucleus</a:t>
            </a:r>
          </a:p>
          <a:p>
            <a:pPr marL="285750" indent="-285750" algn="l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en-US" dirty="0">
              <a:sym typeface="Symbol" panose="05050102010706020507" pitchFamily="18" charset="2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Evidence: shower particles continue to grow as expected, cascade and evaporation ones, are fully saturated above 10 GeV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</a:t>
            </a:r>
            <a:r>
              <a:rPr lang="en-US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 only the slowest fragment(s) of each primary interaction have a chance to re-interact and feed the </a:t>
            </a:r>
            <a:r>
              <a:rPr lang="en-US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intranuclear</a:t>
            </a:r>
            <a:r>
              <a:rPr lang="en-US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 cascade and the excitation energy</a:t>
            </a:r>
            <a:r>
              <a:rPr lang="en-US" i="1" dirty="0" smtClean="0">
                <a:sym typeface="Symbol" panose="05050102010706020507" pitchFamily="18" charset="2"/>
              </a:rPr>
              <a:t> 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8184232" y="438858"/>
            <a:ext cx="3498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Average multiplicities in proton-emulsion experiments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128146" y="1412776"/>
            <a:ext cx="2234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Open symbols: exp.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</a:rPr>
              <a:t>Full symbols: model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8" t="4851" r="7883" b="11150"/>
          <a:stretch/>
        </p:blipFill>
        <p:spPr>
          <a:xfrm>
            <a:off x="3431704" y="456249"/>
            <a:ext cx="2304256" cy="3124413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EIC Workshop, September 30th 2020</a:t>
            </a:r>
            <a:endParaRPr lang="en-US" alt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54F22-FEC0-43F0-9EC4-93C00545BA7A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150979" name="Text Box 3"/>
          <p:cNvSpPr txBox="1">
            <a:spLocks noChangeArrowheads="1"/>
          </p:cNvSpPr>
          <p:nvPr/>
        </p:nvSpPr>
        <p:spPr bwMode="auto">
          <a:xfrm>
            <a:off x="6456040" y="1820633"/>
            <a:ext cx="5616624" cy="28623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l"/>
            <a:r>
              <a:rPr lang="en-US" altLang="en-US" sz="2000" dirty="0"/>
              <a:t>Rapidity distribution of charged particles produced in 250 GeV </a:t>
            </a:r>
            <a:r>
              <a:rPr lang="en-US" altLang="en-US" sz="2000" dirty="0">
                <a:sym typeface="Symbol" panose="05050102010706020507" pitchFamily="18" charset="2"/>
              </a:rPr>
              <a:t></a:t>
            </a:r>
            <a:r>
              <a:rPr lang="en-US" altLang="en-US" sz="2000" baseline="30000" dirty="0"/>
              <a:t>+</a:t>
            </a:r>
            <a:r>
              <a:rPr lang="en-US" altLang="en-US" sz="2000" dirty="0"/>
              <a:t> collisions </a:t>
            </a:r>
            <a:r>
              <a:rPr lang="en-US" altLang="en-US" sz="2000" dirty="0" smtClean="0"/>
              <a:t>on </a:t>
            </a:r>
            <a:r>
              <a:rPr lang="en-US" altLang="en-US" sz="2000" dirty="0"/>
              <a:t>Aluminum (left) </a:t>
            </a:r>
            <a:r>
              <a:rPr lang="en-US" altLang="en-US" sz="2000" dirty="0" smtClean="0"/>
              <a:t>and Gold </a:t>
            </a:r>
            <a:r>
              <a:rPr lang="en-US" altLang="en-US" sz="2000" dirty="0"/>
              <a:t>(right</a:t>
            </a:r>
            <a:r>
              <a:rPr lang="en-US" altLang="en-US" sz="2000" dirty="0" smtClean="0"/>
              <a:t>)</a:t>
            </a:r>
          </a:p>
          <a:p>
            <a:pPr algn="l"/>
            <a:r>
              <a:rPr lang="en-US" altLang="en-US" sz="2000" dirty="0" err="1" smtClean="0"/>
              <a:t>Histos</a:t>
            </a:r>
            <a:r>
              <a:rPr lang="en-US" altLang="en-US" sz="2000" dirty="0" smtClean="0"/>
              <a:t>: FLUKA</a:t>
            </a:r>
            <a:endParaRPr lang="en-US" altLang="en-US" sz="2000" dirty="0"/>
          </a:p>
          <a:p>
            <a:pPr algn="l"/>
            <a:r>
              <a:rPr lang="en-US" altLang="en-US" sz="2000" dirty="0"/>
              <a:t>Points: exp. data </a:t>
            </a:r>
            <a:r>
              <a:rPr lang="en-US" altLang="en-US" sz="2000" dirty="0" smtClean="0"/>
              <a:t>(ZPC50</a:t>
            </a:r>
            <a:r>
              <a:rPr lang="en-US" altLang="en-US" sz="2000" dirty="0"/>
              <a:t>, </a:t>
            </a:r>
            <a:r>
              <a:rPr lang="en-US" altLang="en-US" sz="2000" dirty="0" smtClean="0"/>
              <a:t>361).</a:t>
            </a:r>
          </a:p>
          <a:p>
            <a:pPr algn="l"/>
            <a:endParaRPr lang="en-US" altLang="en-US" sz="2000" dirty="0"/>
          </a:p>
          <a:p>
            <a:pPr algn="l"/>
            <a:r>
              <a:rPr lang="en-US" altLang="en-US" sz="2000" dirty="0" smtClean="0"/>
              <a:t>Top: without formation zone</a:t>
            </a:r>
          </a:p>
          <a:p>
            <a:pPr algn="l"/>
            <a:endParaRPr lang="en-US" altLang="en-US" sz="2000" dirty="0"/>
          </a:p>
          <a:p>
            <a:pPr algn="l"/>
            <a:r>
              <a:rPr lang="en-US" altLang="en-US" sz="2000" dirty="0" smtClean="0"/>
              <a:t>Bottom: with formation zone</a:t>
            </a:r>
            <a:endParaRPr lang="en-US" altLang="en-US" sz="2000" dirty="0"/>
          </a:p>
        </p:txBody>
      </p:sp>
      <p:sp>
        <p:nvSpPr>
          <p:cNvPr id="1150980" name="Text Box 4"/>
          <p:cNvSpPr txBox="1">
            <a:spLocks noChangeArrowheads="1"/>
          </p:cNvSpPr>
          <p:nvPr/>
        </p:nvSpPr>
        <p:spPr bwMode="auto">
          <a:xfrm>
            <a:off x="4318971" y="4221088"/>
            <a:ext cx="10406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dirty="0">
                <a:solidFill>
                  <a:srgbClr val="008000"/>
                </a:solidFill>
              </a:rPr>
              <a:t>Positive</a:t>
            </a:r>
            <a:r>
              <a:rPr lang="en-US" altLang="en-US" sz="1600" dirty="0"/>
              <a:t> </a:t>
            </a:r>
          </a:p>
          <a:p>
            <a:pPr algn="ctr"/>
            <a:r>
              <a:rPr lang="en-US" altLang="en-US" sz="1600" dirty="0">
                <a:solidFill>
                  <a:srgbClr val="FF0000"/>
                </a:solidFill>
              </a:rPr>
              <a:t>Negative</a:t>
            </a:r>
          </a:p>
          <a:p>
            <a:pPr algn="ctr"/>
            <a:r>
              <a:rPr lang="en-US" altLang="en-US" sz="1600" dirty="0">
                <a:solidFill>
                  <a:srgbClr val="0000FF"/>
                </a:solidFill>
                <a:sym typeface="Symbol" panose="05050102010706020507" pitchFamily="18" charset="2"/>
              </a:rPr>
              <a:t></a:t>
            </a:r>
            <a:r>
              <a:rPr lang="en-US" altLang="en-US" sz="1600" baseline="30000" dirty="0">
                <a:solidFill>
                  <a:srgbClr val="0000FF"/>
                </a:solidFill>
              </a:rPr>
              <a:t>+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270" y="273055"/>
            <a:ext cx="5603363" cy="1211729"/>
          </a:xfrm>
        </p:spPr>
        <p:txBody>
          <a:bodyPr/>
          <a:lstStyle/>
          <a:p>
            <a:r>
              <a:rPr lang="en-GB" dirty="0" smtClean="0"/>
              <a:t>Formation zone: effect on hadron-induced reactions</a:t>
            </a:r>
            <a:endParaRPr lang="en-GB" dirty="0"/>
          </a:p>
        </p:txBody>
      </p:sp>
      <p:pic>
        <p:nvPicPr>
          <p:cNvPr id="15" name="Content Placeholder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8" t="4192" r="7233" b="11963"/>
          <a:stretch/>
        </p:blipFill>
        <p:spPr>
          <a:xfrm>
            <a:off x="3332305" y="3501008"/>
            <a:ext cx="2403655" cy="32048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0" t="4272" r="6290" b="11342"/>
          <a:stretch/>
        </p:blipFill>
        <p:spPr>
          <a:xfrm>
            <a:off x="626841" y="414416"/>
            <a:ext cx="2444823" cy="316624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 flipV="1">
            <a:off x="5807968" y="2924944"/>
            <a:ext cx="648072" cy="1142836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5879976" y="4776237"/>
            <a:ext cx="519768" cy="23693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4598601" y="1306783"/>
            <a:ext cx="10406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dirty="0">
                <a:solidFill>
                  <a:srgbClr val="008000"/>
                </a:solidFill>
              </a:rPr>
              <a:t>Positive</a:t>
            </a:r>
            <a:r>
              <a:rPr lang="en-US" altLang="en-US" sz="1600" dirty="0"/>
              <a:t> </a:t>
            </a:r>
          </a:p>
          <a:p>
            <a:pPr algn="ctr"/>
            <a:r>
              <a:rPr lang="en-US" altLang="en-US" sz="1600" dirty="0">
                <a:solidFill>
                  <a:srgbClr val="FF0000"/>
                </a:solidFill>
              </a:rPr>
              <a:t>Negative</a:t>
            </a:r>
          </a:p>
          <a:p>
            <a:pPr algn="ctr"/>
            <a:r>
              <a:rPr lang="en-US" altLang="en-US" sz="1600" dirty="0">
                <a:solidFill>
                  <a:srgbClr val="0000FF"/>
                </a:solidFill>
                <a:sym typeface="Symbol" panose="05050102010706020507" pitchFamily="18" charset="2"/>
              </a:rPr>
              <a:t></a:t>
            </a:r>
            <a:r>
              <a:rPr lang="en-US" altLang="en-US" sz="1600" baseline="30000" dirty="0">
                <a:solidFill>
                  <a:srgbClr val="0000FF"/>
                </a:solidFill>
              </a:rPr>
              <a:t>+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945724" y="1140580"/>
            <a:ext cx="10406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dirty="0">
                <a:solidFill>
                  <a:srgbClr val="008000"/>
                </a:solidFill>
              </a:rPr>
              <a:t>Positive</a:t>
            </a:r>
            <a:r>
              <a:rPr lang="en-US" altLang="en-US" sz="1600" dirty="0"/>
              <a:t> </a:t>
            </a:r>
          </a:p>
          <a:p>
            <a:pPr algn="ctr"/>
            <a:r>
              <a:rPr lang="en-US" altLang="en-US" sz="1600" dirty="0">
                <a:solidFill>
                  <a:srgbClr val="FF0000"/>
                </a:solidFill>
              </a:rPr>
              <a:t>Negative</a:t>
            </a:r>
          </a:p>
          <a:p>
            <a:pPr algn="ctr"/>
            <a:r>
              <a:rPr lang="en-US" altLang="en-US" sz="1600" dirty="0">
                <a:solidFill>
                  <a:srgbClr val="0000FF"/>
                </a:solidFill>
                <a:sym typeface="Symbol" panose="05050102010706020507" pitchFamily="18" charset="2"/>
              </a:rPr>
              <a:t></a:t>
            </a:r>
            <a:r>
              <a:rPr lang="en-US" altLang="en-US" sz="1600" baseline="30000" dirty="0">
                <a:solidFill>
                  <a:srgbClr val="0000FF"/>
                </a:solidFill>
              </a:rPr>
              <a:t>+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92269" y="4360739"/>
            <a:ext cx="10406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dirty="0">
                <a:solidFill>
                  <a:srgbClr val="008000"/>
                </a:solidFill>
              </a:rPr>
              <a:t>Positive</a:t>
            </a:r>
            <a:r>
              <a:rPr lang="en-US" altLang="en-US" sz="1600" dirty="0"/>
              <a:t> </a:t>
            </a:r>
          </a:p>
          <a:p>
            <a:pPr algn="ctr"/>
            <a:r>
              <a:rPr lang="en-US" altLang="en-US" sz="1600" dirty="0">
                <a:solidFill>
                  <a:srgbClr val="FF0000"/>
                </a:solidFill>
              </a:rPr>
              <a:t>Negative</a:t>
            </a:r>
          </a:p>
          <a:p>
            <a:pPr algn="ctr"/>
            <a:r>
              <a:rPr lang="en-US" altLang="en-US" sz="1600" dirty="0">
                <a:solidFill>
                  <a:srgbClr val="0000FF"/>
                </a:solidFill>
                <a:sym typeface="Symbol" panose="05050102010706020507" pitchFamily="18" charset="2"/>
              </a:rPr>
              <a:t></a:t>
            </a:r>
            <a:r>
              <a:rPr lang="en-US" altLang="en-US" sz="1600" baseline="30000" dirty="0">
                <a:solidFill>
                  <a:srgbClr val="0000FF"/>
                </a:solidFill>
              </a:rPr>
              <a:t>+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055440" y="908721"/>
            <a:ext cx="44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flipH="1">
            <a:off x="1055440" y="4067780"/>
            <a:ext cx="44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 flipH="1">
            <a:off x="3719736" y="764704"/>
            <a:ext cx="50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flipH="1">
            <a:off x="4839306" y="5191736"/>
            <a:ext cx="50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0" t="3800" r="6524" b="11150"/>
          <a:stretch/>
        </p:blipFill>
        <p:spPr>
          <a:xfrm>
            <a:off x="659396" y="3503290"/>
            <a:ext cx="2448272" cy="3250984"/>
          </a:xfrm>
          <a:prstGeom prst="rect">
            <a:avLst/>
          </a:prstGeom>
        </p:spPr>
      </p:pic>
      <p:sp>
        <p:nvSpPr>
          <p:cNvPr id="17" name="Date Placeholder 1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0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EIC Workshop, September 30th 2020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110862-684B-49F6-AB9B-F0A98B063104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en-US" smtClean="0"/>
              <a:t>Alfredo Ferrari</a:t>
            </a:r>
            <a:endParaRPr lang="en-US" altLang="en-US"/>
          </a:p>
        </p:txBody>
      </p:sp>
      <p:sp>
        <p:nvSpPr>
          <p:cNvPr id="86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Nuclear </a:t>
            </a:r>
            <a:r>
              <a:rPr lang="en-US" altLang="en-US" sz="3200" dirty="0" smtClean="0"/>
              <a:t>optical potential </a:t>
            </a:r>
            <a:r>
              <a:rPr lang="en-US" altLang="en-US" sz="3200" dirty="0"/>
              <a:t>for </a:t>
            </a:r>
            <a:r>
              <a:rPr lang="en-US" altLang="en-US" sz="3200" dirty="0" err="1" smtClean="0"/>
              <a:t>pions</a:t>
            </a:r>
            <a:r>
              <a:rPr lang="en-US" altLang="en-US" sz="3200" dirty="0"/>
              <a:t>:</a:t>
            </a:r>
          </a:p>
        </p:txBody>
      </p:sp>
      <p:pic>
        <p:nvPicPr>
          <p:cNvPr id="869379" name="Picture 3" descr="pip16opo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1" t="28830" r="694" b="8640"/>
          <a:stretch>
            <a:fillRect/>
          </a:stretch>
        </p:blipFill>
        <p:spPr>
          <a:xfrm>
            <a:off x="263352" y="1637765"/>
            <a:ext cx="4824536" cy="4824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9380" name="Picture 4" descr="pim208pbpot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8830" b="10019"/>
          <a:stretch>
            <a:fillRect/>
          </a:stretch>
        </p:blipFill>
        <p:spPr>
          <a:xfrm>
            <a:off x="7103543" y="1671617"/>
            <a:ext cx="4969121" cy="47097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9381" name="Text Box 5"/>
          <p:cNvSpPr txBox="1">
            <a:spLocks noChangeArrowheads="1"/>
          </p:cNvSpPr>
          <p:nvPr/>
        </p:nvSpPr>
        <p:spPr bwMode="auto">
          <a:xfrm>
            <a:off x="4871864" y="2204864"/>
            <a:ext cx="230425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2000" dirty="0">
                <a:solidFill>
                  <a:srgbClr val="336699"/>
                </a:solidFill>
              </a:rPr>
              <a:t>The real part of the pion optical potential for </a:t>
            </a:r>
            <a:r>
              <a:rPr lang="el-GR" altLang="en-US" sz="2000" dirty="0" smtClean="0">
                <a:solidFill>
                  <a:srgbClr val="336699"/>
                </a:solidFill>
              </a:rPr>
              <a:t>π</a:t>
            </a:r>
            <a:r>
              <a:rPr lang="en-US" altLang="en-US" sz="2000" baseline="30000" dirty="0">
                <a:solidFill>
                  <a:srgbClr val="336699"/>
                </a:solidFill>
              </a:rPr>
              <a:t>+</a:t>
            </a:r>
            <a:r>
              <a:rPr lang="en-US" altLang="en-US" sz="2000" dirty="0" smtClean="0">
                <a:solidFill>
                  <a:srgbClr val="336699"/>
                </a:solidFill>
              </a:rPr>
              <a:t> </a:t>
            </a:r>
            <a:r>
              <a:rPr lang="en-US" altLang="en-US" sz="2000" dirty="0">
                <a:solidFill>
                  <a:srgbClr val="336699"/>
                </a:solidFill>
              </a:rPr>
              <a:t>on </a:t>
            </a:r>
            <a:r>
              <a:rPr lang="en-US" altLang="en-US" sz="2000" baseline="30000" dirty="0">
                <a:solidFill>
                  <a:srgbClr val="336699"/>
                </a:solidFill>
              </a:rPr>
              <a:t>16</a:t>
            </a:r>
            <a:r>
              <a:rPr lang="en-US" altLang="en-US" sz="2000" dirty="0">
                <a:solidFill>
                  <a:srgbClr val="336699"/>
                </a:solidFill>
              </a:rPr>
              <a:t>O (left) and </a:t>
            </a:r>
            <a:r>
              <a:rPr lang="el-GR" altLang="en-US" sz="2000" dirty="0" smtClean="0">
                <a:solidFill>
                  <a:srgbClr val="336699"/>
                </a:solidFill>
              </a:rPr>
              <a:t>π</a:t>
            </a:r>
            <a:r>
              <a:rPr lang="en-US" altLang="en-US" sz="2000" baseline="30000" dirty="0">
                <a:solidFill>
                  <a:srgbClr val="336699"/>
                </a:solidFill>
              </a:rPr>
              <a:t>-</a:t>
            </a:r>
            <a:r>
              <a:rPr lang="en-US" altLang="en-US" sz="2000" dirty="0" smtClean="0">
                <a:solidFill>
                  <a:srgbClr val="336699"/>
                </a:solidFill>
              </a:rPr>
              <a:t> </a:t>
            </a:r>
            <a:r>
              <a:rPr lang="en-US" altLang="en-US" sz="2000" dirty="0">
                <a:solidFill>
                  <a:srgbClr val="336699"/>
                </a:solidFill>
              </a:rPr>
              <a:t>on </a:t>
            </a:r>
            <a:r>
              <a:rPr lang="en-US" altLang="en-US" sz="2000" baseline="30000" dirty="0">
                <a:solidFill>
                  <a:srgbClr val="336699"/>
                </a:solidFill>
              </a:rPr>
              <a:t>208</a:t>
            </a:r>
            <a:r>
              <a:rPr lang="en-US" altLang="en-US" sz="2000" dirty="0">
                <a:solidFill>
                  <a:srgbClr val="336699"/>
                </a:solidFill>
              </a:rPr>
              <a:t>Pb (right) as a function of radius for various pion energies (MeV)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11424" y="981074"/>
            <a:ext cx="102971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2000" dirty="0">
                <a:solidFill>
                  <a:srgbClr val="336699"/>
                </a:solidFill>
              </a:rPr>
              <a:t>For </a:t>
            </a:r>
            <a:r>
              <a:rPr lang="en-US" altLang="en-US" sz="2000" dirty="0" err="1">
                <a:solidFill>
                  <a:srgbClr val="336699"/>
                </a:solidFill>
              </a:rPr>
              <a:t>pions</a:t>
            </a:r>
            <a:r>
              <a:rPr lang="en-US" altLang="en-US" sz="2000" dirty="0">
                <a:solidFill>
                  <a:srgbClr val="336699"/>
                </a:solidFill>
              </a:rPr>
              <a:t>, a complex </a:t>
            </a:r>
            <a:r>
              <a:rPr lang="en-US" altLang="en-US" sz="2000" b="1" i="1" dirty="0">
                <a:solidFill>
                  <a:srgbClr val="336699"/>
                </a:solidFill>
              </a:rPr>
              <a:t>resonant </a:t>
            </a:r>
            <a:r>
              <a:rPr lang="en-US" altLang="en-US" sz="2000" dirty="0">
                <a:solidFill>
                  <a:srgbClr val="336699"/>
                </a:solidFill>
              </a:rPr>
              <a:t>nuclear potential can be defined out of the </a:t>
            </a:r>
            <a:r>
              <a:rPr lang="el-GR" altLang="en-US" sz="2000" dirty="0">
                <a:solidFill>
                  <a:srgbClr val="336699"/>
                </a:solidFill>
              </a:rPr>
              <a:t>π</a:t>
            </a:r>
            <a:r>
              <a:rPr lang="en-US" altLang="en-US" sz="2000" dirty="0">
                <a:solidFill>
                  <a:srgbClr val="336699"/>
                </a:solidFill>
              </a:rPr>
              <a:t>-nucleon scattering amplitude to be used in conjunction with the Klein-Gordon equation</a:t>
            </a:r>
          </a:p>
        </p:txBody>
      </p:sp>
    </p:spTree>
    <p:extLst>
      <p:ext uri="{BB962C8B-B14F-4D97-AF65-F5344CB8AC3E}">
        <p14:creationId xmlns:p14="http://schemas.microsoft.com/office/powerpoint/2010/main" val="393489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EIC Workshop, September 30th 2020</a:t>
            </a:r>
            <a:endParaRPr lang="en-US" altLang="en-US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6AD93E-0B31-4860-A4C2-19078FD19F84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50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en-US" smtClean="0"/>
              <a:t>Alfredo Ferrari</a:t>
            </a:r>
            <a:endParaRPr lang="en-US" altLang="en-US"/>
          </a:p>
        </p:txBody>
      </p:sp>
      <p:sp>
        <p:nvSpPr>
          <p:cNvPr id="87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err="1" smtClean="0"/>
              <a:t>Pions</a:t>
            </a:r>
            <a:r>
              <a:rPr lang="en-US" altLang="en-US" sz="3200" dirty="0" smtClean="0"/>
              <a:t> in FLUKA: </a:t>
            </a:r>
            <a:r>
              <a:rPr lang="en-US" altLang="en-US" sz="3200" dirty="0"/>
              <a:t>nuclear medium effects</a:t>
            </a:r>
          </a:p>
        </p:txBody>
      </p:sp>
      <p:graphicFrame>
        <p:nvGraphicFramePr>
          <p:cNvPr id="871427" name="Group 3"/>
          <p:cNvGraphicFramePr>
            <a:graphicFrameLocks noGrp="1"/>
          </p:cNvGraphicFramePr>
          <p:nvPr/>
        </p:nvGraphicFramePr>
        <p:xfrm>
          <a:off x="2208213" y="765176"/>
          <a:ext cx="7632700" cy="975360"/>
        </p:xfrm>
        <a:graphic>
          <a:graphicData uri="http://schemas.openxmlformats.org/drawingml/2006/table">
            <a:tbl>
              <a:tblPr/>
              <a:tblGrid>
                <a:gridCol w="3209925">
                  <a:extLst>
                    <a:ext uri="{9D8B030D-6E8A-4147-A177-3AD203B41FA5}">
                      <a16:colId xmlns:a16="http://schemas.microsoft.com/office/drawing/2014/main" val="2405670020"/>
                    </a:ext>
                  </a:extLst>
                </a:gridCol>
                <a:gridCol w="738187">
                  <a:extLst>
                    <a:ext uri="{9D8B030D-6E8A-4147-A177-3AD203B41FA5}">
                      <a16:colId xmlns:a16="http://schemas.microsoft.com/office/drawing/2014/main" val="2069739431"/>
                    </a:ext>
                  </a:extLst>
                </a:gridCol>
                <a:gridCol w="3684588">
                  <a:extLst>
                    <a:ext uri="{9D8B030D-6E8A-4147-A177-3AD203B41FA5}">
                      <a16:colId xmlns:a16="http://schemas.microsoft.com/office/drawing/2014/main" val="1397608659"/>
                    </a:ext>
                  </a:extLst>
                </a:gridCol>
              </a:tblGrid>
              <a:tr h="431800"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Free </a:t>
                      </a:r>
                      <a:r>
                        <a:rPr kumimoji="0" lang="el-G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π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N interactions 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</a:t>
                      </a:r>
                    </a:p>
                  </a:txBody>
                  <a:tcPr marL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</a:t>
                      </a:r>
                    </a:p>
                  </a:txBody>
                  <a:tcPr marL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Non resonant channel</a:t>
                      </a:r>
                    </a:p>
                  </a:txBody>
                  <a:tcPr marL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1675443"/>
                  </a:ext>
                </a:extLst>
              </a:tr>
              <a:tr h="3762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</a:t>
                      </a:r>
                    </a:p>
                  </a:txBody>
                  <a:tcPr marL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anose="030F0702030302020204" pitchFamily="66" charset="0"/>
                        </a:rPr>
                        <a:t>P-wave resonant </a:t>
                      </a:r>
                      <a:r>
                        <a:rPr kumimoji="0" lang="el-G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anose="030F0702030302020204" pitchFamily="66" charset="0"/>
                        </a:rPr>
                        <a:t>Δ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anose="030F0702030302020204" pitchFamily="66" charset="0"/>
                        </a:rPr>
                        <a:t> production</a:t>
                      </a:r>
                    </a:p>
                  </a:txBody>
                  <a:tcPr marL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0860769"/>
                  </a:ext>
                </a:extLst>
              </a:tr>
            </a:tbl>
          </a:graphicData>
        </a:graphic>
      </p:graphicFrame>
      <p:grpSp>
        <p:nvGrpSpPr>
          <p:cNvPr id="871442" name="Group 18"/>
          <p:cNvGrpSpPr>
            <a:grpSpLocks/>
          </p:cNvGrpSpPr>
          <p:nvPr/>
        </p:nvGrpSpPr>
        <p:grpSpPr bwMode="auto">
          <a:xfrm>
            <a:off x="1271464" y="2782889"/>
            <a:ext cx="9042632" cy="1006475"/>
            <a:chOff x="476" y="1253"/>
            <a:chExt cx="5026" cy="634"/>
          </a:xfrm>
        </p:grpSpPr>
        <p:graphicFrame>
          <p:nvGraphicFramePr>
            <p:cNvPr id="871443" name="Object 19"/>
            <p:cNvGraphicFramePr>
              <a:graphicFrameLocks noChangeAspect="1"/>
            </p:cNvGraphicFramePr>
            <p:nvPr>
              <p:extLst/>
            </p:nvPr>
          </p:nvGraphicFramePr>
          <p:xfrm>
            <a:off x="3126" y="1292"/>
            <a:ext cx="2376" cy="5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11" name="Equation" r:id="rId4" imgW="2260440" imgH="482400" progId="Equation.3">
                    <p:embed/>
                  </p:oleObj>
                </mc:Choice>
                <mc:Fallback>
                  <p:oleObj name="Equation" r:id="rId4" imgW="2260440" imgH="482400" progId="Equation.3">
                    <p:embed/>
                    <p:pic>
                      <p:nvPicPr>
                        <p:cNvPr id="871443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6" y="1292"/>
                          <a:ext cx="2376" cy="5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71444" name="Text Box 20"/>
            <p:cNvSpPr txBox="1">
              <a:spLocks noChangeArrowheads="1"/>
            </p:cNvSpPr>
            <p:nvPr/>
          </p:nvSpPr>
          <p:spPr bwMode="auto">
            <a:xfrm>
              <a:off x="476" y="1253"/>
              <a:ext cx="2449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en-US" sz="2000" dirty="0">
                  <a:solidFill>
                    <a:srgbClr val="000066"/>
                  </a:solidFill>
                </a:rPr>
                <a:t>Assuming for the free resonant </a:t>
              </a:r>
              <a:r>
                <a:rPr lang="en-US" altLang="en-US" sz="2000" dirty="0">
                  <a:solidFill>
                    <a:srgbClr val="000066"/>
                  </a:solidFill>
                  <a:sym typeface="Symbol" panose="05050102010706020507" pitchFamily="18" charset="2"/>
                </a:rPr>
                <a:t> a </a:t>
              </a:r>
              <a:r>
                <a:rPr lang="en-US" altLang="en-US" sz="2000" dirty="0" err="1">
                  <a:solidFill>
                    <a:srgbClr val="000066"/>
                  </a:solidFill>
                  <a:sym typeface="Symbol" panose="05050102010706020507" pitchFamily="18" charset="2"/>
                </a:rPr>
                <a:t>Breit</a:t>
              </a:r>
              <a:r>
                <a:rPr lang="en-US" altLang="en-US" sz="2000" dirty="0">
                  <a:solidFill>
                    <a:srgbClr val="000066"/>
                  </a:solidFill>
                  <a:sym typeface="Symbol" panose="05050102010706020507" pitchFamily="18" charset="2"/>
                </a:rPr>
                <a:t>-Wigner form with width </a:t>
              </a:r>
              <a:r>
                <a:rPr lang="en-US" altLang="en-US" sz="2000" baseline="-25000" dirty="0">
                  <a:solidFill>
                    <a:srgbClr val="000066"/>
                  </a:solidFill>
                  <a:sym typeface="Symbol" panose="05050102010706020507" pitchFamily="18" charset="2"/>
                </a:rPr>
                <a:t>F</a:t>
              </a:r>
              <a:endParaRPr lang="en-US" altLang="en-US" sz="2000" dirty="0">
                <a:solidFill>
                  <a:srgbClr val="000066"/>
                </a:solidFill>
                <a:sym typeface="Symbol" panose="05050102010706020507" pitchFamily="18" charset="2"/>
              </a:endParaRPr>
            </a:p>
          </p:txBody>
        </p:sp>
      </p:grpSp>
      <p:graphicFrame>
        <p:nvGraphicFramePr>
          <p:cNvPr id="871445" name="Group 21"/>
          <p:cNvGraphicFramePr>
            <a:graphicFrameLocks noGrp="1"/>
          </p:cNvGraphicFramePr>
          <p:nvPr>
            <p:extLst/>
          </p:nvPr>
        </p:nvGraphicFramePr>
        <p:xfrm>
          <a:off x="1127449" y="1773239"/>
          <a:ext cx="9540551" cy="975360"/>
        </p:xfrm>
        <a:graphic>
          <a:graphicData uri="http://schemas.openxmlformats.org/drawingml/2006/table">
            <a:tbl>
              <a:tblPr/>
              <a:tblGrid>
                <a:gridCol w="1698832">
                  <a:extLst>
                    <a:ext uri="{9D8B030D-6E8A-4147-A177-3AD203B41FA5}">
                      <a16:colId xmlns:a16="http://schemas.microsoft.com/office/drawing/2014/main" val="1900907238"/>
                    </a:ext>
                  </a:extLst>
                </a:gridCol>
                <a:gridCol w="565088">
                  <a:extLst>
                    <a:ext uri="{9D8B030D-6E8A-4147-A177-3AD203B41FA5}">
                      <a16:colId xmlns:a16="http://schemas.microsoft.com/office/drawing/2014/main" val="1991000296"/>
                    </a:ext>
                  </a:extLst>
                </a:gridCol>
                <a:gridCol w="1859267">
                  <a:extLst>
                    <a:ext uri="{9D8B030D-6E8A-4147-A177-3AD203B41FA5}">
                      <a16:colId xmlns:a16="http://schemas.microsoft.com/office/drawing/2014/main" val="3359894417"/>
                    </a:ext>
                  </a:extLst>
                </a:gridCol>
                <a:gridCol w="5417364">
                  <a:extLst>
                    <a:ext uri="{9D8B030D-6E8A-4147-A177-3AD203B41FA5}">
                      <a16:colId xmlns:a16="http://schemas.microsoft.com/office/drawing/2014/main" val="2062238879"/>
                    </a:ext>
                  </a:extLst>
                </a:gridCol>
              </a:tblGrid>
              <a:tr h="486886"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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 + N  </a:t>
                      </a:r>
                      <a:r>
                        <a:rPr kumimoji="0" lang="el-G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Δ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in    nuclear medium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sym typeface="Symbol" panose="05050102010706020507" pitchFamily="18" charset="2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 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decay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 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elastic scattering, charge exchange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752218"/>
                  </a:ext>
                </a:extLst>
              </a:tr>
              <a:tr h="4868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 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anose="030F0702030302020204" pitchFamily="66" charset="0"/>
                        </a:rPr>
                        <a:t>reinteraction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 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Multibody pion absorption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anose="030F0702030302020204" pitchFamily="66" charset="0"/>
                        <a:sym typeface="Symbol" panose="05050102010706020507" pitchFamily="18" charset="2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534891"/>
                  </a:ext>
                </a:extLst>
              </a:tr>
            </a:tbl>
          </a:graphicData>
        </a:graphic>
      </p:graphicFrame>
      <p:sp>
        <p:nvSpPr>
          <p:cNvPr id="871462" name="Text Box 38"/>
          <p:cNvSpPr txBox="1">
            <a:spLocks noChangeArrowheads="1"/>
          </p:cNvSpPr>
          <p:nvPr/>
        </p:nvSpPr>
        <p:spPr bwMode="auto">
          <a:xfrm>
            <a:off x="1343472" y="3731614"/>
            <a:ext cx="93245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2000" dirty="0">
                <a:solidFill>
                  <a:srgbClr val="336699"/>
                </a:solidFill>
                <a:sym typeface="Symbol" panose="05050102010706020507" pitchFamily="18" charset="2"/>
              </a:rPr>
              <a:t>An “in medium” resonant  (</a:t>
            </a:r>
            <a:r>
              <a:rPr lang="en-US" altLang="en-US" sz="2000" baseline="30000" dirty="0">
                <a:solidFill>
                  <a:srgbClr val="336699"/>
                </a:solidFill>
                <a:sym typeface="Symbol" panose="05050102010706020507" pitchFamily="18" charset="2"/>
              </a:rPr>
              <a:t>A</a:t>
            </a:r>
            <a:r>
              <a:rPr lang="en-US" altLang="en-US" sz="2000" baseline="-25000" dirty="0">
                <a:solidFill>
                  <a:srgbClr val="336699"/>
                </a:solidFill>
                <a:sym typeface="Symbol" panose="05050102010706020507" pitchFamily="18" charset="2"/>
              </a:rPr>
              <a:t>res</a:t>
            </a:r>
            <a:r>
              <a:rPr lang="en-US" altLang="en-US" sz="2000" dirty="0">
                <a:solidFill>
                  <a:srgbClr val="336699"/>
                </a:solidFill>
                <a:sym typeface="Symbol" panose="05050102010706020507" pitchFamily="18" charset="2"/>
              </a:rPr>
              <a:t>) can be obtained adding to </a:t>
            </a:r>
            <a:r>
              <a:rPr lang="en-US" altLang="en-US" sz="2000" baseline="-25000" dirty="0">
                <a:solidFill>
                  <a:srgbClr val="336699"/>
                </a:solidFill>
                <a:sym typeface="Symbol" panose="05050102010706020507" pitchFamily="18" charset="2"/>
              </a:rPr>
              <a:t>F</a:t>
            </a:r>
            <a:r>
              <a:rPr lang="en-US" altLang="en-US" sz="2000" dirty="0">
                <a:solidFill>
                  <a:srgbClr val="336699"/>
                </a:solidFill>
                <a:sym typeface="Symbol" panose="05050102010706020507" pitchFamily="18" charset="2"/>
              </a:rPr>
              <a:t> the imaginary part of the (extra) width arising from nuclear medium</a:t>
            </a:r>
          </a:p>
        </p:txBody>
      </p:sp>
      <p:grpSp>
        <p:nvGrpSpPr>
          <p:cNvPr id="871463" name="Group 39"/>
          <p:cNvGrpSpPr>
            <a:grpSpLocks/>
          </p:cNvGrpSpPr>
          <p:nvPr/>
        </p:nvGrpSpPr>
        <p:grpSpPr bwMode="auto">
          <a:xfrm>
            <a:off x="3719514" y="4508500"/>
            <a:ext cx="6948487" cy="757238"/>
            <a:chOff x="1383" y="2840"/>
            <a:chExt cx="4377" cy="477"/>
          </a:xfrm>
        </p:grpSpPr>
        <p:graphicFrame>
          <p:nvGraphicFramePr>
            <p:cNvPr id="871464" name="Object 40"/>
            <p:cNvGraphicFramePr>
              <a:graphicFrameLocks noChangeAspect="1"/>
            </p:cNvGraphicFramePr>
            <p:nvPr/>
          </p:nvGraphicFramePr>
          <p:xfrm>
            <a:off x="1383" y="2840"/>
            <a:ext cx="2448" cy="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12" name="Equation" r:id="rId6" imgW="2412720" imgH="241200" progId="Equation.3">
                    <p:embed/>
                  </p:oleObj>
                </mc:Choice>
                <mc:Fallback>
                  <p:oleObj name="Equation" r:id="rId6" imgW="2412720" imgH="241200" progId="Equation.3">
                    <p:embed/>
                    <p:pic>
                      <p:nvPicPr>
                        <p:cNvPr id="871464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3" y="2840"/>
                          <a:ext cx="2448" cy="2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71465" name="Text Box 41"/>
            <p:cNvSpPr txBox="1">
              <a:spLocks noChangeArrowheads="1"/>
            </p:cNvSpPr>
            <p:nvPr/>
          </p:nvSpPr>
          <p:spPr bwMode="auto">
            <a:xfrm>
              <a:off x="1450" y="3067"/>
              <a:ext cx="431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en-US" sz="2000">
                  <a:solidFill>
                    <a:srgbClr val="336699"/>
                  </a:solidFill>
                </a:rPr>
                <a:t>quasielastic scattering, </a:t>
              </a:r>
              <a:r>
                <a:rPr lang="en-US" altLang="en-US" sz="2000" b="1" i="1">
                  <a:solidFill>
                    <a:srgbClr val="CC0099"/>
                  </a:solidFill>
                </a:rPr>
                <a:t>two </a:t>
              </a:r>
              <a:r>
                <a:rPr lang="en-US" altLang="en-US" sz="2000">
                  <a:solidFill>
                    <a:srgbClr val="336699"/>
                  </a:solidFill>
                </a:rPr>
                <a:t>and </a:t>
              </a:r>
              <a:r>
                <a:rPr lang="en-US" altLang="en-US" sz="2000" b="1" i="1">
                  <a:solidFill>
                    <a:srgbClr val="339966"/>
                  </a:solidFill>
                </a:rPr>
                <a:t>three</a:t>
              </a:r>
              <a:r>
                <a:rPr lang="en-US" altLang="en-US" sz="2000">
                  <a:solidFill>
                    <a:srgbClr val="336699"/>
                  </a:solidFill>
                </a:rPr>
                <a:t> body absorption</a:t>
              </a:r>
            </a:p>
          </p:txBody>
        </p:sp>
        <p:sp>
          <p:nvSpPr>
            <p:cNvPr id="871466" name="Line 42"/>
            <p:cNvSpPr>
              <a:spLocks noChangeShapeType="1"/>
            </p:cNvSpPr>
            <p:nvPr/>
          </p:nvSpPr>
          <p:spPr bwMode="auto">
            <a:xfrm flipH="1">
              <a:off x="2880" y="3040"/>
              <a:ext cx="182" cy="118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71467" name="Line 43"/>
            <p:cNvSpPr>
              <a:spLocks noChangeShapeType="1"/>
            </p:cNvSpPr>
            <p:nvPr/>
          </p:nvSpPr>
          <p:spPr bwMode="auto">
            <a:xfrm flipH="1">
              <a:off x="3470" y="3040"/>
              <a:ext cx="0" cy="118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71468" name="Line 44"/>
            <p:cNvSpPr>
              <a:spLocks noChangeShapeType="1"/>
            </p:cNvSpPr>
            <p:nvPr/>
          </p:nvSpPr>
          <p:spPr bwMode="auto">
            <a:xfrm>
              <a:off x="3787" y="3040"/>
              <a:ext cx="182" cy="118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871469" name="Text Box 45"/>
          <p:cNvSpPr txBox="1">
            <a:spLocks noChangeArrowheads="1"/>
          </p:cNvSpPr>
          <p:nvPr/>
        </p:nvSpPr>
        <p:spPr bwMode="auto">
          <a:xfrm>
            <a:off x="1343472" y="5300664"/>
            <a:ext cx="9721080" cy="73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2000" dirty="0">
                <a:solidFill>
                  <a:srgbClr val="336699"/>
                </a:solidFill>
              </a:rPr>
              <a:t>The  in-nucleus </a:t>
            </a:r>
            <a:r>
              <a:rPr lang="en-US" altLang="en-US" sz="2000" dirty="0">
                <a:solidFill>
                  <a:srgbClr val="336699"/>
                </a:solidFill>
                <a:sym typeface="Symbol" panose="05050102010706020507" pitchFamily="18" charset="2"/>
              </a:rPr>
              <a:t></a:t>
            </a:r>
            <a:r>
              <a:rPr lang="en-US" altLang="en-US" sz="2000" baseline="-25000" dirty="0" err="1">
                <a:solidFill>
                  <a:srgbClr val="336699"/>
                </a:solidFill>
                <a:sym typeface="Symbol" panose="05050102010706020507" pitchFamily="18" charset="2"/>
              </a:rPr>
              <a:t>t</a:t>
            </a:r>
            <a:r>
              <a:rPr lang="en-US" altLang="en-US" sz="2000" baseline="30000" dirty="0" err="1">
                <a:solidFill>
                  <a:srgbClr val="336699"/>
                </a:solidFill>
                <a:sym typeface="Symbol" panose="05050102010706020507" pitchFamily="18" charset="2"/>
              </a:rPr>
              <a:t>A</a:t>
            </a:r>
            <a:r>
              <a:rPr lang="en-US" altLang="en-US" sz="2000" dirty="0">
                <a:solidFill>
                  <a:srgbClr val="336699"/>
                </a:solidFill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solidFill>
                  <a:srgbClr val="336699"/>
                </a:solidFill>
              </a:rPr>
              <a:t>takes also into account a two-body s-wave absorption  </a:t>
            </a:r>
            <a:r>
              <a:rPr lang="en-US" altLang="en-US" sz="2000" dirty="0">
                <a:solidFill>
                  <a:srgbClr val="336699"/>
                </a:solidFill>
                <a:sym typeface="Symbol" panose="05050102010706020507" pitchFamily="18" charset="2"/>
              </a:rPr>
              <a:t></a:t>
            </a:r>
            <a:r>
              <a:rPr lang="en-US" altLang="en-US" sz="2000" baseline="-25000" dirty="0" err="1">
                <a:solidFill>
                  <a:srgbClr val="336699"/>
                </a:solidFill>
                <a:sym typeface="Symbol" panose="05050102010706020507" pitchFamily="18" charset="2"/>
              </a:rPr>
              <a:t>s</a:t>
            </a:r>
            <a:r>
              <a:rPr lang="en-US" altLang="en-US" sz="2000" baseline="30000" dirty="0" err="1">
                <a:solidFill>
                  <a:srgbClr val="336699"/>
                </a:solidFill>
                <a:sym typeface="Symbol" panose="05050102010706020507" pitchFamily="18" charset="2"/>
              </a:rPr>
              <a:t>A</a:t>
            </a:r>
            <a:r>
              <a:rPr lang="en-US" altLang="en-US" sz="2000" dirty="0">
                <a:solidFill>
                  <a:srgbClr val="336699"/>
                </a:solidFill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solidFill>
                  <a:srgbClr val="336699"/>
                </a:solidFill>
              </a:rPr>
              <a:t>derived from the optical model</a:t>
            </a:r>
          </a:p>
        </p:txBody>
      </p:sp>
      <p:graphicFrame>
        <p:nvGraphicFramePr>
          <p:cNvPr id="871470" name="Object 46"/>
          <p:cNvGraphicFramePr>
            <a:graphicFrameLocks noChangeAspect="1"/>
          </p:cNvGraphicFramePr>
          <p:nvPr>
            <p:extLst/>
          </p:nvPr>
        </p:nvGraphicFramePr>
        <p:xfrm>
          <a:off x="2351584" y="6022975"/>
          <a:ext cx="792321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3" name="Equation" r:id="rId8" imgW="4000320" imgH="253800" progId="Equation.DSMT4">
                  <p:embed/>
                </p:oleObj>
              </mc:Choice>
              <mc:Fallback>
                <p:oleObj name="Equation" r:id="rId8" imgW="4000320" imgH="253800" progId="Equation.DSMT4">
                  <p:embed/>
                  <p:pic>
                    <p:nvPicPr>
                      <p:cNvPr id="87147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584" y="6022975"/>
                        <a:ext cx="7923213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1471" name="Text Box 47"/>
          <p:cNvSpPr txBox="1">
            <a:spLocks noChangeArrowheads="1"/>
          </p:cNvSpPr>
          <p:nvPr/>
        </p:nvSpPr>
        <p:spPr bwMode="auto">
          <a:xfrm>
            <a:off x="8040688" y="4508500"/>
            <a:ext cx="2432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400">
                <a:solidFill>
                  <a:srgbClr val="000000"/>
                </a:solidFill>
              </a:rPr>
              <a:t>(Oset et al., NPA 468, 631</a:t>
            </a:r>
            <a:r>
              <a:rPr lang="en-US" altLang="en-US" sz="1400">
                <a:solidFill>
                  <a:schemeClr val="tx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0728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EIC Workshop, September 30th 2020</a:t>
            </a: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7DE01A-E534-4DBE-B19A-DDD27D40BFFA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en-US" smtClean="0"/>
              <a:t>Alfredo Ferrari</a:t>
            </a:r>
            <a:endParaRPr lang="en-US" altLang="en-US"/>
          </a:p>
        </p:txBody>
      </p:sp>
      <p:sp>
        <p:nvSpPr>
          <p:cNvPr id="87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Pion </a:t>
            </a:r>
            <a:r>
              <a:rPr lang="en-US" altLang="en-US" sz="3200" dirty="0" smtClean="0"/>
              <a:t>absorption:</a:t>
            </a:r>
            <a:endParaRPr lang="en-US" altLang="en-US" sz="3200" dirty="0"/>
          </a:p>
        </p:txBody>
      </p:sp>
      <p:pic>
        <p:nvPicPr>
          <p:cNvPr id="873475" name="Picture 3" descr="biabscnnw_pp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6" r="-1259" b="16974"/>
          <a:stretch>
            <a:fillRect/>
          </a:stretch>
        </p:blipFill>
        <p:spPr>
          <a:xfrm>
            <a:off x="551384" y="1684187"/>
            <a:ext cx="5616624" cy="491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3476" name="Picture 4" descr="ni160pic_ppt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" t="3850" r="3799" b="10228"/>
          <a:stretch>
            <a:fillRect/>
          </a:stretch>
        </p:blipFill>
        <p:spPr>
          <a:xfrm>
            <a:off x="7104112" y="1330918"/>
            <a:ext cx="4176712" cy="52222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3477" name="Text Box 5"/>
          <p:cNvSpPr txBox="1">
            <a:spLocks noChangeArrowheads="1"/>
          </p:cNvSpPr>
          <p:nvPr/>
        </p:nvSpPr>
        <p:spPr bwMode="auto">
          <a:xfrm>
            <a:off x="695400" y="972824"/>
            <a:ext cx="46090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1600" dirty="0"/>
              <a:t>Pion absorption cross section  on Gold and Bismuth in the </a:t>
            </a:r>
            <a:r>
              <a:rPr lang="en-US" altLang="en-US" sz="1600" dirty="0">
                <a:sym typeface="Symbol" panose="05050102010706020507" pitchFamily="18" charset="2"/>
              </a:rPr>
              <a:t> resonance region </a:t>
            </a:r>
            <a:r>
              <a:rPr lang="en-US" altLang="en-US" sz="1600" dirty="0" smtClean="0">
                <a:sym typeface="Symbol" panose="05050102010706020507" pitchFamily="18" charset="2"/>
              </a:rPr>
              <a:t>(</a:t>
            </a:r>
            <a:r>
              <a:rPr lang="en-US" altLang="en-US" sz="1600" dirty="0" smtClean="0">
                <a:solidFill>
                  <a:srgbClr val="000000"/>
                </a:solidFill>
                <a:sym typeface="Symbol" panose="05050102010706020507" pitchFamily="18" charset="2"/>
              </a:rPr>
              <a:t>Black dots</a:t>
            </a:r>
            <a:r>
              <a:rPr lang="en-US" altLang="en-US" sz="1600" dirty="0" smtClean="0">
                <a:sym typeface="Symbol" panose="05050102010706020507" pitchFamily="18" charset="2"/>
              </a:rPr>
              <a:t>: </a:t>
            </a:r>
            <a:r>
              <a:rPr lang="en-US" altLang="en-US" sz="1600" dirty="0" err="1" smtClean="0">
                <a:sym typeface="Symbol" panose="05050102010706020507" pitchFamily="18" charset="2"/>
              </a:rPr>
              <a:t>exp</a:t>
            </a:r>
            <a:r>
              <a:rPr lang="en-US" altLang="en-US" sz="1600" dirty="0" smtClean="0">
                <a:sym typeface="Symbol" panose="05050102010706020507" pitchFamily="18" charset="2"/>
              </a:rPr>
              <a:t> data, </a:t>
            </a:r>
            <a:r>
              <a:rPr lang="en-US" altLang="en-US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colored</a:t>
            </a:r>
            <a:r>
              <a:rPr lang="en-US" altLang="en-US" sz="1600" dirty="0" smtClean="0">
                <a:sym typeface="Symbol" panose="05050102010706020507" pitchFamily="18" charset="2"/>
              </a:rPr>
              <a:t> </a:t>
            </a:r>
            <a:r>
              <a:rPr lang="en-US" altLang="en-US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ones</a:t>
            </a:r>
            <a:r>
              <a:rPr lang="en-US" altLang="en-US" sz="1600" dirty="0" smtClean="0">
                <a:sym typeface="Symbol" panose="05050102010706020507" pitchFamily="18" charset="2"/>
              </a:rPr>
              <a:t>: model)</a:t>
            </a:r>
            <a:endParaRPr lang="en-US" altLang="en-US" sz="1600" dirty="0">
              <a:sym typeface="Symbol" panose="05050102010706020507" pitchFamily="18" charset="2"/>
            </a:endParaRPr>
          </a:p>
        </p:txBody>
      </p:sp>
      <p:sp>
        <p:nvSpPr>
          <p:cNvPr id="873478" name="Text Box 6"/>
          <p:cNvSpPr txBox="1">
            <a:spLocks noChangeArrowheads="1"/>
          </p:cNvSpPr>
          <p:nvPr/>
        </p:nvSpPr>
        <p:spPr bwMode="auto">
          <a:xfrm>
            <a:off x="5807968" y="467504"/>
            <a:ext cx="61926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1600" dirty="0">
                <a:solidFill>
                  <a:srgbClr val="009999"/>
                </a:solidFill>
              </a:rPr>
              <a:t>Emitted proton spectra at different angles , 160 MeV </a:t>
            </a:r>
            <a:r>
              <a:rPr lang="en-US" altLang="en-US" sz="1600" dirty="0">
                <a:solidFill>
                  <a:srgbClr val="009999"/>
                </a:solidFill>
                <a:sym typeface="Symbol" panose="05050102010706020507" pitchFamily="18" charset="2"/>
              </a:rPr>
              <a:t></a:t>
            </a:r>
            <a:r>
              <a:rPr lang="en-US" altLang="en-US" sz="1600" baseline="30000" dirty="0">
                <a:solidFill>
                  <a:srgbClr val="009999"/>
                </a:solidFill>
                <a:sym typeface="Symbol" panose="05050102010706020507" pitchFamily="18" charset="2"/>
              </a:rPr>
              <a:t>+ </a:t>
            </a:r>
            <a:r>
              <a:rPr lang="en-US" altLang="en-US" sz="1600" dirty="0">
                <a:solidFill>
                  <a:srgbClr val="009999"/>
                </a:solidFill>
                <a:sym typeface="Symbol" panose="05050102010706020507" pitchFamily="18" charset="2"/>
              </a:rPr>
              <a:t> on Ni</a:t>
            </a:r>
          </a:p>
          <a:p>
            <a:pPr algn="l"/>
            <a:r>
              <a:rPr lang="en-US" altLang="en-US" sz="1600" dirty="0">
                <a:solidFill>
                  <a:srgbClr val="009999"/>
                </a:solidFill>
                <a:sym typeface="Symbol" panose="05050102010706020507" pitchFamily="18" charset="2"/>
              </a:rPr>
              <a:t>Phys. Rev. C41,2215 (</a:t>
            </a:r>
            <a:r>
              <a:rPr lang="en-US" altLang="en-US" sz="1600" dirty="0" smtClean="0">
                <a:solidFill>
                  <a:srgbClr val="009999"/>
                </a:solidFill>
                <a:sym typeface="Symbol" panose="05050102010706020507" pitchFamily="18" charset="2"/>
              </a:rPr>
              <a:t>1990), Phys</a:t>
            </a:r>
            <a:r>
              <a:rPr lang="en-US" altLang="en-US" sz="1600" dirty="0">
                <a:solidFill>
                  <a:srgbClr val="009999"/>
                </a:solidFill>
                <a:sym typeface="Symbol" panose="05050102010706020507" pitchFamily="18" charset="2"/>
              </a:rPr>
              <a:t>. Rev.  C24,211 (1981)</a:t>
            </a:r>
          </a:p>
          <a:p>
            <a:pPr algn="l"/>
            <a:r>
              <a:rPr lang="en-US" altLang="en-US" sz="1600" dirty="0">
                <a:solidFill>
                  <a:srgbClr val="009999"/>
                </a:solidFill>
                <a:sym typeface="Symbol" panose="05050102010706020507" pitchFamily="18" charset="2"/>
              </a:rPr>
              <a:t>Proton spectra extend up to 300 </a:t>
            </a:r>
            <a:r>
              <a:rPr lang="en-US" altLang="en-US" sz="1600" dirty="0" smtClean="0">
                <a:solidFill>
                  <a:srgbClr val="009999"/>
                </a:solidFill>
                <a:sym typeface="Symbol" panose="05050102010706020507" pitchFamily="18" charset="2"/>
              </a:rPr>
              <a:t>MeV!!</a:t>
            </a:r>
            <a:endParaRPr lang="en-US" altLang="en-US" sz="1600" dirty="0">
              <a:solidFill>
                <a:srgbClr val="009999"/>
              </a:solidFill>
              <a:sym typeface="Symbol" panose="05050102010706020507" pitchFamily="18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48744" y="1916832"/>
            <a:ext cx="2241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Symbols: exp. Data</a:t>
            </a:r>
          </a:p>
          <a:p>
            <a:pPr algn="l"/>
            <a:r>
              <a:rPr lang="en-US" dirty="0" err="1" smtClean="0"/>
              <a:t>Histos</a:t>
            </a:r>
            <a:r>
              <a:rPr lang="en-US" dirty="0" smtClean="0"/>
              <a:t>: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81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452" y="273053"/>
            <a:ext cx="11369196" cy="596621"/>
          </a:xfrm>
        </p:spPr>
        <p:txBody>
          <a:bodyPr/>
          <a:lstStyle/>
          <a:p>
            <a:r>
              <a:rPr lang="en-US" dirty="0" smtClean="0"/>
              <a:t>Resonance </a:t>
            </a:r>
            <a:r>
              <a:rPr lang="en-US" dirty="0" err="1" smtClean="0"/>
              <a:t>reinteractions</a:t>
            </a:r>
            <a:r>
              <a:rPr lang="en-US" dirty="0" smtClean="0"/>
              <a:t>: work (again) in progress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60" r="746" b="29487"/>
          <a:stretch/>
        </p:blipFill>
        <p:spPr>
          <a:xfrm>
            <a:off x="1415480" y="3451941"/>
            <a:ext cx="9217024" cy="862897"/>
          </a:xfrm>
        </p:spPr>
      </p:pic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EIC Workshop, September 30th 2020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5C65232-5696-4F77-8953-8BCB56DF8609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06624" y="4997431"/>
            <a:ext cx="11674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However </a:t>
            </a:r>
            <a:r>
              <a:rPr lang="en-US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Cugnon</a:t>
            </a:r>
            <a:r>
              <a:rPr lang="en-US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(PRC66 44615) now suggests that the conditions for the detailed balance to be valid are not met by resonances </a:t>
            </a:r>
            <a:r>
              <a:rPr lang="en-US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 a </a:t>
            </a:r>
            <a:r>
              <a:rPr lang="en-US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semi-quantitative enhancement correction factor ~3 (!!) is suggested </a:t>
            </a:r>
            <a:r>
              <a:rPr lang="en-US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 worthwhile a second look</a:t>
            </a:r>
            <a:endParaRPr lang="en-US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5345" y="4247348"/>
            <a:ext cx="10866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3399"/>
                </a:solidFill>
              </a:rPr>
              <a:t>Algorithms worked out in the late ’90 for Peanut, but abandoned because of too small </a:t>
            </a:r>
            <a:r>
              <a:rPr lang="en-US" sz="2000" i="1" dirty="0" smtClean="0">
                <a:solidFill>
                  <a:srgbClr val="FF3399"/>
                </a:solidFill>
                <a:sym typeface="Symbol" panose="05050102010706020507" pitchFamily="18" charset="2"/>
              </a:rPr>
              <a:t>’s</a:t>
            </a:r>
          </a:p>
          <a:p>
            <a:r>
              <a:rPr lang="en-US" sz="2000" i="1" dirty="0" smtClean="0">
                <a:solidFill>
                  <a:srgbClr val="FF3399"/>
                </a:solidFill>
                <a:sym typeface="Symbol" panose="05050102010706020507" pitchFamily="18" charset="2"/>
              </a:rPr>
              <a:t>Others (</a:t>
            </a:r>
            <a:r>
              <a:rPr lang="en-US" sz="2000" i="1" dirty="0" err="1" smtClean="0">
                <a:solidFill>
                  <a:srgbClr val="FF3399"/>
                </a:solidFill>
                <a:sym typeface="Symbol" panose="05050102010706020507" pitchFamily="18" charset="2"/>
              </a:rPr>
              <a:t>J.Cugnon</a:t>
            </a:r>
            <a:r>
              <a:rPr lang="en-US" sz="2000" i="1" dirty="0" smtClean="0">
                <a:solidFill>
                  <a:srgbClr val="FF3399"/>
                </a:solidFill>
                <a:sym typeface="Symbol" panose="05050102010706020507" pitchFamily="18" charset="2"/>
              </a:rPr>
              <a:t> in INCL) multiplied them by an empirical factor ~3</a:t>
            </a:r>
            <a:endParaRPr lang="en-US" sz="2000" i="1" dirty="0">
              <a:solidFill>
                <a:srgbClr val="FF33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360" y="869675"/>
            <a:ext cx="11593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99CC"/>
                </a:solidFill>
              </a:rPr>
              <a:t>Resonance cross sections: difficult because of the lack of any direct exp. data (and the complication of the variable mass)</a:t>
            </a:r>
          </a:p>
          <a:p>
            <a:r>
              <a:rPr lang="en-US" sz="2000" i="1" dirty="0" smtClean="0">
                <a:solidFill>
                  <a:srgbClr val="0099CC"/>
                </a:solidFill>
              </a:rPr>
              <a:t>Resonance-nucleon </a:t>
            </a:r>
            <a:r>
              <a:rPr lang="en-US" sz="2000" i="1" dirty="0" smtClean="0">
                <a:solidFill>
                  <a:srgbClr val="0099CC"/>
                </a:solidFill>
                <a:sym typeface="Symbol" panose="05050102010706020507" pitchFamily="18" charset="2"/>
              </a:rPr>
              <a:t> nucleon-nucleon cross sections can be obtained from the extended detailed balance principle:</a:t>
            </a:r>
            <a:endParaRPr lang="en-US" sz="2000" i="1" dirty="0">
              <a:solidFill>
                <a:srgbClr val="0099CC"/>
              </a:solidFill>
            </a:endParaRPr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5" r="3824" b="57902"/>
          <a:stretch/>
        </p:blipFill>
        <p:spPr bwMode="auto">
          <a:xfrm>
            <a:off x="2005775" y="2038050"/>
            <a:ext cx="8554721" cy="908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95400" y="2846936"/>
            <a:ext cx="11212130" cy="7049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99CC"/>
                </a:solidFill>
              </a:rPr>
              <a:t>As a further example, elastic nucleon-resonance cross section can be approximated using the NN invariant cross section matrix element as:</a:t>
            </a:r>
          </a:p>
        </p:txBody>
      </p:sp>
    </p:spTree>
    <p:extLst>
      <p:ext uri="{BB962C8B-B14F-4D97-AF65-F5344CB8AC3E}">
        <p14:creationId xmlns:p14="http://schemas.microsoft.com/office/powerpoint/2010/main" val="408097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5" descr="CNGSlayout_2001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1250" y="4532114"/>
            <a:ext cx="529748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559452" y="1562944"/>
            <a:ext cx="2736304" cy="631156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FLUKA Applications:</a:t>
            </a:r>
          </a:p>
        </p:txBody>
      </p:sp>
      <p:sp>
        <p:nvSpPr>
          <p:cNvPr id="23557" name="Rectangle 3"/>
          <p:cNvSpPr>
            <a:spLocks noChangeArrowheads="1"/>
          </p:cNvSpPr>
          <p:nvPr/>
        </p:nvSpPr>
        <p:spPr bwMode="auto">
          <a:xfrm>
            <a:off x="335360" y="2132856"/>
            <a:ext cx="8640762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buClr>
                <a:srgbClr val="990033"/>
              </a:buClr>
              <a:buFont typeface="Wingdings" pitchFamily="2" charset="2"/>
              <a:buChar char="Ø"/>
            </a:pPr>
            <a:r>
              <a:rPr lang="en-US" b="0" dirty="0">
                <a:solidFill>
                  <a:srgbClr val="333399"/>
                </a:solidFill>
                <a:latin typeface="Comic Sans MS" pitchFamily="66" charset="0"/>
              </a:rPr>
              <a:t>Cosmic ray physics</a:t>
            </a:r>
          </a:p>
          <a:p>
            <a:pPr marL="342900" indent="-342900" algn="l" eaLnBrk="0" hangingPunct="0">
              <a:buClr>
                <a:srgbClr val="990033"/>
              </a:buClr>
              <a:buFont typeface="Wingdings" pitchFamily="2" charset="2"/>
              <a:buChar char="Ø"/>
            </a:pPr>
            <a:r>
              <a:rPr lang="en-US" b="0" dirty="0">
                <a:solidFill>
                  <a:srgbClr val="333399"/>
                </a:solidFill>
                <a:latin typeface="Comic Sans MS" pitchFamily="66" charset="0"/>
              </a:rPr>
              <a:t>Neutrino physics</a:t>
            </a:r>
          </a:p>
          <a:p>
            <a:pPr marL="342900" indent="-342900" algn="l" eaLnBrk="0" hangingPunct="0">
              <a:buClr>
                <a:srgbClr val="990033"/>
              </a:buClr>
              <a:buFont typeface="Wingdings" pitchFamily="2" charset="2"/>
              <a:buChar char="Ø"/>
            </a:pPr>
            <a:r>
              <a:rPr lang="en-US" b="0" dirty="0">
                <a:solidFill>
                  <a:srgbClr val="333399"/>
                </a:solidFill>
                <a:latin typeface="Comic Sans MS" pitchFamily="66" charset="0"/>
              </a:rPr>
              <a:t>Accelerator design (</a:t>
            </a:r>
            <a:r>
              <a:rPr lang="en-US" b="0" dirty="0">
                <a:solidFill>
                  <a:srgbClr val="333399"/>
                </a:solidFill>
                <a:latin typeface="Comic Sans MS" pitchFamily="66" charset="0"/>
                <a:sym typeface="Symbol" pitchFamily="18" charset="2"/>
              </a:rPr>
              <a:t></a:t>
            </a:r>
            <a:r>
              <a:rPr lang="en-US" b="0" dirty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en-US" b="0" dirty="0" err="1">
                <a:solidFill>
                  <a:srgbClr val="333399"/>
                </a:solidFill>
                <a:latin typeface="Comic Sans MS" pitchFamily="66" charset="0"/>
              </a:rPr>
              <a:t>n_ToF</a:t>
            </a:r>
            <a:r>
              <a:rPr lang="en-US" b="0" dirty="0">
                <a:solidFill>
                  <a:srgbClr val="333399"/>
                </a:solidFill>
                <a:latin typeface="Comic Sans MS" pitchFamily="66" charset="0"/>
              </a:rPr>
              <a:t>, CNGS, LHC </a:t>
            </a:r>
            <a:r>
              <a:rPr lang="en-US" b="0" dirty="0" smtClean="0">
                <a:solidFill>
                  <a:srgbClr val="333399"/>
                </a:solidFill>
                <a:latin typeface="Comic Sans MS" pitchFamily="66" charset="0"/>
              </a:rPr>
              <a:t>systems, </a:t>
            </a:r>
            <a:r>
              <a:rPr lang="en-US" b="0" dirty="0" smtClean="0">
                <a:solidFill>
                  <a:srgbClr val="333399"/>
                </a:solidFill>
                <a:latin typeface="Comic Sans MS" pitchFamily="66" charset="0"/>
                <a:sym typeface="Symbol" panose="05050102010706020507" pitchFamily="18" charset="2"/>
              </a:rPr>
              <a:t>Collider</a:t>
            </a:r>
            <a:r>
              <a:rPr lang="en-US" b="0" dirty="0" smtClean="0">
                <a:solidFill>
                  <a:srgbClr val="333399"/>
                </a:solidFill>
                <a:latin typeface="Comic Sans MS" pitchFamily="66" charset="0"/>
              </a:rPr>
              <a:t>)</a:t>
            </a:r>
            <a:endParaRPr lang="en-US" b="0" dirty="0">
              <a:solidFill>
                <a:srgbClr val="333399"/>
              </a:solidFill>
              <a:latin typeface="Comic Sans MS" pitchFamily="66" charset="0"/>
            </a:endParaRPr>
          </a:p>
          <a:p>
            <a:pPr marL="342900" indent="-342900" algn="l" eaLnBrk="0" hangingPunct="0">
              <a:buClr>
                <a:srgbClr val="990033"/>
              </a:buClr>
              <a:buFont typeface="Wingdings" pitchFamily="2" charset="2"/>
              <a:buChar char="Ø"/>
            </a:pPr>
            <a:r>
              <a:rPr lang="en-US" b="0" dirty="0">
                <a:solidFill>
                  <a:srgbClr val="333399"/>
                </a:solidFill>
                <a:latin typeface="Comic Sans MS" pitchFamily="66" charset="0"/>
              </a:rPr>
              <a:t>Particle physics: calorimetry, tracking and detector simulation etc.</a:t>
            </a:r>
          </a:p>
          <a:p>
            <a:pPr marL="342900" indent="-342900" algn="l" eaLnBrk="0" hangingPunct="0">
              <a:buClr>
                <a:srgbClr val="990033"/>
              </a:buClr>
            </a:pPr>
            <a:r>
              <a:rPr lang="en-US" b="0" dirty="0">
                <a:solidFill>
                  <a:srgbClr val="333399"/>
                </a:solidFill>
                <a:latin typeface="Comic Sans MS" pitchFamily="66" charset="0"/>
              </a:rPr>
              <a:t>     (</a:t>
            </a:r>
            <a:r>
              <a:rPr lang="en-US" b="0" dirty="0">
                <a:solidFill>
                  <a:srgbClr val="333399"/>
                </a:solidFill>
                <a:latin typeface="Comic Sans MS" pitchFamily="66" charset="0"/>
                <a:sym typeface="Symbol" pitchFamily="18" charset="2"/>
              </a:rPr>
              <a:t></a:t>
            </a:r>
            <a:r>
              <a:rPr lang="en-US" b="0" dirty="0">
                <a:solidFill>
                  <a:srgbClr val="333399"/>
                </a:solidFill>
                <a:latin typeface="Comic Sans MS" pitchFamily="66" charset="0"/>
              </a:rPr>
              <a:t> ALICE, ICARUS, ...)</a:t>
            </a:r>
          </a:p>
          <a:p>
            <a:pPr marL="342900" indent="-342900" algn="l" eaLnBrk="0" hangingPunct="0">
              <a:buClr>
                <a:srgbClr val="990033"/>
              </a:buClr>
              <a:buFont typeface="Wingdings" pitchFamily="2" charset="2"/>
              <a:buChar char="Ø"/>
            </a:pPr>
            <a:r>
              <a:rPr lang="en-US" b="0" dirty="0">
                <a:solidFill>
                  <a:srgbClr val="333399"/>
                </a:solidFill>
                <a:latin typeface="Comic Sans MS" pitchFamily="66" charset="0"/>
              </a:rPr>
              <a:t>ADS systems, waste transmutation, (</a:t>
            </a:r>
            <a:r>
              <a:rPr lang="en-US" b="0" dirty="0">
                <a:solidFill>
                  <a:srgbClr val="333399"/>
                </a:solidFill>
                <a:latin typeface="Comic Sans MS" pitchFamily="66" charset="0"/>
                <a:sym typeface="Symbol" pitchFamily="18" charset="2"/>
              </a:rPr>
              <a:t>”Energy amplifier”, FEAT, TARC,…)</a:t>
            </a:r>
            <a:endParaRPr lang="en-US" b="0" dirty="0">
              <a:solidFill>
                <a:srgbClr val="333399"/>
              </a:solidFill>
              <a:latin typeface="Comic Sans MS" pitchFamily="66" charset="0"/>
            </a:endParaRPr>
          </a:p>
          <a:p>
            <a:pPr marL="342900" indent="-342900" algn="l" eaLnBrk="0" hangingPunct="0">
              <a:buClr>
                <a:srgbClr val="990033"/>
              </a:buClr>
              <a:buFont typeface="Wingdings" pitchFamily="2" charset="2"/>
              <a:buChar char="Ø"/>
            </a:pPr>
            <a:r>
              <a:rPr lang="en-US" b="0" dirty="0">
                <a:solidFill>
                  <a:srgbClr val="333399"/>
                </a:solidFill>
                <a:latin typeface="Comic Sans MS" pitchFamily="66" charset="0"/>
              </a:rPr>
              <a:t>Shielding design</a:t>
            </a:r>
          </a:p>
          <a:p>
            <a:pPr marL="342900" indent="-342900" algn="l" eaLnBrk="0" hangingPunct="0">
              <a:buClr>
                <a:srgbClr val="990033"/>
              </a:buClr>
              <a:buFont typeface="Wingdings" pitchFamily="2" charset="2"/>
              <a:buChar char="Ø"/>
            </a:pPr>
            <a:r>
              <a:rPr lang="en-US" b="0" dirty="0">
                <a:solidFill>
                  <a:srgbClr val="333399"/>
                </a:solidFill>
                <a:latin typeface="Comic Sans MS" pitchFamily="66" charset="0"/>
              </a:rPr>
              <a:t>Dosimetry and </a:t>
            </a:r>
            <a:r>
              <a:rPr lang="en-US" b="0" dirty="0" smtClean="0">
                <a:solidFill>
                  <a:srgbClr val="333399"/>
                </a:solidFill>
                <a:latin typeface="Comic Sans MS" pitchFamily="66" charset="0"/>
              </a:rPr>
              <a:t>radioprotection</a:t>
            </a:r>
          </a:p>
          <a:p>
            <a:pPr marL="342900" indent="-342900" algn="l" eaLnBrk="0" hangingPunct="0">
              <a:buClr>
                <a:srgbClr val="990033"/>
              </a:buClr>
              <a:buFont typeface="Wingdings" pitchFamily="2" charset="2"/>
              <a:buChar char="Ø"/>
            </a:pPr>
            <a:r>
              <a:rPr lang="en-US" b="0" dirty="0" smtClean="0">
                <a:solidFill>
                  <a:srgbClr val="333399"/>
                </a:solidFill>
                <a:latin typeface="Comic Sans MS" pitchFamily="66" charset="0"/>
              </a:rPr>
              <a:t>Radiation damage</a:t>
            </a:r>
            <a:endParaRPr lang="en-US" b="0" dirty="0">
              <a:solidFill>
                <a:srgbClr val="333399"/>
              </a:solidFill>
              <a:latin typeface="Comic Sans MS" pitchFamily="66" charset="0"/>
            </a:endParaRPr>
          </a:p>
          <a:p>
            <a:pPr marL="342900" indent="-342900" algn="l" eaLnBrk="0" hangingPunct="0">
              <a:buClr>
                <a:srgbClr val="990033"/>
              </a:buClr>
              <a:buFont typeface="Wingdings" pitchFamily="2" charset="2"/>
              <a:buChar char="Ø"/>
            </a:pPr>
            <a:r>
              <a:rPr lang="en-US" b="0" dirty="0">
                <a:solidFill>
                  <a:srgbClr val="333399"/>
                </a:solidFill>
                <a:latin typeface="Comic Sans MS" pitchFamily="66" charset="0"/>
              </a:rPr>
              <a:t>Space radiation</a:t>
            </a:r>
          </a:p>
          <a:p>
            <a:pPr marL="342900" indent="-342900" algn="l" eaLnBrk="0" hangingPunct="0">
              <a:buClr>
                <a:srgbClr val="990033"/>
              </a:buClr>
              <a:buFont typeface="Wingdings" pitchFamily="2" charset="2"/>
              <a:buChar char="Ø"/>
            </a:pPr>
            <a:r>
              <a:rPr lang="en-US" b="0" dirty="0" err="1" smtClean="0">
                <a:solidFill>
                  <a:srgbClr val="333399"/>
                </a:solidFill>
                <a:latin typeface="Comic Sans MS" pitchFamily="66" charset="0"/>
              </a:rPr>
              <a:t>Hadron</a:t>
            </a:r>
            <a:r>
              <a:rPr lang="en-US" b="0" dirty="0" smtClean="0">
                <a:solidFill>
                  <a:srgbClr val="333399"/>
                </a:solidFill>
                <a:latin typeface="Comic Sans MS" pitchFamily="66" charset="0"/>
              </a:rPr>
              <a:t> therapy</a:t>
            </a:r>
            <a:endParaRPr lang="en-US" b="0" dirty="0">
              <a:solidFill>
                <a:srgbClr val="333399"/>
              </a:solidFill>
              <a:latin typeface="Comic Sans MS" pitchFamily="66" charset="0"/>
            </a:endParaRPr>
          </a:p>
          <a:p>
            <a:pPr marL="342900" indent="-342900" algn="l" eaLnBrk="0" hangingPunct="0">
              <a:buClr>
                <a:srgbClr val="990033"/>
              </a:buClr>
              <a:buFont typeface="Wingdings" pitchFamily="2" charset="2"/>
              <a:buChar char="Ø"/>
            </a:pPr>
            <a:r>
              <a:rPr lang="en-US" b="0" dirty="0">
                <a:solidFill>
                  <a:srgbClr val="333399"/>
                </a:solidFill>
                <a:latin typeface="Comic Sans MS" pitchFamily="66" charset="0"/>
              </a:rPr>
              <a:t>Neutronics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endParaRPr lang="en-US" sz="2400" dirty="0">
              <a:solidFill>
                <a:srgbClr val="333399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Alfredo Ferrari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Workshop, September 30th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7E38E-58FF-4DC4-9EA8-1D776E36A0E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59452" y="273053"/>
            <a:ext cx="11333192" cy="56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ahoma" pitchFamily="32" charset="0"/>
              <a:defRPr sz="3600" b="1">
                <a:solidFill>
                  <a:srgbClr val="660066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ahoma" pitchFamily="32" charset="0"/>
              <a:defRPr sz="3600">
                <a:solidFill>
                  <a:srgbClr val="660066"/>
                </a:solidFill>
                <a:latin typeface="Tahoma" pitchFamily="32" charset="0"/>
              </a:defRPr>
            </a:lvl2pPr>
            <a:lvl3pPr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ahoma" pitchFamily="32" charset="0"/>
              <a:defRPr sz="3600">
                <a:solidFill>
                  <a:srgbClr val="660066"/>
                </a:solidFill>
                <a:latin typeface="Tahoma" pitchFamily="32" charset="0"/>
              </a:defRPr>
            </a:lvl3pPr>
            <a:lvl4pPr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ahoma" pitchFamily="32" charset="0"/>
              <a:defRPr sz="3600">
                <a:solidFill>
                  <a:srgbClr val="660066"/>
                </a:solidFill>
                <a:latin typeface="Tahoma" pitchFamily="32" charset="0"/>
              </a:defRPr>
            </a:lvl4pPr>
            <a:lvl5pPr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ahoma" pitchFamily="32" charset="0"/>
              <a:defRPr sz="3600">
                <a:solidFill>
                  <a:srgbClr val="660066"/>
                </a:solidFill>
                <a:latin typeface="Tahoma" pitchFamily="32" charset="0"/>
              </a:defRPr>
            </a:lvl5pPr>
            <a:lvl6pPr marL="1536700" indent="-2159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600">
                <a:solidFill>
                  <a:srgbClr val="660066"/>
                </a:solidFill>
                <a:latin typeface="Tahoma" pitchFamily="32" charset="0"/>
              </a:defRPr>
            </a:lvl6pPr>
            <a:lvl7pPr marL="1993900" indent="-2159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600">
                <a:solidFill>
                  <a:srgbClr val="660066"/>
                </a:solidFill>
                <a:latin typeface="Tahoma" pitchFamily="32" charset="0"/>
              </a:defRPr>
            </a:lvl7pPr>
            <a:lvl8pPr marL="2451100" indent="-2159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600">
                <a:solidFill>
                  <a:srgbClr val="660066"/>
                </a:solidFill>
                <a:latin typeface="Tahoma" pitchFamily="32" charset="0"/>
              </a:defRPr>
            </a:lvl8pPr>
            <a:lvl9pPr marL="2908300" indent="-2159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600">
                <a:solidFill>
                  <a:srgbClr val="660066"/>
                </a:solidFill>
                <a:latin typeface="Tahoma" pitchFamily="32" charset="0"/>
              </a:defRPr>
            </a:lvl9pPr>
          </a:lstStyle>
          <a:p>
            <a:r>
              <a:rPr lang="en-US" kern="0" smtClean="0"/>
              <a:t>FLUKA </a:t>
            </a:r>
            <a:r>
              <a:rPr lang="en-US" sz="2000" i="1" kern="0" smtClean="0"/>
              <a:t>(A.Fasso`,A.Ferrari,J.Ranft,P.R.Sala)</a:t>
            </a:r>
            <a:r>
              <a:rPr lang="en-US" sz="2800" i="1" kern="0" smtClean="0"/>
              <a:t>:</a:t>
            </a:r>
            <a:endParaRPr lang="en-US" i="1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1055440" y="920865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2060"/>
                </a:solidFill>
              </a:rPr>
              <a:t>FLUKA is a general purpose tool for calculations of particle </a:t>
            </a:r>
            <a:r>
              <a:rPr lang="en-US" sz="2000" i="1" dirty="0">
                <a:solidFill>
                  <a:srgbClr val="CC0000"/>
                </a:solidFill>
              </a:rPr>
              <a:t>transport</a:t>
            </a:r>
            <a:r>
              <a:rPr lang="en-US" sz="2000" i="1" dirty="0">
                <a:solidFill>
                  <a:srgbClr val="002060"/>
                </a:solidFill>
              </a:rPr>
              <a:t> and </a:t>
            </a:r>
            <a:r>
              <a:rPr lang="en-US" sz="2000" i="1" dirty="0">
                <a:solidFill>
                  <a:srgbClr val="CC0000"/>
                </a:solidFill>
              </a:rPr>
              <a:t>interactions</a:t>
            </a:r>
            <a:r>
              <a:rPr lang="en-US" sz="2000" i="1" dirty="0">
                <a:solidFill>
                  <a:srgbClr val="002060"/>
                </a:solidFill>
              </a:rPr>
              <a:t> with matter</a:t>
            </a:r>
          </a:p>
          <a:p>
            <a:endParaRPr lang="en-US" sz="2000" i="1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8734797" y="2579690"/>
            <a:ext cx="3205654" cy="3899421"/>
            <a:chOff x="5867401" y="-310412"/>
            <a:chExt cx="5127625" cy="6237344"/>
          </a:xfrm>
        </p:grpSpPr>
        <p:pic>
          <p:nvPicPr>
            <p:cNvPr id="13" name="Picture 12" descr="mappaq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1" y="1124744"/>
              <a:ext cx="5127625" cy="4802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0136">
              <a:off x="7334360" y="-310412"/>
              <a:ext cx="2959188" cy="3619802"/>
            </a:xfrm>
            <a:prstGeom prst="rect">
              <a:avLst/>
            </a:prstGeom>
          </p:spPr>
        </p:pic>
      </p:grpSp>
      <p:pic>
        <p:nvPicPr>
          <p:cNvPr id="15" name="Obrazek" descr="Obrazek"/>
          <p:cNvPicPr>
            <a:picLocks noChangeAspect="1"/>
          </p:cNvPicPr>
          <p:nvPr/>
        </p:nvPicPr>
        <p:blipFill>
          <a:blip r:embed="rId6">
            <a:extLst/>
          </a:blip>
          <a:srcRect t="324" r="50416"/>
          <a:stretch>
            <a:fillRect/>
          </a:stretch>
        </p:blipFill>
        <p:spPr>
          <a:xfrm>
            <a:off x="8760296" y="287233"/>
            <a:ext cx="2813810" cy="2282926"/>
          </a:xfrm>
          <a:prstGeom prst="rect">
            <a:avLst/>
          </a:prstGeom>
          <a:ln w="25400">
            <a:miter lim="400000"/>
          </a:ln>
          <a:effectLst>
            <a:outerShdw blurRad="127000" dist="76200" dir="5520000" rotWithShape="0">
              <a:srgbClr val="000000">
                <a:alpha val="6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943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191393-1303-4436-8AA4-39FE9FD977EF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551384" y="451520"/>
            <a:ext cx="7342187" cy="457200"/>
          </a:xfrm>
        </p:spPr>
        <p:txBody>
          <a:bodyPr/>
          <a:lstStyle/>
          <a:p>
            <a:pPr eaLnBrk="1" hangingPunct="1"/>
            <a:r>
              <a:rPr lang="en-US" dirty="0" err="1"/>
              <a:t>Preequilibrium</a:t>
            </a:r>
            <a:r>
              <a:rPr lang="en-US" dirty="0"/>
              <a:t> </a:t>
            </a:r>
            <a:r>
              <a:rPr lang="en-US" dirty="0" smtClean="0"/>
              <a:t>emission:</a:t>
            </a:r>
            <a:endParaRPr lang="en-US" dirty="0"/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551384" y="869215"/>
            <a:ext cx="11017224" cy="1107996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en-US" sz="2200" dirty="0"/>
              <a:t>For E &gt; </a:t>
            </a:r>
            <a:r>
              <a:rPr lang="en-US" sz="2200" dirty="0">
                <a:sym typeface="Symbol" pitchFamily="18" charset="2"/>
              </a:rPr>
              <a:t> </a:t>
            </a:r>
            <a:r>
              <a:rPr lang="en-US" sz="2200" dirty="0" smtClean="0">
                <a:sym typeface="Symbol" pitchFamily="18" charset="2"/>
              </a:rPr>
              <a:t>prod. </a:t>
            </a:r>
            <a:r>
              <a:rPr lang="en-US" sz="2200" dirty="0">
                <a:sym typeface="Symbol" pitchFamily="18" charset="2"/>
              </a:rPr>
              <a:t>threshold  only (G)INC </a:t>
            </a:r>
            <a:r>
              <a:rPr lang="en-US" sz="2200" dirty="0" smtClean="0">
                <a:sym typeface="Symbol" pitchFamily="18" charset="2"/>
              </a:rPr>
              <a:t>models.</a:t>
            </a:r>
            <a:r>
              <a:rPr lang="en-US" sz="2200" dirty="0">
                <a:sym typeface="Symbol" pitchFamily="18" charset="2"/>
              </a:rPr>
              <a:t> </a:t>
            </a:r>
            <a:r>
              <a:rPr lang="en-US" sz="2200" dirty="0" smtClean="0">
                <a:sym typeface="Symbol" pitchFamily="18" charset="2"/>
              </a:rPr>
              <a:t>At </a:t>
            </a:r>
            <a:r>
              <a:rPr lang="en-US" sz="2200" dirty="0">
                <a:sym typeface="Symbol" pitchFamily="18" charset="2"/>
              </a:rPr>
              <a:t>lower energies </a:t>
            </a:r>
            <a:r>
              <a:rPr lang="en-US" sz="2200" dirty="0" smtClean="0">
                <a:sym typeface="Symbol" pitchFamily="18" charset="2"/>
              </a:rPr>
              <a:t>INC becomes </a:t>
            </a:r>
            <a:r>
              <a:rPr lang="en-US" sz="2200" dirty="0">
                <a:sym typeface="Symbol" pitchFamily="18" charset="2"/>
              </a:rPr>
              <a:t>increasingly inapplicable </a:t>
            </a:r>
            <a:r>
              <a:rPr lang="en-US" sz="2200" dirty="0" smtClean="0">
                <a:sym typeface="Symbol" pitchFamily="18" charset="2"/>
              </a:rPr>
              <a:t> </a:t>
            </a:r>
            <a:r>
              <a:rPr lang="en-US" sz="2200" b="1" i="1" dirty="0" err="1" smtClean="0">
                <a:sym typeface="Symbol" pitchFamily="18" charset="2"/>
              </a:rPr>
              <a:t>preequilibrium</a:t>
            </a:r>
            <a:r>
              <a:rPr lang="en-US" sz="2200" b="1" i="1" dirty="0" smtClean="0">
                <a:sym typeface="Symbol" pitchFamily="18" charset="2"/>
              </a:rPr>
              <a:t> </a:t>
            </a:r>
            <a:r>
              <a:rPr lang="en-US" sz="2200" b="1" i="1" dirty="0">
                <a:sym typeface="Symbol" pitchFamily="18" charset="2"/>
              </a:rPr>
              <a:t>models </a:t>
            </a:r>
            <a:r>
              <a:rPr lang="en-US" sz="2200" dirty="0">
                <a:sym typeface="Symbol" pitchFamily="18" charset="2"/>
              </a:rPr>
              <a:t>== share the excitation energy among many nucleons/holes </a:t>
            </a:r>
          </a:p>
        </p:txBody>
      </p:sp>
      <p:sp>
        <p:nvSpPr>
          <p:cNvPr id="1213447" name="Text Box 7"/>
          <p:cNvSpPr txBox="1">
            <a:spLocks noChangeArrowheads="1"/>
          </p:cNvSpPr>
          <p:nvPr/>
        </p:nvSpPr>
        <p:spPr bwMode="auto">
          <a:xfrm>
            <a:off x="767408" y="2121516"/>
            <a:ext cx="6408712" cy="2308324"/>
          </a:xfrm>
          <a:prstGeom prst="rect">
            <a:avLst/>
          </a:prstGeom>
          <a:solidFill>
            <a:srgbClr val="00FF00">
              <a:alpha val="37000"/>
            </a:srgbClr>
          </a:solidFill>
          <a:ln w="25400">
            <a:solidFill>
              <a:srgbClr val="339966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Statistical assumption:</a:t>
            </a:r>
            <a:r>
              <a:rPr lang="en-US" b="0" dirty="0">
                <a:solidFill>
                  <a:srgbClr val="0066FF"/>
                </a:solidFill>
              </a:rPr>
              <a:t> </a:t>
            </a:r>
          </a:p>
          <a:p>
            <a:pPr algn="l">
              <a:defRPr/>
            </a:pPr>
            <a:r>
              <a:rPr lang="en-US" b="0" dirty="0">
                <a:solidFill>
                  <a:srgbClr val="0066FF"/>
                </a:solidFill>
              </a:rPr>
              <a:t>any partition of the excitation  energy E</a:t>
            </a:r>
            <a:r>
              <a:rPr lang="en-US" b="0" baseline="30000" dirty="0">
                <a:solidFill>
                  <a:srgbClr val="0066FF"/>
                </a:solidFill>
              </a:rPr>
              <a:t>*</a:t>
            </a:r>
            <a:r>
              <a:rPr lang="en-US" b="0" dirty="0">
                <a:solidFill>
                  <a:srgbClr val="0066FF"/>
                </a:solidFill>
              </a:rPr>
              <a:t> among N,  N = </a:t>
            </a:r>
            <a:r>
              <a:rPr lang="en-US" b="0" dirty="0" err="1">
                <a:solidFill>
                  <a:srgbClr val="0066FF"/>
                </a:solidFill>
              </a:rPr>
              <a:t>N</a:t>
            </a:r>
            <a:r>
              <a:rPr lang="en-US" b="0" baseline="-25000" dirty="0" err="1">
                <a:solidFill>
                  <a:srgbClr val="0066FF"/>
                </a:solidFill>
              </a:rPr>
              <a:t>h</a:t>
            </a:r>
            <a:r>
              <a:rPr lang="en-US" b="0" dirty="0">
                <a:solidFill>
                  <a:srgbClr val="0066FF"/>
                </a:solidFill>
              </a:rPr>
              <a:t> +N</a:t>
            </a:r>
            <a:r>
              <a:rPr lang="en-US" b="0" baseline="-25000" dirty="0">
                <a:solidFill>
                  <a:srgbClr val="0066FF"/>
                </a:solidFill>
              </a:rPr>
              <a:t>p</a:t>
            </a:r>
            <a:r>
              <a:rPr lang="en-US" b="0" dirty="0">
                <a:solidFill>
                  <a:srgbClr val="0066FF"/>
                </a:solidFill>
              </a:rPr>
              <a:t>, </a:t>
            </a:r>
            <a:r>
              <a:rPr lang="en-US" b="0" dirty="0" err="1">
                <a:solidFill>
                  <a:srgbClr val="0066FF"/>
                </a:solidFill>
              </a:rPr>
              <a:t>excitons</a:t>
            </a:r>
            <a:r>
              <a:rPr lang="en-US" b="0" dirty="0">
                <a:solidFill>
                  <a:srgbClr val="0066FF"/>
                </a:solidFill>
              </a:rPr>
              <a:t> has the same probability to occur</a:t>
            </a:r>
          </a:p>
          <a:p>
            <a:pPr algn="l">
              <a:defRPr/>
            </a:pPr>
            <a:r>
              <a:rPr lang="en-US" b="0" dirty="0">
                <a:solidFill>
                  <a:srgbClr val="9900FF"/>
                </a:solidFill>
              </a:rPr>
              <a:t>Step: nucleon-nucleon collision with N</a:t>
            </a:r>
            <a:r>
              <a:rPr lang="en-US" b="0" baseline="-25000" dirty="0">
                <a:solidFill>
                  <a:srgbClr val="9900FF"/>
                </a:solidFill>
              </a:rPr>
              <a:t>n+1</a:t>
            </a:r>
            <a:r>
              <a:rPr lang="en-US" b="0" dirty="0">
                <a:solidFill>
                  <a:srgbClr val="9900FF"/>
                </a:solidFill>
              </a:rPr>
              <a:t>=N</a:t>
            </a:r>
            <a:r>
              <a:rPr lang="en-US" b="0" baseline="-25000" dirty="0">
                <a:solidFill>
                  <a:srgbClr val="9900FF"/>
                </a:solidFill>
              </a:rPr>
              <a:t>n</a:t>
            </a:r>
            <a:r>
              <a:rPr lang="en-US" b="0" dirty="0">
                <a:solidFill>
                  <a:srgbClr val="9900FF"/>
                </a:solidFill>
              </a:rPr>
              <a:t>+2 (“never come back </a:t>
            </a:r>
            <a:r>
              <a:rPr lang="en-US" b="0" dirty="0" smtClean="0">
                <a:solidFill>
                  <a:srgbClr val="9900FF"/>
                </a:solidFill>
              </a:rPr>
              <a:t>approximation”)</a:t>
            </a:r>
            <a:endParaRPr lang="en-US" b="0" dirty="0">
              <a:solidFill>
                <a:srgbClr val="9900FF"/>
              </a:solidFill>
            </a:endParaRPr>
          </a:p>
          <a:p>
            <a:pPr algn="l">
              <a:defRPr/>
            </a:pPr>
            <a:r>
              <a:rPr lang="en-US" b="0" dirty="0">
                <a:solidFill>
                  <a:srgbClr val="993366"/>
                </a:solidFill>
              </a:rPr>
              <a:t>Chain end = equilibrium = </a:t>
            </a:r>
            <a:r>
              <a:rPr lang="en-US" b="0" dirty="0" err="1">
                <a:solidFill>
                  <a:srgbClr val="993366"/>
                </a:solidFill>
              </a:rPr>
              <a:t>N</a:t>
            </a:r>
            <a:r>
              <a:rPr lang="en-US" b="0" baseline="-25000" dirty="0" err="1">
                <a:solidFill>
                  <a:srgbClr val="993366"/>
                </a:solidFill>
              </a:rPr>
              <a:t>n</a:t>
            </a:r>
            <a:r>
              <a:rPr lang="en-US" b="0" baseline="-25000" dirty="0">
                <a:solidFill>
                  <a:srgbClr val="993366"/>
                </a:solidFill>
              </a:rPr>
              <a:t> </a:t>
            </a:r>
            <a:r>
              <a:rPr lang="en-US" b="0" dirty="0">
                <a:solidFill>
                  <a:srgbClr val="993366"/>
                </a:solidFill>
              </a:rPr>
              <a:t>sufficiently </a:t>
            </a:r>
            <a:r>
              <a:rPr lang="en-US" b="0" dirty="0" smtClean="0">
                <a:solidFill>
                  <a:srgbClr val="993366"/>
                </a:solidFill>
              </a:rPr>
              <a:t>high, </a:t>
            </a:r>
            <a:r>
              <a:rPr lang="en-US" b="0" dirty="0">
                <a:solidFill>
                  <a:srgbClr val="993366"/>
                </a:solidFill>
              </a:rPr>
              <a:t>or excitation energy below threshold</a:t>
            </a:r>
          </a:p>
          <a:p>
            <a:pPr>
              <a:defRPr/>
            </a:pPr>
            <a:r>
              <a:rPr lang="en-US" i="1" dirty="0">
                <a:solidFill>
                  <a:srgbClr val="993300"/>
                </a:solidFill>
              </a:rPr>
              <a:t>N</a:t>
            </a:r>
            <a:r>
              <a:rPr lang="en-US" i="1" baseline="-25000" dirty="0">
                <a:solidFill>
                  <a:srgbClr val="993300"/>
                </a:solidFill>
              </a:rPr>
              <a:t>1 </a:t>
            </a:r>
            <a:r>
              <a:rPr lang="en-US" i="1" dirty="0">
                <a:solidFill>
                  <a:srgbClr val="993300"/>
                </a:solidFill>
              </a:rPr>
              <a:t>depends on the reaction type and cascade history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Alfredo Ferrari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EIC Workshop, September 30th 2020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9336" y="4762479"/>
            <a:ext cx="7344816" cy="1477328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Preeq</a:t>
            </a:r>
            <a:r>
              <a:rPr lang="en-US" dirty="0" smtClean="0"/>
              <a:t>. in </a:t>
            </a:r>
            <a:r>
              <a:rPr lang="en-US" b="1" dirty="0" smtClean="0"/>
              <a:t>FLUKA:</a:t>
            </a:r>
            <a:r>
              <a:rPr lang="en-US" dirty="0" smtClean="0"/>
              <a:t> directly for </a:t>
            </a:r>
            <a:r>
              <a:rPr lang="en-US" dirty="0" err="1" smtClean="0"/>
              <a:t>p/n</a:t>
            </a:r>
            <a:r>
              <a:rPr lang="en-US" dirty="0" smtClean="0"/>
              <a:t> induced reactions below </a:t>
            </a:r>
            <a:r>
              <a:rPr lang="en-US" b="1" dirty="0" smtClean="0"/>
              <a:t>30-100 MeV</a:t>
            </a:r>
            <a:r>
              <a:rPr lang="en-US" dirty="0" smtClean="0"/>
              <a:t>, or all remaining nucleons/clusters below </a:t>
            </a:r>
            <a:r>
              <a:rPr lang="en-US" b="1" dirty="0" smtClean="0"/>
              <a:t>30-100 MeV/n.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In the latter case the initial configuration depends on the previous history.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Emission of p/n/light fragments (up to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sym typeface="Symbol" panose="05050102010706020507" pitchFamily="18" charset="2"/>
              </a:rPr>
              <a:t>’s)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" t="3800" r="7883" b="9050"/>
          <a:stretch/>
        </p:blipFill>
        <p:spPr>
          <a:xfrm>
            <a:off x="7673893" y="1574108"/>
            <a:ext cx="3966723" cy="5310290"/>
          </a:xfrm>
          <a:prstGeom prst="rect">
            <a:avLst/>
          </a:prstGeom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8550103" y="2044005"/>
            <a:ext cx="309051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400" dirty="0" smtClean="0">
                <a:solidFill>
                  <a:srgbClr val="333399"/>
                </a:solidFill>
              </a:rPr>
              <a:t>d</a:t>
            </a:r>
            <a:r>
              <a:rPr lang="en-US" sz="1400" dirty="0" smtClean="0">
                <a:solidFill>
                  <a:srgbClr val="333399"/>
                </a:solidFill>
                <a:sym typeface="Symbol" panose="05050102010706020507" pitchFamily="18" charset="2"/>
              </a:rPr>
              <a:t>/</a:t>
            </a:r>
            <a:r>
              <a:rPr lang="en-US" sz="1400" dirty="0" err="1" smtClean="0">
                <a:solidFill>
                  <a:srgbClr val="333399"/>
                </a:solidFill>
                <a:sym typeface="Symbol" panose="05050102010706020507" pitchFamily="18" charset="2"/>
              </a:rPr>
              <a:t>dE</a:t>
            </a:r>
            <a:r>
              <a:rPr lang="en-US" sz="1400" dirty="0" smtClean="0">
                <a:solidFill>
                  <a:srgbClr val="333399"/>
                </a:solidFill>
                <a:sym typeface="Symbol" panose="05050102010706020507" pitchFamily="18" charset="2"/>
              </a:rPr>
              <a:t> </a:t>
            </a:r>
            <a:r>
              <a:rPr lang="en-US" sz="1400" i="1" dirty="0" smtClean="0"/>
              <a:t> </a:t>
            </a:r>
            <a:r>
              <a:rPr lang="en-US" sz="1400" baseline="30000" dirty="0">
                <a:solidFill>
                  <a:srgbClr val="333399"/>
                </a:solidFill>
              </a:rPr>
              <a:t>90</a:t>
            </a:r>
            <a:r>
              <a:rPr lang="en-US" sz="1400" dirty="0">
                <a:solidFill>
                  <a:srgbClr val="333399"/>
                </a:solidFill>
              </a:rPr>
              <a:t>Zr(</a:t>
            </a:r>
            <a:r>
              <a:rPr lang="en-US" sz="1400" dirty="0" err="1">
                <a:solidFill>
                  <a:srgbClr val="333399"/>
                </a:solidFill>
              </a:rPr>
              <a:t>p,xn</a:t>
            </a:r>
            <a:r>
              <a:rPr lang="en-US" sz="1400" dirty="0">
                <a:solidFill>
                  <a:srgbClr val="333399"/>
                </a:solidFill>
              </a:rPr>
              <a:t>) at 80.5 MeV</a:t>
            </a:r>
          </a:p>
          <a:p>
            <a:pPr algn="l"/>
            <a:endParaRPr lang="en-US" sz="1400" dirty="0">
              <a:solidFill>
                <a:srgbClr val="333399"/>
              </a:solidFill>
            </a:endParaRPr>
          </a:p>
          <a:p>
            <a:pPr algn="l"/>
            <a:r>
              <a:rPr lang="en-US" sz="1400" dirty="0" smtClean="0">
                <a:solidFill>
                  <a:srgbClr val="333399"/>
                </a:solidFill>
              </a:rPr>
              <a:t>Lines: </a:t>
            </a:r>
            <a:r>
              <a:rPr lang="en-US" sz="14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</a:t>
            </a:r>
            <a:r>
              <a:rPr lang="en-US" sz="1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INC,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b="1" i="1" dirty="0" err="1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preequilibrium</a:t>
            </a:r>
            <a:r>
              <a:rPr lang="en-US" sz="1400" dirty="0">
                <a:solidFill>
                  <a:srgbClr val="333399"/>
                </a:solidFill>
              </a:rPr>
              <a:t>,</a:t>
            </a:r>
            <a:r>
              <a:rPr lang="en-US" sz="1400" dirty="0" smtClean="0">
                <a:solidFill>
                  <a:srgbClr val="333399"/>
                </a:solidFill>
              </a:rPr>
              <a:t> </a:t>
            </a:r>
            <a:r>
              <a:rPr lang="en-US" sz="1400" b="1" i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evaporation</a:t>
            </a:r>
            <a:r>
              <a:rPr lang="en-US" sz="1400" dirty="0">
                <a:solidFill>
                  <a:srgbClr val="333399"/>
                </a:solidFill>
              </a:rPr>
              <a:t> contributions</a:t>
            </a:r>
          </a:p>
          <a:p>
            <a:pPr algn="l"/>
            <a:endParaRPr lang="en-US" sz="1400" dirty="0">
              <a:solidFill>
                <a:srgbClr val="333399"/>
              </a:solidFill>
            </a:endParaRPr>
          </a:p>
          <a:p>
            <a:pPr algn="l"/>
            <a:r>
              <a:rPr lang="en-US" sz="1400" dirty="0">
                <a:solidFill>
                  <a:srgbClr val="333399"/>
                </a:solidFill>
              </a:rPr>
              <a:t>D</a:t>
            </a:r>
            <a:r>
              <a:rPr lang="en-US" sz="1400" dirty="0" smtClean="0">
                <a:solidFill>
                  <a:srgbClr val="333399"/>
                </a:solidFill>
              </a:rPr>
              <a:t>ata </a:t>
            </a:r>
            <a:r>
              <a:rPr lang="en-US" sz="1400" b="1" dirty="0" smtClean="0">
                <a:solidFill>
                  <a:srgbClr val="C00000"/>
                </a:solidFill>
                <a:sym typeface="Symbol" panose="05050102010706020507" pitchFamily="18" charset="2"/>
              </a:rPr>
              <a:t></a:t>
            </a:r>
            <a:r>
              <a:rPr lang="en-US" sz="1400" dirty="0" smtClean="0">
                <a:solidFill>
                  <a:srgbClr val="333399"/>
                </a:solidFill>
                <a:sym typeface="Symbol" panose="05050102010706020507" pitchFamily="18" charset="2"/>
              </a:rPr>
              <a:t> :</a:t>
            </a:r>
            <a:r>
              <a:rPr lang="en-US" sz="1400" dirty="0" smtClean="0">
                <a:solidFill>
                  <a:srgbClr val="333399"/>
                </a:solidFill>
              </a:rPr>
              <a:t>from 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smtClean="0">
                <a:solidFill>
                  <a:srgbClr val="333399"/>
                </a:solidFill>
              </a:rPr>
              <a:t>Phys</a:t>
            </a:r>
            <a:r>
              <a:rPr lang="en-US" sz="1400" dirty="0">
                <a:solidFill>
                  <a:srgbClr val="333399"/>
                </a:solidFill>
              </a:rPr>
              <a:t>. Rev. C39, </a:t>
            </a:r>
            <a:r>
              <a:rPr lang="en-US" sz="1400" dirty="0" smtClean="0">
                <a:solidFill>
                  <a:srgbClr val="333399"/>
                </a:solidFill>
              </a:rPr>
              <a:t>452</a:t>
            </a:r>
            <a:endParaRPr lang="en-US" sz="14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5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621093" y="6382693"/>
            <a:ext cx="2537884" cy="304800"/>
          </a:xfrm>
        </p:spPr>
        <p:txBody>
          <a:bodyPr/>
          <a:lstStyle/>
          <a:p>
            <a:r>
              <a:rPr lang="en-US" smtClean="0">
                <a:solidFill>
                  <a:srgbClr val="40458C"/>
                </a:solidFill>
              </a:rPr>
              <a:t>EIC Workshop, September 30th 2020</a:t>
            </a:r>
            <a:endParaRPr lang="en-US">
              <a:solidFill>
                <a:srgbClr val="40458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680176" y="6382693"/>
            <a:ext cx="5281084" cy="304800"/>
          </a:xfrm>
        </p:spPr>
        <p:txBody>
          <a:bodyPr/>
          <a:lstStyle/>
          <a:p>
            <a:fld id="{7448FCCD-1F6B-47DC-B34A-C5E7D0AE0BCC}" type="slidenum">
              <a:rPr lang="en-US">
                <a:solidFill>
                  <a:srgbClr val="40458C"/>
                </a:solidFill>
              </a:rPr>
              <a:pPr/>
              <a:t>21</a:t>
            </a:fld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>
          <a:xfrm>
            <a:off x="119336" y="6382693"/>
            <a:ext cx="2131484" cy="304800"/>
          </a:xfrm>
        </p:spPr>
        <p:txBody>
          <a:bodyPr/>
          <a:lstStyle/>
          <a:p>
            <a:r>
              <a:rPr lang="en-US" smtClean="0">
                <a:solidFill>
                  <a:srgbClr val="40458C"/>
                </a:solidFill>
              </a:rPr>
              <a:t>Alfredo Ferrari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99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Coalescence</a:t>
            </a:r>
            <a:r>
              <a:rPr lang="en-US" sz="3200" dirty="0"/>
              <a:t> </a:t>
            </a:r>
            <a:r>
              <a:rPr lang="en-US" sz="3200" dirty="0" smtClean="0"/>
              <a:t>in FLUKA</a:t>
            </a:r>
            <a:endParaRPr lang="en-US" sz="3200" dirty="0"/>
          </a:p>
        </p:txBody>
      </p:sp>
      <p:sp>
        <p:nvSpPr>
          <p:cNvPr id="992266" name="Text Box 10"/>
          <p:cNvSpPr txBox="1">
            <a:spLocks noChangeArrowheads="1"/>
          </p:cNvSpPr>
          <p:nvPr/>
        </p:nvSpPr>
        <p:spPr bwMode="auto">
          <a:xfrm>
            <a:off x="7104112" y="354275"/>
            <a:ext cx="4464496" cy="5940088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buClr>
                <a:srgbClr val="006666"/>
              </a:buClr>
            </a:pPr>
            <a:r>
              <a:rPr lang="en-US" sz="2000" b="1" dirty="0" smtClean="0">
                <a:solidFill>
                  <a:srgbClr val="40458C"/>
                </a:solidFill>
              </a:rPr>
              <a:t>FLUKA:</a:t>
            </a:r>
          </a:p>
          <a:p>
            <a:pPr algn="l">
              <a:buClr>
                <a:srgbClr val="006666"/>
              </a:buClr>
            </a:pPr>
            <a:endParaRPr lang="en-US" sz="2000" b="1" dirty="0" smtClean="0">
              <a:solidFill>
                <a:srgbClr val="40458C"/>
              </a:solidFill>
            </a:endParaRPr>
          </a:p>
          <a:p>
            <a:pPr marL="285750" indent="-285750" algn="l">
              <a:buClr>
                <a:srgbClr val="006666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40458C"/>
                </a:solidFill>
              </a:rPr>
              <a:t>d</a:t>
            </a:r>
            <a:r>
              <a:rPr lang="en-US" sz="2000" dirty="0">
                <a:solidFill>
                  <a:srgbClr val="40458C"/>
                </a:solidFill>
              </a:rPr>
              <a:t>, t, </a:t>
            </a:r>
            <a:r>
              <a:rPr lang="en-US" sz="2000" baseline="30000" dirty="0">
                <a:solidFill>
                  <a:srgbClr val="40458C"/>
                </a:solidFill>
              </a:rPr>
              <a:t>3</a:t>
            </a:r>
            <a:r>
              <a:rPr lang="en-US" sz="2000" dirty="0">
                <a:solidFill>
                  <a:srgbClr val="40458C"/>
                </a:solidFill>
              </a:rPr>
              <a:t>He, and </a:t>
            </a:r>
            <a:r>
              <a:rPr lang="en-US" sz="2000" dirty="0" smtClean="0">
                <a:solidFill>
                  <a:srgbClr val="40458C"/>
                </a:solidFill>
              </a:rPr>
              <a:t>alpha’s </a:t>
            </a:r>
            <a:r>
              <a:rPr lang="en-US" sz="2000" dirty="0">
                <a:solidFill>
                  <a:srgbClr val="40458C"/>
                </a:solidFill>
              </a:rPr>
              <a:t>generated during the (G)INC and pre-equilibrium stage</a:t>
            </a:r>
          </a:p>
          <a:p>
            <a:pPr marL="285750" indent="-285750" algn="l">
              <a:buClr>
                <a:srgbClr val="006666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6F89F7"/>
                </a:solidFill>
              </a:rPr>
              <a:t>FOM </a:t>
            </a:r>
            <a:r>
              <a:rPr lang="en-US" sz="2000" dirty="0">
                <a:solidFill>
                  <a:srgbClr val="6F89F7"/>
                </a:solidFill>
              </a:rPr>
              <a:t>evaluation based on phase space “closeness” </a:t>
            </a:r>
            <a:r>
              <a:rPr lang="en-US" sz="2000" dirty="0" smtClean="0">
                <a:solidFill>
                  <a:srgbClr val="6F89F7"/>
                </a:solidFill>
              </a:rPr>
              <a:t>of emerging nucleons at </a:t>
            </a:r>
            <a:r>
              <a:rPr lang="en-US" sz="2000" dirty="0">
                <a:solidFill>
                  <a:srgbClr val="6F89F7"/>
                </a:solidFill>
              </a:rPr>
              <a:t>the nucleus periphery used to decide whether a light fragment is formed rather than </a:t>
            </a:r>
            <a:r>
              <a:rPr lang="en-US" sz="2000" dirty="0" smtClean="0">
                <a:solidFill>
                  <a:srgbClr val="6F89F7"/>
                </a:solidFill>
              </a:rPr>
              <a:t>not</a:t>
            </a:r>
          </a:p>
          <a:p>
            <a:pPr marL="285750" indent="-285750" algn="l">
              <a:buClr>
                <a:srgbClr val="006666"/>
              </a:buClr>
              <a:buFont typeface="Wingdings" pitchFamily="2" charset="2"/>
              <a:buChar char="Ø"/>
            </a:pPr>
            <a:r>
              <a:rPr lang="en-US" sz="2000" dirty="0"/>
              <a:t>… 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p,d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 reactions</a:t>
            </a:r>
            <a:r>
              <a:rPr lang="en-US" sz="2000" dirty="0"/>
              <a:t> at energies below few tens of MeV: badly reproduced by coalescence. A 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direct deuteron formation </a:t>
            </a:r>
            <a:r>
              <a:rPr lang="en-US" sz="2000" dirty="0"/>
              <a:t>mechanism at the first </a:t>
            </a:r>
            <a:r>
              <a:rPr lang="en-US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pn</a:t>
            </a:r>
            <a:r>
              <a:rPr lang="en-US" sz="2000" dirty="0"/>
              <a:t> elementary step </a:t>
            </a:r>
            <a:r>
              <a:rPr lang="en-US" sz="2000" dirty="0" smtClean="0"/>
              <a:t>has </a:t>
            </a:r>
            <a:r>
              <a:rPr lang="en-US" sz="2000" dirty="0"/>
              <a:t>been introduced in 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FLUKA</a:t>
            </a:r>
          </a:p>
          <a:p>
            <a:pPr marL="285750" indent="-285750" algn="l">
              <a:buClr>
                <a:srgbClr val="006666"/>
              </a:buClr>
              <a:buFont typeface="Wingdings" pitchFamily="2" charset="2"/>
              <a:buChar char="Ø"/>
            </a:pPr>
            <a:endParaRPr lang="en-US" sz="2000" dirty="0">
              <a:solidFill>
                <a:srgbClr val="6F89F7"/>
              </a:solidFill>
              <a:latin typeface="Tahoma" pitchFamily="34" charset="0"/>
            </a:endParaRPr>
          </a:p>
        </p:txBody>
      </p:sp>
      <p:pic>
        <p:nvPicPr>
          <p:cNvPr id="9" name="Picture 11" descr="cu542tvar_ppt"/>
          <p:cNvPicPr>
            <a:picLocks noChangeAspect="1" noChangeArrowheads="1"/>
          </p:cNvPicPr>
          <p:nvPr/>
        </p:nvPicPr>
        <p:blipFill>
          <a:blip r:embed="rId3" cstate="print"/>
          <a:srcRect l="7555" t="10686" r="4250" b="10176"/>
          <a:stretch>
            <a:fillRect/>
          </a:stretch>
        </p:blipFill>
        <p:spPr bwMode="auto">
          <a:xfrm>
            <a:off x="479376" y="1012815"/>
            <a:ext cx="4225246" cy="5369878"/>
          </a:xfrm>
          <a:prstGeom prst="rect">
            <a:avLst/>
          </a:prstGeom>
          <a:noFill/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731882" y="2385749"/>
            <a:ext cx="2016224" cy="132343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/>
              <a:t>Double differential </a:t>
            </a:r>
            <a:r>
              <a:rPr lang="en-US" sz="1600" dirty="0" smtClean="0"/>
              <a:t>t production from </a:t>
            </a:r>
            <a:r>
              <a:rPr lang="en-US" sz="1600" dirty="0"/>
              <a:t>542 MeV </a:t>
            </a:r>
            <a:r>
              <a:rPr lang="en-US" sz="1600" dirty="0" smtClean="0"/>
              <a:t> </a:t>
            </a:r>
            <a:r>
              <a:rPr lang="en-US" sz="1600" dirty="0"/>
              <a:t>neutrons on Copper (</a:t>
            </a:r>
            <a:r>
              <a:rPr lang="en-US" sz="1600" dirty="0" smtClean="0"/>
              <a:t>NPA510, 774)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70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226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89E865-3A81-4F7E-A9A6-84F82900C06F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95400" y="333375"/>
            <a:ext cx="10873208" cy="574676"/>
          </a:xfrm>
        </p:spPr>
        <p:txBody>
          <a:bodyPr/>
          <a:lstStyle/>
          <a:p>
            <a:pPr eaLnBrk="1" hangingPunct="1"/>
            <a:r>
              <a:rPr lang="en-US" sz="2400" dirty="0"/>
              <a:t>Equilibrium particle emission (evaporation, fission and nuclear break-up)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5664201" y="2271714"/>
          <a:ext cx="4752975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6" name="Equation" r:id="rId4" imgW="2908080" imgH="444240" progId="Equation.3">
                  <p:embed/>
                </p:oleObj>
              </mc:Choice>
              <mc:Fallback>
                <p:oleObj name="Equation" r:id="rId4" imgW="2908080" imgH="444240" progId="Equation.3">
                  <p:embed/>
                  <p:pic>
                    <p:nvPicPr>
                      <p:cNvPr id="512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1" y="2271714"/>
                        <a:ext cx="4752975" cy="725487"/>
                      </a:xfrm>
                      <a:prstGeom prst="rect">
                        <a:avLst/>
                      </a:prstGeom>
                      <a:solidFill>
                        <a:srgbClr val="FFCC00">
                          <a:alpha val="39999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4"/>
          <p:cNvGraphicFramePr>
            <a:graphicFrameLocks noChangeAspect="1"/>
          </p:cNvGraphicFramePr>
          <p:nvPr/>
        </p:nvGraphicFramePr>
        <p:xfrm>
          <a:off x="5951538" y="3219451"/>
          <a:ext cx="437991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" name="Equation" r:id="rId6" imgW="2641320" imgH="431640" progId="Equation.3">
                  <p:embed/>
                </p:oleObj>
              </mc:Choice>
              <mc:Fallback>
                <p:oleObj name="Equation" r:id="rId6" imgW="2641320" imgH="431640" progId="Equation.3">
                  <p:embed/>
                  <p:pic>
                    <p:nvPicPr>
                      <p:cNvPr id="512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538" y="3219451"/>
                        <a:ext cx="4379912" cy="714375"/>
                      </a:xfrm>
                      <a:prstGeom prst="rect">
                        <a:avLst/>
                      </a:prstGeom>
                      <a:solidFill>
                        <a:srgbClr val="66FF66">
                          <a:alpha val="39999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1775520" y="2276872"/>
            <a:ext cx="3888681" cy="646331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Probability per unit time of emitting a particle j with energy E</a:t>
            </a:r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1559496" y="3356992"/>
            <a:ext cx="4168205" cy="369332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80"/>
                </a:solidFill>
              </a:rPr>
              <a:t>Probability per unit time of </a:t>
            </a:r>
            <a:r>
              <a:rPr lang="en-US" dirty="0" err="1">
                <a:solidFill>
                  <a:srgbClr val="008080"/>
                </a:solidFill>
              </a:rPr>
              <a:t>fissioning</a:t>
            </a:r>
            <a:endParaRPr lang="en-US" dirty="0">
              <a:solidFill>
                <a:srgbClr val="008080"/>
              </a:solidFill>
            </a:endParaRPr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263352" y="993502"/>
            <a:ext cx="11665296" cy="1061829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100" b="0" dirty="0"/>
              <a:t>From statistical considerations and the detailed balance principle, the probabilities for emitting a particle of mass </a:t>
            </a:r>
            <a:r>
              <a:rPr lang="en-US" sz="2100" b="0" dirty="0" err="1"/>
              <a:t>m</a:t>
            </a:r>
            <a:r>
              <a:rPr lang="en-US" sz="2100" b="0" baseline="-25000" dirty="0" err="1"/>
              <a:t>j</a:t>
            </a:r>
            <a:r>
              <a:rPr lang="en-US" sz="2100" b="0" baseline="-25000" dirty="0"/>
              <a:t>, </a:t>
            </a:r>
            <a:r>
              <a:rPr lang="en-US" sz="2100" b="0" dirty="0"/>
              <a:t>spin </a:t>
            </a:r>
            <a:r>
              <a:rPr lang="en-US" sz="2100" b="0" dirty="0" err="1"/>
              <a:t>S</a:t>
            </a:r>
            <a:r>
              <a:rPr lang="en-US" sz="2100" b="0" baseline="-25000" dirty="0" err="1"/>
              <a:t>j,</a:t>
            </a:r>
            <a:r>
              <a:rPr lang="en-US" sz="2100" b="0" dirty="0" err="1"/>
              <a:t>ħ</a:t>
            </a:r>
            <a:r>
              <a:rPr lang="en-US" sz="2100" b="0" dirty="0"/>
              <a:t> and energy E, </a:t>
            </a:r>
            <a:r>
              <a:rPr lang="en-US" sz="2100" b="0" baseline="-25000" dirty="0"/>
              <a:t> </a:t>
            </a:r>
            <a:r>
              <a:rPr lang="en-US" sz="2100" b="0" dirty="0"/>
              <a:t>or of </a:t>
            </a:r>
            <a:r>
              <a:rPr lang="en-US" sz="2100" b="0" dirty="0" err="1"/>
              <a:t>fissioning</a:t>
            </a:r>
            <a:r>
              <a:rPr lang="en-US" sz="2100" b="0" dirty="0"/>
              <a:t> are given </a:t>
            </a:r>
            <a:r>
              <a:rPr lang="en-US" sz="2100" b="0" dirty="0" smtClean="0"/>
              <a:t>by*:</a:t>
            </a:r>
            <a:endParaRPr lang="en-US" sz="2100" b="0" dirty="0"/>
          </a:p>
          <a:p>
            <a:r>
              <a:rPr lang="en-US" sz="2100" b="0" dirty="0"/>
              <a:t>(</a:t>
            </a:r>
            <a:r>
              <a:rPr lang="en-US" sz="2100" b="0" dirty="0" err="1">
                <a:solidFill>
                  <a:srgbClr val="FF5050"/>
                </a:solidFill>
              </a:rPr>
              <a:t>i</a:t>
            </a:r>
            <a:r>
              <a:rPr lang="en-US" sz="2100" b="0" dirty="0">
                <a:solidFill>
                  <a:srgbClr val="FF5050"/>
                </a:solidFill>
              </a:rPr>
              <a:t>, f</a:t>
            </a:r>
            <a:r>
              <a:rPr lang="en-US" sz="2100" b="0" dirty="0"/>
              <a:t> for initial/final state, </a:t>
            </a:r>
            <a:r>
              <a:rPr lang="en-US" sz="2100" b="0" dirty="0" err="1">
                <a:solidFill>
                  <a:srgbClr val="008080"/>
                </a:solidFill>
              </a:rPr>
              <a:t>Fiss</a:t>
            </a:r>
            <a:r>
              <a:rPr lang="en-US" sz="2100" b="0" dirty="0">
                <a:solidFill>
                  <a:srgbClr val="008080"/>
                </a:solidFill>
              </a:rPr>
              <a:t> </a:t>
            </a:r>
            <a:r>
              <a:rPr lang="en-US" sz="2100" b="0" dirty="0"/>
              <a:t>for fission saddle point)</a:t>
            </a:r>
          </a:p>
        </p:txBody>
      </p:sp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1055440" y="4005263"/>
            <a:ext cx="3835400" cy="1490662"/>
          </a:xfrm>
          <a:prstGeom prst="rect">
            <a:avLst/>
          </a:prstGeom>
          <a:solidFill>
            <a:srgbClr val="00CCFF">
              <a:alpha val="30196"/>
            </a:srgbClr>
          </a:solidFill>
          <a:ln w="25400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71450" indent="-171450" algn="l">
              <a:buFontTx/>
              <a:buChar char="•"/>
            </a:pPr>
            <a:r>
              <a:rPr lang="el-GR" b="0" dirty="0">
                <a:solidFill>
                  <a:schemeClr val="accent2"/>
                </a:solidFill>
              </a:rPr>
              <a:t>ρ</a:t>
            </a:r>
            <a:r>
              <a:rPr lang="en-US" b="0" dirty="0">
                <a:solidFill>
                  <a:schemeClr val="accent2"/>
                </a:solidFill>
              </a:rPr>
              <a:t>’s: nuclear level densities</a:t>
            </a:r>
          </a:p>
          <a:p>
            <a:pPr marL="171450" indent="-171450" algn="l">
              <a:buFontTx/>
              <a:buChar char="•"/>
            </a:pPr>
            <a:r>
              <a:rPr lang="en-US" b="0" dirty="0">
                <a:solidFill>
                  <a:schemeClr val="accent2"/>
                </a:solidFill>
              </a:rPr>
              <a:t>U’s: excitation energies</a:t>
            </a:r>
          </a:p>
          <a:p>
            <a:pPr marL="171450" indent="-171450" algn="l">
              <a:buFontTx/>
              <a:buChar char="•"/>
            </a:pPr>
            <a:r>
              <a:rPr lang="en-US" b="0" dirty="0" err="1">
                <a:solidFill>
                  <a:schemeClr val="accent2"/>
                </a:solidFill>
              </a:rPr>
              <a:t>V</a:t>
            </a:r>
            <a:r>
              <a:rPr lang="en-US" b="0" baseline="-25000" dirty="0" err="1">
                <a:solidFill>
                  <a:schemeClr val="accent2"/>
                </a:solidFill>
              </a:rPr>
              <a:t>j</a:t>
            </a:r>
            <a:r>
              <a:rPr lang="en-US" b="0" dirty="0" err="1">
                <a:solidFill>
                  <a:schemeClr val="accent2"/>
                </a:solidFill>
              </a:rPr>
              <a:t>’s</a:t>
            </a:r>
            <a:r>
              <a:rPr lang="en-US" b="0" dirty="0">
                <a:solidFill>
                  <a:schemeClr val="accent2"/>
                </a:solidFill>
              </a:rPr>
              <a:t>: possible Coulomb barrier   for emitting a particle type j</a:t>
            </a:r>
          </a:p>
          <a:p>
            <a:pPr marL="171450" indent="-171450" algn="l">
              <a:buFontTx/>
              <a:buChar char="•"/>
            </a:pPr>
            <a:r>
              <a:rPr lang="en-US" b="0" dirty="0" err="1">
                <a:solidFill>
                  <a:schemeClr val="accent2"/>
                </a:solidFill>
              </a:rPr>
              <a:t>B</a:t>
            </a:r>
            <a:r>
              <a:rPr lang="en-US" b="0" baseline="-25000" dirty="0" err="1">
                <a:solidFill>
                  <a:schemeClr val="accent2"/>
                </a:solidFill>
              </a:rPr>
              <a:t>Fiss</a:t>
            </a:r>
            <a:r>
              <a:rPr lang="en-US" b="0" dirty="0">
                <a:solidFill>
                  <a:schemeClr val="accent2"/>
                </a:solidFill>
              </a:rPr>
              <a:t>: fission barrier</a:t>
            </a:r>
            <a:endParaRPr lang="el-GR" b="0" dirty="0">
              <a:solidFill>
                <a:schemeClr val="accent2"/>
              </a:solidFill>
            </a:endParaRPr>
          </a:p>
        </p:txBody>
      </p:sp>
      <p:sp>
        <p:nvSpPr>
          <p:cNvPr id="5130" name="Text Box 9"/>
          <p:cNvSpPr txBox="1">
            <a:spLocks noChangeArrowheads="1"/>
          </p:cNvSpPr>
          <p:nvPr/>
        </p:nvSpPr>
        <p:spPr bwMode="auto">
          <a:xfrm>
            <a:off x="6240463" y="4005263"/>
            <a:ext cx="4032250" cy="1490662"/>
          </a:xfrm>
          <a:prstGeom prst="rect">
            <a:avLst/>
          </a:prstGeom>
          <a:solidFill>
            <a:srgbClr val="00CCFF">
              <a:alpha val="30196"/>
            </a:srgbClr>
          </a:solidFill>
          <a:ln w="25400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71450" indent="-171450" algn="l">
              <a:buFontTx/>
              <a:buChar char="•"/>
            </a:pPr>
            <a:r>
              <a:rPr lang="en-US" b="0">
                <a:solidFill>
                  <a:schemeClr val="accent2"/>
                </a:solidFill>
              </a:rPr>
              <a:t>Q</a:t>
            </a:r>
            <a:r>
              <a:rPr lang="en-US" b="0" baseline="-25000">
                <a:solidFill>
                  <a:schemeClr val="accent2"/>
                </a:solidFill>
              </a:rPr>
              <a:t>j</a:t>
            </a:r>
            <a:r>
              <a:rPr lang="en-US" b="0">
                <a:solidFill>
                  <a:schemeClr val="accent2"/>
                </a:solidFill>
              </a:rPr>
              <a:t>’s: reaction Q for emitting a particle type j</a:t>
            </a:r>
          </a:p>
          <a:p>
            <a:pPr marL="171450" indent="-171450" algn="l">
              <a:buFontTx/>
              <a:buChar char="•"/>
            </a:pPr>
            <a:r>
              <a:rPr lang="el-GR" b="0">
                <a:solidFill>
                  <a:schemeClr val="accent2"/>
                </a:solidFill>
              </a:rPr>
              <a:t>σ</a:t>
            </a:r>
            <a:r>
              <a:rPr lang="el-GR" b="0" baseline="-25000">
                <a:solidFill>
                  <a:schemeClr val="accent2"/>
                </a:solidFill>
              </a:rPr>
              <a:t>inv</a:t>
            </a:r>
            <a:r>
              <a:rPr lang="en-US" b="0">
                <a:solidFill>
                  <a:schemeClr val="accent2"/>
                </a:solidFill>
              </a:rPr>
              <a:t>: cross section for the inverse process</a:t>
            </a:r>
          </a:p>
          <a:p>
            <a:pPr marL="171450" indent="-171450" algn="l">
              <a:buFontTx/>
              <a:buChar char="•"/>
            </a:pPr>
            <a:r>
              <a:rPr lang="el-GR" b="0">
                <a:solidFill>
                  <a:schemeClr val="accent2"/>
                </a:solidFill>
              </a:rPr>
              <a:t>Δ</a:t>
            </a:r>
            <a:r>
              <a:rPr lang="en-US" b="0">
                <a:solidFill>
                  <a:schemeClr val="accent2"/>
                </a:solidFill>
              </a:rPr>
              <a:t>’s: pairing energies</a:t>
            </a:r>
            <a:endParaRPr lang="el-GR" b="0">
              <a:solidFill>
                <a:schemeClr val="accent2"/>
              </a:solidFill>
            </a:endParaRPr>
          </a:p>
        </p:txBody>
      </p:sp>
      <p:sp>
        <p:nvSpPr>
          <p:cNvPr id="1219594" name="Text Box 10"/>
          <p:cNvSpPr txBox="1">
            <a:spLocks noChangeArrowheads="1"/>
          </p:cNvSpPr>
          <p:nvPr/>
        </p:nvSpPr>
        <p:spPr bwMode="auto">
          <a:xfrm>
            <a:off x="1415305" y="5652537"/>
            <a:ext cx="8785151" cy="584775"/>
          </a:xfrm>
          <a:prstGeom prst="rect">
            <a:avLst/>
          </a:prstGeom>
          <a:solidFill>
            <a:srgbClr val="FF99CC">
              <a:alpha val="42000"/>
            </a:srgbClr>
          </a:solidFill>
          <a:ln w="25400">
            <a:solidFill>
              <a:srgbClr val="993366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Neutron emission is strongly </a:t>
            </a:r>
            <a:r>
              <a:rPr lang="en-US" sz="1600" i="1" dirty="0" err="1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favoured</a:t>
            </a:r>
            <a:r>
              <a:rPr lang="en-US" sz="1600" i="1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because of  the lack of any barrier</a:t>
            </a:r>
          </a:p>
          <a:p>
            <a:pPr>
              <a:defRPr/>
            </a:pPr>
            <a:r>
              <a:rPr lang="en-US" sz="1600" i="1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Heavy nuclei generally reach higher excitations because of more intense cascading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Alfredo Ferrari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EIC Workshop, September 30th 2020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6200000">
            <a:off x="9523725" y="3733771"/>
            <a:ext cx="3635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Weisskopf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-Ewing approach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1338" y="2780986"/>
            <a:ext cx="7181544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</a:rPr>
              <a:t>In FLUKA: </a:t>
            </a:r>
            <a:r>
              <a:rPr lang="en-US" sz="2000" i="1" dirty="0">
                <a:solidFill>
                  <a:srgbClr val="FF0000"/>
                </a:solidFill>
              </a:rPr>
              <a:t>~600</a:t>
            </a:r>
            <a:r>
              <a:rPr lang="en-US" sz="2000" i="1" dirty="0">
                <a:solidFill>
                  <a:schemeClr val="accent2"/>
                </a:solidFill>
              </a:rPr>
              <a:t> possible emitted particles/states </a:t>
            </a:r>
            <a:r>
              <a:rPr lang="en-US" sz="2000" i="1" dirty="0">
                <a:solidFill>
                  <a:srgbClr val="C00000"/>
                </a:solidFill>
              </a:rPr>
              <a:t>(A&lt;25) </a:t>
            </a:r>
            <a:r>
              <a:rPr lang="en-US" sz="2000" i="1" dirty="0">
                <a:solidFill>
                  <a:schemeClr val="accent2"/>
                </a:solidFill>
              </a:rPr>
              <a:t>with an extended (heavy) </a:t>
            </a:r>
            <a:r>
              <a:rPr lang="en-US" sz="2000" i="1" dirty="0" smtClean="0">
                <a:solidFill>
                  <a:schemeClr val="accent2"/>
                </a:solidFill>
              </a:rPr>
              <a:t>evaporation/fission/</a:t>
            </a:r>
            <a:r>
              <a:rPr lang="en-US" sz="2000" i="1" dirty="0" smtClean="0">
                <a:solidFill>
                  <a:srgbClr val="CC0000"/>
                </a:solidFill>
              </a:rPr>
              <a:t>fragmentation</a:t>
            </a:r>
            <a:r>
              <a:rPr lang="en-US" sz="2000" i="1" dirty="0" smtClean="0">
                <a:solidFill>
                  <a:schemeClr val="accent2"/>
                </a:solidFill>
              </a:rPr>
              <a:t> formalism</a:t>
            </a:r>
          </a:p>
          <a:p>
            <a:r>
              <a:rPr lang="en-US" sz="2000" i="1" kern="0" dirty="0" smtClean="0">
                <a:solidFill>
                  <a:schemeClr val="accent2"/>
                </a:solidFill>
              </a:rPr>
              <a:t>For light nuclei (A&lt;17): enhanced Fermi break up</a:t>
            </a:r>
            <a:endParaRPr lang="en-US" sz="2000" i="1" kern="0" dirty="0"/>
          </a:p>
        </p:txBody>
      </p:sp>
    </p:spTree>
    <p:extLst>
      <p:ext uri="{BB962C8B-B14F-4D97-AF65-F5344CB8AC3E}">
        <p14:creationId xmlns:p14="http://schemas.microsoft.com/office/powerpoint/2010/main" val="407297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19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59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8629" y="958473"/>
            <a:ext cx="11305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Statistical (evaporation) models are known to work poorly for light nuclei. An alternative, better performing, description of light nuclei de-excitation can be obtained with the Fermi break-up mechanism. The probability of splitting a </a:t>
            </a:r>
            <a:r>
              <a:rPr lang="en-GB" b="1" dirty="0" smtClean="0"/>
              <a:t>nucleus A, Z</a:t>
            </a:r>
            <a:r>
              <a:rPr lang="en-GB" dirty="0" smtClean="0"/>
              <a:t>, with </a:t>
            </a:r>
            <a:r>
              <a:rPr lang="en-GB" b="1" dirty="0" smtClean="0"/>
              <a:t>excitation U</a:t>
            </a:r>
            <a:r>
              <a:rPr lang="en-GB" dirty="0" smtClean="0"/>
              <a:t> into </a:t>
            </a:r>
            <a:r>
              <a:rPr lang="en-GB" b="1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n</a:t>
            </a:r>
            <a:r>
              <a:rPr lang="en-GB" dirty="0" smtClean="0"/>
              <a:t> fragments of given masses, </a:t>
            </a:r>
            <a:r>
              <a:rPr lang="en-GB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</a:t>
            </a:r>
            <a:r>
              <a:rPr lang="en-GB" b="1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</a:t>
            </a:r>
            <a:r>
              <a:rPr lang="en-GB" dirty="0" smtClean="0"/>
              <a:t>, spins, </a:t>
            </a:r>
            <a:r>
              <a:rPr lang="en-GB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</a:t>
            </a:r>
            <a:r>
              <a:rPr lang="en-GB" b="1" baseline="-2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</a:t>
            </a:r>
            <a:r>
              <a:rPr lang="en-GB" dirty="0"/>
              <a:t>,</a:t>
            </a:r>
            <a:r>
              <a:rPr lang="en-GB" dirty="0" smtClean="0"/>
              <a:t>  … is given by: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Symbol"/>
              </a:rPr>
              <a:t>Fermi Break-up in FLUKA</a:t>
            </a:r>
            <a:r>
              <a:rPr lang="en-US" b="1" dirty="0" smtClean="0">
                <a:sym typeface="Symbol"/>
              </a:rPr>
              <a:t>:</a:t>
            </a:r>
            <a:endParaRPr lang="en-US" b="1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947427" y="4078096"/>
            <a:ext cx="986509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kern="0" dirty="0" smtClean="0">
                <a:solidFill>
                  <a:schemeClr val="accent6">
                    <a:lumMod val="50000"/>
                  </a:schemeClr>
                </a:solidFill>
              </a:rPr>
              <a:t>… however it implicitly assumes that the emission takes place in</a:t>
            </a:r>
            <a:r>
              <a:rPr lang="en-US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L=0</a:t>
            </a:r>
            <a:r>
              <a:rPr lang="en-US" kern="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pPr algn="l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kern="0" dirty="0">
              <a:solidFill>
                <a:schemeClr val="accent6">
                  <a:lumMod val="50000"/>
                </a:schemeClr>
              </a:solidFill>
            </a:endParaRPr>
          </a:p>
          <a:p>
            <a:pPr algn="l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kern="0" dirty="0" smtClean="0">
                <a:solidFill>
                  <a:schemeClr val="accent6">
                    <a:lumMod val="50000"/>
                  </a:schemeClr>
                </a:solidFill>
              </a:rPr>
              <a:t>Significant improvement can be obtained when the compound nucleus spin and parity, </a:t>
            </a:r>
            <a:r>
              <a:rPr lang="en-US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J</a:t>
            </a:r>
            <a:r>
              <a:rPr lang="en-US" b="1" kern="0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π</a:t>
            </a:r>
            <a:r>
              <a:rPr lang="en-US" kern="0" dirty="0" smtClean="0">
                <a:solidFill>
                  <a:schemeClr val="accent6">
                    <a:lumMod val="50000"/>
                  </a:schemeClr>
                </a:solidFill>
              </a:rPr>
              <a:t>, are known: 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/>
            </a:pPr>
            <a:r>
              <a:rPr lang="en-US" kern="0" dirty="0" smtClean="0">
                <a:solidFill>
                  <a:schemeClr val="accent6">
                    <a:lumMod val="50000"/>
                  </a:schemeClr>
                </a:solidFill>
              </a:rPr>
              <a:t>The minimum orbital momentum, </a:t>
            </a:r>
            <a:r>
              <a:rPr lang="en-US" b="1" kern="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</a:t>
            </a:r>
            <a:r>
              <a:rPr lang="en-US" b="1" kern="0" baseline="-2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min</a:t>
            </a:r>
            <a:r>
              <a:rPr lang="en-US" kern="0" dirty="0" smtClean="0">
                <a:solidFill>
                  <a:schemeClr val="accent6">
                    <a:lumMod val="50000"/>
                  </a:schemeClr>
                </a:solidFill>
              </a:rPr>
              <a:t>, required  to match </a:t>
            </a:r>
            <a:r>
              <a:rPr lang="en-US" b="1" kern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J</a:t>
            </a:r>
            <a:r>
              <a:rPr lang="en-US" b="1" kern="0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π</a:t>
            </a:r>
            <a:r>
              <a:rPr lang="en-US" kern="0" dirty="0" smtClean="0">
                <a:solidFill>
                  <a:schemeClr val="accent6">
                    <a:lumMod val="50000"/>
                  </a:schemeClr>
                </a:solidFill>
              </a:rPr>
              <a:t> is computed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/>
            </a:pPr>
            <a:r>
              <a:rPr lang="en-US" b="1" kern="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</a:t>
            </a:r>
            <a:r>
              <a:rPr lang="en-US" b="1" kern="0" baseline="-2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</a:t>
            </a:r>
            <a:r>
              <a:rPr lang="en-US" kern="0" dirty="0" smtClean="0">
                <a:solidFill>
                  <a:schemeClr val="accent6">
                    <a:lumMod val="50000"/>
                  </a:schemeClr>
                </a:solidFill>
              </a:rPr>
              <a:t> is restricted to the subset of spin combinations compatible with </a:t>
            </a:r>
            <a:r>
              <a:rPr lang="en-US" b="1" kern="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</a:t>
            </a:r>
            <a:r>
              <a:rPr lang="en-US" b="1" kern="0" baseline="-2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min</a:t>
            </a:r>
            <a:endParaRPr lang="en-US" b="1" kern="0" baseline="-25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/>
            </a:pPr>
            <a:r>
              <a:rPr lang="en-US" kern="0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If </a:t>
            </a:r>
            <a:r>
              <a:rPr lang="en-US" b="1" kern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L</a:t>
            </a:r>
            <a:r>
              <a:rPr lang="en-US" b="1" kern="0" baseline="-2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min</a:t>
            </a:r>
            <a:r>
              <a:rPr lang="en-US" kern="0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 &gt; 0, then </a:t>
            </a:r>
            <a:r>
              <a:rPr lang="en-US" b="1" kern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E</a:t>
            </a:r>
            <a:r>
              <a:rPr lang="en-US" b="1" kern="0" baseline="-25000" dirty="0" err="1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C</a:t>
            </a:r>
            <a:r>
              <a:rPr lang="en-US" b="1" kern="0" baseline="-2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oul</a:t>
            </a:r>
            <a:r>
              <a:rPr lang="en-US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  </a:t>
            </a:r>
            <a:r>
              <a:rPr lang="en-US" b="1" kern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E</a:t>
            </a:r>
            <a:r>
              <a:rPr lang="en-US" b="1" kern="0" baseline="-2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Coul</a:t>
            </a:r>
            <a:r>
              <a:rPr lang="en-US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 + </a:t>
            </a:r>
            <a:r>
              <a:rPr lang="en-US" b="1" kern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B</a:t>
            </a:r>
            <a:r>
              <a:rPr lang="en-US" b="1" kern="0" baseline="-2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centrifugal</a:t>
            </a:r>
            <a:endParaRPr lang="en-US" b="1" kern="0" baseline="-25000" dirty="0" smtClean="0">
              <a:solidFill>
                <a:schemeClr val="accent2">
                  <a:lumMod val="60000"/>
                  <a:lumOff val="40000"/>
                </a:schemeClr>
              </a:solidFill>
              <a:sym typeface="Symbol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/>
            </a:pPr>
            <a:endParaRPr lang="en-US" b="1" kern="0" baseline="-25000" dirty="0">
              <a:solidFill>
                <a:schemeClr val="accent2">
                  <a:lumMod val="60000"/>
                  <a:lumOff val="40000"/>
                </a:schemeClr>
              </a:solidFill>
              <a:sym typeface="Symbol"/>
            </a:endParaRPr>
          </a:p>
          <a:p>
            <a:pPr algn="l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b="1" kern="0" baseline="-25000" dirty="0">
              <a:solidFill>
                <a:schemeClr val="accent2">
                  <a:lumMod val="60000"/>
                  <a:lumOff val="40000"/>
                </a:schemeClr>
              </a:solidFill>
              <a:sym typeface="Symbo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28E9-5DE0-4B6A-8D68-5B52017263D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Workshop, September 30th 2020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Alfredo Ferrari</a:t>
            </a:r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002439"/>
              </p:ext>
            </p:extLst>
          </p:nvPr>
        </p:nvGraphicFramePr>
        <p:xfrm>
          <a:off x="3215680" y="2158802"/>
          <a:ext cx="6242050" cy="184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" name="Equation" r:id="rId3" imgW="4635360" imgH="1371600" progId="Equation.DSMT4">
                  <p:embed/>
                </p:oleObj>
              </mc:Choice>
              <mc:Fallback>
                <p:oleObj name="Equation" r:id="rId3" imgW="4635360" imgH="13716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5680" y="2158802"/>
                        <a:ext cx="6242050" cy="1846262"/>
                      </a:xfrm>
                      <a:prstGeom prst="rect">
                        <a:avLst/>
                      </a:prstGeom>
                      <a:solidFill>
                        <a:srgbClr val="85A3FF">
                          <a:alpha val="30980"/>
                        </a:srgbClr>
                      </a:solidFill>
                      <a:ln w="254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 bwMode="auto">
          <a:xfrm>
            <a:off x="4007768" y="2570096"/>
            <a:ext cx="288032" cy="540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Oval 9"/>
          <p:cNvSpPr/>
          <p:nvPr/>
        </p:nvSpPr>
        <p:spPr bwMode="auto">
          <a:xfrm>
            <a:off x="8472264" y="2562110"/>
            <a:ext cx="396000" cy="540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28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148092" y="6436568"/>
            <a:ext cx="2131484" cy="304800"/>
          </a:xfrm>
        </p:spPr>
        <p:txBody>
          <a:bodyPr/>
          <a:lstStyle/>
          <a:p>
            <a:r>
              <a:rPr lang="en-US" altLang="en-US" smtClean="0"/>
              <a:t>Alfredo Ferrari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4" t="4852" r="5166" b="10101"/>
          <a:stretch/>
        </p:blipFill>
        <p:spPr>
          <a:xfrm>
            <a:off x="7464152" y="872952"/>
            <a:ext cx="4680520" cy="58326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" t="4773" r="6684" b="9474"/>
          <a:stretch/>
        </p:blipFill>
        <p:spPr>
          <a:xfrm>
            <a:off x="171341" y="959075"/>
            <a:ext cx="4724618" cy="5941565"/>
          </a:xfrm>
          <a:prstGeom prst="rect">
            <a:avLst/>
          </a:prstGeom>
        </p:spPr>
      </p:pic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5070284" y="6436568"/>
            <a:ext cx="2537884" cy="304800"/>
          </a:xfrm>
        </p:spPr>
        <p:txBody>
          <a:bodyPr/>
          <a:lstStyle/>
          <a:p>
            <a:r>
              <a:rPr lang="en-US" altLang="en-US" smtClean="0"/>
              <a:t>EIC Workshop, September 30th 2020</a:t>
            </a:r>
            <a:endParaRPr lang="en-US" alt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064552" y="6436568"/>
            <a:ext cx="813611" cy="304800"/>
          </a:xfrm>
        </p:spPr>
        <p:txBody>
          <a:bodyPr/>
          <a:lstStyle/>
          <a:p>
            <a:fld id="{583876C2-E63B-493C-B002-B431934B0BD8}" type="slidenum">
              <a:rPr lang="en-US" altLang="en-US"/>
              <a:pPr/>
              <a:t>24</a:t>
            </a:fld>
            <a:endParaRPr lang="en-US" altLang="en-US" dirty="0"/>
          </a:p>
        </p:txBody>
      </p:sp>
      <p:sp>
        <p:nvSpPr>
          <p:cNvPr id="934914" name="Rectangle 2"/>
          <p:cNvSpPr>
            <a:spLocks noChangeArrowheads="1"/>
          </p:cNvSpPr>
          <p:nvPr/>
        </p:nvSpPr>
        <p:spPr bwMode="auto">
          <a:xfrm>
            <a:off x="589081" y="434183"/>
            <a:ext cx="7991475" cy="431800"/>
          </a:xfrm>
          <a:prstGeom prst="rect">
            <a:avLst/>
          </a:prstGeom>
          <a:extLst/>
        </p:spPr>
        <p:txBody>
          <a:bodyPr anchor="ctr"/>
          <a:lstStyle>
            <a:lvl1pPr algn="l">
              <a:defRPr sz="3600">
                <a:solidFill>
                  <a:schemeClr val="tx2"/>
                </a:solidFill>
                <a:latin typeface="Comic Sans MS" panose="030F0702030302020204" pitchFamily="66" charset="0"/>
              </a:defRPr>
            </a:lvl1pPr>
            <a:lvl2pPr algn="l">
              <a:defRPr sz="3600">
                <a:solidFill>
                  <a:schemeClr val="tx2"/>
                </a:solidFill>
                <a:latin typeface="Comic Sans MS" panose="030F0702030302020204" pitchFamily="66" charset="0"/>
              </a:defRPr>
            </a:lvl2pPr>
            <a:lvl3pPr algn="l">
              <a:defRPr sz="3600">
                <a:solidFill>
                  <a:schemeClr val="tx2"/>
                </a:solidFill>
                <a:latin typeface="Comic Sans MS" panose="030F0702030302020204" pitchFamily="66" charset="0"/>
              </a:defRPr>
            </a:lvl3pPr>
            <a:lvl4pPr algn="l">
              <a:defRPr sz="3600">
                <a:solidFill>
                  <a:schemeClr val="tx2"/>
                </a:solidFill>
                <a:latin typeface="Comic Sans MS" panose="030F0702030302020204" pitchFamily="66" charset="0"/>
              </a:defRPr>
            </a:lvl4pPr>
            <a:lvl5pPr algn="l">
              <a:defRPr sz="3600">
                <a:solidFill>
                  <a:schemeClr val="tx2"/>
                </a:solidFill>
                <a:latin typeface="Comic Sans MS" panose="030F0702030302020204" pitchFamily="66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anose="030F0702030302020204" pitchFamily="66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anose="030F0702030302020204" pitchFamily="66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anose="030F0702030302020204" pitchFamily="66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3200" b="1" dirty="0" smtClean="0"/>
              <a:t>Thin </a:t>
            </a:r>
            <a:r>
              <a:rPr lang="en-US" altLang="en-US" sz="3200" b="1" dirty="0"/>
              <a:t>target </a:t>
            </a:r>
            <a:r>
              <a:rPr lang="en-US" altLang="en-US" sz="3200" b="1" dirty="0" smtClean="0"/>
              <a:t>examples: </a:t>
            </a:r>
            <a:r>
              <a:rPr lang="en-US" altLang="en-US" sz="3200" b="1" dirty="0"/>
              <a:t>neutrons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835677" y="1172516"/>
            <a:ext cx="2700483" cy="4921750"/>
            <a:chOff x="4835677" y="1172516"/>
            <a:chExt cx="2700483" cy="4921750"/>
          </a:xfrm>
        </p:grpSpPr>
        <p:sp>
          <p:nvSpPr>
            <p:cNvPr id="934916" name="Text Box 4"/>
            <p:cNvSpPr txBox="1">
              <a:spLocks noChangeArrowheads="1"/>
            </p:cNvSpPr>
            <p:nvPr/>
          </p:nvSpPr>
          <p:spPr bwMode="auto">
            <a:xfrm>
              <a:off x="5170915" y="4093718"/>
              <a:ext cx="2365245" cy="2000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dirty="0" smtClean="0">
                  <a:solidFill>
                    <a:srgbClr val="000000"/>
                  </a:solidFill>
                </a:rPr>
                <a:t>Double differential cross section </a:t>
              </a:r>
              <a:r>
                <a:rPr lang="en-US" dirty="0">
                  <a:solidFill>
                    <a:srgbClr val="000000"/>
                  </a:solidFill>
                </a:rPr>
                <a:t>d</a:t>
              </a:r>
              <a:r>
                <a:rPr lang="en-US" baseline="30000" dirty="0">
                  <a:solidFill>
                    <a:srgbClr val="000000"/>
                  </a:solidFill>
                </a:rPr>
                <a:t>2</a:t>
              </a:r>
              <a:r>
                <a:rPr lang="en-US" dirty="0">
                  <a:solidFill>
                    <a:srgbClr val="000000"/>
                  </a:solidFill>
                  <a:sym typeface="Symbol" panose="05050102010706020507" pitchFamily="18" charset="2"/>
                </a:rPr>
                <a:t></a:t>
              </a:r>
              <a:r>
                <a:rPr lang="en-US" dirty="0">
                  <a:solidFill>
                    <a:srgbClr val="000000"/>
                  </a:solidFill>
                </a:rPr>
                <a:t>/</a:t>
              </a:r>
              <a:r>
                <a:rPr lang="en-US" dirty="0" err="1">
                  <a:solidFill>
                    <a:srgbClr val="000000"/>
                  </a:solidFill>
                </a:rPr>
                <a:t>dEd</a:t>
              </a:r>
              <a:r>
                <a:rPr lang="en-US" dirty="0">
                  <a:solidFill>
                    <a:srgbClr val="000000"/>
                  </a:solidFill>
                  <a:sym typeface="Symbol" panose="05050102010706020507" pitchFamily="18" charset="2"/>
                </a:rPr>
                <a:t></a:t>
              </a:r>
              <a:r>
                <a:rPr lang="en-US" altLang="en-US" dirty="0">
                  <a:solidFill>
                    <a:srgbClr val="000000"/>
                  </a:solidFill>
                </a:rPr>
                <a:t> for </a:t>
              </a:r>
              <a:r>
                <a:rPr lang="en-US" altLang="en-US" dirty="0" err="1" smtClean="0">
                  <a:solidFill>
                    <a:srgbClr val="000000"/>
                  </a:solidFill>
                </a:rPr>
                <a:t>Pb</a:t>
              </a:r>
              <a:r>
                <a:rPr lang="en-US" altLang="en-US" dirty="0" smtClean="0">
                  <a:solidFill>
                    <a:srgbClr val="000000"/>
                  </a:solidFill>
                </a:rPr>
                <a:t>(</a:t>
              </a:r>
              <a:r>
                <a:rPr lang="en-US" altLang="en-US" dirty="0" err="1" smtClean="0">
                  <a:solidFill>
                    <a:srgbClr val="000000"/>
                  </a:solidFill>
                </a:rPr>
                <a:t>p,xn</a:t>
              </a:r>
              <a:r>
                <a:rPr lang="en-US" altLang="en-US" dirty="0">
                  <a:solidFill>
                    <a:srgbClr val="000000"/>
                  </a:solidFill>
                </a:rPr>
                <a:t>) @ 3 </a:t>
              </a:r>
              <a:r>
                <a:rPr lang="en-US" altLang="en-US" dirty="0" smtClean="0">
                  <a:solidFill>
                    <a:srgbClr val="000000"/>
                  </a:solidFill>
                </a:rPr>
                <a:t>GeV </a:t>
              </a:r>
              <a:r>
                <a:rPr lang="en-US" altLang="en-US" dirty="0" smtClean="0">
                  <a:solidFill>
                    <a:srgbClr val="000000"/>
                  </a:solidFill>
                  <a:sym typeface="Symbol" panose="05050102010706020507" pitchFamily="18" charset="2"/>
                </a:rPr>
                <a:t></a:t>
              </a:r>
              <a:r>
                <a:rPr lang="en-US" altLang="en-US" dirty="0" smtClean="0">
                  <a:solidFill>
                    <a:srgbClr val="000000"/>
                  </a:solidFill>
                </a:rPr>
                <a:t> </a:t>
              </a:r>
              <a:r>
                <a:rPr lang="en-US" altLang="en-US" dirty="0">
                  <a:solidFill>
                    <a:srgbClr val="000000"/>
                  </a:solidFill>
                </a:rPr>
                <a:t>thin target</a:t>
              </a:r>
            </a:p>
            <a:p>
              <a:r>
                <a:rPr lang="en-US" altLang="en-US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>
                  <a:solidFill>
                    <a:srgbClr val="000000"/>
                  </a:solidFill>
                </a:rPr>
                <a:t>Data: NST32, 827 (1995)</a:t>
              </a:r>
            </a:p>
          </p:txBody>
        </p:sp>
        <p:sp>
          <p:nvSpPr>
            <p:cNvPr id="934918" name="Text Box 6"/>
            <p:cNvSpPr txBox="1">
              <a:spLocks noChangeArrowheads="1"/>
            </p:cNvSpPr>
            <p:nvPr/>
          </p:nvSpPr>
          <p:spPr bwMode="auto">
            <a:xfrm>
              <a:off x="4835677" y="1172516"/>
              <a:ext cx="2484459" cy="22159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dirty="0" smtClean="0">
                  <a:solidFill>
                    <a:srgbClr val="000000"/>
                  </a:solidFill>
                </a:rPr>
                <a:t>Double differential </a:t>
              </a:r>
              <a:r>
                <a:rPr lang="en-US" altLang="en-US" dirty="0" smtClean="0">
                  <a:solidFill>
                    <a:srgbClr val="000000"/>
                  </a:solidFill>
                  <a:sym typeface="Symbol" panose="05050102010706020507" pitchFamily="18" charset="2"/>
                </a:rPr>
                <a:t> </a:t>
              </a:r>
              <a:r>
                <a:rPr lang="en-US" altLang="en-US" dirty="0" smtClean="0">
                  <a:solidFill>
                    <a:srgbClr val="000000"/>
                  </a:solidFill>
                </a:rPr>
                <a:t>cross section </a:t>
              </a:r>
              <a:r>
                <a:rPr lang="en-US" dirty="0">
                  <a:solidFill>
                    <a:srgbClr val="000000"/>
                  </a:solidFill>
                </a:rPr>
                <a:t>d</a:t>
              </a:r>
              <a:r>
                <a:rPr lang="en-US" baseline="30000" dirty="0">
                  <a:solidFill>
                    <a:srgbClr val="000000"/>
                  </a:solidFill>
                </a:rPr>
                <a:t>2</a:t>
              </a:r>
              <a:r>
                <a:rPr lang="en-US" dirty="0">
                  <a:solidFill>
                    <a:srgbClr val="000000"/>
                  </a:solidFill>
                  <a:sym typeface="Symbol" panose="05050102010706020507" pitchFamily="18" charset="2"/>
                </a:rPr>
                <a:t></a:t>
              </a:r>
              <a:r>
                <a:rPr lang="en-US" dirty="0">
                  <a:solidFill>
                    <a:srgbClr val="000000"/>
                  </a:solidFill>
                </a:rPr>
                <a:t>/</a:t>
              </a:r>
              <a:r>
                <a:rPr lang="en-US" dirty="0" err="1">
                  <a:solidFill>
                    <a:srgbClr val="000000"/>
                  </a:solidFill>
                </a:rPr>
                <a:t>dEd</a:t>
              </a:r>
              <a:r>
                <a:rPr lang="en-US" dirty="0" smtClean="0">
                  <a:solidFill>
                    <a:srgbClr val="000000"/>
                  </a:solidFill>
                  <a:sym typeface="Symbol" panose="05050102010706020507" pitchFamily="18" charset="2"/>
                </a:rPr>
                <a:t></a:t>
              </a:r>
              <a:r>
                <a:rPr lang="en-US" altLang="en-US" dirty="0" smtClean="0">
                  <a:solidFill>
                    <a:srgbClr val="000000"/>
                  </a:solidFill>
                </a:rPr>
                <a:t> for Fe(</a:t>
              </a:r>
              <a:r>
                <a:rPr lang="en-US" altLang="en-US" dirty="0" err="1" smtClean="0">
                  <a:solidFill>
                    <a:srgbClr val="000000"/>
                  </a:solidFill>
                </a:rPr>
                <a:t>p,xn</a:t>
              </a:r>
              <a:r>
                <a:rPr lang="en-US" altLang="en-US" dirty="0">
                  <a:solidFill>
                    <a:srgbClr val="000000"/>
                  </a:solidFill>
                </a:rPr>
                <a:t>) @ </a:t>
              </a:r>
              <a:r>
                <a:rPr lang="en-US" altLang="en-US" dirty="0" smtClean="0">
                  <a:solidFill>
                    <a:srgbClr val="000000"/>
                  </a:solidFill>
                </a:rPr>
                <a:t>800 </a:t>
              </a:r>
              <a:r>
                <a:rPr lang="en-US" altLang="en-US" dirty="0">
                  <a:solidFill>
                    <a:srgbClr val="000000"/>
                  </a:solidFill>
                </a:rPr>
                <a:t>MeV, </a:t>
              </a:r>
              <a:r>
                <a:rPr lang="en-US" altLang="en-US" dirty="0" smtClean="0">
                  <a:solidFill>
                    <a:srgbClr val="000000"/>
                  </a:solidFill>
                </a:rPr>
                <a:t>thin </a:t>
              </a:r>
              <a:r>
                <a:rPr lang="en-US" altLang="en-US" dirty="0">
                  <a:solidFill>
                    <a:srgbClr val="000000"/>
                  </a:solidFill>
                </a:rPr>
                <a:t>target</a:t>
              </a:r>
              <a:br>
                <a:rPr lang="en-US" altLang="en-US" dirty="0">
                  <a:solidFill>
                    <a:srgbClr val="000000"/>
                  </a:solidFill>
                </a:rPr>
              </a:br>
              <a:r>
                <a:rPr lang="en-US" altLang="en-US" sz="1600" dirty="0">
                  <a:solidFill>
                    <a:srgbClr val="000000"/>
                  </a:solidFill>
                </a:rPr>
                <a:t>Data: </a:t>
              </a:r>
              <a:r>
                <a:rPr lang="en-US" altLang="en-US" sz="1600" dirty="0" smtClean="0">
                  <a:solidFill>
                    <a:srgbClr val="000000"/>
                  </a:solidFill>
                </a:rPr>
                <a:t>NSE112, 78 </a:t>
              </a:r>
              <a:r>
                <a:rPr lang="en-US" altLang="en-US" sz="1600" dirty="0">
                  <a:solidFill>
                    <a:srgbClr val="000000"/>
                  </a:solidFill>
                </a:rPr>
                <a:t>(1992</a:t>
              </a:r>
              <a:r>
                <a:rPr lang="en-US" altLang="en-US" sz="1600" dirty="0" smtClean="0">
                  <a:solidFill>
                    <a:srgbClr val="000000"/>
                  </a:solidFill>
                </a:rPr>
                <a:t>), NST34, 529 (1997)</a:t>
              </a:r>
              <a:endParaRPr lang="en-US" altLang="en-US" dirty="0">
                <a:solidFill>
                  <a:srgbClr val="CC0066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39616" y="1243772"/>
            <a:ext cx="9250051" cy="5063936"/>
            <a:chOff x="2711624" y="1243772"/>
            <a:chExt cx="9178043" cy="4849524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2711624" y="1907220"/>
              <a:ext cx="2268319" cy="4037357"/>
            </a:xfrm>
            <a:prstGeom prst="roundRect">
              <a:avLst/>
            </a:prstGeom>
            <a:noFill/>
            <a:ln w="15875" cap="flat" cmpd="sng" algn="ctr">
              <a:solidFill>
                <a:srgbClr val="FF99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0458C"/>
                </a:buClr>
                <a:buSzPct val="100000"/>
                <a:buFont typeface="Arial" charset="0"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7255329" y="1907220"/>
              <a:ext cx="4634338" cy="4186076"/>
              <a:chOff x="7165552" y="3335425"/>
              <a:chExt cx="4634338" cy="4186076"/>
            </a:xfrm>
          </p:grpSpPr>
          <p:sp>
            <p:nvSpPr>
              <p:cNvPr id="23" name="Rounded Rectangle 22"/>
              <p:cNvSpPr/>
              <p:nvPr/>
            </p:nvSpPr>
            <p:spPr bwMode="auto">
              <a:xfrm>
                <a:off x="9324809" y="3335425"/>
                <a:ext cx="2475081" cy="4186076"/>
              </a:xfrm>
              <a:prstGeom prst="roundRect">
                <a:avLst/>
              </a:prstGeom>
              <a:noFill/>
              <a:ln w="15875" cap="flat" cmpd="sng" algn="ctr">
                <a:solidFill>
                  <a:srgbClr val="FF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40458C"/>
                  </a:buClr>
                  <a:buSzPct val="100000"/>
                  <a:buFont typeface="Arial" charset="0"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 bwMode="auto">
              <a:xfrm flipH="1" flipV="1">
                <a:off x="7165552" y="3592375"/>
                <a:ext cx="2016362" cy="1307517"/>
              </a:xfrm>
              <a:prstGeom prst="line">
                <a:avLst/>
              </a:prstGeom>
              <a:solidFill>
                <a:srgbClr val="00B8FF"/>
              </a:solidFill>
              <a:ln w="15875" cap="flat" cmpd="sng" algn="ctr">
                <a:solidFill>
                  <a:srgbClr val="FF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21" name="Straight Connector 20"/>
            <p:cNvCxnSpPr/>
            <p:nvPr/>
          </p:nvCxnSpPr>
          <p:spPr bwMode="auto">
            <a:xfrm flipV="1">
              <a:off x="5170915" y="2164170"/>
              <a:ext cx="1831393" cy="1132918"/>
            </a:xfrm>
            <a:prstGeom prst="line">
              <a:avLst/>
            </a:prstGeom>
            <a:solidFill>
              <a:srgbClr val="00B8FF"/>
            </a:solidFill>
            <a:ln w="15875" cap="flat" cmpd="sng" algn="ctr">
              <a:solidFill>
                <a:srgbClr val="FF99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TextBox 21"/>
            <p:cNvSpPr txBox="1"/>
            <p:nvPr/>
          </p:nvSpPr>
          <p:spPr>
            <a:xfrm>
              <a:off x="6174280" y="1243772"/>
              <a:ext cx="19619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9933"/>
                  </a:solidFill>
                </a:rPr>
                <a:t>Cascade, </a:t>
              </a:r>
              <a:r>
                <a:rPr lang="en-US" sz="2000" dirty="0" err="1" smtClean="0">
                  <a:solidFill>
                    <a:srgbClr val="FF9933"/>
                  </a:solidFill>
                </a:rPr>
                <a:t>preequilibrium</a:t>
              </a:r>
              <a:r>
                <a:rPr lang="en-US" sz="2000" dirty="0" smtClean="0">
                  <a:solidFill>
                    <a:srgbClr val="FF9933"/>
                  </a:solidFill>
                </a:rPr>
                <a:t> neutrons</a:t>
              </a:r>
              <a:endParaRPr lang="en-GB" sz="2000" dirty="0">
                <a:solidFill>
                  <a:srgbClr val="FF9933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58723" y="862756"/>
            <a:ext cx="8636445" cy="3538740"/>
            <a:chOff x="758723" y="862756"/>
            <a:chExt cx="8636445" cy="3538740"/>
          </a:xfrm>
        </p:grpSpPr>
        <p:grpSp>
          <p:nvGrpSpPr>
            <p:cNvPr id="28" name="Group 27"/>
            <p:cNvGrpSpPr/>
            <p:nvPr/>
          </p:nvGrpSpPr>
          <p:grpSpPr>
            <a:xfrm>
              <a:off x="5764348" y="1052395"/>
              <a:ext cx="3630820" cy="3349101"/>
              <a:chOff x="5764348" y="1052395"/>
              <a:chExt cx="3630820" cy="3349101"/>
            </a:xfrm>
          </p:grpSpPr>
          <p:sp>
            <p:nvSpPr>
              <p:cNvPr id="29" name="Oval 28"/>
              <p:cNvSpPr/>
              <p:nvPr/>
            </p:nvSpPr>
            <p:spPr bwMode="auto">
              <a:xfrm>
                <a:off x="7913280" y="1052395"/>
                <a:ext cx="1481888" cy="3349101"/>
              </a:xfrm>
              <a:prstGeom prst="ellips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40458C"/>
                  </a:buClr>
                  <a:buSzPct val="100000"/>
                  <a:buFont typeface="Arial" charset="0"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0" name="Straight Connector 29"/>
              <p:cNvCxnSpPr/>
              <p:nvPr/>
            </p:nvCxnSpPr>
            <p:spPr bwMode="auto">
              <a:xfrm flipV="1">
                <a:off x="6528048" y="2865287"/>
                <a:ext cx="1313223" cy="863600"/>
              </a:xfrm>
              <a:prstGeom prst="line">
                <a:avLst/>
              </a:prstGeom>
              <a:solidFill>
                <a:srgbClr val="00B8FF"/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1" name="TextBox 30"/>
              <p:cNvSpPr txBox="1"/>
              <p:nvPr/>
            </p:nvSpPr>
            <p:spPr>
              <a:xfrm>
                <a:off x="5764348" y="3727707"/>
                <a:ext cx="144943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Evaporation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neutrons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2" name="Oval 31"/>
            <p:cNvSpPr/>
            <p:nvPr/>
          </p:nvSpPr>
          <p:spPr bwMode="auto">
            <a:xfrm>
              <a:off x="758723" y="862756"/>
              <a:ext cx="1851119" cy="335833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0458C"/>
                </a:buClr>
                <a:buSzPct val="100000"/>
                <a:buFont typeface="Arial" charset="0"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>
              <a:off x="2639616" y="2590484"/>
              <a:ext cx="3384376" cy="1162219"/>
            </a:xfrm>
            <a:prstGeom prst="line">
              <a:avLst/>
            </a:prstGeom>
            <a:solidFill>
              <a:srgbClr val="00B8FF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4340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641066-3685-41CA-9B57-CD435AD4A29D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2442053" y="981076"/>
            <a:ext cx="6543779" cy="369332"/>
          </a:xfrm>
          <a:prstGeom prst="rect">
            <a:avLst/>
          </a:prstGeom>
          <a:solidFill>
            <a:srgbClr val="F2E5AC"/>
          </a:solidFill>
          <a:ln w="63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10103"/>
                </a:solidFill>
                <a:latin typeface="Tahoma" pitchFamily="34" charset="0"/>
              </a:rPr>
              <a:t>1 A GeV </a:t>
            </a:r>
            <a:r>
              <a:rPr lang="en-US" b="0" baseline="30000">
                <a:solidFill>
                  <a:srgbClr val="010103"/>
                </a:solidFill>
                <a:latin typeface="Tahoma" pitchFamily="34" charset="0"/>
              </a:rPr>
              <a:t>208</a:t>
            </a:r>
            <a:r>
              <a:rPr lang="en-US" b="0">
                <a:solidFill>
                  <a:srgbClr val="010103"/>
                </a:solidFill>
                <a:latin typeface="Tahoma" pitchFamily="34" charset="0"/>
              </a:rPr>
              <a:t>Pb + p reactions Nucl. Phys. A 686 (2001) 481-524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of fission/evaporation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912285" y="1412776"/>
            <a:ext cx="9936244" cy="5229224"/>
            <a:chOff x="720" y="1584"/>
            <a:chExt cx="4198" cy="2604"/>
          </a:xfrm>
        </p:grpSpPr>
        <p:pic>
          <p:nvPicPr>
            <p:cNvPr id="32774" name="Picture 16" descr="res1GeVPb_ppt"/>
            <p:cNvPicPr>
              <a:picLocks noChangeAspect="1" noChangeArrowheads="1"/>
            </p:cNvPicPr>
            <p:nvPr/>
          </p:nvPicPr>
          <p:blipFill>
            <a:blip r:embed="rId3" cstate="print"/>
            <a:srcRect l="3960" t="56499" r="12000" b="6693"/>
            <a:stretch>
              <a:fillRect/>
            </a:stretch>
          </p:blipFill>
          <p:spPr bwMode="auto">
            <a:xfrm>
              <a:off x="720" y="1584"/>
              <a:ext cx="4198" cy="2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1237" y="1706"/>
              <a:ext cx="3638" cy="1751"/>
              <a:chOff x="1237" y="1706"/>
              <a:chExt cx="3638" cy="1751"/>
            </a:xfrm>
          </p:grpSpPr>
          <p:sp>
            <p:nvSpPr>
              <p:cNvPr id="32776" name="Oval 18"/>
              <p:cNvSpPr>
                <a:spLocks noChangeArrowheads="1"/>
              </p:cNvSpPr>
              <p:nvPr/>
            </p:nvSpPr>
            <p:spPr bwMode="auto">
              <a:xfrm>
                <a:off x="4694" y="1978"/>
                <a:ext cx="181" cy="318"/>
              </a:xfrm>
              <a:prstGeom prst="ellipse">
                <a:avLst/>
              </a:prstGeom>
              <a:noFill/>
              <a:ln w="254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777" name="Oval 19"/>
              <p:cNvSpPr>
                <a:spLocks noChangeArrowheads="1"/>
              </p:cNvSpPr>
              <p:nvPr/>
            </p:nvSpPr>
            <p:spPr bwMode="auto">
              <a:xfrm rot="-1285870">
                <a:off x="4150" y="2114"/>
                <a:ext cx="544" cy="227"/>
              </a:xfrm>
              <a:prstGeom prst="ellipse">
                <a:avLst/>
              </a:prstGeom>
              <a:noFill/>
              <a:ln w="25400">
                <a:solidFill>
                  <a:srgbClr val="00FF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778" name="Oval 20"/>
              <p:cNvSpPr>
                <a:spLocks noChangeArrowheads="1"/>
              </p:cNvSpPr>
              <p:nvPr/>
            </p:nvSpPr>
            <p:spPr bwMode="auto">
              <a:xfrm rot="-3056812">
                <a:off x="3394" y="2508"/>
                <a:ext cx="968" cy="272"/>
              </a:xfrm>
              <a:prstGeom prst="ellipse">
                <a:avLst/>
              </a:prstGeom>
              <a:noFill/>
              <a:ln w="25400">
                <a:solidFill>
                  <a:srgbClr val="339966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779" name="Oval 21"/>
              <p:cNvSpPr>
                <a:spLocks noChangeArrowheads="1"/>
              </p:cNvSpPr>
              <p:nvPr/>
            </p:nvSpPr>
            <p:spPr bwMode="auto">
              <a:xfrm rot="-662710">
                <a:off x="1845" y="2386"/>
                <a:ext cx="1769" cy="862"/>
              </a:xfrm>
              <a:prstGeom prst="ellipse">
                <a:avLst/>
              </a:prstGeom>
              <a:noFill/>
              <a:ln w="25400">
                <a:solidFill>
                  <a:srgbClr val="CC0066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780" name="Oval 22"/>
              <p:cNvSpPr>
                <a:spLocks noChangeArrowheads="1"/>
              </p:cNvSpPr>
              <p:nvPr/>
            </p:nvSpPr>
            <p:spPr bwMode="auto">
              <a:xfrm rot="-1043142">
                <a:off x="1408" y="2481"/>
                <a:ext cx="408" cy="724"/>
              </a:xfrm>
              <a:prstGeom prst="ellipse">
                <a:avLst/>
              </a:prstGeom>
              <a:noFill/>
              <a:ln w="25400">
                <a:solidFill>
                  <a:srgbClr val="FF66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781" name="Oval 23"/>
              <p:cNvSpPr>
                <a:spLocks noChangeArrowheads="1"/>
              </p:cNvSpPr>
              <p:nvPr/>
            </p:nvSpPr>
            <p:spPr bwMode="auto">
              <a:xfrm rot="-363008">
                <a:off x="1237" y="1706"/>
                <a:ext cx="227" cy="953"/>
              </a:xfrm>
              <a:prstGeom prst="ellipse">
                <a:avLst/>
              </a:prstGeom>
              <a:noFill/>
              <a:ln w="25400">
                <a:solidFill>
                  <a:srgbClr val="9966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782" name="Text Box 24"/>
              <p:cNvSpPr txBox="1">
                <a:spLocks noChangeArrowheads="1"/>
              </p:cNvSpPr>
              <p:nvPr/>
            </p:nvSpPr>
            <p:spPr bwMode="auto">
              <a:xfrm>
                <a:off x="3936" y="1802"/>
                <a:ext cx="671" cy="193"/>
              </a:xfrm>
              <a:prstGeom prst="rect">
                <a:avLst/>
              </a:prstGeom>
              <a:noFill/>
              <a:ln w="635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/>
                  <a:t>Quasi-elastic</a:t>
                </a:r>
              </a:p>
            </p:txBody>
          </p:sp>
          <p:sp>
            <p:nvSpPr>
              <p:cNvPr id="32783" name="Text Box 25"/>
              <p:cNvSpPr txBox="1">
                <a:spLocks noChangeArrowheads="1"/>
              </p:cNvSpPr>
              <p:nvPr/>
            </p:nvSpPr>
            <p:spPr bwMode="auto">
              <a:xfrm>
                <a:off x="3778" y="2016"/>
                <a:ext cx="520" cy="193"/>
              </a:xfrm>
              <a:prstGeom prst="rect">
                <a:avLst/>
              </a:prstGeom>
              <a:noFill/>
              <a:ln w="635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>
                    <a:solidFill>
                      <a:srgbClr val="00CCFF"/>
                    </a:solidFill>
                  </a:rPr>
                  <a:t>Spallation</a:t>
                </a:r>
                <a:endParaRPr lang="en-US" b="0"/>
              </a:p>
            </p:txBody>
          </p:sp>
          <p:sp>
            <p:nvSpPr>
              <p:cNvPr id="32784" name="Text Box 26"/>
              <p:cNvSpPr txBox="1">
                <a:spLocks noChangeArrowheads="1"/>
              </p:cNvSpPr>
              <p:nvPr/>
            </p:nvSpPr>
            <p:spPr bwMode="auto">
              <a:xfrm>
                <a:off x="3286" y="3024"/>
                <a:ext cx="1130" cy="192"/>
              </a:xfrm>
              <a:prstGeom prst="rect">
                <a:avLst/>
              </a:prstGeom>
              <a:noFill/>
              <a:ln w="635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0">
                    <a:solidFill>
                      <a:srgbClr val="339966"/>
                    </a:solidFill>
                  </a:rPr>
                  <a:t>Deep spallation</a:t>
                </a:r>
              </a:p>
            </p:txBody>
          </p:sp>
          <p:sp>
            <p:nvSpPr>
              <p:cNvPr id="32785" name="Text Box 27"/>
              <p:cNvSpPr txBox="1">
                <a:spLocks noChangeArrowheads="1"/>
              </p:cNvSpPr>
              <p:nvPr/>
            </p:nvSpPr>
            <p:spPr bwMode="auto">
              <a:xfrm>
                <a:off x="2550" y="2880"/>
                <a:ext cx="412" cy="193"/>
              </a:xfrm>
              <a:prstGeom prst="rect">
                <a:avLst/>
              </a:prstGeom>
              <a:noFill/>
              <a:ln w="635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>
                    <a:solidFill>
                      <a:srgbClr val="CC0066"/>
                    </a:solidFill>
                  </a:rPr>
                  <a:t>Fission </a:t>
                </a:r>
              </a:p>
            </p:txBody>
          </p:sp>
          <p:sp>
            <p:nvSpPr>
              <p:cNvPr id="32786" name="Text Box 28"/>
              <p:cNvSpPr txBox="1">
                <a:spLocks noChangeArrowheads="1"/>
              </p:cNvSpPr>
              <p:nvPr/>
            </p:nvSpPr>
            <p:spPr bwMode="auto">
              <a:xfrm>
                <a:off x="1428" y="3264"/>
                <a:ext cx="727" cy="193"/>
              </a:xfrm>
              <a:prstGeom prst="rect">
                <a:avLst/>
              </a:prstGeom>
              <a:noFill/>
              <a:ln w="635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>
                    <a:solidFill>
                      <a:srgbClr val="FF6600"/>
                    </a:solidFill>
                  </a:rPr>
                  <a:t>Fragmentation</a:t>
                </a:r>
              </a:p>
            </p:txBody>
          </p:sp>
          <p:sp>
            <p:nvSpPr>
              <p:cNvPr id="32787" name="Text Box 29"/>
              <p:cNvSpPr txBox="1">
                <a:spLocks noChangeArrowheads="1"/>
              </p:cNvSpPr>
              <p:nvPr/>
            </p:nvSpPr>
            <p:spPr bwMode="auto">
              <a:xfrm>
                <a:off x="1541" y="2313"/>
                <a:ext cx="604" cy="193"/>
              </a:xfrm>
              <a:prstGeom prst="rect">
                <a:avLst/>
              </a:prstGeom>
              <a:noFill/>
              <a:ln w="635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>
                    <a:solidFill>
                      <a:srgbClr val="996600"/>
                    </a:solidFill>
                  </a:rPr>
                  <a:t>Evaporation</a:t>
                </a:r>
              </a:p>
            </p:txBody>
          </p:sp>
          <p:sp>
            <p:nvSpPr>
              <p:cNvPr id="1257502" name="Text Box 30"/>
              <p:cNvSpPr txBox="1">
                <a:spLocks noChangeArrowheads="1"/>
              </p:cNvSpPr>
              <p:nvPr/>
            </p:nvSpPr>
            <p:spPr bwMode="auto">
              <a:xfrm>
                <a:off x="1872" y="1728"/>
                <a:ext cx="1451" cy="494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010103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marL="180975" indent="-180975" algn="l">
                  <a:buFontTx/>
                  <a:buChar char="•"/>
                  <a:defRPr/>
                </a:pPr>
                <a:r>
                  <a:rPr lang="en-US" sz="14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</a:rPr>
                  <a:t>Data</a:t>
                </a:r>
                <a:endParaRPr lang="en-US" sz="14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  <a:p>
                <a:pPr marL="180975" indent="-180975" algn="l">
                  <a:buFontTx/>
                  <a:buChar char="•"/>
                  <a:defRPr/>
                </a:pPr>
                <a:r>
                  <a:rPr lang="en-US" sz="1400" dirty="0" err="1" smtClean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</a:rPr>
                  <a:t>Fluka</a:t>
                </a:r>
                <a:endParaRPr lang="en-US" sz="14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  <a:p>
                <a:pPr marL="180975" indent="-180975" algn="l">
                  <a:buFontTx/>
                  <a:buChar char="•"/>
                  <a:defRPr/>
                </a:pPr>
                <a:r>
                  <a:rPr lang="en-US" sz="1400" dirty="0" err="1" smtClean="0">
                    <a:solidFill>
                      <a:srgbClr val="3399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</a:rPr>
                  <a:t>Fluka</a:t>
                </a:r>
                <a:r>
                  <a:rPr lang="en-US" sz="1400" dirty="0" smtClean="0">
                    <a:solidFill>
                      <a:srgbClr val="3399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</a:rPr>
                  <a:t> </a:t>
                </a:r>
                <a:r>
                  <a:rPr lang="en-US" sz="1400" dirty="0">
                    <a:solidFill>
                      <a:srgbClr val="3399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</a:rPr>
                  <a:t>after cascade</a:t>
                </a:r>
              </a:p>
              <a:p>
                <a:pPr marL="180975" indent="-180975" algn="l">
                  <a:buFontTx/>
                  <a:buChar char="•"/>
                  <a:defRPr/>
                </a:pPr>
                <a:r>
                  <a:rPr lang="en-US" sz="1400" dirty="0" err="1" smtClean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</a:rPr>
                  <a:t>Fluka</a:t>
                </a:r>
                <a:r>
                  <a:rPr lang="en-US" sz="1400" dirty="0" smtClean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</a:rPr>
                  <a:t> </a:t>
                </a:r>
                <a:r>
                  <a:rPr lang="en-US" sz="1400" dirty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</a:rPr>
                  <a:t>after </a:t>
                </a:r>
                <a:r>
                  <a:rPr lang="en-US" sz="1400" dirty="0" err="1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</a:rPr>
                  <a:t>preeq</a:t>
                </a:r>
                <a:endParaRPr lang="en-US" sz="1400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</p:grpSp>
      </p:grp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EIC Workshop, September 30th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51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B910D6-7B89-4883-A73E-3A858F1D9DA5}" type="slidenum">
              <a:rPr lang="en-US" altLang="en-US"/>
              <a:pPr/>
              <a:t>26</a:t>
            </a:fld>
            <a:endParaRPr lang="en-US" altLang="en-US" dirty="0"/>
          </a:p>
        </p:txBody>
      </p:sp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Real and Virtual Photonuclear Interactions</a:t>
            </a:r>
          </a:p>
        </p:txBody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377" y="896562"/>
            <a:ext cx="6120680" cy="5412758"/>
          </a:xfrm>
          <a:noFill/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Photonuclear </a:t>
            </a:r>
            <a:r>
              <a:rPr lang="en-US" altLang="en-US" sz="2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reactions</a:t>
            </a:r>
            <a:endParaRPr lang="en-US" altLang="en-US" sz="2200" i="1" dirty="0" smtClean="0">
              <a:solidFill>
                <a:srgbClr val="FF66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200" dirty="0" smtClean="0">
                <a:solidFill>
                  <a:srgbClr val="800000"/>
                </a:solidFill>
              </a:rPr>
              <a:t>Giant Dipole Resonance</a:t>
            </a:r>
            <a:r>
              <a:rPr lang="en-US" altLang="en-US" sz="2200" dirty="0" smtClean="0"/>
              <a:t> interaction (special database)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200" dirty="0" smtClean="0">
                <a:solidFill>
                  <a:srgbClr val="800000"/>
                </a:solidFill>
              </a:rPr>
              <a:t>Quasi-Deuteron</a:t>
            </a:r>
            <a:r>
              <a:rPr lang="en-US" altLang="en-US" sz="2200" dirty="0" smtClean="0"/>
              <a:t> </a:t>
            </a:r>
            <a:r>
              <a:rPr lang="en-US" altLang="en-US" sz="2200" dirty="0"/>
              <a:t>effect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200" dirty="0">
                <a:solidFill>
                  <a:srgbClr val="800000"/>
                </a:solidFill>
              </a:rPr>
              <a:t>Delta Resonance</a:t>
            </a:r>
            <a:r>
              <a:rPr lang="en-US" altLang="en-US" sz="2200" dirty="0"/>
              <a:t> energy region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200" dirty="0">
                <a:solidFill>
                  <a:srgbClr val="800000"/>
                </a:solidFill>
              </a:rPr>
              <a:t>Vector Meson Dominance</a:t>
            </a:r>
            <a:r>
              <a:rPr lang="en-US" altLang="en-US" sz="2200" dirty="0"/>
              <a:t> </a:t>
            </a:r>
            <a:r>
              <a:rPr lang="en-US" altLang="en-US" sz="2200" dirty="0" smtClean="0"/>
              <a:t>at </a:t>
            </a:r>
            <a:r>
              <a:rPr lang="en-US" altLang="en-US" sz="2200" dirty="0"/>
              <a:t>high </a:t>
            </a:r>
            <a:r>
              <a:rPr lang="en-US" altLang="en-US" sz="2200" dirty="0" smtClean="0"/>
              <a:t>energies</a:t>
            </a:r>
            <a:endParaRPr lang="en-US" altLang="en-US" sz="22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200" dirty="0">
                <a:solidFill>
                  <a:srgbClr val="800000"/>
                </a:solidFill>
              </a:rPr>
              <a:t>INC, </a:t>
            </a:r>
            <a:r>
              <a:rPr lang="en-US" altLang="en-US" sz="2200" dirty="0" err="1">
                <a:solidFill>
                  <a:srgbClr val="800000"/>
                </a:solidFill>
              </a:rPr>
              <a:t>preequilibrium</a:t>
            </a:r>
            <a:r>
              <a:rPr lang="en-US" altLang="en-US" sz="2200" dirty="0">
                <a:solidFill>
                  <a:srgbClr val="800000"/>
                </a:solidFill>
              </a:rPr>
              <a:t> and evaporation</a:t>
            </a:r>
            <a:r>
              <a:rPr lang="en-US" altLang="en-US" sz="2200" dirty="0"/>
              <a:t> via the PEANUT model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200" b="1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Virtual </a:t>
            </a:r>
            <a:r>
              <a:rPr lang="en-US" altLang="en-US" sz="2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photon reactions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200" dirty="0"/>
              <a:t>Muon photonuclear </a:t>
            </a:r>
            <a:r>
              <a:rPr lang="en-US" altLang="en-US" sz="2200" dirty="0" smtClean="0"/>
              <a:t>interactions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200" dirty="0"/>
              <a:t>Electronuclear interactions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200" dirty="0"/>
              <a:t>Electromagnetic </a:t>
            </a:r>
            <a:r>
              <a:rPr lang="en-US" altLang="en-US" sz="2200" dirty="0" smtClean="0"/>
              <a:t>dissociation</a:t>
            </a:r>
            <a:endParaRPr lang="en-US" altLang="en-US" sz="2200" i="1" dirty="0">
              <a:solidFill>
                <a:srgbClr val="FF66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EIC Workshop, September 30th 2020</a:t>
            </a:r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231904" y="4983559"/>
            <a:ext cx="2086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B0F0"/>
                </a:solidFill>
              </a:rPr>
              <a:t>With help from </a:t>
            </a:r>
            <a:r>
              <a:rPr lang="en-US" b="1" i="1" dirty="0" err="1" smtClean="0">
                <a:solidFill>
                  <a:srgbClr val="00B0F0"/>
                </a:solidFill>
              </a:rPr>
              <a:t>P.Degtiarenko</a:t>
            </a:r>
            <a:r>
              <a:rPr lang="en-US" b="1" i="1" dirty="0" smtClean="0">
                <a:solidFill>
                  <a:srgbClr val="00B0F0"/>
                </a:solidFill>
              </a:rPr>
              <a:t> </a:t>
            </a:r>
            <a:r>
              <a:rPr lang="en-US" i="1" dirty="0" smtClean="0">
                <a:solidFill>
                  <a:srgbClr val="00B0F0"/>
                </a:solidFill>
              </a:rPr>
              <a:t>and </a:t>
            </a:r>
            <a:r>
              <a:rPr lang="en-US" b="1" i="1" dirty="0" err="1" smtClean="0">
                <a:solidFill>
                  <a:srgbClr val="00B0F0"/>
                </a:solidFill>
              </a:rPr>
              <a:t>G.Kharashvili</a:t>
            </a:r>
            <a:endParaRPr lang="en-US" b="1" i="1" dirty="0">
              <a:solidFill>
                <a:srgbClr val="00B0F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4799856" y="5229200"/>
            <a:ext cx="576064" cy="21602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H="1" flipV="1">
            <a:off x="5087888" y="5013176"/>
            <a:ext cx="288032" cy="144016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" t="13250" r="3901" b="3801"/>
          <a:stretch/>
        </p:blipFill>
        <p:spPr>
          <a:xfrm>
            <a:off x="7000828" y="728936"/>
            <a:ext cx="4766200" cy="59766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857860" y="3789040"/>
            <a:ext cx="26387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Electro</a:t>
            </a:r>
            <a:r>
              <a:rPr lang="en-US" dirty="0"/>
              <a:t>(</a:t>
            </a:r>
            <a:r>
              <a:rPr lang="en-US" dirty="0" err="1">
                <a:solidFill>
                  <a:srgbClr val="FF0000"/>
                </a:solidFill>
              </a:rPr>
              <a:t>Positro</a:t>
            </a:r>
            <a:r>
              <a:rPr lang="en-US" dirty="0"/>
              <a:t>)Fission on </a:t>
            </a:r>
            <a:r>
              <a:rPr lang="en-US" baseline="30000" dirty="0" smtClean="0"/>
              <a:t>238</a:t>
            </a:r>
            <a:r>
              <a:rPr lang="en-US" dirty="0" smtClean="0"/>
              <a:t>U</a:t>
            </a:r>
          </a:p>
          <a:p>
            <a:r>
              <a:rPr lang="en-US" dirty="0" err="1" smtClean="0"/>
              <a:t>Lines:FLUKA</a:t>
            </a:r>
            <a:r>
              <a:rPr lang="en-US" dirty="0" smtClean="0"/>
              <a:t> (E1+E2)</a:t>
            </a:r>
          </a:p>
          <a:p>
            <a:r>
              <a:rPr lang="en-US" dirty="0" smtClean="0"/>
              <a:t>Symbols.: exp. data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7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1" r="16400" b="2750"/>
          <a:stretch/>
        </p:blipFill>
        <p:spPr>
          <a:xfrm>
            <a:off x="6888088" y="2102102"/>
            <a:ext cx="3661505" cy="3862943"/>
          </a:xfrm>
          <a:prstGeom prst="rect">
            <a:avLst/>
          </a:prstGeom>
        </p:spPr>
      </p:pic>
      <p:sp>
        <p:nvSpPr>
          <p:cNvPr id="286722" name="Rectangle 2"/>
          <p:cNvSpPr>
            <a:spLocks noChangeArrowheads="1"/>
          </p:cNvSpPr>
          <p:nvPr/>
        </p:nvSpPr>
        <p:spPr bwMode="auto">
          <a:xfrm>
            <a:off x="2286000" y="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endParaRPr lang="it-IT" sz="2000" i="1">
              <a:solidFill>
                <a:schemeClr val="tx2"/>
              </a:solidFill>
            </a:endParaRPr>
          </a:p>
        </p:txBody>
      </p:sp>
      <p:sp>
        <p:nvSpPr>
          <p:cNvPr id="286723" name="Rectangle 3"/>
          <p:cNvSpPr>
            <a:spLocks noChangeArrowheads="1"/>
          </p:cNvSpPr>
          <p:nvPr/>
        </p:nvSpPr>
        <p:spPr bwMode="auto">
          <a:xfrm>
            <a:off x="434615" y="186062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200" b="1" dirty="0">
                <a:solidFill>
                  <a:schemeClr val="tx2"/>
                </a:solidFill>
              </a:rPr>
              <a:t>Electromagnetic </a:t>
            </a:r>
            <a:r>
              <a:rPr lang="en-US" sz="3200" b="1" dirty="0" smtClean="0">
                <a:solidFill>
                  <a:schemeClr val="tx2"/>
                </a:solidFill>
              </a:rPr>
              <a:t>dissociation*</a:t>
            </a:r>
            <a:endParaRPr lang="en-US" sz="3200" b="1" i="1" dirty="0">
              <a:solidFill>
                <a:srgbClr val="0000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856133" y="6400799"/>
            <a:ext cx="3223684" cy="394319"/>
          </a:xfrm>
        </p:spPr>
        <p:txBody>
          <a:bodyPr/>
          <a:lstStyle/>
          <a:p>
            <a:fld id="{7726C4FE-0E34-4116-A853-4BED25F0E72F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-4480" r="1039"/>
          <a:stretch/>
        </p:blipFill>
        <p:spPr>
          <a:xfrm>
            <a:off x="9348944" y="116632"/>
            <a:ext cx="2579704" cy="18722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68009" y="260648"/>
            <a:ext cx="3456383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/>
              <a:t>Very peripheral collisions</a:t>
            </a:r>
          </a:p>
          <a:p>
            <a:pPr marL="342900" indent="-342900" algn="l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/>
              <a:t>Break-up of one of the colliding nuclei in the electromagnetic field of the other nucleus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0458C"/>
                </a:solidFill>
              </a:rPr>
              <a:t>Alfredo Ferrari</a:t>
            </a:r>
            <a:endParaRPr lang="en-US">
              <a:solidFill>
                <a:srgbClr val="40458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8162" y="6424599"/>
            <a:ext cx="5281084" cy="304800"/>
          </a:xfrm>
        </p:spPr>
        <p:txBody>
          <a:bodyPr/>
          <a:lstStyle/>
          <a:p>
            <a:r>
              <a:rPr lang="en-US" smtClean="0">
                <a:solidFill>
                  <a:srgbClr val="40458C"/>
                </a:solidFill>
              </a:rPr>
              <a:t>EIC Workshop, September 30th 2020</a:t>
            </a:r>
            <a:endParaRPr lang="en-US" dirty="0">
              <a:solidFill>
                <a:srgbClr val="40458C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10128448" y="2492896"/>
            <a:ext cx="0" cy="180020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arrow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240016" y="5879013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Total EMD, 1 n, 2 n, </a:t>
            </a:r>
            <a:r>
              <a:rPr lang="en-GB" dirty="0"/>
              <a:t>and nuclear cross </a:t>
            </a:r>
            <a:r>
              <a:rPr lang="en-GB" dirty="0" smtClean="0"/>
              <a:t>sections </a:t>
            </a:r>
            <a:r>
              <a:rPr lang="en-GB" dirty="0"/>
              <a:t>as a function of the effective </a:t>
            </a:r>
            <a:r>
              <a:rPr lang="en-GB" dirty="0">
                <a:sym typeface="Symbol"/>
              </a:rPr>
              <a:t> factor</a:t>
            </a:r>
            <a:endParaRPr lang="en-GB" dirty="0"/>
          </a:p>
        </p:txBody>
      </p:sp>
      <p:sp>
        <p:nvSpPr>
          <p:cNvPr id="17" name="Line Callout 1 16"/>
          <p:cNvSpPr/>
          <p:nvPr/>
        </p:nvSpPr>
        <p:spPr bwMode="auto">
          <a:xfrm>
            <a:off x="10704512" y="3091897"/>
            <a:ext cx="1080120" cy="923330"/>
          </a:xfrm>
          <a:prstGeom prst="borderCallout1">
            <a:avLst>
              <a:gd name="adj1" fmla="val 45724"/>
              <a:gd name="adj2" fmla="val -3514"/>
              <a:gd name="adj3" fmla="val 56119"/>
              <a:gd name="adj4" fmla="val -48243"/>
            </a:avLst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solidFill>
                  <a:srgbClr val="FF0000"/>
                </a:solidFill>
                <a:sym typeface="Symbol"/>
              </a:rPr>
              <a:t>Alice:</a:t>
            </a:r>
          </a:p>
          <a:p>
            <a:r>
              <a:rPr lang="en-GB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GB" dirty="0" err="1">
                <a:solidFill>
                  <a:srgbClr val="FF0000"/>
                </a:solidFill>
                <a:sym typeface="Symbol"/>
              </a:rPr>
              <a:t>s</a:t>
            </a:r>
            <a:r>
              <a:rPr lang="en-GB" baseline="-25000" dirty="0" err="1">
                <a:solidFill>
                  <a:srgbClr val="FF0000"/>
                </a:solidFill>
                <a:sym typeface="Symbol"/>
              </a:rPr>
              <a:t>nn</a:t>
            </a:r>
            <a:r>
              <a:rPr lang="en-GB" dirty="0">
                <a:solidFill>
                  <a:srgbClr val="FF0000"/>
                </a:solidFill>
                <a:sym typeface="Symbol"/>
              </a:rPr>
              <a:t>=2.8 </a:t>
            </a:r>
            <a:r>
              <a:rPr lang="en-GB" dirty="0" err="1">
                <a:solidFill>
                  <a:srgbClr val="FF0000"/>
                </a:solidFill>
                <a:sym typeface="Symbol"/>
              </a:rPr>
              <a:t>TeV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35560" y="5879013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Total charge changing cross section as a function of atomic mass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3841" y="3269101"/>
            <a:ext cx="2247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Symbols: exp. </a:t>
            </a:r>
            <a:r>
              <a:rPr lang="en-US" dirty="0" smtClean="0"/>
              <a:t>data</a:t>
            </a:r>
            <a:endParaRPr lang="en-US" dirty="0"/>
          </a:p>
          <a:p>
            <a:pPr algn="l"/>
            <a:r>
              <a:rPr lang="en-US" dirty="0"/>
              <a:t>Lines: </a:t>
            </a:r>
            <a:r>
              <a:rPr lang="en-US" dirty="0" err="1" smtClean="0"/>
              <a:t>Fluka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79376" y="1063168"/>
            <a:ext cx="6048672" cy="1357720"/>
          </a:xfrm>
          <a:prstGeom prst="rect">
            <a:avLst/>
          </a:prstGeom>
        </p:spPr>
        <p:txBody>
          <a:bodyPr/>
          <a:lstStyle>
            <a:lvl1pPr marL="341313" indent="-341313" algn="l" defTabSz="449263" rtl="0" eaLnBrk="0" fontAlgn="base" hangingPunct="0">
              <a:lnSpc>
                <a:spcPct val="101000"/>
              </a:lnSpc>
              <a:spcBef>
                <a:spcPts val="500"/>
              </a:spcBef>
              <a:spcAft>
                <a:spcPct val="0"/>
              </a:spcAft>
              <a:buClr>
                <a:srgbClr val="6F89F7"/>
              </a:buClr>
              <a:buSzPct val="80000"/>
              <a:buFont typeface="Wingdings" charset="2"/>
              <a:buChar char=""/>
              <a:defRPr sz="2000">
                <a:solidFill>
                  <a:srgbClr val="40458C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741363" indent="-284163" algn="l" defTabSz="449263" rtl="0" eaLnBrk="0" fontAlgn="base" hangingPunct="0">
              <a:lnSpc>
                <a:spcPct val="101000"/>
              </a:lnSpc>
              <a:spcBef>
                <a:spcPts val="45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charset="2"/>
              <a:buChar char=""/>
              <a:defRPr>
                <a:solidFill>
                  <a:srgbClr val="40458C"/>
                </a:solidFill>
                <a:latin typeface="Comic Sans MS" panose="030F0702030302020204" pitchFamily="66" charset="0"/>
              </a:defRPr>
            </a:lvl2pPr>
            <a:lvl3pPr marL="1143000" indent="-228600" algn="l" defTabSz="449263" rtl="0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6F89F7"/>
              </a:buClr>
              <a:buSzPct val="95000"/>
              <a:buFont typeface="Wingdings" charset="2"/>
              <a:buChar char=""/>
              <a:defRPr sz="1600">
                <a:solidFill>
                  <a:srgbClr val="40458C"/>
                </a:solidFill>
                <a:latin typeface="Comic Sans MS" panose="030F0702030302020204" pitchFamily="66" charset="0"/>
              </a:defRPr>
            </a:lvl3pPr>
            <a:lvl4pPr marL="1600200" indent="-228600" algn="l" defTabSz="449263" rtl="0" eaLnBrk="0" fontAlgn="base" hangingPunct="0">
              <a:lnSpc>
                <a:spcPct val="101000"/>
              </a:lnSpc>
              <a:spcBef>
                <a:spcPts val="350"/>
              </a:spcBef>
              <a:spcAft>
                <a:spcPct val="0"/>
              </a:spcAft>
              <a:buClr>
                <a:srgbClr val="40458C"/>
              </a:buClr>
              <a:buSzPct val="65000"/>
              <a:buFont typeface="Wingdings" charset="2"/>
              <a:buChar char=""/>
              <a:defRPr sz="1400">
                <a:solidFill>
                  <a:srgbClr val="40458C"/>
                </a:solidFill>
                <a:latin typeface="Comic Sans MS" panose="030F0702030302020204" pitchFamily="66" charset="0"/>
              </a:defRPr>
            </a:lvl4pPr>
            <a:lvl5pPr marL="2057400" indent="-228600" algn="l" defTabSz="449263" rtl="0" eaLnBrk="0" fontAlgn="base" hangingPunct="0">
              <a:lnSpc>
                <a:spcPct val="101000"/>
              </a:lnSpc>
              <a:spcBef>
                <a:spcPts val="35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charset="2"/>
              <a:buChar char=""/>
              <a:defRPr sz="1400">
                <a:solidFill>
                  <a:srgbClr val="40458C"/>
                </a:solidFill>
                <a:latin typeface="Comic Sans MS" panose="030F0702030302020204" pitchFamily="66" charset="0"/>
              </a:defRPr>
            </a:lvl5pPr>
            <a:lvl6pPr marL="2514600" indent="-228600" algn="l" defTabSz="449263" rtl="0" fontAlgn="base">
              <a:lnSpc>
                <a:spcPct val="101000"/>
              </a:lnSpc>
              <a:spcBef>
                <a:spcPts val="35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charset="2"/>
              <a:buChar char=""/>
              <a:defRPr sz="1400">
                <a:solidFill>
                  <a:srgbClr val="40458C"/>
                </a:solidFill>
                <a:latin typeface="+mn-lt"/>
              </a:defRPr>
            </a:lvl6pPr>
            <a:lvl7pPr marL="2971800" indent="-228600" algn="l" defTabSz="449263" rtl="0" fontAlgn="base">
              <a:lnSpc>
                <a:spcPct val="101000"/>
              </a:lnSpc>
              <a:spcBef>
                <a:spcPts val="35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charset="2"/>
              <a:buChar char=""/>
              <a:defRPr sz="1400">
                <a:solidFill>
                  <a:srgbClr val="40458C"/>
                </a:solidFill>
                <a:latin typeface="+mn-lt"/>
              </a:defRPr>
            </a:lvl7pPr>
            <a:lvl8pPr marL="3429000" indent="-228600" algn="l" defTabSz="449263" rtl="0" fontAlgn="base">
              <a:lnSpc>
                <a:spcPct val="101000"/>
              </a:lnSpc>
              <a:spcBef>
                <a:spcPts val="35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charset="2"/>
              <a:buChar char=""/>
              <a:defRPr sz="1400">
                <a:solidFill>
                  <a:srgbClr val="40458C"/>
                </a:solidFill>
                <a:latin typeface="+mn-lt"/>
              </a:defRPr>
            </a:lvl8pPr>
            <a:lvl9pPr marL="3886200" indent="-228600" algn="l" defTabSz="449263" rtl="0" fontAlgn="base">
              <a:lnSpc>
                <a:spcPct val="101000"/>
              </a:lnSpc>
              <a:spcBef>
                <a:spcPts val="35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charset="2"/>
              <a:buChar char=""/>
              <a:defRPr sz="1400">
                <a:solidFill>
                  <a:srgbClr val="40458C"/>
                </a:solidFill>
                <a:latin typeface="+mn-lt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GB" sz="1800" kern="0" dirty="0" smtClean="0"/>
              <a:t>… nuclear and, mostly, </a:t>
            </a:r>
            <a:r>
              <a:rPr lang="en-GB" sz="1800" b="1" kern="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ElectroMagneticDissociation</a:t>
            </a:r>
            <a:r>
              <a:rPr lang="en-GB" sz="1800" b="1" kern="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800" kern="0" dirty="0" smtClean="0"/>
              <a:t>collisions on LHC machine elements or at IP’s produce a </a:t>
            </a:r>
            <a:r>
              <a:rPr lang="en-GB" sz="1800" b="1" kern="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variety</a:t>
            </a:r>
            <a:r>
              <a:rPr lang="en-GB" sz="1800" kern="0" dirty="0" smtClean="0"/>
              <a:t> of (excited), possibly radioactive, </a:t>
            </a:r>
            <a:r>
              <a:rPr lang="en-GB" sz="1800" b="1" kern="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fragments </a:t>
            </a:r>
            <a:r>
              <a:rPr lang="en-GB" sz="1800" b="1" i="1" kern="0" dirty="0" smtClean="0">
                <a:solidFill>
                  <a:schemeClr val="accent6">
                    <a:lumMod val="75000"/>
                  </a:schemeClr>
                </a:solidFill>
              </a:rPr>
              <a:t>in flight</a:t>
            </a:r>
            <a:endParaRPr lang="en-GB" sz="1800" b="1" i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0" y="1948675"/>
            <a:ext cx="4149080" cy="414908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458009" y="2342294"/>
            <a:ext cx="209140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dirty="0" err="1">
                <a:solidFill>
                  <a:schemeClr val="accent5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Pb</a:t>
            </a:r>
            <a:r>
              <a:rPr lang="en-GB" sz="1300" dirty="0">
                <a:solidFill>
                  <a:schemeClr val="accent5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ions on various targets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940" y="4668039"/>
            <a:ext cx="2089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0000"/>
                </a:solidFill>
              </a:rPr>
              <a:t>*PRSTAB17 021006</a:t>
            </a:r>
            <a:endParaRPr lang="en-US" sz="16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58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39" y="260648"/>
            <a:ext cx="10361084" cy="639763"/>
          </a:xfrm>
        </p:spPr>
        <p:txBody>
          <a:bodyPr/>
          <a:lstStyle/>
          <a:p>
            <a:r>
              <a:rPr lang="en-GB" dirty="0" smtClean="0"/>
              <a:t>(Anti)Neutrinos in FLUKA: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7" y="900410"/>
            <a:ext cx="8136904" cy="5696941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b="1" dirty="0" smtClean="0">
                <a:solidFill>
                  <a:schemeClr val="bg2">
                    <a:lumMod val="50000"/>
                  </a:schemeClr>
                </a:solidFill>
                <a:sym typeface="Symbol" panose="05050102010706020507" pitchFamily="18" charset="2"/>
              </a:rPr>
              <a:t>N </a:t>
            </a:r>
            <a:r>
              <a:rPr lang="en-GB" b="1" dirty="0" err="1" smtClean="0">
                <a:solidFill>
                  <a:schemeClr val="bg2">
                    <a:lumMod val="50000"/>
                  </a:schemeClr>
                </a:solidFill>
              </a:rPr>
              <a:t>QuasiElastic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 (from ~0.1 GeV upward):</a:t>
            </a:r>
            <a:endParaRPr lang="en-GB" b="1" dirty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  <a:buChar char=""/>
            </a:pPr>
            <a:r>
              <a:rPr lang="en-GB" sz="2000" dirty="0"/>
              <a:t>Following Llewellyn Smith  </a:t>
            </a:r>
            <a:r>
              <a:rPr lang="en-GB" sz="2000" dirty="0" smtClean="0"/>
              <a:t>formulation</a:t>
            </a:r>
            <a:endParaRPr lang="en-GB" sz="20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  <a:buChar char=""/>
            </a:pPr>
            <a:r>
              <a:rPr lang="en-GB" sz="2000" dirty="0"/>
              <a:t>Lepton masses accounted for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b="1" dirty="0">
                <a:solidFill>
                  <a:schemeClr val="bg2">
                    <a:lumMod val="50000"/>
                  </a:schemeClr>
                </a:solidFill>
                <a:sym typeface="Symbol" panose="05050102010706020507" pitchFamily="18" charset="2"/>
              </a:rPr>
              <a:t>N 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Resonance 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production</a:t>
            </a:r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  <a:buChar char=""/>
            </a:pPr>
            <a:r>
              <a:rPr lang="en-US" altLang="en-US" sz="2000" dirty="0"/>
              <a:t>From Rein-Sehgal formulation</a:t>
            </a:r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  <a:buChar char=""/>
            </a:pPr>
            <a:r>
              <a:rPr lang="en-US" altLang="en-US" sz="2000" dirty="0"/>
              <a:t>Keep only </a:t>
            </a:r>
            <a:r>
              <a:rPr lang="el-GR" altLang="en-US" sz="2000" dirty="0"/>
              <a:t>Δ</a:t>
            </a:r>
            <a:r>
              <a:rPr lang="en-US" altLang="en-US" sz="2000" dirty="0"/>
              <a:t> production</a:t>
            </a:r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  <a:buChar char=""/>
            </a:pPr>
            <a:r>
              <a:rPr lang="en-US" altLang="en-US" sz="2000" dirty="0" smtClean="0"/>
              <a:t>Non-resonant </a:t>
            </a:r>
            <a:r>
              <a:rPr lang="en-US" altLang="en-US" sz="2000" dirty="0"/>
              <a:t>background </a:t>
            </a:r>
            <a:r>
              <a:rPr lang="en-US" altLang="en-US" sz="2000" dirty="0" smtClean="0"/>
              <a:t>term from DIS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44072" y="226586"/>
            <a:ext cx="5298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000" dirty="0">
                <a:solidFill>
                  <a:srgbClr val="010103"/>
                </a:solidFill>
              </a:rPr>
              <a:t>Acta </a:t>
            </a:r>
            <a:r>
              <a:rPr lang="fr-FR" sz="2000" dirty="0" err="1">
                <a:solidFill>
                  <a:srgbClr val="010103"/>
                </a:solidFill>
              </a:rPr>
              <a:t>Phys.Polon</a:t>
            </a:r>
            <a:r>
              <a:rPr lang="fr-FR" sz="2000" dirty="0">
                <a:solidFill>
                  <a:srgbClr val="010103"/>
                </a:solidFill>
              </a:rPr>
              <a:t>. B40 (2009) 2491-2505</a:t>
            </a:r>
          </a:p>
          <a:p>
            <a:pPr algn="l"/>
            <a:r>
              <a:rPr lang="en-GB" sz="2000" dirty="0">
                <a:solidFill>
                  <a:srgbClr val="010103"/>
                </a:solidFill>
              </a:rPr>
              <a:t>CERN-Proceedings-2010-001 pp.387-394.</a:t>
            </a:r>
            <a:endParaRPr lang="en-GB" sz="2000" dirty="0" smtClean="0">
              <a:solidFill>
                <a:srgbClr val="010103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EIC Workshop, September 30th 2020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5C65232-5696-4F77-8953-8BCB56DF8609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67160" y="3389393"/>
            <a:ext cx="633670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0" fontAlgn="base" hangingPunct="0">
              <a:lnSpc>
                <a:spcPct val="101000"/>
              </a:lnSpc>
              <a:spcBef>
                <a:spcPts val="500"/>
              </a:spcBef>
              <a:spcAft>
                <a:spcPct val="0"/>
              </a:spcAft>
              <a:buClr>
                <a:srgbClr val="6F89F7"/>
              </a:buClr>
              <a:buSzPct val="80000"/>
              <a:buFont typeface="Wingdings" charset="2"/>
              <a:buChar char=""/>
              <a:defRPr sz="2000">
                <a:solidFill>
                  <a:srgbClr val="40458C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741363" indent="-284163" algn="l" defTabSz="449263" rtl="0" eaLnBrk="0" fontAlgn="base" hangingPunct="0">
              <a:lnSpc>
                <a:spcPct val="101000"/>
              </a:lnSpc>
              <a:spcBef>
                <a:spcPts val="45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charset="2"/>
              <a:buChar char=""/>
              <a:defRPr>
                <a:solidFill>
                  <a:srgbClr val="40458C"/>
                </a:solidFill>
                <a:latin typeface="Comic Sans MS" panose="030F0702030302020204" pitchFamily="66" charset="0"/>
              </a:defRPr>
            </a:lvl2pPr>
            <a:lvl3pPr marL="1143000" indent="-228600" algn="l" defTabSz="449263" rtl="0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6F89F7"/>
              </a:buClr>
              <a:buSzPct val="95000"/>
              <a:buFont typeface="Wingdings" charset="2"/>
              <a:buChar char=""/>
              <a:defRPr sz="1600">
                <a:solidFill>
                  <a:srgbClr val="40458C"/>
                </a:solidFill>
                <a:latin typeface="Comic Sans MS" panose="030F0702030302020204" pitchFamily="66" charset="0"/>
              </a:defRPr>
            </a:lvl3pPr>
            <a:lvl4pPr marL="1600200" indent="-228600" algn="l" defTabSz="449263" rtl="0" eaLnBrk="0" fontAlgn="base" hangingPunct="0">
              <a:lnSpc>
                <a:spcPct val="101000"/>
              </a:lnSpc>
              <a:spcBef>
                <a:spcPts val="350"/>
              </a:spcBef>
              <a:spcAft>
                <a:spcPct val="0"/>
              </a:spcAft>
              <a:buClr>
                <a:srgbClr val="40458C"/>
              </a:buClr>
              <a:buSzPct val="65000"/>
              <a:buFont typeface="Wingdings" charset="2"/>
              <a:buChar char=""/>
              <a:defRPr sz="1400">
                <a:solidFill>
                  <a:srgbClr val="40458C"/>
                </a:solidFill>
                <a:latin typeface="Comic Sans MS" panose="030F0702030302020204" pitchFamily="66" charset="0"/>
              </a:defRPr>
            </a:lvl4pPr>
            <a:lvl5pPr marL="2057400" indent="-228600" algn="l" defTabSz="449263" rtl="0" eaLnBrk="0" fontAlgn="base" hangingPunct="0">
              <a:lnSpc>
                <a:spcPct val="101000"/>
              </a:lnSpc>
              <a:spcBef>
                <a:spcPts val="35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charset="2"/>
              <a:buChar char=""/>
              <a:defRPr sz="1400">
                <a:solidFill>
                  <a:srgbClr val="40458C"/>
                </a:solidFill>
                <a:latin typeface="Comic Sans MS" panose="030F0702030302020204" pitchFamily="66" charset="0"/>
              </a:defRPr>
            </a:lvl5pPr>
            <a:lvl6pPr marL="2514600" indent="-228600" algn="l" defTabSz="449263" rtl="0" fontAlgn="base">
              <a:lnSpc>
                <a:spcPct val="101000"/>
              </a:lnSpc>
              <a:spcBef>
                <a:spcPts val="35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charset="2"/>
              <a:buChar char=""/>
              <a:defRPr sz="1400">
                <a:solidFill>
                  <a:srgbClr val="40458C"/>
                </a:solidFill>
                <a:latin typeface="+mn-lt"/>
              </a:defRPr>
            </a:lvl6pPr>
            <a:lvl7pPr marL="2971800" indent="-228600" algn="l" defTabSz="449263" rtl="0" fontAlgn="base">
              <a:lnSpc>
                <a:spcPct val="101000"/>
              </a:lnSpc>
              <a:spcBef>
                <a:spcPts val="35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charset="2"/>
              <a:buChar char=""/>
              <a:defRPr sz="1400">
                <a:solidFill>
                  <a:srgbClr val="40458C"/>
                </a:solidFill>
                <a:latin typeface="+mn-lt"/>
              </a:defRPr>
            </a:lvl7pPr>
            <a:lvl8pPr marL="3429000" indent="-228600" algn="l" defTabSz="449263" rtl="0" fontAlgn="base">
              <a:lnSpc>
                <a:spcPct val="101000"/>
              </a:lnSpc>
              <a:spcBef>
                <a:spcPts val="35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charset="2"/>
              <a:buChar char=""/>
              <a:defRPr sz="1400">
                <a:solidFill>
                  <a:srgbClr val="40458C"/>
                </a:solidFill>
                <a:latin typeface="+mn-lt"/>
              </a:defRPr>
            </a:lvl8pPr>
            <a:lvl9pPr marL="3886200" indent="-228600" algn="l" defTabSz="449263" rtl="0" fontAlgn="base">
              <a:lnSpc>
                <a:spcPct val="101000"/>
              </a:lnSpc>
              <a:spcBef>
                <a:spcPts val="35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charset="2"/>
              <a:buChar char=""/>
              <a:defRPr sz="1400">
                <a:solidFill>
                  <a:srgbClr val="40458C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b="1" kern="0" dirty="0" smtClean="0">
              <a:solidFill>
                <a:schemeClr val="bg2">
                  <a:lumMod val="50000"/>
                </a:schemeClr>
              </a:solidFill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b="1" kern="0" dirty="0" smtClean="0">
                <a:solidFill>
                  <a:schemeClr val="bg2">
                    <a:lumMod val="50000"/>
                  </a:schemeClr>
                </a:solidFill>
                <a:sym typeface="Symbol" panose="05050102010706020507" pitchFamily="18" charset="2"/>
              </a:rPr>
              <a:t>N </a:t>
            </a:r>
            <a:r>
              <a:rPr lang="en-GB" b="1" kern="0" dirty="0" smtClean="0">
                <a:solidFill>
                  <a:schemeClr val="bg2">
                    <a:lumMod val="50000"/>
                  </a:schemeClr>
                </a:solidFill>
              </a:rPr>
              <a:t>Deep Inelastic Scattering</a:t>
            </a:r>
          </a:p>
          <a:p>
            <a:pPr lvl="1">
              <a:buSzPct val="70000"/>
              <a:buFont typeface="Wingdings" panose="05000000000000000000" pitchFamily="2" charset="2"/>
              <a:buChar char=""/>
            </a:pPr>
            <a:r>
              <a:rPr lang="en-US" altLang="en-US" sz="2000" kern="0" dirty="0" err="1" smtClean="0"/>
              <a:t>NunDIS</a:t>
            </a:r>
            <a:r>
              <a:rPr lang="en-US" altLang="en-US" sz="2000" kern="0" dirty="0" smtClean="0"/>
              <a:t> model (developed ad hoc for FLUKA)</a:t>
            </a:r>
          </a:p>
          <a:p>
            <a:pPr lvl="1">
              <a:buSzPct val="70000"/>
              <a:buFont typeface="Wingdings" panose="05000000000000000000" pitchFamily="2" charset="2"/>
              <a:buChar char=""/>
            </a:pPr>
            <a:r>
              <a:rPr lang="en-US" altLang="en-US" sz="2000" kern="0" dirty="0" smtClean="0"/>
              <a:t>Chains from </a:t>
            </a:r>
            <a:r>
              <a:rPr lang="en-US" sz="2000" kern="0" dirty="0" smtClean="0">
                <a:sym typeface="Symbol" panose="05050102010706020507" pitchFamily="18" charset="2"/>
              </a:rPr>
              <a:t>N DIS: </a:t>
            </a:r>
            <a:r>
              <a:rPr lang="en-US" sz="2000" kern="0" dirty="0">
                <a:sym typeface="Symbol" panose="05050102010706020507" pitchFamily="18" charset="2"/>
              </a:rPr>
              <a:t> FLUKA </a:t>
            </a:r>
            <a:r>
              <a:rPr lang="en-US" sz="2000" kern="0" dirty="0" err="1">
                <a:sym typeface="Symbol" panose="05050102010706020507" pitchFamily="18" charset="2"/>
              </a:rPr>
              <a:t>hadronization</a:t>
            </a:r>
            <a:endParaRPr lang="en-GB" sz="2000" kern="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b="1" kern="0" dirty="0" smtClean="0">
                <a:solidFill>
                  <a:schemeClr val="bg2">
                    <a:lumMod val="50000"/>
                  </a:schemeClr>
                </a:solidFill>
                <a:sym typeface="Symbol" panose="05050102010706020507" pitchFamily="18" charset="2"/>
              </a:rPr>
              <a:t>N interactions</a:t>
            </a:r>
            <a:r>
              <a:rPr lang="en-GB" kern="0" dirty="0" smtClean="0">
                <a:sym typeface="Symbol" panose="05050102010706020507" pitchFamily="18" charset="2"/>
              </a:rPr>
              <a:t> e</a:t>
            </a:r>
            <a:r>
              <a:rPr lang="en-GB" kern="0" dirty="0" smtClean="0"/>
              <a:t>mbedded in PEANUT for </a:t>
            </a:r>
            <a:r>
              <a:rPr lang="en-GB" b="1" kern="0" dirty="0" smtClean="0">
                <a:solidFill>
                  <a:schemeClr val="bg2">
                    <a:lumMod val="50000"/>
                  </a:schemeClr>
                </a:solidFill>
                <a:sym typeface="Symbol" panose="05050102010706020507" pitchFamily="18" charset="2"/>
              </a:rPr>
              <a:t>A </a:t>
            </a:r>
            <a:r>
              <a:rPr lang="en-GB" kern="0" dirty="0" smtClean="0"/>
              <a:t>(Initial State and Final State effects)</a:t>
            </a:r>
          </a:p>
        </p:txBody>
      </p:sp>
      <p:sp>
        <p:nvSpPr>
          <p:cNvPr id="94" name="Text Box 84"/>
          <p:cNvSpPr txBox="1">
            <a:spLocks noChangeArrowheads="1"/>
          </p:cNvSpPr>
          <p:nvPr/>
        </p:nvSpPr>
        <p:spPr bwMode="auto">
          <a:xfrm>
            <a:off x="9879504" y="4749963"/>
            <a:ext cx="1752751" cy="40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r>
              <a:rPr lang="sv-SE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Hadronization 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5" name="Group 94"/>
          <p:cNvGrpSpPr>
            <a:grpSpLocks noChangeAspect="1"/>
          </p:cNvGrpSpPr>
          <p:nvPr/>
        </p:nvGrpSpPr>
        <p:grpSpPr>
          <a:xfrm>
            <a:off x="6584319" y="1124744"/>
            <a:ext cx="5047936" cy="3383280"/>
            <a:chOff x="3462605" y="1911770"/>
            <a:chExt cx="6017461" cy="4033084"/>
          </a:xfrm>
        </p:grpSpPr>
        <p:grpSp>
          <p:nvGrpSpPr>
            <p:cNvPr id="96" name="Group 95"/>
            <p:cNvGrpSpPr/>
            <p:nvPr/>
          </p:nvGrpSpPr>
          <p:grpSpPr>
            <a:xfrm>
              <a:off x="3462605" y="1911770"/>
              <a:ext cx="6017461" cy="4033084"/>
              <a:chOff x="3463479" y="1911770"/>
              <a:chExt cx="6017461" cy="4033084"/>
            </a:xfrm>
          </p:grpSpPr>
          <p:grpSp>
            <p:nvGrpSpPr>
              <p:cNvPr id="98" name="Group 97"/>
              <p:cNvGrpSpPr>
                <a:grpSpLocks/>
              </p:cNvGrpSpPr>
              <p:nvPr/>
            </p:nvGrpSpPr>
            <p:grpSpPr bwMode="auto">
              <a:xfrm>
                <a:off x="5602024" y="4317280"/>
                <a:ext cx="566738" cy="493713"/>
                <a:chOff x="2609" y="2712"/>
                <a:chExt cx="357" cy="311"/>
              </a:xfrm>
            </p:grpSpPr>
            <p:grpSp>
              <p:nvGrpSpPr>
                <p:cNvPr id="199" name="Group 198"/>
                <p:cNvGrpSpPr>
                  <a:grpSpLocks/>
                </p:cNvGrpSpPr>
                <p:nvPr/>
              </p:nvGrpSpPr>
              <p:grpSpPr bwMode="auto">
                <a:xfrm rot="-1254445">
                  <a:off x="2609" y="2712"/>
                  <a:ext cx="344" cy="311"/>
                  <a:chOff x="2220" y="2492"/>
                  <a:chExt cx="382" cy="313"/>
                </a:xfrm>
              </p:grpSpPr>
              <p:sp>
                <p:nvSpPr>
                  <p:cNvPr id="201" name="Freeform 200"/>
                  <p:cNvSpPr>
                    <a:spLocks/>
                  </p:cNvSpPr>
                  <p:nvPr/>
                </p:nvSpPr>
                <p:spPr bwMode="auto">
                  <a:xfrm>
                    <a:off x="2382" y="2492"/>
                    <a:ext cx="220" cy="179"/>
                  </a:xfrm>
                  <a:custGeom>
                    <a:avLst/>
                    <a:gdLst>
                      <a:gd name="T0" fmla="*/ 0 w 220"/>
                      <a:gd name="T1" fmla="*/ 164 h 179"/>
                      <a:gd name="T2" fmla="*/ 34 w 220"/>
                      <a:gd name="T3" fmla="*/ 174 h 179"/>
                      <a:gd name="T4" fmla="*/ 78 w 220"/>
                      <a:gd name="T5" fmla="*/ 160 h 179"/>
                      <a:gd name="T6" fmla="*/ 74 w 220"/>
                      <a:gd name="T7" fmla="*/ 118 h 179"/>
                      <a:gd name="T8" fmla="*/ 50 w 220"/>
                      <a:gd name="T9" fmla="*/ 98 h 179"/>
                      <a:gd name="T10" fmla="*/ 34 w 220"/>
                      <a:gd name="T11" fmla="*/ 106 h 179"/>
                      <a:gd name="T12" fmla="*/ 40 w 220"/>
                      <a:gd name="T13" fmla="*/ 130 h 179"/>
                      <a:gd name="T14" fmla="*/ 52 w 220"/>
                      <a:gd name="T15" fmla="*/ 138 h 179"/>
                      <a:gd name="T16" fmla="*/ 110 w 220"/>
                      <a:gd name="T17" fmla="*/ 126 h 179"/>
                      <a:gd name="T18" fmla="*/ 132 w 220"/>
                      <a:gd name="T19" fmla="*/ 114 h 179"/>
                      <a:gd name="T20" fmla="*/ 122 w 220"/>
                      <a:gd name="T21" fmla="*/ 68 h 179"/>
                      <a:gd name="T22" fmla="*/ 100 w 220"/>
                      <a:gd name="T23" fmla="*/ 50 h 179"/>
                      <a:gd name="T24" fmla="*/ 84 w 220"/>
                      <a:gd name="T25" fmla="*/ 74 h 179"/>
                      <a:gd name="T26" fmla="*/ 104 w 220"/>
                      <a:gd name="T27" fmla="*/ 88 h 179"/>
                      <a:gd name="T28" fmla="*/ 160 w 220"/>
                      <a:gd name="T29" fmla="*/ 86 h 179"/>
                      <a:gd name="T30" fmla="*/ 178 w 220"/>
                      <a:gd name="T31" fmla="*/ 78 h 179"/>
                      <a:gd name="T32" fmla="*/ 188 w 220"/>
                      <a:gd name="T33" fmla="*/ 58 h 179"/>
                      <a:gd name="T34" fmla="*/ 162 w 220"/>
                      <a:gd name="T35" fmla="*/ 0 h 179"/>
                      <a:gd name="T36" fmla="*/ 142 w 220"/>
                      <a:gd name="T37" fmla="*/ 12 h 179"/>
                      <a:gd name="T38" fmla="*/ 180 w 220"/>
                      <a:gd name="T39" fmla="*/ 46 h 179"/>
                      <a:gd name="T40" fmla="*/ 208 w 220"/>
                      <a:gd name="T41" fmla="*/ 44 h 179"/>
                      <a:gd name="T42" fmla="*/ 220 w 220"/>
                      <a:gd name="T43" fmla="*/ 30 h 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20" h="179">
                        <a:moveTo>
                          <a:pt x="0" y="164"/>
                        </a:moveTo>
                        <a:cubicBezTo>
                          <a:pt x="10" y="171"/>
                          <a:pt x="22" y="171"/>
                          <a:pt x="34" y="174"/>
                        </a:cubicBezTo>
                        <a:cubicBezTo>
                          <a:pt x="64" y="172"/>
                          <a:pt x="66" y="179"/>
                          <a:pt x="78" y="160"/>
                        </a:cubicBezTo>
                        <a:cubicBezTo>
                          <a:pt x="81" y="146"/>
                          <a:pt x="84" y="129"/>
                          <a:pt x="74" y="118"/>
                        </a:cubicBezTo>
                        <a:cubicBezTo>
                          <a:pt x="67" y="110"/>
                          <a:pt x="50" y="98"/>
                          <a:pt x="50" y="98"/>
                        </a:cubicBezTo>
                        <a:cubicBezTo>
                          <a:pt x="44" y="99"/>
                          <a:pt x="35" y="97"/>
                          <a:pt x="34" y="106"/>
                        </a:cubicBezTo>
                        <a:cubicBezTo>
                          <a:pt x="34" y="109"/>
                          <a:pt x="37" y="127"/>
                          <a:pt x="40" y="130"/>
                        </a:cubicBezTo>
                        <a:cubicBezTo>
                          <a:pt x="43" y="133"/>
                          <a:pt x="52" y="138"/>
                          <a:pt x="52" y="138"/>
                        </a:cubicBezTo>
                        <a:cubicBezTo>
                          <a:pt x="84" y="135"/>
                          <a:pt x="90" y="139"/>
                          <a:pt x="110" y="126"/>
                        </a:cubicBezTo>
                        <a:cubicBezTo>
                          <a:pt x="116" y="117"/>
                          <a:pt x="123" y="120"/>
                          <a:pt x="132" y="114"/>
                        </a:cubicBezTo>
                        <a:cubicBezTo>
                          <a:pt x="131" y="95"/>
                          <a:pt x="137" y="78"/>
                          <a:pt x="122" y="68"/>
                        </a:cubicBezTo>
                        <a:cubicBezTo>
                          <a:pt x="117" y="60"/>
                          <a:pt x="109" y="52"/>
                          <a:pt x="100" y="50"/>
                        </a:cubicBezTo>
                        <a:cubicBezTo>
                          <a:pt x="81" y="53"/>
                          <a:pt x="80" y="53"/>
                          <a:pt x="84" y="74"/>
                        </a:cubicBezTo>
                        <a:cubicBezTo>
                          <a:pt x="85" y="82"/>
                          <a:pt x="104" y="88"/>
                          <a:pt x="104" y="88"/>
                        </a:cubicBezTo>
                        <a:cubicBezTo>
                          <a:pt x="123" y="87"/>
                          <a:pt x="141" y="88"/>
                          <a:pt x="160" y="86"/>
                        </a:cubicBezTo>
                        <a:cubicBezTo>
                          <a:pt x="167" y="85"/>
                          <a:pt x="178" y="78"/>
                          <a:pt x="178" y="78"/>
                        </a:cubicBezTo>
                        <a:cubicBezTo>
                          <a:pt x="188" y="64"/>
                          <a:pt x="185" y="71"/>
                          <a:pt x="188" y="58"/>
                        </a:cubicBezTo>
                        <a:cubicBezTo>
                          <a:pt x="186" y="22"/>
                          <a:pt x="188" y="18"/>
                          <a:pt x="162" y="0"/>
                        </a:cubicBezTo>
                        <a:cubicBezTo>
                          <a:pt x="151" y="2"/>
                          <a:pt x="148" y="3"/>
                          <a:pt x="142" y="12"/>
                        </a:cubicBezTo>
                        <a:cubicBezTo>
                          <a:pt x="145" y="50"/>
                          <a:pt x="141" y="43"/>
                          <a:pt x="180" y="46"/>
                        </a:cubicBezTo>
                        <a:cubicBezTo>
                          <a:pt x="191" y="48"/>
                          <a:pt x="197" y="47"/>
                          <a:pt x="208" y="44"/>
                        </a:cubicBezTo>
                        <a:cubicBezTo>
                          <a:pt x="217" y="38"/>
                          <a:pt x="220" y="41"/>
                          <a:pt x="220" y="30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1pPr>
                    <a:lvl2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2pPr>
                    <a:lvl3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3pPr>
                    <a:lvl4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4pPr>
                    <a:lvl5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202" name="Freeform 201"/>
                  <p:cNvSpPr>
                    <a:spLocks/>
                  </p:cNvSpPr>
                  <p:nvPr/>
                </p:nvSpPr>
                <p:spPr bwMode="auto">
                  <a:xfrm>
                    <a:off x="2220" y="2626"/>
                    <a:ext cx="220" cy="179"/>
                  </a:xfrm>
                  <a:custGeom>
                    <a:avLst/>
                    <a:gdLst>
                      <a:gd name="T0" fmla="*/ 0 w 220"/>
                      <a:gd name="T1" fmla="*/ 164 h 179"/>
                      <a:gd name="T2" fmla="*/ 34 w 220"/>
                      <a:gd name="T3" fmla="*/ 174 h 179"/>
                      <a:gd name="T4" fmla="*/ 78 w 220"/>
                      <a:gd name="T5" fmla="*/ 160 h 179"/>
                      <a:gd name="T6" fmla="*/ 74 w 220"/>
                      <a:gd name="T7" fmla="*/ 118 h 179"/>
                      <a:gd name="T8" fmla="*/ 50 w 220"/>
                      <a:gd name="T9" fmla="*/ 98 h 179"/>
                      <a:gd name="T10" fmla="*/ 34 w 220"/>
                      <a:gd name="T11" fmla="*/ 106 h 179"/>
                      <a:gd name="T12" fmla="*/ 40 w 220"/>
                      <a:gd name="T13" fmla="*/ 130 h 179"/>
                      <a:gd name="T14" fmla="*/ 52 w 220"/>
                      <a:gd name="T15" fmla="*/ 138 h 179"/>
                      <a:gd name="T16" fmla="*/ 110 w 220"/>
                      <a:gd name="T17" fmla="*/ 126 h 179"/>
                      <a:gd name="T18" fmla="*/ 132 w 220"/>
                      <a:gd name="T19" fmla="*/ 114 h 179"/>
                      <a:gd name="T20" fmla="*/ 122 w 220"/>
                      <a:gd name="T21" fmla="*/ 68 h 179"/>
                      <a:gd name="T22" fmla="*/ 100 w 220"/>
                      <a:gd name="T23" fmla="*/ 50 h 179"/>
                      <a:gd name="T24" fmla="*/ 84 w 220"/>
                      <a:gd name="T25" fmla="*/ 74 h 179"/>
                      <a:gd name="T26" fmla="*/ 104 w 220"/>
                      <a:gd name="T27" fmla="*/ 88 h 179"/>
                      <a:gd name="T28" fmla="*/ 160 w 220"/>
                      <a:gd name="T29" fmla="*/ 86 h 179"/>
                      <a:gd name="T30" fmla="*/ 178 w 220"/>
                      <a:gd name="T31" fmla="*/ 78 h 179"/>
                      <a:gd name="T32" fmla="*/ 188 w 220"/>
                      <a:gd name="T33" fmla="*/ 58 h 179"/>
                      <a:gd name="T34" fmla="*/ 162 w 220"/>
                      <a:gd name="T35" fmla="*/ 0 h 179"/>
                      <a:gd name="T36" fmla="*/ 142 w 220"/>
                      <a:gd name="T37" fmla="*/ 12 h 179"/>
                      <a:gd name="T38" fmla="*/ 180 w 220"/>
                      <a:gd name="T39" fmla="*/ 46 h 179"/>
                      <a:gd name="T40" fmla="*/ 208 w 220"/>
                      <a:gd name="T41" fmla="*/ 44 h 179"/>
                      <a:gd name="T42" fmla="*/ 220 w 220"/>
                      <a:gd name="T43" fmla="*/ 30 h 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20" h="179">
                        <a:moveTo>
                          <a:pt x="0" y="164"/>
                        </a:moveTo>
                        <a:cubicBezTo>
                          <a:pt x="10" y="171"/>
                          <a:pt x="22" y="171"/>
                          <a:pt x="34" y="174"/>
                        </a:cubicBezTo>
                        <a:cubicBezTo>
                          <a:pt x="64" y="172"/>
                          <a:pt x="66" y="179"/>
                          <a:pt x="78" y="160"/>
                        </a:cubicBezTo>
                        <a:cubicBezTo>
                          <a:pt x="81" y="146"/>
                          <a:pt x="84" y="129"/>
                          <a:pt x="74" y="118"/>
                        </a:cubicBezTo>
                        <a:cubicBezTo>
                          <a:pt x="67" y="110"/>
                          <a:pt x="50" y="98"/>
                          <a:pt x="50" y="98"/>
                        </a:cubicBezTo>
                        <a:cubicBezTo>
                          <a:pt x="44" y="99"/>
                          <a:pt x="35" y="97"/>
                          <a:pt x="34" y="106"/>
                        </a:cubicBezTo>
                        <a:cubicBezTo>
                          <a:pt x="34" y="109"/>
                          <a:pt x="37" y="127"/>
                          <a:pt x="40" y="130"/>
                        </a:cubicBezTo>
                        <a:cubicBezTo>
                          <a:pt x="43" y="133"/>
                          <a:pt x="52" y="138"/>
                          <a:pt x="52" y="138"/>
                        </a:cubicBezTo>
                        <a:cubicBezTo>
                          <a:pt x="84" y="135"/>
                          <a:pt x="90" y="139"/>
                          <a:pt x="110" y="126"/>
                        </a:cubicBezTo>
                        <a:cubicBezTo>
                          <a:pt x="116" y="117"/>
                          <a:pt x="123" y="120"/>
                          <a:pt x="132" y="114"/>
                        </a:cubicBezTo>
                        <a:cubicBezTo>
                          <a:pt x="131" y="95"/>
                          <a:pt x="137" y="78"/>
                          <a:pt x="122" y="68"/>
                        </a:cubicBezTo>
                        <a:cubicBezTo>
                          <a:pt x="117" y="60"/>
                          <a:pt x="109" y="52"/>
                          <a:pt x="100" y="50"/>
                        </a:cubicBezTo>
                        <a:cubicBezTo>
                          <a:pt x="81" y="53"/>
                          <a:pt x="80" y="53"/>
                          <a:pt x="84" y="74"/>
                        </a:cubicBezTo>
                        <a:cubicBezTo>
                          <a:pt x="85" y="82"/>
                          <a:pt x="104" y="88"/>
                          <a:pt x="104" y="88"/>
                        </a:cubicBezTo>
                        <a:cubicBezTo>
                          <a:pt x="123" y="87"/>
                          <a:pt x="141" y="88"/>
                          <a:pt x="160" y="86"/>
                        </a:cubicBezTo>
                        <a:cubicBezTo>
                          <a:pt x="167" y="85"/>
                          <a:pt x="178" y="78"/>
                          <a:pt x="178" y="78"/>
                        </a:cubicBezTo>
                        <a:cubicBezTo>
                          <a:pt x="188" y="64"/>
                          <a:pt x="185" y="71"/>
                          <a:pt x="188" y="58"/>
                        </a:cubicBezTo>
                        <a:cubicBezTo>
                          <a:pt x="186" y="22"/>
                          <a:pt x="188" y="18"/>
                          <a:pt x="162" y="0"/>
                        </a:cubicBezTo>
                        <a:cubicBezTo>
                          <a:pt x="151" y="2"/>
                          <a:pt x="148" y="3"/>
                          <a:pt x="142" y="12"/>
                        </a:cubicBezTo>
                        <a:cubicBezTo>
                          <a:pt x="145" y="50"/>
                          <a:pt x="141" y="43"/>
                          <a:pt x="180" y="46"/>
                        </a:cubicBezTo>
                        <a:cubicBezTo>
                          <a:pt x="191" y="48"/>
                          <a:pt x="197" y="47"/>
                          <a:pt x="208" y="44"/>
                        </a:cubicBezTo>
                        <a:cubicBezTo>
                          <a:pt x="217" y="38"/>
                          <a:pt x="220" y="41"/>
                          <a:pt x="220" y="30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1pPr>
                    <a:lvl2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2pPr>
                    <a:lvl3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3pPr>
                    <a:lvl4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4pPr>
                    <a:lvl5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grpSp>
                <p:nvGrpSpPr>
                  <p:cNvPr id="203" name="Group 202"/>
                  <p:cNvGrpSpPr>
                    <a:grpSpLocks/>
                  </p:cNvGrpSpPr>
                  <p:nvPr/>
                </p:nvGrpSpPr>
                <p:grpSpPr bwMode="auto">
                  <a:xfrm>
                    <a:off x="2379" y="2652"/>
                    <a:ext cx="13" cy="6"/>
                    <a:chOff x="2379" y="2652"/>
                    <a:chExt cx="13" cy="6"/>
                  </a:xfrm>
                </p:grpSpPr>
                <p:sp>
                  <p:nvSpPr>
                    <p:cNvPr id="204" name="Freeform 203"/>
                    <p:cNvSpPr>
                      <a:spLocks/>
                    </p:cNvSpPr>
                    <p:nvPr/>
                  </p:nvSpPr>
                  <p:spPr bwMode="auto">
                    <a:xfrm>
                      <a:off x="2379" y="2652"/>
                      <a:ext cx="11" cy="2"/>
                    </a:xfrm>
                    <a:custGeom>
                      <a:avLst/>
                      <a:gdLst>
                        <a:gd name="T0" fmla="*/ 11 w 11"/>
                        <a:gd name="T1" fmla="*/ 0 h 2"/>
                        <a:gd name="T2" fmla="*/ 3 w 11"/>
                        <a:gd name="T3" fmla="*/ 2 h 2"/>
                        <a:gd name="T4" fmla="*/ 11 w 11"/>
                        <a:gd name="T5" fmla="*/ 0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1" h="2">
                          <a:moveTo>
                            <a:pt x="11" y="0"/>
                          </a:moveTo>
                          <a:cubicBezTo>
                            <a:pt x="8" y="1"/>
                            <a:pt x="6" y="2"/>
                            <a:pt x="3" y="2"/>
                          </a:cubicBezTo>
                          <a:cubicBezTo>
                            <a:pt x="0" y="2"/>
                            <a:pt x="8" y="0"/>
                            <a:pt x="11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1pPr>
                      <a:lvl2pPr marL="4572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2pPr>
                      <a:lvl3pPr marL="9144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3pPr>
                      <a:lvl4pPr marL="13716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4pPr>
                      <a:lvl5pPr marL="18288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205" name="Freeform 204"/>
                    <p:cNvSpPr>
                      <a:spLocks/>
                    </p:cNvSpPr>
                    <p:nvPr/>
                  </p:nvSpPr>
                  <p:spPr bwMode="auto">
                    <a:xfrm>
                      <a:off x="2381" y="2656"/>
                      <a:ext cx="11" cy="2"/>
                    </a:xfrm>
                    <a:custGeom>
                      <a:avLst/>
                      <a:gdLst>
                        <a:gd name="T0" fmla="*/ 11 w 11"/>
                        <a:gd name="T1" fmla="*/ 0 h 2"/>
                        <a:gd name="T2" fmla="*/ 3 w 11"/>
                        <a:gd name="T3" fmla="*/ 2 h 2"/>
                        <a:gd name="T4" fmla="*/ 11 w 11"/>
                        <a:gd name="T5" fmla="*/ 0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1" h="2">
                          <a:moveTo>
                            <a:pt x="11" y="0"/>
                          </a:moveTo>
                          <a:cubicBezTo>
                            <a:pt x="8" y="1"/>
                            <a:pt x="6" y="2"/>
                            <a:pt x="3" y="2"/>
                          </a:cubicBezTo>
                          <a:cubicBezTo>
                            <a:pt x="0" y="2"/>
                            <a:pt x="8" y="0"/>
                            <a:pt x="11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1pPr>
                      <a:lvl2pPr marL="4572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2pPr>
                      <a:lvl3pPr marL="9144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3pPr>
                      <a:lvl4pPr marL="13716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4pPr>
                      <a:lvl5pPr marL="18288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00" name="Text Box 111"/>
                <p:cNvSpPr txBox="1">
                  <a:spLocks noChangeArrowheads="1"/>
                </p:cNvSpPr>
                <p:nvPr/>
              </p:nvSpPr>
              <p:spPr bwMode="auto">
                <a:xfrm>
                  <a:off x="2786" y="2805"/>
                  <a:ext cx="180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9pPr>
                </a:lstStyle>
                <a:p>
                  <a:r>
                    <a:rPr lang="sv-SE" altLang="en-US" sz="1600">
                      <a:solidFill>
                        <a:srgbClr val="339933"/>
                      </a:solidFill>
                      <a:latin typeface="Times New Roman" panose="02020603050405020304" pitchFamily="18" charset="0"/>
                    </a:rPr>
                    <a:t>g</a:t>
                  </a:r>
                  <a:endParaRPr lang="en-US" altLang="en-US" sz="1600">
                    <a:solidFill>
                      <a:srgbClr val="339933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9" name="Group 98"/>
              <p:cNvGrpSpPr>
                <a:grpSpLocks/>
              </p:cNvGrpSpPr>
              <p:nvPr/>
            </p:nvGrpSpPr>
            <p:grpSpPr bwMode="auto">
              <a:xfrm>
                <a:off x="6887895" y="3769593"/>
                <a:ext cx="1576388" cy="2085978"/>
                <a:chOff x="3419" y="2367"/>
                <a:chExt cx="993" cy="1314"/>
              </a:xfrm>
            </p:grpSpPr>
            <p:grpSp>
              <p:nvGrpSpPr>
                <p:cNvPr id="180" name="Group 179"/>
                <p:cNvGrpSpPr>
                  <a:grpSpLocks/>
                </p:cNvGrpSpPr>
                <p:nvPr/>
              </p:nvGrpSpPr>
              <p:grpSpPr bwMode="auto">
                <a:xfrm>
                  <a:off x="3419" y="2678"/>
                  <a:ext cx="572" cy="667"/>
                  <a:chOff x="3406" y="2374"/>
                  <a:chExt cx="552" cy="902"/>
                </a:xfrm>
              </p:grpSpPr>
              <p:sp>
                <p:nvSpPr>
                  <p:cNvPr id="191" name="Freeform 190"/>
                  <p:cNvSpPr>
                    <a:spLocks/>
                  </p:cNvSpPr>
                  <p:nvPr/>
                </p:nvSpPr>
                <p:spPr bwMode="auto">
                  <a:xfrm>
                    <a:off x="3658" y="2392"/>
                    <a:ext cx="85" cy="153"/>
                  </a:xfrm>
                  <a:custGeom>
                    <a:avLst/>
                    <a:gdLst>
                      <a:gd name="T0" fmla="*/ 0 w 85"/>
                      <a:gd name="T1" fmla="*/ 0 h 209"/>
                      <a:gd name="T2" fmla="*/ 83 w 85"/>
                      <a:gd name="T3" fmla="*/ 64 h 209"/>
                      <a:gd name="T4" fmla="*/ 13 w 85"/>
                      <a:gd name="T5" fmla="*/ 209 h 2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5" h="209">
                        <a:moveTo>
                          <a:pt x="0" y="0"/>
                        </a:moveTo>
                        <a:cubicBezTo>
                          <a:pt x="40" y="14"/>
                          <a:pt x="81" y="29"/>
                          <a:pt x="83" y="64"/>
                        </a:cubicBezTo>
                        <a:cubicBezTo>
                          <a:pt x="85" y="99"/>
                          <a:pt x="25" y="185"/>
                          <a:pt x="13" y="209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1pPr>
                    <a:lvl2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2pPr>
                    <a:lvl3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3pPr>
                    <a:lvl4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4pPr>
                    <a:lvl5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92" name="Freeform 191"/>
                  <p:cNvSpPr>
                    <a:spLocks/>
                  </p:cNvSpPr>
                  <p:nvPr/>
                </p:nvSpPr>
                <p:spPr bwMode="auto">
                  <a:xfrm rot="2495004">
                    <a:off x="3406" y="3167"/>
                    <a:ext cx="93" cy="87"/>
                  </a:xfrm>
                  <a:custGeom>
                    <a:avLst/>
                    <a:gdLst>
                      <a:gd name="T0" fmla="*/ 0 w 39"/>
                      <a:gd name="T1" fmla="*/ 0 h 76"/>
                      <a:gd name="T2" fmla="*/ 38 w 39"/>
                      <a:gd name="T3" fmla="*/ 31 h 76"/>
                      <a:gd name="T4" fmla="*/ 6 w 39"/>
                      <a:gd name="T5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9" h="76">
                        <a:moveTo>
                          <a:pt x="0" y="0"/>
                        </a:moveTo>
                        <a:cubicBezTo>
                          <a:pt x="18" y="9"/>
                          <a:pt x="37" y="18"/>
                          <a:pt x="38" y="31"/>
                        </a:cubicBezTo>
                        <a:cubicBezTo>
                          <a:pt x="39" y="44"/>
                          <a:pt x="22" y="60"/>
                          <a:pt x="6" y="76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1pPr>
                    <a:lvl2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2pPr>
                    <a:lvl3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3pPr>
                    <a:lvl4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4pPr>
                    <a:lvl5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93" name="Freeform 192"/>
                  <p:cNvSpPr>
                    <a:spLocks/>
                  </p:cNvSpPr>
                  <p:nvPr/>
                </p:nvSpPr>
                <p:spPr bwMode="auto">
                  <a:xfrm>
                    <a:off x="3673" y="2538"/>
                    <a:ext cx="85" cy="158"/>
                  </a:xfrm>
                  <a:custGeom>
                    <a:avLst/>
                    <a:gdLst>
                      <a:gd name="T0" fmla="*/ 0 w 85"/>
                      <a:gd name="T1" fmla="*/ 0 h 209"/>
                      <a:gd name="T2" fmla="*/ 83 w 85"/>
                      <a:gd name="T3" fmla="*/ 64 h 209"/>
                      <a:gd name="T4" fmla="*/ 13 w 85"/>
                      <a:gd name="T5" fmla="*/ 209 h 2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5" h="209">
                        <a:moveTo>
                          <a:pt x="0" y="0"/>
                        </a:moveTo>
                        <a:cubicBezTo>
                          <a:pt x="40" y="14"/>
                          <a:pt x="81" y="29"/>
                          <a:pt x="83" y="64"/>
                        </a:cubicBezTo>
                        <a:cubicBezTo>
                          <a:pt x="85" y="99"/>
                          <a:pt x="25" y="185"/>
                          <a:pt x="13" y="209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1pPr>
                    <a:lvl2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2pPr>
                    <a:lvl3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3pPr>
                    <a:lvl4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4pPr>
                    <a:lvl5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94" name="Freeform 193"/>
                  <p:cNvSpPr>
                    <a:spLocks/>
                  </p:cNvSpPr>
                  <p:nvPr/>
                </p:nvSpPr>
                <p:spPr bwMode="auto">
                  <a:xfrm rot="1659037">
                    <a:off x="3649" y="2704"/>
                    <a:ext cx="112" cy="138"/>
                  </a:xfrm>
                  <a:custGeom>
                    <a:avLst/>
                    <a:gdLst>
                      <a:gd name="T0" fmla="*/ 0 w 85"/>
                      <a:gd name="T1" fmla="*/ 0 h 209"/>
                      <a:gd name="T2" fmla="*/ 83 w 85"/>
                      <a:gd name="T3" fmla="*/ 64 h 209"/>
                      <a:gd name="T4" fmla="*/ 13 w 85"/>
                      <a:gd name="T5" fmla="*/ 209 h 2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5" h="209">
                        <a:moveTo>
                          <a:pt x="0" y="0"/>
                        </a:moveTo>
                        <a:cubicBezTo>
                          <a:pt x="40" y="14"/>
                          <a:pt x="81" y="29"/>
                          <a:pt x="83" y="64"/>
                        </a:cubicBezTo>
                        <a:cubicBezTo>
                          <a:pt x="85" y="99"/>
                          <a:pt x="25" y="185"/>
                          <a:pt x="13" y="209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1pPr>
                    <a:lvl2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2pPr>
                    <a:lvl3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3pPr>
                    <a:lvl4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4pPr>
                    <a:lvl5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95" name="Freeform 194"/>
                  <p:cNvSpPr>
                    <a:spLocks/>
                  </p:cNvSpPr>
                  <p:nvPr/>
                </p:nvSpPr>
                <p:spPr bwMode="auto">
                  <a:xfrm rot="2273418" flipV="1">
                    <a:off x="3462" y="3047"/>
                    <a:ext cx="102" cy="135"/>
                  </a:xfrm>
                  <a:custGeom>
                    <a:avLst/>
                    <a:gdLst>
                      <a:gd name="T0" fmla="*/ 0 w 85"/>
                      <a:gd name="T1" fmla="*/ 0 h 209"/>
                      <a:gd name="T2" fmla="*/ 83 w 85"/>
                      <a:gd name="T3" fmla="*/ 64 h 209"/>
                      <a:gd name="T4" fmla="*/ 13 w 85"/>
                      <a:gd name="T5" fmla="*/ 209 h 2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5" h="209">
                        <a:moveTo>
                          <a:pt x="0" y="0"/>
                        </a:moveTo>
                        <a:cubicBezTo>
                          <a:pt x="40" y="14"/>
                          <a:pt x="81" y="29"/>
                          <a:pt x="83" y="64"/>
                        </a:cubicBezTo>
                        <a:cubicBezTo>
                          <a:pt x="85" y="99"/>
                          <a:pt x="25" y="185"/>
                          <a:pt x="13" y="209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1pPr>
                    <a:lvl2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2pPr>
                    <a:lvl3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3pPr>
                    <a:lvl4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4pPr>
                    <a:lvl5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96" name="Freeform 195"/>
                  <p:cNvSpPr>
                    <a:spLocks/>
                  </p:cNvSpPr>
                  <p:nvPr/>
                </p:nvSpPr>
                <p:spPr bwMode="auto">
                  <a:xfrm rot="925495" flipV="1">
                    <a:off x="3556" y="2925"/>
                    <a:ext cx="102" cy="135"/>
                  </a:xfrm>
                  <a:custGeom>
                    <a:avLst/>
                    <a:gdLst>
                      <a:gd name="T0" fmla="*/ 0 w 85"/>
                      <a:gd name="T1" fmla="*/ 0 h 209"/>
                      <a:gd name="T2" fmla="*/ 83 w 85"/>
                      <a:gd name="T3" fmla="*/ 64 h 209"/>
                      <a:gd name="T4" fmla="*/ 13 w 85"/>
                      <a:gd name="T5" fmla="*/ 209 h 2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5" h="209">
                        <a:moveTo>
                          <a:pt x="0" y="0"/>
                        </a:moveTo>
                        <a:cubicBezTo>
                          <a:pt x="40" y="14"/>
                          <a:pt x="81" y="29"/>
                          <a:pt x="83" y="64"/>
                        </a:cubicBezTo>
                        <a:cubicBezTo>
                          <a:pt x="85" y="99"/>
                          <a:pt x="25" y="185"/>
                          <a:pt x="13" y="209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1pPr>
                    <a:lvl2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2pPr>
                    <a:lvl3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3pPr>
                    <a:lvl4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4pPr>
                    <a:lvl5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97" name="Freeform 196"/>
                  <p:cNvSpPr>
                    <a:spLocks/>
                  </p:cNvSpPr>
                  <p:nvPr/>
                </p:nvSpPr>
                <p:spPr bwMode="auto">
                  <a:xfrm>
                    <a:off x="3437" y="2374"/>
                    <a:ext cx="521" cy="902"/>
                  </a:xfrm>
                  <a:custGeom>
                    <a:avLst/>
                    <a:gdLst>
                      <a:gd name="T0" fmla="*/ 234 w 723"/>
                      <a:gd name="T1" fmla="*/ 0 h 902"/>
                      <a:gd name="T2" fmla="*/ 563 w 723"/>
                      <a:gd name="T3" fmla="*/ 88 h 902"/>
                      <a:gd name="T4" fmla="*/ 708 w 723"/>
                      <a:gd name="T5" fmla="*/ 531 h 902"/>
                      <a:gd name="T6" fmla="*/ 474 w 723"/>
                      <a:gd name="T7" fmla="*/ 848 h 902"/>
                      <a:gd name="T8" fmla="*/ 0 w 723"/>
                      <a:gd name="T9" fmla="*/ 854 h 9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3" h="902">
                        <a:moveTo>
                          <a:pt x="234" y="0"/>
                        </a:moveTo>
                        <a:cubicBezTo>
                          <a:pt x="359" y="0"/>
                          <a:pt x="484" y="0"/>
                          <a:pt x="563" y="88"/>
                        </a:cubicBezTo>
                        <a:cubicBezTo>
                          <a:pt x="642" y="176"/>
                          <a:pt x="723" y="404"/>
                          <a:pt x="708" y="531"/>
                        </a:cubicBezTo>
                        <a:cubicBezTo>
                          <a:pt x="693" y="658"/>
                          <a:pt x="592" y="794"/>
                          <a:pt x="474" y="848"/>
                        </a:cubicBezTo>
                        <a:cubicBezTo>
                          <a:pt x="356" y="902"/>
                          <a:pt x="178" y="878"/>
                          <a:pt x="0" y="854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1pPr>
                    <a:lvl2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2pPr>
                    <a:lvl3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3pPr>
                    <a:lvl4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4pPr>
                    <a:lvl5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98" name="Freeform 197"/>
                  <p:cNvSpPr>
                    <a:spLocks/>
                  </p:cNvSpPr>
                  <p:nvPr/>
                </p:nvSpPr>
                <p:spPr bwMode="auto">
                  <a:xfrm rot="1659037">
                    <a:off x="3603" y="2827"/>
                    <a:ext cx="106" cy="110"/>
                  </a:xfrm>
                  <a:custGeom>
                    <a:avLst/>
                    <a:gdLst>
                      <a:gd name="T0" fmla="*/ 0 w 85"/>
                      <a:gd name="T1" fmla="*/ 0 h 209"/>
                      <a:gd name="T2" fmla="*/ 83 w 85"/>
                      <a:gd name="T3" fmla="*/ 64 h 209"/>
                      <a:gd name="T4" fmla="*/ 13 w 85"/>
                      <a:gd name="T5" fmla="*/ 209 h 2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5" h="209">
                        <a:moveTo>
                          <a:pt x="0" y="0"/>
                        </a:moveTo>
                        <a:cubicBezTo>
                          <a:pt x="40" y="14"/>
                          <a:pt x="81" y="29"/>
                          <a:pt x="83" y="64"/>
                        </a:cubicBezTo>
                        <a:cubicBezTo>
                          <a:pt x="85" y="99"/>
                          <a:pt x="25" y="185"/>
                          <a:pt x="13" y="209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1pPr>
                    <a:lvl2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2pPr>
                    <a:lvl3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3pPr>
                    <a:lvl4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4pPr>
                    <a:lvl5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grpSp>
              <p:nvGrpSpPr>
                <p:cNvPr id="181" name="Group 180"/>
                <p:cNvGrpSpPr>
                  <a:grpSpLocks/>
                </p:cNvGrpSpPr>
                <p:nvPr/>
              </p:nvGrpSpPr>
              <p:grpSpPr bwMode="auto">
                <a:xfrm>
                  <a:off x="3860" y="2367"/>
                  <a:ext cx="552" cy="1314"/>
                  <a:chOff x="3406" y="2374"/>
                  <a:chExt cx="552" cy="902"/>
                </a:xfrm>
              </p:grpSpPr>
              <p:sp>
                <p:nvSpPr>
                  <p:cNvPr id="183" name="Freeform 182"/>
                  <p:cNvSpPr>
                    <a:spLocks/>
                  </p:cNvSpPr>
                  <p:nvPr/>
                </p:nvSpPr>
                <p:spPr bwMode="auto">
                  <a:xfrm>
                    <a:off x="3658" y="2392"/>
                    <a:ext cx="85" cy="153"/>
                  </a:xfrm>
                  <a:custGeom>
                    <a:avLst/>
                    <a:gdLst>
                      <a:gd name="T0" fmla="*/ 0 w 85"/>
                      <a:gd name="T1" fmla="*/ 0 h 209"/>
                      <a:gd name="T2" fmla="*/ 83 w 85"/>
                      <a:gd name="T3" fmla="*/ 64 h 209"/>
                      <a:gd name="T4" fmla="*/ 13 w 85"/>
                      <a:gd name="T5" fmla="*/ 209 h 2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5" h="209">
                        <a:moveTo>
                          <a:pt x="0" y="0"/>
                        </a:moveTo>
                        <a:cubicBezTo>
                          <a:pt x="40" y="14"/>
                          <a:pt x="81" y="29"/>
                          <a:pt x="83" y="64"/>
                        </a:cubicBezTo>
                        <a:cubicBezTo>
                          <a:pt x="85" y="99"/>
                          <a:pt x="25" y="185"/>
                          <a:pt x="13" y="209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1pPr>
                    <a:lvl2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2pPr>
                    <a:lvl3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3pPr>
                    <a:lvl4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4pPr>
                    <a:lvl5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84" name="Freeform 183"/>
                  <p:cNvSpPr>
                    <a:spLocks/>
                  </p:cNvSpPr>
                  <p:nvPr/>
                </p:nvSpPr>
                <p:spPr bwMode="auto">
                  <a:xfrm rot="2495004">
                    <a:off x="3406" y="3167"/>
                    <a:ext cx="93" cy="87"/>
                  </a:xfrm>
                  <a:custGeom>
                    <a:avLst/>
                    <a:gdLst>
                      <a:gd name="T0" fmla="*/ 0 w 39"/>
                      <a:gd name="T1" fmla="*/ 0 h 76"/>
                      <a:gd name="T2" fmla="*/ 38 w 39"/>
                      <a:gd name="T3" fmla="*/ 31 h 76"/>
                      <a:gd name="T4" fmla="*/ 6 w 39"/>
                      <a:gd name="T5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9" h="76">
                        <a:moveTo>
                          <a:pt x="0" y="0"/>
                        </a:moveTo>
                        <a:cubicBezTo>
                          <a:pt x="18" y="9"/>
                          <a:pt x="37" y="18"/>
                          <a:pt x="38" y="31"/>
                        </a:cubicBezTo>
                        <a:cubicBezTo>
                          <a:pt x="39" y="44"/>
                          <a:pt x="22" y="60"/>
                          <a:pt x="6" y="76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1pPr>
                    <a:lvl2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2pPr>
                    <a:lvl3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3pPr>
                    <a:lvl4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4pPr>
                    <a:lvl5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85" name="Freeform 184"/>
                  <p:cNvSpPr>
                    <a:spLocks/>
                  </p:cNvSpPr>
                  <p:nvPr/>
                </p:nvSpPr>
                <p:spPr bwMode="auto">
                  <a:xfrm>
                    <a:off x="3673" y="2538"/>
                    <a:ext cx="85" cy="158"/>
                  </a:xfrm>
                  <a:custGeom>
                    <a:avLst/>
                    <a:gdLst>
                      <a:gd name="T0" fmla="*/ 0 w 85"/>
                      <a:gd name="T1" fmla="*/ 0 h 209"/>
                      <a:gd name="T2" fmla="*/ 83 w 85"/>
                      <a:gd name="T3" fmla="*/ 64 h 209"/>
                      <a:gd name="T4" fmla="*/ 13 w 85"/>
                      <a:gd name="T5" fmla="*/ 209 h 2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5" h="209">
                        <a:moveTo>
                          <a:pt x="0" y="0"/>
                        </a:moveTo>
                        <a:cubicBezTo>
                          <a:pt x="40" y="14"/>
                          <a:pt x="81" y="29"/>
                          <a:pt x="83" y="64"/>
                        </a:cubicBezTo>
                        <a:cubicBezTo>
                          <a:pt x="85" y="99"/>
                          <a:pt x="25" y="185"/>
                          <a:pt x="13" y="209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1pPr>
                    <a:lvl2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2pPr>
                    <a:lvl3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3pPr>
                    <a:lvl4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4pPr>
                    <a:lvl5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86" name="Freeform 185"/>
                  <p:cNvSpPr>
                    <a:spLocks/>
                  </p:cNvSpPr>
                  <p:nvPr/>
                </p:nvSpPr>
                <p:spPr bwMode="auto">
                  <a:xfrm rot="1659037">
                    <a:off x="3649" y="2704"/>
                    <a:ext cx="112" cy="138"/>
                  </a:xfrm>
                  <a:custGeom>
                    <a:avLst/>
                    <a:gdLst>
                      <a:gd name="T0" fmla="*/ 0 w 85"/>
                      <a:gd name="T1" fmla="*/ 0 h 209"/>
                      <a:gd name="T2" fmla="*/ 83 w 85"/>
                      <a:gd name="T3" fmla="*/ 64 h 209"/>
                      <a:gd name="T4" fmla="*/ 13 w 85"/>
                      <a:gd name="T5" fmla="*/ 209 h 2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5" h="209">
                        <a:moveTo>
                          <a:pt x="0" y="0"/>
                        </a:moveTo>
                        <a:cubicBezTo>
                          <a:pt x="40" y="14"/>
                          <a:pt x="81" y="29"/>
                          <a:pt x="83" y="64"/>
                        </a:cubicBezTo>
                        <a:cubicBezTo>
                          <a:pt x="85" y="99"/>
                          <a:pt x="25" y="185"/>
                          <a:pt x="13" y="209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1pPr>
                    <a:lvl2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2pPr>
                    <a:lvl3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3pPr>
                    <a:lvl4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4pPr>
                    <a:lvl5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87" name="Freeform 186"/>
                  <p:cNvSpPr>
                    <a:spLocks/>
                  </p:cNvSpPr>
                  <p:nvPr/>
                </p:nvSpPr>
                <p:spPr bwMode="auto">
                  <a:xfrm rot="2273418" flipV="1">
                    <a:off x="3462" y="3047"/>
                    <a:ext cx="102" cy="135"/>
                  </a:xfrm>
                  <a:custGeom>
                    <a:avLst/>
                    <a:gdLst>
                      <a:gd name="T0" fmla="*/ 0 w 85"/>
                      <a:gd name="T1" fmla="*/ 0 h 209"/>
                      <a:gd name="T2" fmla="*/ 83 w 85"/>
                      <a:gd name="T3" fmla="*/ 64 h 209"/>
                      <a:gd name="T4" fmla="*/ 13 w 85"/>
                      <a:gd name="T5" fmla="*/ 209 h 2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5" h="209">
                        <a:moveTo>
                          <a:pt x="0" y="0"/>
                        </a:moveTo>
                        <a:cubicBezTo>
                          <a:pt x="40" y="14"/>
                          <a:pt x="81" y="29"/>
                          <a:pt x="83" y="64"/>
                        </a:cubicBezTo>
                        <a:cubicBezTo>
                          <a:pt x="85" y="99"/>
                          <a:pt x="25" y="185"/>
                          <a:pt x="13" y="209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1pPr>
                    <a:lvl2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2pPr>
                    <a:lvl3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3pPr>
                    <a:lvl4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4pPr>
                    <a:lvl5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88" name="Freeform 187"/>
                  <p:cNvSpPr>
                    <a:spLocks/>
                  </p:cNvSpPr>
                  <p:nvPr/>
                </p:nvSpPr>
                <p:spPr bwMode="auto">
                  <a:xfrm rot="925495" flipV="1">
                    <a:off x="3556" y="2925"/>
                    <a:ext cx="102" cy="135"/>
                  </a:xfrm>
                  <a:custGeom>
                    <a:avLst/>
                    <a:gdLst>
                      <a:gd name="T0" fmla="*/ 0 w 85"/>
                      <a:gd name="T1" fmla="*/ 0 h 209"/>
                      <a:gd name="T2" fmla="*/ 83 w 85"/>
                      <a:gd name="T3" fmla="*/ 64 h 209"/>
                      <a:gd name="T4" fmla="*/ 13 w 85"/>
                      <a:gd name="T5" fmla="*/ 209 h 2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5" h="209">
                        <a:moveTo>
                          <a:pt x="0" y="0"/>
                        </a:moveTo>
                        <a:cubicBezTo>
                          <a:pt x="40" y="14"/>
                          <a:pt x="81" y="29"/>
                          <a:pt x="83" y="64"/>
                        </a:cubicBezTo>
                        <a:cubicBezTo>
                          <a:pt x="85" y="99"/>
                          <a:pt x="25" y="185"/>
                          <a:pt x="13" y="209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1pPr>
                    <a:lvl2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2pPr>
                    <a:lvl3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3pPr>
                    <a:lvl4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4pPr>
                    <a:lvl5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89" name="Freeform 188"/>
                  <p:cNvSpPr>
                    <a:spLocks/>
                  </p:cNvSpPr>
                  <p:nvPr/>
                </p:nvSpPr>
                <p:spPr bwMode="auto">
                  <a:xfrm>
                    <a:off x="3437" y="2374"/>
                    <a:ext cx="521" cy="902"/>
                  </a:xfrm>
                  <a:custGeom>
                    <a:avLst/>
                    <a:gdLst>
                      <a:gd name="T0" fmla="*/ 234 w 723"/>
                      <a:gd name="T1" fmla="*/ 0 h 902"/>
                      <a:gd name="T2" fmla="*/ 563 w 723"/>
                      <a:gd name="T3" fmla="*/ 88 h 902"/>
                      <a:gd name="T4" fmla="*/ 708 w 723"/>
                      <a:gd name="T5" fmla="*/ 531 h 902"/>
                      <a:gd name="T6" fmla="*/ 474 w 723"/>
                      <a:gd name="T7" fmla="*/ 848 h 902"/>
                      <a:gd name="T8" fmla="*/ 0 w 723"/>
                      <a:gd name="T9" fmla="*/ 854 h 9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3" h="902">
                        <a:moveTo>
                          <a:pt x="234" y="0"/>
                        </a:moveTo>
                        <a:cubicBezTo>
                          <a:pt x="359" y="0"/>
                          <a:pt x="484" y="0"/>
                          <a:pt x="563" y="88"/>
                        </a:cubicBezTo>
                        <a:cubicBezTo>
                          <a:pt x="642" y="176"/>
                          <a:pt x="723" y="404"/>
                          <a:pt x="708" y="531"/>
                        </a:cubicBezTo>
                        <a:cubicBezTo>
                          <a:pt x="693" y="658"/>
                          <a:pt x="592" y="794"/>
                          <a:pt x="474" y="848"/>
                        </a:cubicBezTo>
                        <a:cubicBezTo>
                          <a:pt x="356" y="902"/>
                          <a:pt x="178" y="878"/>
                          <a:pt x="0" y="854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1pPr>
                    <a:lvl2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2pPr>
                    <a:lvl3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3pPr>
                    <a:lvl4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4pPr>
                    <a:lvl5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90" name="Freeform 189"/>
                  <p:cNvSpPr>
                    <a:spLocks/>
                  </p:cNvSpPr>
                  <p:nvPr/>
                </p:nvSpPr>
                <p:spPr bwMode="auto">
                  <a:xfrm rot="1659037">
                    <a:off x="3603" y="2827"/>
                    <a:ext cx="106" cy="110"/>
                  </a:xfrm>
                  <a:custGeom>
                    <a:avLst/>
                    <a:gdLst>
                      <a:gd name="T0" fmla="*/ 0 w 85"/>
                      <a:gd name="T1" fmla="*/ 0 h 209"/>
                      <a:gd name="T2" fmla="*/ 83 w 85"/>
                      <a:gd name="T3" fmla="*/ 64 h 209"/>
                      <a:gd name="T4" fmla="*/ 13 w 85"/>
                      <a:gd name="T5" fmla="*/ 209 h 2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5" h="209">
                        <a:moveTo>
                          <a:pt x="0" y="0"/>
                        </a:moveTo>
                        <a:cubicBezTo>
                          <a:pt x="40" y="14"/>
                          <a:pt x="81" y="29"/>
                          <a:pt x="83" y="64"/>
                        </a:cubicBezTo>
                        <a:cubicBezTo>
                          <a:pt x="85" y="99"/>
                          <a:pt x="25" y="185"/>
                          <a:pt x="13" y="209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1pPr>
                    <a:lvl2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2pPr>
                    <a:lvl3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3pPr>
                    <a:lvl4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4pPr>
                    <a:lvl5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sp>
              <p:nvSpPr>
                <p:cNvPr id="182" name="Text Box 103"/>
                <p:cNvSpPr txBox="1">
                  <a:spLocks noChangeArrowheads="1"/>
                </p:cNvSpPr>
                <p:nvPr/>
              </p:nvSpPr>
              <p:spPr bwMode="auto">
                <a:xfrm>
                  <a:off x="3890" y="2755"/>
                  <a:ext cx="267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9pPr>
                </a:lstStyle>
                <a:p>
                  <a:r>
                    <a:rPr lang="sv-SE" altLang="en-US" sz="2000">
                      <a:solidFill>
                        <a:srgbClr val="FF0000"/>
                      </a:solidFill>
                    </a:rPr>
                    <a:t>W</a:t>
                  </a:r>
                  <a:endParaRPr lang="en-US" altLang="en-US" sz="200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00" name="Group 99"/>
              <p:cNvGrpSpPr/>
              <p:nvPr/>
            </p:nvGrpSpPr>
            <p:grpSpPr>
              <a:xfrm>
                <a:off x="3463479" y="1911770"/>
                <a:ext cx="6017461" cy="4033084"/>
                <a:chOff x="3511550" y="1911770"/>
                <a:chExt cx="6017461" cy="4033084"/>
              </a:xfrm>
            </p:grpSpPr>
            <p:grpSp>
              <p:nvGrpSpPr>
                <p:cNvPr id="101" name="Group 100"/>
                <p:cNvGrpSpPr>
                  <a:grpSpLocks/>
                </p:cNvGrpSpPr>
                <p:nvPr/>
              </p:nvGrpSpPr>
              <p:grpSpPr bwMode="auto">
                <a:xfrm>
                  <a:off x="6129288" y="3789363"/>
                  <a:ext cx="1176324" cy="500062"/>
                  <a:chOff x="2901" y="2387"/>
                  <a:chExt cx="741" cy="315"/>
                </a:xfrm>
              </p:grpSpPr>
              <p:grpSp>
                <p:nvGrpSpPr>
                  <p:cNvPr id="173" name="Group 172"/>
                  <p:cNvGrpSpPr>
                    <a:grpSpLocks/>
                  </p:cNvGrpSpPr>
                  <p:nvPr/>
                </p:nvGrpSpPr>
                <p:grpSpPr bwMode="auto">
                  <a:xfrm>
                    <a:off x="2901" y="2387"/>
                    <a:ext cx="27" cy="315"/>
                    <a:chOff x="2662" y="2387"/>
                    <a:chExt cx="266" cy="404"/>
                  </a:xfrm>
                </p:grpSpPr>
                <p:sp>
                  <p:nvSpPr>
                    <p:cNvPr id="177" name="Line 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662" y="2387"/>
                      <a:ext cx="266" cy="40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1pPr>
                      <a:lvl2pPr marL="4572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2pPr>
                      <a:lvl3pPr marL="9144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3pPr>
                      <a:lvl4pPr marL="13716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4pPr>
                      <a:lvl5pPr marL="18288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8" name="Line 2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752" y="2508"/>
                      <a:ext cx="93" cy="15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 type="stealth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1pPr>
                      <a:lvl2pPr marL="4572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2pPr>
                      <a:lvl3pPr marL="9144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3pPr>
                      <a:lvl4pPr marL="13716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4pPr>
                      <a:lvl5pPr marL="18288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74" name="Group 173"/>
                  <p:cNvGrpSpPr>
                    <a:grpSpLocks/>
                  </p:cNvGrpSpPr>
                  <p:nvPr/>
                </p:nvGrpSpPr>
                <p:grpSpPr bwMode="auto">
                  <a:xfrm>
                    <a:off x="2909" y="2690"/>
                    <a:ext cx="733" cy="1"/>
                    <a:chOff x="2929" y="2380"/>
                    <a:chExt cx="733" cy="1"/>
                  </a:xfrm>
                </p:grpSpPr>
                <p:sp>
                  <p:nvSpPr>
                    <p:cNvPr id="175" name="Line 2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929" y="2380"/>
                      <a:ext cx="733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1pPr>
                      <a:lvl2pPr marL="4572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2pPr>
                      <a:lvl3pPr marL="9144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3pPr>
                      <a:lvl4pPr marL="13716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4pPr>
                      <a:lvl5pPr marL="18288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51" y="2381"/>
                      <a:ext cx="384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 type="stealth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1pPr>
                      <a:lvl2pPr marL="4572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2pPr>
                      <a:lvl3pPr marL="9144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3pPr>
                      <a:lvl4pPr marL="13716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4pPr>
                      <a:lvl5pPr marL="18288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02" name="Group 101"/>
                <p:cNvGrpSpPr/>
                <p:nvPr/>
              </p:nvGrpSpPr>
              <p:grpSpPr>
                <a:xfrm>
                  <a:off x="3511550" y="1911770"/>
                  <a:ext cx="6017461" cy="4033084"/>
                  <a:chOff x="3511550" y="1911770"/>
                  <a:chExt cx="6017461" cy="4033084"/>
                </a:xfrm>
              </p:grpSpPr>
              <p:sp>
                <p:nvSpPr>
                  <p:cNvPr id="103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4762321" y="2588043"/>
                    <a:ext cx="2219081" cy="2038351"/>
                  </a:xfrm>
                  <a:prstGeom prst="ellipse">
                    <a:avLst/>
                  </a:prstGeom>
                  <a:solidFill>
                    <a:srgbClr val="FFCC66">
                      <a:alpha val="20000"/>
                    </a:srgbClr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1pPr>
                    <a:lvl2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2pPr>
                    <a:lvl3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3pPr>
                    <a:lvl4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4pPr>
                    <a:lvl5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altLang="en-US" sz="80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04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6184902" y="3418349"/>
                    <a:ext cx="1801812" cy="866055"/>
                    <a:chOff x="2936" y="3418347"/>
                    <a:chExt cx="1135" cy="866055"/>
                  </a:xfrm>
                </p:grpSpPr>
                <p:sp>
                  <p:nvSpPr>
                    <p:cNvPr id="167" name="Line 4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936" y="3762373"/>
                      <a:ext cx="1135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1pPr>
                      <a:lvl2pPr marL="4572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2pPr>
                      <a:lvl3pPr marL="9144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3pPr>
                      <a:lvl4pPr marL="13716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4pPr>
                      <a:lvl5pPr marL="18288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68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6" y="3773950"/>
                      <a:ext cx="595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 type="stealth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1pPr>
                      <a:lvl2pPr marL="4572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2pPr>
                      <a:lvl3pPr marL="9144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3pPr>
                      <a:lvl4pPr marL="13716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4pPr>
                      <a:lvl5pPr marL="18288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69" name="Text Box 5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18" y="3945848"/>
                      <a:ext cx="363" cy="3385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defPPr>
                        <a:defRPr lang="en-US"/>
                      </a:defPPr>
                      <a:lvl1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1pPr>
                      <a:lvl2pPr marL="4572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2pPr>
                      <a:lvl3pPr marL="9144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3pPr>
                      <a:lvl4pPr marL="13716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4pPr>
                      <a:lvl5pPr marL="18288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sv-SE" altLang="en-US" sz="1600" dirty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</a:rPr>
                        <a:t>q</a:t>
                      </a:r>
                      <a:endParaRPr lang="en-US" altLang="en-US" sz="1600" dirty="0">
                        <a:solidFill>
                          <a:srgbClr val="339933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170" name="Group 1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70" y="3418347"/>
                      <a:ext cx="345" cy="601074"/>
                      <a:chOff x="3470" y="3418035"/>
                      <a:chExt cx="345" cy="601074"/>
                    </a:xfrm>
                  </p:grpSpPr>
                  <p:sp>
                    <p:nvSpPr>
                      <p:cNvPr id="171" name="Text Box 5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642" y="3418035"/>
                        <a:ext cx="173" cy="3385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>
                        <a:defPPr>
                          <a:defRPr lang="en-US"/>
                        </a:defPPr>
                        <a:lvl1pPr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1pPr>
                        <a:lvl2pPr marL="4572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2pPr>
                        <a:lvl3pPr marL="9144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3pPr>
                        <a:lvl4pPr marL="13716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4pPr>
                        <a:lvl5pPr marL="18288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sv-SE" altLang="en-US" sz="1600" dirty="0" smtClean="0">
                            <a:solidFill>
                              <a:srgbClr val="339933"/>
                            </a:solidFill>
                            <a:latin typeface="Times New Roman" panose="02020603050405020304" pitchFamily="18" charset="0"/>
                          </a:rPr>
                          <a:t>q</a:t>
                        </a:r>
                        <a:endParaRPr lang="en-US" altLang="en-US" sz="1600" dirty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72" name="Line 5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70" y="4019109"/>
                        <a:ext cx="66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33993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>
                        <a:defPPr>
                          <a:defRPr lang="en-US"/>
                        </a:defPPr>
                        <a:lvl1pPr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1pPr>
                        <a:lvl2pPr marL="4572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2pPr>
                        <a:lvl3pPr marL="9144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3pPr>
                        <a:lvl4pPr marL="13716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4pPr>
                        <a:lvl5pPr marL="18288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5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4167188" y="2477537"/>
                    <a:ext cx="1162050" cy="590550"/>
                    <a:chOff x="1665" y="1542"/>
                    <a:chExt cx="732" cy="372"/>
                  </a:xfrm>
                </p:grpSpPr>
                <p:grpSp>
                  <p:nvGrpSpPr>
                    <p:cNvPr id="163" name="Group 1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65" y="1722"/>
                      <a:ext cx="732" cy="192"/>
                      <a:chOff x="1665" y="1722"/>
                      <a:chExt cx="732" cy="192"/>
                    </a:xfrm>
                  </p:grpSpPr>
                  <p:sp>
                    <p:nvSpPr>
                      <p:cNvPr id="165" name="Line 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677" y="1722"/>
                        <a:ext cx="720" cy="19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>
                        <a:defPPr>
                          <a:defRPr lang="en-US"/>
                        </a:defPPr>
                        <a:lvl1pPr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1pPr>
                        <a:lvl2pPr marL="4572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2pPr>
                        <a:lvl3pPr marL="9144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3pPr>
                        <a:lvl4pPr marL="13716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4pPr>
                        <a:lvl5pPr marL="18288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166" name="Line 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665" y="1722"/>
                        <a:ext cx="384" cy="96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 type="stealth" w="lg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>
                        <a:defPPr>
                          <a:defRPr lang="en-US"/>
                        </a:defPPr>
                        <a:lvl1pPr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1pPr>
                        <a:lvl2pPr marL="4572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2pPr>
                        <a:lvl3pPr marL="9144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3pPr>
                        <a:lvl4pPr marL="13716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4pPr>
                        <a:lvl5pPr marL="18288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64" name="Text Box 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68" y="1542"/>
                      <a:ext cx="196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defPPr>
                        <a:defRPr lang="en-US"/>
                      </a:defPPr>
                      <a:lvl1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1pPr>
                      <a:lvl2pPr marL="4572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2pPr>
                      <a:lvl3pPr marL="9144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3pPr>
                      <a:lvl4pPr marL="13716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4pPr>
                      <a:lvl5pPr marL="18288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sv-SE" altLang="en-US" sz="2000" i="1" dirty="0">
                          <a:solidFill>
                            <a:srgbClr val="FF0000"/>
                          </a:solidFill>
                        </a:rPr>
                        <a:t>k</a:t>
                      </a:r>
                      <a:endParaRPr lang="en-GB" altLang="en-US" sz="2000" i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grpSp>
                <p:nvGrpSpPr>
                  <p:cNvPr id="106" name="Group 105"/>
                  <p:cNvGrpSpPr>
                    <a:grpSpLocks/>
                  </p:cNvGrpSpPr>
                  <p:nvPr/>
                </p:nvGrpSpPr>
                <p:grpSpPr bwMode="auto">
                  <a:xfrm>
                    <a:off x="4033841" y="4837121"/>
                    <a:ext cx="1857376" cy="801688"/>
                    <a:chOff x="1581" y="3047"/>
                    <a:chExt cx="1170" cy="505"/>
                  </a:xfrm>
                </p:grpSpPr>
                <p:sp>
                  <p:nvSpPr>
                    <p:cNvPr id="154" name="Text 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81" y="3300"/>
                      <a:ext cx="200" cy="25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defPPr>
                        <a:defRPr lang="en-US"/>
                      </a:defPPr>
                      <a:lvl1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1pPr>
                      <a:lvl2pPr marL="4572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2pPr>
                      <a:lvl3pPr marL="9144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3pPr>
                      <a:lvl4pPr marL="13716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4pPr>
                      <a:lvl5pPr marL="18288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sv-SE" altLang="en-US" sz="2000" i="1" dirty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en-GB" altLang="en-US" sz="2000" i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grpSp>
                  <p:nvGrpSpPr>
                    <p:cNvPr id="155" name="Group 1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17" y="3047"/>
                      <a:ext cx="1134" cy="291"/>
                      <a:chOff x="1617" y="2777"/>
                      <a:chExt cx="1134" cy="291"/>
                    </a:xfrm>
                  </p:grpSpPr>
                  <p:sp>
                    <p:nvSpPr>
                      <p:cNvPr id="156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627" y="2926"/>
                        <a:ext cx="917" cy="0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>
                        <a:defPPr>
                          <a:defRPr lang="en-US"/>
                        </a:defPPr>
                        <a:lvl1pPr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1pPr>
                        <a:lvl2pPr marL="4572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2pPr>
                        <a:lvl3pPr marL="9144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3pPr>
                        <a:lvl4pPr marL="13716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4pPr>
                        <a:lvl5pPr marL="18288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157" name="Line 1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617" y="2832"/>
                        <a:ext cx="923" cy="0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>
                        <a:defPPr>
                          <a:defRPr lang="en-US"/>
                        </a:defPPr>
                        <a:lvl1pPr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1pPr>
                        <a:lvl2pPr marL="4572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2pPr>
                        <a:lvl3pPr marL="9144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3pPr>
                        <a:lvl4pPr marL="13716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4pPr>
                        <a:lvl5pPr marL="18288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158" name="Line 1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61" y="3018"/>
                        <a:ext cx="384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 type="stealth" w="lg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>
                        <a:defPPr>
                          <a:defRPr lang="en-US"/>
                        </a:defPPr>
                        <a:lvl1pPr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1pPr>
                        <a:lvl2pPr marL="4572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2pPr>
                        <a:lvl3pPr marL="9144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3pPr>
                        <a:lvl4pPr marL="13716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4pPr>
                        <a:lvl5pPr marL="18288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159" name="Line 1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61" y="2832"/>
                        <a:ext cx="384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 type="stealth" w="lg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>
                        <a:defPPr>
                          <a:defRPr lang="en-US"/>
                        </a:defPPr>
                        <a:lvl1pPr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1pPr>
                        <a:lvl2pPr marL="4572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2pPr>
                        <a:lvl3pPr marL="9144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3pPr>
                        <a:lvl4pPr marL="13716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4pPr>
                        <a:lvl5pPr marL="18288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160" name="Line 1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61" y="2928"/>
                        <a:ext cx="384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 type="stealth" w="lg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>
                        <a:defPPr>
                          <a:defRPr lang="en-US"/>
                        </a:defPPr>
                        <a:lvl1pPr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1pPr>
                        <a:lvl2pPr marL="4572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2pPr>
                        <a:lvl3pPr marL="9144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3pPr>
                        <a:lvl4pPr marL="13716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4pPr>
                        <a:lvl5pPr marL="18288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161" name="Line 1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621" y="3022"/>
                        <a:ext cx="929" cy="0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>
                        <a:defPPr>
                          <a:defRPr lang="en-US"/>
                        </a:defPPr>
                        <a:lvl1pPr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1pPr>
                        <a:lvl2pPr marL="4572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2pPr>
                        <a:lvl3pPr marL="9144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3pPr>
                        <a:lvl4pPr marL="13716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4pPr>
                        <a:lvl5pPr marL="18288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162" name="Oval 1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34" y="2777"/>
                        <a:ext cx="317" cy="2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1pPr>
                        <a:lvl2pPr marL="4572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2pPr>
                        <a:lvl3pPr marL="9144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3pPr>
                        <a:lvl4pPr marL="13716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4pPr>
                        <a:lvl5pPr marL="18288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7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5775330" y="4972069"/>
                    <a:ext cx="1943102" cy="779466"/>
                    <a:chOff x="2678" y="3132"/>
                    <a:chExt cx="1224" cy="491"/>
                  </a:xfrm>
                </p:grpSpPr>
                <p:sp>
                  <p:nvSpPr>
                    <p:cNvPr id="148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57" y="3233"/>
                      <a:ext cx="387" cy="9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 type="stealth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1pPr>
                      <a:lvl2pPr marL="4572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2pPr>
                      <a:lvl3pPr marL="9144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3pPr>
                      <a:lvl4pPr marL="13716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4pPr>
                      <a:lvl5pPr marL="18288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49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14" y="3220"/>
                      <a:ext cx="1188" cy="31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1pPr>
                      <a:lvl2pPr marL="4572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2pPr>
                      <a:lvl3pPr marL="9144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3pPr>
                      <a:lvl4pPr marL="13716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4pPr>
                      <a:lvl5pPr marL="18288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0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8" y="3305"/>
                      <a:ext cx="1218" cy="31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1pPr>
                      <a:lvl2pPr marL="4572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2pPr>
                      <a:lvl3pPr marL="9144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3pPr>
                      <a:lvl4pPr marL="13716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4pPr>
                      <a:lvl5pPr marL="18288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1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13" y="3315"/>
                      <a:ext cx="387" cy="9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 type="stealth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1pPr>
                      <a:lvl2pPr marL="4572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2pPr>
                      <a:lvl3pPr marL="9144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3pPr>
                      <a:lvl4pPr marL="13716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4pPr>
                      <a:lvl5pPr marL="18288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2" name="Line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41" y="3132"/>
                      <a:ext cx="702" cy="184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1pPr>
                      <a:lvl2pPr marL="4572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2pPr>
                      <a:lvl3pPr marL="9144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3pPr>
                      <a:lvl4pPr marL="13716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4pPr>
                      <a:lvl5pPr marL="18288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3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52" y="3183"/>
                      <a:ext cx="209" cy="63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stealth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1pPr>
                      <a:lvl2pPr marL="4572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2pPr>
                      <a:lvl3pPr marL="9144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3pPr>
                      <a:lvl4pPr marL="13716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4pPr>
                      <a:lvl5pPr marL="18288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0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3511550" y="2415628"/>
                    <a:ext cx="728663" cy="2971803"/>
                    <a:chOff x="1252" y="1503"/>
                    <a:chExt cx="459" cy="1872"/>
                  </a:xfrm>
                </p:grpSpPr>
                <p:sp>
                  <p:nvSpPr>
                    <p:cNvPr id="138" name="Text Box 3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52" y="3084"/>
                      <a:ext cx="271" cy="29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defPPr>
                        <a:defRPr lang="en-US"/>
                      </a:defPPr>
                      <a:lvl1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1pPr>
                      <a:lvl2pPr marL="4572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2pPr>
                      <a:lvl3pPr marL="9144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3pPr>
                      <a:lvl4pPr marL="13716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4pPr>
                      <a:lvl5pPr marL="18288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sv-SE" altLang="en-US" sz="2400" dirty="0">
                          <a:solidFill>
                            <a:srgbClr val="0070C0"/>
                          </a:solidFill>
                        </a:rPr>
                        <a:t>N</a:t>
                      </a:r>
                      <a:endParaRPr lang="en-GB" altLang="en-US" sz="2400" dirty="0">
                        <a:solidFill>
                          <a:srgbClr val="0070C0"/>
                        </a:solidFill>
                      </a:endParaRPr>
                    </a:p>
                  </p:txBody>
                </p:sp>
                <p:grpSp>
                  <p:nvGrpSpPr>
                    <p:cNvPr id="139" name="Group 1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25" y="1503"/>
                      <a:ext cx="286" cy="347"/>
                      <a:chOff x="1425" y="1503"/>
                      <a:chExt cx="286" cy="347"/>
                    </a:xfrm>
                  </p:grpSpPr>
                  <p:sp>
                    <p:nvSpPr>
                      <p:cNvPr id="146" name="Text Box 3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425" y="1503"/>
                        <a:ext cx="228" cy="3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defPPr>
                          <a:defRPr lang="en-US"/>
                        </a:defPPr>
                        <a:lvl1pPr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1pPr>
                        <a:lvl2pPr marL="4572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2pPr>
                        <a:lvl3pPr marL="9144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3pPr>
                        <a:lvl4pPr marL="13716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4pPr>
                        <a:lvl5pPr marL="18288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el-GR" altLang="en-US" sz="2800">
                            <a:solidFill>
                              <a:srgbClr val="339933"/>
                            </a:solidFill>
                            <a:latin typeface="Felix Titling" panose="04060505060202020A04" pitchFamily="82" charset="0"/>
                          </a:rPr>
                          <a:t>ν</a:t>
                        </a:r>
                        <a:endParaRPr lang="en-GB" altLang="en-US" sz="2800">
                          <a:solidFill>
                            <a:srgbClr val="339933"/>
                          </a:solidFill>
                          <a:latin typeface="Felix Titling" panose="04060505060202020A04" pitchFamily="82" charset="0"/>
                        </a:endParaRPr>
                      </a:p>
                    </p:txBody>
                  </p:sp>
                  <p:sp>
                    <p:nvSpPr>
                      <p:cNvPr id="147" name="Text Box 4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521" y="1638"/>
                        <a:ext cx="190" cy="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defPPr>
                          <a:defRPr lang="en-US"/>
                        </a:defPPr>
                        <a:lvl1pPr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1pPr>
                        <a:lvl2pPr marL="4572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2pPr>
                        <a:lvl3pPr marL="9144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3pPr>
                        <a:lvl4pPr marL="13716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4pPr>
                        <a:lvl5pPr marL="18288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el-GR" altLang="en-US" sz="1600">
                            <a:solidFill>
                              <a:srgbClr val="339933"/>
                            </a:solidFill>
                            <a:latin typeface="Felix Titling" panose="04060505060202020A04" pitchFamily="82" charset="0"/>
                            <a:sym typeface="Symbol" panose="05050102010706020507" pitchFamily="18" charset="2"/>
                          </a:rPr>
                          <a:t></a:t>
                        </a:r>
                        <a:endParaRPr lang="en-GB" altLang="en-US" sz="1600">
                          <a:solidFill>
                            <a:srgbClr val="339933"/>
                          </a:solidFill>
                          <a:latin typeface="Felix Titling" panose="04060505060202020A04" pitchFamily="82" charset="0"/>
                        </a:endParaRPr>
                      </a:p>
                    </p:txBody>
                  </p:sp>
                </p:grpSp>
                <p:grpSp>
                  <p:nvGrpSpPr>
                    <p:cNvPr id="142" name="Group 1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64" y="2959"/>
                      <a:ext cx="180" cy="416"/>
                      <a:chOff x="1464" y="2959"/>
                      <a:chExt cx="180" cy="416"/>
                    </a:xfrm>
                  </p:grpSpPr>
                  <p:sp>
                    <p:nvSpPr>
                      <p:cNvPr id="143" name="Text Box 4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464" y="2959"/>
                        <a:ext cx="180" cy="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defPPr>
                          <a:defRPr lang="en-US"/>
                        </a:defPPr>
                        <a:lvl1pPr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1pPr>
                        <a:lvl2pPr marL="4572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2pPr>
                        <a:lvl3pPr marL="9144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3pPr>
                        <a:lvl4pPr marL="13716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4pPr>
                        <a:lvl5pPr marL="18288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sv-SE" altLang="en-US" sz="1600">
                            <a:solidFill>
                              <a:srgbClr val="339933"/>
                            </a:solidFill>
                            <a:latin typeface="Times New Roman" panose="02020603050405020304" pitchFamily="18" charset="0"/>
                          </a:rPr>
                          <a:t>q</a:t>
                        </a:r>
                        <a:endParaRPr lang="en-US" altLang="en-US" sz="160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44" name="Text Box 4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464" y="3061"/>
                        <a:ext cx="180" cy="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defPPr>
                          <a:defRPr lang="en-US"/>
                        </a:defPPr>
                        <a:lvl1pPr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1pPr>
                        <a:lvl2pPr marL="4572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2pPr>
                        <a:lvl3pPr marL="9144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3pPr>
                        <a:lvl4pPr marL="13716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4pPr>
                        <a:lvl5pPr marL="18288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sv-SE" altLang="en-US" sz="1600">
                            <a:solidFill>
                              <a:srgbClr val="339933"/>
                            </a:solidFill>
                            <a:latin typeface="Times New Roman" panose="02020603050405020304" pitchFamily="18" charset="0"/>
                          </a:rPr>
                          <a:t>q</a:t>
                        </a:r>
                        <a:endParaRPr lang="en-US" altLang="en-US" sz="160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45" name="Text Box 4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464" y="3163"/>
                        <a:ext cx="180" cy="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defPPr>
                          <a:defRPr lang="en-US"/>
                        </a:defPPr>
                        <a:lvl1pPr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1pPr>
                        <a:lvl2pPr marL="4572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2pPr>
                        <a:lvl3pPr marL="9144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3pPr>
                        <a:lvl4pPr marL="13716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4pPr>
                        <a:lvl5pPr marL="18288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sv-SE" altLang="en-US" sz="1600">
                            <a:solidFill>
                              <a:srgbClr val="339933"/>
                            </a:solidFill>
                            <a:latin typeface="Times New Roman" panose="02020603050405020304" pitchFamily="18" charset="0"/>
                          </a:rPr>
                          <a:t>q</a:t>
                        </a:r>
                        <a:endParaRPr lang="en-US" altLang="en-US" sz="160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09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5095878" y="2765425"/>
                    <a:ext cx="3073402" cy="1246188"/>
                    <a:chOff x="2250" y="1742"/>
                    <a:chExt cx="1936" cy="785"/>
                  </a:xfrm>
                </p:grpSpPr>
                <p:sp>
                  <p:nvSpPr>
                    <p:cNvPr id="124" name="Freeform 123"/>
                    <p:cNvSpPr>
                      <a:spLocks/>
                    </p:cNvSpPr>
                    <p:nvPr/>
                  </p:nvSpPr>
                  <p:spPr bwMode="auto">
                    <a:xfrm>
                      <a:off x="2385" y="1907"/>
                      <a:ext cx="579" cy="466"/>
                    </a:xfrm>
                    <a:custGeom>
                      <a:avLst/>
                      <a:gdLst>
                        <a:gd name="T0" fmla="*/ 0 w 448"/>
                        <a:gd name="T1" fmla="*/ 0 h 624"/>
                        <a:gd name="T2" fmla="*/ 192 w 448"/>
                        <a:gd name="T3" fmla="*/ 48 h 624"/>
                        <a:gd name="T4" fmla="*/ 96 w 448"/>
                        <a:gd name="T5" fmla="*/ 192 h 624"/>
                        <a:gd name="T6" fmla="*/ 288 w 448"/>
                        <a:gd name="T7" fmla="*/ 192 h 624"/>
                        <a:gd name="T8" fmla="*/ 192 w 448"/>
                        <a:gd name="T9" fmla="*/ 336 h 624"/>
                        <a:gd name="T10" fmla="*/ 384 w 448"/>
                        <a:gd name="T11" fmla="*/ 336 h 624"/>
                        <a:gd name="T12" fmla="*/ 288 w 448"/>
                        <a:gd name="T13" fmla="*/ 480 h 624"/>
                        <a:gd name="T14" fmla="*/ 432 w 448"/>
                        <a:gd name="T15" fmla="*/ 480 h 624"/>
                        <a:gd name="T16" fmla="*/ 384 w 448"/>
                        <a:gd name="T17" fmla="*/ 576 h 624"/>
                        <a:gd name="T18" fmla="*/ 432 w 448"/>
                        <a:gd name="T19" fmla="*/ 624 h 6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448" h="624">
                          <a:moveTo>
                            <a:pt x="0" y="0"/>
                          </a:moveTo>
                          <a:cubicBezTo>
                            <a:pt x="88" y="8"/>
                            <a:pt x="176" y="16"/>
                            <a:pt x="192" y="48"/>
                          </a:cubicBezTo>
                          <a:cubicBezTo>
                            <a:pt x="208" y="80"/>
                            <a:pt x="80" y="168"/>
                            <a:pt x="96" y="192"/>
                          </a:cubicBezTo>
                          <a:cubicBezTo>
                            <a:pt x="112" y="216"/>
                            <a:pt x="272" y="168"/>
                            <a:pt x="288" y="192"/>
                          </a:cubicBezTo>
                          <a:cubicBezTo>
                            <a:pt x="304" y="216"/>
                            <a:pt x="176" y="312"/>
                            <a:pt x="192" y="336"/>
                          </a:cubicBezTo>
                          <a:cubicBezTo>
                            <a:pt x="208" y="360"/>
                            <a:pt x="368" y="312"/>
                            <a:pt x="384" y="336"/>
                          </a:cubicBezTo>
                          <a:cubicBezTo>
                            <a:pt x="400" y="360"/>
                            <a:pt x="280" y="456"/>
                            <a:pt x="288" y="480"/>
                          </a:cubicBezTo>
                          <a:cubicBezTo>
                            <a:pt x="296" y="504"/>
                            <a:pt x="416" y="464"/>
                            <a:pt x="432" y="480"/>
                          </a:cubicBezTo>
                          <a:cubicBezTo>
                            <a:pt x="448" y="496"/>
                            <a:pt x="384" y="552"/>
                            <a:pt x="384" y="576"/>
                          </a:cubicBezTo>
                          <a:cubicBezTo>
                            <a:pt x="384" y="600"/>
                            <a:pt x="424" y="616"/>
                            <a:pt x="432" y="624"/>
                          </a:cubicBezTo>
                        </a:path>
                      </a:pathLst>
                    </a:cu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1pPr>
                      <a:lvl2pPr marL="4572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2pPr>
                      <a:lvl3pPr marL="9144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3pPr>
                      <a:lvl4pPr marL="13716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4pPr>
                      <a:lvl5pPr marL="18288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25" name="Text Box 5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68" y="1920"/>
                      <a:ext cx="519" cy="25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defPPr>
                        <a:defRPr lang="en-US"/>
                      </a:defPPr>
                      <a:lvl1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1pPr>
                      <a:lvl2pPr marL="4572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2pPr>
                      <a:lvl3pPr marL="9144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3pPr>
                      <a:lvl4pPr marL="13716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4pPr>
                      <a:lvl5pPr marL="18288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sv-SE" altLang="en-US" sz="2000">
                          <a:solidFill>
                            <a:srgbClr val="FF0000"/>
                          </a:solidFill>
                        </a:rPr>
                        <a:t>q=k-k’</a:t>
                      </a:r>
                      <a:endParaRPr lang="en-GB" altLang="en-US" sz="2000">
                        <a:solidFill>
                          <a:srgbClr val="FF0000"/>
                        </a:solidFill>
                      </a:endParaRPr>
                    </a:p>
                  </p:txBody>
                </p:sp>
                <p:grpSp>
                  <p:nvGrpSpPr>
                    <p:cNvPr id="126" name="Group 1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52" y="1742"/>
                      <a:ext cx="634" cy="295"/>
                      <a:chOff x="3456" y="1886"/>
                      <a:chExt cx="634" cy="295"/>
                    </a:xfrm>
                  </p:grpSpPr>
                  <p:sp>
                    <p:nvSpPr>
                      <p:cNvPr id="135" name="Text Box 5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456" y="1929"/>
                        <a:ext cx="550" cy="2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defPPr>
                          <a:defRPr lang="en-US"/>
                        </a:defPPr>
                        <a:lvl1pPr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1pPr>
                        <a:lvl2pPr marL="4572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2pPr>
                        <a:lvl3pPr marL="9144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3pPr>
                        <a:lvl4pPr marL="13716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4pPr>
                        <a:lvl5pPr marL="18288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sv-SE" altLang="en-US" sz="2000" i="1" dirty="0">
                            <a:solidFill>
                              <a:srgbClr val="FF0000"/>
                            </a:solidFill>
                          </a:rPr>
                          <a:t>Q</a:t>
                        </a:r>
                        <a:r>
                          <a:rPr lang="sv-SE" altLang="en-US" sz="2000" dirty="0">
                            <a:solidFill>
                              <a:srgbClr val="FF0000"/>
                            </a:solidFill>
                          </a:rPr>
                          <a:t>  = -</a:t>
                        </a:r>
                        <a:r>
                          <a:rPr lang="sv-SE" altLang="en-US" sz="2000" i="1" dirty="0">
                            <a:solidFill>
                              <a:srgbClr val="FF0000"/>
                            </a:solidFill>
                          </a:rPr>
                          <a:t>q</a:t>
                        </a:r>
                        <a:endParaRPr lang="en-GB" altLang="en-US" sz="2000" i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36" name="Text Box 5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575" y="1886"/>
                        <a:ext cx="169" cy="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defPPr>
                          <a:defRPr lang="en-US"/>
                        </a:defPPr>
                        <a:lvl1pPr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1pPr>
                        <a:lvl2pPr marL="4572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2pPr>
                        <a:lvl3pPr marL="9144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3pPr>
                        <a:lvl4pPr marL="13716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4pPr>
                        <a:lvl5pPr marL="18288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sv-SE" altLang="en-US" sz="1200" b="1">
                            <a:solidFill>
                              <a:srgbClr val="FF0000"/>
                            </a:solidFill>
                          </a:rPr>
                          <a:t>2</a:t>
                        </a:r>
                        <a:endParaRPr lang="en-US" altLang="en-US" sz="1200" b="1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37" name="Text Box 6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921" y="1890"/>
                        <a:ext cx="169" cy="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defPPr>
                          <a:defRPr lang="en-US"/>
                        </a:defPPr>
                        <a:lvl1pPr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1pPr>
                        <a:lvl2pPr marL="4572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2pPr>
                        <a:lvl3pPr marL="9144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3pPr>
                        <a:lvl4pPr marL="13716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4pPr>
                        <a:lvl5pPr marL="18288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sv-SE" altLang="en-US" sz="1200" b="1">
                            <a:solidFill>
                              <a:srgbClr val="FF0000"/>
                            </a:solidFill>
                          </a:rPr>
                          <a:t>2</a:t>
                        </a:r>
                        <a:endParaRPr lang="en-US" altLang="en-US" sz="1200" b="1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27" name="Group 1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50" y="2022"/>
                      <a:ext cx="438" cy="505"/>
                      <a:chOff x="2250" y="2022"/>
                      <a:chExt cx="438" cy="505"/>
                    </a:xfrm>
                  </p:grpSpPr>
                  <p:grpSp>
                    <p:nvGrpSpPr>
                      <p:cNvPr id="128" name="Group 1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250" y="2022"/>
                        <a:ext cx="357" cy="328"/>
                        <a:chOff x="2250" y="2022"/>
                        <a:chExt cx="357" cy="328"/>
                      </a:xfrm>
                    </p:grpSpPr>
                    <p:sp>
                      <p:nvSpPr>
                        <p:cNvPr id="133" name="Text Box 6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50" y="2100"/>
                          <a:ext cx="267" cy="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defPPr>
                            <a:defRPr lang="en-US"/>
                          </a:defPPr>
                          <a:lvl1pPr algn="ctr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1pPr>
                          <a:lvl2pPr marL="457200" algn="ctr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2pPr>
                          <a:lvl3pPr marL="914400" algn="ctr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3pPr>
                          <a:lvl4pPr marL="1371600" algn="ctr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4pPr>
                          <a:lvl5pPr marL="1828800" algn="ctr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v-SE" altLang="en-US" sz="2000">
                              <a:solidFill>
                                <a:srgbClr val="339933"/>
                              </a:solidFill>
                            </a:rPr>
                            <a:t>W</a:t>
                          </a:r>
                          <a:endParaRPr lang="en-GB" altLang="en-US" sz="2000">
                            <a:solidFill>
                              <a:srgbClr val="339933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34" name="Text Box 6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21" y="2022"/>
                          <a:ext cx="186" cy="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defPPr>
                            <a:defRPr lang="en-US"/>
                          </a:defPPr>
                          <a:lvl1pPr algn="ctr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1pPr>
                          <a:lvl2pPr marL="457200" algn="ctr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2pPr>
                          <a:lvl3pPr marL="914400" algn="ctr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3pPr>
                          <a:lvl4pPr marL="1371600" algn="ctr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4pPr>
                          <a:lvl5pPr marL="1828800" algn="ctr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en-GB" altLang="en-US" sz="1600">
                              <a:solidFill>
                                <a:srgbClr val="3399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endParaRPr lang="en-GB" altLang="en-US" sz="1600">
                            <a:solidFill>
                              <a:srgbClr val="339933"/>
                            </a:solidFill>
                            <a:latin typeface="Times New Roman" panose="02020603050405020304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129" name="Line 6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400" y="2256"/>
                        <a:ext cx="120" cy="11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>
                        <a:defPPr>
                          <a:defRPr lang="en-US"/>
                        </a:defPPr>
                        <a:lvl1pPr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1pPr>
                        <a:lvl2pPr marL="4572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2pPr>
                        <a:lvl3pPr marL="9144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3pPr>
                        <a:lvl4pPr marL="13716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4pPr>
                        <a:lvl5pPr marL="18288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grpSp>
                    <p:nvGrpSpPr>
                      <p:cNvPr id="130" name="Group 12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02" y="2239"/>
                        <a:ext cx="286" cy="288"/>
                        <a:chOff x="2402" y="2239"/>
                        <a:chExt cx="286" cy="288"/>
                      </a:xfrm>
                    </p:grpSpPr>
                    <p:sp>
                      <p:nvSpPr>
                        <p:cNvPr id="131" name="Text Box 6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02" y="2275"/>
                          <a:ext cx="192" cy="2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defPPr>
                            <a:defRPr lang="en-US"/>
                          </a:defPPr>
                          <a:lvl1pPr algn="ctr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1pPr>
                          <a:lvl2pPr marL="457200" algn="ctr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2pPr>
                          <a:lvl3pPr marL="914400" algn="ctr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3pPr>
                          <a:lvl4pPr marL="1371600" algn="ctr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4pPr>
                          <a:lvl5pPr marL="1828800" algn="ctr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v-SE" altLang="en-US" sz="2000">
                              <a:solidFill>
                                <a:srgbClr val="339933"/>
                              </a:solidFill>
                            </a:rPr>
                            <a:t>Z</a:t>
                          </a:r>
                          <a:endParaRPr lang="en-US" altLang="en-US" sz="2000">
                            <a:solidFill>
                              <a:srgbClr val="339933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32" name="Text Box 6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10" y="2239"/>
                          <a:ext cx="178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defPPr>
                            <a:defRPr lang="en-US"/>
                          </a:defPPr>
                          <a:lvl1pPr algn="ctr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1pPr>
                          <a:lvl2pPr marL="457200" algn="ctr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2pPr>
                          <a:lvl3pPr marL="914400" algn="ctr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3pPr>
                          <a:lvl4pPr marL="1371600" algn="ctr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4pPr>
                          <a:lvl5pPr marL="1828800" algn="ctr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v-SE" altLang="en-US" sz="1400">
                              <a:solidFill>
                                <a:srgbClr val="339933"/>
                              </a:solidFill>
                            </a:rPr>
                            <a:t>0</a:t>
                          </a:r>
                          <a:endParaRPr lang="en-US" altLang="en-US" sz="1400">
                            <a:solidFill>
                              <a:srgbClr val="339933"/>
                            </a:solidFill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10" name="Group 109"/>
                  <p:cNvGrpSpPr>
                    <a:grpSpLocks/>
                  </p:cNvGrpSpPr>
                  <p:nvPr/>
                </p:nvGrpSpPr>
                <p:grpSpPr bwMode="auto">
                  <a:xfrm>
                    <a:off x="5357813" y="1911770"/>
                    <a:ext cx="2098675" cy="1157288"/>
                    <a:chOff x="2409" y="1185"/>
                    <a:chExt cx="1322" cy="729"/>
                  </a:xfrm>
                </p:grpSpPr>
                <p:grpSp>
                  <p:nvGrpSpPr>
                    <p:cNvPr id="112" name="Group 1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09" y="1530"/>
                      <a:ext cx="1056" cy="384"/>
                      <a:chOff x="2409" y="1530"/>
                      <a:chExt cx="1056" cy="384"/>
                    </a:xfrm>
                  </p:grpSpPr>
                  <p:sp>
                    <p:nvSpPr>
                      <p:cNvPr id="122" name="Line 7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409" y="1530"/>
                        <a:ext cx="1056" cy="384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>
                        <a:defPPr>
                          <a:defRPr lang="en-US"/>
                        </a:defPPr>
                        <a:lvl1pPr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1pPr>
                        <a:lvl2pPr marL="4572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2pPr>
                        <a:lvl3pPr marL="9144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3pPr>
                        <a:lvl4pPr marL="13716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4pPr>
                        <a:lvl5pPr marL="18288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123" name="Line 7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643" y="1680"/>
                        <a:ext cx="432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 type="stealth" w="lg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>
                        <a:defPPr>
                          <a:defRPr lang="en-US"/>
                        </a:defPPr>
                        <a:lvl1pPr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1pPr>
                        <a:lvl2pPr marL="4572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2pPr>
                        <a:lvl3pPr marL="9144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3pPr>
                        <a:lvl4pPr marL="13716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4pPr>
                        <a:lvl5pPr marL="18288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13" name="Text Box 7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45" y="1428"/>
                      <a:ext cx="232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defPPr>
                        <a:defRPr lang="en-US"/>
                      </a:defPPr>
                      <a:lvl1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1pPr>
                      <a:lvl2pPr marL="4572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2pPr>
                      <a:lvl3pPr marL="9144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3pPr>
                      <a:lvl4pPr marL="13716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4pPr>
                      <a:lvl5pPr marL="18288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sv-SE" altLang="en-US" sz="2000" i="1" dirty="0">
                          <a:solidFill>
                            <a:srgbClr val="FF0000"/>
                          </a:solidFill>
                        </a:rPr>
                        <a:t>k’</a:t>
                      </a:r>
                      <a:endParaRPr lang="en-GB" altLang="en-US" sz="2000" i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grpSp>
                  <p:nvGrpSpPr>
                    <p:cNvPr id="114" name="Group 1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44" y="1185"/>
                      <a:ext cx="487" cy="465"/>
                      <a:chOff x="3244" y="1185"/>
                      <a:chExt cx="487" cy="465"/>
                    </a:xfrm>
                  </p:grpSpPr>
                  <p:grpSp>
                    <p:nvGrpSpPr>
                      <p:cNvPr id="115" name="Group 1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44" y="1185"/>
                        <a:ext cx="293" cy="327"/>
                        <a:chOff x="3244" y="1251"/>
                        <a:chExt cx="293" cy="327"/>
                      </a:xfrm>
                    </p:grpSpPr>
                    <p:sp>
                      <p:nvSpPr>
                        <p:cNvPr id="120" name="Text Box 7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44" y="1251"/>
                          <a:ext cx="245" cy="3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defPPr>
                            <a:defRPr lang="en-US"/>
                          </a:defPPr>
                          <a:lvl1pPr algn="ctr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1pPr>
                          <a:lvl2pPr marL="457200" algn="ctr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2pPr>
                          <a:lvl3pPr marL="914400" algn="ctr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3pPr>
                          <a:lvl4pPr marL="1371600" algn="ctr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4pPr>
                          <a:lvl5pPr marL="1828800" algn="ctr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el-GR" altLang="en-US" sz="2800">
                              <a:solidFill>
                                <a:srgbClr val="339933"/>
                              </a:solidFill>
                              <a:latin typeface="Felix Titling" panose="04060505060202020A04" pitchFamily="82" charset="0"/>
                              <a:sym typeface="Symbol" panose="05050102010706020507" pitchFamily="18" charset="2"/>
                            </a:rPr>
                            <a:t></a:t>
                          </a:r>
                          <a:endParaRPr lang="en-GB" altLang="en-US" sz="2800">
                            <a:solidFill>
                              <a:srgbClr val="339933"/>
                            </a:solidFill>
                            <a:latin typeface="Felix Titling" panose="04060505060202020A04" pitchFamily="82" charset="0"/>
                          </a:endParaRPr>
                        </a:p>
                      </p:txBody>
                    </p:sp>
                    <p:sp>
                      <p:nvSpPr>
                        <p:cNvPr id="121" name="Text Box 7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51" y="1254"/>
                          <a:ext cx="186" cy="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defPPr>
                            <a:defRPr lang="en-US"/>
                          </a:defPPr>
                          <a:lvl1pPr algn="ctr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1pPr>
                          <a:lvl2pPr marL="457200" algn="ctr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2pPr>
                          <a:lvl3pPr marL="914400" algn="ctr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3pPr>
                          <a:lvl4pPr marL="1371600" algn="ctr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4pPr>
                          <a:lvl5pPr marL="1828800" algn="ctr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en-GB" altLang="en-US" sz="1600">
                              <a:solidFill>
                                <a:srgbClr val="3399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endParaRPr lang="en-GB" altLang="en-US" sz="1600">
                            <a:solidFill>
                              <a:srgbClr val="339933"/>
                            </a:solidFill>
                            <a:latin typeface="Times New Roman" panose="02020603050405020304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116" name="Line 7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414" y="1380"/>
                        <a:ext cx="96" cy="11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33993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>
                        <a:defPPr>
                          <a:defRPr lang="en-US"/>
                        </a:defPPr>
                        <a:lvl1pPr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1pPr>
                        <a:lvl2pPr marL="4572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2pPr>
                        <a:lvl3pPr marL="9144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3pPr>
                        <a:lvl4pPr marL="13716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4pPr>
                        <a:lvl5pPr marL="1828800" algn="ctr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Comic Sans MS" pitchFamily="66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grpSp>
                    <p:nvGrpSpPr>
                      <p:cNvPr id="117" name="Group 1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45" y="1303"/>
                        <a:ext cx="286" cy="347"/>
                        <a:chOff x="1425" y="1503"/>
                        <a:chExt cx="286" cy="347"/>
                      </a:xfrm>
                    </p:grpSpPr>
                    <p:sp>
                      <p:nvSpPr>
                        <p:cNvPr id="118" name="Text Box 8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25" y="1503"/>
                          <a:ext cx="228" cy="3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defPPr>
                            <a:defRPr lang="en-US"/>
                          </a:defPPr>
                          <a:lvl1pPr algn="ctr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1pPr>
                          <a:lvl2pPr marL="457200" algn="ctr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2pPr>
                          <a:lvl3pPr marL="914400" algn="ctr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3pPr>
                          <a:lvl4pPr marL="1371600" algn="ctr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4pPr>
                          <a:lvl5pPr marL="1828800" algn="ctr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el-GR" altLang="en-US" sz="2800">
                              <a:solidFill>
                                <a:srgbClr val="339933"/>
                              </a:solidFill>
                              <a:latin typeface="Felix Titling" panose="04060505060202020A04" pitchFamily="82" charset="0"/>
                            </a:rPr>
                            <a:t>ν</a:t>
                          </a:r>
                          <a:endParaRPr lang="en-GB" altLang="en-US" sz="2800">
                            <a:solidFill>
                              <a:srgbClr val="339933"/>
                            </a:solidFill>
                            <a:latin typeface="Felix Titling" panose="04060505060202020A04" pitchFamily="82" charset="0"/>
                          </a:endParaRPr>
                        </a:p>
                      </p:txBody>
                    </p:sp>
                    <p:sp>
                      <p:nvSpPr>
                        <p:cNvPr id="119" name="Text Box 8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21" y="1638"/>
                          <a:ext cx="190" cy="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defPPr>
                            <a:defRPr lang="en-US"/>
                          </a:defPPr>
                          <a:lvl1pPr algn="ctr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1pPr>
                          <a:lvl2pPr marL="457200" algn="ctr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2pPr>
                          <a:lvl3pPr marL="914400" algn="ctr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3pPr>
                          <a:lvl4pPr marL="1371600" algn="ctr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4pPr>
                          <a:lvl5pPr marL="1828800" algn="ctr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el-GR" altLang="en-US" sz="1600">
                              <a:solidFill>
                                <a:srgbClr val="339933"/>
                              </a:solidFill>
                              <a:latin typeface="Felix Titling" panose="04060505060202020A04" pitchFamily="82" charset="0"/>
                              <a:sym typeface="Symbol" panose="05050102010706020507" pitchFamily="18" charset="2"/>
                            </a:rPr>
                            <a:t></a:t>
                          </a:r>
                          <a:endParaRPr lang="en-GB" altLang="en-US" sz="1600">
                            <a:solidFill>
                              <a:srgbClr val="339933"/>
                            </a:solidFill>
                            <a:latin typeface="Felix Titling" panose="04060505060202020A04" pitchFamily="82" charset="0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111" name="Oval 110"/>
                  <p:cNvSpPr>
                    <a:spLocks noChangeArrowheads="1"/>
                  </p:cNvSpPr>
                  <p:nvPr/>
                </p:nvSpPr>
                <p:spPr bwMode="auto">
                  <a:xfrm>
                    <a:off x="7355604" y="3859213"/>
                    <a:ext cx="2173407" cy="2085641"/>
                  </a:xfrm>
                  <a:prstGeom prst="ellipse">
                    <a:avLst/>
                  </a:prstGeom>
                  <a:solidFill>
                    <a:srgbClr val="FFCC66">
                      <a:alpha val="37000"/>
                    </a:srgbClr>
                  </a:solidFill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1pPr>
                    <a:lvl2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2pPr>
                    <a:lvl3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3pPr>
                    <a:lvl4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4pPr>
                    <a:lvl5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b="1" dirty="0"/>
                  </a:p>
                </p:txBody>
              </p:sp>
            </p:grpSp>
          </p:grpSp>
        </p:grpSp>
        <p:sp>
          <p:nvSpPr>
            <p:cNvPr id="97" name="Text Box 10"/>
            <p:cNvSpPr txBox="1">
              <a:spLocks noChangeArrowheads="1"/>
            </p:cNvSpPr>
            <p:nvPr/>
          </p:nvSpPr>
          <p:spPr bwMode="auto">
            <a:xfrm>
              <a:off x="6156326" y="3822700"/>
              <a:ext cx="69121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r>
                <a:rPr lang="sv-SE" altLang="en-US" sz="2000" dirty="0">
                  <a:solidFill>
                    <a:srgbClr val="FF0000"/>
                  </a:solidFill>
                </a:rPr>
                <a:t>p=xP</a:t>
              </a:r>
              <a:endParaRPr lang="en-GB" altLang="en-US" sz="2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450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Comparison with data on total cross section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101" r="293"/>
          <a:stretch/>
        </p:blipFill>
        <p:spPr>
          <a:xfrm>
            <a:off x="4079776" y="807629"/>
            <a:ext cx="6840760" cy="6050123"/>
          </a:xfrm>
        </p:spPr>
      </p:pic>
      <p:sp>
        <p:nvSpPr>
          <p:cNvPr id="5" name="TextBox 4"/>
          <p:cNvSpPr txBox="1"/>
          <p:nvPr/>
        </p:nvSpPr>
        <p:spPr>
          <a:xfrm>
            <a:off x="524867" y="1340768"/>
            <a:ext cx="35549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Isoscalar</a:t>
            </a:r>
            <a:r>
              <a:rPr lang="en-GB" sz="2400" dirty="0" smtClean="0"/>
              <a:t> </a:t>
            </a:r>
            <a:r>
              <a:rPr lang="en-GB" sz="2400" dirty="0" smtClean="0">
                <a:sym typeface="Symbol" panose="05050102010706020507" pitchFamily="18" charset="2"/>
              </a:rPr>
              <a:t></a:t>
            </a:r>
            <a:r>
              <a:rPr lang="en-GB" sz="2400" baseline="-25000" dirty="0" smtClean="0">
                <a:sym typeface="Symbol" panose="05050102010706020507" pitchFamily="18" charset="2"/>
              </a:rPr>
              <a:t>µ </a:t>
            </a:r>
            <a:r>
              <a:rPr lang="en-GB" sz="2400" dirty="0" smtClean="0">
                <a:sym typeface="Symbol" panose="05050102010706020507" pitchFamily="18" charset="2"/>
              </a:rPr>
              <a:t> - Nucleon total CC cross section</a:t>
            </a:r>
            <a:r>
              <a:rPr lang="en-GB" sz="2400" baseline="-25000" dirty="0" smtClean="0"/>
              <a:t> </a:t>
            </a:r>
          </a:p>
          <a:p>
            <a:r>
              <a:rPr lang="en-GB" sz="2400" dirty="0" err="1" smtClean="0"/>
              <a:t>Fluka</a:t>
            </a:r>
            <a:r>
              <a:rPr lang="en-GB" sz="2400" dirty="0" smtClean="0"/>
              <a:t> (</a:t>
            </a:r>
            <a:r>
              <a:rPr lang="en-GB" sz="2400" dirty="0" smtClean="0">
                <a:solidFill>
                  <a:srgbClr val="CC0000"/>
                </a:solidFill>
              </a:rPr>
              <a:t>lin</a:t>
            </a:r>
            <a:r>
              <a:rPr lang="en-GB" sz="2400" dirty="0" smtClean="0">
                <a:solidFill>
                  <a:srgbClr val="00B050"/>
                </a:solidFill>
              </a:rPr>
              <a:t>es</a:t>
            </a:r>
            <a:r>
              <a:rPr lang="en-GB" sz="2400" dirty="0" smtClean="0"/>
              <a:t>) with two pdf options</a:t>
            </a:r>
          </a:p>
          <a:p>
            <a:r>
              <a:rPr lang="en-GB" sz="2400" dirty="0"/>
              <a:t>v</a:t>
            </a:r>
            <a:r>
              <a:rPr lang="en-GB" sz="2400" dirty="0" smtClean="0"/>
              <a:t>s</a:t>
            </a:r>
          </a:p>
          <a:p>
            <a:r>
              <a:rPr lang="en-GB" sz="2400" dirty="0" smtClean="0"/>
              <a:t>Experimental data</a:t>
            </a:r>
          </a:p>
          <a:p>
            <a:pPr algn="l"/>
            <a:endParaRPr lang="en-GB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EIC Workshop, September 30th 2020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5C65232-5696-4F77-8953-8BCB56DF8609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35360" y="4448014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2"/>
                </a:solidFill>
              </a:rPr>
              <a:t>FLUKA can currently manage (anti)</a:t>
            </a:r>
            <a:r>
              <a:rPr lang="en-US" i="1" dirty="0" smtClean="0">
                <a:solidFill>
                  <a:schemeClr val="accent2"/>
                </a:solidFill>
                <a:sym typeface="Symbol" panose="05050102010706020507" pitchFamily="18" charset="2"/>
              </a:rPr>
              <a:t>-A </a:t>
            </a:r>
            <a:r>
              <a:rPr lang="en-US" i="1" dirty="0" err="1" smtClean="0">
                <a:solidFill>
                  <a:schemeClr val="accent2"/>
                </a:solidFill>
                <a:sym typeface="Symbol" panose="05050102010706020507" pitchFamily="18" charset="2"/>
              </a:rPr>
              <a:t>interations</a:t>
            </a:r>
            <a:r>
              <a:rPr lang="en-US" i="1" dirty="0" smtClean="0">
                <a:solidFill>
                  <a:schemeClr val="accent2"/>
                </a:solidFill>
                <a:sym typeface="Symbol" panose="05050102010706020507" pitchFamily="18" charset="2"/>
              </a:rPr>
              <a:t> from ~0.1 GeV up to 1000 </a:t>
            </a:r>
            <a:r>
              <a:rPr lang="en-US" i="1" dirty="0" err="1" smtClean="0">
                <a:solidFill>
                  <a:schemeClr val="accent2"/>
                </a:solidFill>
                <a:sym typeface="Symbol" panose="05050102010706020507" pitchFamily="18" charset="2"/>
              </a:rPr>
              <a:t>TeV</a:t>
            </a:r>
            <a:endParaRPr lang="en-US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86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452" y="273053"/>
            <a:ext cx="4744460" cy="563659"/>
          </a:xfrm>
        </p:spPr>
        <p:txBody>
          <a:bodyPr/>
          <a:lstStyle/>
          <a:p>
            <a:r>
              <a:rPr lang="en-US" dirty="0" err="1" smtClean="0"/>
              <a:t>Fluka</a:t>
            </a:r>
            <a:r>
              <a:rPr lang="en-US" dirty="0" smtClean="0"/>
              <a:t> </a:t>
            </a:r>
            <a:r>
              <a:rPr lang="en-US" dirty="0" err="1" smtClean="0"/>
              <a:t>hA</a:t>
            </a:r>
            <a:r>
              <a:rPr lang="en-US" dirty="0" smtClean="0"/>
              <a:t>/AA models: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EIC Workshop, September 30th 2020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F53E051-5CF4-4765-8086-B2DC4EB0245F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7437504" y="2102915"/>
            <a:ext cx="4275120" cy="1690003"/>
          </a:xfrm>
          <a:prstGeom prst="ellipse">
            <a:avLst/>
          </a:prstGeom>
          <a:solidFill>
            <a:srgbClr val="00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DPMJET-3</a:t>
            </a:r>
          </a:p>
          <a:p>
            <a:r>
              <a:rPr lang="en-US" sz="2000" dirty="0" smtClean="0"/>
              <a:t>10</a:t>
            </a:r>
            <a:r>
              <a:rPr lang="en-US" sz="2000" baseline="30000" dirty="0"/>
              <a:t>8</a:t>
            </a:r>
            <a:r>
              <a:rPr lang="en-US" sz="2000" dirty="0" smtClean="0"/>
              <a:t> &gt; E &gt; </a:t>
            </a:r>
            <a:r>
              <a:rPr lang="en-US" sz="2000" dirty="0"/>
              <a:t>2</a:t>
            </a:r>
            <a:r>
              <a:rPr lang="en-US" sz="2000" dirty="0">
                <a:sym typeface="Symbol" panose="05050102010706020507" pitchFamily="18" charset="2"/>
              </a:rPr>
              <a:t>10</a:t>
            </a:r>
            <a:r>
              <a:rPr lang="en-US" sz="2000" baseline="30000" dirty="0">
                <a:sym typeface="Symbol" panose="05050102010706020507" pitchFamily="18" charset="2"/>
              </a:rPr>
              <a:t>4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smtClean="0"/>
              <a:t>GeV</a:t>
            </a:r>
          </a:p>
          <a:p>
            <a:r>
              <a:rPr lang="en-US" sz="2000" dirty="0" smtClean="0"/>
              <a:t>10</a:t>
            </a:r>
            <a:r>
              <a:rPr lang="en-US" sz="2000" baseline="30000" dirty="0" smtClean="0"/>
              <a:t>8</a:t>
            </a:r>
            <a:r>
              <a:rPr lang="en-US" sz="2000" dirty="0" smtClean="0"/>
              <a:t> &gt; E/n &gt; 5-10 GeV</a:t>
            </a:r>
          </a:p>
        </p:txBody>
      </p:sp>
      <p:sp>
        <p:nvSpPr>
          <p:cNvPr id="8" name="Oval 7"/>
          <p:cNvSpPr/>
          <p:nvPr/>
        </p:nvSpPr>
        <p:spPr>
          <a:xfrm>
            <a:off x="5303912" y="3739543"/>
            <a:ext cx="4573327" cy="159525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Extended </a:t>
            </a:r>
            <a:r>
              <a:rPr lang="en-US" sz="2000" dirty="0" err="1" smtClean="0"/>
              <a:t>rQMD</a:t>
            </a:r>
            <a:endParaRPr lang="en-US" sz="2000" dirty="0" smtClean="0"/>
          </a:p>
          <a:p>
            <a:pPr algn="ctr"/>
            <a:r>
              <a:rPr lang="en-US" sz="2000" dirty="0" smtClean="0"/>
              <a:t>5-10 &gt; E/n &gt; 0.1-0.15 GeV</a:t>
            </a:r>
          </a:p>
        </p:txBody>
      </p:sp>
      <p:sp>
        <p:nvSpPr>
          <p:cNvPr id="9" name="Oval 8"/>
          <p:cNvSpPr/>
          <p:nvPr/>
        </p:nvSpPr>
        <p:spPr>
          <a:xfrm>
            <a:off x="911424" y="4561235"/>
            <a:ext cx="4536165" cy="153206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BME</a:t>
            </a:r>
          </a:p>
          <a:p>
            <a:pPr algn="ctr"/>
            <a:r>
              <a:rPr lang="en-US" sz="2000" dirty="0" smtClean="0"/>
              <a:t>100-150 &gt; E/n &gt; ~5  MeV</a:t>
            </a:r>
          </a:p>
          <a:p>
            <a:pPr algn="ctr"/>
            <a:endParaRPr lang="en-US" sz="2000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18" r="29006" b="16775"/>
          <a:stretch/>
        </p:blipFill>
        <p:spPr>
          <a:xfrm>
            <a:off x="5042123" y="1952326"/>
            <a:ext cx="1986642" cy="13906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2996952"/>
            <a:ext cx="2116860" cy="1738849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983432" y="1002540"/>
            <a:ext cx="3983850" cy="1507420"/>
          </a:xfrm>
          <a:prstGeom prst="ellipse">
            <a:avLst/>
          </a:prstGeom>
          <a:solidFill>
            <a:srgbClr val="00CC99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PEANUT</a:t>
            </a:r>
          </a:p>
          <a:p>
            <a:pPr algn="ctr"/>
            <a:r>
              <a:rPr lang="en-US" sz="2000" dirty="0" smtClean="0"/>
              <a:t>2</a:t>
            </a:r>
            <a:r>
              <a:rPr lang="en-US" sz="2000" dirty="0" smtClean="0">
                <a:sym typeface="Symbol" panose="05050102010706020507" pitchFamily="18" charset="2"/>
              </a:rPr>
              <a:t>10</a:t>
            </a:r>
            <a:r>
              <a:rPr lang="en-US" sz="2000" baseline="30000" dirty="0" smtClean="0">
                <a:sym typeface="Symbol" panose="05050102010706020507" pitchFamily="18" charset="2"/>
              </a:rPr>
              <a:t>4</a:t>
            </a:r>
            <a:r>
              <a:rPr lang="en-US" sz="2000" dirty="0" smtClean="0">
                <a:sym typeface="Symbol" panose="05050102010706020507" pitchFamily="18" charset="2"/>
              </a:rPr>
              <a:t> &gt; E &gt; </a:t>
            </a:r>
            <a:r>
              <a:rPr lang="en-US" sz="2000" dirty="0" smtClean="0"/>
              <a:t>~0.01 GeV</a:t>
            </a:r>
            <a:endParaRPr lang="en-US" sz="20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5042123" y="876015"/>
            <a:ext cx="4340810" cy="923330"/>
            <a:chOff x="5042123" y="876015"/>
            <a:chExt cx="4340810" cy="923330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flipV="1">
              <a:off x="5042123" y="1191215"/>
              <a:ext cx="1125525" cy="316264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00CC99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TextBox 20"/>
            <p:cNvSpPr txBox="1"/>
            <p:nvPr/>
          </p:nvSpPr>
          <p:spPr>
            <a:xfrm>
              <a:off x="6386152" y="876015"/>
              <a:ext cx="2996781" cy="923330"/>
            </a:xfrm>
            <a:prstGeom prst="rect">
              <a:avLst/>
            </a:prstGeom>
            <a:gradFill>
              <a:gsLst>
                <a:gs pos="39000">
                  <a:srgbClr val="00CC99"/>
                </a:gs>
                <a:gs pos="100000">
                  <a:srgbClr val="B7F729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rgbClr val="92D050"/>
                </a:gs>
              </a:gsLst>
              <a:lin ang="5400000" scaled="1"/>
            </a:gradFill>
            <a:ln>
              <a:solidFill>
                <a:srgbClr val="00FF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Photonuclear interactions</a:t>
              </a:r>
            </a:p>
            <a:p>
              <a:r>
                <a:rPr lang="en-US" dirty="0" err="1" smtClean="0">
                  <a:solidFill>
                    <a:schemeClr val="bg1"/>
                  </a:solidFill>
                </a:rPr>
                <a:t>ElectroMagneticDissociation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r>
                <a:rPr lang="en-US" smtClean="0">
                  <a:solidFill>
                    <a:schemeClr val="bg1"/>
                  </a:solidFill>
                </a:rPr>
                <a:t>Leptonuclear</a:t>
              </a:r>
              <a:r>
                <a:rPr lang="en-US" dirty="0" smtClean="0">
                  <a:solidFill>
                    <a:schemeClr val="bg1"/>
                  </a:solidFill>
                </a:rPr>
                <a:t> interactions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549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9234" y="1052736"/>
            <a:ext cx="4373617" cy="435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3308" y="2397043"/>
            <a:ext cx="2364501" cy="13267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78" r="652"/>
          <a:stretch/>
        </p:blipFill>
        <p:spPr>
          <a:xfrm>
            <a:off x="7246773" y="1124745"/>
            <a:ext cx="4825891" cy="43616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453" y="273053"/>
            <a:ext cx="10505100" cy="668547"/>
          </a:xfrm>
        </p:spPr>
        <p:txBody>
          <a:bodyPr/>
          <a:lstStyle/>
          <a:p>
            <a:r>
              <a:rPr lang="en-GB" dirty="0" smtClean="0"/>
              <a:t>Reaction products: CNGS </a:t>
            </a:r>
            <a:r>
              <a:rPr lang="en-GB" dirty="0"/>
              <a:t>data </a:t>
            </a:r>
            <a:r>
              <a:rPr lang="en-GB" dirty="0" smtClean="0"/>
              <a:t>(</a:t>
            </a:r>
            <a:r>
              <a:rPr lang="en-GB" dirty="0" smtClean="0">
                <a:sym typeface="Symbol" panose="05050102010706020507" pitchFamily="18" charset="2"/>
              </a:rPr>
              <a:t></a:t>
            </a:r>
            <a:r>
              <a:rPr lang="en-GB" dirty="0" smtClean="0"/>
              <a:t>20 GeV </a:t>
            </a:r>
            <a:r>
              <a:rPr lang="en-GB" dirty="0" smtClean="0">
                <a:sym typeface="Symbol" panose="05050102010706020507" pitchFamily="18" charset="2"/>
              </a:rPr>
              <a:t></a:t>
            </a:r>
            <a:r>
              <a:rPr lang="en-GB" dirty="0" smtClean="0"/>
              <a:t>E</a:t>
            </a:r>
            <a:r>
              <a:rPr lang="en-GB" baseline="-25000" dirty="0" smtClean="0">
                <a:sym typeface="Symbol" panose="05050102010706020507" pitchFamily="18" charset="2"/>
              </a:rPr>
              <a:t></a:t>
            </a:r>
            <a:r>
              <a:rPr lang="en-GB" dirty="0" smtClean="0">
                <a:sym typeface="Symbol" panose="05050102010706020507" pitchFamily="18" charset="2"/>
              </a:rPr>
              <a:t>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5C65232-5696-4F77-8953-8BCB56DF8609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987953" y="5365666"/>
            <a:ext cx="105999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/>
              <a:t>Same reconstruction in MC and Data</a:t>
            </a:r>
          </a:p>
          <a:p>
            <a:pPr algn="l"/>
            <a:r>
              <a:rPr lang="en-GB" sz="2000" dirty="0"/>
              <a:t>Neutrino fluxes from FLUKA CNGS simulations</a:t>
            </a:r>
          </a:p>
          <a:p>
            <a:pPr algn="l"/>
            <a:r>
              <a:rPr lang="en-GB" sz="2000" dirty="0"/>
              <a:t>Absolute agreement on neutrino rates within 6%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94247" y="5397771"/>
            <a:ext cx="3836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000" dirty="0" err="1">
                <a:solidFill>
                  <a:srgbClr val="000000"/>
                </a:solidFill>
              </a:rPr>
              <a:t>Eur</a:t>
            </a:r>
            <a:r>
              <a:rPr lang="fr-FR" sz="2000" dirty="0">
                <a:solidFill>
                  <a:srgbClr val="000000"/>
                </a:solidFill>
              </a:rPr>
              <a:t>. Phys. J. C (2013) 73:2345</a:t>
            </a:r>
          </a:p>
          <a:p>
            <a:pPr algn="l"/>
            <a:r>
              <a:rPr lang="fr-FR" sz="2000" dirty="0">
                <a:solidFill>
                  <a:srgbClr val="000000"/>
                </a:solidFill>
              </a:rPr>
              <a:t>Phys. </a:t>
            </a:r>
            <a:r>
              <a:rPr lang="fr-FR" sz="2000" dirty="0" err="1">
                <a:solidFill>
                  <a:srgbClr val="000000"/>
                </a:solidFill>
              </a:rPr>
              <a:t>Lett</a:t>
            </a:r>
            <a:r>
              <a:rPr lang="fr-FR" sz="2000" dirty="0">
                <a:solidFill>
                  <a:srgbClr val="000000"/>
                </a:solidFill>
              </a:rPr>
              <a:t>. B (2014)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67650" y="1268760"/>
            <a:ext cx="228047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200" dirty="0"/>
              <a:t>Distribution of total deposited energy in the T600 detector</a:t>
            </a:r>
          </a:p>
          <a:p>
            <a:pPr algn="l"/>
            <a:endParaRPr lang="en-GB" sz="2200" dirty="0"/>
          </a:p>
          <a:p>
            <a:pPr algn="l"/>
            <a:r>
              <a:rPr lang="en-GB" sz="2200" dirty="0">
                <a:sym typeface="Symbol" panose="05050102010706020507" pitchFamily="18" charset="2"/>
              </a:rPr>
              <a:t> Left:</a:t>
            </a:r>
          </a:p>
          <a:p>
            <a:pPr algn="l"/>
            <a:r>
              <a:rPr lang="en-GB" sz="2200" dirty="0">
                <a:sym typeface="Symbol" panose="05050102010706020507" pitchFamily="18" charset="2"/>
              </a:rPr>
              <a:t></a:t>
            </a:r>
            <a:r>
              <a:rPr lang="en-GB" sz="2200" baseline="-25000" dirty="0">
                <a:sym typeface="Symbol" panose="05050102010706020507" pitchFamily="18" charset="2"/>
              </a:rPr>
              <a:t>µ </a:t>
            </a:r>
            <a:r>
              <a:rPr lang="en-GB" sz="2200" dirty="0">
                <a:sym typeface="Symbol" panose="05050102010706020507" pitchFamily="18" charset="2"/>
              </a:rPr>
              <a:t>CC events </a:t>
            </a:r>
          </a:p>
          <a:p>
            <a:pPr algn="l"/>
            <a:endParaRPr lang="en-GB" sz="2200" dirty="0">
              <a:sym typeface="Symbol" panose="05050102010706020507" pitchFamily="18" charset="2"/>
            </a:endParaRPr>
          </a:p>
          <a:p>
            <a:pPr algn="r"/>
            <a:r>
              <a:rPr lang="en-GB" sz="2200" dirty="0">
                <a:sym typeface="Symbol" panose="05050102010706020507" pitchFamily="18" charset="2"/>
              </a:rPr>
              <a:t>Right: </a:t>
            </a:r>
          </a:p>
          <a:p>
            <a:pPr algn="r"/>
            <a:r>
              <a:rPr lang="en-GB" sz="2200" dirty="0">
                <a:sym typeface="Symbol" panose="05050102010706020507" pitchFamily="18" charset="2"/>
              </a:rPr>
              <a:t> NC events</a:t>
            </a:r>
            <a:endParaRPr lang="en-GB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Alfredo Ferrari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EIC Workshop, September 30th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61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452" y="273053"/>
            <a:ext cx="11153172" cy="707675"/>
          </a:xfrm>
        </p:spPr>
        <p:txBody>
          <a:bodyPr/>
          <a:lstStyle/>
          <a:p>
            <a:r>
              <a:rPr lang="en-GB" dirty="0" smtClean="0">
                <a:sym typeface="Symbol" panose="05050102010706020507" pitchFamily="18" charset="2"/>
              </a:rPr>
              <a:t> de-excitation </a:t>
            </a:r>
            <a:r>
              <a:rPr lang="en-GB" dirty="0">
                <a:sym typeface="Symbol" panose="05050102010706020507" pitchFamily="18" charset="2"/>
              </a:rPr>
              <a:t>a</a:t>
            </a:r>
            <a:r>
              <a:rPr lang="en-GB" dirty="0" smtClean="0"/>
              <a:t>pplication: </a:t>
            </a:r>
            <a:r>
              <a:rPr lang="en-GB" dirty="0" err="1" smtClean="0"/>
              <a:t>neutrinos+neutrons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463409" y="5140428"/>
            <a:ext cx="5464059" cy="1296144"/>
          </a:xfrm>
        </p:spPr>
        <p:txBody>
          <a:bodyPr/>
          <a:lstStyle/>
          <a:p>
            <a:pPr marL="0" indent="0" algn="ctr">
              <a:buNone/>
            </a:pPr>
            <a:r>
              <a:rPr lang="en-GB" sz="2000" dirty="0"/>
              <a:t>Total </a:t>
            </a:r>
            <a:r>
              <a:rPr lang="en-GB" sz="2000" dirty="0" smtClean="0"/>
              <a:t>reconstructed </a:t>
            </a:r>
            <a:r>
              <a:rPr lang="en-GB" sz="2000" dirty="0">
                <a:sym typeface="Symbol" panose="05050102010706020507" pitchFamily="18" charset="2"/>
              </a:rPr>
              <a:t> </a:t>
            </a:r>
            <a:r>
              <a:rPr lang="en-GB" sz="2000" dirty="0"/>
              <a:t>energy in an event for neutrino data and </a:t>
            </a:r>
            <a:r>
              <a:rPr lang="en-GB" sz="2000" b="1" dirty="0"/>
              <a:t>FLUKA</a:t>
            </a:r>
            <a:r>
              <a:rPr lang="en-GB" sz="2000" dirty="0"/>
              <a:t> MC events. Events with no reconstructed energy are not included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9738" y="801320"/>
            <a:ext cx="6502263" cy="43391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376" y="912818"/>
            <a:ext cx="5319467" cy="509829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000" dirty="0"/>
              <a:t>Detector: </a:t>
            </a:r>
            <a:r>
              <a:rPr lang="en-GB" sz="2000" b="1" dirty="0"/>
              <a:t>ARGONEUT</a:t>
            </a:r>
            <a:r>
              <a:rPr lang="en-GB" sz="2000" dirty="0"/>
              <a:t> operated in the </a:t>
            </a:r>
            <a:r>
              <a:rPr lang="en-GB" sz="2000" b="1" dirty="0" err="1"/>
              <a:t>NuMi</a:t>
            </a:r>
            <a:r>
              <a:rPr lang="en-GB" sz="2000" dirty="0"/>
              <a:t> beam, in front of the Minos near detector. Small </a:t>
            </a:r>
            <a:r>
              <a:rPr lang="en-GB" sz="2000" b="1" dirty="0" err="1"/>
              <a:t>LAr</a:t>
            </a:r>
            <a:r>
              <a:rPr lang="en-GB" sz="2000" dirty="0"/>
              <a:t> chamber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/>
              <a:t>One of the measurements: </a:t>
            </a:r>
            <a:r>
              <a:rPr lang="en-GB" sz="2000" b="1" i="1" dirty="0">
                <a:solidFill>
                  <a:schemeClr val="accent4"/>
                </a:solidFill>
              </a:rPr>
              <a:t>de-excitation gamma-rays from neutrino interactions 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chemeClr val="tx1"/>
                </a:solidFill>
              </a:rPr>
              <a:t>Background </a:t>
            </a:r>
            <a:r>
              <a:rPr lang="en-GB" sz="2000" dirty="0">
                <a:solidFill>
                  <a:schemeClr val="tx1"/>
                </a:solidFill>
              </a:rPr>
              <a:t>to this search: mainly </a:t>
            </a:r>
            <a:r>
              <a:rPr lang="en-GB" sz="2000" b="1" i="1" dirty="0">
                <a:solidFill>
                  <a:schemeClr val="accent4"/>
                </a:solidFill>
              </a:rPr>
              <a:t>photons from unseen neutrons </a:t>
            </a:r>
            <a:r>
              <a:rPr lang="en-GB" sz="2000" dirty="0">
                <a:solidFill>
                  <a:schemeClr val="tx1"/>
                </a:solidFill>
              </a:rPr>
              <a:t>generated in the neutrino interaction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chemeClr val="tx1"/>
                </a:solidFill>
              </a:rPr>
              <a:t>Simulations with FLUKA, internal neutrino generator + </a:t>
            </a:r>
            <a:r>
              <a:rPr lang="en-GB" sz="2000" b="1" i="1" dirty="0">
                <a:solidFill>
                  <a:schemeClr val="accent4"/>
                </a:solidFill>
              </a:rPr>
              <a:t>fully correlated pointwise</a:t>
            </a:r>
            <a:r>
              <a:rPr lang="en-GB" sz="2000" dirty="0">
                <a:solidFill>
                  <a:schemeClr val="tx1"/>
                </a:solidFill>
              </a:rPr>
              <a:t> low-energy </a:t>
            </a:r>
            <a:r>
              <a:rPr lang="en-GB" sz="2000" b="1" i="1" dirty="0">
                <a:solidFill>
                  <a:schemeClr val="accent4"/>
                </a:solidFill>
              </a:rPr>
              <a:t>neutron </a:t>
            </a:r>
            <a:r>
              <a:rPr lang="en-GB" sz="2000" b="1" i="1" dirty="0">
                <a:solidFill>
                  <a:schemeClr val="accent4"/>
                </a:solidFill>
                <a:sym typeface="Symbol" panose="05050102010706020507" pitchFamily="18" charset="2"/>
              </a:rPr>
              <a:t>’s </a:t>
            </a:r>
            <a:r>
              <a:rPr lang="en-GB" sz="2000" dirty="0">
                <a:solidFill>
                  <a:schemeClr val="tx1"/>
                </a:solidFill>
                <a:sym typeface="Symbol" panose="05050102010706020507" pitchFamily="18" charset="2"/>
              </a:rPr>
              <a:t>for </a:t>
            </a:r>
            <a:r>
              <a:rPr lang="en-GB" sz="2000" dirty="0" err="1">
                <a:solidFill>
                  <a:schemeClr val="tx1"/>
                </a:solidFill>
                <a:sym typeface="Symbol" panose="05050102010706020507" pitchFamily="18" charset="2"/>
              </a:rPr>
              <a:t>Ar</a:t>
            </a:r>
            <a:endParaRPr lang="en-GB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0850" y="6021289"/>
            <a:ext cx="5756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Phys. Rev. D </a:t>
            </a:r>
            <a:r>
              <a:rPr lang="en-GB" b="1" dirty="0">
                <a:solidFill>
                  <a:schemeClr val="tx1">
                    <a:lumMod val="50000"/>
                  </a:schemeClr>
                </a:solidFill>
              </a:rPr>
              <a:t>99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, 012002 – Published 7 January 2019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EIC Workshop, September 30th 2020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7A688DA-489A-49E7-B573-9D78C954403A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52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Alfredo Ferrari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Workshop, September 30th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F1B6-D915-4AEE-AB2C-974089472C7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91544" y="3853824"/>
            <a:ext cx="74888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Thanks for your attention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59452" y="273053"/>
            <a:ext cx="11153172" cy="707675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ahoma" pitchFamily="32" charset="0"/>
              <a:defRPr sz="3600" b="1">
                <a:solidFill>
                  <a:srgbClr val="660066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ahoma" pitchFamily="32" charset="0"/>
              <a:defRPr sz="3600">
                <a:solidFill>
                  <a:srgbClr val="660066"/>
                </a:solidFill>
                <a:latin typeface="Tahoma" pitchFamily="32" charset="0"/>
              </a:defRPr>
            </a:lvl2pPr>
            <a:lvl3pPr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ahoma" pitchFamily="32" charset="0"/>
              <a:defRPr sz="3600">
                <a:solidFill>
                  <a:srgbClr val="660066"/>
                </a:solidFill>
                <a:latin typeface="Tahoma" pitchFamily="32" charset="0"/>
              </a:defRPr>
            </a:lvl3pPr>
            <a:lvl4pPr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ahoma" pitchFamily="32" charset="0"/>
              <a:defRPr sz="3600">
                <a:solidFill>
                  <a:srgbClr val="660066"/>
                </a:solidFill>
                <a:latin typeface="Tahoma" pitchFamily="32" charset="0"/>
              </a:defRPr>
            </a:lvl4pPr>
            <a:lvl5pPr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ahoma" pitchFamily="32" charset="0"/>
              <a:defRPr sz="3600">
                <a:solidFill>
                  <a:srgbClr val="660066"/>
                </a:solidFill>
                <a:latin typeface="Tahoma" pitchFamily="32" charset="0"/>
              </a:defRPr>
            </a:lvl5pPr>
            <a:lvl6pPr marL="1536700" indent="-2159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600">
                <a:solidFill>
                  <a:srgbClr val="660066"/>
                </a:solidFill>
                <a:latin typeface="Tahoma" pitchFamily="32" charset="0"/>
              </a:defRPr>
            </a:lvl6pPr>
            <a:lvl7pPr marL="1993900" indent="-2159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600">
                <a:solidFill>
                  <a:srgbClr val="660066"/>
                </a:solidFill>
                <a:latin typeface="Tahoma" pitchFamily="32" charset="0"/>
              </a:defRPr>
            </a:lvl7pPr>
            <a:lvl8pPr marL="2451100" indent="-2159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600">
                <a:solidFill>
                  <a:srgbClr val="660066"/>
                </a:solidFill>
                <a:latin typeface="Tahoma" pitchFamily="32" charset="0"/>
              </a:defRPr>
            </a:lvl8pPr>
            <a:lvl9pPr marL="2908300" indent="-2159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600">
                <a:solidFill>
                  <a:srgbClr val="660066"/>
                </a:solidFill>
                <a:latin typeface="Tahoma" pitchFamily="32" charset="0"/>
              </a:defRPr>
            </a:lvl9pPr>
          </a:lstStyle>
          <a:p>
            <a:r>
              <a:rPr lang="en-GB" kern="0" dirty="0" smtClean="0">
                <a:sym typeface="Symbol" panose="05050102010706020507" pitchFamily="18" charset="2"/>
              </a:rPr>
              <a:t>Questions:</a:t>
            </a:r>
            <a:endParaRPr lang="en-GB" kern="0" dirty="0"/>
          </a:p>
        </p:txBody>
      </p:sp>
      <p:sp>
        <p:nvSpPr>
          <p:cNvPr id="7" name="TextBox 6"/>
          <p:cNvSpPr txBox="1"/>
          <p:nvPr/>
        </p:nvSpPr>
        <p:spPr>
          <a:xfrm>
            <a:off x="695400" y="1052736"/>
            <a:ext cx="107413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50000"/>
              </a:lnSpc>
              <a:buClr>
                <a:srgbClr val="0070C0"/>
              </a:buClr>
              <a:buSzPct val="90000"/>
              <a:buFont typeface="Wingdings" panose="05000000000000000000" pitchFamily="2" charset="2"/>
              <a:buChar char="q"/>
            </a:pPr>
            <a:r>
              <a:rPr lang="en-US" sz="2400" dirty="0" smtClean="0"/>
              <a:t>How can we help in general?</a:t>
            </a:r>
          </a:p>
          <a:p>
            <a:pPr marL="285750" indent="-285750" algn="l">
              <a:lnSpc>
                <a:spcPct val="150000"/>
              </a:lnSpc>
              <a:buClr>
                <a:srgbClr val="0070C0"/>
              </a:buClr>
              <a:buSzPct val="90000"/>
              <a:buFont typeface="Wingdings" panose="05000000000000000000" pitchFamily="2" charset="2"/>
              <a:buChar char="q"/>
            </a:pPr>
            <a:r>
              <a:rPr lang="en-US" sz="2400" dirty="0" smtClean="0"/>
              <a:t>Would a Peanut interface to a </a:t>
            </a:r>
            <a:r>
              <a:rPr lang="en-US" sz="2400" dirty="0" err="1" smtClean="0"/>
              <a:t>eN</a:t>
            </a:r>
            <a:r>
              <a:rPr lang="en-US" sz="2400" dirty="0" smtClean="0"/>
              <a:t> generator (similar to the built-in one for </a:t>
            </a:r>
            <a:r>
              <a:rPr lang="en-US" sz="2400" dirty="0" err="1" smtClean="0"/>
              <a:t>Nundis</a:t>
            </a:r>
            <a:r>
              <a:rPr lang="en-US" sz="2400" dirty="0" smtClean="0"/>
              <a:t>) be of help?</a:t>
            </a:r>
          </a:p>
          <a:p>
            <a:pPr marL="285750" indent="-285750" algn="l">
              <a:lnSpc>
                <a:spcPct val="150000"/>
              </a:lnSpc>
              <a:buClr>
                <a:srgbClr val="0070C0"/>
              </a:buClr>
              <a:buSzPct val="90000"/>
              <a:buFont typeface="Wingdings" panose="05000000000000000000" pitchFamily="2" charset="2"/>
              <a:buChar char="q"/>
            </a:pPr>
            <a:r>
              <a:rPr lang="en-US" sz="2400" dirty="0" smtClean="0"/>
              <a:t>What about formation time for DIS events?</a:t>
            </a:r>
          </a:p>
          <a:p>
            <a:pPr marL="285750" indent="-285750" algn="l">
              <a:lnSpc>
                <a:spcPct val="150000"/>
              </a:lnSpc>
              <a:buClr>
                <a:srgbClr val="0070C0"/>
              </a:buClr>
              <a:buSzPct val="90000"/>
              <a:buFont typeface="Wingdings" panose="05000000000000000000" pitchFamily="2" charset="2"/>
              <a:buChar char="q"/>
            </a:pPr>
            <a:r>
              <a:rPr lang="en-US" sz="2400" dirty="0" smtClean="0"/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49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31504" y="2636912"/>
            <a:ext cx="9433048" cy="1368152"/>
          </a:xfrm>
        </p:spPr>
        <p:txBody>
          <a:bodyPr/>
          <a:lstStyle/>
          <a:p>
            <a:pPr algn="ctr" eaLnBrk="1" hangingPunct="1"/>
            <a:r>
              <a:rPr lang="en-US" sz="4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4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adron </a:t>
            </a:r>
            <a:r>
              <a:rPr lang="en-US" sz="4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4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ucleon interactions in FLUKA (</a:t>
            </a:r>
            <a:r>
              <a:rPr lang="en-US" sz="4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threshold ~ few </a:t>
            </a:r>
            <a:r>
              <a:rPr lang="en-US" sz="44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</a:t>
            </a:r>
            <a:r>
              <a:rPr lang="en-US" sz="4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lab)</a:t>
            </a:r>
            <a:br>
              <a:rPr lang="en-US" sz="4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600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103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3594B3-2038-42C9-8C2F-828F6CD3AFD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>
          <a:xfrm>
            <a:off x="479376" y="332656"/>
            <a:ext cx="11233248" cy="576064"/>
          </a:xfrm>
        </p:spPr>
        <p:txBody>
          <a:bodyPr/>
          <a:lstStyle/>
          <a:p>
            <a:pPr eaLnBrk="1" hangingPunct="1"/>
            <a:r>
              <a:rPr lang="en-US" dirty="0" err="1"/>
              <a:t>Nonelastic</a:t>
            </a:r>
            <a:r>
              <a:rPr lang="en-US" dirty="0"/>
              <a:t> </a:t>
            </a:r>
            <a:r>
              <a:rPr lang="en-US" dirty="0" err="1"/>
              <a:t>hN</a:t>
            </a:r>
            <a:r>
              <a:rPr lang="en-US" dirty="0"/>
              <a:t> </a:t>
            </a:r>
            <a:r>
              <a:rPr lang="en-US" dirty="0" smtClean="0"/>
              <a:t>interactions: (very) short summary</a:t>
            </a:r>
            <a:endParaRPr lang="en-US" dirty="0"/>
          </a:p>
        </p:txBody>
      </p:sp>
      <p:sp>
        <p:nvSpPr>
          <p:cNvPr id="12294" name="Text Box 13"/>
          <p:cNvSpPr txBox="1">
            <a:spLocks noChangeArrowheads="1"/>
          </p:cNvSpPr>
          <p:nvPr/>
        </p:nvSpPr>
        <p:spPr bwMode="auto">
          <a:xfrm>
            <a:off x="581911" y="877269"/>
            <a:ext cx="5154049" cy="2246769"/>
          </a:xfrm>
          <a:prstGeom prst="rect">
            <a:avLst/>
          </a:prstGeom>
          <a:solidFill>
            <a:srgbClr val="FFD1FF"/>
          </a:solidFill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 algn="l"/>
            <a:r>
              <a:rPr lang="en-US" sz="2000" b="1" dirty="0" smtClean="0"/>
              <a:t>Up to </a:t>
            </a:r>
            <a:r>
              <a:rPr lang="en-US" sz="2000" b="1" dirty="0"/>
              <a:t>a few GeV’s:</a:t>
            </a:r>
          </a:p>
          <a:p>
            <a:pPr algn="l"/>
            <a:r>
              <a:rPr lang="en-US" sz="2000" b="0" dirty="0" smtClean="0"/>
              <a:t>Dominance </a:t>
            </a:r>
            <a:r>
              <a:rPr lang="en-US" sz="2000" b="0" dirty="0"/>
              <a:t>of the Δ </a:t>
            </a:r>
            <a:r>
              <a:rPr lang="en-US" sz="2000" b="0" dirty="0" smtClean="0"/>
              <a:t>and </a:t>
            </a:r>
            <a:r>
              <a:rPr lang="en-US" sz="2000" b="0" dirty="0"/>
              <a:t>of </a:t>
            </a:r>
            <a:r>
              <a:rPr lang="en-US" sz="2000" b="0" dirty="0" smtClean="0"/>
              <a:t>the </a:t>
            </a:r>
            <a:r>
              <a:rPr lang="en-US" sz="2000" b="0" i="1" dirty="0" smtClean="0"/>
              <a:t>N</a:t>
            </a:r>
            <a:r>
              <a:rPr lang="en-US" sz="2000" b="0" i="1" baseline="30000" dirty="0" smtClean="0"/>
              <a:t>∗</a:t>
            </a:r>
            <a:r>
              <a:rPr lang="en-US" sz="2000" b="0" i="1" dirty="0" smtClean="0"/>
              <a:t>, </a:t>
            </a:r>
            <a:r>
              <a:rPr lang="en-US" sz="2000" b="0" i="1" dirty="0" smtClean="0">
                <a:sym typeface="Symbol" panose="05050102010706020507" pitchFamily="18" charset="2"/>
              </a:rPr>
              <a:t>…</a:t>
            </a:r>
            <a:r>
              <a:rPr lang="en-US" sz="2000" b="0" i="1" dirty="0" smtClean="0"/>
              <a:t> </a:t>
            </a:r>
            <a:r>
              <a:rPr lang="en-US" sz="2000" b="0" dirty="0"/>
              <a:t>resonances </a:t>
            </a:r>
          </a:p>
          <a:p>
            <a:pPr marL="231775" indent="-231775" algn="l"/>
            <a:r>
              <a:rPr lang="en-US" sz="2000" b="0" i="1" dirty="0"/>
              <a:t>→ </a:t>
            </a:r>
            <a:r>
              <a:rPr lang="en-US" sz="2000" b="0" dirty="0" smtClean="0"/>
              <a:t>isobar </a:t>
            </a:r>
            <a:r>
              <a:rPr lang="en-US" sz="2000" b="0" dirty="0"/>
              <a:t>model </a:t>
            </a:r>
          </a:p>
          <a:p>
            <a:pPr marL="231775" indent="-231775" algn="l"/>
            <a:r>
              <a:rPr lang="en-US" sz="2000" b="0" i="1" dirty="0"/>
              <a:t>→ </a:t>
            </a:r>
            <a:r>
              <a:rPr lang="en-US" sz="2000" b="0" dirty="0"/>
              <a:t>all reactions proceed through an intermediate state containing at least one </a:t>
            </a:r>
            <a:r>
              <a:rPr lang="en-US" sz="2000" b="0" dirty="0" smtClean="0"/>
              <a:t>resonance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Alfredo Ferrari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EIC Workshop, September 30th 2020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735960" y="2031415"/>
            <a:ext cx="5975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400" i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FLUKA: </a:t>
            </a:r>
            <a:r>
              <a:rPr lang="en-US" sz="2400" i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  <a:sym typeface="Symbol" pitchFamily="18" charset="2"/>
              </a:rPr>
              <a:t> </a:t>
            </a:r>
            <a:r>
              <a:rPr lang="en-US" sz="2400" i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60 resonances, and </a:t>
            </a:r>
            <a:r>
              <a:rPr lang="en-US" sz="2400" i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  <a:sym typeface="Symbol" pitchFamily="18" charset="2"/>
              </a:rPr>
              <a:t></a:t>
            </a:r>
            <a:r>
              <a:rPr lang="en-US" sz="2400" i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100 channels </a:t>
            </a:r>
            <a:endParaRPr lang="en-US" sz="2400" b="1" dirty="0">
              <a:solidFill>
                <a:srgbClr val="333399"/>
              </a:solidFill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735960" y="1016496"/>
            <a:ext cx="6312947" cy="92333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tabLst>
                <a:tab pos="852488" algn="r"/>
              </a:tabLst>
            </a:pPr>
            <a:r>
              <a:rPr lang="en-US" b="0" i="1" dirty="0">
                <a:solidFill>
                  <a:schemeClr val="accent2"/>
                </a:solidFill>
              </a:rPr>
              <a:t>N</a:t>
            </a:r>
            <a:r>
              <a:rPr lang="en-US" b="0" baseline="-25000" dirty="0">
                <a:solidFill>
                  <a:schemeClr val="accent2"/>
                </a:solidFill>
              </a:rPr>
              <a:t>1</a:t>
            </a:r>
            <a:r>
              <a:rPr lang="en-US" b="0" dirty="0">
                <a:solidFill>
                  <a:schemeClr val="accent2"/>
                </a:solidFill>
              </a:rPr>
              <a:t> + </a:t>
            </a:r>
            <a:r>
              <a:rPr lang="en-US" b="0" i="1" dirty="0">
                <a:solidFill>
                  <a:schemeClr val="accent2"/>
                </a:solidFill>
              </a:rPr>
              <a:t>N</a:t>
            </a:r>
            <a:r>
              <a:rPr lang="en-US" b="0" baseline="-25000" dirty="0">
                <a:solidFill>
                  <a:schemeClr val="accent2"/>
                </a:solidFill>
              </a:rPr>
              <a:t>2 </a:t>
            </a:r>
            <a:r>
              <a:rPr lang="en-US" b="0" i="1" dirty="0">
                <a:solidFill>
                  <a:schemeClr val="accent2"/>
                </a:solidFill>
              </a:rPr>
              <a:t>→ N</a:t>
            </a:r>
            <a:r>
              <a:rPr lang="en-US" b="0" i="1" baseline="30000" dirty="0">
                <a:solidFill>
                  <a:schemeClr val="accent2"/>
                </a:solidFill>
              </a:rPr>
              <a:t>”</a:t>
            </a:r>
            <a:r>
              <a:rPr lang="en-US" b="0" baseline="-25000" dirty="0">
                <a:solidFill>
                  <a:schemeClr val="accent2"/>
                </a:solidFill>
              </a:rPr>
              <a:t>1</a:t>
            </a:r>
            <a:r>
              <a:rPr lang="en-US" b="0" dirty="0">
                <a:solidFill>
                  <a:schemeClr val="accent2"/>
                </a:solidFill>
              </a:rPr>
              <a:t> + Δ(1232)                    </a:t>
            </a:r>
            <a:r>
              <a:rPr lang="en-US" b="0" i="1" dirty="0">
                <a:solidFill>
                  <a:schemeClr val="accent2"/>
                </a:solidFill>
              </a:rPr>
              <a:t>→ N</a:t>
            </a:r>
            <a:r>
              <a:rPr lang="en-US" b="0" baseline="-25000" dirty="0">
                <a:solidFill>
                  <a:schemeClr val="accent2"/>
                </a:solidFill>
              </a:rPr>
              <a:t>1</a:t>
            </a:r>
            <a:r>
              <a:rPr lang="en-US" b="0" baseline="30000" dirty="0">
                <a:solidFill>
                  <a:schemeClr val="accent2"/>
                </a:solidFill>
              </a:rPr>
              <a:t>’</a:t>
            </a:r>
            <a:r>
              <a:rPr lang="en-US" b="0" dirty="0">
                <a:solidFill>
                  <a:schemeClr val="accent2"/>
                </a:solidFill>
              </a:rPr>
              <a:t> + </a:t>
            </a:r>
            <a:r>
              <a:rPr lang="en-US" b="0" i="1" dirty="0">
                <a:solidFill>
                  <a:schemeClr val="accent2"/>
                </a:solidFill>
              </a:rPr>
              <a:t>N</a:t>
            </a:r>
            <a:r>
              <a:rPr lang="en-US" b="0" baseline="-25000" dirty="0">
                <a:solidFill>
                  <a:schemeClr val="accent2"/>
                </a:solidFill>
              </a:rPr>
              <a:t>2</a:t>
            </a:r>
            <a:r>
              <a:rPr lang="en-US" b="0" baseline="30000" dirty="0">
                <a:solidFill>
                  <a:schemeClr val="accent2"/>
                </a:solidFill>
              </a:rPr>
              <a:t>’</a:t>
            </a:r>
            <a:r>
              <a:rPr lang="en-US" b="0" dirty="0">
                <a:solidFill>
                  <a:schemeClr val="accent2"/>
                </a:solidFill>
              </a:rPr>
              <a:t> + </a:t>
            </a:r>
            <a:r>
              <a:rPr lang="en-US" b="0" i="1" dirty="0">
                <a:solidFill>
                  <a:schemeClr val="accent2"/>
                </a:solidFill>
              </a:rPr>
              <a:t>π</a:t>
            </a:r>
          </a:p>
          <a:p>
            <a:pPr algn="l">
              <a:tabLst>
                <a:tab pos="852488" algn="r"/>
              </a:tabLst>
            </a:pPr>
            <a:r>
              <a:rPr lang="en-US" b="0" i="1" dirty="0">
                <a:solidFill>
                  <a:schemeClr val="accent2"/>
                </a:solidFill>
              </a:rPr>
              <a:t>π </a:t>
            </a:r>
            <a:r>
              <a:rPr lang="en-US" b="0" dirty="0">
                <a:solidFill>
                  <a:schemeClr val="accent2"/>
                </a:solidFill>
              </a:rPr>
              <a:t>+ </a:t>
            </a:r>
            <a:r>
              <a:rPr lang="en-US" b="0" i="1" dirty="0">
                <a:solidFill>
                  <a:schemeClr val="accent2"/>
                </a:solidFill>
              </a:rPr>
              <a:t>N   	 → </a:t>
            </a:r>
            <a:r>
              <a:rPr lang="en-US" b="0" dirty="0">
                <a:solidFill>
                  <a:schemeClr val="accent2"/>
                </a:solidFill>
              </a:rPr>
              <a:t>Δ(1600)   </a:t>
            </a:r>
            <a:r>
              <a:rPr lang="en-US" b="0" i="1" dirty="0">
                <a:solidFill>
                  <a:schemeClr val="accent2"/>
                </a:solidFill>
              </a:rPr>
              <a:t>→ π’</a:t>
            </a:r>
            <a:r>
              <a:rPr lang="en-US" b="0" dirty="0">
                <a:solidFill>
                  <a:schemeClr val="accent2"/>
                </a:solidFill>
              </a:rPr>
              <a:t>+ Δ(1232)  </a:t>
            </a:r>
            <a:r>
              <a:rPr lang="en-US" b="0" i="1" dirty="0">
                <a:solidFill>
                  <a:schemeClr val="accent2"/>
                </a:solidFill>
              </a:rPr>
              <a:t>→ π’ </a:t>
            </a:r>
            <a:r>
              <a:rPr lang="en-US" b="0" dirty="0">
                <a:solidFill>
                  <a:schemeClr val="accent2"/>
                </a:solidFill>
              </a:rPr>
              <a:t>+ </a:t>
            </a:r>
            <a:r>
              <a:rPr lang="en-US" b="0" i="1" dirty="0">
                <a:solidFill>
                  <a:schemeClr val="accent2"/>
                </a:solidFill>
              </a:rPr>
              <a:t>π“</a:t>
            </a:r>
            <a:r>
              <a:rPr lang="en-US" b="0" dirty="0">
                <a:solidFill>
                  <a:schemeClr val="accent2"/>
                </a:solidFill>
              </a:rPr>
              <a:t>+ </a:t>
            </a:r>
            <a:r>
              <a:rPr lang="en-US" b="0" i="1" dirty="0">
                <a:solidFill>
                  <a:schemeClr val="accent2"/>
                </a:solidFill>
              </a:rPr>
              <a:t>N’</a:t>
            </a:r>
          </a:p>
          <a:p>
            <a:pPr algn="l">
              <a:tabLst>
                <a:tab pos="852488" algn="r"/>
              </a:tabLst>
            </a:pPr>
            <a:r>
              <a:rPr lang="en-US" b="0" i="1" dirty="0">
                <a:solidFill>
                  <a:schemeClr val="accent2"/>
                </a:solidFill>
              </a:rPr>
              <a:t>N</a:t>
            </a:r>
            <a:r>
              <a:rPr lang="en-US" b="0" baseline="-25000" dirty="0">
                <a:solidFill>
                  <a:schemeClr val="accent2"/>
                </a:solidFill>
              </a:rPr>
              <a:t>’1</a:t>
            </a:r>
            <a:r>
              <a:rPr lang="en-US" b="0" dirty="0">
                <a:solidFill>
                  <a:schemeClr val="accent2"/>
                </a:solidFill>
              </a:rPr>
              <a:t>+ </a:t>
            </a:r>
            <a:r>
              <a:rPr lang="en-US" b="0" i="1" dirty="0">
                <a:solidFill>
                  <a:schemeClr val="accent2"/>
                </a:solidFill>
              </a:rPr>
              <a:t>N</a:t>
            </a:r>
            <a:r>
              <a:rPr lang="en-US" b="0" baseline="-25000" dirty="0">
                <a:solidFill>
                  <a:schemeClr val="accent2"/>
                </a:solidFill>
              </a:rPr>
              <a:t>2 </a:t>
            </a:r>
            <a:r>
              <a:rPr lang="en-US" b="0" dirty="0">
                <a:solidFill>
                  <a:schemeClr val="accent2"/>
                </a:solidFill>
              </a:rPr>
              <a:t> </a:t>
            </a:r>
            <a:r>
              <a:rPr lang="en-US" b="0" i="1" dirty="0">
                <a:solidFill>
                  <a:schemeClr val="accent2"/>
                </a:solidFill>
              </a:rPr>
              <a:t>→ </a:t>
            </a:r>
            <a:r>
              <a:rPr lang="en-US" b="0" dirty="0">
                <a:solidFill>
                  <a:schemeClr val="accent2"/>
                </a:solidFill>
              </a:rPr>
              <a:t>Δ</a:t>
            </a:r>
            <a:r>
              <a:rPr lang="en-US" b="0" baseline="-25000" dirty="0">
                <a:solidFill>
                  <a:schemeClr val="accent2"/>
                </a:solidFill>
              </a:rPr>
              <a:t>1</a:t>
            </a:r>
            <a:r>
              <a:rPr lang="en-US" b="0" dirty="0">
                <a:solidFill>
                  <a:schemeClr val="accent2"/>
                </a:solidFill>
              </a:rPr>
              <a:t>(1232) + Δ</a:t>
            </a:r>
            <a:r>
              <a:rPr lang="en-US" b="0" baseline="-25000" dirty="0">
                <a:solidFill>
                  <a:schemeClr val="accent2"/>
                </a:solidFill>
              </a:rPr>
              <a:t>2</a:t>
            </a:r>
            <a:r>
              <a:rPr lang="en-US" b="0" dirty="0">
                <a:solidFill>
                  <a:schemeClr val="accent2"/>
                </a:solidFill>
              </a:rPr>
              <a:t>(1232)         </a:t>
            </a:r>
            <a:r>
              <a:rPr lang="en-US" b="0" i="1" dirty="0" smtClean="0">
                <a:solidFill>
                  <a:schemeClr val="accent2"/>
                </a:solidFill>
              </a:rPr>
              <a:t>→ </a:t>
            </a:r>
            <a:r>
              <a:rPr lang="en-US" b="0" i="1" dirty="0">
                <a:solidFill>
                  <a:schemeClr val="accent2"/>
                </a:solidFill>
              </a:rPr>
              <a:t>N</a:t>
            </a:r>
            <a:r>
              <a:rPr lang="en-US" b="0" baseline="-25000" dirty="0">
                <a:solidFill>
                  <a:schemeClr val="accent2"/>
                </a:solidFill>
              </a:rPr>
              <a:t>1</a:t>
            </a:r>
            <a:r>
              <a:rPr lang="en-US" b="0" dirty="0">
                <a:solidFill>
                  <a:schemeClr val="accent2"/>
                </a:solidFill>
              </a:rPr>
              <a:t>’ + </a:t>
            </a:r>
            <a:r>
              <a:rPr lang="en-US" b="0" i="1" dirty="0">
                <a:solidFill>
                  <a:schemeClr val="accent2"/>
                </a:solidFill>
              </a:rPr>
              <a:t>π</a:t>
            </a:r>
            <a:r>
              <a:rPr lang="en-US" b="0" baseline="-25000" dirty="0">
                <a:solidFill>
                  <a:schemeClr val="accent2"/>
                </a:solidFill>
              </a:rPr>
              <a:t>1</a:t>
            </a:r>
            <a:r>
              <a:rPr lang="en-US" b="0" dirty="0">
                <a:solidFill>
                  <a:schemeClr val="accent2"/>
                </a:solidFill>
              </a:rPr>
              <a:t> + </a:t>
            </a:r>
            <a:r>
              <a:rPr lang="en-US" b="0" i="1" dirty="0">
                <a:solidFill>
                  <a:schemeClr val="accent2"/>
                </a:solidFill>
              </a:rPr>
              <a:t>N’</a:t>
            </a:r>
            <a:r>
              <a:rPr lang="en-US" b="0" baseline="-25000" dirty="0">
                <a:solidFill>
                  <a:schemeClr val="accent2"/>
                </a:solidFill>
              </a:rPr>
              <a:t>2</a:t>
            </a:r>
            <a:r>
              <a:rPr lang="en-US" b="0" dirty="0">
                <a:solidFill>
                  <a:schemeClr val="accent2"/>
                </a:solidFill>
              </a:rPr>
              <a:t> + </a:t>
            </a:r>
            <a:r>
              <a:rPr lang="en-US" b="0" i="1" dirty="0">
                <a:solidFill>
                  <a:schemeClr val="accent2"/>
                </a:solidFill>
              </a:rPr>
              <a:t>π</a:t>
            </a:r>
            <a:r>
              <a:rPr lang="en-US" b="0" baseline="-25000" dirty="0">
                <a:solidFill>
                  <a:schemeClr val="accent2"/>
                </a:solidFill>
              </a:rPr>
              <a:t>2</a:t>
            </a:r>
            <a:endParaRPr lang="en-US" b="0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9879" y="3068960"/>
            <a:ext cx="7828369" cy="37444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000" b="1" dirty="0" smtClean="0"/>
              <a:t>At energies above a few GeV’s:</a:t>
            </a:r>
          </a:p>
          <a:p>
            <a:pPr marL="284163" indent="-284163" algn="l" eaLnBrk="1" hangingPunct="1"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 smtClean="0"/>
              <a:t>Interacting </a:t>
            </a:r>
            <a:r>
              <a:rPr lang="en-US" sz="2000" dirty="0"/>
              <a:t>strings (quarks held together by </a:t>
            </a:r>
            <a:r>
              <a:rPr lang="en-US" sz="2000" dirty="0" smtClean="0"/>
              <a:t>gluons into </a:t>
            </a:r>
            <a:r>
              <a:rPr lang="en-US" sz="2000" dirty="0"/>
              <a:t>the form of a string)</a:t>
            </a:r>
          </a:p>
          <a:p>
            <a:pPr marL="227013" indent="-227013" algn="l" eaLnBrk="1" hangingPunct="1"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 smtClean="0"/>
              <a:t> Interactions </a:t>
            </a:r>
            <a:r>
              <a:rPr lang="en-US" sz="2000" dirty="0"/>
              <a:t>treated in the </a:t>
            </a:r>
            <a:r>
              <a:rPr lang="en-US" sz="2000" dirty="0" err="1"/>
              <a:t>Reggeon-Pomeron</a:t>
            </a:r>
            <a:r>
              <a:rPr lang="en-US" sz="2000" dirty="0"/>
              <a:t> </a:t>
            </a:r>
            <a:r>
              <a:rPr lang="en-US" sz="2000" dirty="0" smtClean="0"/>
              <a:t>framework (</a:t>
            </a:r>
            <a:r>
              <a:rPr lang="en-US" sz="2000" b="1" dirty="0" smtClean="0"/>
              <a:t>Dual Parton Model, DPM</a:t>
            </a:r>
            <a:r>
              <a:rPr lang="en-US" sz="2000" dirty="0" smtClean="0"/>
              <a:t>)</a:t>
            </a:r>
          </a:p>
          <a:p>
            <a:pPr marL="287338" indent="-287338" algn="l" eaLnBrk="1" hangingPunct="1"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/>
              <a:t>E</a:t>
            </a:r>
            <a:r>
              <a:rPr lang="en-US" sz="2000" dirty="0" smtClean="0"/>
              <a:t>ach hadron </a:t>
            </a:r>
            <a:r>
              <a:rPr lang="en-US" sz="2000" dirty="0"/>
              <a:t>splits into</a:t>
            </a:r>
            <a:r>
              <a:rPr lang="en-US" sz="2000" b="1" dirty="0">
                <a:solidFill>
                  <a:srgbClr val="333399"/>
                </a:solidFill>
              </a:rPr>
              <a:t> </a:t>
            </a:r>
            <a:r>
              <a:rPr lang="en-US" sz="2000" b="1" dirty="0"/>
              <a:t>2 colored </a:t>
            </a:r>
            <a:r>
              <a:rPr lang="en-US" sz="2000" b="1" dirty="0" err="1" smtClean="0"/>
              <a:t>partons</a:t>
            </a:r>
            <a:endParaRPr lang="en-US" sz="2000" b="1" dirty="0" smtClean="0"/>
          </a:p>
          <a:p>
            <a:pPr lvl="1" algn="l"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2000" b="1" dirty="0" smtClean="0"/>
              <a:t>  </a:t>
            </a:r>
            <a:r>
              <a:rPr lang="en-US" sz="2000" b="1" dirty="0">
                <a:solidFill>
                  <a:srgbClr val="333399"/>
                </a:solidFill>
                <a:sym typeface="Symbol" pitchFamily="18" charset="2"/>
              </a:rPr>
              <a:t> </a:t>
            </a:r>
            <a:r>
              <a:rPr lang="en-US" sz="2000" dirty="0"/>
              <a:t>combination into</a:t>
            </a:r>
            <a:r>
              <a:rPr lang="en-US" sz="2000" b="1" dirty="0">
                <a:solidFill>
                  <a:srgbClr val="333399"/>
                </a:solidFill>
              </a:rPr>
              <a:t> </a:t>
            </a:r>
            <a:r>
              <a:rPr lang="en-US" sz="2000" b="1" dirty="0"/>
              <a:t>2 </a:t>
            </a:r>
            <a:r>
              <a:rPr lang="en-US" sz="2000" b="1" dirty="0" err="1"/>
              <a:t>colourless</a:t>
            </a:r>
            <a:r>
              <a:rPr lang="en-US" sz="2000" b="1" dirty="0"/>
              <a:t> chains </a:t>
            </a:r>
            <a:endParaRPr lang="en-US" sz="2000" b="1" dirty="0" smtClean="0"/>
          </a:p>
          <a:p>
            <a:pPr lvl="1" algn="l"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2000" b="1" dirty="0">
                <a:solidFill>
                  <a:srgbClr val="333399"/>
                </a:solidFill>
                <a:sym typeface="Symbol" pitchFamily="18" charset="2"/>
              </a:rPr>
              <a:t> </a:t>
            </a:r>
            <a:r>
              <a:rPr lang="en-US" sz="2000" b="1" dirty="0" smtClean="0">
                <a:solidFill>
                  <a:srgbClr val="333399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rgbClr val="333399"/>
                </a:solidFill>
                <a:sym typeface="Symbol" pitchFamily="18" charset="2"/>
              </a:rPr>
              <a:t> </a:t>
            </a:r>
            <a:r>
              <a:rPr lang="en-US" sz="2000" b="1" dirty="0"/>
              <a:t>2 back-to-back jets</a:t>
            </a:r>
          </a:p>
          <a:p>
            <a:pPr marL="287338" indent="-287338" algn="l" eaLnBrk="1" hangingPunct="1"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/>
              <a:t>each jet is then</a:t>
            </a:r>
            <a:r>
              <a:rPr lang="en-US" sz="2000" b="1" dirty="0">
                <a:solidFill>
                  <a:srgbClr val="333399"/>
                </a:solidFill>
              </a:rPr>
              <a:t> </a:t>
            </a:r>
            <a:r>
              <a:rPr lang="en-US" sz="2000" b="1" dirty="0" err="1"/>
              <a:t>hadronized</a:t>
            </a:r>
            <a:r>
              <a:rPr lang="en-US" sz="2000" b="1" dirty="0"/>
              <a:t> </a:t>
            </a:r>
            <a:r>
              <a:rPr lang="en-US" sz="2000" dirty="0"/>
              <a:t>into physical </a:t>
            </a:r>
            <a:r>
              <a:rPr lang="en-US" sz="2000" dirty="0" smtClean="0"/>
              <a:t>hadrons</a:t>
            </a:r>
          </a:p>
          <a:p>
            <a:pPr marL="287338" indent="-287338" algn="l" eaLnBrk="1" hangingPunct="1"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 err="1" smtClean="0"/>
              <a:t>Fluka</a:t>
            </a:r>
            <a:r>
              <a:rPr lang="en-US" sz="2000" dirty="0" smtClean="0"/>
              <a:t> contains </a:t>
            </a:r>
            <a:r>
              <a:rPr lang="en-US" sz="2000" b="1" dirty="0" smtClean="0"/>
              <a:t>its own </a:t>
            </a:r>
            <a:r>
              <a:rPr lang="en-US" sz="2000" b="1" dirty="0" err="1" smtClean="0"/>
              <a:t>hadronization</a:t>
            </a:r>
            <a:r>
              <a:rPr lang="en-US" sz="2000" b="1" dirty="0" smtClean="0"/>
              <a:t> </a:t>
            </a:r>
            <a:r>
              <a:rPr lang="en-US" sz="2000" dirty="0" smtClean="0"/>
              <a:t>model</a:t>
            </a:r>
            <a:endParaRPr lang="en-US" sz="2000" b="1" dirty="0">
              <a:solidFill>
                <a:srgbClr val="333399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0" r="10601" b="8000"/>
          <a:stretch/>
        </p:blipFill>
        <p:spPr>
          <a:xfrm>
            <a:off x="8410280" y="3140716"/>
            <a:ext cx="3555901" cy="318832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8621456" y="4550214"/>
            <a:ext cx="2063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pp: 1 cut </a:t>
            </a:r>
            <a:r>
              <a:rPr lang="en-US" dirty="0" err="1" smtClean="0"/>
              <a:t>pomeron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42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Pion production in p-p collisions: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EIC Workshop, September 30th 2020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F53E051-5CF4-4765-8086-B2DC4EB0245F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104112" y="1700808"/>
            <a:ext cx="4464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Inclusive cross section for the production of </a:t>
            </a:r>
            <a:r>
              <a:rPr lang="en-US" b="1" dirty="0" smtClean="0">
                <a:solidFill>
                  <a:schemeClr val="accent2"/>
                </a:solidFill>
                <a:sym typeface="Symbol" panose="05050102010706020507" pitchFamily="18" charset="2"/>
              </a:rPr>
              <a:t></a:t>
            </a:r>
            <a:r>
              <a:rPr lang="en-US" b="1" baseline="30000" dirty="0" smtClean="0">
                <a:solidFill>
                  <a:schemeClr val="accent2"/>
                </a:solidFill>
                <a:sym typeface="Symbol" panose="05050102010706020507" pitchFamily="18" charset="2"/>
              </a:rPr>
              <a:t>0</a:t>
            </a:r>
            <a:r>
              <a:rPr lang="en-US" b="1" dirty="0" smtClean="0">
                <a:solidFill>
                  <a:schemeClr val="accent2"/>
                </a:solidFill>
                <a:sym typeface="Symbol" panose="05050102010706020507" pitchFamily="18" charset="2"/>
              </a:rPr>
              <a:t> (blue), </a:t>
            </a:r>
            <a:r>
              <a:rPr lang="en-US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+ (red), </a:t>
            </a:r>
            <a:r>
              <a:rPr lang="en-US" dirty="0" smtClean="0">
                <a:sym typeface="Symbol" panose="05050102010706020507" pitchFamily="18" charset="2"/>
              </a:rPr>
              <a:t>and </a:t>
            </a:r>
            <a:r>
              <a:rPr lang="en-US" b="1" dirty="0" smtClean="0">
                <a:solidFill>
                  <a:srgbClr val="008000"/>
                </a:solidFill>
                <a:sym typeface="Symbol" panose="05050102010706020507" pitchFamily="18" charset="2"/>
              </a:rPr>
              <a:t></a:t>
            </a:r>
            <a:r>
              <a:rPr lang="en-US" b="1" baseline="30000" dirty="0" smtClean="0">
                <a:solidFill>
                  <a:srgbClr val="008000"/>
                </a:solidFill>
                <a:sym typeface="Symbol" panose="05050102010706020507" pitchFamily="18" charset="2"/>
              </a:rPr>
              <a:t>-</a:t>
            </a:r>
            <a:r>
              <a:rPr lang="en-US" b="1" dirty="0" smtClean="0">
                <a:solidFill>
                  <a:srgbClr val="008000"/>
                </a:solidFill>
                <a:sym typeface="Symbol" panose="05050102010706020507" pitchFamily="18" charset="2"/>
              </a:rPr>
              <a:t> (green) </a:t>
            </a:r>
            <a:r>
              <a:rPr lang="en-US" dirty="0" smtClean="0">
                <a:sym typeface="Symbol" panose="05050102010706020507" pitchFamily="18" charset="2"/>
              </a:rPr>
              <a:t>in p-p collisions as a function of the proton kinetic energy. Lines: simulations, symbols exp. Data.</a:t>
            </a:r>
          </a:p>
          <a:p>
            <a:r>
              <a:rPr lang="en-US" dirty="0" smtClean="0">
                <a:sym typeface="Symbol" panose="05050102010706020507" pitchFamily="18" charset="2"/>
              </a:rPr>
              <a:t> (figure from </a:t>
            </a:r>
            <a:r>
              <a:rPr lang="en-US" dirty="0" smtClean="0"/>
              <a:t>AstrPhys81, 21 (2016))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301" y="896175"/>
            <a:ext cx="6475801" cy="556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5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</a:t>
            </a:r>
            <a:r>
              <a:rPr lang="en-US" dirty="0" smtClean="0">
                <a:sym typeface="Symbol" panose="05050102010706020507" pitchFamily="18" charset="2"/>
              </a:rPr>
              <a:t>X @ 585 MeV and12.2 GeV/c</a:t>
            </a:r>
            <a:endParaRPr lang="en-US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EIC Workshop, September 30th 2020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5C65232-5696-4F77-8953-8BCB56DF8609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" t="2750" r="5165" b="9051"/>
          <a:stretch/>
        </p:blipFill>
        <p:spPr>
          <a:xfrm>
            <a:off x="551384" y="764704"/>
            <a:ext cx="4608512" cy="60486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59896" y="1138217"/>
            <a:ext cx="23042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ym typeface="Symbol" panose="05050102010706020507" pitchFamily="18" charset="2"/>
              </a:rPr>
              <a:t>LEFT:    </a:t>
            </a:r>
            <a:r>
              <a:rPr lang="en-US" sz="2000" b="1" dirty="0" smtClean="0">
                <a:sym typeface="Symbol" panose="05050102010706020507" pitchFamily="18" charset="2"/>
              </a:rPr>
              <a:t></a:t>
            </a:r>
            <a:r>
              <a:rPr lang="en-US" sz="2000" b="1" baseline="30000" dirty="0" smtClean="0">
                <a:sym typeface="Symbol" panose="05050102010706020507" pitchFamily="18" charset="2"/>
              </a:rPr>
              <a:t>+</a:t>
            </a:r>
            <a:r>
              <a:rPr lang="en-US" sz="2000" b="1" baseline="30000" dirty="0" smtClean="0"/>
              <a:t> </a:t>
            </a:r>
            <a:r>
              <a:rPr lang="en-US" sz="2000" b="1" dirty="0" smtClean="0"/>
              <a:t> </a:t>
            </a:r>
            <a:r>
              <a:rPr lang="en-US" sz="2000" dirty="0" smtClean="0"/>
              <a:t>production from proton – proton  interactions  at 585 MeV  at different angles.</a:t>
            </a:r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>
                <a:sym typeface="Symbol" panose="05050102010706020507" pitchFamily="18" charset="2"/>
              </a:rPr>
              <a:t>RIGHT:   </a:t>
            </a:r>
            <a:r>
              <a:rPr lang="en-US" sz="2000" b="1" dirty="0" smtClean="0">
                <a:sym typeface="Symbol" panose="05050102010706020507" pitchFamily="18" charset="2"/>
              </a:rPr>
              <a:t></a:t>
            </a:r>
            <a:r>
              <a:rPr lang="en-US" sz="2000" b="1" baseline="30000" dirty="0" smtClean="0">
                <a:sym typeface="Symbol" panose="05050102010706020507" pitchFamily="18" charset="2"/>
              </a:rPr>
              <a:t>-</a:t>
            </a:r>
            <a:r>
              <a:rPr lang="en-US" sz="2000" dirty="0" smtClean="0">
                <a:sym typeface="Symbol" panose="05050102010706020507" pitchFamily="18" charset="2"/>
              </a:rPr>
              <a:t> </a:t>
            </a:r>
            <a:r>
              <a:rPr lang="en-GB" sz="2000" dirty="0" smtClean="0"/>
              <a:t>  </a:t>
            </a:r>
            <a:r>
              <a:rPr lang="en-GB" sz="2000" dirty="0"/>
              <a:t>emission from proton-proton interactions at 12.2 GeV/c</a:t>
            </a:r>
            <a:r>
              <a:rPr lang="en-GB" sz="2000" dirty="0" smtClean="0"/>
              <a:t>. </a:t>
            </a:r>
            <a:r>
              <a:rPr lang="en-US" sz="2000" dirty="0"/>
              <a:t>at different angles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 smtClean="0"/>
              <a:t>Symbols: data,  histograms: </a:t>
            </a:r>
            <a:r>
              <a:rPr lang="en-US" sz="2000" dirty="0" err="1" smtClean="0"/>
              <a:t>Fluka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15" name="Content Placeholder 7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2" t="7114" r="4052" b="10784"/>
          <a:stretch/>
        </p:blipFill>
        <p:spPr>
          <a:xfrm>
            <a:off x="7349823" y="946772"/>
            <a:ext cx="4509207" cy="56505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117802" y="5229199"/>
            <a:ext cx="506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</a:t>
            </a:r>
            <a:r>
              <a:rPr lang="en-US" baseline="-25000" dirty="0" smtClean="0">
                <a:solidFill>
                  <a:srgbClr val="000000"/>
                </a:solidFill>
              </a:rPr>
              <a:t>T</a:t>
            </a:r>
            <a:r>
              <a:rPr lang="en-US" baseline="30000" dirty="0" smtClean="0">
                <a:solidFill>
                  <a:srgbClr val="000000"/>
                </a:solidFill>
              </a:rPr>
              <a:t>2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3672" y="5619754"/>
            <a:ext cx="412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E</a:t>
            </a:r>
            <a:r>
              <a:rPr lang="en-US" baseline="-25000" dirty="0" err="1" smtClean="0">
                <a:solidFill>
                  <a:srgbClr val="000000"/>
                </a:solidFill>
              </a:rPr>
              <a:t>k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42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31504" y="2636912"/>
            <a:ext cx="9433048" cy="1368152"/>
          </a:xfrm>
        </p:spPr>
        <p:txBody>
          <a:bodyPr/>
          <a:lstStyle/>
          <a:p>
            <a:pPr algn="ctr" eaLnBrk="1" hangingPunct="1"/>
            <a:r>
              <a:rPr lang="en-US" sz="4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,,,e</a:t>
            </a:r>
            <a:r>
              <a:rPr lang="en-US" sz="4400" baseline="30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+/-</a:t>
            </a:r>
            <a:r>
              <a:rPr lang="en-US" sz="4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) and h</a:t>
            </a:r>
            <a:r>
              <a:rPr lang="en-US" sz="4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adron Nucleus interactions in PEANUT</a:t>
            </a:r>
            <a:endParaRPr lang="en-US" sz="1600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651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F3C8F6B-C925-4F01-9DBF-672B258AAE28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08213" y="979489"/>
            <a:ext cx="7416800" cy="433387"/>
          </a:xfrm>
          <a:prstGeom prst="rect">
            <a:avLst/>
          </a:prstGeom>
          <a:solidFill>
            <a:srgbClr val="00CCFF">
              <a:alpha val="30000"/>
            </a:srgbClr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marL="341313" indent="-341313" algn="l" defTabSz="449263" rtl="0" eaLnBrk="0" fontAlgn="base" hangingPunct="0">
              <a:lnSpc>
                <a:spcPct val="101000"/>
              </a:lnSpc>
              <a:spcBef>
                <a:spcPts val="500"/>
              </a:spcBef>
              <a:spcAft>
                <a:spcPct val="0"/>
              </a:spcAft>
              <a:buClr>
                <a:srgbClr val="6F89F7"/>
              </a:buClr>
              <a:buSzPct val="80000"/>
              <a:buFont typeface="Wingdings" charset="2"/>
              <a:buChar char=""/>
              <a:defRPr sz="2000">
                <a:solidFill>
                  <a:srgbClr val="40458C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741363" indent="-284163" algn="l" defTabSz="449263" rtl="0" eaLnBrk="0" fontAlgn="base" hangingPunct="0">
              <a:lnSpc>
                <a:spcPct val="101000"/>
              </a:lnSpc>
              <a:spcBef>
                <a:spcPts val="45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charset="2"/>
              <a:buChar char=""/>
              <a:defRPr>
                <a:solidFill>
                  <a:srgbClr val="40458C"/>
                </a:solidFill>
                <a:latin typeface="Comic Sans MS" panose="030F0702030302020204" pitchFamily="66" charset="0"/>
              </a:defRPr>
            </a:lvl2pPr>
            <a:lvl3pPr marL="1143000" indent="-228600" algn="l" defTabSz="449263" rtl="0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6F89F7"/>
              </a:buClr>
              <a:buSzPct val="95000"/>
              <a:buFont typeface="Wingdings" charset="2"/>
              <a:buChar char=""/>
              <a:defRPr sz="1600">
                <a:solidFill>
                  <a:srgbClr val="40458C"/>
                </a:solidFill>
                <a:latin typeface="Comic Sans MS" panose="030F0702030302020204" pitchFamily="66" charset="0"/>
              </a:defRPr>
            </a:lvl3pPr>
            <a:lvl4pPr marL="1600200" indent="-228600" algn="l" defTabSz="449263" rtl="0" eaLnBrk="0" fontAlgn="base" hangingPunct="0">
              <a:lnSpc>
                <a:spcPct val="101000"/>
              </a:lnSpc>
              <a:spcBef>
                <a:spcPts val="350"/>
              </a:spcBef>
              <a:spcAft>
                <a:spcPct val="0"/>
              </a:spcAft>
              <a:buClr>
                <a:srgbClr val="40458C"/>
              </a:buClr>
              <a:buSzPct val="65000"/>
              <a:buFont typeface="Wingdings" charset="2"/>
              <a:buChar char=""/>
              <a:defRPr sz="1400">
                <a:solidFill>
                  <a:srgbClr val="40458C"/>
                </a:solidFill>
                <a:latin typeface="Comic Sans MS" panose="030F0702030302020204" pitchFamily="66" charset="0"/>
              </a:defRPr>
            </a:lvl4pPr>
            <a:lvl5pPr marL="2057400" indent="-228600" algn="l" defTabSz="449263" rtl="0" eaLnBrk="0" fontAlgn="base" hangingPunct="0">
              <a:lnSpc>
                <a:spcPct val="101000"/>
              </a:lnSpc>
              <a:spcBef>
                <a:spcPts val="35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charset="2"/>
              <a:buChar char=""/>
              <a:defRPr sz="1400">
                <a:solidFill>
                  <a:srgbClr val="40458C"/>
                </a:solidFill>
                <a:latin typeface="Comic Sans MS" panose="030F0702030302020204" pitchFamily="66" charset="0"/>
              </a:defRPr>
            </a:lvl5pPr>
            <a:lvl6pPr marL="2514600" indent="-228600" algn="l" defTabSz="449263" rtl="0" fontAlgn="base">
              <a:lnSpc>
                <a:spcPct val="101000"/>
              </a:lnSpc>
              <a:spcBef>
                <a:spcPts val="35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charset="2"/>
              <a:buChar char=""/>
              <a:defRPr sz="1400">
                <a:solidFill>
                  <a:srgbClr val="40458C"/>
                </a:solidFill>
                <a:latin typeface="+mn-lt"/>
              </a:defRPr>
            </a:lvl6pPr>
            <a:lvl7pPr marL="2971800" indent="-228600" algn="l" defTabSz="449263" rtl="0" fontAlgn="base">
              <a:lnSpc>
                <a:spcPct val="101000"/>
              </a:lnSpc>
              <a:spcBef>
                <a:spcPts val="35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charset="2"/>
              <a:buChar char=""/>
              <a:defRPr sz="1400">
                <a:solidFill>
                  <a:srgbClr val="40458C"/>
                </a:solidFill>
                <a:latin typeface="+mn-lt"/>
              </a:defRPr>
            </a:lvl7pPr>
            <a:lvl8pPr marL="3429000" indent="-228600" algn="l" defTabSz="449263" rtl="0" fontAlgn="base">
              <a:lnSpc>
                <a:spcPct val="101000"/>
              </a:lnSpc>
              <a:spcBef>
                <a:spcPts val="35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charset="2"/>
              <a:buChar char=""/>
              <a:defRPr sz="1400">
                <a:solidFill>
                  <a:srgbClr val="40458C"/>
                </a:solidFill>
                <a:latin typeface="+mn-lt"/>
              </a:defRPr>
            </a:lvl8pPr>
            <a:lvl9pPr marL="3886200" indent="-228600" algn="l" defTabSz="449263" rtl="0" fontAlgn="base">
              <a:lnSpc>
                <a:spcPct val="101000"/>
              </a:lnSpc>
              <a:spcBef>
                <a:spcPts val="35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charset="2"/>
              <a:buChar char=""/>
              <a:defRPr sz="1400">
                <a:solidFill>
                  <a:srgbClr val="40458C"/>
                </a:solidFill>
                <a:latin typeface="+mn-lt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sz="1800" b="1" kern="0" smtClean="0"/>
              <a:t>Target nucleus description (</a:t>
            </a:r>
            <a:r>
              <a:rPr lang="en-US" sz="1800" b="1" kern="0" smtClean="0">
                <a:solidFill>
                  <a:srgbClr val="800000"/>
                </a:solidFill>
              </a:rPr>
              <a:t>density, Fermi motion</a:t>
            </a:r>
            <a:r>
              <a:rPr lang="en-US" sz="1800" b="1" kern="0" smtClean="0"/>
              <a:t>, etc)</a:t>
            </a:r>
            <a:endParaRPr lang="en-US" sz="1800" b="1" kern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2279650" y="3340101"/>
            <a:ext cx="7200900" cy="1266825"/>
            <a:chOff x="476" y="2104"/>
            <a:chExt cx="4536" cy="798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476" y="2328"/>
              <a:ext cx="4536" cy="574"/>
            </a:xfrm>
            <a:prstGeom prst="rect">
              <a:avLst/>
            </a:prstGeom>
            <a:solidFill>
              <a:srgbClr val="FFCC99">
                <a:alpha val="31000"/>
              </a:srgbClr>
            </a:solidFill>
            <a:ln w="25400">
              <a:solidFill>
                <a:srgbClr val="FF66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800000"/>
                  </a:solidFill>
                </a:rPr>
                <a:t>Preequilibrium stage</a:t>
              </a:r>
              <a:r>
                <a:rPr lang="en-US" b="1">
                  <a:solidFill>
                    <a:srgbClr val="000000"/>
                  </a:solidFill>
                </a:rPr>
                <a:t> </a:t>
              </a:r>
              <a:r>
                <a:rPr lang="en-US" b="1"/>
                <a:t>with current exciton configuration and excitation energy</a:t>
              </a:r>
            </a:p>
            <a:p>
              <a:r>
                <a:rPr lang="en-US" sz="1600" b="1"/>
                <a:t>(all non-nucleons emitted/decayed + all nucleons below 30-100 MeV)</a:t>
              </a:r>
            </a:p>
          </p:txBody>
        </p:sp>
        <p:sp>
          <p:nvSpPr>
            <p:cNvPr id="8" name="AutoShape 6"/>
            <p:cNvSpPr>
              <a:spLocks noChangeAspect="1" noChangeArrowheads="1"/>
            </p:cNvSpPr>
            <p:nvPr/>
          </p:nvSpPr>
          <p:spPr bwMode="auto">
            <a:xfrm>
              <a:off x="2472" y="2104"/>
              <a:ext cx="115" cy="192"/>
            </a:xfrm>
            <a:prstGeom prst="downArrow">
              <a:avLst>
                <a:gd name="adj1" fmla="val 50000"/>
                <a:gd name="adj2" fmla="val 41739"/>
              </a:avLst>
            </a:prstGeom>
            <a:solidFill>
              <a:srgbClr val="808000">
                <a:alpha val="30000"/>
              </a:srgbClr>
            </a:solidFill>
            <a:ln w="25400" algn="ctr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2566989" y="1539876"/>
            <a:ext cx="6192837" cy="809625"/>
            <a:chOff x="657" y="970"/>
            <a:chExt cx="3901" cy="510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657" y="1207"/>
              <a:ext cx="3901" cy="273"/>
            </a:xfrm>
            <a:prstGeom prst="rect">
              <a:avLst/>
            </a:prstGeom>
            <a:solidFill>
              <a:srgbClr val="FF9900">
                <a:alpha val="30000"/>
              </a:srgbClr>
            </a:solidFill>
            <a:ln w="254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marL="342900" indent="-342900">
                <a:spcBef>
                  <a:spcPct val="20000"/>
                </a:spcBef>
                <a:buClr>
                  <a:schemeClr val="hlink"/>
                </a:buClr>
                <a:buSzPct val="80000"/>
              </a:pPr>
              <a:r>
                <a:rPr lang="en-US" b="1">
                  <a:solidFill>
                    <a:srgbClr val="800000"/>
                  </a:solidFill>
                </a:rPr>
                <a:t>Glauber-Gribov</a:t>
              </a:r>
              <a:r>
                <a:rPr lang="en-US" b="1"/>
                <a:t> cascade with </a:t>
              </a:r>
              <a:r>
                <a:rPr lang="en-US" b="1">
                  <a:solidFill>
                    <a:srgbClr val="800000"/>
                  </a:solidFill>
                </a:rPr>
                <a:t>formation zone</a:t>
              </a:r>
              <a:endParaRPr lang="en-US" b="1"/>
            </a:p>
          </p:txBody>
        </p:sp>
        <p:sp>
          <p:nvSpPr>
            <p:cNvPr id="11" name="AutoShape 9"/>
            <p:cNvSpPr>
              <a:spLocks noChangeAspect="1" noChangeArrowheads="1"/>
            </p:cNvSpPr>
            <p:nvPr/>
          </p:nvSpPr>
          <p:spPr bwMode="auto">
            <a:xfrm>
              <a:off x="2472" y="970"/>
              <a:ext cx="115" cy="192"/>
            </a:xfrm>
            <a:prstGeom prst="downArrow">
              <a:avLst>
                <a:gd name="adj1" fmla="val 50000"/>
                <a:gd name="adj2" fmla="val 41739"/>
              </a:avLst>
            </a:prstGeom>
            <a:solidFill>
              <a:schemeClr val="hlink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3071813" y="2403476"/>
            <a:ext cx="5256212" cy="811213"/>
            <a:chOff x="975" y="1514"/>
            <a:chExt cx="3311" cy="511"/>
          </a:xfrm>
        </p:grpSpPr>
        <p:sp>
          <p:nvSpPr>
            <p:cNvPr id="13" name="AutoShape 11"/>
            <p:cNvSpPr>
              <a:spLocks noChangeAspect="1" noChangeArrowheads="1"/>
            </p:cNvSpPr>
            <p:nvPr/>
          </p:nvSpPr>
          <p:spPr bwMode="auto">
            <a:xfrm>
              <a:off x="2472" y="1514"/>
              <a:ext cx="115" cy="192"/>
            </a:xfrm>
            <a:prstGeom prst="downArrow">
              <a:avLst>
                <a:gd name="adj1" fmla="val 50000"/>
                <a:gd name="adj2" fmla="val 41739"/>
              </a:avLst>
            </a:prstGeom>
            <a:solidFill>
              <a:srgbClr val="FF0000"/>
            </a:solidFill>
            <a:ln w="12700" algn="ctr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975" y="1752"/>
              <a:ext cx="3311" cy="273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 w="254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marL="342900" indent="-342900">
                <a:spcBef>
                  <a:spcPct val="20000"/>
                </a:spcBef>
                <a:buClr>
                  <a:schemeClr val="hlink"/>
                </a:buClr>
                <a:buSzPct val="80000"/>
              </a:pPr>
              <a:r>
                <a:rPr lang="en-US" b="1">
                  <a:solidFill>
                    <a:srgbClr val="800000"/>
                  </a:solidFill>
                </a:rPr>
                <a:t>(Generalized) IntraNuclear </a:t>
              </a:r>
              <a:r>
                <a:rPr lang="en-US" b="1"/>
                <a:t>cascade</a:t>
              </a:r>
            </a:p>
          </p:txBody>
        </p:sp>
      </p:grp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3143250" y="4708526"/>
            <a:ext cx="5113338" cy="739775"/>
            <a:chOff x="1020" y="2966"/>
            <a:chExt cx="3221" cy="466"/>
          </a:xfrm>
        </p:grpSpPr>
        <p:sp>
          <p:nvSpPr>
            <p:cNvPr id="16" name="AutoShape 14"/>
            <p:cNvSpPr>
              <a:spLocks noChangeAspect="1" noChangeArrowheads="1"/>
            </p:cNvSpPr>
            <p:nvPr/>
          </p:nvSpPr>
          <p:spPr bwMode="auto">
            <a:xfrm>
              <a:off x="2472" y="2966"/>
              <a:ext cx="115" cy="192"/>
            </a:xfrm>
            <a:prstGeom prst="downArrow">
              <a:avLst>
                <a:gd name="adj1" fmla="val 50000"/>
                <a:gd name="adj2" fmla="val 41739"/>
              </a:avLst>
            </a:prstGeom>
            <a:solidFill>
              <a:srgbClr val="00FF00">
                <a:alpha val="30000"/>
              </a:srgbClr>
            </a:solidFill>
            <a:ln w="25400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1020" y="3199"/>
              <a:ext cx="3221" cy="233"/>
            </a:xfrm>
            <a:prstGeom prst="rect">
              <a:avLst/>
            </a:prstGeom>
            <a:solidFill>
              <a:srgbClr val="00FF99">
                <a:alpha val="30000"/>
              </a:srgbClr>
            </a:solidFill>
            <a:ln w="25400">
              <a:solidFill>
                <a:srgbClr val="3399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b="1">
                  <a:solidFill>
                    <a:srgbClr val="800000"/>
                  </a:solidFill>
                </a:rPr>
                <a:t>Evaporation/Fragmentation/Fission </a:t>
              </a:r>
              <a:r>
                <a:rPr lang="en-US" b="1"/>
                <a:t>model</a:t>
              </a:r>
            </a:p>
          </p:txBody>
        </p:sp>
      </p:grpSp>
      <p:sp>
        <p:nvSpPr>
          <p:cNvPr id="18" name="AutoShape 16"/>
          <p:cNvSpPr>
            <a:spLocks noChangeAspect="1" noChangeArrowheads="1"/>
          </p:cNvSpPr>
          <p:nvPr/>
        </p:nvSpPr>
        <p:spPr bwMode="auto">
          <a:xfrm>
            <a:off x="5448301" y="5572125"/>
            <a:ext cx="182563" cy="304800"/>
          </a:xfrm>
          <a:prstGeom prst="downArrow">
            <a:avLst>
              <a:gd name="adj1" fmla="val 50000"/>
              <a:gd name="adj2" fmla="val 41739"/>
            </a:avLst>
          </a:prstGeom>
          <a:solidFill>
            <a:srgbClr val="00CCFF">
              <a:alpha val="30000"/>
            </a:srgbClr>
          </a:solidFill>
          <a:ln w="2540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3719513" y="6021388"/>
            <a:ext cx="3549650" cy="369332"/>
          </a:xfrm>
          <a:prstGeom prst="rect">
            <a:avLst/>
          </a:prstGeom>
          <a:solidFill>
            <a:srgbClr val="33CCCC">
              <a:alpha val="28999"/>
            </a:srgbClr>
          </a:solidFill>
          <a:ln w="25400">
            <a:solidFill>
              <a:srgbClr val="00808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b="1">
                <a:solidFill>
                  <a:srgbClr val="800000"/>
                </a:solidFill>
              </a:rPr>
              <a:t>γ</a:t>
            </a:r>
            <a:r>
              <a:rPr lang="en-US" b="1">
                <a:solidFill>
                  <a:srgbClr val="800000"/>
                </a:solidFill>
              </a:rPr>
              <a:t> </a:t>
            </a:r>
            <a:r>
              <a:rPr lang="en-US" b="1"/>
              <a:t>deexcitation</a:t>
            </a:r>
            <a:endParaRPr lang="el-GR" b="1"/>
          </a:p>
        </p:txBody>
      </p: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9696451" y="1412875"/>
            <a:ext cx="576263" cy="5048250"/>
            <a:chOff x="5148" y="890"/>
            <a:chExt cx="363" cy="3180"/>
          </a:xfrm>
        </p:grpSpPr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5148" y="890"/>
              <a:ext cx="363" cy="3180"/>
            </a:xfrm>
            <a:prstGeom prst="rect">
              <a:avLst/>
            </a:prstGeom>
            <a:gradFill rotWithShape="1">
              <a:gsLst>
                <a:gs pos="0">
                  <a:srgbClr val="FFFF66">
                    <a:alpha val="30000"/>
                  </a:srgbClr>
                </a:gs>
                <a:gs pos="100000">
                  <a:srgbClr val="A50021">
                    <a:alpha val="62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</a:rPr>
                <a:t>t (s)</a:t>
              </a:r>
            </a:p>
            <a:p>
              <a:pPr algn="l"/>
              <a:endParaRPr lang="en-US" sz="1400">
                <a:solidFill>
                  <a:srgbClr val="000000"/>
                </a:solidFill>
              </a:endParaRPr>
            </a:p>
            <a:p>
              <a:pPr algn="l"/>
              <a:r>
                <a:rPr lang="en-US" sz="1400">
                  <a:solidFill>
                    <a:srgbClr val="000000"/>
                  </a:solidFill>
                </a:rPr>
                <a:t>10</a:t>
              </a:r>
              <a:r>
                <a:rPr lang="en-US" sz="1400" baseline="30000">
                  <a:solidFill>
                    <a:srgbClr val="000000"/>
                  </a:solidFill>
                </a:rPr>
                <a:t>-23</a:t>
              </a:r>
            </a:p>
            <a:p>
              <a:pPr algn="l"/>
              <a:endParaRPr lang="en-US" sz="1400" baseline="30000">
                <a:solidFill>
                  <a:srgbClr val="000000"/>
                </a:solidFill>
              </a:endParaRPr>
            </a:p>
            <a:p>
              <a:pPr algn="l"/>
              <a:endParaRPr lang="en-US" sz="1400" baseline="30000">
                <a:solidFill>
                  <a:srgbClr val="000000"/>
                </a:solidFill>
              </a:endParaRPr>
            </a:p>
            <a:p>
              <a:pPr algn="l"/>
              <a:endParaRPr lang="en-US" sz="1400" baseline="30000">
                <a:solidFill>
                  <a:srgbClr val="000000"/>
                </a:solidFill>
              </a:endParaRPr>
            </a:p>
            <a:p>
              <a:pPr algn="l"/>
              <a:endParaRPr lang="en-US" sz="1400" baseline="30000">
                <a:solidFill>
                  <a:srgbClr val="000000"/>
                </a:solidFill>
              </a:endParaRPr>
            </a:p>
            <a:p>
              <a:pPr algn="l"/>
              <a:endParaRPr lang="en-US" sz="1400" baseline="30000">
                <a:solidFill>
                  <a:srgbClr val="000000"/>
                </a:solidFill>
              </a:endParaRPr>
            </a:p>
            <a:p>
              <a:pPr algn="l"/>
              <a:endParaRPr lang="en-US" sz="1400" baseline="30000">
                <a:solidFill>
                  <a:srgbClr val="000000"/>
                </a:solidFill>
              </a:endParaRPr>
            </a:p>
            <a:p>
              <a:pPr algn="l"/>
              <a:endParaRPr lang="en-US" sz="1400" baseline="30000">
                <a:solidFill>
                  <a:srgbClr val="000000"/>
                </a:solidFill>
              </a:endParaRPr>
            </a:p>
            <a:p>
              <a:pPr algn="l"/>
              <a:endParaRPr lang="en-US" sz="1400" baseline="30000">
                <a:solidFill>
                  <a:srgbClr val="000000"/>
                </a:solidFill>
              </a:endParaRPr>
            </a:p>
            <a:p>
              <a:pPr algn="l"/>
              <a:endParaRPr lang="en-US" sz="1400" baseline="30000">
                <a:solidFill>
                  <a:srgbClr val="000000"/>
                </a:solidFill>
              </a:endParaRPr>
            </a:p>
            <a:p>
              <a:pPr algn="l"/>
              <a:r>
                <a:rPr lang="en-US" sz="1400">
                  <a:solidFill>
                    <a:srgbClr val="000000"/>
                  </a:solidFill>
                </a:rPr>
                <a:t>10</a:t>
              </a:r>
              <a:r>
                <a:rPr lang="en-US" sz="1400" baseline="30000">
                  <a:solidFill>
                    <a:srgbClr val="000000"/>
                  </a:solidFill>
                </a:rPr>
                <a:t>-22</a:t>
              </a:r>
            </a:p>
            <a:p>
              <a:pPr algn="l"/>
              <a:endParaRPr lang="en-US" sz="1400" baseline="30000">
                <a:solidFill>
                  <a:srgbClr val="000000"/>
                </a:solidFill>
              </a:endParaRPr>
            </a:p>
            <a:p>
              <a:pPr algn="l"/>
              <a:endParaRPr lang="en-US" sz="1400" baseline="30000">
                <a:solidFill>
                  <a:srgbClr val="000000"/>
                </a:solidFill>
              </a:endParaRPr>
            </a:p>
            <a:p>
              <a:pPr algn="l"/>
              <a:endParaRPr lang="en-US" sz="1400" baseline="30000">
                <a:solidFill>
                  <a:srgbClr val="000000"/>
                </a:solidFill>
              </a:endParaRPr>
            </a:p>
            <a:p>
              <a:pPr algn="l"/>
              <a:endParaRPr lang="en-US" sz="1400" baseline="30000">
                <a:solidFill>
                  <a:srgbClr val="000000"/>
                </a:solidFill>
              </a:endParaRPr>
            </a:p>
            <a:p>
              <a:pPr algn="l"/>
              <a:endParaRPr lang="en-US" sz="1400" baseline="30000">
                <a:solidFill>
                  <a:srgbClr val="000000"/>
                </a:solidFill>
              </a:endParaRPr>
            </a:p>
            <a:p>
              <a:pPr algn="l"/>
              <a:endParaRPr lang="en-US" sz="1400" baseline="30000">
                <a:solidFill>
                  <a:srgbClr val="000000"/>
                </a:solidFill>
              </a:endParaRPr>
            </a:p>
            <a:p>
              <a:pPr algn="l"/>
              <a:endParaRPr lang="en-US" sz="1400" baseline="30000">
                <a:solidFill>
                  <a:srgbClr val="000000"/>
                </a:solidFill>
              </a:endParaRPr>
            </a:p>
            <a:p>
              <a:pPr algn="l"/>
              <a:endParaRPr lang="en-US" sz="1400" baseline="30000">
                <a:solidFill>
                  <a:srgbClr val="000000"/>
                </a:solidFill>
              </a:endParaRPr>
            </a:p>
            <a:p>
              <a:pPr algn="l"/>
              <a:endParaRPr lang="en-US" sz="1400" baseline="30000">
                <a:solidFill>
                  <a:srgbClr val="000000"/>
                </a:solidFill>
              </a:endParaRPr>
            </a:p>
            <a:p>
              <a:pPr algn="l"/>
              <a:endParaRPr lang="en-US" sz="1400" baseline="30000">
                <a:solidFill>
                  <a:srgbClr val="000000"/>
                </a:solidFill>
              </a:endParaRPr>
            </a:p>
            <a:p>
              <a:pPr algn="l"/>
              <a:r>
                <a:rPr lang="en-US" sz="1400">
                  <a:solidFill>
                    <a:srgbClr val="000000"/>
                  </a:solidFill>
                </a:rPr>
                <a:t>10</a:t>
              </a:r>
              <a:r>
                <a:rPr lang="en-US" sz="1400" baseline="30000">
                  <a:solidFill>
                    <a:srgbClr val="000000"/>
                  </a:solidFill>
                </a:rPr>
                <a:t>-20</a:t>
              </a:r>
            </a:p>
            <a:p>
              <a:pPr algn="l"/>
              <a:endParaRPr lang="en-US" sz="1400" baseline="30000">
                <a:solidFill>
                  <a:srgbClr val="000000"/>
                </a:solidFill>
              </a:endParaRPr>
            </a:p>
            <a:p>
              <a:pPr algn="l"/>
              <a:endParaRPr lang="en-US" sz="1400" baseline="30000">
                <a:solidFill>
                  <a:srgbClr val="000000"/>
                </a:solidFill>
              </a:endParaRPr>
            </a:p>
            <a:p>
              <a:pPr algn="l"/>
              <a:endParaRPr lang="en-US" sz="1400" baseline="30000">
                <a:solidFill>
                  <a:srgbClr val="000000"/>
                </a:solidFill>
              </a:endParaRPr>
            </a:p>
            <a:p>
              <a:pPr algn="l"/>
              <a:endParaRPr lang="en-US" sz="1400" baseline="30000">
                <a:solidFill>
                  <a:srgbClr val="000000"/>
                </a:solidFill>
              </a:endParaRPr>
            </a:p>
            <a:p>
              <a:pPr algn="l"/>
              <a:endParaRPr lang="en-US" sz="1400" baseline="30000">
                <a:solidFill>
                  <a:srgbClr val="000000"/>
                </a:solidFill>
              </a:endParaRPr>
            </a:p>
            <a:p>
              <a:pPr algn="l"/>
              <a:r>
                <a:rPr lang="en-US" sz="1400">
                  <a:solidFill>
                    <a:srgbClr val="000000"/>
                  </a:solidFill>
                </a:rPr>
                <a:t>10</a:t>
              </a:r>
              <a:r>
                <a:rPr lang="en-US" sz="1400" baseline="30000">
                  <a:solidFill>
                    <a:srgbClr val="000000"/>
                  </a:solidFill>
                </a:rPr>
                <a:t>-16</a:t>
              </a:r>
              <a:endParaRPr lang="en-US" sz="1400">
                <a:solidFill>
                  <a:srgbClr val="000000"/>
                </a:solidFill>
              </a:endParaRPr>
            </a:p>
            <a:p>
              <a:pPr algn="l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5284" y="1344"/>
              <a:ext cx="0" cy="7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5284" y="2251"/>
              <a:ext cx="0" cy="81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5284" y="3249"/>
              <a:ext cx="0" cy="3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695400" y="304799"/>
            <a:ext cx="11305256" cy="547689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ahoma" pitchFamily="32" charset="0"/>
              <a:defRPr sz="3600" b="1">
                <a:solidFill>
                  <a:srgbClr val="660066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ahoma" pitchFamily="32" charset="0"/>
              <a:defRPr sz="3600">
                <a:solidFill>
                  <a:srgbClr val="660066"/>
                </a:solidFill>
                <a:latin typeface="Tahoma" pitchFamily="32" charset="0"/>
              </a:defRPr>
            </a:lvl2pPr>
            <a:lvl3pPr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ahoma" pitchFamily="32" charset="0"/>
              <a:defRPr sz="3600">
                <a:solidFill>
                  <a:srgbClr val="660066"/>
                </a:solidFill>
                <a:latin typeface="Tahoma" pitchFamily="32" charset="0"/>
              </a:defRPr>
            </a:lvl3pPr>
            <a:lvl4pPr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ahoma" pitchFamily="32" charset="0"/>
              <a:defRPr sz="3600">
                <a:solidFill>
                  <a:srgbClr val="660066"/>
                </a:solidFill>
                <a:latin typeface="Tahoma" pitchFamily="32" charset="0"/>
              </a:defRPr>
            </a:lvl4pPr>
            <a:lvl5pPr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ahoma" pitchFamily="32" charset="0"/>
              <a:defRPr sz="3600">
                <a:solidFill>
                  <a:srgbClr val="660066"/>
                </a:solidFill>
                <a:latin typeface="Tahoma" pitchFamily="32" charset="0"/>
              </a:defRPr>
            </a:lvl5pPr>
            <a:lvl6pPr marL="1536700" indent="-2159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600">
                <a:solidFill>
                  <a:srgbClr val="660066"/>
                </a:solidFill>
                <a:latin typeface="Tahoma" pitchFamily="32" charset="0"/>
              </a:defRPr>
            </a:lvl6pPr>
            <a:lvl7pPr marL="1993900" indent="-2159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600">
                <a:solidFill>
                  <a:srgbClr val="660066"/>
                </a:solidFill>
                <a:latin typeface="Tahoma" pitchFamily="32" charset="0"/>
              </a:defRPr>
            </a:lvl7pPr>
            <a:lvl8pPr marL="2451100" indent="-2159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600">
                <a:solidFill>
                  <a:srgbClr val="660066"/>
                </a:solidFill>
                <a:latin typeface="Tahoma" pitchFamily="32" charset="0"/>
              </a:defRPr>
            </a:lvl8pPr>
            <a:lvl9pPr marL="2908300" indent="-2159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600">
                <a:solidFill>
                  <a:srgbClr val="660066"/>
                </a:solidFill>
                <a:latin typeface="Tahoma" pitchFamily="32" charset="0"/>
              </a:defRPr>
            </a:lvl9pPr>
          </a:lstStyle>
          <a:p>
            <a:r>
              <a:rPr lang="en-US" sz="3400" kern="0" dirty="0" smtClean="0"/>
              <a:t>FLUKA (PEANUT) modeling of nuclear interactions</a:t>
            </a:r>
            <a:endParaRPr lang="en-US" sz="3400" kern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EIC Workshop, September 30th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34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alfredotheme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0033CC"/>
      </a:accent2>
      <a:accent3>
        <a:srgbClr val="FFFFFF"/>
      </a:accent3>
      <a:accent4>
        <a:srgbClr val="353A77"/>
      </a:accent4>
      <a:accent5>
        <a:srgbClr val="F4E9C1"/>
      </a:accent5>
      <a:accent6>
        <a:srgbClr val="002DB9"/>
      </a:accent6>
      <a:hlink>
        <a:srgbClr val="6F89F7"/>
      </a:hlink>
      <a:folHlink>
        <a:srgbClr val="CFDBFD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40458C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40458C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66FF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66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66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37329</TotalTime>
  <Words>3200</Words>
  <Application>Microsoft Office PowerPoint</Application>
  <PresentationFormat>Widescreen</PresentationFormat>
  <Paragraphs>498</Paragraphs>
  <Slides>32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Comic Sans MS</vt:lpstr>
      <vt:lpstr>Felix Titling</vt:lpstr>
      <vt:lpstr>Symbol</vt:lpstr>
      <vt:lpstr>Tahoma</vt:lpstr>
      <vt:lpstr>Times New Roman</vt:lpstr>
      <vt:lpstr>Wingdings</vt:lpstr>
      <vt:lpstr>2_Default Design</vt:lpstr>
      <vt:lpstr>Equation</vt:lpstr>
      <vt:lpstr>The FLUKA (re)interaction models</vt:lpstr>
      <vt:lpstr>FLUKA Applications:</vt:lpstr>
      <vt:lpstr>Fluka hA/AA models:</vt:lpstr>
      <vt:lpstr>Hadron Nucleon interactions in FLUKA (threshold ~ few TeV lab) </vt:lpstr>
      <vt:lpstr>Nonelastic hN interactions: (very) short summary</vt:lpstr>
      <vt:lpstr>Pion production in p-p collisions:</vt:lpstr>
      <vt:lpstr>pHX @ 585 MeV and12.2 GeV/c</vt:lpstr>
      <vt:lpstr>(,,,e+/-) and hadron Nucleus interactions in PEANUT</vt:lpstr>
      <vt:lpstr>PowerPoint Presentation</vt:lpstr>
      <vt:lpstr>Fermi motion: Nucleon levels inside the nuclear potential</vt:lpstr>
      <vt:lpstr>(Generalized) IntraNuclear Cascade in PEANUT</vt:lpstr>
      <vt:lpstr>pBe, pAl @ 14.6 GeV/c</vt:lpstr>
      <vt:lpstr>Glauber-Gribov cascade, formation zone* ( classical INC will never work)</vt:lpstr>
      <vt:lpstr>Formation zone: early evidence</vt:lpstr>
      <vt:lpstr>Formation zone: effect on hadron-induced reactions</vt:lpstr>
      <vt:lpstr>Nuclear optical potential for pions:</vt:lpstr>
      <vt:lpstr>Pions in FLUKA: nuclear medium effects</vt:lpstr>
      <vt:lpstr>Pion absorption:</vt:lpstr>
      <vt:lpstr>Resonance reinteractions: work (again) in progress</vt:lpstr>
      <vt:lpstr>Preequilibrium emission:</vt:lpstr>
      <vt:lpstr>Coalescence in FLUKA</vt:lpstr>
      <vt:lpstr>Equilibrium particle emission (evaporation, fission and nuclear break-up)</vt:lpstr>
      <vt:lpstr>Fermi Break-up in FLUKA:</vt:lpstr>
      <vt:lpstr>PowerPoint Presentation</vt:lpstr>
      <vt:lpstr>Example of fission/evaporation</vt:lpstr>
      <vt:lpstr>Real and Virtual Photonuclear Interactions</vt:lpstr>
      <vt:lpstr>PowerPoint Presentation</vt:lpstr>
      <vt:lpstr>(Anti)Neutrinos in FLUKA:</vt:lpstr>
      <vt:lpstr>Comparison with data on total cross section</vt:lpstr>
      <vt:lpstr>Reaction products: CNGS data (20 GeV E)</vt:lpstr>
      <vt:lpstr> de-excitation application: neutrinos+neutrons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Alfredo Ferrari</dc:creator>
  <cp:lastModifiedBy>alfredo</cp:lastModifiedBy>
  <cp:revision>2360</cp:revision>
  <cp:lastPrinted>2004-07-08T08:47:15Z</cp:lastPrinted>
  <dcterms:created xsi:type="dcterms:W3CDTF">2003-02-06T18:33:45Z</dcterms:created>
  <dcterms:modified xsi:type="dcterms:W3CDTF">2020-09-30T11:33:51Z</dcterms:modified>
</cp:coreProperties>
</file>