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111" r:id="rId2"/>
    <p:sldId id="1390" r:id="rId3"/>
    <p:sldId id="1730" r:id="rId4"/>
    <p:sldId id="1731" r:id="rId5"/>
    <p:sldId id="1732" r:id="rId6"/>
    <p:sldId id="1733" r:id="rId7"/>
    <p:sldId id="1734" r:id="rId8"/>
    <p:sldId id="1735" r:id="rId9"/>
    <p:sldId id="1736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480" userDrawn="1">
          <p15:clr>
            <a:srgbClr val="A4A3A4"/>
          </p15:clr>
        </p15:guide>
        <p15:guide id="4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11893"/>
    <a:srgbClr val="FFD579"/>
    <a:srgbClr val="FF7E79"/>
    <a:srgbClr val="0096FF"/>
    <a:srgbClr val="FF9300"/>
    <a:srgbClr val="FF2600"/>
    <a:srgbClr val="008F00"/>
    <a:srgbClr val="FFFD78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2"/>
    <p:restoredTop sz="96244"/>
  </p:normalViewPr>
  <p:slideViewPr>
    <p:cSldViewPr snapToGrid="0" snapToObjects="1">
      <p:cViewPr varScale="1">
        <p:scale>
          <a:sx n="144" d="100"/>
          <a:sy n="144" d="100"/>
        </p:scale>
        <p:origin x="1168" y="192"/>
      </p:cViewPr>
      <p:guideLst>
        <p:guide orient="horz" pos="3480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1322" y="6592566"/>
            <a:ext cx="234267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592568"/>
            <a:ext cx="381841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2853" y="6581935"/>
            <a:ext cx="2471147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15" y="6592568"/>
            <a:ext cx="3911493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5752" y="6592567"/>
            <a:ext cx="241824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563" y="6592568"/>
            <a:ext cx="394237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19076" cy="365125"/>
          </a:xfrm>
        </p:spPr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524312"/>
            <a:ext cx="3086100" cy="365125"/>
          </a:xfrm>
        </p:spPr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78885" y="6486527"/>
            <a:ext cx="2057400" cy="365125"/>
          </a:xfrm>
        </p:spPr>
        <p:txBody>
          <a:bodyPr/>
          <a:lstStyle>
            <a:lvl1pPr algn="r">
              <a:defRPr sz="1200"/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" y="1711840"/>
            <a:ext cx="9118359" cy="2041443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Complementary Detectors </a:t>
            </a: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at EIC</a:t>
            </a:r>
            <a:endParaRPr lang="en-US" sz="3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136" y="4211234"/>
            <a:ext cx="4195864" cy="934925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P.R. Newman (Birmingham)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347AC-7969-2A46-B858-1B459AAF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2C7F-CA5D-8D43-A7E0-8DDC1F02D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A6C71-B910-0C4A-B81D-B168B52D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8BD17-3CEF-DA4A-A071-9F28A5E1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198" y="6592567"/>
            <a:ext cx="2183802" cy="260515"/>
          </a:xfrm>
        </p:spPr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74449-1C99-9949-A435-F4190231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02E7F-8583-C249-9755-1CFD1EE2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2285-ECB6-4448-A303-964D924182E2}"/>
              </a:ext>
            </a:extLst>
          </p:cNvPr>
          <p:cNvSpPr txBox="1"/>
          <p:nvPr/>
        </p:nvSpPr>
        <p:spPr>
          <a:xfrm>
            <a:off x="2865701" y="2460401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high Luminosity </a:t>
            </a:r>
          </a:p>
          <a:p>
            <a:pPr algn="ctr"/>
            <a:r>
              <a:rPr lang="en-US" sz="3600" dirty="0"/>
              <a:t>at full acceptance</a:t>
            </a:r>
            <a:endParaRPr lang="en-US" sz="3600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B8B58-24B5-6346-B1D7-923D3C8B57F0}"/>
              </a:ext>
            </a:extLst>
          </p:cNvPr>
          <p:cNvSpPr txBox="1"/>
          <p:nvPr/>
        </p:nvSpPr>
        <p:spPr>
          <a:xfrm>
            <a:off x="2829259" y="1371947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0432FF"/>
                </a:solidFill>
                <a:latin typeface="Comic Sans MS" panose="030F0902030302020204" pitchFamily="66" charset="0"/>
              </a:rPr>
              <a:t>We want it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5C5F9-EFBA-E244-8140-1280EFE7FC2C}"/>
              </a:ext>
            </a:extLst>
          </p:cNvPr>
          <p:cNvSpPr txBox="1"/>
          <p:nvPr/>
        </p:nvSpPr>
        <p:spPr>
          <a:xfrm>
            <a:off x="2024668" y="4101800"/>
            <a:ext cx="5094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But there are some boundary conditions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accelerator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experiment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5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A592B-43D4-6142-B05E-F8EDD2A1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56669-997C-7948-8A47-9D480053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D8548-8200-4B44-A8C8-7E64D57B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022C-1B92-4342-A7F7-95BB15B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C8D3-6C8F-624D-A30E-FFB5D0699F9C}"/>
              </a:ext>
            </a:extLst>
          </p:cNvPr>
          <p:cNvSpPr txBox="1"/>
          <p:nvPr/>
        </p:nvSpPr>
        <p:spPr>
          <a:xfrm>
            <a:off x="9331" y="48341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Interaction Region: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2A64-CCAC-C64D-AA48-6BBB2BBAD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1831" y="-1286590"/>
            <a:ext cx="4420337" cy="89461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0C7263-F025-3D41-AFC6-84A8150EB4DD}"/>
              </a:ext>
            </a:extLst>
          </p:cNvPr>
          <p:cNvSpPr txBox="1">
            <a:spLocks/>
          </p:cNvSpPr>
          <p:nvPr/>
        </p:nvSpPr>
        <p:spPr>
          <a:xfrm>
            <a:off x="8469" y="5427565"/>
            <a:ext cx="4507873" cy="106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All beams transport over full energy range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Magnet aperture-edge fields &lt; 4.6 T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Detune low-beta or do not run for E</a:t>
            </a:r>
            <a:r>
              <a:rPr lang="en-US" sz="1100" baseline="-25000" dirty="0">
                <a:latin typeface="Comic Sans MS" panose="030F0902030302020204" pitchFamily="66" charset="0"/>
              </a:rPr>
              <a:t>p</a:t>
            </a:r>
            <a:r>
              <a:rPr lang="en-US" sz="1100" dirty="0">
                <a:latin typeface="Comic Sans MS" panose="030F0902030302020204" pitchFamily="66" charset="0"/>
              </a:rPr>
              <a:t>&gt;~180 GeV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Sufficient DA and momentum aperture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403E3-52EE-1149-A7B7-DD83A0926896}"/>
              </a:ext>
            </a:extLst>
          </p:cNvPr>
          <p:cNvSpPr txBox="1"/>
          <p:nvPr/>
        </p:nvSpPr>
        <p:spPr>
          <a:xfrm>
            <a:off x="4333460" y="5430740"/>
            <a:ext cx="433804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Total beam-beam &lt; 0.03 (p), 0.1 (e)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Beam aperture &gt;10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dirty="0">
                <a:latin typeface="Comic Sans MS" panose="030F0902030302020204" pitchFamily="66" charset="0"/>
              </a:rPr>
              <a:t> (p); &gt;15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/20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 H/V (e)</a:t>
            </a:r>
          </a:p>
          <a:p>
            <a:pPr marL="628650" lvl="2" indent="-1714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Electron aperture accommodates non-Gaussian tails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Dispersion and dispersion’ constraints at crab cavities</a:t>
            </a:r>
          </a:p>
        </p:txBody>
      </p:sp>
    </p:spTree>
    <p:extLst>
      <p:ext uri="{BB962C8B-B14F-4D97-AF65-F5344CB8AC3E}">
        <p14:creationId xmlns:p14="http://schemas.microsoft.com/office/powerpoint/2010/main" val="26417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26C-F477-9D4A-8150-796CB8B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vs. Detector Space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8316F-E80C-4D4A-9F3C-32B849D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05E8-F29D-0B4B-904F-A2B1EB8F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21057-6F3B-404E-8C34-C00DA048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/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0D1D9-7DBE-1B45-9784-98704E983883}"/>
              </a:ext>
            </a:extLst>
          </p:cNvPr>
          <p:cNvSpPr txBox="1"/>
          <p:nvPr/>
        </p:nvSpPr>
        <p:spPr>
          <a:xfrm>
            <a:off x="198785" y="720489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Luminosity: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AA50B6-2B03-0F4A-AB62-DD87A5961633}"/>
              </a:ext>
            </a:extLst>
          </p:cNvPr>
          <p:cNvSpPr/>
          <p:nvPr/>
        </p:nvSpPr>
        <p:spPr>
          <a:xfrm>
            <a:off x="2790909" y="610550"/>
            <a:ext cx="572493" cy="286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DE746-5BA2-D244-9195-401F20F780C9}"/>
              </a:ext>
            </a:extLst>
          </p:cNvPr>
          <p:cNvSpPr txBox="1"/>
          <p:nvPr/>
        </p:nvSpPr>
        <p:spPr>
          <a:xfrm>
            <a:off x="206734" y="1349047"/>
            <a:ext cx="8730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but reduce emittances by factor n  ( note </a:t>
            </a:r>
            <a:r>
              <a:rPr lang="en-US" sz="1400" dirty="0" err="1">
                <a:latin typeface="Comic Sans MS" panose="030F0902030302020204" pitchFamily="66" charset="0"/>
              </a:rPr>
              <a:t>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 is original number of bunches, new is </a:t>
            </a:r>
            <a:r>
              <a:rPr lang="en-US" sz="1400" dirty="0" err="1">
                <a:latin typeface="Comic Sans MS" panose="030F0902030302020204" pitchFamily="66" charset="0"/>
              </a:rPr>
              <a:t>n·n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), which requires much stronger cooling </a:t>
            </a:r>
            <a:r>
              <a:rPr lang="en-US" sz="1400" dirty="0" err="1">
                <a:latin typeface="Symbol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</a:rPr>
              <a:t>cool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cool</a:t>
            </a:r>
            <a:r>
              <a:rPr lang="en-US" sz="1400" baseline="-25000" dirty="0">
                <a:latin typeface="Comic Sans MS" panose="030F0902030302020204" pitchFamily="66" charset="0"/>
                <a:sym typeface="Wingdings" panose="05000000000000000000" pitchFamily="2" charset="2"/>
              </a:rPr>
              <a:t> 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/ 2,4, …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The original luminosity is then recovered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Luminosity can now be increased by squeezing the betas by a factor 2 which is possible since the envelope in the final focus quadrupoles has shrunk by a factor of √2 in x and y 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One is left to deal with the enhanced IR chromaticity which went up by a factor of 2  which reduces the dynamic aperture by a factor ~2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How to reduce IR chromaticity?</a:t>
            </a:r>
          </a:p>
          <a:p>
            <a:pPr>
              <a:buClr>
                <a:srgbClr val="0432FF"/>
              </a:buClr>
            </a:pP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Increase crossing angle to get final focus quadrupoles closer to IP</a:t>
            </a:r>
          </a:p>
          <a:p>
            <a:pPr algn="ctr">
              <a:buClr>
                <a:srgbClr val="0432FF"/>
              </a:buClr>
            </a:pPr>
            <a:r>
              <a:rPr lang="en-US" sz="1400" dirty="0" err="1">
                <a:latin typeface="Symbol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</a:rPr>
              <a:t>cross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cross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x 2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</a:t>
            </a: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Impact on detector: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asymmetric material budget in outgoing hadron beam direction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                                        asymmetric and reduced acceptance for high </a:t>
            </a:r>
            <a:r>
              <a:rPr lang="en-US" sz="1400" dirty="0">
                <a:latin typeface="Symbol" pitchFamily="2" charset="2"/>
                <a:sym typeface="Wingdings" panose="05000000000000000000" pitchFamily="2" charset="2"/>
              </a:rPr>
              <a:t>h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hadrons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Electrons:  final focus quadrupoles in the detector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Hadrons:</a:t>
            </a: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DFEAC-63BA-6440-959B-B495C87C9A3B}"/>
              </a:ext>
            </a:extLst>
          </p:cNvPr>
          <p:cNvGrpSpPr/>
          <p:nvPr/>
        </p:nvGrpSpPr>
        <p:grpSpPr>
          <a:xfrm>
            <a:off x="1463371" y="4859134"/>
            <a:ext cx="4185970" cy="1214715"/>
            <a:chOff x="1435379" y="4630230"/>
            <a:chExt cx="4185970" cy="1214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FDBF6A-9E54-B848-837D-3251309F8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215"/>
            <a:stretch/>
          </p:blipFill>
          <p:spPr>
            <a:xfrm>
              <a:off x="1435379" y="4630230"/>
              <a:ext cx="3449533" cy="12147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/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blipFill>
                  <a:blip r:embed="rId4"/>
                  <a:stretch>
                    <a:fillRect l="-5319" t="-116667" r="-10638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FB9D2858-1BEF-E445-A236-5DA4B9DD71FA}"/>
                </a:ext>
              </a:extLst>
            </p:cNvPr>
            <p:cNvSpPr/>
            <p:nvPr/>
          </p:nvSpPr>
          <p:spPr>
            <a:xfrm rot="5400000">
              <a:off x="3466440" y="4734352"/>
              <a:ext cx="82631" cy="60183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98DDD-5652-9945-B681-8E8C69B1B101}"/>
                </a:ext>
              </a:extLst>
            </p:cNvPr>
            <p:cNvSpPr txBox="1"/>
            <p:nvPr/>
          </p:nvSpPr>
          <p:spPr>
            <a:xfrm>
              <a:off x="3322910" y="5011016"/>
              <a:ext cx="427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L*</a:t>
              </a:r>
            </a:p>
          </p:txBody>
        </p:sp>
      </p:grp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D123E80C-F9C7-8244-B632-543799AED65F}"/>
              </a:ext>
            </a:extLst>
          </p:cNvPr>
          <p:cNvSpPr/>
          <p:nvPr/>
        </p:nvSpPr>
        <p:spPr bwMode="auto">
          <a:xfrm>
            <a:off x="1430416" y="5970750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227FD-5FD1-9740-ACC1-CCA54ADC6467}"/>
              </a:ext>
            </a:extLst>
          </p:cNvPr>
          <p:cNvSpPr txBox="1"/>
          <p:nvPr/>
        </p:nvSpPr>
        <p:spPr>
          <a:xfrm>
            <a:off x="1924672" y="6148438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Detector Size directly coupled to Luminosity</a:t>
            </a:r>
          </a:p>
        </p:txBody>
      </p:sp>
    </p:spTree>
    <p:extLst>
      <p:ext uri="{BB962C8B-B14F-4D97-AF65-F5344CB8AC3E}">
        <p14:creationId xmlns:p14="http://schemas.microsoft.com/office/powerpoint/2010/main" val="1726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B1A5-8F59-9348-834C-710BBDFD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Detector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07E9E-CF99-4547-A280-DA050466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04A8-463C-F747-A0EE-BBC85520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8C378-52B1-CB44-B2CB-07150523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B803B-D35E-6A4D-AD8A-425163C82695}"/>
              </a:ext>
            </a:extLst>
          </p:cNvPr>
          <p:cNvSpPr txBox="1"/>
          <p:nvPr/>
        </p:nvSpPr>
        <p:spPr>
          <a:xfrm>
            <a:off x="0" y="851109"/>
            <a:ext cx="53591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Overall detector requirements:</a:t>
            </a:r>
            <a:endParaRPr lang="en-US" sz="1600" dirty="0">
              <a:solidFill>
                <a:srgbClr val="322F31"/>
              </a:solidFill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Large rapidity (-4 &lt; 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h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&lt; 4) coverage; and far beyond in especially far-forward detector regions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precision low mass tracking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small (</a:t>
            </a:r>
            <a:r>
              <a:rPr lang="en-US" sz="14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Comic Sans MS" charset="0"/>
              </a:rPr>
              <a:t>m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-vertex) and large radius (gaseous-based) tracking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Electromagnetic and Hadronic Calorimetry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equal coverage of tracking and EM-calorimetry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performance PID to separate 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Symbol" charset="2"/>
                <a:cs typeface="Symbol" charset="2"/>
              </a:rPr>
              <a:t>p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K, p on track level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also need good e/p separation for electron-scattering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Large acceptance for diffraction, tagging, neutrons from nuclear breakup: critical for physics program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Many ancillary detector integrated in the beam line: low-Q</a:t>
            </a:r>
            <a:r>
              <a:rPr lang="en-US" sz="1400" baseline="300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2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 tagger, Roman Pots, Zero-Degree Calorimeter, ….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High control of systematics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luminosity monitors, electron &amp; hadron Polarimetry</a:t>
            </a:r>
            <a:endParaRPr lang="en-US" sz="14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D4D92-125E-4F4F-8F38-EBB7F6C36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6" r="14157"/>
          <a:stretch/>
        </p:blipFill>
        <p:spPr>
          <a:xfrm>
            <a:off x="5638801" y="1918297"/>
            <a:ext cx="3505200" cy="2877160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B9996974-61DA-C940-8649-F26D40323E60}"/>
              </a:ext>
            </a:extLst>
          </p:cNvPr>
          <p:cNvSpPr/>
          <p:nvPr/>
        </p:nvSpPr>
        <p:spPr bwMode="auto">
          <a:xfrm>
            <a:off x="476258" y="5626809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39EAA-9D5E-0D4D-91B4-42000094FF04}"/>
              </a:ext>
            </a:extLst>
          </p:cNvPr>
          <p:cNvSpPr txBox="1"/>
          <p:nvPr/>
        </p:nvSpPr>
        <p:spPr>
          <a:xfrm>
            <a:off x="970514" y="5804497"/>
            <a:ext cx="721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To date no argument was presented why to go away from this</a:t>
            </a:r>
          </a:p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overall concept</a:t>
            </a:r>
          </a:p>
        </p:txBody>
      </p:sp>
    </p:spTree>
    <p:extLst>
      <p:ext uri="{BB962C8B-B14F-4D97-AF65-F5344CB8AC3E}">
        <p14:creationId xmlns:p14="http://schemas.microsoft.com/office/powerpoint/2010/main" val="3420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F419-E694-BB46-AD5B-CD3091FD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Detector: Refined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E0470-3508-AA4A-8AF6-AA8A5D0B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6FBE1-662B-1947-91DD-2B19A691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34F5A-8702-9B4E-8865-A61F3F8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5047E-B9A0-634E-BFBE-C40BC3F2B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4" b="26717"/>
          <a:stretch/>
        </p:blipFill>
        <p:spPr>
          <a:xfrm>
            <a:off x="0" y="1853335"/>
            <a:ext cx="9144000" cy="33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D5DD-2185-754F-8333-868FAD21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Detector: Technology Possibilities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88C87-4F0C-474C-B92F-DABD1007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693AF-630A-234E-855E-B24EF5B9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F0CC8-BB4B-A647-B7E6-7DB69842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F6548D-2C03-514C-ABF7-F027ED03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8" t="1199" r="3656" b="1932"/>
          <a:stretch/>
        </p:blipFill>
        <p:spPr>
          <a:xfrm rot="5400000">
            <a:off x="3341860" y="-2212855"/>
            <a:ext cx="2500605" cy="9165664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FF801E56-C5AC-9D43-971D-D3D42BCA2664}"/>
              </a:ext>
            </a:extLst>
          </p:cNvPr>
          <p:cNvSpPr/>
          <p:nvPr/>
        </p:nvSpPr>
        <p:spPr bwMode="auto">
          <a:xfrm>
            <a:off x="1038113" y="4047664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A4325-AF5A-DE48-A4E7-C5A3AFCBA266}"/>
              </a:ext>
            </a:extLst>
          </p:cNvPr>
          <p:cNvSpPr txBox="1"/>
          <p:nvPr/>
        </p:nvSpPr>
        <p:spPr>
          <a:xfrm>
            <a:off x="578212" y="4082229"/>
            <a:ext cx="849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To get two detectors complementary in technology </a:t>
            </a:r>
          </a:p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but with equal performance one needs to optimize </a:t>
            </a:r>
          </a:p>
          <a:p>
            <a:pPr algn="ctr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the full detector and not only push individual subdetectors performances</a:t>
            </a:r>
          </a:p>
        </p:txBody>
      </p:sp>
    </p:spTree>
    <p:extLst>
      <p:ext uri="{BB962C8B-B14F-4D97-AF65-F5344CB8AC3E}">
        <p14:creationId xmlns:p14="http://schemas.microsoft.com/office/powerpoint/2010/main" val="3569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4EA-E172-7848-BFC1-CD062E16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Science Opportunities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163F-9D93-4046-A3CD-17EC5828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8F8E-DE3A-4C44-BC7C-2429628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888A-8525-E54F-88D5-4AB9BA3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7CC2-0009-6A42-AF25-1F322C427016}"/>
              </a:ext>
            </a:extLst>
          </p:cNvPr>
          <p:cNvSpPr txBox="1"/>
          <p:nvPr/>
        </p:nvSpPr>
        <p:spPr>
          <a:xfrm>
            <a:off x="0" y="747423"/>
            <a:ext cx="586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Integrate fixed target into collider: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done at LHC (ALICE and </a:t>
            </a:r>
            <a:r>
              <a:rPr lang="en-US" sz="1600" dirty="0" err="1">
                <a:latin typeface="Comic Sans MS" panose="030F0902030302020204" pitchFamily="66" charset="0"/>
              </a:rPr>
              <a:t>LHCb</a:t>
            </a:r>
            <a:r>
              <a:rPr lang="en-US" sz="1600" dirty="0">
                <a:latin typeface="Comic Sans MS" panose="030F0902030302020204" pitchFamily="66" charset="0"/>
              </a:rPr>
              <a:t>) and STAR@RHIC</a:t>
            </a:r>
          </a:p>
          <a:p>
            <a:pPr marL="285750" indent="-285750" algn="l">
              <a:buFont typeface="Wingdings" pitchFamily="2" charset="2"/>
              <a:buChar char="à"/>
            </a:pPr>
            <a:endParaRPr lang="en-US" sz="1600" dirty="0"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for EIC on can do 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ep/A fixed target --&gt; access to high x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pp/A important to test universality for TMDs, GPDs, ……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6EE306-558B-6147-A861-F5C4C4A4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2727226"/>
            <a:ext cx="7361853" cy="41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4EA-E172-7848-BFC1-CD062E16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Complementarity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163F-9D93-4046-A3CD-17EC5828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8F8E-DE3A-4C44-BC7C-2429628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DWG August 31st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888A-8525-E54F-88D5-4AB9BA3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7CC2-0009-6A42-AF25-1F322C427016}"/>
              </a:ext>
            </a:extLst>
          </p:cNvPr>
          <p:cNvSpPr txBox="1"/>
          <p:nvPr/>
        </p:nvSpPr>
        <p:spPr>
          <a:xfrm>
            <a:off x="553913" y="951399"/>
            <a:ext cx="7633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Collect information neatly via a ‘Physics Topic’ v ‘Detector Component’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16435-73C2-9F44-B046-339935557FDB}"/>
              </a:ext>
            </a:extLst>
          </p:cNvPr>
          <p:cNvSpPr txBox="1"/>
          <p:nvPr/>
        </p:nvSpPr>
        <p:spPr>
          <a:xfrm>
            <a:off x="553913" y="3429000"/>
            <a:ext cx="8406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- Each element clickable to add content (could leads to a page with list of files / links) 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	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complementarity ideas (see list of questions asked to Working Groups)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	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problems arising from baseline design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	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  <a:sym typeface="Wingdings" pitchFamily="2" charset="2"/>
              </a:rPr>
              <a:t> …</a:t>
            </a:r>
            <a:endParaRPr lang="en-US" sz="16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algn="l"/>
            <a:endParaRPr lang="en-US" sz="16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- May need more rows, subdividing some of the PWGs (</a:t>
            </a:r>
            <a:r>
              <a:rPr lang="en-US" sz="1600" dirty="0" err="1">
                <a:solidFill>
                  <a:srgbClr val="C00000"/>
                </a:solidFill>
                <a:latin typeface="Comic Sans MS" panose="030F0902030302020204" pitchFamily="66" charset="0"/>
              </a:rPr>
              <a:t>eg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 for SIDIS)</a:t>
            </a:r>
          </a:p>
          <a:p>
            <a:pPr algn="l"/>
            <a:endParaRPr lang="en-US" sz="1600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- ECA and PRN populate based on </a:t>
            </a:r>
            <a:r>
              <a:rPr lang="en-US" sz="1600">
                <a:solidFill>
                  <a:srgbClr val="C00000"/>
                </a:solidFill>
                <a:latin typeface="Comic Sans MS" panose="030F0902030302020204" pitchFamily="66" charset="0"/>
              </a:rPr>
              <a:t>material from Complementarity </a:t>
            </a:r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meetings so far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- Invite others to add material before / during / after CUA meeting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5A1550-BC0A-EA46-AA04-82214A56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7" y="1504234"/>
            <a:ext cx="8622255" cy="1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11281</TotalTime>
  <Words>762</Words>
  <Application>Microsoft Macintosh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PingFangSC-Regular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Office Theme</vt:lpstr>
      <vt:lpstr>Complementary Detectors   at EIC</vt:lpstr>
      <vt:lpstr>PowerPoint Presentation</vt:lpstr>
      <vt:lpstr>Boundary Conditions</vt:lpstr>
      <vt:lpstr>Luminosity vs. Detector Space</vt:lpstr>
      <vt:lpstr>General Purpose Detector</vt:lpstr>
      <vt:lpstr>General Purpose Detector: Refined Requirements</vt:lpstr>
      <vt:lpstr>General Purpose Detector: Technology Possibilities</vt:lpstr>
      <vt:lpstr>Additional Science Opportunities</vt:lpstr>
      <vt:lpstr>Complementarity Matrix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Paul Newman (School of Physics and Astronomy)</cp:lastModifiedBy>
  <cp:revision>1030</cp:revision>
  <dcterms:created xsi:type="dcterms:W3CDTF">2017-08-30T13:34:31Z</dcterms:created>
  <dcterms:modified xsi:type="dcterms:W3CDTF">2020-08-31T10:23:57Z</dcterms:modified>
</cp:coreProperties>
</file>