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302" r:id="rId3"/>
    <p:sldId id="280" r:id="rId4"/>
    <p:sldId id="281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D5E24"/>
    <a:srgbClr val="FFFFFF"/>
    <a:srgbClr val="1F497D"/>
    <a:srgbClr val="FDFFFE"/>
    <a:srgbClr val="A6A6A6"/>
    <a:srgbClr val="C01010"/>
    <a:srgbClr val="C00000"/>
    <a:srgbClr val="92D050"/>
    <a:srgbClr val="F79646"/>
    <a:srgbClr val="4BACC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52"/>
    <p:restoredTop sz="94663"/>
  </p:normalViewPr>
  <p:slideViewPr>
    <p:cSldViewPr snapToGrid="0" snapToObjects="1">
      <p:cViewPr varScale="1">
        <p:scale>
          <a:sx n="117" d="100"/>
          <a:sy n="117" d="100"/>
        </p:scale>
        <p:origin x="1512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50" d="100"/>
          <a:sy n="50" d="100"/>
        </p:scale>
        <p:origin x="1764" y="54"/>
      </p:cViewPr>
      <p:guideLst/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23EB12A1-0BB2-4FAC-B7D9-CA1E71E5035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C6A847F-EC31-4A6D-ABC1-4C2B2B6492F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8B38A9-1CE4-4212-B26E-4C0D21E724D5}" type="datetimeFigureOut">
              <a:rPr lang="en-US" smtClean="0"/>
              <a:pPr/>
              <a:t>9/14/20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571C89E-7E13-41B8-B9D3-9BD0163993E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109AB6B-C1CE-43F2-BE19-9DC76884F1A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A5625E-2BAC-403F-9A2A-D9998FE1B54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70415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406F49-3EFE-4ED7-9C5B-7EB29B14B7EF}" type="datetimeFigureOut">
              <a:rPr lang="en-US" smtClean="0"/>
              <a:pPr/>
              <a:t>9/14/20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4C75C6-C624-4E46-B8A2-F3755C2D8E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62890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4C75C6-C624-4E46-B8A2-F3755C2D8EAD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6757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4C75C6-C624-4E46-B8A2-F3755C2D8EAD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30219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4C75C6-C624-4E46-B8A2-F3755C2D8EAD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94618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ED941-9224-A546-B12F-247B75335A68}" type="datetimeFigureOut">
              <a:rPr lang="en-US" smtClean="0"/>
              <a:pPr/>
              <a:t>9/14/20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48E82-772E-7A44-859E-CCBC08A9CDA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30371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ED941-9224-A546-B12F-247B75335A68}" type="datetimeFigureOut">
              <a:rPr lang="en-US" smtClean="0"/>
              <a:pPr/>
              <a:t>9/14/20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48E82-772E-7A44-859E-CCBC08A9CDA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5337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ED941-9224-A546-B12F-247B75335A68}" type="datetimeFigureOut">
              <a:rPr lang="en-US" smtClean="0"/>
              <a:pPr/>
              <a:t>9/14/20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48E82-772E-7A44-859E-CCBC08A9CDA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0378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ED941-9224-A546-B12F-247B75335A68}" type="datetimeFigureOut">
              <a:rPr lang="en-US" smtClean="0"/>
              <a:pPr/>
              <a:t>9/14/20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48E82-772E-7A44-859E-CCBC08A9CDA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3815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ED941-9224-A546-B12F-247B75335A68}" type="datetimeFigureOut">
              <a:rPr lang="en-US" smtClean="0"/>
              <a:pPr/>
              <a:t>9/14/20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48E82-772E-7A44-859E-CCBC08A9CDA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6145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ED941-9224-A546-B12F-247B75335A68}" type="datetimeFigureOut">
              <a:rPr lang="en-US" smtClean="0"/>
              <a:pPr/>
              <a:t>9/14/20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48E82-772E-7A44-859E-CCBC08A9CDA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34970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ED941-9224-A546-B12F-247B75335A68}" type="datetimeFigureOut">
              <a:rPr lang="en-US" smtClean="0"/>
              <a:pPr/>
              <a:t>9/14/20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48E82-772E-7A44-859E-CCBC08A9CDA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92942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ED941-9224-A546-B12F-247B75335A68}" type="datetimeFigureOut">
              <a:rPr lang="en-US" smtClean="0"/>
              <a:pPr/>
              <a:t>9/14/20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48E82-772E-7A44-859E-CCBC08A9CDA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68185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ED941-9224-A546-B12F-247B75335A68}" type="datetimeFigureOut">
              <a:rPr lang="en-US" smtClean="0"/>
              <a:pPr/>
              <a:t>9/14/20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48E82-772E-7A44-859E-CCBC08A9CDA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1420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ED941-9224-A546-B12F-247B75335A68}" type="datetimeFigureOut">
              <a:rPr lang="en-US" smtClean="0"/>
              <a:pPr/>
              <a:t>9/14/20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48E82-772E-7A44-859E-CCBC08A9CDA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61739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ED941-9224-A546-B12F-247B75335A68}" type="datetimeFigureOut">
              <a:rPr lang="en-US" smtClean="0"/>
              <a:pPr/>
              <a:t>9/14/20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48E82-772E-7A44-859E-CCBC08A9CDA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4322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9ED941-9224-A546-B12F-247B75335A68}" type="datetimeFigureOut">
              <a:rPr lang="en-US" smtClean="0"/>
              <a:pPr/>
              <a:t>9/14/20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648E82-772E-7A44-859E-CCBC08A9CDA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8067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13" Type="http://schemas.openxmlformats.org/officeDocument/2006/relationships/image" Target="../media/image12.pn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jpg"/><Relationship Id="rId9" Type="http://schemas.openxmlformats.org/officeDocument/2006/relationships/image" Target="../media/image8.jpeg"/><Relationship Id="rId14" Type="http://schemas.openxmlformats.org/officeDocument/2006/relationships/image" Target="../media/image1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Euclid_Techlabs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3429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5017350" y="953460"/>
            <a:ext cx="401016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EICUG Polarimetry Working Group Kickoff Meeting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70BC3CB-D842-B840-AFFD-AE37A5592848}"/>
              </a:ext>
            </a:extLst>
          </p:cNvPr>
          <p:cNvSpPr txBox="1"/>
          <p:nvPr/>
        </p:nvSpPr>
        <p:spPr>
          <a:xfrm>
            <a:off x="308888" y="2871311"/>
            <a:ext cx="8525652" cy="3354765"/>
          </a:xfrm>
          <a:prstGeom prst="rect">
            <a:avLst/>
          </a:prstGeom>
          <a:solidFill>
            <a:srgbClr val="FFFFFF">
              <a:alpha val="40000"/>
            </a:srgb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/>
              <a:t>Polarimetry-related Capabilities and </a:t>
            </a:r>
          </a:p>
          <a:p>
            <a:pPr algn="ctr"/>
            <a:r>
              <a:rPr lang="en-US" sz="3600" b="1" dirty="0"/>
              <a:t>SBIR Leveraged Research for the EIC </a:t>
            </a:r>
          </a:p>
          <a:p>
            <a:pPr algn="ctr"/>
            <a:r>
              <a:rPr lang="en-US" sz="3600" b="1" dirty="0"/>
              <a:t>at Euclid Techlabs</a:t>
            </a:r>
          </a:p>
          <a:p>
            <a:pPr algn="ctr"/>
            <a:endParaRPr lang="en-US" sz="2800" b="1" dirty="0"/>
          </a:p>
          <a:p>
            <a:pPr algn="ctr"/>
            <a:endParaRPr lang="en-US" sz="3600" b="1" dirty="0"/>
          </a:p>
          <a:p>
            <a:r>
              <a:rPr lang="en-US" sz="2000" dirty="0"/>
              <a:t>15 Sept 2020</a:t>
            </a:r>
          </a:p>
          <a:p>
            <a:r>
              <a:rPr lang="en-US" sz="2000" dirty="0"/>
              <a:t>Euclid Techlabs LLC		Eric Montgomery • Andrei </a:t>
            </a:r>
            <a:r>
              <a:rPr lang="en-US" sz="2000" dirty="0" err="1"/>
              <a:t>Afanasev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3038749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Euclid_Techlabs_Curved2.jpg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154" y="0"/>
            <a:ext cx="9144000" cy="6857143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11B292F6-A3A0-424C-9C74-ED8497436FC2}"/>
              </a:ext>
            </a:extLst>
          </p:cNvPr>
          <p:cNvSpPr/>
          <p:nvPr/>
        </p:nvSpPr>
        <p:spPr>
          <a:xfrm>
            <a:off x="11154" y="403824"/>
            <a:ext cx="9144000" cy="584775"/>
          </a:xfrm>
          <a:prstGeom prst="rect">
            <a:avLst/>
          </a:prstGeom>
          <a:solidFill>
            <a:srgbClr val="FFFFFF">
              <a:alpha val="74118"/>
            </a:srgbClr>
          </a:solidFill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3200" b="1" dirty="0">
                <a:solidFill>
                  <a:srgbClr val="FF6600"/>
                </a:solidFill>
                <a:latin typeface="Arial" pitchFamily="34" charset="0"/>
                <a:cs typeface="Arial" pitchFamily="34" charset="0"/>
              </a:rPr>
              <a:t>Euclid Techlabs LLC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6617578-5BF9-D947-8896-4608BC5EE321}"/>
              </a:ext>
            </a:extLst>
          </p:cNvPr>
          <p:cNvSpPr txBox="1"/>
          <p:nvPr/>
        </p:nvSpPr>
        <p:spPr>
          <a:xfrm>
            <a:off x="108856" y="1132114"/>
            <a:ext cx="5540830" cy="3893374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dirty="0">
                <a:solidFill>
                  <a:srgbClr val="ED5E24"/>
                </a:solidFill>
                <a:latin typeface="Arial" panose="020B0604020202020204" pitchFamily="34" charset="0"/>
              </a:rPr>
              <a:t>Euclid Techlabs, LLC in Bolingbrook, IL, specializes in linear particle accelerators, ultrafast electron microscopy, and advanced material technologies for energy, defense, and medical applications.</a:t>
            </a:r>
          </a:p>
          <a:p>
            <a:r>
              <a:rPr lang="en-US" dirty="0">
                <a:solidFill>
                  <a:srgbClr val="ED5E24"/>
                </a:solidFill>
                <a:latin typeface="Arial" panose="020B0604020202020204" pitchFamily="34" charset="0"/>
              </a:rPr>
              <a:t>20 researchers • engineers • technicians</a:t>
            </a:r>
          </a:p>
          <a:p>
            <a:r>
              <a:rPr lang="en-US" dirty="0">
                <a:solidFill>
                  <a:srgbClr val="ED5E24"/>
                </a:solidFill>
                <a:latin typeface="Arial" panose="020B0604020202020204" pitchFamily="34" charset="0"/>
              </a:rPr>
              <a:t>10,000 ft</a:t>
            </a:r>
            <a:r>
              <a:rPr lang="en-US" baseline="30000" dirty="0">
                <a:solidFill>
                  <a:srgbClr val="ED5E24"/>
                </a:solidFill>
                <a:latin typeface="Arial" panose="020B0604020202020204" pitchFamily="34" charset="0"/>
              </a:rPr>
              <a:t>2</a:t>
            </a:r>
            <a:r>
              <a:rPr lang="en-US" dirty="0">
                <a:solidFill>
                  <a:srgbClr val="ED5E24"/>
                </a:solidFill>
                <a:latin typeface="Arial" panose="020B0604020202020204" pitchFamily="34" charset="0"/>
              </a:rPr>
              <a:t> research space, and growing  </a:t>
            </a:r>
          </a:p>
          <a:p>
            <a:endParaRPr lang="en-US" dirty="0">
              <a:solidFill>
                <a:srgbClr val="ED5E24"/>
              </a:solidFill>
              <a:latin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ED5E24"/>
                </a:solidFill>
                <a:latin typeface="Arial" panose="020B0604020202020204" pitchFamily="34" charset="0"/>
              </a:rPr>
              <a:t>time-resolved ultra-fast electron microscopy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ED5E24"/>
                </a:solidFill>
                <a:latin typeface="Arial" panose="020B0604020202020204" pitchFamily="34" charset="0"/>
              </a:rPr>
              <a:t>ultra-compact linear accelerators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ED5E24"/>
                </a:solidFill>
                <a:latin typeface="Arial" panose="020B0604020202020204" pitchFamily="34" charset="0"/>
              </a:rPr>
              <a:t>electron guns (thermionic, field, or photoemission)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ED5E24"/>
                </a:solidFill>
                <a:latin typeface="Arial" panose="020B0604020202020204" pitchFamily="34" charset="0"/>
              </a:rPr>
              <a:t>fast tuners for SRF cavities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ED5E24"/>
                </a:solidFill>
                <a:latin typeface="Arial" panose="020B0604020202020204" pitchFamily="34" charset="0"/>
              </a:rPr>
              <a:t>advanced dielectric materials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ED5E24"/>
                </a:solidFill>
                <a:latin typeface="Arial" panose="020B0604020202020204" pitchFamily="34" charset="0"/>
              </a:rPr>
              <a:t>HPHT and CVD diamond growth and applications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ED5E24"/>
                </a:solidFill>
                <a:latin typeface="Arial" panose="020B0604020202020204" pitchFamily="34" charset="0"/>
              </a:rPr>
              <a:t>thin-film applications in accelerator technologies</a:t>
            </a:r>
            <a:endParaRPr lang="en-US" dirty="0">
              <a:solidFill>
                <a:srgbClr val="ED5E24"/>
              </a:solidFill>
              <a:latin typeface="Arial" panose="020B0604020202020204" pitchFamily="34" charset="0"/>
            </a:endParaRPr>
          </a:p>
          <a:p>
            <a:pPr algn="just"/>
            <a:endParaRPr lang="en-US" dirty="0">
              <a:solidFill>
                <a:srgbClr val="ED5E24"/>
              </a:solidFill>
              <a:latin typeface="Arial" panose="020B0604020202020204" pitchFamily="34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1633A21-3334-B240-9EDD-31BF86D98E20}"/>
              </a:ext>
            </a:extLst>
          </p:cNvPr>
          <p:cNvSpPr/>
          <p:nvPr/>
        </p:nvSpPr>
        <p:spPr>
          <a:xfrm>
            <a:off x="5889306" y="1694013"/>
            <a:ext cx="3026228" cy="646331"/>
          </a:xfrm>
          <a:prstGeom prst="rect">
            <a:avLst/>
          </a:prstGeom>
          <a:solidFill>
            <a:schemeClr val="bg1"/>
          </a:solidFill>
          <a:ln>
            <a:solidFill>
              <a:srgbClr val="ED5E24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i="1" dirty="0">
                <a:solidFill>
                  <a:srgbClr val="ED5E24"/>
                </a:solidFill>
                <a:latin typeface="Arial" panose="020B0604020202020204" pitchFamily="34" charset="0"/>
              </a:rPr>
              <a:t>Current Collaborating Laboratories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1D31B6A4-893C-554D-9D7D-9B74D435326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340486" y="4234365"/>
            <a:ext cx="1625600" cy="72390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62B53661-9D56-B846-8686-1FEF88A5D0C1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788253" y="3177191"/>
            <a:ext cx="1120357" cy="1101800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5E5C9255-C309-2E4C-910C-3D257CEC77CD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092564" y="3008122"/>
            <a:ext cx="1878636" cy="887228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E4283E77-E1BA-5F45-8F6E-A746695F8CBB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916795" y="5014411"/>
            <a:ext cx="1604349" cy="802175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3596F1F9-17DC-564C-868D-8D9DB5ECB109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340486" y="2434067"/>
            <a:ext cx="1803514" cy="563598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CDC83258-41B3-344A-B242-BA913131444B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91105" y="2431961"/>
            <a:ext cx="2035250" cy="74523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5BA40C9F-8F1C-BB45-A3B8-4E0370E82D8A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924804" y="4369256"/>
            <a:ext cx="2008756" cy="380513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91680F46-D19C-6C4C-B550-380FCA5D8503}"/>
              </a:ext>
            </a:extLst>
          </p:cNvPr>
          <p:cNvPicPr>
            <a:picLocks noChangeAspect="1"/>
          </p:cNvPicPr>
          <p:nvPr/>
        </p:nvPicPr>
        <p:blipFill rotWithShape="1">
          <a:blip r:embed="rId11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19130" y="4749769"/>
            <a:ext cx="4064000" cy="1542174"/>
          </a:xfrm>
          <a:prstGeom prst="rect">
            <a:avLst/>
          </a:prstGeom>
        </p:spPr>
      </p:pic>
      <p:pic>
        <p:nvPicPr>
          <p:cNvPr id="36" name="Picture 35">
            <a:extLst>
              <a:ext uri="{FF2B5EF4-FFF2-40B4-BE49-F238E27FC236}">
                <a16:creationId xmlns:a16="http://schemas.microsoft.com/office/drawing/2014/main" id="{76602F4C-1CCD-294F-B118-9C3CF6614653}"/>
              </a:ext>
            </a:extLst>
          </p:cNvPr>
          <p:cNvPicPr>
            <a:picLocks noChangeAspect="1"/>
          </p:cNvPicPr>
          <p:nvPr/>
        </p:nvPicPr>
        <p:blipFill rotWithShape="1">
          <a:blip r:embed="rId1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685037" y="5816586"/>
            <a:ext cx="388467" cy="380514"/>
          </a:xfrm>
          <a:prstGeom prst="rect">
            <a:avLst/>
          </a:prstGeom>
        </p:spPr>
      </p:pic>
      <p:pic>
        <p:nvPicPr>
          <p:cNvPr id="38" name="Picture 37">
            <a:extLst>
              <a:ext uri="{FF2B5EF4-FFF2-40B4-BE49-F238E27FC236}">
                <a16:creationId xmlns:a16="http://schemas.microsoft.com/office/drawing/2014/main" id="{07413795-5C83-9F46-8A14-7FEC55DC1194}"/>
              </a:ext>
            </a:extLst>
          </p:cNvPr>
          <p:cNvPicPr>
            <a:picLocks noChangeAspect="1"/>
          </p:cNvPicPr>
          <p:nvPr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223245" y="4943318"/>
            <a:ext cx="420082" cy="380513"/>
          </a:xfrm>
          <a:prstGeom prst="rect">
            <a:avLst/>
          </a:prstGeom>
        </p:spPr>
      </p:pic>
      <p:pic>
        <p:nvPicPr>
          <p:cNvPr id="42" name="Picture 41">
            <a:extLst>
              <a:ext uri="{FF2B5EF4-FFF2-40B4-BE49-F238E27FC236}">
                <a16:creationId xmlns:a16="http://schemas.microsoft.com/office/drawing/2014/main" id="{4B091DC1-1351-3843-9071-106ADBBDEF2D}"/>
              </a:ext>
            </a:extLst>
          </p:cNvPr>
          <p:cNvPicPr>
            <a:picLocks noChangeAspect="1"/>
          </p:cNvPicPr>
          <p:nvPr/>
        </p:nvPicPr>
        <p:blipFill rotWithShape="1">
          <a:blip r:embed="rId1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026972" y="5816586"/>
            <a:ext cx="511626" cy="7277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51516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Euclid_Techlabs_Curved2.jpg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154" y="293915"/>
            <a:ext cx="9144000" cy="6857143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11B292F6-A3A0-424C-9C74-ED8497436FC2}"/>
              </a:ext>
            </a:extLst>
          </p:cNvPr>
          <p:cNvSpPr/>
          <p:nvPr/>
        </p:nvSpPr>
        <p:spPr>
          <a:xfrm>
            <a:off x="11154" y="403824"/>
            <a:ext cx="9144000" cy="584775"/>
          </a:xfrm>
          <a:prstGeom prst="rect">
            <a:avLst/>
          </a:prstGeom>
          <a:solidFill>
            <a:srgbClr val="FFFFFF">
              <a:alpha val="74118"/>
            </a:srgbClr>
          </a:solidFill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3200" b="1" dirty="0">
                <a:solidFill>
                  <a:srgbClr val="FF6600"/>
                </a:solidFill>
                <a:latin typeface="Arial" pitchFamily="34" charset="0"/>
                <a:cs typeface="Arial" pitchFamily="34" charset="0"/>
              </a:rPr>
              <a:t>Diamond Mott Polarimetry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36B9D658-D636-2148-85C5-B762CD1078B6}"/>
              </a:ext>
            </a:extLst>
          </p:cNvPr>
          <p:cNvSpPr txBox="1"/>
          <p:nvPr/>
        </p:nvSpPr>
        <p:spPr>
          <a:xfrm>
            <a:off x="844952" y="1251305"/>
            <a:ext cx="7755038" cy="4739759"/>
          </a:xfrm>
          <a:prstGeom prst="rect">
            <a:avLst/>
          </a:prstGeom>
          <a:solidFill>
            <a:srgbClr val="FFFFFF">
              <a:alpha val="50196"/>
            </a:srgbClr>
          </a:solidFill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ED5E24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Radiative corrections to Mott polarimetry may be quantified by comparing measured polarization with high and low Z targets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ED5E24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The existing 5 MeV Mott at </a:t>
            </a:r>
            <a:r>
              <a:rPr lang="en-US" b="1" dirty="0" err="1">
                <a:solidFill>
                  <a:srgbClr val="ED5E24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JLab’s</a:t>
            </a:r>
            <a:r>
              <a:rPr lang="en-US" b="1" dirty="0">
                <a:solidFill>
                  <a:srgbClr val="ED5E24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CEBAF may be suitable for a diamond target experiment (J. </a:t>
            </a:r>
            <a:r>
              <a:rPr lang="en-US" b="1" dirty="0" err="1">
                <a:solidFill>
                  <a:srgbClr val="ED5E24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Grames</a:t>
            </a:r>
            <a:r>
              <a:rPr lang="en-US" b="1" dirty="0">
                <a:solidFill>
                  <a:srgbClr val="ED5E24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) – recent 0.6% accuracy! Hope to push to 0.4% with this proposed work.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ED5E24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Euclid Techlabs has extensive synthetic diamond growth experience and has utilized specially prepared diamond in many applications from field emission cathodes to electron beam halo diagnostics (J. Butler, I. </a:t>
            </a:r>
            <a:r>
              <a:rPr lang="en-US" b="1" dirty="0" err="1">
                <a:solidFill>
                  <a:srgbClr val="ED5E24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Ponomaryev</a:t>
            </a:r>
            <a:r>
              <a:rPr lang="en-US" b="1" dirty="0">
                <a:solidFill>
                  <a:srgbClr val="ED5E24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, S. </a:t>
            </a:r>
            <a:r>
              <a:rPr lang="en-US" b="1" dirty="0" err="1">
                <a:solidFill>
                  <a:srgbClr val="ED5E24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Kuzikov</a:t>
            </a:r>
            <a:r>
              <a:rPr lang="en-US" b="1" dirty="0">
                <a:solidFill>
                  <a:srgbClr val="ED5E24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, C. Jing)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ED5E24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An SBIR Phase I proposal is in preparation (E. Montgomery, PI, A. </a:t>
            </a:r>
            <a:r>
              <a:rPr lang="en-US" b="1" dirty="0" err="1">
                <a:solidFill>
                  <a:srgbClr val="ED5E24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Afanasev</a:t>
            </a:r>
            <a:r>
              <a:rPr lang="en-US" b="1" dirty="0">
                <a:solidFill>
                  <a:srgbClr val="ED5E24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, theory/computation)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ED5E24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Euclid Techlabs welcomes collaboration and suggestions leading up to the mid-October 2020 proposal submission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b="1" dirty="0" err="1">
                <a:solidFill>
                  <a:srgbClr val="ED5E24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E.Montgomery@euclidtechlabs.com</a:t>
            </a:r>
            <a:endParaRPr lang="en-US" b="1" dirty="0">
              <a:solidFill>
                <a:srgbClr val="ED5E24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FC5F6F9-7B25-F949-B1B8-943473779BA0}"/>
              </a:ext>
            </a:extLst>
          </p:cNvPr>
          <p:cNvSpPr txBox="1"/>
          <p:nvPr/>
        </p:nvSpPr>
        <p:spPr>
          <a:xfrm>
            <a:off x="-348343" y="3450771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C9A8032-ADC1-7C4E-BBED-60A943B4CF1A}"/>
              </a:ext>
            </a:extLst>
          </p:cNvPr>
          <p:cNvSpPr txBox="1"/>
          <p:nvPr/>
        </p:nvSpPr>
        <p:spPr>
          <a:xfrm>
            <a:off x="10221686" y="39624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03452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Euclid_Techlabs_Curved2.jpg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154" y="293915"/>
            <a:ext cx="9144000" cy="6857143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11B292F6-A3A0-424C-9C74-ED8497436FC2}"/>
              </a:ext>
            </a:extLst>
          </p:cNvPr>
          <p:cNvSpPr/>
          <p:nvPr/>
        </p:nvSpPr>
        <p:spPr>
          <a:xfrm>
            <a:off x="11154" y="403824"/>
            <a:ext cx="9144000" cy="584775"/>
          </a:xfrm>
          <a:prstGeom prst="rect">
            <a:avLst/>
          </a:prstGeom>
          <a:solidFill>
            <a:srgbClr val="FFFFFF">
              <a:alpha val="74118"/>
            </a:srgbClr>
          </a:solidFill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3200" b="1" dirty="0">
                <a:solidFill>
                  <a:srgbClr val="FF6600"/>
                </a:solidFill>
                <a:latin typeface="Arial" pitchFamily="34" charset="0"/>
                <a:cs typeface="Arial" pitchFamily="34" charset="0"/>
              </a:rPr>
              <a:t>Euclid Capabilities for EIC polarimetry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36B9D658-D636-2148-85C5-B762CD1078B6}"/>
              </a:ext>
            </a:extLst>
          </p:cNvPr>
          <p:cNvSpPr txBox="1"/>
          <p:nvPr/>
        </p:nvSpPr>
        <p:spPr>
          <a:xfrm>
            <a:off x="844952" y="1251305"/>
            <a:ext cx="7755038" cy="4247317"/>
          </a:xfrm>
          <a:prstGeom prst="rect">
            <a:avLst/>
          </a:prstGeom>
          <a:solidFill>
            <a:srgbClr val="FFFFFF">
              <a:alpha val="50196"/>
            </a:srgbClr>
          </a:solidFill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b="1" dirty="0">
                <a:solidFill>
                  <a:srgbClr val="ED5E24"/>
                </a:solidFill>
                <a:latin typeface="Arial" panose="020B0604020202020204" pitchFamily="34" charset="0"/>
              </a:rPr>
              <a:t>electron detection expertise (such as our current electron halo detector with diamond embedded in an RF resonator for extreme sensitivity)</a:t>
            </a:r>
          </a:p>
          <a:p>
            <a:pPr marL="285750" indent="-285750">
              <a:buFontTx/>
              <a:buChar char="-"/>
            </a:pPr>
            <a:endParaRPr lang="en-US" b="1" dirty="0">
              <a:solidFill>
                <a:srgbClr val="ED5E24"/>
              </a:solidFill>
              <a:latin typeface="Arial" panose="020B0604020202020204" pitchFamily="34" charset="0"/>
            </a:endParaRPr>
          </a:p>
          <a:p>
            <a:pPr marL="285750" indent="-285750">
              <a:buFontTx/>
              <a:buChar char="-"/>
            </a:pPr>
            <a:r>
              <a:rPr lang="en-US" b="1" dirty="0">
                <a:solidFill>
                  <a:srgbClr val="ED5E24"/>
                </a:solidFill>
                <a:latin typeface="Arial" panose="020B0604020202020204" pitchFamily="34" charset="0"/>
              </a:rPr>
              <a:t>substantial diamond growth and fabrication expertise (including laser machining of diamond, HPHT and CVD growth experience)</a:t>
            </a:r>
          </a:p>
          <a:p>
            <a:pPr marL="285750" indent="-285750">
              <a:buFontTx/>
              <a:buChar char="-"/>
            </a:pPr>
            <a:endParaRPr lang="en-US" b="1" dirty="0">
              <a:solidFill>
                <a:srgbClr val="ED5E24"/>
              </a:solidFill>
              <a:latin typeface="Arial" panose="020B0604020202020204" pitchFamily="34" charset="0"/>
            </a:endParaRPr>
          </a:p>
          <a:p>
            <a:pPr marL="285750" indent="-285750">
              <a:buFontTx/>
              <a:buChar char="-"/>
            </a:pPr>
            <a:r>
              <a:rPr lang="en-US" b="1" dirty="0">
                <a:solidFill>
                  <a:srgbClr val="ED5E24"/>
                </a:solidFill>
                <a:latin typeface="Arial" panose="020B0604020202020204" pitchFamily="34" charset="0"/>
              </a:rPr>
              <a:t>Andrei's code for </a:t>
            </a:r>
            <a:r>
              <a:rPr lang="en-US" b="1" dirty="0" err="1">
                <a:solidFill>
                  <a:srgbClr val="ED5E24"/>
                </a:solidFill>
                <a:latin typeface="Arial" panose="020B0604020202020204" pitchFamily="34" charset="0"/>
              </a:rPr>
              <a:t>Möller</a:t>
            </a:r>
            <a:r>
              <a:rPr lang="en-US" b="1" dirty="0">
                <a:solidFill>
                  <a:srgbClr val="ED5E24"/>
                </a:solidFill>
                <a:latin typeface="Arial" panose="020B0604020202020204" pitchFamily="34" charset="0"/>
              </a:rPr>
              <a:t> radiative corrections and Mott, as well as codes by others to run Compton radiative corrections</a:t>
            </a:r>
          </a:p>
          <a:p>
            <a:pPr marL="285750" indent="-285750">
              <a:buFontTx/>
              <a:buChar char="-"/>
            </a:pPr>
            <a:endParaRPr lang="en-US" b="1" dirty="0">
              <a:solidFill>
                <a:srgbClr val="ED5E24"/>
              </a:solidFill>
              <a:latin typeface="Arial" panose="020B0604020202020204" pitchFamily="34" charset="0"/>
            </a:endParaRPr>
          </a:p>
          <a:p>
            <a:pPr marL="285750" indent="-285750">
              <a:buFontTx/>
              <a:buChar char="-"/>
            </a:pPr>
            <a:r>
              <a:rPr lang="en-US" b="1" dirty="0">
                <a:solidFill>
                  <a:srgbClr val="ED5E24"/>
                </a:solidFill>
                <a:latin typeface="Arial" panose="020B0604020202020204" pitchFamily="34" charset="0"/>
              </a:rPr>
              <a:t>superconducting device modeling/experiment experience</a:t>
            </a:r>
            <a:br>
              <a:rPr lang="en-US" b="1" dirty="0">
                <a:solidFill>
                  <a:srgbClr val="ED5E24"/>
                </a:solidFill>
                <a:latin typeface="Arial" panose="020B0604020202020204" pitchFamily="34" charset="0"/>
              </a:rPr>
            </a:br>
            <a:endParaRPr lang="en-US" b="1" dirty="0">
              <a:solidFill>
                <a:srgbClr val="ED5E24"/>
              </a:solidFill>
              <a:latin typeface="Arial" panose="020B0604020202020204" pitchFamily="34" charset="0"/>
            </a:endParaRPr>
          </a:p>
          <a:p>
            <a:pPr marL="285750" indent="-285750">
              <a:buFontTx/>
              <a:buChar char="-"/>
            </a:pPr>
            <a:r>
              <a:rPr lang="en-US" b="1" dirty="0">
                <a:solidFill>
                  <a:srgbClr val="ED5E24"/>
                </a:solidFill>
                <a:latin typeface="Arial" panose="020B0604020202020204" pitchFamily="34" charset="0"/>
              </a:rPr>
              <a:t>nanofabrication (electron beam lithography, optical lithography, wet and dry etching, RF and DC plasma sputter coating)</a:t>
            </a:r>
          </a:p>
          <a:p>
            <a:pPr marL="285750" indent="-285750">
              <a:buFontTx/>
              <a:buChar char="-"/>
            </a:pPr>
            <a:endParaRPr lang="en-US" b="1" dirty="0">
              <a:solidFill>
                <a:srgbClr val="ED5E24"/>
              </a:solidFill>
              <a:latin typeface="Arial" panose="020B0604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FC5F6F9-7B25-F949-B1B8-943473779BA0}"/>
              </a:ext>
            </a:extLst>
          </p:cNvPr>
          <p:cNvSpPr txBox="1"/>
          <p:nvPr/>
        </p:nvSpPr>
        <p:spPr>
          <a:xfrm>
            <a:off x="-348343" y="3450771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87409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11443</TotalTime>
  <Words>296</Words>
  <Application>Microsoft Macintosh PowerPoint</Application>
  <PresentationFormat>On-screen Show (4:3)</PresentationFormat>
  <Paragraphs>40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Glance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Matt Call</dc:creator>
  <cp:lastModifiedBy>Office Three Subscription</cp:lastModifiedBy>
  <cp:revision>173</cp:revision>
  <cp:lastPrinted>2020-08-28T14:43:06Z</cp:lastPrinted>
  <dcterms:created xsi:type="dcterms:W3CDTF">2018-03-16T15:30:01Z</dcterms:created>
  <dcterms:modified xsi:type="dcterms:W3CDTF">2020-09-15T15:22:52Z</dcterms:modified>
</cp:coreProperties>
</file>