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png" ContentType="image/png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23F9AEFA-F8D9-4760-B330-C309E75F5FAB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53640" y="1463040"/>
            <a:ext cx="10003320" cy="5091840"/>
          </a:xfrm>
          <a:prstGeom prst="rect">
            <a:avLst/>
          </a:prstGeom>
          <a:ln>
            <a:noFill/>
          </a:ln>
        </p:spPr>
      </p:pic>
      <p:sp>
        <p:nvSpPr>
          <p:cNvPr id="42" name="TextShape 1"/>
          <p:cNvSpPr txBox="1"/>
          <p:nvPr/>
        </p:nvSpPr>
        <p:spPr>
          <a:xfrm>
            <a:off x="1537920" y="440640"/>
            <a:ext cx="7589520" cy="343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/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matrix table from PWG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Table 1"/>
          <p:cNvGraphicFramePr/>
          <p:nvPr/>
        </p:nvGraphicFramePr>
        <p:xfrm>
          <a:off x="1828800" y="1371600"/>
          <a:ext cx="7223400" cy="4737240"/>
        </p:xfrm>
        <a:graphic>
          <a:graphicData uri="http://schemas.openxmlformats.org/drawingml/2006/table">
            <a:tbl>
              <a:tblPr/>
              <a:tblGrid>
                <a:gridCol w="1203120"/>
                <a:gridCol w="1662480"/>
                <a:gridCol w="789120"/>
                <a:gridCol w="1157760"/>
                <a:gridCol w="1693080"/>
                <a:gridCol w="802800"/>
              </a:tblGrid>
              <a:tr h="946800">
                <a:tc>
                  <a:txBody>
                    <a:bodyPr lIns="90000" rIns="90000" tIns="46800" bIns="46800"/>
                    <a:p>
                      <a:pPr algn="ctr"/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ŋ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/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Energy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Resolution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/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Min E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MeV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/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PID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/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Energy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Resolution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/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Min E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MeV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946800">
                <a:tc>
                  <a:txBody>
                    <a:bodyPr lIns="90000" rIns="90000" tIns="46800" bIns="46800"/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-4.2 to -2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/>
                    <a:p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2.2%/</a:t>
                      </a:r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√</a:t>
                      </a:r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E</a:t>
                      </a:r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+1%</a:t>
                      </a:r>
                      <a:endParaRPr b="0" lang="en-US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endParaRPr b="0" lang="en-US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0" i="1" lang="en-US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Achieved with PMT readout</a:t>
                      </a:r>
                      <a:endParaRPr b="0" lang="en-US" sz="1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0" i="1" lang="en-US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 </a:t>
                      </a:r>
                      <a:r>
                        <a:rPr b="0" i="1" lang="en-US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&gt; 35 cm space</a:t>
                      </a:r>
                      <a:endParaRPr b="0" lang="en-US" sz="1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/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/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50%/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√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E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+10%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/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500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946800">
                <a:tc>
                  <a:txBody>
                    <a:bodyPr lIns="90000" rIns="90000" tIns="46800" bIns="46800"/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-2 to -1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/>
                    <a:p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(4*-8)%/</a:t>
                      </a:r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√</a:t>
                      </a:r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E</a:t>
                      </a:r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+1.5%</a:t>
                      </a:r>
                      <a:endParaRPr b="0" lang="en-US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0" i="1" lang="en-US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Upper limit achievable with 40 cm space and projective geometry</a:t>
                      </a:r>
                      <a:endParaRPr b="0" lang="en-US" sz="1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0" i="1" lang="en-US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* better resolution required more (65 cm) space allocated  </a:t>
                      </a: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 </a:t>
                      </a: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en-US" sz="1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/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/>
                    <a:p>
                      <a:r>
                        <a:rPr b="0" lang="en-US" sz="1800" spc="-1" strike="noStrike">
                          <a:solidFill>
                            <a:srgbClr val="ff33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50%/</a:t>
                      </a:r>
                      <a:r>
                        <a:rPr b="0" lang="en-US" sz="1800" spc="-1" strike="noStrike">
                          <a:solidFill>
                            <a:srgbClr val="ff33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√</a:t>
                      </a:r>
                      <a:r>
                        <a:rPr b="0" lang="en-US" sz="1800" spc="-1" strike="noStrike">
                          <a:solidFill>
                            <a:srgbClr val="ff33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E</a:t>
                      </a:r>
                      <a:r>
                        <a:rPr b="0" lang="en-US" sz="1800" spc="-1" strike="noStrike">
                          <a:solidFill>
                            <a:srgbClr val="ff33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+10%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1" i="1" lang="en-US" sz="1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Better resolution required more space and R&amp;D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/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500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946800">
                <a:tc>
                  <a:txBody>
                    <a:bodyPr lIns="90000" rIns="90000" tIns="46800" bIns="46800"/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-1 to 1 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/>
                    <a:p>
                      <a:r>
                        <a:rPr b="1" lang="en-US" sz="1200" spc="-1" strike="noStrike">
                          <a:solidFill>
                            <a:srgbClr val="ff3333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(12-14)%/</a:t>
                      </a:r>
                      <a:r>
                        <a:rPr b="1" lang="en-US" sz="1200" spc="-1" strike="noStrike">
                          <a:solidFill>
                            <a:srgbClr val="ff3333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√</a:t>
                      </a:r>
                      <a:r>
                        <a:rPr b="1" lang="en-US" sz="1200" spc="-1" strike="noStrike">
                          <a:solidFill>
                            <a:srgbClr val="ff3333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E</a:t>
                      </a:r>
                      <a:r>
                        <a:rPr b="1" lang="en-US" sz="1200" spc="-1" strike="noStrike">
                          <a:solidFill>
                            <a:srgbClr val="ff3333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+(2-3)%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0" i="1" lang="en-US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Feasible with Shashlik</a:t>
                      </a:r>
                      <a:endParaRPr b="0" lang="en-US" sz="1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0" i="1" lang="en-US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Better resolution could be achievable with (8%</a:t>
                      </a:r>
                      <a:r>
                        <a:rPr b="0" i="1" lang="en-US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/</a:t>
                      </a:r>
                      <a:r>
                        <a:rPr b="0" i="1" lang="en-US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Arial"/>
                        </a:rPr>
                        <a:t>√E)</a:t>
                      </a:r>
                      <a:r>
                        <a:rPr b="0" i="1" lang="en-US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 sampling cal. and more space or with   homogeneous materials</a:t>
                      </a:r>
                      <a:endParaRPr b="0" lang="en-US" sz="1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0" i="1" lang="en-US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PWO (2%/</a:t>
                      </a:r>
                      <a:r>
                        <a:rPr b="0" i="1" lang="en-US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Arial"/>
                        </a:rPr>
                        <a:t>√E</a:t>
                      </a:r>
                      <a:r>
                        <a:rPr b="0" i="1" lang="en-US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) and SciGlass (4-5%/</a:t>
                      </a:r>
                      <a:r>
                        <a:rPr b="0" i="1" lang="en-US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Arial"/>
                        </a:rPr>
                        <a:t>√E</a:t>
                      </a:r>
                      <a:r>
                        <a:rPr b="0" i="1" lang="en-US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) with ~30cm more space   </a:t>
                      </a:r>
                      <a:endParaRPr b="0" lang="en-US" sz="1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/>
                    <a:p>
                      <a:r>
                        <a:rPr b="0" lang="en-US" sz="1800" spc="-1" strike="noStrike">
                          <a:solidFill>
                            <a:srgbClr val="8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b="0" i="1" lang="en-US" sz="1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50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/>
                    <a:p>
                      <a:r>
                        <a:rPr b="0" lang="en-US" sz="1800" spc="-1" strike="noStrike">
                          <a:solidFill>
                            <a:srgbClr val="ff3333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100%/</a:t>
                      </a:r>
                      <a:r>
                        <a:rPr b="0" lang="en-US" sz="1800" spc="-1" strike="noStrike">
                          <a:solidFill>
                            <a:srgbClr val="ff3333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√</a:t>
                      </a:r>
                      <a:r>
                        <a:rPr b="0" lang="en-US" sz="1800" spc="-1" strike="noStrike">
                          <a:solidFill>
                            <a:srgbClr val="ff3333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E</a:t>
                      </a:r>
                      <a:r>
                        <a:rPr b="0" lang="en-US" sz="1800" spc="-1" strike="noStrike">
                          <a:solidFill>
                            <a:srgbClr val="ff3333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  +10%</a:t>
                      </a:r>
                      <a:endParaRPr b="0" lang="en-US" sz="1800" spc="-1" strike="noStrike">
                        <a:solidFill>
                          <a:srgbClr val="ff3333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/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500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950040">
                <a:tc>
                  <a:txBody>
                    <a:bodyPr lIns="90000" rIns="90000" tIns="46800" bIns="46800"/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 to 4.2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/>
                    <a:p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(4*-12)%/</a:t>
                      </a:r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√</a:t>
                      </a:r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E</a:t>
                      </a:r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+1.5%</a:t>
                      </a:r>
                      <a:endParaRPr b="0" lang="en-US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endParaRPr b="0" lang="en-US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1" i="1" lang="en-US" sz="1000" spc="-1" strike="noStrike" u="sng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* better resolution required more (~65 cm) space allocated </a:t>
                      </a:r>
                      <a:r>
                        <a:rPr b="1" i="1" lang="en-US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 </a:t>
                      </a:r>
                      <a:endParaRPr b="0" lang="en-US" sz="1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/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/>
                    <a:p>
                      <a:r>
                        <a:rPr b="0" lang="en-US" sz="1800" spc="-1" strike="noStrike">
                          <a:solidFill>
                            <a:srgbClr val="ff3333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50%/</a:t>
                      </a:r>
                      <a:r>
                        <a:rPr b="0" lang="en-US" sz="1800" spc="-1" strike="noStrike">
                          <a:solidFill>
                            <a:srgbClr val="ff3333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√</a:t>
                      </a:r>
                      <a:r>
                        <a:rPr b="0" lang="en-US" sz="1800" spc="-1" strike="noStrike">
                          <a:solidFill>
                            <a:srgbClr val="ff3333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E</a:t>
                      </a:r>
                      <a:r>
                        <a:rPr b="0" lang="en-US" sz="1800" spc="-1" strike="noStrike">
                          <a:solidFill>
                            <a:srgbClr val="ff3333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+10%</a:t>
                      </a:r>
                      <a:endParaRPr b="0" lang="en-US" sz="1800" spc="-1" strike="noStrike">
                        <a:solidFill>
                          <a:srgbClr val="ff3333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endParaRPr b="0" lang="en-US" sz="1800" spc="-1" strike="noStrike">
                        <a:solidFill>
                          <a:srgbClr val="ff3333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0" i="1" lang="en-US" sz="1400" spc="-1" strike="noStrike">
                          <a:solidFill>
                            <a:srgbClr val="ff3333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35%/</a:t>
                      </a:r>
                      <a:r>
                        <a:rPr b="0" i="1" lang="en-US" sz="1400" spc="-1" strike="noStrike">
                          <a:solidFill>
                            <a:srgbClr val="ff3333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√</a:t>
                      </a:r>
                      <a:r>
                        <a:rPr b="0" i="1" lang="en-US" sz="1400" spc="-1" strike="noStrike">
                          <a:solidFill>
                            <a:srgbClr val="ff3333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E</a:t>
                      </a:r>
                      <a:r>
                        <a:rPr b="0" i="1" lang="en-US" sz="1400" spc="-1" strike="noStrike">
                          <a:solidFill>
                            <a:srgbClr val="ff3333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not possible</a:t>
                      </a:r>
                      <a:endParaRPr b="0" lang="en-US" sz="1400" spc="-1" strike="noStrike">
                        <a:solidFill>
                          <a:srgbClr val="ff3333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/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500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Application>LibreOffice/5.3.6.1$Linux_X86_64 LibreOffice_project/30$Build-1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2020-09-22T13:06:59Z</dcterms:created>
  <dc:creator/>
  <dc:description/>
  <dc:language>en-US</dc:language>
  <cp:lastModifiedBy/>
  <dcterms:modified xsi:type="dcterms:W3CDTF">2020-09-22T15:17:26Z</dcterms:modified>
  <cp:revision>12</cp:revision>
  <dc:subject/>
  <dc:title/>
</cp:coreProperties>
</file>