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tif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0" r:id="rId3"/>
    <p:sldId id="261" r:id="rId4"/>
    <p:sldId id="349" r:id="rId5"/>
    <p:sldId id="314" r:id="rId6"/>
    <p:sldId id="313" r:id="rId7"/>
    <p:sldId id="323" r:id="rId8"/>
    <p:sldId id="318" r:id="rId9"/>
    <p:sldId id="277" r:id="rId10"/>
    <p:sldId id="321" r:id="rId11"/>
    <p:sldId id="345" r:id="rId12"/>
    <p:sldId id="319" r:id="rId13"/>
    <p:sldId id="340" r:id="rId14"/>
    <p:sldId id="346" r:id="rId15"/>
    <p:sldId id="347" r:id="rId16"/>
    <p:sldId id="342" r:id="rId17"/>
    <p:sldId id="328" r:id="rId18"/>
    <p:sldId id="343" r:id="rId19"/>
    <p:sldId id="344" r:id="rId20"/>
    <p:sldId id="333" r:id="rId21"/>
    <p:sldId id="348" r:id="rId22"/>
    <p:sldId id="350" r:id="rId23"/>
    <p:sldId id="353" r:id="rId24"/>
    <p:sldId id="295" r:id="rId25"/>
    <p:sldId id="325" r:id="rId26"/>
    <p:sldId id="273" r:id="rId27"/>
    <p:sldId id="258" r:id="rId28"/>
    <p:sldId id="351" r:id="rId29"/>
    <p:sldId id="352" r:id="rId30"/>
    <p:sldId id="354" r:id="rId31"/>
    <p:sldId id="355" r:id="rId32"/>
    <p:sldId id="335" r:id="rId33"/>
    <p:sldId id="336" r:id="rId34"/>
    <p:sldId id="337" r:id="rId35"/>
    <p:sldId id="338" r:id="rId36"/>
    <p:sldId id="274" r:id="rId37"/>
    <p:sldId id="312" r:id="rId38"/>
    <p:sldId id="290" r:id="rId39"/>
    <p:sldId id="32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D1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792" autoAdjust="0"/>
  </p:normalViewPr>
  <p:slideViewPr>
    <p:cSldViewPr snapToGrid="0">
      <p:cViewPr>
        <p:scale>
          <a:sx n="50" d="100"/>
          <a:sy n="50" d="100"/>
        </p:scale>
        <p:origin x="1156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3004FB-DF2B-4D9C-B6A5-08E3A9F05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34A90-D1E5-4902-AEFF-97ED8889FA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F134-EB86-401C-93B2-BFB6CD2B0E5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48FD6-0358-464D-9AB8-B06620611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Henry Klest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C8187-0743-4C39-8D91-6D2DB69B7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D24F-0BD8-491D-85AB-F40F8FF7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78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AD1E6-4F01-4607-9761-B2FFF91ACAA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Henry Klest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6AD93-0C12-403A-9C8F-CF447C9B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37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17D8-84DB-494F-BE4F-FE8E4D2D82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</p:spTree>
    <p:extLst>
      <p:ext uri="{BB962C8B-B14F-4D97-AF65-F5344CB8AC3E}">
        <p14:creationId xmlns:p14="http://schemas.microsoft.com/office/powerpoint/2010/main" val="22265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BA024-F3F1-4379-BB6B-489172648D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</p:spTree>
    <p:extLst>
      <p:ext uri="{BB962C8B-B14F-4D97-AF65-F5344CB8AC3E}">
        <p14:creationId xmlns:p14="http://schemas.microsoft.com/office/powerpoint/2010/main" val="87664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unreasonable effectiveness of SHERPA and VINCIA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1770C-CA80-4845-9196-BF55B64B1B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</p:spTree>
    <p:extLst>
      <p:ext uri="{BB962C8B-B14F-4D97-AF65-F5344CB8AC3E}">
        <p14:creationId xmlns:p14="http://schemas.microsoft.com/office/powerpoint/2010/main" val="411166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5AEE-9341-481C-B654-681835BE44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</p:spTree>
    <p:extLst>
      <p:ext uri="{BB962C8B-B14F-4D97-AF65-F5344CB8AC3E}">
        <p14:creationId xmlns:p14="http://schemas.microsoft.com/office/powerpoint/2010/main" val="417114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EEE9F-608D-49DA-8DF1-D1CDA6E1AA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</p:spTree>
    <p:extLst>
      <p:ext uri="{BB962C8B-B14F-4D97-AF65-F5344CB8AC3E}">
        <p14:creationId xmlns:p14="http://schemas.microsoft.com/office/powerpoint/2010/main" val="116024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62489-276C-416F-8CF6-4279904D1A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</p:spTree>
    <p:extLst>
      <p:ext uri="{BB962C8B-B14F-4D97-AF65-F5344CB8AC3E}">
        <p14:creationId xmlns:p14="http://schemas.microsoft.com/office/powerpoint/2010/main" val="282746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Sherpa tends to overestimate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6AD93-0C12-403A-9C8F-CF447C9B5A82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AF744-F405-4FFB-B6DC-2C0D5F51D9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</p:spTree>
    <p:extLst>
      <p:ext uri="{BB962C8B-B14F-4D97-AF65-F5344CB8AC3E}">
        <p14:creationId xmlns:p14="http://schemas.microsoft.com/office/powerpoint/2010/main" val="313453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079712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630585"/>
            <a:ext cx="3874959" cy="6549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4793201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99" y="1872928"/>
            <a:ext cx="6489977" cy="23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9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537712" y="1315499"/>
            <a:ext cx="2587487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15499"/>
            <a:ext cx="2589575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82A70-B2D2-524C-9B65-16C829D5B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17624-2452-404D-BA5D-154641F9DF6E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4903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05560"/>
            <a:ext cx="2603008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D28B0AA-D819-554A-B331-0F72C78849D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537713" y="1305561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8A1CAF-A569-4347-A007-3D6D57007AB9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37713" y="3560870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81F109-044F-478B-8647-D3575D7F06DA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31C8BE-6ABE-214F-8028-590E3C25CAE7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778901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10058400" cy="4472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8F3715-7867-1F43-B566-63242F3525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919222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7EC303E-81FB-C242-BD4C-8F8BB6D8767D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7638580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92A7FDB-6DBD-8649-BF55-E933B4AAC1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9222" y="5106554"/>
            <a:ext cx="2603008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1" i="0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9525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DE75D71-26B1-294F-A502-EA1664F76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837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B52CBA0-BA28-E149-999E-2EA8CB1493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4349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005F0-8EC7-41D9-8C84-6CB74F0971FA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9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01D404-17C7-6C4D-88CA-3C7C83F5CE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2245" y="0"/>
            <a:ext cx="117580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7644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5"/>
            <a:ext cx="10058400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Photo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10058400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255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6"/>
            <a:ext cx="4926496" cy="345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Short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04F4B-05F0-FC4A-AF12-099FD6CA988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185452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87D7A-CCD4-2149-B9B7-119A9E71CE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452" y="5493336"/>
            <a:ext cx="4939748" cy="345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Short Caption Here</a:t>
            </a:r>
          </a:p>
        </p:txBody>
      </p:sp>
    </p:spTree>
    <p:extLst>
      <p:ext uri="{BB962C8B-B14F-4D97-AF65-F5344CB8AC3E}">
        <p14:creationId xmlns:p14="http://schemas.microsoft.com/office/powerpoint/2010/main" val="334468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C48A-C379-4C90-8EDA-6EB776F9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6478-5049-4BA6-9E0F-63A645A02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C26D4-7D03-4968-9077-C1F5E9C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F7776-B600-4530-AA3A-DA6CDB41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Henry Klest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4DEC-9E72-4DF1-8EC6-02AB8309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2" y="1383120"/>
            <a:ext cx="9181578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6500" b="1" i="0">
                <a:solidFill>
                  <a:schemeClr val="bg1"/>
                </a:solidFill>
                <a:latin typeface="Verdana Bold"/>
              </a:defRPr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2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1901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F09B3-AAEB-4BFA-9021-C2555CCD153A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E8240-4FFC-4BBF-A30C-F33A68786BBA}"/>
              </a:ext>
            </a:extLst>
          </p:cNvPr>
          <p:cNvSpPr/>
          <p:nvPr userDrawn="1"/>
        </p:nvSpPr>
        <p:spPr>
          <a:xfrm>
            <a:off x="777067" y="5280236"/>
            <a:ext cx="10491007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AB5A2-F209-43C6-868D-C22A5BA6CB22}"/>
              </a:ext>
            </a:extLst>
          </p:cNvPr>
          <p:cNvSpPr/>
          <p:nvPr userDrawn="1"/>
        </p:nvSpPr>
        <p:spPr>
          <a:xfrm>
            <a:off x="777067" y="200025"/>
            <a:ext cx="3728258" cy="69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F09B3-AAEB-4BFA-9021-C2555CCD153A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E8240-4FFC-4BBF-A30C-F33A68786BBA}"/>
              </a:ext>
            </a:extLst>
          </p:cNvPr>
          <p:cNvSpPr/>
          <p:nvPr userDrawn="1"/>
        </p:nvSpPr>
        <p:spPr>
          <a:xfrm>
            <a:off x="777067" y="5280236"/>
            <a:ext cx="10491007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AB5A2-F209-43C6-868D-C22A5BA6CB22}"/>
              </a:ext>
            </a:extLst>
          </p:cNvPr>
          <p:cNvSpPr/>
          <p:nvPr userDrawn="1"/>
        </p:nvSpPr>
        <p:spPr>
          <a:xfrm>
            <a:off x="777067" y="200025"/>
            <a:ext cx="3728258" cy="69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F249740-310B-4DD3-9F74-8E7FE3BC3F98}"/>
              </a:ext>
            </a:extLst>
          </p:cNvPr>
          <p:cNvSpPr txBox="1">
            <a:spLocks/>
          </p:cNvSpPr>
          <p:nvPr userDrawn="1"/>
        </p:nvSpPr>
        <p:spPr>
          <a:xfrm>
            <a:off x="4775200" y="65450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tint val="75000"/>
                  </a:schemeClr>
                </a:solidFill>
                <a:latin typeface="Georgia Bold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Henry Klest, HERA4EIC, June 8</a:t>
            </a:r>
          </a:p>
        </p:txBody>
      </p:sp>
    </p:spTree>
    <p:extLst>
      <p:ext uri="{BB962C8B-B14F-4D97-AF65-F5344CB8AC3E}">
        <p14:creationId xmlns:p14="http://schemas.microsoft.com/office/powerpoint/2010/main" val="162103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22C38A-E007-7044-A3C4-89DAFBD2AF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409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660A8-5A24-9242-8993-914FC07F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D1BAC-E2C9-4AED-8DB2-2930883762FC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6722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226C5F-8B57-A24B-B185-22B41FDD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05954-1D24-47F4-A474-715C8626EE2D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786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43F018-346F-8048-9611-88C8A9C8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EE1E9-0AB0-405B-A4F7-8270338FC051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3890"/>
            <a:ext cx="4533900" cy="2776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0903-B030-CF43-AE7E-EE2BBCEB42E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9" y="2703890"/>
            <a:ext cx="5271052" cy="2990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192BA-045B-C84C-A282-DFA15F4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DAABE-EC90-40D0-9254-3C316A8E08BE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8" y="1305339"/>
            <a:ext cx="5271052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BC2C5-6FE6-D04D-B1F3-21C30C79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28009-38EB-4925-BDC5-EF7449AB7713}"/>
              </a:ext>
            </a:extLst>
          </p:cNvPr>
          <p:cNvSpPr/>
          <p:nvPr userDrawn="1"/>
        </p:nvSpPr>
        <p:spPr>
          <a:xfrm>
            <a:off x="615143" y="6059978"/>
            <a:ext cx="1670858" cy="779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7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A6E-17FB-0B44-86DE-DACABB0A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Georgia Bold" panose="02040502050405020303" pitchFamily="18" charset="0"/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55571-0A5A-D246-AF01-A70D3543FB5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6800" y="6162805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1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>
          <p15:clr>
            <a:srgbClr val="F26B43"/>
          </p15:clr>
        </p15:guide>
        <p15:guide id="2" pos="7008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8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8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1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01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84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85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9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E595-5674-49DD-92AF-B1A503E15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90" y="2162518"/>
            <a:ext cx="10591608" cy="328586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Groomed Event Shapes in </a:t>
            </a:r>
            <a:r>
              <a:rPr lang="en-US" sz="6000" dirty="0" err="1">
                <a:solidFill>
                  <a:schemeClr val="tx1"/>
                </a:solidFill>
              </a:rPr>
              <a:t>e+p</a:t>
            </a:r>
            <a:r>
              <a:rPr lang="en-US" sz="6000" dirty="0">
                <a:solidFill>
                  <a:schemeClr val="tx1"/>
                </a:solidFill>
              </a:rPr>
              <a:t> DIS + Lessons for EIC*</a:t>
            </a:r>
            <a:br>
              <a:rPr lang="en-US" sz="6000" dirty="0"/>
            </a:br>
            <a:endParaRPr lang="en-US" sz="6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229A7-C3EF-4038-87D7-2AEBB635D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190" y="4624528"/>
            <a:ext cx="8951310" cy="86334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Henry Klest for the H1 Collaboration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HERA4EIC Workshop, June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CB76-AE68-437B-AB3A-5D16DEB2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DBA754-A0F6-4206-8434-F913195B0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472" y="81362"/>
            <a:ext cx="2590800" cy="1885950"/>
          </a:xfrm>
          <a:prstGeom prst="rect">
            <a:avLst/>
          </a:prstGeom>
        </p:spPr>
      </p:pic>
      <p:pic>
        <p:nvPicPr>
          <p:cNvPr id="1028" name="Picture 4" descr="DIS2021">
            <a:extLst>
              <a:ext uri="{FF2B5EF4-FFF2-40B4-BE49-F238E27FC236}">
                <a16:creationId xmlns:a16="http://schemas.microsoft.com/office/drawing/2014/main" id="{C6D89B16-E545-4012-926D-410B9397F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1" r="26348"/>
          <a:stretch/>
        </p:blipFill>
        <p:spPr bwMode="auto">
          <a:xfrm>
            <a:off x="3952222" y="81362"/>
            <a:ext cx="2219218" cy="847725"/>
          </a:xfrm>
          <a:prstGeom prst="rect">
            <a:avLst/>
          </a:prstGeom>
          <a:noFill/>
          <a:effectLst>
            <a:outerShdw blurRad="50800" dist="38100" dir="2700000" sx="111000" sy="111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2CD5E-D1E3-DFC9-208A-DD21F2EC23D7}"/>
              </a:ext>
            </a:extLst>
          </p:cNvPr>
          <p:cNvSpPr txBox="1"/>
          <p:nvPr/>
        </p:nvSpPr>
        <p:spPr>
          <a:xfrm>
            <a:off x="8543630" y="4502204"/>
            <a:ext cx="3152642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*EIC Lessons are my personal opinions as a newcomer, not representative of the H1 collaboration!</a:t>
            </a:r>
          </a:p>
        </p:txBody>
      </p:sp>
    </p:spTree>
    <p:extLst>
      <p:ext uri="{BB962C8B-B14F-4D97-AF65-F5344CB8AC3E}">
        <p14:creationId xmlns:p14="http://schemas.microsoft.com/office/powerpoint/2010/main" val="401216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B878EF-4342-43EB-AD16-26E96259D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66"/>
          <a:stretch/>
        </p:blipFill>
        <p:spPr>
          <a:xfrm>
            <a:off x="4699000" y="4193308"/>
            <a:ext cx="3821251" cy="2633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5509" y="1186043"/>
                <a:ext cx="7381330" cy="4998857"/>
              </a:xfrm>
            </p:spPr>
            <p:txBody>
              <a:bodyPr/>
              <a:lstStyle/>
              <a:p>
                <a:r>
                  <a:rPr lang="en-US" sz="2400" dirty="0">
                    <a:latin typeface="Georgia Regular"/>
                  </a:rPr>
                  <a:t>After grooming procedure, a subset of particles survives</a:t>
                </a:r>
              </a:p>
              <a:p>
                <a:pPr lvl="1"/>
                <a:r>
                  <a:rPr lang="en-US" sz="2000" dirty="0">
                    <a:latin typeface="Georgia Regular"/>
                  </a:rPr>
                  <a:t>Event shape is calculated with these particles</a:t>
                </a:r>
              </a:p>
              <a:p>
                <a:pPr lvl="1"/>
                <a:r>
                  <a:rPr lang="en-US" sz="2000" dirty="0">
                    <a:latin typeface="Georgia Regular"/>
                  </a:rPr>
                  <a:t>Two event shapes studied here</a:t>
                </a:r>
              </a:p>
              <a:p>
                <a:pPr lvl="1"/>
                <a:endParaRPr lang="en-US" sz="2400" dirty="0">
                  <a:latin typeface="Georgia Regular"/>
                </a:endParaRPr>
              </a:p>
              <a:p>
                <a:r>
                  <a:rPr lang="en-US" sz="2400" dirty="0">
                    <a:latin typeface="Georgia Regular"/>
                  </a:rPr>
                  <a:t>Groomed Invariant Mass (GIM)</a:t>
                </a:r>
              </a:p>
              <a:p>
                <a:pPr marL="0" indent="0">
                  <a:buNone/>
                </a:pPr>
                <a:endParaRPr lang="en-US" sz="2400" dirty="0">
                  <a:latin typeface="Georgia Regular"/>
                </a:endParaRPr>
              </a:p>
              <a:p>
                <a:r>
                  <a:rPr lang="en-US" sz="2400" dirty="0">
                    <a:latin typeface="Georgia Regular"/>
                  </a:rPr>
                  <a:t>Groomed 1-Jettiness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400" dirty="0">
                    <a:latin typeface="Georgia Regular"/>
                  </a:rPr>
                  <a:t> (analogous to thrust)</a:t>
                </a:r>
              </a:p>
              <a:p>
                <a:endParaRPr lang="en-US" sz="2400" dirty="0">
                  <a:latin typeface="Georgia Regular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5509" y="1186043"/>
                <a:ext cx="7381330" cy="49988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C485-0B4D-4ED8-9902-DA20079C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7181" y="6286521"/>
            <a:ext cx="2743200" cy="365125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4F5F1-D466-4DCB-A009-5F1B6F0EC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875" y="46070"/>
            <a:ext cx="3135970" cy="3319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B57D29-C66C-4C45-98FE-C97D2AEFD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337" y="3382618"/>
            <a:ext cx="3188744" cy="3319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6D3ED4-2ADA-4C1D-9B3C-40AA274A8E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54"/>
          <a:stretch/>
        </p:blipFill>
        <p:spPr>
          <a:xfrm>
            <a:off x="325509" y="4413220"/>
            <a:ext cx="4805291" cy="110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4783D9-1D19-40DD-B2DA-BDB84D28FCDD}"/>
                  </a:ext>
                </a:extLst>
              </p:cNvPr>
              <p:cNvSpPr txBox="1"/>
              <p:nvPr/>
            </p:nvSpPr>
            <p:spPr>
              <a:xfrm>
                <a:off x="686845" y="5778442"/>
                <a:ext cx="6096000" cy="812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𝑥𝑃</m:t>
                    </m:r>
                  </m:oMath>
                </a14:m>
                <a:r>
                  <a:rPr lang="en-US" sz="2200" dirty="0">
                    <a:latin typeface="Georgia Regular"/>
                  </a:rPr>
                  <a:t>,    </a:t>
                </a:r>
              </a:p>
              <a:p>
                <a:r>
                  <a:rPr lang="en-US" sz="2200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𝑥𝑃</m:t>
                    </m:r>
                  </m:oMath>
                </a14:m>
                <a:r>
                  <a:rPr lang="en-US" sz="2200" dirty="0">
                    <a:latin typeface="Georgia Regular"/>
                  </a:rPr>
                  <a:t>  </a:t>
                </a:r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4783D9-1D19-40DD-B2DA-BDB84D28F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45" y="5778442"/>
                <a:ext cx="6096000" cy="812915"/>
              </a:xfrm>
              <a:prstGeom prst="rect">
                <a:avLst/>
              </a:prstGeom>
              <a:blipFill>
                <a:blip r:embed="rId8"/>
                <a:stretch>
                  <a:fillRect t="-3008" b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3010DB7-80B5-4514-BD25-9A79AC0022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481" y="2912885"/>
            <a:ext cx="2531836" cy="8700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43979E-5028-42E9-94CF-6EC60F6E6964}"/>
              </a:ext>
            </a:extLst>
          </p:cNvPr>
          <p:cNvCxnSpPr>
            <a:cxnSpLocks/>
          </p:cNvCxnSpPr>
          <p:nvPr/>
        </p:nvCxnSpPr>
        <p:spPr>
          <a:xfrm flipV="1">
            <a:off x="10365272" y="325120"/>
            <a:ext cx="0" cy="185738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E89DB0-4CD9-413A-A7F1-E3E2DBE06C37}"/>
              </a:ext>
            </a:extLst>
          </p:cNvPr>
          <p:cNvCxnSpPr>
            <a:cxnSpLocks/>
          </p:cNvCxnSpPr>
          <p:nvPr/>
        </p:nvCxnSpPr>
        <p:spPr>
          <a:xfrm flipH="1">
            <a:off x="10037473" y="1637731"/>
            <a:ext cx="25540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7706EE-4332-4A74-BA74-CE111277F09A}"/>
              </a:ext>
            </a:extLst>
          </p:cNvPr>
          <p:cNvSpPr txBox="1"/>
          <p:nvPr/>
        </p:nvSpPr>
        <p:spPr>
          <a:xfrm>
            <a:off x="9914708" y="1715223"/>
            <a:ext cx="587528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</a:rPr>
              <a:t>Non. Pert.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8F217B-E345-41A3-82EF-DE354B9BF2BF}"/>
              </a:ext>
            </a:extLst>
          </p:cNvPr>
          <p:cNvCxnSpPr>
            <a:cxnSpLocks/>
          </p:cNvCxnSpPr>
          <p:nvPr/>
        </p:nvCxnSpPr>
        <p:spPr>
          <a:xfrm flipV="1">
            <a:off x="9594799" y="3504829"/>
            <a:ext cx="0" cy="207282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465E23-1B68-4232-9C1A-7847CCE5517C}"/>
              </a:ext>
            </a:extLst>
          </p:cNvPr>
          <p:cNvCxnSpPr>
            <a:cxnSpLocks/>
          </p:cNvCxnSpPr>
          <p:nvPr/>
        </p:nvCxnSpPr>
        <p:spPr>
          <a:xfrm flipH="1">
            <a:off x="9325370" y="4110017"/>
            <a:ext cx="21166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A0BE46-4C14-4959-B6A5-414EB6CA21A6}"/>
              </a:ext>
            </a:extLst>
          </p:cNvPr>
          <p:cNvSpPr txBox="1"/>
          <p:nvPr/>
        </p:nvSpPr>
        <p:spPr>
          <a:xfrm>
            <a:off x="9160905" y="3504829"/>
            <a:ext cx="587528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</a:rPr>
              <a:t>Non. Pert.</a:t>
            </a:r>
          </a:p>
        </p:txBody>
      </p:sp>
    </p:spTree>
    <p:extLst>
      <p:ext uri="{BB962C8B-B14F-4D97-AF65-F5344CB8AC3E}">
        <p14:creationId xmlns:p14="http://schemas.microsoft.com/office/powerpoint/2010/main" val="2711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Observables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C485-0B4D-4ED8-9902-DA20079C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7181" y="6286521"/>
            <a:ext cx="2743200" cy="365125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4F5F1-D466-4DCB-A009-5F1B6F0E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864817"/>
            <a:ext cx="5208251" cy="5512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B57D29-C66C-4C45-98FE-C97D2AEF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572" y="864817"/>
            <a:ext cx="5208251" cy="542170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43979E-5028-42E9-94CF-6EC60F6E6964}"/>
              </a:ext>
            </a:extLst>
          </p:cNvPr>
          <p:cNvCxnSpPr>
            <a:cxnSpLocks/>
          </p:cNvCxnSpPr>
          <p:nvPr/>
        </p:nvCxnSpPr>
        <p:spPr>
          <a:xfrm>
            <a:off x="3353865" y="2214880"/>
            <a:ext cx="0" cy="226603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E89DB0-4CD9-413A-A7F1-E3E2DBE06C37}"/>
              </a:ext>
            </a:extLst>
          </p:cNvPr>
          <p:cNvCxnSpPr>
            <a:cxnSpLocks/>
          </p:cNvCxnSpPr>
          <p:nvPr/>
        </p:nvCxnSpPr>
        <p:spPr>
          <a:xfrm flipH="1">
            <a:off x="4216440" y="3032760"/>
            <a:ext cx="304800" cy="3151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7706EE-4332-4A74-BA74-CE111277F09A}"/>
              </a:ext>
            </a:extLst>
          </p:cNvPr>
          <p:cNvSpPr txBox="1"/>
          <p:nvPr/>
        </p:nvSpPr>
        <p:spPr>
          <a:xfrm>
            <a:off x="1391314" y="2858498"/>
            <a:ext cx="875103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</a:rPr>
              <a:t>Single jets, Intra-jet evolution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40D757-3B6B-465C-A635-3D3A8537B9D6}"/>
              </a:ext>
            </a:extLst>
          </p:cNvPr>
          <p:cNvSpPr txBox="1"/>
          <p:nvPr/>
        </p:nvSpPr>
        <p:spPr>
          <a:xfrm>
            <a:off x="4257040" y="2337622"/>
            <a:ext cx="875103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</a:rPr>
              <a:t>Multi-jets, hard </a:t>
            </a:r>
            <a:r>
              <a:rPr lang="en-US" sz="1400" b="1" dirty="0" err="1">
                <a:solidFill>
                  <a:srgbClr val="C00000"/>
                </a:solidFill>
              </a:rPr>
              <a:t>splittings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43E6C8-E83E-4BC0-8178-37D24010ED5D}"/>
              </a:ext>
            </a:extLst>
          </p:cNvPr>
          <p:cNvCxnSpPr>
            <a:cxnSpLocks/>
          </p:cNvCxnSpPr>
          <p:nvPr/>
        </p:nvCxnSpPr>
        <p:spPr>
          <a:xfrm flipV="1">
            <a:off x="2184400" y="2758440"/>
            <a:ext cx="412800" cy="6705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A7F116-6A18-4E3C-A4DF-C99A9EE8C261}"/>
              </a:ext>
            </a:extLst>
          </p:cNvPr>
          <p:cNvCxnSpPr>
            <a:cxnSpLocks/>
          </p:cNvCxnSpPr>
          <p:nvPr/>
        </p:nvCxnSpPr>
        <p:spPr>
          <a:xfrm>
            <a:off x="8102331" y="2222896"/>
            <a:ext cx="0" cy="226603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78DFE0-661D-4C5C-A13D-9AAC0D9D1886}"/>
              </a:ext>
            </a:extLst>
          </p:cNvPr>
          <p:cNvCxnSpPr>
            <a:cxnSpLocks/>
          </p:cNvCxnSpPr>
          <p:nvPr/>
        </p:nvCxnSpPr>
        <p:spPr>
          <a:xfrm>
            <a:off x="9445961" y="4002242"/>
            <a:ext cx="531613" cy="256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6EE4D6E-C6FE-4611-972B-8D7FE7874692}"/>
              </a:ext>
            </a:extLst>
          </p:cNvPr>
          <p:cNvSpPr txBox="1"/>
          <p:nvPr/>
        </p:nvSpPr>
        <p:spPr>
          <a:xfrm>
            <a:off x="7968585" y="1337002"/>
            <a:ext cx="875103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</a:rPr>
              <a:t>Single jets, Intra-jet evolution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E7F824-68E3-4814-87FD-375A4B404E5D}"/>
              </a:ext>
            </a:extLst>
          </p:cNvPr>
          <p:cNvSpPr txBox="1"/>
          <p:nvPr/>
        </p:nvSpPr>
        <p:spPr>
          <a:xfrm>
            <a:off x="8595537" y="3355911"/>
            <a:ext cx="875103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</a:rPr>
              <a:t>Multi-jets, hard </a:t>
            </a:r>
            <a:r>
              <a:rPr lang="en-US" sz="1400" b="1" dirty="0" err="1">
                <a:solidFill>
                  <a:srgbClr val="C00000"/>
                </a:solidFill>
              </a:rPr>
              <a:t>splittings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E466D6-46B8-474E-8895-A823CD159499}"/>
              </a:ext>
            </a:extLst>
          </p:cNvPr>
          <p:cNvCxnSpPr>
            <a:cxnSpLocks/>
          </p:cNvCxnSpPr>
          <p:nvPr/>
        </p:nvCxnSpPr>
        <p:spPr>
          <a:xfrm flipH="1">
            <a:off x="7543027" y="1983333"/>
            <a:ext cx="399855" cy="4465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7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0CC786-3399-4279-8D64-29C00468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5" y="1418378"/>
            <a:ext cx="11649175" cy="4487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B7D3C-6C71-4C59-806B-29AD0B871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609A8-1559-43F4-998B-50E84A643C64}"/>
              </a:ext>
            </a:extLst>
          </p:cNvPr>
          <p:cNvSpPr txBox="1"/>
          <p:nvPr/>
        </p:nvSpPr>
        <p:spPr>
          <a:xfrm>
            <a:off x="2882900" y="751767"/>
            <a:ext cx="6920456" cy="4001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 dirty="0">
                <a:latin typeface="Verdana Bold" panose="020B0804030504040204" pitchFamily="34" charset="0"/>
                <a:ea typeface="Verdana Bold" panose="020B0804030504040204" pitchFamily="34" charset="0"/>
              </a:rPr>
              <a:t>Groomed vs. Ungroomed 1-jettiness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2C4CD-E5AD-49AD-8575-772FEEC4AAF3}"/>
              </a:ext>
            </a:extLst>
          </p:cNvPr>
          <p:cNvSpPr txBox="1"/>
          <p:nvPr/>
        </p:nvSpPr>
        <p:spPr>
          <a:xfrm>
            <a:off x="2984500" y="6068973"/>
            <a:ext cx="6959600" cy="40011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 dirty="0">
                <a:latin typeface="Georgia Regular" panose="02040502050405020303"/>
              </a:rPr>
              <a:t>Grooming enables precision measurement!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3001E4-02A0-4F8B-9FA7-F90C5749CCD6}"/>
              </a:ext>
            </a:extLst>
          </p:cNvPr>
          <p:cNvSpPr txBox="1"/>
          <p:nvPr/>
        </p:nvSpPr>
        <p:spPr>
          <a:xfrm>
            <a:off x="2286000" y="2875002"/>
            <a:ext cx="21082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Simulation at EIC energy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31B60C-CDBB-4EF9-BC7E-215DA90EFDBD}"/>
              </a:ext>
            </a:extLst>
          </p:cNvPr>
          <p:cNvCxnSpPr>
            <a:cxnSpLocks/>
          </p:cNvCxnSpPr>
          <p:nvPr/>
        </p:nvCxnSpPr>
        <p:spPr>
          <a:xfrm flipH="1">
            <a:off x="10036566" y="4746661"/>
            <a:ext cx="104027" cy="29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9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01A529B-491F-44E9-8F3C-8038A357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4607157"/>
            <a:ext cx="9753602" cy="15232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5BBBAD8-0F74-4195-ACBD-996603837C4C}"/>
              </a:ext>
            </a:extLst>
          </p:cNvPr>
          <p:cNvSpPr/>
          <p:nvPr/>
        </p:nvSpPr>
        <p:spPr>
          <a:xfrm>
            <a:off x="9707504" y="4721087"/>
            <a:ext cx="1150995" cy="62058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9FBBD1-AAE5-4E78-A1C1-E51A343CA9E7}"/>
              </a:ext>
            </a:extLst>
          </p:cNvPr>
          <p:cNvSpPr/>
          <p:nvPr/>
        </p:nvSpPr>
        <p:spPr>
          <a:xfrm>
            <a:off x="8903368" y="4724485"/>
            <a:ext cx="791494" cy="6171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A1E480-4A9E-41DB-80EF-FC2B58122A37}"/>
              </a:ext>
            </a:extLst>
          </p:cNvPr>
          <p:cNvSpPr/>
          <p:nvPr/>
        </p:nvSpPr>
        <p:spPr>
          <a:xfrm>
            <a:off x="4673600" y="4852183"/>
            <a:ext cx="1794577" cy="586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7A0BAD-B790-471F-B377-115377A979BF}"/>
              </a:ext>
            </a:extLst>
          </p:cNvPr>
          <p:cNvSpPr/>
          <p:nvPr/>
        </p:nvSpPr>
        <p:spPr>
          <a:xfrm>
            <a:off x="3724977" y="4848057"/>
            <a:ext cx="935922" cy="58690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462ABC-5A8C-45CB-9502-5079D717153C}"/>
              </a:ext>
            </a:extLst>
          </p:cNvPr>
          <p:cNvCxnSpPr>
            <a:cxnSpLocks/>
          </p:cNvCxnSpPr>
          <p:nvPr/>
        </p:nvCxnSpPr>
        <p:spPr>
          <a:xfrm flipH="1" flipV="1">
            <a:off x="5475287" y="3163072"/>
            <a:ext cx="379414" cy="69490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8914B1-B365-4C8C-8067-BFB274874F3D}"/>
              </a:ext>
            </a:extLst>
          </p:cNvPr>
          <p:cNvCxnSpPr>
            <a:cxnSpLocks/>
          </p:cNvCxnSpPr>
          <p:nvPr/>
        </p:nvCxnSpPr>
        <p:spPr>
          <a:xfrm>
            <a:off x="5835650" y="3846690"/>
            <a:ext cx="374652" cy="50659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E1FCB7-C1BB-4B35-8D7A-DB357E722538}"/>
              </a:ext>
            </a:extLst>
          </p:cNvPr>
          <p:cNvCxnSpPr>
            <a:cxnSpLocks/>
          </p:cNvCxnSpPr>
          <p:nvPr/>
        </p:nvCxnSpPr>
        <p:spPr>
          <a:xfrm flipH="1" flipV="1">
            <a:off x="5047719" y="3305808"/>
            <a:ext cx="779464" cy="552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477CC8-67C3-4A3B-B952-BE13A7E3A7A0}"/>
              </a:ext>
            </a:extLst>
          </p:cNvPr>
          <p:cNvCxnSpPr>
            <a:cxnSpLocks/>
          </p:cNvCxnSpPr>
          <p:nvPr/>
        </p:nvCxnSpPr>
        <p:spPr>
          <a:xfrm flipH="1">
            <a:off x="4808139" y="3859391"/>
            <a:ext cx="955677" cy="26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1F9D4B-BB10-4889-863E-3962BAF7652B}"/>
              </a:ext>
            </a:extLst>
          </p:cNvPr>
          <p:cNvCxnSpPr>
            <a:cxnSpLocks/>
          </p:cNvCxnSpPr>
          <p:nvPr/>
        </p:nvCxnSpPr>
        <p:spPr>
          <a:xfrm flipH="1" flipV="1">
            <a:off x="4999033" y="3517342"/>
            <a:ext cx="836614" cy="342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3C2635-7275-43C9-9E4F-0862C44E1578}"/>
              </a:ext>
            </a:extLst>
          </p:cNvPr>
          <p:cNvCxnSpPr>
            <a:cxnSpLocks/>
          </p:cNvCxnSpPr>
          <p:nvPr/>
        </p:nvCxnSpPr>
        <p:spPr>
          <a:xfrm flipH="1">
            <a:off x="1562100" y="3848100"/>
            <a:ext cx="4279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E3993-DDDF-45C6-A360-77DD66934DFC}"/>
                  </a:ext>
                </a:extLst>
              </p:cNvPr>
              <p:cNvSpPr txBox="1"/>
              <p:nvPr/>
            </p:nvSpPr>
            <p:spPr>
              <a:xfrm>
                <a:off x="488950" y="1890198"/>
                <a:ext cx="5689600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Jet Direction (</a:t>
                </a:r>
                <a:r>
                  <a:rPr lang="en-US" dirty="0" err="1">
                    <a:solidFill>
                      <a:schemeClr val="accent1"/>
                    </a:solidFill>
                  </a:rPr>
                  <a:t>Breit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l-GR" dirty="0">
                    <a:solidFill>
                      <a:schemeClr val="accent1"/>
                    </a:solidFill>
                  </a:rPr>
                  <a:t>η</a:t>
                </a:r>
                <a:r>
                  <a:rPr lang="en-US" dirty="0">
                    <a:solidFill>
                      <a:schemeClr val="accent1"/>
                    </a:solidFill>
                  </a:rPr>
                  <a:t>=-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-collinear direction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Beam Direction (</a:t>
                </a:r>
                <a:r>
                  <a:rPr lang="en-US" dirty="0" err="1">
                    <a:solidFill>
                      <a:srgbClr val="FF0000"/>
                    </a:solidFill>
                  </a:rPr>
                  <a:t>Breit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>
                    <a:solidFill>
                      <a:srgbClr val="FF0000"/>
                    </a:solidFill>
                  </a:rPr>
                  <a:t>η</a:t>
                </a:r>
                <a:r>
                  <a:rPr lang="en-US" dirty="0">
                    <a:solidFill>
                      <a:srgbClr val="FF0000"/>
                    </a:solidFill>
                  </a:rPr>
                  <a:t>=-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= n-collinear direction  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Soft Radiation (Isotropic)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Collinear-soft radiation, wide-angle soft radiation mostly along jet direction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E3993-DDDF-45C6-A360-77DD66934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0" y="1890198"/>
                <a:ext cx="5689600" cy="2308324"/>
              </a:xfrm>
              <a:prstGeom prst="rect">
                <a:avLst/>
              </a:prstGeom>
              <a:blipFill>
                <a:blip r:embed="rId3"/>
                <a:stretch>
                  <a:fillRect l="-857" t="-13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DFDC29C-B3D0-4BEF-AE0E-47BA2EEAC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248" y="625328"/>
            <a:ext cx="5329546" cy="2301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4133D-82E8-4CA1-8AE7-86F948630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551" y="62866"/>
            <a:ext cx="1524000" cy="904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F70611-D2FF-42DB-8027-35C25AFA7E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760"/>
          <a:stretch/>
        </p:blipFill>
        <p:spPr>
          <a:xfrm>
            <a:off x="8810596" y="200025"/>
            <a:ext cx="2627577" cy="291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B22985-6FEC-4B7D-A283-144EE5E3F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1301692"/>
            <a:ext cx="3619500" cy="4572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037704-B724-46DA-AF2F-A69B51560FA8}"/>
              </a:ext>
            </a:extLst>
          </p:cNvPr>
          <p:cNvCxnSpPr/>
          <p:nvPr/>
        </p:nvCxnSpPr>
        <p:spPr>
          <a:xfrm flipH="1" flipV="1">
            <a:off x="2133600" y="3619500"/>
            <a:ext cx="36703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E0B64A-CDC6-43E6-B87A-B0469C6E49B0}"/>
              </a:ext>
            </a:extLst>
          </p:cNvPr>
          <p:cNvCxnSpPr>
            <a:cxnSpLocks/>
          </p:cNvCxnSpPr>
          <p:nvPr/>
        </p:nvCxnSpPr>
        <p:spPr>
          <a:xfrm flipH="1">
            <a:off x="1803400" y="3835400"/>
            <a:ext cx="400050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1CC8F7-4AAC-4B0D-AE9B-A349741E166F}"/>
              </a:ext>
            </a:extLst>
          </p:cNvPr>
          <p:cNvCxnSpPr>
            <a:cxnSpLocks/>
          </p:cNvCxnSpPr>
          <p:nvPr/>
        </p:nvCxnSpPr>
        <p:spPr>
          <a:xfrm flipV="1">
            <a:off x="5861050" y="3613150"/>
            <a:ext cx="95250" cy="23495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71DC8E-EC6E-4177-8D34-CBE83456AF87}"/>
              </a:ext>
            </a:extLst>
          </p:cNvPr>
          <p:cNvCxnSpPr>
            <a:cxnSpLocks/>
          </p:cNvCxnSpPr>
          <p:nvPr/>
        </p:nvCxnSpPr>
        <p:spPr>
          <a:xfrm flipH="1">
            <a:off x="5702301" y="3847398"/>
            <a:ext cx="152400" cy="4572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B08A2C-69AD-460E-8BC6-FDAB91814B60}"/>
              </a:ext>
            </a:extLst>
          </p:cNvPr>
          <p:cNvCxnSpPr>
            <a:cxnSpLocks/>
          </p:cNvCxnSpPr>
          <p:nvPr/>
        </p:nvCxnSpPr>
        <p:spPr>
          <a:xfrm>
            <a:off x="5891213" y="3848100"/>
            <a:ext cx="5411787" cy="234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3720E-DFA0-44B3-844C-DB2A4608368F}"/>
              </a:ext>
            </a:extLst>
          </p:cNvPr>
          <p:cNvCxnSpPr>
            <a:cxnSpLocks/>
          </p:cNvCxnSpPr>
          <p:nvPr/>
        </p:nvCxnSpPr>
        <p:spPr>
          <a:xfrm flipV="1">
            <a:off x="5842000" y="3671129"/>
            <a:ext cx="4953000" cy="164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C0D20-8807-42F6-A0BE-CD78D14F4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6DEE-2AA7-456C-8D75-DDA40D551E49}" type="slidenum">
              <a:rPr lang="en-US" smtClean="0"/>
              <a:t>13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00A519-442E-43DF-B1B7-10BA17F40B56}"/>
              </a:ext>
            </a:extLst>
          </p:cNvPr>
          <p:cNvCxnSpPr>
            <a:cxnSpLocks/>
          </p:cNvCxnSpPr>
          <p:nvPr/>
        </p:nvCxnSpPr>
        <p:spPr>
          <a:xfrm>
            <a:off x="5841996" y="3848100"/>
            <a:ext cx="52959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6FD918-F0E8-F1D5-22C7-6E6A18DBDF99}"/>
              </a:ext>
            </a:extLst>
          </p:cNvPr>
          <p:cNvSpPr txBox="1"/>
          <p:nvPr/>
        </p:nvSpPr>
        <p:spPr>
          <a:xfrm>
            <a:off x="520674" y="163000"/>
            <a:ext cx="5050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latin typeface="Verdana Bold" panose="020B0804030504040204" pitchFamily="34" charset="0"/>
                <a:ea typeface="Verdana Bold" panose="020B0804030504040204" pitchFamily="34" charset="0"/>
              </a:rPr>
              <a:t>Groomed Invariant Mass - Factorization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FA86CF-6BAF-9711-6171-C3B2F7AA771D}"/>
              </a:ext>
            </a:extLst>
          </p:cNvPr>
          <p:cNvSpPr txBox="1"/>
          <p:nvPr/>
        </p:nvSpPr>
        <p:spPr>
          <a:xfrm>
            <a:off x="596900" y="5671139"/>
            <a:ext cx="487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Region 1, shape of distribution should depend only on jet and collinear-soft functions, which are independent of Q</a:t>
            </a:r>
          </a:p>
        </p:txBody>
      </p:sp>
    </p:spTree>
    <p:extLst>
      <p:ext uri="{BB962C8B-B14F-4D97-AF65-F5344CB8AC3E}">
        <p14:creationId xmlns:p14="http://schemas.microsoft.com/office/powerpoint/2010/main" val="161020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01A529B-491F-44E9-8F3C-8038A357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4607157"/>
            <a:ext cx="9753602" cy="15232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5BBBAD8-0F74-4195-ACBD-996603837C4C}"/>
              </a:ext>
            </a:extLst>
          </p:cNvPr>
          <p:cNvSpPr/>
          <p:nvPr/>
        </p:nvSpPr>
        <p:spPr>
          <a:xfrm>
            <a:off x="9707504" y="4721087"/>
            <a:ext cx="1150995" cy="62058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9FBBD1-AAE5-4E78-A1C1-E51A343CA9E7}"/>
              </a:ext>
            </a:extLst>
          </p:cNvPr>
          <p:cNvSpPr/>
          <p:nvPr/>
        </p:nvSpPr>
        <p:spPr>
          <a:xfrm>
            <a:off x="8903368" y="4724485"/>
            <a:ext cx="791494" cy="6171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A1E480-4A9E-41DB-80EF-FC2B58122A37}"/>
              </a:ext>
            </a:extLst>
          </p:cNvPr>
          <p:cNvSpPr/>
          <p:nvPr/>
        </p:nvSpPr>
        <p:spPr>
          <a:xfrm>
            <a:off x="4673600" y="4852183"/>
            <a:ext cx="1794577" cy="586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7A0BAD-B790-471F-B377-115377A979BF}"/>
              </a:ext>
            </a:extLst>
          </p:cNvPr>
          <p:cNvSpPr/>
          <p:nvPr/>
        </p:nvSpPr>
        <p:spPr>
          <a:xfrm>
            <a:off x="3724977" y="4848057"/>
            <a:ext cx="935922" cy="58690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DC29C-B3D0-4BEF-AE0E-47BA2EEAC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48" y="625328"/>
            <a:ext cx="5329546" cy="2301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4133D-82E8-4CA1-8AE7-86F948630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51" y="62866"/>
            <a:ext cx="1524000" cy="904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F70611-D2FF-42DB-8027-35C25AFA7E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60"/>
          <a:stretch/>
        </p:blipFill>
        <p:spPr>
          <a:xfrm>
            <a:off x="8810596" y="200025"/>
            <a:ext cx="2627577" cy="291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B22985-6FEC-4B7D-A283-144EE5E3F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1301692"/>
            <a:ext cx="36195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B048A-0E7A-4FF3-B907-90502FC987B2}"/>
              </a:ext>
            </a:extLst>
          </p:cNvPr>
          <p:cNvSpPr txBox="1"/>
          <p:nvPr/>
        </p:nvSpPr>
        <p:spPr>
          <a:xfrm>
            <a:off x="596900" y="5671139"/>
            <a:ext cx="487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Region 1, shape of distribution should depend only on jet and collinear-soft functions, which are independent of Q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C0D20-8807-42F6-A0BE-CD78D14F4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6DEE-2AA7-456C-8D75-DDA40D551E49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FD918-F0E8-F1D5-22C7-6E6A18DBDF99}"/>
              </a:ext>
            </a:extLst>
          </p:cNvPr>
          <p:cNvSpPr txBox="1"/>
          <p:nvPr/>
        </p:nvSpPr>
        <p:spPr>
          <a:xfrm>
            <a:off x="520674" y="163000"/>
            <a:ext cx="5050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latin typeface="Verdana Bold" panose="020B0804030504040204" pitchFamily="34" charset="0"/>
                <a:ea typeface="Verdana Bold" panose="020B0804030504040204" pitchFamily="34" charset="0"/>
              </a:rPr>
              <a:t>Groomed Invariant Mass - Factorization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71C5C9-70FA-71BA-7AC3-AC695B4AD2E3}"/>
              </a:ext>
            </a:extLst>
          </p:cNvPr>
          <p:cNvSpPr txBox="1"/>
          <p:nvPr/>
        </p:nvSpPr>
        <p:spPr>
          <a:xfrm>
            <a:off x="482601" y="1901628"/>
            <a:ext cx="598557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Grooming causes only Jet and Collinear-soft radiation to contribute to shape of distribution in the single-jet (low invariant mass) limit!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DBE797-0A0F-D137-A1BD-D9B0F7C98DE5}"/>
              </a:ext>
            </a:extLst>
          </p:cNvPr>
          <p:cNvCxnSpPr>
            <a:cxnSpLocks/>
          </p:cNvCxnSpPr>
          <p:nvPr/>
        </p:nvCxnSpPr>
        <p:spPr>
          <a:xfrm flipH="1" flipV="1">
            <a:off x="5650003" y="3578986"/>
            <a:ext cx="184150" cy="340639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80B31E0-326C-809D-1EC8-310F2437CCC9}"/>
              </a:ext>
            </a:extLst>
          </p:cNvPr>
          <p:cNvCxnSpPr>
            <a:cxnSpLocks/>
          </p:cNvCxnSpPr>
          <p:nvPr/>
        </p:nvCxnSpPr>
        <p:spPr>
          <a:xfrm>
            <a:off x="5815102" y="3908334"/>
            <a:ext cx="374652" cy="506591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F170D2-9E74-5499-5926-50F8EF7A9863}"/>
              </a:ext>
            </a:extLst>
          </p:cNvPr>
          <p:cNvCxnSpPr>
            <a:cxnSpLocks/>
          </p:cNvCxnSpPr>
          <p:nvPr/>
        </p:nvCxnSpPr>
        <p:spPr>
          <a:xfrm flipH="1" flipV="1">
            <a:off x="5027171" y="3367452"/>
            <a:ext cx="779464" cy="552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B34AAB-F935-2E9B-A238-4A8A5DDA4D7E}"/>
              </a:ext>
            </a:extLst>
          </p:cNvPr>
          <p:cNvCxnSpPr>
            <a:cxnSpLocks/>
          </p:cNvCxnSpPr>
          <p:nvPr/>
        </p:nvCxnSpPr>
        <p:spPr>
          <a:xfrm flipH="1">
            <a:off x="4787591" y="3921035"/>
            <a:ext cx="955677" cy="26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C336DCC-94D9-0950-51A7-F2D09BC9C2A1}"/>
              </a:ext>
            </a:extLst>
          </p:cNvPr>
          <p:cNvCxnSpPr>
            <a:cxnSpLocks/>
          </p:cNvCxnSpPr>
          <p:nvPr/>
        </p:nvCxnSpPr>
        <p:spPr>
          <a:xfrm flipH="1" flipV="1">
            <a:off x="4978485" y="3578986"/>
            <a:ext cx="836614" cy="342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B7EF81-8956-D707-F9F5-D71DE1690FD4}"/>
              </a:ext>
            </a:extLst>
          </p:cNvPr>
          <p:cNvCxnSpPr>
            <a:cxnSpLocks/>
          </p:cNvCxnSpPr>
          <p:nvPr/>
        </p:nvCxnSpPr>
        <p:spPr>
          <a:xfrm flipH="1">
            <a:off x="1541552" y="3909744"/>
            <a:ext cx="4279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BF2507-BDFA-4F7E-BFF7-1F64277438C7}"/>
              </a:ext>
            </a:extLst>
          </p:cNvPr>
          <p:cNvCxnSpPr/>
          <p:nvPr/>
        </p:nvCxnSpPr>
        <p:spPr>
          <a:xfrm flipH="1" flipV="1">
            <a:off x="2113052" y="3681144"/>
            <a:ext cx="36703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C1B3F95-3208-4CCD-31A7-72033AE54490}"/>
              </a:ext>
            </a:extLst>
          </p:cNvPr>
          <p:cNvCxnSpPr>
            <a:cxnSpLocks/>
          </p:cNvCxnSpPr>
          <p:nvPr/>
        </p:nvCxnSpPr>
        <p:spPr>
          <a:xfrm flipH="1">
            <a:off x="1782852" y="3897044"/>
            <a:ext cx="400050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35923AE-3459-40FC-02E6-415F620FF763}"/>
              </a:ext>
            </a:extLst>
          </p:cNvPr>
          <p:cNvCxnSpPr>
            <a:cxnSpLocks/>
          </p:cNvCxnSpPr>
          <p:nvPr/>
        </p:nvCxnSpPr>
        <p:spPr>
          <a:xfrm flipV="1">
            <a:off x="5840502" y="3674794"/>
            <a:ext cx="95250" cy="234950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C2A2CF9-B862-50DF-EE4F-CF1836F0367F}"/>
              </a:ext>
            </a:extLst>
          </p:cNvPr>
          <p:cNvCxnSpPr>
            <a:cxnSpLocks/>
          </p:cNvCxnSpPr>
          <p:nvPr/>
        </p:nvCxnSpPr>
        <p:spPr>
          <a:xfrm flipH="1">
            <a:off x="5681753" y="3909042"/>
            <a:ext cx="152400" cy="457200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D11FEAE-2C13-A517-8E84-56BB2A5BF361}"/>
              </a:ext>
            </a:extLst>
          </p:cNvPr>
          <p:cNvCxnSpPr>
            <a:cxnSpLocks/>
          </p:cNvCxnSpPr>
          <p:nvPr/>
        </p:nvCxnSpPr>
        <p:spPr>
          <a:xfrm>
            <a:off x="5870665" y="3909744"/>
            <a:ext cx="5411787" cy="234950"/>
          </a:xfrm>
          <a:prstGeom prst="straightConnector1">
            <a:avLst/>
          </a:prstGeom>
          <a:ln>
            <a:solidFill>
              <a:srgbClr val="C00000">
                <a:alpha val="51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360E052-06A2-F720-FBFD-57F9B1D8DB2D}"/>
              </a:ext>
            </a:extLst>
          </p:cNvPr>
          <p:cNvCxnSpPr>
            <a:cxnSpLocks/>
          </p:cNvCxnSpPr>
          <p:nvPr/>
        </p:nvCxnSpPr>
        <p:spPr>
          <a:xfrm flipV="1">
            <a:off x="5821452" y="3732773"/>
            <a:ext cx="4953000" cy="164271"/>
          </a:xfrm>
          <a:prstGeom prst="straightConnector1">
            <a:avLst/>
          </a:prstGeom>
          <a:ln>
            <a:solidFill>
              <a:srgbClr val="C00000">
                <a:alpha val="51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E1A9FF3-6633-D3E5-0E29-D9D9A55EEEA4}"/>
              </a:ext>
            </a:extLst>
          </p:cNvPr>
          <p:cNvCxnSpPr>
            <a:cxnSpLocks/>
          </p:cNvCxnSpPr>
          <p:nvPr/>
        </p:nvCxnSpPr>
        <p:spPr>
          <a:xfrm>
            <a:off x="5821448" y="3909744"/>
            <a:ext cx="5295900" cy="0"/>
          </a:xfrm>
          <a:prstGeom prst="straightConnector1">
            <a:avLst/>
          </a:prstGeom>
          <a:ln w="38100">
            <a:solidFill>
              <a:srgbClr val="C00000">
                <a:alpha val="51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5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01A529B-491F-44E9-8F3C-8038A357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1" y="4607157"/>
            <a:ext cx="9753602" cy="15232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5BBBAD8-0F74-4195-ACBD-996603837C4C}"/>
              </a:ext>
            </a:extLst>
          </p:cNvPr>
          <p:cNvSpPr/>
          <p:nvPr/>
        </p:nvSpPr>
        <p:spPr>
          <a:xfrm>
            <a:off x="9707504" y="4721087"/>
            <a:ext cx="1150995" cy="62058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9FBBD1-AAE5-4E78-A1C1-E51A343CA9E7}"/>
              </a:ext>
            </a:extLst>
          </p:cNvPr>
          <p:cNvSpPr/>
          <p:nvPr/>
        </p:nvSpPr>
        <p:spPr>
          <a:xfrm>
            <a:off x="8903368" y="4724485"/>
            <a:ext cx="791494" cy="6171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A1E480-4A9E-41DB-80EF-FC2B58122A37}"/>
              </a:ext>
            </a:extLst>
          </p:cNvPr>
          <p:cNvSpPr/>
          <p:nvPr/>
        </p:nvSpPr>
        <p:spPr>
          <a:xfrm>
            <a:off x="4673600" y="4852183"/>
            <a:ext cx="1794577" cy="586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7A0BAD-B790-471F-B377-115377A979BF}"/>
              </a:ext>
            </a:extLst>
          </p:cNvPr>
          <p:cNvSpPr/>
          <p:nvPr/>
        </p:nvSpPr>
        <p:spPr>
          <a:xfrm>
            <a:off x="3724977" y="4848057"/>
            <a:ext cx="935922" cy="58690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DC29C-B3D0-4BEF-AE0E-47BA2EEAC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48" y="625328"/>
            <a:ext cx="5329546" cy="2301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4133D-82E8-4CA1-8AE7-86F948630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51" y="62866"/>
            <a:ext cx="1524000" cy="904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F70611-D2FF-42DB-8027-35C25AFA7E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60"/>
          <a:stretch/>
        </p:blipFill>
        <p:spPr>
          <a:xfrm>
            <a:off x="8810596" y="200025"/>
            <a:ext cx="2627577" cy="291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B22985-6FEC-4B7D-A283-144EE5E3F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1301692"/>
            <a:ext cx="3619500" cy="457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B048A-0E7A-4FF3-B907-90502FC987B2}"/>
              </a:ext>
            </a:extLst>
          </p:cNvPr>
          <p:cNvSpPr txBox="1"/>
          <p:nvPr/>
        </p:nvSpPr>
        <p:spPr>
          <a:xfrm>
            <a:off x="297464" y="5611348"/>
            <a:ext cx="4274536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Shape of distribution should depend only on jet and collinear-soft functions, which are independent of Q!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C0D20-8807-42F6-A0BE-CD78D14F4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6DEE-2AA7-456C-8D75-DDA40D551E49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FD918-F0E8-F1D5-22C7-6E6A18DBDF99}"/>
              </a:ext>
            </a:extLst>
          </p:cNvPr>
          <p:cNvSpPr txBox="1"/>
          <p:nvPr/>
        </p:nvSpPr>
        <p:spPr>
          <a:xfrm>
            <a:off x="520674" y="163000"/>
            <a:ext cx="505021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latin typeface="Verdana Bold" panose="020B0804030504040204" pitchFamily="34" charset="0"/>
                <a:ea typeface="Verdana Bold" panose="020B0804030504040204" pitchFamily="34" charset="0"/>
              </a:rPr>
              <a:t>Groomed Invariant Mass - Factorization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71C5C9-70FA-71BA-7AC3-AC695B4AD2E3}"/>
              </a:ext>
            </a:extLst>
          </p:cNvPr>
          <p:cNvSpPr txBox="1"/>
          <p:nvPr/>
        </p:nvSpPr>
        <p:spPr>
          <a:xfrm>
            <a:off x="482601" y="1901628"/>
            <a:ext cx="598557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Grooming causes only Jet and Collinear-soft radiation to contribute to shape of distribution in the single-jet (low invariant mass) limit!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4DBE797-0A0F-D137-A1BD-D9B0F7C98DE5}"/>
              </a:ext>
            </a:extLst>
          </p:cNvPr>
          <p:cNvCxnSpPr>
            <a:cxnSpLocks/>
          </p:cNvCxnSpPr>
          <p:nvPr/>
        </p:nvCxnSpPr>
        <p:spPr>
          <a:xfrm flipH="1" flipV="1">
            <a:off x="5650003" y="3578986"/>
            <a:ext cx="184150" cy="340639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80B31E0-326C-809D-1EC8-310F2437CCC9}"/>
              </a:ext>
            </a:extLst>
          </p:cNvPr>
          <p:cNvCxnSpPr>
            <a:cxnSpLocks/>
          </p:cNvCxnSpPr>
          <p:nvPr/>
        </p:nvCxnSpPr>
        <p:spPr>
          <a:xfrm>
            <a:off x="5815102" y="3908334"/>
            <a:ext cx="374652" cy="506591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F170D2-9E74-5499-5926-50F8EF7A9863}"/>
              </a:ext>
            </a:extLst>
          </p:cNvPr>
          <p:cNvCxnSpPr>
            <a:cxnSpLocks/>
          </p:cNvCxnSpPr>
          <p:nvPr/>
        </p:nvCxnSpPr>
        <p:spPr>
          <a:xfrm flipH="1" flipV="1">
            <a:off x="5027171" y="3367452"/>
            <a:ext cx="779464" cy="552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B34AAB-F935-2E9B-A238-4A8A5DDA4D7E}"/>
              </a:ext>
            </a:extLst>
          </p:cNvPr>
          <p:cNvCxnSpPr>
            <a:cxnSpLocks/>
          </p:cNvCxnSpPr>
          <p:nvPr/>
        </p:nvCxnSpPr>
        <p:spPr>
          <a:xfrm flipH="1">
            <a:off x="4787591" y="3921035"/>
            <a:ext cx="955677" cy="265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C336DCC-94D9-0950-51A7-F2D09BC9C2A1}"/>
              </a:ext>
            </a:extLst>
          </p:cNvPr>
          <p:cNvCxnSpPr>
            <a:cxnSpLocks/>
          </p:cNvCxnSpPr>
          <p:nvPr/>
        </p:nvCxnSpPr>
        <p:spPr>
          <a:xfrm flipH="1" flipV="1">
            <a:off x="4978485" y="3578986"/>
            <a:ext cx="836614" cy="342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B7EF81-8956-D707-F9F5-D71DE1690FD4}"/>
              </a:ext>
            </a:extLst>
          </p:cNvPr>
          <p:cNvCxnSpPr>
            <a:cxnSpLocks/>
          </p:cNvCxnSpPr>
          <p:nvPr/>
        </p:nvCxnSpPr>
        <p:spPr>
          <a:xfrm flipH="1">
            <a:off x="1541552" y="3909744"/>
            <a:ext cx="4279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BBF2507-BDFA-4F7E-BFF7-1F64277438C7}"/>
              </a:ext>
            </a:extLst>
          </p:cNvPr>
          <p:cNvCxnSpPr/>
          <p:nvPr/>
        </p:nvCxnSpPr>
        <p:spPr>
          <a:xfrm flipH="1" flipV="1">
            <a:off x="2113052" y="3681144"/>
            <a:ext cx="36703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C1B3F95-3208-4CCD-31A7-72033AE54490}"/>
              </a:ext>
            </a:extLst>
          </p:cNvPr>
          <p:cNvCxnSpPr>
            <a:cxnSpLocks/>
          </p:cNvCxnSpPr>
          <p:nvPr/>
        </p:nvCxnSpPr>
        <p:spPr>
          <a:xfrm flipH="1">
            <a:off x="1782852" y="3897044"/>
            <a:ext cx="400050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35923AE-3459-40FC-02E6-415F620FF763}"/>
              </a:ext>
            </a:extLst>
          </p:cNvPr>
          <p:cNvCxnSpPr>
            <a:cxnSpLocks/>
          </p:cNvCxnSpPr>
          <p:nvPr/>
        </p:nvCxnSpPr>
        <p:spPr>
          <a:xfrm flipV="1">
            <a:off x="5840502" y="3674794"/>
            <a:ext cx="95250" cy="234950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C2A2CF9-B862-50DF-EE4F-CF1836F0367F}"/>
              </a:ext>
            </a:extLst>
          </p:cNvPr>
          <p:cNvCxnSpPr>
            <a:cxnSpLocks/>
          </p:cNvCxnSpPr>
          <p:nvPr/>
        </p:nvCxnSpPr>
        <p:spPr>
          <a:xfrm flipH="1">
            <a:off x="5681753" y="3909042"/>
            <a:ext cx="152400" cy="457200"/>
          </a:xfrm>
          <a:prstGeom prst="straightConnector1">
            <a:avLst/>
          </a:prstGeom>
          <a:ln>
            <a:solidFill>
              <a:schemeClr val="accent6">
                <a:alpha val="51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D11FEAE-2C13-A517-8E84-56BB2A5BF361}"/>
              </a:ext>
            </a:extLst>
          </p:cNvPr>
          <p:cNvCxnSpPr>
            <a:cxnSpLocks/>
          </p:cNvCxnSpPr>
          <p:nvPr/>
        </p:nvCxnSpPr>
        <p:spPr>
          <a:xfrm>
            <a:off x="5870665" y="3909744"/>
            <a:ext cx="5411787" cy="234950"/>
          </a:xfrm>
          <a:prstGeom prst="straightConnector1">
            <a:avLst/>
          </a:prstGeom>
          <a:ln>
            <a:solidFill>
              <a:srgbClr val="C00000">
                <a:alpha val="51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360E052-06A2-F720-FBFD-57F9B1D8DB2D}"/>
              </a:ext>
            </a:extLst>
          </p:cNvPr>
          <p:cNvCxnSpPr>
            <a:cxnSpLocks/>
          </p:cNvCxnSpPr>
          <p:nvPr/>
        </p:nvCxnSpPr>
        <p:spPr>
          <a:xfrm flipV="1">
            <a:off x="5821452" y="3732773"/>
            <a:ext cx="4953000" cy="164271"/>
          </a:xfrm>
          <a:prstGeom prst="straightConnector1">
            <a:avLst/>
          </a:prstGeom>
          <a:ln>
            <a:solidFill>
              <a:srgbClr val="C00000">
                <a:alpha val="51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E1A9FF3-6633-D3E5-0E29-D9D9A55EEEA4}"/>
              </a:ext>
            </a:extLst>
          </p:cNvPr>
          <p:cNvCxnSpPr>
            <a:cxnSpLocks/>
          </p:cNvCxnSpPr>
          <p:nvPr/>
        </p:nvCxnSpPr>
        <p:spPr>
          <a:xfrm>
            <a:off x="5821448" y="3909744"/>
            <a:ext cx="5295900" cy="0"/>
          </a:xfrm>
          <a:prstGeom prst="straightConnector1">
            <a:avLst/>
          </a:prstGeom>
          <a:ln w="38100">
            <a:solidFill>
              <a:srgbClr val="C00000">
                <a:alpha val="51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E34948B-6C81-1EDE-FCFB-5FCE3ED4E3D3}"/>
              </a:ext>
            </a:extLst>
          </p:cNvPr>
          <p:cNvSpPr/>
          <p:nvPr/>
        </p:nvSpPr>
        <p:spPr>
          <a:xfrm rot="20613118">
            <a:off x="5412820" y="3639985"/>
            <a:ext cx="6564682" cy="1754326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Stay tuned for an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test of this prediction!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2259626-9012-5691-C172-302CB9F05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485">
            <a:off x="10325075" y="2980367"/>
            <a:ext cx="1282833" cy="93382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4435A59-2239-59FE-1DB6-595E7FD3EFEF}"/>
              </a:ext>
            </a:extLst>
          </p:cNvPr>
          <p:cNvSpPr/>
          <p:nvPr/>
        </p:nvSpPr>
        <p:spPr>
          <a:xfrm rot="20563214">
            <a:off x="4783663" y="5640058"/>
            <a:ext cx="753582" cy="525485"/>
          </a:xfrm>
          <a:prstGeom prst="right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98D5311-D93C-D1DD-C4D6-BB88E631E5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7" r="572"/>
          <a:stretch/>
        </p:blipFill>
        <p:spPr>
          <a:xfrm>
            <a:off x="472302" y="85207"/>
            <a:ext cx="8630577" cy="3223548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45243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B65D98-E359-4C53-8C10-0E6B876E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370" y="16143"/>
            <a:ext cx="2958209" cy="3342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3806EF-51E3-4683-91B9-F10686CA4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"/>
          <a:stretch/>
        </p:blipFill>
        <p:spPr>
          <a:xfrm>
            <a:off x="5620386" y="3702443"/>
            <a:ext cx="2958209" cy="314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AC1F0-7DE9-46D7-BE76-AA43BCCE5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250" y="3661175"/>
            <a:ext cx="2979165" cy="3182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FA9A4-7561-43F6-8992-E17CF355E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505" y="17065"/>
            <a:ext cx="2958209" cy="3342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A398CD-5805-4838-8197-18A9B1820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00" y="3692169"/>
            <a:ext cx="2975620" cy="313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811B00-351D-467F-BAD4-110461191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586" y="15798"/>
            <a:ext cx="2925092" cy="3306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A4143C-932B-4965-95BE-7CA7B878F54D}"/>
              </a:ext>
            </a:extLst>
          </p:cNvPr>
          <p:cNvSpPr txBox="1"/>
          <p:nvPr/>
        </p:nvSpPr>
        <p:spPr>
          <a:xfrm>
            <a:off x="4506324" y="374357"/>
            <a:ext cx="185962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Min.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= 150 GeV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0BD2BA-D8BA-4F64-A954-B94AE045AFE4}"/>
              </a:ext>
            </a:extLst>
          </p:cNvPr>
          <p:cNvSpPr txBox="1"/>
          <p:nvPr/>
        </p:nvSpPr>
        <p:spPr>
          <a:xfrm>
            <a:off x="6225702" y="308182"/>
            <a:ext cx="185962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Min.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= 150 GeV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413265-23C1-4354-8933-FEA17890DF66}"/>
              </a:ext>
            </a:extLst>
          </p:cNvPr>
          <p:cNvSpPr txBox="1"/>
          <p:nvPr/>
        </p:nvSpPr>
        <p:spPr>
          <a:xfrm>
            <a:off x="1751726" y="371564"/>
            <a:ext cx="185962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Min.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= 150 GeV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8BFD1C-78B0-46FD-903A-E049D43681C7}"/>
              </a:ext>
            </a:extLst>
          </p:cNvPr>
          <p:cNvCxnSpPr>
            <a:cxnSpLocks/>
          </p:cNvCxnSpPr>
          <p:nvPr/>
        </p:nvCxnSpPr>
        <p:spPr>
          <a:xfrm>
            <a:off x="1436437" y="3633540"/>
            <a:ext cx="644300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E114A1-7F36-4919-9CD5-09FC9B0C9F9B}"/>
              </a:ext>
            </a:extLst>
          </p:cNvPr>
          <p:cNvSpPr txBox="1"/>
          <p:nvPr/>
        </p:nvSpPr>
        <p:spPr>
          <a:xfrm>
            <a:off x="3170678" y="3279652"/>
            <a:ext cx="319526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Increasing </a:t>
            </a:r>
            <a:r>
              <a:rPr lang="en-US" dirty="0" err="1">
                <a:solidFill>
                  <a:srgbClr val="C00000"/>
                </a:solidFill>
              </a:rPr>
              <a:t>z</a:t>
            </a:r>
            <a:r>
              <a:rPr lang="en-US" baseline="-25000" dirty="0" err="1">
                <a:solidFill>
                  <a:srgbClr val="C00000"/>
                </a:solidFill>
              </a:rPr>
              <a:t>cut</a:t>
            </a:r>
            <a:r>
              <a:rPr lang="en-US" dirty="0">
                <a:solidFill>
                  <a:srgbClr val="C00000"/>
                </a:solidFill>
              </a:rPr>
              <a:t>, harsher grooming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708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656710" y="888271"/>
                <a:ext cx="3234813" cy="4998857"/>
              </a:xfrm>
            </p:spPr>
            <p:txBody>
              <a:bodyPr/>
              <a:lstStyle/>
              <a:p>
                <a:r>
                  <a:rPr lang="en-US" sz="1900" dirty="0">
                    <a:latin typeface="Georgia Regular"/>
                  </a:rPr>
                  <a:t>Data is corrected for real QED ISR and FSR</a:t>
                </a:r>
              </a:p>
              <a:p>
                <a:r>
                  <a:rPr lang="en-US" sz="1900" dirty="0">
                    <a:latin typeface="Georgia Regular"/>
                  </a:rPr>
                  <a:t>Uncertainty on data is statistical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1900" dirty="0">
                    <a:latin typeface="Georgia Regular"/>
                  </a:rPr>
                  <a:t> systematic</a:t>
                </a:r>
              </a:p>
              <a:p>
                <a:pPr lvl="1"/>
                <a:r>
                  <a:rPr lang="en-US" sz="1500" dirty="0">
                    <a:latin typeface="Georgia Regular"/>
                  </a:rPr>
                  <a:t>Dominated by model uncertainty from bin-by-bin correction</a:t>
                </a:r>
              </a:p>
              <a:p>
                <a:endParaRPr lang="en-US" sz="1000" dirty="0">
                  <a:latin typeface="Georgia Regular"/>
                </a:endParaRPr>
              </a:p>
              <a:p>
                <a:r>
                  <a:rPr lang="en-US" sz="1900" dirty="0">
                    <a:latin typeface="Georgia Regular"/>
                  </a:rPr>
                  <a:t>RAPGAP and DJANGOH</a:t>
                </a:r>
              </a:p>
              <a:p>
                <a:pPr lvl="1"/>
                <a:r>
                  <a:rPr lang="en-US" sz="1900" dirty="0">
                    <a:latin typeface="Georgia Regular"/>
                  </a:rPr>
                  <a:t>Standard H1 MCs</a:t>
                </a:r>
              </a:p>
              <a:p>
                <a:pPr lvl="1"/>
                <a:r>
                  <a:rPr lang="en-US" sz="1900" dirty="0">
                    <a:latin typeface="Georgia Regular"/>
                  </a:rPr>
                  <a:t>Both use LEPTO for matrix elements O(α</a:t>
                </a:r>
                <a:r>
                  <a:rPr lang="en-US" sz="1900" baseline="-25000" dirty="0">
                    <a:latin typeface="Georgia Regular" panose="02040502050405020303"/>
                  </a:rPr>
                  <a:t>S</a:t>
                </a:r>
                <a:r>
                  <a:rPr lang="en-US" sz="1900" dirty="0">
                    <a:latin typeface="Georgia Regular" panose="02040502050405020303"/>
                  </a:rPr>
                  <a:t>)</a:t>
                </a:r>
              </a:p>
              <a:p>
                <a:r>
                  <a:rPr lang="en-US" sz="1900" dirty="0">
                    <a:latin typeface="Georgia Regular" panose="02040502050405020303"/>
                  </a:rPr>
                  <a:t>DJANGOH:</a:t>
                </a:r>
              </a:p>
              <a:p>
                <a:pPr lvl="1"/>
                <a:r>
                  <a:rPr lang="en-US" sz="1900" dirty="0">
                    <a:latin typeface="Georgia Regular" panose="02040502050405020303"/>
                  </a:rPr>
                  <a:t>Color dipole model PS + string fragmentation</a:t>
                </a:r>
              </a:p>
              <a:p>
                <a:r>
                  <a:rPr lang="en-US" sz="1900" dirty="0">
                    <a:latin typeface="Georgia Regular" panose="02040502050405020303"/>
                  </a:rPr>
                  <a:t>RAPGAP: </a:t>
                </a:r>
              </a:p>
              <a:p>
                <a:pPr lvl="1"/>
                <a:r>
                  <a:rPr lang="en-US" sz="1900" dirty="0">
                    <a:latin typeface="Georgia Regular" panose="02040502050405020303"/>
                  </a:rPr>
                  <a:t>DGLAP PS + string fragmentation</a:t>
                </a:r>
              </a:p>
              <a:p>
                <a:endParaRPr lang="en-US" dirty="0">
                  <a:latin typeface="Georgia Regular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656710" y="888271"/>
                <a:ext cx="3234813" cy="4998857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C485-0B4D-4ED8-9902-DA20079C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39240" y="6458893"/>
            <a:ext cx="2437710" cy="338476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2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3806EF-51E3-4683-91B9-F10686CA4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"/>
          <a:stretch/>
        </p:blipFill>
        <p:spPr>
          <a:xfrm>
            <a:off x="8797491" y="824436"/>
            <a:ext cx="3111150" cy="3304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sz="3800" dirty="0">
                <a:latin typeface="Verdana Bold" panose="020B0804030504040204" pitchFamily="34" charset="0"/>
                <a:ea typeface="Verdana Bold" panose="020B0804030504040204" pitchFamily="34" charset="0"/>
              </a:rPr>
              <a:t>Results – Groomed 1 </a:t>
            </a:r>
            <a:r>
              <a:rPr lang="en-US" sz="3800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Jettiness</a:t>
            </a:r>
            <a:endParaRPr lang="en-US" sz="3800" dirty="0">
              <a:latin typeface="Verdana Bold" panose="020B0804030504040204" pitchFamily="34" charset="0"/>
              <a:ea typeface="Verdana Bold" panose="020B08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4F29-8E67-4AD3-B09A-510A8D0462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35015" y="4360196"/>
            <a:ext cx="6517079" cy="2137754"/>
          </a:xfrm>
        </p:spPr>
        <p:txBody>
          <a:bodyPr/>
          <a:lstStyle/>
          <a:p>
            <a:r>
              <a:rPr lang="en-US" sz="2400" dirty="0">
                <a:latin typeface="Georgia Regular"/>
              </a:rPr>
              <a:t>Best tail region from SHERPA, RAPGAP</a:t>
            </a:r>
          </a:p>
          <a:p>
            <a:pPr lvl="1"/>
            <a:r>
              <a:rPr lang="en-US" sz="2000" dirty="0">
                <a:latin typeface="Georgia Regular"/>
              </a:rPr>
              <a:t>Fixed-order, </a:t>
            </a:r>
            <a:r>
              <a:rPr lang="en-US" sz="2000" dirty="0" err="1">
                <a:latin typeface="Georgia Regular"/>
              </a:rPr>
              <a:t>multijets</a:t>
            </a:r>
            <a:r>
              <a:rPr lang="en-US" sz="2000" dirty="0">
                <a:latin typeface="Georgia Regular"/>
              </a:rPr>
              <a:t>, hard </a:t>
            </a:r>
            <a:r>
              <a:rPr lang="en-US" sz="2000" dirty="0" err="1">
                <a:latin typeface="Georgia Regular"/>
              </a:rPr>
              <a:t>splittings</a:t>
            </a:r>
            <a:endParaRPr lang="en-US" sz="2000" dirty="0">
              <a:latin typeface="Georgia Regular"/>
            </a:endParaRPr>
          </a:p>
          <a:p>
            <a:r>
              <a:rPr lang="en-US" sz="2400" dirty="0">
                <a:latin typeface="Georgia Regular"/>
              </a:rPr>
              <a:t>Best peak region from DIRE, Herwig Merging</a:t>
            </a:r>
          </a:p>
          <a:p>
            <a:pPr lvl="1"/>
            <a:r>
              <a:rPr lang="en-US" sz="2000" dirty="0" err="1">
                <a:latin typeface="Georgia Regular"/>
              </a:rPr>
              <a:t>Resummation</a:t>
            </a:r>
            <a:r>
              <a:rPr lang="en-US" sz="2000" dirty="0">
                <a:latin typeface="Georgia Regular"/>
              </a:rPr>
              <a:t>, </a:t>
            </a:r>
            <a:r>
              <a:rPr lang="en-US" sz="2000" dirty="0" err="1">
                <a:latin typeface="Georgia Regular"/>
              </a:rPr>
              <a:t>parton</a:t>
            </a:r>
            <a:r>
              <a:rPr lang="en-US" sz="2000" dirty="0">
                <a:latin typeface="Georgia Regular"/>
              </a:rPr>
              <a:t> shower, hadronization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C485-0B4D-4ED8-9902-DA20079C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70931" y="5004916"/>
            <a:ext cx="2437710" cy="3291840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7CC1FF-A376-460D-87FA-0CDD91DFA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239" y="780700"/>
            <a:ext cx="3120316" cy="33351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78B47D-FD08-4C07-A01C-19C161E74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836" y="818941"/>
            <a:ext cx="3103146" cy="32998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99B5D4-33D0-4B8E-9B93-23E569DD9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56" y="804443"/>
            <a:ext cx="3134061" cy="3334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D528D0-3775-4F08-9545-B23102FDA45D}"/>
              </a:ext>
            </a:extLst>
          </p:cNvPr>
          <p:cNvSpPr txBox="1"/>
          <p:nvPr/>
        </p:nvSpPr>
        <p:spPr>
          <a:xfrm>
            <a:off x="544530" y="5905037"/>
            <a:ext cx="4541178" cy="7078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Georgia Regular" panose="02040502050405020303"/>
              </a:rPr>
              <a:t>SHERPA – Version 2.2.12 (MEPS@NLO)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AHADIC++ - Cluster Fragmentation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Lund – String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A8660F-1636-4CEF-B481-16965C20ACD7}"/>
                  </a:ext>
                </a:extLst>
              </p:cNvPr>
              <p:cNvSpPr txBox="1"/>
              <p:nvPr/>
            </p:nvSpPr>
            <p:spPr>
              <a:xfrm>
                <a:off x="544529" y="5118204"/>
                <a:ext cx="4623371" cy="70788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 Regular" panose="02040502050405020303"/>
                  </a:rPr>
                  <a:t>Herwig – Version 7.2 (Angular-ordered)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Georgia Regular" panose="02040502050405020303"/>
                  </a:rPr>
                  <a:t>NLO</a:t>
                </a:r>
                <a:r>
                  <a:rPr lang="en-US" sz="1400" dirty="0">
                    <a:latin typeface="Georgia Regular" panose="02040502050405020303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1400" dirty="0">
                    <a:latin typeface="Georgia Regular" panose="02040502050405020303"/>
                  </a:rPr>
                  <a:t>PS – AO Shower, subtractive matching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Georgia Regular" panose="02040502050405020303"/>
                  </a:rPr>
                  <a:t>Merging -  Dipole shower + </a:t>
                </a:r>
                <a:r>
                  <a:rPr lang="en-US" sz="1400" dirty="0" err="1">
                    <a:latin typeface="Georgia Regular" panose="02040502050405020303"/>
                  </a:rPr>
                  <a:t>multijet</a:t>
                </a:r>
                <a:r>
                  <a:rPr lang="en-US" sz="1400" dirty="0">
                    <a:latin typeface="Georgia Regular" panose="02040502050405020303"/>
                  </a:rPr>
                  <a:t> merging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A8660F-1636-4CEF-B481-16965C20A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29" y="5118204"/>
                <a:ext cx="4623371" cy="707886"/>
              </a:xfrm>
              <a:prstGeom prst="rect">
                <a:avLst/>
              </a:prstGeom>
              <a:blipFill>
                <a:blip r:embed="rId7"/>
                <a:stretch>
                  <a:fillRect l="-2767" t="-1120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1E6D98C-1385-46CC-9341-CA8C36B96AFE}"/>
              </a:ext>
            </a:extLst>
          </p:cNvPr>
          <p:cNvSpPr txBox="1"/>
          <p:nvPr/>
        </p:nvSpPr>
        <p:spPr>
          <a:xfrm>
            <a:off x="544529" y="4317290"/>
            <a:ext cx="4623371" cy="7078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Georgia Regular" panose="02040502050405020303"/>
              </a:rPr>
              <a:t>PYTHIA – Version 8.3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VINCIA – Antenna Shower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DIRE -  Dipole shower + </a:t>
            </a:r>
            <a:r>
              <a:rPr lang="en-US" sz="1400" dirty="0" err="1">
                <a:latin typeface="Georgia Regular" panose="02040502050405020303"/>
              </a:rPr>
              <a:t>multijet</a:t>
            </a:r>
            <a:r>
              <a:rPr lang="en-US" sz="1400" dirty="0">
                <a:latin typeface="Georgia Regular" panose="02040502050405020303"/>
              </a:rPr>
              <a:t> merging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0E5D0-C5B4-4082-ABED-EB75E65ADF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454"/>
          <a:stretch/>
        </p:blipFill>
        <p:spPr>
          <a:xfrm>
            <a:off x="9218727" y="207164"/>
            <a:ext cx="2582855" cy="5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E91D0E-D178-48B9-A2F9-D78F18206EB0}"/>
              </a:ext>
            </a:extLst>
          </p:cNvPr>
          <p:cNvGrpSpPr/>
          <p:nvPr/>
        </p:nvGrpSpPr>
        <p:grpSpPr>
          <a:xfrm>
            <a:off x="475488" y="806028"/>
            <a:ext cx="10905886" cy="3521372"/>
            <a:chOff x="475488" y="3325024"/>
            <a:chExt cx="10905886" cy="35213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F318AA-0352-4437-9D00-B6C94E79B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97"/>
            <a:stretch/>
          </p:blipFill>
          <p:spPr>
            <a:xfrm>
              <a:off x="8257032" y="3331795"/>
              <a:ext cx="3124342" cy="35083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D610C5-B399-46B1-ABCC-F99915D8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425"/>
            <a:stretch/>
          </p:blipFill>
          <p:spPr>
            <a:xfrm>
              <a:off x="5666232" y="3331796"/>
              <a:ext cx="3081022" cy="35146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CB287A-4F10-4B16-9194-5EFD0D8AA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200"/>
            <a:stretch/>
          </p:blipFill>
          <p:spPr>
            <a:xfrm>
              <a:off x="3063241" y="3336028"/>
              <a:ext cx="3096260" cy="35099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6D4A65-59B9-4790-BF29-F5E205A30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82"/>
            <a:stretch/>
          </p:blipFill>
          <p:spPr>
            <a:xfrm>
              <a:off x="475488" y="3325024"/>
              <a:ext cx="3088979" cy="352118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sz="3800" dirty="0">
                <a:latin typeface="Verdana Bold" panose="020B0804030504040204" pitchFamily="34" charset="0"/>
                <a:ea typeface="Verdana Bold" panose="020B0804030504040204" pitchFamily="34" charset="0"/>
              </a:rPr>
              <a:t>Results – Groomed Invariant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4F29-8E67-4AD3-B09A-510A8D0462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35015" y="4502717"/>
            <a:ext cx="6517079" cy="2137754"/>
          </a:xfrm>
        </p:spPr>
        <p:txBody>
          <a:bodyPr/>
          <a:lstStyle/>
          <a:p>
            <a:r>
              <a:rPr lang="en-US" sz="2400" dirty="0">
                <a:latin typeface="Georgia Regular"/>
              </a:rPr>
              <a:t>Q</a:t>
            </a:r>
            <a:r>
              <a:rPr lang="en-US" sz="2400" baseline="30000" dirty="0">
                <a:latin typeface="Georgia Regular"/>
              </a:rPr>
              <a:t>2</a:t>
            </a:r>
            <a:r>
              <a:rPr lang="en-US" sz="2400" baseline="-25000" dirty="0">
                <a:latin typeface="Georgia Regular"/>
              </a:rPr>
              <a:t>Min.</a:t>
            </a:r>
            <a:r>
              <a:rPr lang="en-US" sz="2400" dirty="0">
                <a:latin typeface="Georgia Regular"/>
              </a:rPr>
              <a:t> = 150 GeV</a:t>
            </a:r>
            <a:r>
              <a:rPr lang="en-US" sz="2400" baseline="30000" dirty="0">
                <a:latin typeface="Georgia Regular"/>
              </a:rPr>
              <a:t>2</a:t>
            </a:r>
            <a:endParaRPr lang="en-US" sz="2400" dirty="0">
              <a:latin typeface="Georgia Regular"/>
            </a:endParaRPr>
          </a:p>
          <a:p>
            <a:r>
              <a:rPr lang="en-US" sz="2400" dirty="0">
                <a:latin typeface="Georgia Regular"/>
              </a:rPr>
              <a:t>Best high mass region from SHERPA</a:t>
            </a:r>
          </a:p>
          <a:p>
            <a:pPr lvl="1"/>
            <a:r>
              <a:rPr lang="en-US" sz="2000" dirty="0">
                <a:latin typeface="Georgia Regular"/>
              </a:rPr>
              <a:t>Fixed-order, </a:t>
            </a:r>
            <a:r>
              <a:rPr lang="en-US" sz="2000" dirty="0" err="1">
                <a:latin typeface="Georgia Regular"/>
              </a:rPr>
              <a:t>multijets</a:t>
            </a:r>
            <a:r>
              <a:rPr lang="en-US" sz="2000" dirty="0">
                <a:latin typeface="Georgia Regular"/>
              </a:rPr>
              <a:t>, hard </a:t>
            </a:r>
            <a:r>
              <a:rPr lang="en-US" sz="2000" dirty="0" err="1">
                <a:latin typeface="Georgia Regular"/>
              </a:rPr>
              <a:t>splittings</a:t>
            </a:r>
            <a:endParaRPr lang="en-US" sz="2000" dirty="0">
              <a:latin typeface="Georgia Regular"/>
            </a:endParaRPr>
          </a:p>
          <a:p>
            <a:r>
              <a:rPr lang="en-US" sz="2400" dirty="0">
                <a:latin typeface="Georgia Regular"/>
              </a:rPr>
              <a:t>Best low mass region from Herwig, DIRE</a:t>
            </a:r>
          </a:p>
          <a:p>
            <a:pPr lvl="1"/>
            <a:r>
              <a:rPr lang="en-US" sz="2000" dirty="0" err="1">
                <a:latin typeface="Georgia Regular"/>
              </a:rPr>
              <a:t>Resummation</a:t>
            </a:r>
            <a:r>
              <a:rPr lang="en-US" sz="2000" dirty="0">
                <a:latin typeface="Georgia Regular"/>
              </a:rPr>
              <a:t>, </a:t>
            </a:r>
            <a:r>
              <a:rPr lang="en-US" sz="2000" dirty="0" err="1">
                <a:latin typeface="Georgia Regular"/>
              </a:rPr>
              <a:t>parton</a:t>
            </a:r>
            <a:r>
              <a:rPr lang="en-US" sz="2000" dirty="0">
                <a:latin typeface="Georgia Regular"/>
              </a:rPr>
              <a:t> shower, hadronization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C119F-029A-489A-BDFB-05E1CE36867E}"/>
              </a:ext>
            </a:extLst>
          </p:cNvPr>
          <p:cNvSpPr txBox="1"/>
          <p:nvPr/>
        </p:nvSpPr>
        <p:spPr>
          <a:xfrm>
            <a:off x="544530" y="5993937"/>
            <a:ext cx="4541178" cy="7078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Georgia Regular" panose="02040502050405020303"/>
              </a:rPr>
              <a:t>SHERPA – Version 2.2.12 (MEPS@NLO)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AHADIC++ - Cluster Fragmentation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Lund – String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C3D032-A583-4F34-9609-C3448E08BF0A}"/>
                  </a:ext>
                </a:extLst>
              </p:cNvPr>
              <p:cNvSpPr txBox="1"/>
              <p:nvPr/>
            </p:nvSpPr>
            <p:spPr>
              <a:xfrm>
                <a:off x="544529" y="5207104"/>
                <a:ext cx="4623371" cy="70788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 Regular" panose="02040502050405020303"/>
                  </a:rPr>
                  <a:t>Herwig – Version 7.2 (Angular-ordered)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Georgia Regular" panose="02040502050405020303"/>
                  </a:rPr>
                  <a:t>NLO</a:t>
                </a:r>
                <a:r>
                  <a:rPr lang="en-US" sz="1400" dirty="0">
                    <a:latin typeface="Georgia Regular" panose="02040502050405020303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1400" dirty="0">
                    <a:latin typeface="Georgia Regular" panose="02040502050405020303"/>
                  </a:rPr>
                  <a:t>PS – AO Shower, subtractive matching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Georgia Regular" panose="02040502050405020303"/>
                  </a:rPr>
                  <a:t>Merging -  Dipole shower + </a:t>
                </a:r>
                <a:r>
                  <a:rPr lang="en-US" sz="1400" dirty="0" err="1">
                    <a:latin typeface="Georgia Regular" panose="02040502050405020303"/>
                  </a:rPr>
                  <a:t>multijet</a:t>
                </a:r>
                <a:r>
                  <a:rPr lang="en-US" sz="1400" dirty="0">
                    <a:latin typeface="Georgia Regular" panose="02040502050405020303"/>
                  </a:rPr>
                  <a:t> merging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C3D032-A583-4F34-9609-C3448E08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29" y="5207104"/>
                <a:ext cx="4623371" cy="707886"/>
              </a:xfrm>
              <a:prstGeom prst="rect">
                <a:avLst/>
              </a:prstGeom>
              <a:blipFill>
                <a:blip r:embed="rId7"/>
                <a:stretch>
                  <a:fillRect l="-2767" t="-1120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50FE37B-47DA-482F-9466-45EDEDB7745C}"/>
              </a:ext>
            </a:extLst>
          </p:cNvPr>
          <p:cNvSpPr txBox="1"/>
          <p:nvPr/>
        </p:nvSpPr>
        <p:spPr>
          <a:xfrm>
            <a:off x="544529" y="4406190"/>
            <a:ext cx="4623371" cy="7078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Georgia Regular" panose="02040502050405020303"/>
              </a:rPr>
              <a:t>PYTHIA – Version 8.3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VINCIA – Antenna Shower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DIRE -  Dipole shower + </a:t>
            </a:r>
            <a:r>
              <a:rPr lang="en-US" sz="1400" dirty="0" err="1">
                <a:latin typeface="Georgia Regular" panose="02040502050405020303"/>
              </a:rPr>
              <a:t>multijet</a:t>
            </a:r>
            <a:r>
              <a:rPr lang="en-US" sz="1400" dirty="0">
                <a:latin typeface="Georgia Regular" panose="02040502050405020303"/>
              </a:rPr>
              <a:t> merging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DB0F70-3598-439D-8665-3CA9220BA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7505" y="290204"/>
            <a:ext cx="1699906" cy="584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39C3B0-AE58-4879-BB95-1011B4C65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3680" y="232228"/>
            <a:ext cx="1813293" cy="623119"/>
          </a:xfrm>
          <a:prstGeom prst="rect">
            <a:avLst/>
          </a:prstGeom>
        </p:spPr>
      </p:pic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7413ADC-DD19-4B99-9C48-55A71C550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6040" y="4873211"/>
            <a:ext cx="2437710" cy="3291840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7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sz="3800" dirty="0">
                <a:latin typeface="Verdana Bold" panose="020B0804030504040204" pitchFamily="34" charset="0"/>
                <a:ea typeface="Verdana Bold" panose="020B0804030504040204" pitchFamily="34" charset="0"/>
              </a:rPr>
              <a:t>Results – Groomed Invariant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835015" y="4522871"/>
                <a:ext cx="5966567" cy="2137754"/>
              </a:xfrm>
            </p:spPr>
            <p:txBody>
              <a:bodyPr/>
              <a:lstStyle/>
              <a:p>
                <a:r>
                  <a:rPr lang="en-US" sz="2200" dirty="0">
                    <a:latin typeface="Georgia Regular"/>
                  </a:rPr>
                  <a:t>Generally, predictions become less accurate at lower </a:t>
                </a:r>
                <a:r>
                  <a:rPr lang="en-US" sz="2200" dirty="0" err="1">
                    <a:latin typeface="Georgia Regular"/>
                  </a:rPr>
                  <a:t>z</a:t>
                </a:r>
                <a:r>
                  <a:rPr lang="en-US" sz="2200" baseline="-25000" dirty="0" err="1">
                    <a:latin typeface="Georgia Regular"/>
                  </a:rPr>
                  <a:t>cut</a:t>
                </a:r>
                <a:r>
                  <a:rPr lang="en-US" sz="2200" dirty="0">
                    <a:latin typeface="Georgia Regular"/>
                  </a:rPr>
                  <a:t> </a:t>
                </a:r>
              </a:p>
              <a:p>
                <a:pPr lvl="1"/>
                <a:r>
                  <a:rPr lang="en-US" sz="1800" dirty="0">
                    <a:latin typeface="Georgia Regular"/>
                  </a:rPr>
                  <a:t>Less grooming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latin typeface="Georgia Regular"/>
                  </a:rPr>
                  <a:t> Less removal of remnant hemisphere radiation</a:t>
                </a:r>
              </a:p>
              <a:p>
                <a:pPr lvl="1"/>
                <a:r>
                  <a:rPr lang="en-US" sz="1800" dirty="0">
                    <a:latin typeface="Georgia Regular"/>
                  </a:rPr>
                  <a:t>Remnant hemisphere is typically less well described by MC models</a:t>
                </a:r>
              </a:p>
              <a:p>
                <a:endParaRPr lang="en-US" sz="2200" dirty="0">
                  <a:latin typeface="Georgia Regular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835015" y="4522871"/>
                <a:ext cx="5966567" cy="213775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C485-0B4D-4ED8-9902-DA20079C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6040" y="4873211"/>
            <a:ext cx="2437710" cy="3291840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C119F-029A-489A-BDFB-05E1CE36867E}"/>
              </a:ext>
            </a:extLst>
          </p:cNvPr>
          <p:cNvSpPr txBox="1"/>
          <p:nvPr/>
        </p:nvSpPr>
        <p:spPr>
          <a:xfrm>
            <a:off x="544530" y="5968537"/>
            <a:ext cx="4541178" cy="7078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Georgia Regular" panose="02040502050405020303"/>
              </a:rPr>
              <a:t>SHERPA – Version 2.2.12 (MEPS@NLO)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AHADIC++ - Cluster Fragmentation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Lund – String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C3D032-A583-4F34-9609-C3448E08BF0A}"/>
                  </a:ext>
                </a:extLst>
              </p:cNvPr>
              <p:cNvSpPr txBox="1"/>
              <p:nvPr/>
            </p:nvSpPr>
            <p:spPr>
              <a:xfrm>
                <a:off x="544529" y="5181704"/>
                <a:ext cx="4623371" cy="70788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 Regular" panose="02040502050405020303"/>
                  </a:rPr>
                  <a:t>Herwig – Version 7.2 (Angular-ordered)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Georgia Regular" panose="02040502050405020303"/>
                  </a:rPr>
                  <a:t>NLO</a:t>
                </a:r>
                <a:r>
                  <a:rPr lang="en-US" sz="1400" dirty="0">
                    <a:latin typeface="Georgia Regular" panose="02040502050405020303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1400" dirty="0">
                    <a:latin typeface="Georgia Regular" panose="02040502050405020303"/>
                  </a:rPr>
                  <a:t>PS – AO Shower, subtractive matching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Georgia Regular" panose="02040502050405020303"/>
                  </a:rPr>
                  <a:t>Merging -  Dipole shower + </a:t>
                </a:r>
                <a:r>
                  <a:rPr lang="en-US" sz="1400" dirty="0" err="1">
                    <a:latin typeface="Georgia Regular" panose="02040502050405020303"/>
                  </a:rPr>
                  <a:t>multijet</a:t>
                </a:r>
                <a:r>
                  <a:rPr lang="en-US" sz="1400" dirty="0">
                    <a:latin typeface="Georgia Regular" panose="02040502050405020303"/>
                  </a:rPr>
                  <a:t> merging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C3D032-A583-4F34-9609-C3448E08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29" y="5181704"/>
                <a:ext cx="4623371" cy="707886"/>
              </a:xfrm>
              <a:prstGeom prst="rect">
                <a:avLst/>
              </a:prstGeom>
              <a:blipFill>
                <a:blip r:embed="rId4"/>
                <a:stretch>
                  <a:fillRect l="-2767" t="-1120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50FE37B-47DA-482F-9466-45EDEDB7745C}"/>
              </a:ext>
            </a:extLst>
          </p:cNvPr>
          <p:cNvSpPr txBox="1"/>
          <p:nvPr/>
        </p:nvSpPr>
        <p:spPr>
          <a:xfrm>
            <a:off x="544529" y="4380790"/>
            <a:ext cx="4623371" cy="70788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Georgia Regular" panose="02040502050405020303"/>
              </a:rPr>
              <a:t>PYTHIA – Version 8.3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VINCIA – Antenna Shower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 Regular" panose="02040502050405020303"/>
              </a:rPr>
              <a:t>DIRE -  Dipole shower + </a:t>
            </a:r>
            <a:r>
              <a:rPr lang="en-US" sz="1400" dirty="0" err="1">
                <a:latin typeface="Georgia Regular" panose="02040502050405020303"/>
              </a:rPr>
              <a:t>multijet</a:t>
            </a:r>
            <a:r>
              <a:rPr lang="en-US" sz="1400" dirty="0">
                <a:latin typeface="Georgia Regular" panose="02040502050405020303"/>
              </a:rPr>
              <a:t> merging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E124B1-75EA-4868-8A20-9067C564625F}"/>
              </a:ext>
            </a:extLst>
          </p:cNvPr>
          <p:cNvGrpSpPr/>
          <p:nvPr/>
        </p:nvGrpSpPr>
        <p:grpSpPr>
          <a:xfrm>
            <a:off x="474726" y="825582"/>
            <a:ext cx="10833354" cy="3507856"/>
            <a:chOff x="474726" y="3354455"/>
            <a:chExt cx="10833354" cy="35078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1A4B01-BF11-4660-BD92-C78C4DBB7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722"/>
            <a:stretch/>
          </p:blipFill>
          <p:spPr>
            <a:xfrm>
              <a:off x="8254238" y="3373828"/>
              <a:ext cx="3053842" cy="34884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C32209-931F-426C-AB84-3BB7AC58D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380"/>
            <a:stretch/>
          </p:blipFill>
          <p:spPr>
            <a:xfrm>
              <a:off x="5649075" y="3360329"/>
              <a:ext cx="3069476" cy="349767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F5A43E6-E5FB-46D3-A44D-DEC32A9BE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813"/>
            <a:stretch/>
          </p:blipFill>
          <p:spPr>
            <a:xfrm>
              <a:off x="3060700" y="3356913"/>
              <a:ext cx="3081175" cy="34961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751AF-687C-4404-BE13-42A446EB6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-1" r="866"/>
            <a:stretch/>
          </p:blipFill>
          <p:spPr>
            <a:xfrm>
              <a:off x="474726" y="3354455"/>
              <a:ext cx="3068574" cy="349853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35D30EA-2A3F-4F8C-B5A9-A25C8FA9B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3680" y="232228"/>
            <a:ext cx="1813293" cy="6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450E1-0473-4DCB-9979-0A3692DEE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27B2072-4F60-4E5F-A5F6-8C515A5DBD3F}"/>
                  </a:ext>
                </a:extLst>
              </p:cNvPr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552471" y="1128976"/>
                <a:ext cx="6721632" cy="4386263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 Regular" panose="02040502050405020303"/>
                  </a:rPr>
                  <a:t>Inclusive observables where all particles contribute</a:t>
                </a:r>
              </a:p>
              <a:p>
                <a:pPr marL="579438" lvl="1" indent="-342900"/>
                <a:r>
                  <a:rPr lang="en-US" dirty="0">
                    <a:latin typeface="Georgia Regular" panose="02040502050405020303"/>
                  </a:rPr>
                  <a:t>E.g. Thrust – measures degree of collimation along an axis</a:t>
                </a:r>
              </a:p>
              <a:p>
                <a:pPr marL="122238" indent="-342900"/>
                <a:r>
                  <a:rPr lang="en-US" b="1" dirty="0">
                    <a:latin typeface="Georgia Regular" panose="02040502050405020303"/>
                  </a:rPr>
                  <a:t>Sensitive to QCD across scales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eorgia Regular" panose="02040502050405020303"/>
                  </a:rPr>
                  <a:t>Calculable to high precision in perturbation theory</a:t>
                </a:r>
              </a:p>
              <a:p>
                <a:pPr marL="579438" lvl="1" indent="-342900"/>
                <a:r>
                  <a:rPr lang="en-US" dirty="0">
                    <a:latin typeface="Georgia Regular" panose="02040502050405020303"/>
                  </a:rPr>
                  <a:t>Fixed-order QCD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eorgia Regular" panose="02040502050405020303"/>
                  </a:rPr>
                  <a:t>tail of thrust distribution</a:t>
                </a:r>
              </a:p>
              <a:p>
                <a:pPr marL="579438" lvl="1" indent="-342900"/>
                <a:r>
                  <a:rPr lang="en-US" dirty="0">
                    <a:latin typeface="Georgia Regular" panose="02040502050405020303"/>
                  </a:rPr>
                  <a:t>Soft-collinear effective theory (SCET) calculations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Georgia Regular" panose="02040502050405020303"/>
                  </a:rPr>
                  <a:t>peak of thrust distribution</a:t>
                </a:r>
              </a:p>
              <a:p>
                <a:pPr marL="122238" indent="-342900"/>
                <a:r>
                  <a:rPr lang="en-US" dirty="0">
                    <a:latin typeface="Georgia Regular" panose="02040502050405020303"/>
                  </a:rPr>
                  <a:t>Used extensively in </a:t>
                </a:r>
                <a:r>
                  <a:rPr lang="en-US" dirty="0" err="1">
                    <a:latin typeface="Georgia Regular" panose="02040502050405020303"/>
                  </a:rPr>
                  <a:t>e</a:t>
                </a:r>
                <a:r>
                  <a:rPr lang="en-US" baseline="30000" dirty="0" err="1">
                    <a:latin typeface="Georgia Regular" panose="02040502050405020303"/>
                  </a:rPr>
                  <a:t>+</a:t>
                </a:r>
                <a:r>
                  <a:rPr lang="en-US" dirty="0" err="1">
                    <a:latin typeface="Georgia Regular" panose="02040502050405020303"/>
                  </a:rPr>
                  <a:t>e</a:t>
                </a:r>
                <a:r>
                  <a:rPr lang="en-US" baseline="30000" dirty="0">
                    <a:latin typeface="Georgia Regular" panose="02040502050405020303"/>
                  </a:rPr>
                  <a:t>-</a:t>
                </a:r>
                <a:r>
                  <a:rPr lang="en-US" dirty="0">
                    <a:latin typeface="Georgia Regular" panose="02040502050405020303"/>
                  </a:rPr>
                  <a:t> and </a:t>
                </a:r>
                <a:r>
                  <a:rPr lang="en-US" dirty="0" err="1">
                    <a:latin typeface="Georgia Regular" panose="02040502050405020303"/>
                  </a:rPr>
                  <a:t>Breit</a:t>
                </a:r>
                <a:r>
                  <a:rPr lang="en-US" dirty="0">
                    <a:latin typeface="Georgia Regular" panose="02040502050405020303"/>
                  </a:rPr>
                  <a:t> frame </a:t>
                </a:r>
                <a:r>
                  <a:rPr lang="en-US" dirty="0" err="1">
                    <a:latin typeface="Georgia Regular" panose="02040502050405020303"/>
                  </a:rPr>
                  <a:t>e+p</a:t>
                </a:r>
                <a:r>
                  <a:rPr lang="en-US" dirty="0">
                    <a:latin typeface="Georgia Regular" panose="02040502050405020303"/>
                  </a:rPr>
                  <a:t> collisions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27B2072-4F60-4E5F-A5F6-8C515A5DB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552471" y="1128976"/>
                <a:ext cx="6721632" cy="4386263"/>
              </a:xfrm>
              <a:prstGeom prst="rect">
                <a:avLst/>
              </a:prstGeom>
              <a:blipFill>
                <a:blip r:embed="rId2"/>
                <a:stretch>
                  <a:fillRect l="-1633" t="-2361" b="-2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CCCACF0-6AD9-4CA5-A093-17F94F4C74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904" y="238403"/>
            <a:ext cx="10058400" cy="10572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Event Shapes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20282-E7AD-4B4F-9298-A60D4343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627" y="1991992"/>
            <a:ext cx="1689777" cy="2346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EC52E8-4193-43FF-BC17-179A079BE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613" y="1991992"/>
            <a:ext cx="3271014" cy="4386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5A5A23-3F7B-4895-A8E0-796EDB5BF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79" y="681300"/>
            <a:ext cx="4438650" cy="895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D9B844-7368-4034-AAA9-E4900DBC6F24}"/>
              </a:ext>
            </a:extLst>
          </p:cNvPr>
          <p:cNvSpPr txBox="1"/>
          <p:nvPr/>
        </p:nvSpPr>
        <p:spPr>
          <a:xfrm>
            <a:off x="8152356" y="64306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effectLst/>
                <a:latin typeface="Georgia Regular" panose="02040502050405020303"/>
              </a:rPr>
              <a:t>arXiv</a:t>
            </a:r>
            <a:r>
              <a:rPr lang="en-US" dirty="0">
                <a:effectLst/>
                <a:latin typeface="Georgia Regular" panose="02040502050405020303"/>
              </a:rPr>
              <a:t>/0512014v1</a:t>
            </a:r>
          </a:p>
        </p:txBody>
      </p:sp>
    </p:spTree>
    <p:extLst>
      <p:ext uri="{BB962C8B-B14F-4D97-AF65-F5344CB8AC3E}">
        <p14:creationId xmlns:p14="http://schemas.microsoft.com/office/powerpoint/2010/main" val="108549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51D76D-AD33-418C-AAE8-F7F34B03D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88112"/>
          <a:stretch/>
        </p:blipFill>
        <p:spPr>
          <a:xfrm>
            <a:off x="9237209" y="5907409"/>
            <a:ext cx="2732088" cy="436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A5843C-42C6-4A02-AFD2-2FD81ABDE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88112"/>
          <a:stretch/>
        </p:blipFill>
        <p:spPr>
          <a:xfrm>
            <a:off x="6566778" y="5909192"/>
            <a:ext cx="2732088" cy="436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7" y="161976"/>
            <a:ext cx="11157735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Comparison to Analytic Prediction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B516C4-8D88-4DDA-A2D6-3333C372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6163438"/>
            <a:ext cx="2882948" cy="569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58ABF4-1D93-4112-BBCB-2A33D585F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26" y="5720990"/>
            <a:ext cx="3247693" cy="4110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D2969-27B7-41BB-90F8-DC1CDE8F8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7755" y="6494331"/>
            <a:ext cx="3067315" cy="398615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656374-1EE3-4859-AF14-72799032AA38}"/>
              </a:ext>
            </a:extLst>
          </p:cNvPr>
          <p:cNvGrpSpPr/>
          <p:nvPr/>
        </p:nvGrpSpPr>
        <p:grpSpPr>
          <a:xfrm>
            <a:off x="3373873" y="1274234"/>
            <a:ext cx="3306768" cy="5071682"/>
            <a:chOff x="3699798" y="836422"/>
            <a:chExt cx="3306768" cy="506499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F0B392-2F39-4508-8C4A-286942F07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4157" y="836422"/>
              <a:ext cx="3292409" cy="365302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82B0A46-2E86-4CF8-A0BB-2340889B1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063" b="34789"/>
            <a:stretch/>
          </p:blipFill>
          <p:spPr>
            <a:xfrm>
              <a:off x="3708739" y="3194050"/>
              <a:ext cx="3237116" cy="22796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84F89C-CE66-482A-943B-80987FB3E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4224" b="37852"/>
            <a:stretch/>
          </p:blipFill>
          <p:spPr>
            <a:xfrm>
              <a:off x="3699798" y="3086408"/>
              <a:ext cx="510668" cy="22796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68A28B-8465-4473-854F-EF3A069E4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826" t="88112"/>
            <a:stretch/>
          </p:blipFill>
          <p:spPr>
            <a:xfrm>
              <a:off x="4229100" y="5465382"/>
              <a:ext cx="2732088" cy="436033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373F267-D841-4B89-9E1E-87F78A15D5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37" t="2450" r="4325" b="34998"/>
          <a:stretch/>
        </p:blipFill>
        <p:spPr>
          <a:xfrm>
            <a:off x="9240835" y="1354667"/>
            <a:ext cx="2665411" cy="22881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58F0E4-5DB3-43DA-BAFF-54EAA314A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5" t="2613" r="1700" b="34855"/>
          <a:stretch/>
        </p:blipFill>
        <p:spPr>
          <a:xfrm>
            <a:off x="6570665" y="3632200"/>
            <a:ext cx="2679698" cy="228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FD162E-CE4C-4E7B-9709-152875DF09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580" t="2179" r="5255" b="35026"/>
          <a:stretch/>
        </p:blipFill>
        <p:spPr>
          <a:xfrm>
            <a:off x="6571237" y="1359430"/>
            <a:ext cx="2672291" cy="2287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A1206C-56F8-4185-B018-0E92414549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372" t="2412" r="1649" b="35037"/>
          <a:stretch/>
        </p:blipFill>
        <p:spPr>
          <a:xfrm>
            <a:off x="9237133" y="3640667"/>
            <a:ext cx="2673350" cy="22775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4F29-8E67-4AD3-B09A-510A8D0462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759" y="1236843"/>
            <a:ext cx="3439455" cy="4998857"/>
          </a:xfrm>
        </p:spPr>
        <p:txBody>
          <a:bodyPr/>
          <a:lstStyle/>
          <a:p>
            <a:r>
              <a:rPr lang="en-US" sz="2400" dirty="0">
                <a:latin typeface="Georgia Regular" panose="02040502050405020303"/>
              </a:rPr>
              <a:t>Analytic - SCET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From Y. Makris [1]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Evaluated at two values of </a:t>
            </a:r>
            <a:r>
              <a:rPr lang="el-GR" sz="2000" dirty="0">
                <a:latin typeface="Georgia Regular" panose="02040502050405020303"/>
              </a:rPr>
              <a:t>Ω</a:t>
            </a:r>
            <a:r>
              <a:rPr lang="en-US" sz="2000" baseline="-25000" dirty="0">
                <a:latin typeface="Georgia Regular" panose="02040502050405020303"/>
              </a:rPr>
              <a:t>NP</a:t>
            </a:r>
            <a:r>
              <a:rPr lang="en-US" sz="2000" dirty="0">
                <a:latin typeface="Georgia Regular" panose="02040502050405020303"/>
              </a:rPr>
              <a:t> </a:t>
            </a:r>
          </a:p>
          <a:p>
            <a:pPr lvl="2"/>
            <a:r>
              <a:rPr lang="en-US" sz="1600" dirty="0">
                <a:latin typeface="Georgia Regular" panose="02040502050405020303"/>
              </a:rPr>
              <a:t>Shape function mean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No fixed-order calculation yet incorporated</a:t>
            </a:r>
          </a:p>
          <a:p>
            <a:r>
              <a:rPr lang="en-US" sz="2200" dirty="0">
                <a:latin typeface="Georgia Regular" panose="02040502050405020303"/>
              </a:rPr>
              <a:t>Agreement improves with increasing </a:t>
            </a:r>
            <a:r>
              <a:rPr lang="en-US" sz="2200" dirty="0" err="1">
                <a:latin typeface="Georgia Regular" panose="02040502050405020303"/>
              </a:rPr>
              <a:t>z</a:t>
            </a:r>
            <a:r>
              <a:rPr lang="en-US" sz="2200" baseline="-25000" dirty="0" err="1">
                <a:latin typeface="Georgia Regular" panose="02040502050405020303"/>
              </a:rPr>
              <a:t>cut</a:t>
            </a:r>
            <a:r>
              <a:rPr lang="en-US" sz="2200" baseline="-25000" dirty="0">
                <a:latin typeface="Georgia Regular" panose="02040502050405020303"/>
              </a:rPr>
              <a:t>, </a:t>
            </a:r>
            <a:r>
              <a:rPr lang="el-GR" sz="2200" dirty="0">
                <a:latin typeface="Georgia Regular" panose="02040502050405020303"/>
              </a:rPr>
              <a:t>Ω</a:t>
            </a:r>
            <a:r>
              <a:rPr lang="en-US" sz="2200" baseline="-25000" dirty="0">
                <a:latin typeface="Georgia Regular" panose="02040502050405020303"/>
              </a:rPr>
              <a:t>NP</a:t>
            </a:r>
            <a:r>
              <a:rPr lang="en-US" sz="2200" dirty="0">
                <a:latin typeface="Georgia Regular" panose="02040502050405020303"/>
              </a:rPr>
              <a:t> </a:t>
            </a:r>
          </a:p>
          <a:p>
            <a:pPr lvl="1"/>
            <a:r>
              <a:rPr lang="en-US" sz="1800" dirty="0">
                <a:latin typeface="Georgia Regular" panose="02040502050405020303"/>
              </a:rPr>
              <a:t>Non-perturbative effects are significant!</a:t>
            </a:r>
          </a:p>
          <a:p>
            <a:pPr lvl="1"/>
            <a:r>
              <a:rPr lang="en-US" sz="1800" dirty="0">
                <a:latin typeface="Georgia Regular" panose="02040502050405020303"/>
              </a:rPr>
              <a:t>Factorization validity improves to higher </a:t>
            </a:r>
            <a:r>
              <a:rPr lang="en-US" sz="1800" dirty="0" err="1">
                <a:latin typeface="Georgia Regular" panose="02040502050405020303"/>
              </a:rPr>
              <a:t>z</a:t>
            </a:r>
            <a:r>
              <a:rPr lang="en-US" sz="1800" baseline="-25000" dirty="0" err="1">
                <a:latin typeface="Georgia Regular" panose="02040502050405020303"/>
              </a:rPr>
              <a:t>cut</a:t>
            </a:r>
            <a:endParaRPr lang="en-US" sz="1800" dirty="0">
              <a:latin typeface="Georgia Regular" panose="02040502050405020303"/>
            </a:endParaRPr>
          </a:p>
          <a:p>
            <a:endParaRPr lang="en-US" dirty="0">
              <a:latin typeface="Georgia Regular" panose="02040502050405020303"/>
            </a:endParaRPr>
          </a:p>
          <a:p>
            <a:pPr marL="0" indent="0">
              <a:buNone/>
            </a:pPr>
            <a:endParaRPr lang="en-US" dirty="0">
              <a:latin typeface="Georgia Regular" panose="02040502050405020303"/>
            </a:endParaRPr>
          </a:p>
        </p:txBody>
      </p:sp>
    </p:spTree>
    <p:extLst>
      <p:ext uri="{BB962C8B-B14F-4D97-AF65-F5344CB8AC3E}">
        <p14:creationId xmlns:p14="http://schemas.microsoft.com/office/powerpoint/2010/main" val="70685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FA8D8-4C26-40CE-AB6B-5395D8410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14B46-1637-45F4-8380-DDCE8A02F8A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8379" y="1282902"/>
            <a:ext cx="6679691" cy="347821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 Regular" panose="02040502050405020303"/>
              </a:rPr>
              <a:t>At small invariant masses, individual hadron masses play a large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 Regular" panose="02040502050405020303"/>
              </a:rPr>
              <a:t>Analytic prediction formulated at small masses, in the region defined by: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eorgia Regular" panose="020405020504050203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 Regular" panose="02040502050405020303"/>
              </a:rPr>
              <a:t>EIC will have advantages in this region</a:t>
            </a:r>
          </a:p>
          <a:p>
            <a:pPr marL="800100" lvl="1" indent="-342900"/>
            <a:r>
              <a:rPr lang="en-US" sz="2000" dirty="0">
                <a:latin typeface="Georgia Regular" panose="02040502050405020303"/>
              </a:rPr>
              <a:t>Hadron ID, high statistics</a:t>
            </a:r>
          </a:p>
          <a:p>
            <a:pPr marL="579438" lvl="1" indent="-342900"/>
            <a:r>
              <a:rPr lang="en-US" dirty="0">
                <a:latin typeface="Georgia Regular" panose="02040502050405020303"/>
              </a:rPr>
              <a:t>More differential measurement possible</a:t>
            </a:r>
          </a:p>
          <a:p>
            <a:pPr marL="579438" lvl="1" indent="-342900"/>
            <a:r>
              <a:rPr lang="en-US" dirty="0">
                <a:latin typeface="Georgia Regular" panose="02040502050405020303"/>
              </a:rPr>
              <a:t>New theory </a:t>
            </a:r>
            <a:r>
              <a:rPr lang="en-US" dirty="0" err="1">
                <a:latin typeface="Georgia Regular" panose="02040502050405020303"/>
              </a:rPr>
              <a:t>tools+data</a:t>
            </a:r>
            <a:r>
              <a:rPr lang="en-US" dirty="0">
                <a:latin typeface="Georgia Regular" panose="02040502050405020303"/>
              </a:rPr>
              <a:t> for high-precision studies of NP sector</a:t>
            </a:r>
          </a:p>
          <a:p>
            <a:pPr marL="122238" indent="-342900"/>
            <a:r>
              <a:rPr lang="en-US" dirty="0">
                <a:latin typeface="Georgia Regular" panose="02040502050405020303"/>
              </a:rPr>
              <a:t>Small angles also important</a:t>
            </a:r>
          </a:p>
          <a:p>
            <a:pPr marL="579438" lvl="1" indent="-342900"/>
            <a:r>
              <a:rPr lang="en-US" dirty="0">
                <a:latin typeface="Georgia Regular" panose="02040502050405020303"/>
              </a:rPr>
              <a:t>Good angular resolution needed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43A0C8-5154-43B7-AC6C-0838A2E41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2822" y="219943"/>
            <a:ext cx="14557478" cy="10572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Groomed Invariant Mass - EIC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BE4EB-8E94-4084-9621-EE1764400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3" t="4421" b="-1"/>
          <a:stretch/>
        </p:blipFill>
        <p:spPr>
          <a:xfrm>
            <a:off x="2304125" y="2885553"/>
            <a:ext cx="1995261" cy="397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1AE1B-4ACF-4A3B-BCA4-16C7CE81F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268" y="1253531"/>
            <a:ext cx="4593910" cy="49942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86C7F-7F06-43F1-988A-0FB3EDD0AEE4}"/>
              </a:ext>
            </a:extLst>
          </p:cNvPr>
          <p:cNvCxnSpPr>
            <a:cxnSpLocks/>
          </p:cNvCxnSpPr>
          <p:nvPr/>
        </p:nvCxnSpPr>
        <p:spPr>
          <a:xfrm flipH="1" flipV="1">
            <a:off x="8954941" y="2743200"/>
            <a:ext cx="14396" cy="2922049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9239E5-F263-4704-BA5E-8D79A7C7A037}"/>
              </a:ext>
            </a:extLst>
          </p:cNvPr>
          <p:cNvCxnSpPr/>
          <p:nvPr/>
        </p:nvCxnSpPr>
        <p:spPr>
          <a:xfrm flipH="1">
            <a:off x="8692338" y="3728557"/>
            <a:ext cx="25540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DED477-30DD-4761-BF39-F410326D1FC5}"/>
              </a:ext>
            </a:extLst>
          </p:cNvPr>
          <p:cNvSpPr txBox="1"/>
          <p:nvPr/>
        </p:nvSpPr>
        <p:spPr>
          <a:xfrm>
            <a:off x="7970073" y="3402503"/>
            <a:ext cx="114101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 dirty="0" err="1">
                <a:solidFill>
                  <a:srgbClr val="C00000"/>
                </a:solidFill>
              </a:rPr>
              <a:t>M</a:t>
            </a:r>
            <a:r>
              <a:rPr lang="en-US" sz="1400" b="1" baseline="-25000" dirty="0" err="1">
                <a:solidFill>
                  <a:srgbClr val="C00000"/>
                </a:solidFill>
              </a:rPr>
              <a:t>Gr.</a:t>
            </a:r>
            <a:r>
              <a:rPr lang="en-US" sz="1400" b="1" baseline="-250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&lt; 1 GeV</a:t>
            </a:r>
          </a:p>
        </p:txBody>
      </p:sp>
    </p:spTree>
    <p:extLst>
      <p:ext uri="{BB962C8B-B14F-4D97-AF65-F5344CB8AC3E}">
        <p14:creationId xmlns:p14="http://schemas.microsoft.com/office/powerpoint/2010/main" val="3186797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68AF-C2EB-4481-A8FC-173DBCAC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EB4B-28E7-4CC7-8685-D71FB5268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94468"/>
            <a:ext cx="10515600" cy="1325563"/>
          </a:xfr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Lessons for EIC – </a:t>
            </a:r>
            <a:r>
              <a:rPr lang="en-US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Breit</a:t>
            </a:r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1AB9-8FD5-451E-96A0-96FE8A01CB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200" y="1233508"/>
            <a:ext cx="6284943" cy="541813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Georgia Regular" panose="02040502050405020303"/>
              </a:rPr>
              <a:t>Good reconstruction of event kinematics is vital for performing measurements in the </a:t>
            </a:r>
            <a:r>
              <a:rPr lang="en-US" b="1" dirty="0" err="1">
                <a:latin typeface="Georgia Regular" panose="02040502050405020303"/>
              </a:rPr>
              <a:t>Breit</a:t>
            </a:r>
            <a:r>
              <a:rPr lang="en-US" b="1" dirty="0">
                <a:latin typeface="Georgia Regular" panose="02040502050405020303"/>
              </a:rPr>
              <a:t> frame</a:t>
            </a:r>
          </a:p>
          <a:p>
            <a:pPr lvl="1"/>
            <a:endParaRPr lang="en-US" sz="1900" dirty="0">
              <a:latin typeface="Georgia Regular" panose="02040502050405020303"/>
            </a:endParaRPr>
          </a:p>
          <a:p>
            <a:r>
              <a:rPr lang="en-US" sz="2300" dirty="0" err="1">
                <a:latin typeface="Georgia Regular" panose="02040502050405020303"/>
              </a:rPr>
              <a:t>Breit</a:t>
            </a:r>
            <a:r>
              <a:rPr lang="en-US" sz="2300" dirty="0">
                <a:latin typeface="Georgia Regular" panose="02040502050405020303"/>
              </a:rPr>
              <a:t> frame is a powerful tool for jet-related studies, but comes with additional uncertainty from boost reconstruction that needs to be under control</a:t>
            </a:r>
          </a:p>
          <a:p>
            <a:endParaRPr lang="en-US" sz="2300" dirty="0">
              <a:latin typeface="Georgia Regular" panose="02040502050405020303"/>
            </a:endParaRPr>
          </a:p>
          <a:p>
            <a:r>
              <a:rPr lang="en-US" sz="2300" dirty="0">
                <a:latin typeface="Georgia Regular" panose="02040502050405020303"/>
              </a:rPr>
              <a:t>QED ISR/FSR can have devastating effects on </a:t>
            </a:r>
            <a:r>
              <a:rPr lang="en-US" sz="2300" dirty="0" err="1">
                <a:latin typeface="Georgia Regular" panose="02040502050405020303"/>
              </a:rPr>
              <a:t>Breit</a:t>
            </a:r>
            <a:r>
              <a:rPr lang="en-US" sz="2300" dirty="0">
                <a:latin typeface="Georgia Regular" panose="02040502050405020303"/>
              </a:rPr>
              <a:t> frame measurements if not properly handled</a:t>
            </a:r>
          </a:p>
          <a:p>
            <a:pPr lvl="1"/>
            <a:r>
              <a:rPr lang="en-US" sz="1900" dirty="0">
                <a:latin typeface="Georgia Regular" panose="02040502050405020303"/>
              </a:rPr>
              <a:t>These photons are typically quite energetic and at midrapidity in the </a:t>
            </a:r>
            <a:r>
              <a:rPr lang="en-US" sz="1900" dirty="0" err="1">
                <a:latin typeface="Georgia Regular" panose="02040502050405020303"/>
              </a:rPr>
              <a:t>Breit</a:t>
            </a:r>
            <a:r>
              <a:rPr lang="en-US" sz="1900" dirty="0">
                <a:latin typeface="Georgia Regular" panose="02040502050405020303"/>
              </a:rPr>
              <a:t> frame</a:t>
            </a:r>
          </a:p>
          <a:p>
            <a:pPr lvl="1"/>
            <a:r>
              <a:rPr lang="en-US" sz="1900" dirty="0">
                <a:latin typeface="Georgia Regular" panose="02040502050405020303"/>
              </a:rPr>
              <a:t>Easy to confuse for interesting hadronic final state effects!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415E65-0F12-5244-E2CC-7D5C2D63E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3" t="52657" r="7097"/>
          <a:stretch/>
        </p:blipFill>
        <p:spPr>
          <a:xfrm>
            <a:off x="7381591" y="1468307"/>
            <a:ext cx="4577209" cy="38660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F1F5F0-72E7-BD79-C97B-0D460DC451BC}"/>
              </a:ext>
            </a:extLst>
          </p:cNvPr>
          <p:cNvSpPr txBox="1"/>
          <p:nvPr/>
        </p:nvSpPr>
        <p:spPr>
          <a:xfrm>
            <a:off x="11242882" y="3144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/>
              <a:t>η</a:t>
            </a:r>
            <a:r>
              <a:rPr lang="en-US" sz="1800" dirty="0"/>
              <a:t> = -</a:t>
            </a:r>
            <a:r>
              <a:rPr lang="en-US" sz="1800" b="1" dirty="0"/>
              <a:t>∞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7FA4B-C9EC-22AC-5B29-B0AC35140E2C}"/>
              </a:ext>
            </a:extLst>
          </p:cNvPr>
          <p:cNvSpPr txBox="1"/>
          <p:nvPr/>
        </p:nvSpPr>
        <p:spPr>
          <a:xfrm>
            <a:off x="7370958" y="31447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/>
              <a:t>η</a:t>
            </a:r>
            <a:r>
              <a:rPr lang="en-US" sz="1800" dirty="0"/>
              <a:t> = </a:t>
            </a:r>
            <a:r>
              <a:rPr lang="en-US" sz="1800" b="1" dirty="0"/>
              <a:t>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68AF-C2EB-4481-A8FC-173DBCAC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EB4B-28E7-4CC7-8685-D71FB5268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94468"/>
            <a:ext cx="10515600" cy="1325563"/>
          </a:xfr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Lessons for EIC – E - </a:t>
            </a:r>
            <a:r>
              <a:rPr lang="en-US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P</a:t>
            </a:r>
            <a:r>
              <a:rPr lang="en-US" baseline="-25000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z</a:t>
            </a:r>
            <a:endParaRPr lang="en-US" dirty="0">
              <a:latin typeface="Verdana Bold" panose="020B0804030504040204" pitchFamily="34" charset="0"/>
              <a:ea typeface="Verdana Bold" panose="020B08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1AB9-8FD5-451E-96A0-96FE8A01CB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200" y="1347808"/>
            <a:ext cx="6666624" cy="54181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Georgia Regular" panose="02040502050405020303"/>
              </a:rPr>
              <a:t>I</a:t>
            </a:r>
            <a:r>
              <a:rPr lang="el-GR" sz="2400" dirty="0">
                <a:latin typeface="Georgia Regular" panose="02040502050405020303"/>
              </a:rPr>
              <a:t>Σ</a:t>
            </a:r>
            <a:r>
              <a:rPr lang="en-US" sz="2400" dirty="0">
                <a:latin typeface="Georgia Regular" panose="02040502050405020303"/>
              </a:rPr>
              <a:t> method first described by </a:t>
            </a:r>
            <a:r>
              <a:rPr lang="en-US" sz="2400" dirty="0" err="1">
                <a:latin typeface="Georgia Regular" panose="02040502050405020303"/>
              </a:rPr>
              <a:t>Bernardi</a:t>
            </a:r>
            <a:r>
              <a:rPr lang="en-US" sz="2400" dirty="0">
                <a:latin typeface="Georgia Regular" panose="02040502050405020303"/>
              </a:rPr>
              <a:t> &amp; </a:t>
            </a:r>
            <a:r>
              <a:rPr lang="en-US" sz="2400" dirty="0" err="1">
                <a:latin typeface="Georgia Regular" panose="02040502050405020303"/>
              </a:rPr>
              <a:t>Bassler</a:t>
            </a:r>
            <a:r>
              <a:rPr lang="en-US" sz="2400" dirty="0">
                <a:latin typeface="Georgia Regular" panose="02040502050405020303"/>
              </a:rPr>
              <a:t> in 1994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hep-ex/9412004</a:t>
            </a:r>
          </a:p>
          <a:p>
            <a:r>
              <a:rPr lang="en-US" sz="2400" dirty="0">
                <a:latin typeface="Georgia Regular" panose="02040502050405020303"/>
              </a:rPr>
              <a:t>For this analysis, the I</a:t>
            </a:r>
            <a:r>
              <a:rPr lang="el-GR" sz="2400" dirty="0">
                <a:latin typeface="Georgia Regular" panose="02040502050405020303"/>
              </a:rPr>
              <a:t>Σ</a:t>
            </a:r>
            <a:r>
              <a:rPr lang="en-US" sz="2400" dirty="0">
                <a:latin typeface="Georgia Regular" panose="02040502050405020303"/>
              </a:rPr>
              <a:t> method yielded the best boost reconstruction and thus the highest purity for the measurement</a:t>
            </a:r>
          </a:p>
          <a:p>
            <a:r>
              <a:rPr lang="en-US" sz="2400" dirty="0">
                <a:latin typeface="Georgia Regular" panose="02040502050405020303"/>
              </a:rPr>
              <a:t>This method clearly relies very heavily on the measurement of </a:t>
            </a:r>
            <a:r>
              <a:rPr lang="el-GR" sz="2400" dirty="0">
                <a:latin typeface="Georgia Regular" panose="02040502050405020303"/>
              </a:rPr>
              <a:t>Σ</a:t>
            </a:r>
            <a:endParaRPr lang="en-US" sz="2400" dirty="0">
              <a:latin typeface="Georgia Regular" panose="02040502050405020303"/>
            </a:endParaRPr>
          </a:p>
          <a:p>
            <a:endParaRPr lang="en-US" sz="2400" dirty="0">
              <a:latin typeface="Georgia Regular" panose="02040502050405020303"/>
            </a:endParaRPr>
          </a:p>
          <a:p>
            <a:endParaRPr lang="en-US" sz="2400" dirty="0">
              <a:latin typeface="Georgia Regular" panose="02040502050405020303"/>
            </a:endParaRPr>
          </a:p>
          <a:p>
            <a:r>
              <a:rPr lang="en-US" sz="2400" dirty="0">
                <a:latin typeface="Georgia Regular" panose="02040502050405020303"/>
              </a:rPr>
              <a:t>E-</a:t>
            </a:r>
            <a:r>
              <a:rPr lang="en-US" sz="2400" dirty="0" err="1">
                <a:latin typeface="Georgia Regular" panose="02040502050405020303"/>
              </a:rPr>
              <a:t>P</a:t>
            </a:r>
            <a:r>
              <a:rPr lang="en-US" sz="2400" baseline="-25000" dirty="0" err="1">
                <a:latin typeface="Georgia Regular" panose="02040502050405020303"/>
              </a:rPr>
              <a:t>z</a:t>
            </a:r>
            <a:r>
              <a:rPr lang="en-US" sz="2400" dirty="0">
                <a:latin typeface="Georgia Regular" panose="02040502050405020303"/>
              </a:rPr>
              <a:t> maximized by particles in electron-going (-z) direction, large for barrel, small for forward-going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Important to reconstruct backward + barrel momenta well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At low-x, I</a:t>
            </a:r>
            <a:r>
              <a:rPr lang="el-GR" sz="2000" dirty="0">
                <a:latin typeface="Georgia Regular" panose="02040502050405020303"/>
              </a:rPr>
              <a:t>Σ</a:t>
            </a:r>
            <a:r>
              <a:rPr lang="en-US" sz="2000" dirty="0">
                <a:latin typeface="Georgia Regular" panose="02040502050405020303"/>
              </a:rPr>
              <a:t> method is similar to electron method in resolution, hadrons go mostly backward</a:t>
            </a:r>
          </a:p>
          <a:p>
            <a:pPr lvl="1"/>
            <a:endParaRPr lang="en-US" sz="2000" dirty="0">
              <a:latin typeface="Georgia Regular" panose="02040502050405020303"/>
            </a:endParaRPr>
          </a:p>
          <a:p>
            <a:endParaRPr lang="en-US" sz="2400" dirty="0">
              <a:latin typeface="Georgia Regular" panose="0204050205040502030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A2531-EF24-61DD-AB48-8E135215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59" y="1758964"/>
            <a:ext cx="4332945" cy="3765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29380-5069-3FC1-09D9-0FB22E2BF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87" y="3817159"/>
            <a:ext cx="2409825" cy="819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2C1CF-8C49-34A0-3A08-26358D79C60B}"/>
              </a:ext>
            </a:extLst>
          </p:cNvPr>
          <p:cNvSpPr/>
          <p:nvPr/>
        </p:nvSpPr>
        <p:spPr>
          <a:xfrm>
            <a:off x="8457156" y="1771664"/>
            <a:ext cx="877344" cy="5230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5D528-2B6D-477D-BDB6-B75B2E07FAF4}"/>
              </a:ext>
            </a:extLst>
          </p:cNvPr>
          <p:cNvSpPr/>
          <p:nvPr/>
        </p:nvSpPr>
        <p:spPr>
          <a:xfrm>
            <a:off x="9828756" y="3380187"/>
            <a:ext cx="877344" cy="3282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F8CDB3-5ACC-3273-000C-4992DB769633}"/>
              </a:ext>
            </a:extLst>
          </p:cNvPr>
          <p:cNvSpPr/>
          <p:nvPr/>
        </p:nvSpPr>
        <p:spPr>
          <a:xfrm>
            <a:off x="10033000" y="3746501"/>
            <a:ext cx="647700" cy="3774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313B62-4BBC-4805-7DF0-1FF5B5560A24}"/>
              </a:ext>
            </a:extLst>
          </p:cNvPr>
          <p:cNvSpPr/>
          <p:nvPr/>
        </p:nvSpPr>
        <p:spPr>
          <a:xfrm>
            <a:off x="9182100" y="4188634"/>
            <a:ext cx="386828" cy="4095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CF3324-3954-3D0A-F749-B00188EEAF13}"/>
              </a:ext>
            </a:extLst>
          </p:cNvPr>
          <p:cNvSpPr/>
          <p:nvPr/>
        </p:nvSpPr>
        <p:spPr>
          <a:xfrm>
            <a:off x="10074014" y="5166533"/>
            <a:ext cx="386828" cy="4095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04E67C-CA49-790B-2C56-392A02666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515" y="719931"/>
            <a:ext cx="2409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54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B4B55-4C24-49D3-9553-6D7B44A11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1D18F7-4D3D-4C7D-A5E2-3D12218C5B75}"/>
                  </a:ext>
                </a:extLst>
              </p:cNvPr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457200" y="1154896"/>
                <a:ext cx="11252200" cy="2619375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Georgia Regular" panose="02040502050405020303"/>
                  </a:rPr>
                  <a:t>H1 has performed the first measurement of groomed event shapes in DIS</a:t>
                </a:r>
              </a:p>
              <a:p>
                <a:pPr marL="800100" lvl="1" indent="-342900"/>
                <a:r>
                  <a:rPr lang="en-US" sz="1600" dirty="0">
                    <a:latin typeface="Georgia Regular" panose="02040502050405020303"/>
                  </a:rPr>
                  <a:t>H1prelim-22-033 </a:t>
                </a:r>
              </a:p>
              <a:p>
                <a:pPr marL="800100" lvl="1" indent="-342900"/>
                <a:r>
                  <a:rPr lang="en-US" sz="1600" dirty="0">
                    <a:latin typeface="Georgia Regular" panose="02040502050405020303"/>
                  </a:rPr>
                  <a:t>See also the ungroomed 1-jettiness preliminary: H1prelim-21-032</a:t>
                </a:r>
                <a:endParaRPr lang="en-US" sz="2200" dirty="0">
                  <a:latin typeface="Georgia Regular" panose="02040502050405020303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Georgia Regular" panose="02040502050405020303"/>
                  </a:rPr>
                  <a:t>Data has been compared to a variety of MC predictions from SHERPA*, PYTHIA, HERWIG, DJANGOH, RAPGAP, as well as analytic predictions from SCET</a:t>
                </a:r>
              </a:p>
              <a:p>
                <a:pPr marL="579438" lvl="1" indent="-342900"/>
                <a:r>
                  <a:rPr lang="en-US" sz="2600" dirty="0">
                    <a:latin typeface="Georgia Regular" panose="02040502050405020303"/>
                  </a:rPr>
                  <a:t>Signifies that DIS MC models could use improvement, especially with EIC fast approaching</a:t>
                </a:r>
              </a:p>
              <a:p>
                <a:pPr marL="863600" lvl="2" indent="-342900"/>
                <a:r>
                  <a:rPr lang="en-US" sz="2400" dirty="0">
                    <a:latin typeface="Georgia Regular" panose="02040502050405020303"/>
                  </a:rPr>
                  <a:t>HERA data will necessarily play an important role in this initiative!</a:t>
                </a:r>
                <a:endParaRPr lang="en-US" sz="3200" dirty="0">
                  <a:latin typeface="Georgia Regular" panose="02040502050405020303"/>
                </a:endParaRPr>
              </a:p>
              <a:p>
                <a:pPr marL="0" indent="-393700"/>
                <a:r>
                  <a:rPr lang="en-US" sz="2600" dirty="0">
                    <a:latin typeface="Georgia Regular" panose="02040502050405020303"/>
                  </a:rPr>
                  <a:t>Good </a:t>
                </a:r>
                <a:r>
                  <a:rPr lang="en-US" sz="2600" dirty="0" err="1">
                    <a:latin typeface="Georgia Regular" panose="02040502050405020303"/>
                  </a:rPr>
                  <a:t>Breit</a:t>
                </a:r>
                <a:r>
                  <a:rPr lang="en-US" sz="2600" dirty="0">
                    <a:latin typeface="Georgia Regular" panose="02040502050405020303"/>
                  </a:rPr>
                  <a:t> frame reconstruction enables a wide range of QCD studies</a:t>
                </a:r>
                <a:endParaRPr lang="en-US" sz="2200" dirty="0">
                  <a:latin typeface="Georgia Regular" panose="02040502050405020303"/>
                </a:endParaRPr>
              </a:p>
              <a:p>
                <a:pPr marL="914400" lvl="2" indent="-393700"/>
                <a:r>
                  <a:rPr lang="en-US" sz="2400" dirty="0">
                    <a:latin typeface="Georgia Regular" panose="02040502050405020303"/>
                  </a:rPr>
                  <a:t>Jets, TMDs, spin, hadronic physics, things yet unstudied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Georgia Regular" panose="02040502050405020303"/>
                  </a:rPr>
                  <a:t> maximize capability for generic tools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11D18F7-4D3D-4C7D-A5E2-3D12218C5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154896"/>
                <a:ext cx="11252200" cy="2619375"/>
              </a:xfrm>
              <a:prstGeom prst="rect">
                <a:avLst/>
              </a:prstGeom>
              <a:blipFill>
                <a:blip r:embed="rId2"/>
                <a:stretch>
                  <a:fillRect l="-813" t="-3488" r="-596" b="-8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92686CA-9AAD-4818-8E8E-7969484E98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97621"/>
            <a:ext cx="10058400" cy="10572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E0197-4479-F876-877B-19182DA97ADF}"/>
              </a:ext>
            </a:extLst>
          </p:cNvPr>
          <p:cNvSpPr txBox="1"/>
          <p:nvPr/>
        </p:nvSpPr>
        <p:spPr>
          <a:xfrm>
            <a:off x="469900" y="5740962"/>
            <a:ext cx="10730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3600" lvl="2" indent="-342900"/>
            <a:endParaRPr lang="en-US" sz="1800" dirty="0">
              <a:latin typeface="Georgia Regular" panose="02040502050405020303"/>
            </a:endParaRPr>
          </a:p>
          <a:p>
            <a:pPr marL="520700" lvl="2" indent="0">
              <a:buNone/>
            </a:pPr>
            <a:r>
              <a:rPr lang="en-US" sz="1800" b="1" dirty="0">
                <a:latin typeface="Georgia Regular" panose="02040502050405020303"/>
              </a:rPr>
              <a:t>*SHERPA authors already undertaking a DIS tuning campaign utilizing this data!</a:t>
            </a:r>
          </a:p>
        </p:txBody>
      </p:sp>
    </p:spTree>
    <p:extLst>
      <p:ext uri="{BB962C8B-B14F-4D97-AF65-F5344CB8AC3E}">
        <p14:creationId xmlns:p14="http://schemas.microsoft.com/office/powerpoint/2010/main" val="3676732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B383-E68F-425A-ACC3-9AEF5BD9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DD4E1-B689-48B2-AB1E-74AA7F2B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999" y="2190127"/>
            <a:ext cx="10382607" cy="2618859"/>
          </a:xfrm>
        </p:spPr>
        <p:txBody>
          <a:bodyPr/>
          <a:lstStyle/>
          <a:p>
            <a:r>
              <a:rPr lang="en-US" dirty="0">
                <a:latin typeface="Georgia Regular" panose="02040502050405020303"/>
              </a:rPr>
              <a:t>[1] - </a:t>
            </a:r>
            <a:r>
              <a:rPr lang="en-US" dirty="0">
                <a:effectLst/>
                <a:latin typeface="Georgia Regular" panose="02040502050405020303"/>
              </a:rPr>
              <a:t>Revisiting the role of grooming in DIS, Y. Makris - </a:t>
            </a:r>
            <a:r>
              <a:rPr lang="en-US" dirty="0">
                <a:latin typeface="Georgia Regular" panose="02040502050405020303"/>
              </a:rPr>
              <a:t>arXiv:</a:t>
            </a:r>
            <a:r>
              <a:rPr lang="en-US" dirty="0">
                <a:effectLst/>
                <a:latin typeface="Georgia Regular" panose="02040502050405020303"/>
              </a:rPr>
              <a:t>2101.02708</a:t>
            </a:r>
          </a:p>
          <a:p>
            <a:r>
              <a:rPr lang="en-US" dirty="0">
                <a:latin typeface="Georgia Regular" panose="02040502050405020303"/>
              </a:rPr>
              <a:t>[2] – </a:t>
            </a:r>
            <a:r>
              <a:rPr lang="en-US" dirty="0">
                <a:effectLst/>
                <a:latin typeface="Georgia Regular" panose="02040502050405020303"/>
              </a:rPr>
              <a:t>Groomed and energy-energy-correlation event shapes at EIC, Y. Makris - LBL Seminar: Oct. 2020</a:t>
            </a:r>
          </a:p>
          <a:p>
            <a:r>
              <a:rPr lang="en-US" dirty="0">
                <a:latin typeface="Georgia Regular" panose="02040502050405020303"/>
              </a:rPr>
              <a:t>[3] – PYTHIA 8.3 Manual - arXiv:2203.11601</a:t>
            </a:r>
          </a:p>
          <a:p>
            <a:r>
              <a:rPr lang="en-US" dirty="0">
                <a:latin typeface="Georgia Regular" panose="02040502050405020303"/>
              </a:rPr>
              <a:t>[4] – SHERPA 2.2.12 Manual - sherpa.hepforge.org/doc/SHERPA-MC-2.2.12.html</a:t>
            </a:r>
          </a:p>
          <a:p>
            <a:r>
              <a:rPr lang="en-US" dirty="0">
                <a:latin typeface="Georgia Regular" panose="02040502050405020303"/>
              </a:rPr>
              <a:t>[5] – herwig.hepforge.org</a:t>
            </a:r>
          </a:p>
          <a:p>
            <a:endParaRPr lang="en-US" dirty="0"/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D4389-E475-42F6-BDF9-3C71A0A4B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07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B383-E68F-425A-ACC3-9AEF5BD9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DD4E1-B689-48B2-AB1E-74AA7F2B2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D4389-E475-42F6-BDF9-3C71A0A4B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0BF17-CE15-478B-A86A-E5D973FA1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>
                <a:latin typeface="Georgia" panose="02040502050405020303" pitchFamily="18" charset="0"/>
              </a:rPr>
              <a:t>27</a:t>
            </a:fld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5E4F9-95E7-4928-8FA9-176F11A179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455" y="375523"/>
            <a:ext cx="10058400" cy="10572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H1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E948-37AB-492D-861A-26CEB53858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0889" y="1138982"/>
            <a:ext cx="5224418" cy="2617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HERA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World’s only high energy electron-proton collider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352 pb</a:t>
            </a:r>
            <a:r>
              <a:rPr lang="en-US" baseline="30000" dirty="0">
                <a:latin typeface="Georgia" panose="02040502050405020303" pitchFamily="18" charset="0"/>
              </a:rPr>
              <a:t>-1</a:t>
            </a:r>
            <a:r>
              <a:rPr lang="en-US" baseline="-25000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collected in HERA-II run period from 2003-2007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A22B3-9E11-4E4A-9588-9DA3F1D7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71" y="136525"/>
            <a:ext cx="5873476" cy="394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80D2B7-3FB9-4BE7-A440-1DF51BE9BC3E}"/>
              </a:ext>
            </a:extLst>
          </p:cNvPr>
          <p:cNvSpPr txBox="1"/>
          <p:nvPr/>
        </p:nvSpPr>
        <p:spPr>
          <a:xfrm>
            <a:off x="5456555" y="657225"/>
            <a:ext cx="1677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4F4B6-D119-42D2-81CE-7BBB6092B6D7}"/>
              </a:ext>
            </a:extLst>
          </p:cNvPr>
          <p:cNvSpPr txBox="1"/>
          <p:nvPr/>
        </p:nvSpPr>
        <p:spPr>
          <a:xfrm>
            <a:off x="5630704" y="400526"/>
            <a:ext cx="1677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CBEEF1-3BC8-4CF8-A45B-48305D1D3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35" y="2473276"/>
            <a:ext cx="4227057" cy="866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5E408-2A31-4031-9E30-FFEF41CE41BE}"/>
              </a:ext>
            </a:extLst>
          </p:cNvPr>
          <p:cNvSpPr txBox="1"/>
          <p:nvPr/>
        </p:nvSpPr>
        <p:spPr>
          <a:xfrm>
            <a:off x="762000" y="4225925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H1 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Hermetic detector with asymmetric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Drift chamber + silicon tracking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High-resolution </a:t>
            </a:r>
            <a:r>
              <a:rPr lang="en-US" sz="2400" dirty="0" err="1">
                <a:latin typeface="Georgia" panose="02040502050405020303" pitchFamily="18" charset="0"/>
              </a:rPr>
              <a:t>LAr</a:t>
            </a:r>
            <a:r>
              <a:rPr lang="en-US" sz="2400" dirty="0">
                <a:latin typeface="Georgia" panose="02040502050405020303" pitchFamily="18" charset="0"/>
              </a:rPr>
              <a:t> calorimeter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Trigger on high-energy hadronic or EM </a:t>
            </a:r>
            <a:r>
              <a:rPr lang="en-US" sz="2400" dirty="0" err="1">
                <a:latin typeface="Georgia" panose="02040502050405020303" pitchFamily="18" charset="0"/>
              </a:rPr>
              <a:t>LAr</a:t>
            </a:r>
            <a:r>
              <a:rPr lang="en-US" sz="2400" dirty="0">
                <a:latin typeface="Georgia" panose="02040502050405020303" pitchFamily="18" charset="0"/>
              </a:rPr>
              <a:t> cluster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&gt; 99% efficient for y &lt; 0.7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3D1D41-DAAD-4080-BA1D-041C1DBC3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3" t="3940" r="2295" b="4175"/>
          <a:stretch/>
        </p:blipFill>
        <p:spPr>
          <a:xfrm>
            <a:off x="8446216" y="4381500"/>
            <a:ext cx="3514725" cy="751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A929EE-31E0-4F52-AD7A-6A7A8FA1ACDE}"/>
              </a:ext>
            </a:extLst>
          </p:cNvPr>
          <p:cNvSpPr txBox="1"/>
          <p:nvPr/>
        </p:nvSpPr>
        <p:spPr>
          <a:xfrm>
            <a:off x="9018465" y="4092167"/>
            <a:ext cx="282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H1 </a:t>
            </a:r>
            <a:r>
              <a:rPr lang="en-US" sz="1200" dirty="0" err="1">
                <a:latin typeface="Georgia" panose="02040502050405020303" pitchFamily="18" charset="0"/>
              </a:rPr>
              <a:t>LAr</a:t>
            </a:r>
            <a:r>
              <a:rPr lang="en-US" sz="1200" dirty="0">
                <a:latin typeface="Georgia" panose="02040502050405020303" pitchFamily="18" charset="0"/>
              </a:rPr>
              <a:t> Calorimeter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035764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68AF-C2EB-4481-A8FC-173DBCAC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EB4B-28E7-4CC7-8685-D71FB5268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94468"/>
            <a:ext cx="10515600" cy="1325563"/>
          </a:xfr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Lessons for EIC - QED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AA83B7-DA57-832F-1019-07D3E23EDEC7}"/>
              </a:ext>
            </a:extLst>
          </p:cNvPr>
          <p:cNvSpPr txBox="1">
            <a:spLocks/>
          </p:cNvSpPr>
          <p:nvPr/>
        </p:nvSpPr>
        <p:spPr>
          <a:xfrm>
            <a:off x="511254" y="1211670"/>
            <a:ext cx="5217388" cy="54181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eorgia Regular" panose="02040502050405020303"/>
              </a:rPr>
              <a:t>ISR typically unmeasured in detector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For observables where all final state particles contribute, radiative MC can give significantly different results if ISR photon is included in final state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E-</a:t>
            </a:r>
            <a:r>
              <a:rPr lang="en-US" sz="2000" dirty="0" err="1">
                <a:latin typeface="Georgia Regular" panose="02040502050405020303"/>
              </a:rPr>
              <a:t>P</a:t>
            </a:r>
            <a:r>
              <a:rPr lang="en-US" sz="2000" baseline="-25000" dirty="0" err="1">
                <a:latin typeface="Georgia Regular" panose="02040502050405020303"/>
              </a:rPr>
              <a:t>z</a:t>
            </a:r>
            <a:r>
              <a:rPr lang="en-US" sz="2000" dirty="0">
                <a:latin typeface="Georgia Regular" panose="02040502050405020303"/>
              </a:rPr>
              <a:t> cut helps 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Having radiative and non-radiative MC </a:t>
            </a:r>
          </a:p>
          <a:p>
            <a:r>
              <a:rPr lang="en-US" sz="2400" dirty="0">
                <a:latin typeface="Georgia Regular" panose="02040502050405020303"/>
              </a:rPr>
              <a:t>Typically want to compare data (radiative) to QCD theory (non-radiative)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If you don’t measure the photon, only have to correct for lower </a:t>
            </a:r>
            <a:r>
              <a:rPr lang="en-US" sz="2000" dirty="0" err="1">
                <a:latin typeface="Georgia Regular" panose="02040502050405020303"/>
              </a:rPr>
              <a:t>e</a:t>
            </a:r>
            <a:r>
              <a:rPr lang="en-US" sz="2000" baseline="-25000" dirty="0" err="1">
                <a:latin typeface="Georgia Regular" panose="02040502050405020303"/>
              </a:rPr>
              <a:t>beam</a:t>
            </a:r>
            <a:r>
              <a:rPr lang="en-US" sz="2000" dirty="0">
                <a:latin typeface="Georgia Regular" panose="02040502050405020303"/>
              </a:rPr>
              <a:t> energy at hard vertex</a:t>
            </a:r>
          </a:p>
          <a:p>
            <a:pPr lvl="1"/>
            <a:endParaRPr lang="en-US" sz="2000" dirty="0">
              <a:latin typeface="Georgia Regular" panose="02040502050405020303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67F6D5D-23F6-50F6-B09D-9D581F820DC5}"/>
              </a:ext>
            </a:extLst>
          </p:cNvPr>
          <p:cNvSpPr/>
          <p:nvPr/>
        </p:nvSpPr>
        <p:spPr>
          <a:xfrm rot="5400000">
            <a:off x="7426290" y="1243173"/>
            <a:ext cx="3000054" cy="392033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D941E2-F6FD-B27D-6738-65417246C15B}"/>
              </a:ext>
            </a:extLst>
          </p:cNvPr>
          <p:cNvCxnSpPr>
            <a:cxnSpLocks/>
          </p:cNvCxnSpPr>
          <p:nvPr/>
        </p:nvCxnSpPr>
        <p:spPr>
          <a:xfrm>
            <a:off x="6185043" y="3203339"/>
            <a:ext cx="254799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D2CD46-B6B4-FABF-7007-EB84A2CB9AF9}"/>
              </a:ext>
            </a:extLst>
          </p:cNvPr>
          <p:cNvCxnSpPr>
            <a:cxnSpLocks/>
          </p:cNvCxnSpPr>
          <p:nvPr/>
        </p:nvCxnSpPr>
        <p:spPr>
          <a:xfrm flipV="1">
            <a:off x="8733034" y="1900719"/>
            <a:ext cx="996593" cy="13026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EBA662-8D4D-30B0-31D6-E7AF88078516}"/>
              </a:ext>
            </a:extLst>
          </p:cNvPr>
          <p:cNvSpPr txBox="1"/>
          <p:nvPr/>
        </p:nvSpPr>
        <p:spPr>
          <a:xfrm>
            <a:off x="6259301" y="2856216"/>
            <a:ext cx="58220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e</a:t>
            </a:r>
            <a:r>
              <a:rPr lang="en-US" baseline="30000" dirty="0">
                <a:solidFill>
                  <a:schemeClr val="accent6"/>
                </a:solidFill>
              </a:rPr>
              <a:t>-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CE987-D323-12D6-2A8F-9A589F1DAFCB}"/>
              </a:ext>
            </a:extLst>
          </p:cNvPr>
          <p:cNvSpPr txBox="1"/>
          <p:nvPr/>
        </p:nvSpPr>
        <p:spPr>
          <a:xfrm>
            <a:off x="9052159" y="1993045"/>
            <a:ext cx="58220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e</a:t>
            </a:r>
            <a:r>
              <a:rPr lang="en-US" baseline="30000" dirty="0">
                <a:solidFill>
                  <a:schemeClr val="accent6"/>
                </a:solidFill>
              </a:rPr>
              <a:t>-’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D37BB3-229C-B57F-CDC9-8D1921C3F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235" t="51254" r="-26292" b="13746"/>
          <a:stretch/>
        </p:blipFill>
        <p:spPr>
          <a:xfrm rot="18932441">
            <a:off x="8668907" y="1926156"/>
            <a:ext cx="3200400" cy="15212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20E9A4-FC67-6C30-E0AC-23B1E701B2C6}"/>
              </a:ext>
            </a:extLst>
          </p:cNvPr>
          <p:cNvSpPr txBox="1"/>
          <p:nvPr/>
        </p:nvSpPr>
        <p:spPr>
          <a:xfrm>
            <a:off x="9343260" y="3429000"/>
            <a:ext cx="288541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ISR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E4A9913-5174-C176-87AD-EE0763A0D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235" t="51254" r="-26292" b="13746"/>
          <a:stretch/>
        </p:blipFill>
        <p:spPr>
          <a:xfrm rot="16910133">
            <a:off x="8306759" y="815130"/>
            <a:ext cx="3200400" cy="9631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84C852-567F-5E92-A36E-1DA04F2252A7}"/>
              </a:ext>
            </a:extLst>
          </p:cNvPr>
          <p:cNvSpPr txBox="1"/>
          <p:nvPr/>
        </p:nvSpPr>
        <p:spPr>
          <a:xfrm>
            <a:off x="9785249" y="2275030"/>
            <a:ext cx="333361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FSR</a:t>
            </a:r>
          </a:p>
        </p:txBody>
      </p:sp>
    </p:spTree>
    <p:extLst>
      <p:ext uri="{BB962C8B-B14F-4D97-AF65-F5344CB8AC3E}">
        <p14:creationId xmlns:p14="http://schemas.microsoft.com/office/powerpoint/2010/main" val="420758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68AF-C2EB-4481-A8FC-173DBCAC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EB4B-28E7-4CC7-8685-D71FB5268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94468"/>
            <a:ext cx="10515600" cy="1325563"/>
          </a:xfr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Lessons for EIC - QED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AA83B7-DA57-832F-1019-07D3E23EDEC7}"/>
              </a:ext>
            </a:extLst>
          </p:cNvPr>
          <p:cNvSpPr txBox="1">
            <a:spLocks/>
          </p:cNvSpPr>
          <p:nvPr/>
        </p:nvSpPr>
        <p:spPr>
          <a:xfrm>
            <a:off x="511254" y="1376770"/>
            <a:ext cx="5421446" cy="54181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eorgia Regular" panose="02040502050405020303"/>
              </a:rPr>
              <a:t>FSR handled by recombining particles within a lab-frame cone of R = 0.2 of the scattered electron with the scattered election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FSR photon is very close to scattered election, typically within calorimeter position resolution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FSR photon conversions can fake as HFS tracks</a:t>
            </a:r>
          </a:p>
          <a:p>
            <a:endParaRPr lang="en-US" sz="2400" dirty="0">
              <a:latin typeface="Georgia Regular" panose="02040502050405020303"/>
            </a:endParaRPr>
          </a:p>
          <a:p>
            <a:r>
              <a:rPr lang="en-US" sz="2400" dirty="0">
                <a:latin typeface="Georgia Regular" panose="02040502050405020303"/>
              </a:rPr>
              <a:t>Cone cut removes genuine HFS particle only 0.75% of the time, typically low energy 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Momentum balance disfavors HFS particles being near election</a:t>
            </a:r>
          </a:p>
          <a:p>
            <a:pPr marL="0" indent="0">
              <a:buNone/>
            </a:pPr>
            <a:endParaRPr lang="en-US" sz="2400" dirty="0">
              <a:latin typeface="Georgia Regular" panose="02040502050405020303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67F6D5D-23F6-50F6-B09D-9D581F820DC5}"/>
              </a:ext>
            </a:extLst>
          </p:cNvPr>
          <p:cNvSpPr/>
          <p:nvPr/>
        </p:nvSpPr>
        <p:spPr>
          <a:xfrm rot="5400000">
            <a:off x="7426290" y="1243173"/>
            <a:ext cx="3000054" cy="392033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D941E2-F6FD-B27D-6738-65417246C15B}"/>
              </a:ext>
            </a:extLst>
          </p:cNvPr>
          <p:cNvCxnSpPr>
            <a:cxnSpLocks/>
          </p:cNvCxnSpPr>
          <p:nvPr/>
        </p:nvCxnSpPr>
        <p:spPr>
          <a:xfrm>
            <a:off x="6185043" y="3203339"/>
            <a:ext cx="254799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D2CD46-B6B4-FABF-7007-EB84A2CB9AF9}"/>
              </a:ext>
            </a:extLst>
          </p:cNvPr>
          <p:cNvCxnSpPr>
            <a:cxnSpLocks/>
          </p:cNvCxnSpPr>
          <p:nvPr/>
        </p:nvCxnSpPr>
        <p:spPr>
          <a:xfrm flipV="1">
            <a:off x="8733034" y="1900719"/>
            <a:ext cx="996593" cy="13026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EBA662-8D4D-30B0-31D6-E7AF88078516}"/>
              </a:ext>
            </a:extLst>
          </p:cNvPr>
          <p:cNvSpPr txBox="1"/>
          <p:nvPr/>
        </p:nvSpPr>
        <p:spPr>
          <a:xfrm>
            <a:off x="6259301" y="2856216"/>
            <a:ext cx="58220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e</a:t>
            </a:r>
            <a:r>
              <a:rPr lang="en-US" baseline="30000" dirty="0">
                <a:solidFill>
                  <a:schemeClr val="accent6"/>
                </a:solidFill>
              </a:rPr>
              <a:t>-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CE987-D323-12D6-2A8F-9A589F1DAFCB}"/>
              </a:ext>
            </a:extLst>
          </p:cNvPr>
          <p:cNvSpPr txBox="1"/>
          <p:nvPr/>
        </p:nvSpPr>
        <p:spPr>
          <a:xfrm>
            <a:off x="9052159" y="1993045"/>
            <a:ext cx="58220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e</a:t>
            </a:r>
            <a:r>
              <a:rPr lang="en-US" baseline="30000" dirty="0">
                <a:solidFill>
                  <a:schemeClr val="accent6"/>
                </a:solidFill>
              </a:rPr>
              <a:t>-’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D37BB3-229C-B57F-CDC9-8D1921C3F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235" t="51254" r="-26292" b="13746"/>
          <a:stretch/>
        </p:blipFill>
        <p:spPr>
          <a:xfrm rot="18932441">
            <a:off x="8668907" y="1926156"/>
            <a:ext cx="3200400" cy="15212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20E9A4-FC67-6C30-E0AC-23B1E701B2C6}"/>
              </a:ext>
            </a:extLst>
          </p:cNvPr>
          <p:cNvSpPr txBox="1"/>
          <p:nvPr/>
        </p:nvSpPr>
        <p:spPr>
          <a:xfrm>
            <a:off x="9343260" y="3429000"/>
            <a:ext cx="288541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ISR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E4A9913-5174-C176-87AD-EE0763A0D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235" t="51254" r="-26292" b="13746"/>
          <a:stretch/>
        </p:blipFill>
        <p:spPr>
          <a:xfrm rot="16910133">
            <a:off x="8306759" y="815130"/>
            <a:ext cx="3200400" cy="96313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84C852-567F-5E92-A36E-1DA04F2252A7}"/>
              </a:ext>
            </a:extLst>
          </p:cNvPr>
          <p:cNvSpPr txBox="1"/>
          <p:nvPr/>
        </p:nvSpPr>
        <p:spPr>
          <a:xfrm>
            <a:off x="9785249" y="2275030"/>
            <a:ext cx="333361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FSR</a:t>
            </a:r>
          </a:p>
        </p:txBody>
      </p:sp>
      <p:sp>
        <p:nvSpPr>
          <p:cNvPr id="10" name="Flowchart: Extract 9">
            <a:extLst>
              <a:ext uri="{FF2B5EF4-FFF2-40B4-BE49-F238E27FC236}">
                <a16:creationId xmlns:a16="http://schemas.microsoft.com/office/drawing/2014/main" id="{23BDAB0F-4678-0E40-38E6-0CDC749D80B5}"/>
              </a:ext>
            </a:extLst>
          </p:cNvPr>
          <p:cNvSpPr/>
          <p:nvPr/>
        </p:nvSpPr>
        <p:spPr>
          <a:xfrm rot="13410008">
            <a:off x="8994991" y="1619949"/>
            <a:ext cx="753866" cy="1859345"/>
          </a:xfrm>
          <a:prstGeom prst="flowChartExtra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1D8C484-03AB-41B1-96C8-3E585B2D0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13" t="52657" r="7097"/>
          <a:stretch/>
        </p:blipFill>
        <p:spPr>
          <a:xfrm>
            <a:off x="6778171" y="2270406"/>
            <a:ext cx="4577209" cy="38660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68AF-C2EB-4481-A8FC-173DBCAC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EB4B-28E7-4CC7-8685-D71FB5268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1" y="194468"/>
            <a:ext cx="4815113" cy="1325563"/>
          </a:xfrm>
          <a:prstGeom prst="rect">
            <a:avLst/>
          </a:prstGeom>
        </p:spPr>
        <p:txBody>
          <a:bodyPr/>
          <a:lstStyle/>
          <a:p>
            <a:r>
              <a:rPr lang="en-US" sz="3800" dirty="0">
                <a:latin typeface="Verdana Bold" panose="020B0804030504040204" pitchFamily="34" charset="0"/>
                <a:ea typeface="Verdana Bold" panose="020B0804030504040204" pitchFamily="34" charset="0"/>
              </a:rPr>
              <a:t>Inclusive DIS &amp; </a:t>
            </a:r>
            <a:r>
              <a:rPr lang="en-US" sz="3800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Breit</a:t>
            </a:r>
            <a:r>
              <a:rPr lang="en-US" sz="3800" dirty="0">
                <a:latin typeface="Verdana Bold" panose="020B0804030504040204" pitchFamily="34" charset="0"/>
                <a:ea typeface="Verdana Bold" panose="020B0804030504040204" pitchFamily="34" charset="0"/>
              </a:rPr>
              <a:t> Frame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981AB9-8FD5-451E-96A0-96FE8A01CBA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08431" y="1633289"/>
                <a:ext cx="5343069" cy="54181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Georgia Regular" panose="02040502050405020303"/>
                  </a:rPr>
                  <a:t>HERA-II data</a:t>
                </a:r>
              </a:p>
              <a:p>
                <a:pPr lvl="1"/>
                <a:r>
                  <a:rPr lang="en-US" dirty="0">
                    <a:latin typeface="Georgia Regular" panose="02040502050405020303"/>
                  </a:rPr>
                  <a:t>Q</a:t>
                </a:r>
                <a:r>
                  <a:rPr lang="en-US" baseline="30000" dirty="0">
                    <a:latin typeface="Georgia Regular" panose="02040502050405020303"/>
                  </a:rPr>
                  <a:t>2</a:t>
                </a:r>
                <a:r>
                  <a:rPr lang="en-US" dirty="0">
                    <a:latin typeface="Georgia Regular" panose="02040502050405020303"/>
                  </a:rPr>
                  <a:t> &gt; 150 GeV</a:t>
                </a:r>
                <a:r>
                  <a:rPr lang="en-US" baseline="30000" dirty="0">
                    <a:latin typeface="Georgia Regular" panose="02040502050405020303"/>
                  </a:rPr>
                  <a:t>2</a:t>
                </a:r>
                <a:r>
                  <a:rPr lang="en-US" dirty="0">
                    <a:latin typeface="Georgia Regular" panose="02040502050405020303"/>
                  </a:rPr>
                  <a:t>, 0.2 &lt; y &lt; 0.7</a:t>
                </a:r>
              </a:p>
              <a:p>
                <a:pPr lvl="1"/>
                <a:r>
                  <a:rPr lang="en-US" dirty="0">
                    <a:latin typeface="Georgia Regular" panose="02040502050405020303"/>
                  </a:rPr>
                  <a:t>No direct </a:t>
                </a:r>
                <a:r>
                  <a:rPr lang="en-US" dirty="0" err="1">
                    <a:latin typeface="Georgia Regular" panose="02040502050405020303"/>
                  </a:rPr>
                  <a:t>x</a:t>
                </a:r>
                <a:r>
                  <a:rPr lang="en-US" baseline="-25000" dirty="0" err="1">
                    <a:latin typeface="Georgia Regular" panose="02040502050405020303"/>
                  </a:rPr>
                  <a:t>Bj</a:t>
                </a:r>
                <a:r>
                  <a:rPr lang="en-US" baseline="-25000" dirty="0">
                    <a:latin typeface="Georgia Regular" panose="02040502050405020303"/>
                  </a:rPr>
                  <a:t>.</a:t>
                </a:r>
                <a:r>
                  <a:rPr lang="en-US" dirty="0">
                    <a:latin typeface="Georgia Regular" panose="02040502050405020303"/>
                  </a:rPr>
                  <a:t> cut applied</a:t>
                </a:r>
              </a:p>
              <a:p>
                <a:pPr lvl="1"/>
                <a:r>
                  <a:rPr lang="en-US" dirty="0">
                    <a:latin typeface="Georgia Regular" panose="02040502050405020303"/>
                  </a:rPr>
                  <a:t>352 pb</a:t>
                </a:r>
                <a:r>
                  <a:rPr lang="en-US" baseline="30000" dirty="0">
                    <a:latin typeface="Georgia Regular" panose="02040502050405020303"/>
                  </a:rPr>
                  <a:t>-1</a:t>
                </a:r>
                <a:r>
                  <a:rPr lang="en-US" baseline="-25000" dirty="0">
                    <a:latin typeface="Georgia Regular" panose="02040502050405020303"/>
                  </a:rPr>
                  <a:t> </a:t>
                </a:r>
                <a:r>
                  <a:rPr lang="en-US" dirty="0">
                    <a:latin typeface="Georgia Regular" panose="02040502050405020303"/>
                  </a:rPr>
                  <a:t>collected</a:t>
                </a:r>
              </a:p>
              <a:p>
                <a:pPr lvl="1"/>
                <a:endParaRPr lang="en-US" dirty="0">
                  <a:latin typeface="Georgia Regular" panose="02040502050405020303"/>
                </a:endParaRPr>
              </a:p>
              <a:p>
                <a:r>
                  <a:rPr lang="en-US" dirty="0" err="1">
                    <a:latin typeface="Georgia Regular" panose="02040502050405020303"/>
                  </a:rPr>
                  <a:t>Breit</a:t>
                </a:r>
                <a:r>
                  <a:rPr lang="en-US" dirty="0">
                    <a:latin typeface="Georgia Regular" panose="02040502050405020303"/>
                  </a:rPr>
                  <a:t> Frame</a:t>
                </a:r>
              </a:p>
              <a:p>
                <a:pPr lvl="1"/>
                <a:r>
                  <a:rPr lang="en-US" dirty="0">
                    <a:latin typeface="Georgia Regular" panose="02040502050405020303"/>
                  </a:rPr>
                  <a:t>Defined as the frame where 2x</a:t>
                </a:r>
                <a:r>
                  <a:rPr lang="en-US" baseline="-25000" dirty="0">
                    <a:latin typeface="Georgia Regular" panose="02040502050405020303"/>
                  </a:rPr>
                  <a:t>Bj.</a:t>
                </a:r>
                <a:r>
                  <a:rPr lang="en-US" dirty="0">
                    <a:latin typeface="Georgia Regular" panose="02040502050405020303"/>
                  </a:rPr>
                  <a:t>P + q = </a:t>
                </a: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  <a:endParaRPr lang="en-US" dirty="0">
                  <a:latin typeface="Georgia Regular" panose="02040502050405020303"/>
                </a:endParaRPr>
              </a:p>
              <a:p>
                <a:pPr lvl="1"/>
                <a:r>
                  <a:rPr lang="en-US" dirty="0">
                    <a:latin typeface="Georgia Regular" panose="02040502050405020303"/>
                  </a:rPr>
                  <a:t>Exchanged boson reverses struck </a:t>
                </a:r>
                <a:r>
                  <a:rPr lang="en-US" dirty="0" err="1">
                    <a:latin typeface="Georgia Regular" panose="02040502050405020303"/>
                  </a:rPr>
                  <a:t>parton’s</a:t>
                </a:r>
                <a:r>
                  <a:rPr lang="en-US" dirty="0">
                    <a:latin typeface="Georgia Regular" panose="02040502050405020303"/>
                  </a:rPr>
                  <a:t> momentum</a:t>
                </a:r>
              </a:p>
              <a:p>
                <a:pPr lvl="2"/>
                <a:r>
                  <a:rPr lang="en-US" dirty="0"/>
                  <a:t>Parton has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𝑥𝑃</m:t>
                        </m:r>
                      </m:e>
                    </m:acc>
                  </m:oMath>
                </a14:m>
                <a:r>
                  <a:rPr lang="en-US" dirty="0">
                    <a:latin typeface="Georgia Regular" panose="02040502050405020303"/>
                  </a:rPr>
                  <a:t> incoming,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𝑥𝑃</m:t>
                        </m:r>
                      </m:e>
                    </m:acc>
                  </m:oMath>
                </a14:m>
                <a:r>
                  <a:rPr lang="en-US" dirty="0">
                    <a:latin typeface="Georgia Regular" panose="02040502050405020303"/>
                  </a:rPr>
                  <a:t> outgoing</a:t>
                </a:r>
              </a:p>
              <a:p>
                <a:endParaRPr lang="en-US" dirty="0">
                  <a:latin typeface="Georgia Regular" panose="02040502050405020303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981AB9-8FD5-451E-96A0-96FE8A01C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08431" y="1633289"/>
                <a:ext cx="5343069" cy="54181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612D477-83E5-4AB5-9904-0EA72F110E2D}"/>
              </a:ext>
            </a:extLst>
          </p:cNvPr>
          <p:cNvSpPr txBox="1">
            <a:spLocks/>
          </p:cNvSpPr>
          <p:nvPr/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tint val="75000"/>
                  </a:schemeClr>
                </a:solidFill>
                <a:latin typeface="Georgia Bold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FCDEE-4AD7-499F-B3D4-521AFF0B2F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30B259-0273-44AD-8081-1FF7A332EBF2}"/>
              </a:ext>
            </a:extLst>
          </p:cNvPr>
          <p:cNvSpPr txBox="1"/>
          <p:nvPr/>
        </p:nvSpPr>
        <p:spPr>
          <a:xfrm>
            <a:off x="7374750" y="5638086"/>
            <a:ext cx="190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Beam Hemisphere: Proton remnant continues at </a:t>
            </a:r>
            <a:r>
              <a:rPr lang="el-GR" sz="1600" dirty="0"/>
              <a:t>η</a:t>
            </a:r>
            <a:r>
              <a:rPr lang="en-US" sz="1600" dirty="0"/>
              <a:t> = </a:t>
            </a:r>
            <a:r>
              <a:rPr lang="en-US" sz="1600" b="1" dirty="0"/>
              <a:t>∞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36FCF7-68B7-4DAF-B5A5-845DF844B220}"/>
              </a:ext>
            </a:extLst>
          </p:cNvPr>
          <p:cNvSpPr txBox="1"/>
          <p:nvPr/>
        </p:nvSpPr>
        <p:spPr>
          <a:xfrm>
            <a:off x="10090739" y="2585632"/>
            <a:ext cx="2103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 Hemisphere: Struck </a:t>
            </a:r>
            <a:r>
              <a:rPr lang="en-US" sz="1600" dirty="0" err="1"/>
              <a:t>parton</a:t>
            </a:r>
            <a:r>
              <a:rPr lang="en-US" sz="1600" dirty="0"/>
              <a:t> continues at    </a:t>
            </a:r>
            <a:r>
              <a:rPr lang="el-GR" sz="1600" dirty="0"/>
              <a:t>η</a:t>
            </a:r>
            <a:r>
              <a:rPr lang="en-US" sz="1600" dirty="0"/>
              <a:t> = -</a:t>
            </a:r>
            <a:r>
              <a:rPr lang="en-US" sz="1600" b="1" dirty="0"/>
              <a:t>∞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AA60B9-B5AA-9A8A-F2D5-5B8D988E3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05"/>
          <a:stretch/>
        </p:blipFill>
        <p:spPr>
          <a:xfrm>
            <a:off x="6385463" y="63528"/>
            <a:ext cx="3497903" cy="2378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7C87E9-BA56-45B9-0501-8BBF05D478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02" b="1"/>
          <a:stretch/>
        </p:blipFill>
        <p:spPr>
          <a:xfrm>
            <a:off x="8260646" y="505381"/>
            <a:ext cx="2180538" cy="3291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462564-E570-878F-A473-17A5E58F7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421" y="1202193"/>
            <a:ext cx="946922" cy="405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0AB103-224D-7682-EDB2-DE4006A46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45" y="1405105"/>
            <a:ext cx="1602257" cy="5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74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68AF-C2EB-4481-A8FC-173DBCAC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EB4B-28E7-4CC7-8685-D71FB5268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94468"/>
            <a:ext cx="10515600" cy="1325563"/>
          </a:xfr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Lessons for EIC – </a:t>
            </a:r>
            <a:r>
              <a:rPr lang="en-US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Kine</a:t>
            </a:r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 </a:t>
            </a:r>
            <a:r>
              <a:rPr lang="en-US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Reco</a:t>
            </a:r>
            <a:endParaRPr lang="en-US" dirty="0">
              <a:latin typeface="Verdana Bold" panose="020B0804030504040204" pitchFamily="34" charset="0"/>
              <a:ea typeface="Verdana Bold" panose="020B08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1AB9-8FD5-451E-96A0-96FE8A01CB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200" y="1233508"/>
            <a:ext cx="6284943" cy="54181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eorgia Regular" panose="02040502050405020303"/>
              </a:rPr>
              <a:t>At HERA, electron method was made difficult in kinematic regions where the electron was low energy (high y) and/or near to HFS particles (low x)</a:t>
            </a:r>
          </a:p>
          <a:p>
            <a:pPr lvl="1"/>
            <a:r>
              <a:rPr lang="en-US" dirty="0">
                <a:latin typeface="Georgia Regular" panose="02040502050405020303"/>
              </a:rPr>
              <a:t>These regions are vital to EIC physics</a:t>
            </a:r>
          </a:p>
          <a:p>
            <a:endParaRPr lang="en-US" sz="2400" dirty="0">
              <a:latin typeface="Georgia Regular" panose="02040502050405020303"/>
            </a:endParaRPr>
          </a:p>
          <a:p>
            <a:r>
              <a:rPr lang="en-US" dirty="0">
                <a:latin typeface="Georgia Regular" panose="02040502050405020303"/>
              </a:rPr>
              <a:t>At EIC, PID detectors should make purity of scattered electron a bit better</a:t>
            </a:r>
          </a:p>
          <a:p>
            <a:pPr lvl="1"/>
            <a:r>
              <a:rPr lang="en-US" dirty="0">
                <a:latin typeface="Georgia Regular" panose="02040502050405020303"/>
              </a:rPr>
              <a:t>Low mass detectors will also improve the feasibility of the electron method</a:t>
            </a:r>
          </a:p>
          <a:p>
            <a:pPr lvl="1"/>
            <a:endParaRPr lang="en-US" dirty="0">
              <a:latin typeface="Georgia Regular" panose="02040502050405020303"/>
            </a:endParaRPr>
          </a:p>
          <a:p>
            <a:r>
              <a:rPr lang="en-US" dirty="0">
                <a:latin typeface="Georgia Regular" panose="02040502050405020303"/>
              </a:rPr>
              <a:t>However, electron method will always suffer from QED radiation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A2531-EF24-61DD-AB48-8E1352153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59" y="1758964"/>
            <a:ext cx="4332945" cy="37655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2C1CF-8C49-34A0-3A08-26358D79C60B}"/>
              </a:ext>
            </a:extLst>
          </p:cNvPr>
          <p:cNvSpPr/>
          <p:nvPr/>
        </p:nvSpPr>
        <p:spPr>
          <a:xfrm>
            <a:off x="8457156" y="1771664"/>
            <a:ext cx="877344" cy="5230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5D528-2B6D-477D-BDB6-B75B2E07FAF4}"/>
              </a:ext>
            </a:extLst>
          </p:cNvPr>
          <p:cNvSpPr/>
          <p:nvPr/>
        </p:nvSpPr>
        <p:spPr>
          <a:xfrm>
            <a:off x="9828756" y="3380187"/>
            <a:ext cx="877344" cy="3282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F8CDB3-5ACC-3273-000C-4992DB769633}"/>
              </a:ext>
            </a:extLst>
          </p:cNvPr>
          <p:cNvSpPr/>
          <p:nvPr/>
        </p:nvSpPr>
        <p:spPr>
          <a:xfrm>
            <a:off x="10033000" y="3746501"/>
            <a:ext cx="647700" cy="3774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313B62-4BBC-4805-7DF0-1FF5B5560A24}"/>
              </a:ext>
            </a:extLst>
          </p:cNvPr>
          <p:cNvSpPr/>
          <p:nvPr/>
        </p:nvSpPr>
        <p:spPr>
          <a:xfrm>
            <a:off x="9182100" y="4188634"/>
            <a:ext cx="386828" cy="4095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CF3324-3954-3D0A-F749-B00188EEAF13}"/>
              </a:ext>
            </a:extLst>
          </p:cNvPr>
          <p:cNvSpPr/>
          <p:nvPr/>
        </p:nvSpPr>
        <p:spPr>
          <a:xfrm>
            <a:off x="10074014" y="5166533"/>
            <a:ext cx="386828" cy="4095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04E67C-CA49-790B-2C56-392A02666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515" y="719931"/>
            <a:ext cx="2409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63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B923A-0E85-FC16-B531-63F88496E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6D470-EA76-0B24-7295-53673FFD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42" y="0"/>
            <a:ext cx="728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5510" y="913671"/>
                <a:ext cx="3234813" cy="4998857"/>
              </a:xfrm>
            </p:spPr>
            <p:txBody>
              <a:bodyPr/>
              <a:lstStyle/>
              <a:p>
                <a:r>
                  <a:rPr lang="en-US" sz="1900" dirty="0">
                    <a:latin typeface="Georgia Regular"/>
                  </a:rPr>
                  <a:t>Data is corrected for real QED ISR and FSR</a:t>
                </a:r>
              </a:p>
              <a:p>
                <a:r>
                  <a:rPr lang="en-US" sz="1900" dirty="0">
                    <a:latin typeface="Georgia Regular"/>
                  </a:rPr>
                  <a:t>Uncertainty on data is statistical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1900" dirty="0">
                    <a:latin typeface="Georgia Regular"/>
                  </a:rPr>
                  <a:t> systematic</a:t>
                </a:r>
              </a:p>
              <a:p>
                <a:endParaRPr lang="en-US" sz="1900" dirty="0">
                  <a:latin typeface="Georgia Regular"/>
                </a:endParaRPr>
              </a:p>
              <a:p>
                <a:r>
                  <a:rPr lang="en-US" sz="1900" dirty="0">
                    <a:latin typeface="Georgia Regular"/>
                  </a:rPr>
                  <a:t>RAPGAP and DJANGOH</a:t>
                </a:r>
              </a:p>
              <a:p>
                <a:pPr lvl="1"/>
                <a:r>
                  <a:rPr lang="en-US" sz="1900" dirty="0">
                    <a:latin typeface="Georgia Regular"/>
                  </a:rPr>
                  <a:t>Standard H1 MCs</a:t>
                </a:r>
              </a:p>
              <a:p>
                <a:pPr lvl="1"/>
                <a:r>
                  <a:rPr lang="en-US" sz="1900" dirty="0">
                    <a:latin typeface="Georgia Regular"/>
                  </a:rPr>
                  <a:t>Both use LEPTO for matrix elements O(α</a:t>
                </a:r>
                <a:r>
                  <a:rPr lang="en-US" sz="1900" baseline="-25000" dirty="0">
                    <a:latin typeface="Georgia Regular" panose="02040502050405020303"/>
                  </a:rPr>
                  <a:t>S</a:t>
                </a:r>
                <a:r>
                  <a:rPr lang="en-US" sz="1900" dirty="0">
                    <a:latin typeface="Georgia Regular" panose="02040502050405020303"/>
                  </a:rPr>
                  <a:t>)</a:t>
                </a:r>
              </a:p>
              <a:p>
                <a:r>
                  <a:rPr lang="en-US" sz="1900" dirty="0">
                    <a:latin typeface="Georgia Regular" panose="02040502050405020303"/>
                  </a:rPr>
                  <a:t>DJANGOH:</a:t>
                </a:r>
              </a:p>
              <a:p>
                <a:pPr lvl="1"/>
                <a:r>
                  <a:rPr lang="en-US" sz="1900" dirty="0">
                    <a:latin typeface="Georgia Regular" panose="02040502050405020303"/>
                  </a:rPr>
                  <a:t>Color dipole model for </a:t>
                </a:r>
                <a:r>
                  <a:rPr lang="en-US" sz="1900" dirty="0" err="1">
                    <a:latin typeface="Georgia Regular" panose="02040502050405020303"/>
                  </a:rPr>
                  <a:t>parton</a:t>
                </a:r>
                <a:r>
                  <a:rPr lang="en-US" sz="1900" dirty="0">
                    <a:latin typeface="Georgia Regular" panose="02040502050405020303"/>
                  </a:rPr>
                  <a:t> shower + string fragmentation</a:t>
                </a:r>
              </a:p>
              <a:p>
                <a:r>
                  <a:rPr lang="en-US" sz="1900" dirty="0">
                    <a:latin typeface="Georgia Regular" panose="02040502050405020303"/>
                  </a:rPr>
                  <a:t>RAPGAP: </a:t>
                </a:r>
              </a:p>
              <a:p>
                <a:pPr lvl="1"/>
                <a:r>
                  <a:rPr lang="en-US" sz="1900" dirty="0">
                    <a:latin typeface="Georgia Regular" panose="02040502050405020303"/>
                  </a:rPr>
                  <a:t>DGLAP </a:t>
                </a:r>
                <a:r>
                  <a:rPr lang="en-US" sz="1900" dirty="0" err="1">
                    <a:latin typeface="Georgia Regular" panose="02040502050405020303"/>
                  </a:rPr>
                  <a:t>parton</a:t>
                </a:r>
                <a:r>
                  <a:rPr lang="en-US" sz="1900" dirty="0">
                    <a:latin typeface="Georgia Regular" panose="02040502050405020303"/>
                  </a:rPr>
                  <a:t> shower + string fragmentation</a:t>
                </a:r>
              </a:p>
              <a:p>
                <a:endParaRPr lang="en-US" dirty="0">
                  <a:latin typeface="Georgia Regular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5510" y="913671"/>
                <a:ext cx="3234813" cy="49988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C485-0B4D-4ED8-9902-DA20079C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0240" y="6067011"/>
            <a:ext cx="2437710" cy="338476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65D98-E359-4C53-8C10-0E6B876E3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470" y="74201"/>
            <a:ext cx="2958209" cy="3342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3806EF-51E3-4683-91B9-F10686CA49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3"/>
          <a:stretch/>
        </p:blipFill>
        <p:spPr>
          <a:xfrm>
            <a:off x="8960486" y="3513761"/>
            <a:ext cx="2958209" cy="314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AC1F0-7DE9-46D7-BE76-AA43BCCE5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350" y="3472493"/>
            <a:ext cx="2979165" cy="3182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FA9A4-7561-43F6-8992-E17CF355E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3605" y="75123"/>
            <a:ext cx="2958209" cy="3342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A398CD-5805-4838-8197-18A9B1820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700" y="3503487"/>
            <a:ext cx="2975620" cy="313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811B00-351D-467F-BAD4-1104611916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5686" y="73856"/>
            <a:ext cx="2925092" cy="3306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A4143C-932B-4965-95BE-7CA7B878F54D}"/>
              </a:ext>
            </a:extLst>
          </p:cNvPr>
          <p:cNvSpPr txBox="1"/>
          <p:nvPr/>
        </p:nvSpPr>
        <p:spPr>
          <a:xfrm>
            <a:off x="7846424" y="432415"/>
            <a:ext cx="185962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Min.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= 150 GeV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0BD2BA-D8BA-4F64-A954-B94AE045AFE4}"/>
              </a:ext>
            </a:extLst>
          </p:cNvPr>
          <p:cNvSpPr txBox="1"/>
          <p:nvPr/>
        </p:nvSpPr>
        <p:spPr>
          <a:xfrm>
            <a:off x="9565802" y="366240"/>
            <a:ext cx="185962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Min.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= 150 GeV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413265-23C1-4354-8933-FEA17890DF66}"/>
              </a:ext>
            </a:extLst>
          </p:cNvPr>
          <p:cNvSpPr txBox="1"/>
          <p:nvPr/>
        </p:nvSpPr>
        <p:spPr>
          <a:xfrm>
            <a:off x="5091826" y="429622"/>
            <a:ext cx="1859622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Min.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= 150 GeV</a:t>
            </a:r>
            <a:r>
              <a:rPr lang="en-US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9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4F29-8E67-4AD3-B09A-510A8D0462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6610" y="1186043"/>
            <a:ext cx="2776770" cy="5420240"/>
          </a:xfrm>
        </p:spPr>
        <p:txBody>
          <a:bodyPr/>
          <a:lstStyle/>
          <a:p>
            <a:r>
              <a:rPr lang="en-US" dirty="0">
                <a:latin typeface="Georgia Regular" panose="02040502050405020303"/>
              </a:rPr>
              <a:t>SHERPA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Version 2.2.12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MEPS@NLO</a:t>
            </a:r>
          </a:p>
          <a:p>
            <a:r>
              <a:rPr lang="en-US" dirty="0">
                <a:latin typeface="Georgia Regular" panose="02040502050405020303"/>
              </a:rPr>
              <a:t>AHADIC++: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SHERPA native cluster hadronization model</a:t>
            </a:r>
            <a:endParaRPr lang="en-US" dirty="0">
              <a:latin typeface="Georgia Regular" panose="02040502050405020303"/>
            </a:endParaRPr>
          </a:p>
          <a:p>
            <a:r>
              <a:rPr lang="en-US" dirty="0">
                <a:latin typeface="Georgia Regular" panose="02040502050405020303"/>
              </a:rPr>
              <a:t>Lund: 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Lund string model from PYTHIA</a:t>
            </a:r>
          </a:p>
          <a:p>
            <a:r>
              <a:rPr lang="en-US" sz="2000" dirty="0">
                <a:latin typeface="Georgia Regular" panose="02040502050405020303"/>
              </a:rPr>
              <a:t>Both models provide good description of fixed-order region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F4E13-74A4-4A44-A3A7-E8AF9EFCE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697" y="41343"/>
            <a:ext cx="3055806" cy="3429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834249-F592-47DA-B39F-A5E08C4BB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571" y="3488568"/>
            <a:ext cx="3057286" cy="3267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6334-3554-4EEB-8060-C86D2CA4A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0" y="42156"/>
            <a:ext cx="3095320" cy="34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BC4308-8896-428F-A2E1-531109604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136" y="42963"/>
            <a:ext cx="3020681" cy="342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DC3D5A-8452-4E51-B01A-524A842B9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698" y="3513968"/>
            <a:ext cx="3028509" cy="3267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F0C28F-A209-45DB-9917-4305DAAE1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197" y="3488568"/>
            <a:ext cx="3047330" cy="32678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BF805-DADC-4D84-BABF-02FF64AFE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54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67940" y="1300343"/>
                <a:ext cx="2869753" cy="4998857"/>
              </a:xfrm>
            </p:spPr>
            <p:txBody>
              <a:bodyPr/>
              <a:lstStyle/>
              <a:p>
                <a:r>
                  <a:rPr lang="en-US" dirty="0">
                    <a:latin typeface="Georgia Regular" panose="02040502050405020303"/>
                  </a:rPr>
                  <a:t>Herwig</a:t>
                </a:r>
              </a:p>
              <a:p>
                <a:pPr lvl="1"/>
                <a:r>
                  <a:rPr lang="en-US" sz="2000" dirty="0">
                    <a:latin typeface="Georgia Regular" panose="02040502050405020303"/>
                  </a:rPr>
                  <a:t>Version 7.2.2</a:t>
                </a:r>
              </a:p>
              <a:p>
                <a:pPr lvl="1"/>
                <a:endParaRPr lang="en-US" sz="2000" dirty="0">
                  <a:latin typeface="Georgia Regular" panose="02040502050405020303"/>
                </a:endParaRPr>
              </a:p>
              <a:p>
                <a:r>
                  <a:rPr lang="en-US" dirty="0">
                    <a:latin typeface="Georgia Regular" panose="02040502050405020303"/>
                  </a:rPr>
                  <a:t>NLO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latin typeface="Georgia Regular" panose="02040502050405020303"/>
                  </a:rPr>
                  <a:t>PS:</a:t>
                </a:r>
              </a:p>
              <a:p>
                <a:pPr lvl="1"/>
                <a:r>
                  <a:rPr lang="en-US" dirty="0">
                    <a:latin typeface="Georgia Regular" panose="02040502050405020303"/>
                  </a:rPr>
                  <a:t> </a:t>
                </a:r>
                <a:r>
                  <a:rPr lang="en-US" sz="2000" dirty="0">
                    <a:latin typeface="Georgia Regular" panose="02040502050405020303"/>
                  </a:rPr>
                  <a:t>Herwig internal implementation of MC@NLO via Matchbox</a:t>
                </a:r>
              </a:p>
              <a:p>
                <a:pPr lvl="1"/>
                <a:endParaRPr lang="en-US" dirty="0">
                  <a:latin typeface="Georgia Regular" panose="02040502050405020303"/>
                </a:endParaRPr>
              </a:p>
              <a:p>
                <a:r>
                  <a:rPr lang="en-US" dirty="0">
                    <a:latin typeface="Georgia Regular" panose="02040502050405020303"/>
                  </a:rPr>
                  <a:t>Merging: </a:t>
                </a:r>
              </a:p>
              <a:p>
                <a:pPr lvl="1"/>
                <a:r>
                  <a:rPr lang="en-US" sz="2000" dirty="0">
                    <a:latin typeface="Georgia Regular" panose="02040502050405020303"/>
                  </a:rPr>
                  <a:t>Dipole shower with </a:t>
                </a:r>
                <a:r>
                  <a:rPr lang="en-US" sz="2000" dirty="0" err="1">
                    <a:latin typeface="Georgia Regular" panose="02040502050405020303"/>
                  </a:rPr>
                  <a:t>multijet</a:t>
                </a:r>
                <a:r>
                  <a:rPr lang="en-US" sz="2000" dirty="0">
                    <a:latin typeface="Georgia Regular" panose="02040502050405020303"/>
                  </a:rPr>
                  <a:t> merging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F34F29-8E67-4AD3-B09A-510A8D046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7940" y="1300343"/>
                <a:ext cx="2869753" cy="49988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B5243F2-7518-470B-8A1B-2069175F9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38100"/>
            <a:ext cx="30861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72E462-D8FD-41B2-A62C-B474DBE9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218" y="3527476"/>
            <a:ext cx="3072242" cy="3267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2A9593-A241-4DE3-B88F-FAA289B16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201" y="3514776"/>
            <a:ext cx="3059804" cy="3267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A70917-024E-4D93-88BF-A52ECDFFF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656" y="3514776"/>
            <a:ext cx="3071003" cy="3267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D5F58-C07F-4248-850E-A1CE50BFA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399" y="38100"/>
            <a:ext cx="3066905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4C1449-8E6C-4BE5-AC41-EE1B4E225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6899" y="38100"/>
            <a:ext cx="3068977" cy="3429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1C79-0B38-4A9B-B833-7A84E938D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3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EA29FA-EC93-4E5B-B91C-16BE0839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7"/>
          <a:stretch/>
        </p:blipFill>
        <p:spPr>
          <a:xfrm>
            <a:off x="8875139" y="-64"/>
            <a:ext cx="3053817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F4270-24A6-4D84-A4CE-71DC2A311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-12700"/>
            <a:ext cx="3053817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DA703B-0D74-45DD-8DB2-9B805DC42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743" y="3546524"/>
            <a:ext cx="3111990" cy="3311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4F29-8E67-4AD3-B09A-510A8D0462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509" y="1186043"/>
            <a:ext cx="2703975" cy="4998857"/>
          </a:xfrm>
        </p:spPr>
        <p:txBody>
          <a:bodyPr/>
          <a:lstStyle/>
          <a:p>
            <a:r>
              <a:rPr lang="en-US" dirty="0">
                <a:latin typeface="Georgia Regular" panose="02040502050405020303"/>
              </a:rPr>
              <a:t>PYTHIA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Version 8.3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No external matrix elements</a:t>
            </a:r>
          </a:p>
          <a:p>
            <a:r>
              <a:rPr lang="en-US" dirty="0">
                <a:latin typeface="Georgia Regular" panose="02040502050405020303"/>
              </a:rPr>
              <a:t>DIRE: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Dipole </a:t>
            </a:r>
            <a:r>
              <a:rPr lang="en-US" sz="2000" dirty="0" err="1">
                <a:latin typeface="Georgia Regular" panose="02040502050405020303"/>
              </a:rPr>
              <a:t>resummation</a:t>
            </a:r>
            <a:endParaRPr lang="en-US" sz="2000" dirty="0">
              <a:latin typeface="Georgia Regular" panose="02040502050405020303"/>
            </a:endParaRPr>
          </a:p>
          <a:p>
            <a:pPr lvl="1"/>
            <a:r>
              <a:rPr lang="en-US" sz="2000" dirty="0">
                <a:latin typeface="Georgia Regular" panose="02040502050405020303"/>
              </a:rPr>
              <a:t>Excellent description in </a:t>
            </a:r>
            <a:r>
              <a:rPr lang="en-US" sz="2000" dirty="0" err="1">
                <a:latin typeface="Georgia Regular" panose="02040502050405020303"/>
              </a:rPr>
              <a:t>resummation</a:t>
            </a:r>
            <a:r>
              <a:rPr lang="en-US" sz="2000" dirty="0">
                <a:latin typeface="Georgia Regular" panose="02040502050405020303"/>
              </a:rPr>
              <a:t> region</a:t>
            </a:r>
            <a:endParaRPr lang="en-US" dirty="0">
              <a:latin typeface="Georgia Regular" panose="02040502050405020303"/>
            </a:endParaRPr>
          </a:p>
          <a:p>
            <a:r>
              <a:rPr lang="en-US" dirty="0">
                <a:latin typeface="Georgia Regular" panose="02040502050405020303"/>
              </a:rPr>
              <a:t>VINCIA: </a:t>
            </a:r>
          </a:p>
          <a:p>
            <a:pPr lvl="1"/>
            <a:r>
              <a:rPr lang="en-US" sz="2000" dirty="0">
                <a:latin typeface="Georgia Regular" panose="02040502050405020303"/>
              </a:rPr>
              <a:t>Antenna shower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C7933-A89B-4082-9C6E-8A1BCFBD91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22"/>
          <a:stretch/>
        </p:blipFill>
        <p:spPr>
          <a:xfrm>
            <a:off x="3348231" y="12636"/>
            <a:ext cx="300177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DC158-9D73-407A-BB24-6F702D7D0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427" y="3546524"/>
            <a:ext cx="3072093" cy="3311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9B21DC-803D-47F5-92BD-FA75C3082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4729" y="3546522"/>
            <a:ext cx="3091907" cy="33114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8F8C0-F98D-4014-BA6F-C0800A5BF4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93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5875-ED25-4B4D-A2B1-20D3C580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4F898-6F89-48F9-9306-71C9253A35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D52E7-6F35-4F25-BF86-EAB93091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342385"/>
            <a:ext cx="5553075" cy="402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7098F-85E5-4CBB-BDD6-D03B09FD7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3"/>
          <a:stretch/>
        </p:blipFill>
        <p:spPr>
          <a:xfrm>
            <a:off x="238125" y="1038224"/>
            <a:ext cx="64198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8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7303D-0EB6-4B61-8506-7CB796F6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7BCFF-0705-419A-A53F-C323CB07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7" y="2025471"/>
            <a:ext cx="8667748" cy="35011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Jet algorithm with asymmetric clustering measure</a:t>
            </a:r>
          </a:p>
          <a:p>
            <a:pPr marL="579438" lvl="1" indent="-342900"/>
            <a:r>
              <a:rPr lang="en-US" dirty="0"/>
              <a:t>Treat current hemisphere and beam hemisphere differently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 longitudinally-invariant</a:t>
            </a:r>
            <a:r>
              <a:rPr lang="en-US" dirty="0">
                <a:latin typeface="Georgia Regular" panose="02040502050405020303"/>
                <a:cs typeface="Calibri" panose="020F0502020204030204" pitchFamily="34" charset="0"/>
              </a:rPr>
              <a:t> </a:t>
            </a:r>
            <a:r>
              <a:rPr lang="en-US" dirty="0"/>
              <a:t>jet algorithms cluster in (rapidity, azimuthal angle) space and fail to capture the born-level configuration in the </a:t>
            </a:r>
            <a:r>
              <a:rPr lang="en-US" dirty="0" err="1"/>
              <a:t>Breit</a:t>
            </a:r>
            <a:r>
              <a:rPr lang="en-US" dirty="0"/>
              <a:t> frame </a:t>
            </a:r>
          </a:p>
          <a:p>
            <a:pPr marL="579438" lvl="1" indent="-342900"/>
            <a:r>
              <a:rPr lang="en-US" dirty="0"/>
              <a:t>Particles close to struck-</a:t>
            </a:r>
            <a:r>
              <a:rPr lang="en-US" dirty="0" err="1"/>
              <a:t>parton</a:t>
            </a:r>
            <a:r>
              <a:rPr lang="en-US" dirty="0"/>
              <a:t> direction have divergent rapidity, and therefore divergent distance between each other!</a:t>
            </a:r>
          </a:p>
          <a:p>
            <a:pPr marL="863600" lvl="2" indent="-342900"/>
            <a:r>
              <a:rPr lang="en-US" dirty="0"/>
              <a:t>Makes study of single-jet Born level configuration impossible!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spherically invariant clustering </a:t>
            </a:r>
            <a:r>
              <a:rPr lang="en-US" dirty="0">
                <a:latin typeface="Georgia Regular" panose="02040502050405020303"/>
              </a:rPr>
              <a:t>(polar angle,</a:t>
            </a:r>
            <a:r>
              <a:rPr lang="en-US" dirty="0">
                <a:latin typeface="Georgia Regular" panose="02040502050405020303"/>
                <a:cs typeface="Calibri" panose="020F0502020204030204" pitchFamily="34" charset="0"/>
              </a:rPr>
              <a:t> azimuthal angle) in the struck-</a:t>
            </a:r>
            <a:r>
              <a:rPr lang="en-US" dirty="0" err="1">
                <a:latin typeface="Georgia Regular" panose="02040502050405020303"/>
                <a:cs typeface="Calibri" panose="020F0502020204030204" pitchFamily="34" charset="0"/>
              </a:rPr>
              <a:t>parton</a:t>
            </a:r>
            <a:r>
              <a:rPr lang="en-US" dirty="0">
                <a:latin typeface="Georgia Regular" panose="02040502050405020303"/>
                <a:cs typeface="Calibri" panose="020F0502020204030204" pitchFamily="34" charset="0"/>
              </a:rPr>
              <a:t> direction and longitudinally invariant in beam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eorgia Regular" panose="02040502050405020303"/>
                <a:cs typeface="Calibri" panose="020F0502020204030204" pitchFamily="34" charset="0"/>
              </a:rPr>
              <a:t>Tends to create one hard jet in struck-</a:t>
            </a:r>
            <a:r>
              <a:rPr lang="en-US" dirty="0" err="1">
                <a:latin typeface="Georgia Regular" panose="02040502050405020303"/>
                <a:cs typeface="Calibri" panose="020F0502020204030204" pitchFamily="34" charset="0"/>
              </a:rPr>
              <a:t>parton</a:t>
            </a:r>
            <a:r>
              <a:rPr lang="en-US" dirty="0">
                <a:latin typeface="Georgia Regular" panose="02040502050405020303"/>
                <a:cs typeface="Calibri" panose="020F0502020204030204" pitchFamily="34" charset="0"/>
              </a:rPr>
              <a:t> direction and many weak single particle jets in beam direction, which can easily be filtered away </a:t>
            </a:r>
            <a:endParaRPr lang="en-US" dirty="0">
              <a:latin typeface="Georgia Regular" panose="02040502050405020303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C95AC0-56E9-423E-B7A8-2707FBFD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5614219" cy="1057517"/>
          </a:xfrm>
        </p:spPr>
        <p:txBody>
          <a:bodyPr/>
          <a:lstStyle/>
          <a:p>
            <a:r>
              <a:rPr lang="en-US" dirty="0" err="1"/>
              <a:t>Centauro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C1858-3F5D-42DB-9229-0E778CDE2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71" r="34184"/>
          <a:stretch/>
        </p:blipFill>
        <p:spPr>
          <a:xfrm>
            <a:off x="9654667" y="2326259"/>
            <a:ext cx="2270633" cy="2472603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5C3405-9AC1-48CD-9678-AC1A3DE4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0" y="90375"/>
            <a:ext cx="1908565" cy="1555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159BF-1539-4F98-AC68-4D84CDE4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16"/>
          <a:stretch/>
        </p:blipFill>
        <p:spPr>
          <a:xfrm>
            <a:off x="9535993" y="17954"/>
            <a:ext cx="2389307" cy="2401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EA369-65BF-4D9A-AC26-46956B47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16"/>
          <a:stretch/>
        </p:blipFill>
        <p:spPr>
          <a:xfrm>
            <a:off x="9704068" y="4625897"/>
            <a:ext cx="2221232" cy="2232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9F0BB-65F3-4D38-AD9A-9C6D956D3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506"/>
          <a:stretch/>
        </p:blipFill>
        <p:spPr>
          <a:xfrm>
            <a:off x="4435485" y="0"/>
            <a:ext cx="2746547" cy="17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3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C7C5-48F7-48F6-A513-934837F6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ABDB-A335-48DD-BC9D-576FEE81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CD22E-9125-4ACF-B493-E827D9165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06" y="1077912"/>
            <a:ext cx="10468994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1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35897-366E-48C9-9E03-1943B2CF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63050-AE24-49C1-B826-732872DB3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1E1DAD-0D7C-451D-884A-9C0FBDA8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8E4B5-108A-4A64-AF7A-5B93F31F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3" y="0"/>
            <a:ext cx="1129765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8D84F8-E370-0079-05D8-0E6D546DAD64}"/>
              </a:ext>
            </a:extLst>
          </p:cNvPr>
          <p:cNvSpPr/>
          <p:nvPr/>
        </p:nvSpPr>
        <p:spPr>
          <a:xfrm>
            <a:off x="419100" y="5407660"/>
            <a:ext cx="11315700" cy="56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1EC1F-FE3F-40DD-8A9E-C159B586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827" y="3679240"/>
            <a:ext cx="3510496" cy="3050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4EBD7-3EAD-44E5-BE2F-917185E07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05"/>
          <a:stretch/>
        </p:blipFill>
        <p:spPr>
          <a:xfrm>
            <a:off x="7916309" y="1039573"/>
            <a:ext cx="3497903" cy="2378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04795-CEB5-4F6F-B4AE-E4AD78AE00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02" b="1"/>
          <a:stretch/>
        </p:blipFill>
        <p:spPr>
          <a:xfrm>
            <a:off x="9791492" y="1481426"/>
            <a:ext cx="2180538" cy="329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30277-EFDD-4ADF-870C-9E1A1992C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406" y="2219334"/>
            <a:ext cx="946922" cy="405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C6864-7FA5-46AA-8505-F470F34AA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991" y="2381150"/>
            <a:ext cx="1602257" cy="514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868AF-C2EB-4481-A8FC-173DBCAC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FCDEE-4AD7-499F-B3D4-521AFF0B2F42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8EB4B-28E7-4CC7-8685-D71FB52689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94468"/>
            <a:ext cx="10515600" cy="1325563"/>
          </a:xfr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Inclusive DIS – Event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1AB9-8FD5-451E-96A0-96FE8A01CB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9630" y="1174380"/>
            <a:ext cx="7879422" cy="54181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eorgia Regular" panose="02040502050405020303"/>
              </a:rPr>
              <a:t>DIS kinematics reconstructed with IΣ method</a:t>
            </a:r>
          </a:p>
          <a:p>
            <a:pPr lvl="1"/>
            <a:r>
              <a:rPr lang="en-US" dirty="0">
                <a:latin typeface="Georgia Regular" panose="02040502050405020303"/>
              </a:rPr>
              <a:t>Factors out QED ISR</a:t>
            </a:r>
          </a:p>
          <a:p>
            <a:pPr lvl="1"/>
            <a:r>
              <a:rPr lang="en-US" dirty="0">
                <a:latin typeface="Georgia Regular" panose="02040502050405020303"/>
              </a:rPr>
              <a:t>Does </a:t>
            </a:r>
            <a:r>
              <a:rPr lang="en-US" b="1" dirty="0">
                <a:latin typeface="Georgia Regular" panose="02040502050405020303"/>
              </a:rPr>
              <a:t>not</a:t>
            </a:r>
            <a:r>
              <a:rPr lang="en-US" dirty="0">
                <a:latin typeface="Georgia Regular" panose="02040502050405020303"/>
              </a:rPr>
              <a:t> assume that incoming electron has 27.6 GeV of energy at the hard vertex</a:t>
            </a:r>
          </a:p>
          <a:p>
            <a:pPr lvl="2"/>
            <a:r>
              <a:rPr lang="en-US" dirty="0">
                <a:latin typeface="Georgia Regular" panose="02040502050405020303"/>
              </a:rPr>
              <a:t>Infer electron energy from longitudinal momentum balance</a:t>
            </a:r>
          </a:p>
          <a:p>
            <a:pPr lvl="2"/>
            <a:endParaRPr lang="en-US" dirty="0">
              <a:latin typeface="Georgia Regular" panose="02040502050405020303"/>
            </a:endParaRPr>
          </a:p>
          <a:p>
            <a:r>
              <a:rPr lang="en-US" dirty="0">
                <a:latin typeface="Georgia Regular" panose="02040502050405020303"/>
              </a:rPr>
              <a:t>Require 50 GeV &lt; </a:t>
            </a:r>
            <a:r>
              <a:rPr lang="el-GR" sz="2200" dirty="0">
                <a:latin typeface="Georgia Regular" panose="02040502050405020303"/>
                <a:cs typeface="Calibri" panose="020F0502020204030204" pitchFamily="34" charset="0"/>
              </a:rPr>
              <a:t>Σ</a:t>
            </a:r>
            <a:r>
              <a:rPr lang="en-US" sz="2200" dirty="0">
                <a:latin typeface="Georgia Regular" panose="02040502050405020303"/>
                <a:cs typeface="Calibri" panose="020F0502020204030204" pitchFamily="34" charset="0"/>
              </a:rPr>
              <a:t>(</a:t>
            </a:r>
            <a:r>
              <a:rPr lang="en-US" sz="2200" dirty="0">
                <a:latin typeface="Georgia Regular" panose="02040502050405020303"/>
              </a:rPr>
              <a:t>E-</a:t>
            </a:r>
            <a:r>
              <a:rPr lang="en-US" sz="2200" dirty="0" err="1">
                <a:latin typeface="Georgia Regular" panose="02040502050405020303"/>
              </a:rPr>
              <a:t>P</a:t>
            </a:r>
            <a:r>
              <a:rPr lang="en-US" sz="2200" baseline="-25000" dirty="0" err="1">
                <a:latin typeface="Georgia Regular" panose="02040502050405020303"/>
              </a:rPr>
              <a:t>z</a:t>
            </a:r>
            <a:r>
              <a:rPr lang="en-US" sz="2200" dirty="0">
                <a:latin typeface="Georgia Regular" panose="02040502050405020303"/>
              </a:rPr>
              <a:t>) </a:t>
            </a:r>
            <a:r>
              <a:rPr lang="en-US" dirty="0">
                <a:latin typeface="Georgia Regular" panose="02040502050405020303"/>
              </a:rPr>
              <a:t>&lt; 60 GeV</a:t>
            </a:r>
          </a:p>
          <a:p>
            <a:pPr lvl="1"/>
            <a:r>
              <a:rPr lang="en-US" dirty="0">
                <a:latin typeface="Georgia Regular" panose="02040502050405020303"/>
              </a:rPr>
              <a:t>Ensures low amount of QED ISR and detector losses in current hemisphere</a:t>
            </a:r>
          </a:p>
          <a:p>
            <a:pPr lvl="2"/>
            <a:r>
              <a:rPr lang="en-US" dirty="0">
                <a:latin typeface="Georgia Regular" panose="02040502050405020303"/>
              </a:rPr>
              <a:t>Effectively constrains an unmeasured ISR photon to have &lt; 2.5 GeV of energy</a:t>
            </a:r>
          </a:p>
          <a:p>
            <a:pPr lvl="2"/>
            <a:r>
              <a:rPr lang="en-US" dirty="0">
                <a:latin typeface="Georgia Regular" panose="02040502050405020303"/>
              </a:rPr>
              <a:t>Also removes all non-DIS background (photoproduction, beam-gas, etc.)</a:t>
            </a:r>
          </a:p>
          <a:p>
            <a:pPr lvl="2"/>
            <a:endParaRPr lang="en-US" dirty="0">
              <a:latin typeface="Georgia Regular" panose="02040502050405020303"/>
            </a:endParaRPr>
          </a:p>
          <a:p>
            <a:r>
              <a:rPr lang="en-US" dirty="0">
                <a:latin typeface="Georgia Regular" panose="02040502050405020303"/>
              </a:rPr>
              <a:t>Fiducial volume cut applied to ensure high electron purity</a:t>
            </a:r>
          </a:p>
        </p:txBody>
      </p:sp>
    </p:spTree>
    <p:extLst>
      <p:ext uri="{BB962C8B-B14F-4D97-AF65-F5344CB8AC3E}">
        <p14:creationId xmlns:p14="http://schemas.microsoft.com/office/powerpoint/2010/main" val="218389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009DF-8721-4B2F-BA22-9D87E2F1E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4315" y="6375687"/>
            <a:ext cx="2743200" cy="365125"/>
          </a:xfrm>
        </p:spPr>
        <p:txBody>
          <a:bodyPr/>
          <a:lstStyle/>
          <a:p>
            <a:fld id="{0D8208E9-0D53-4350-B6D2-6C00077D8E8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9AAA-A135-4B56-9DF9-A12BA230BA7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4485" y="1640985"/>
            <a:ext cx="4724400" cy="48136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Georgia Regular"/>
              </a:rPr>
              <a:t>Jet algorithm with asymmetric clustering distance measure</a:t>
            </a:r>
          </a:p>
          <a:p>
            <a:pPr lvl="1"/>
            <a:r>
              <a:rPr lang="en-US" dirty="0">
                <a:latin typeface="Georgia Regular"/>
              </a:rPr>
              <a:t>Suited for clustering Born-level DIS in the </a:t>
            </a:r>
            <a:r>
              <a:rPr lang="en-US" dirty="0" err="1">
                <a:latin typeface="Georgia Regular"/>
              </a:rPr>
              <a:t>Breit</a:t>
            </a:r>
            <a:r>
              <a:rPr lang="en-US" dirty="0">
                <a:latin typeface="Georgia Regular"/>
              </a:rPr>
              <a:t> frame</a:t>
            </a:r>
          </a:p>
          <a:p>
            <a:pPr lvl="1"/>
            <a:endParaRPr lang="en-US" dirty="0">
              <a:latin typeface="Georgia Regular"/>
            </a:endParaRPr>
          </a:p>
          <a:p>
            <a:r>
              <a:rPr lang="en-US" dirty="0">
                <a:latin typeface="Georgia Regular"/>
              </a:rPr>
              <a:t>Here </a:t>
            </a:r>
            <a:r>
              <a:rPr lang="en-US" dirty="0" err="1">
                <a:latin typeface="Georgia Regular"/>
              </a:rPr>
              <a:t>Centauro</a:t>
            </a:r>
            <a:r>
              <a:rPr lang="en-US" dirty="0">
                <a:latin typeface="Georgia Regular"/>
              </a:rPr>
              <a:t> is used to produce a clustering tree for the full event</a:t>
            </a:r>
          </a:p>
          <a:p>
            <a:pPr lvl="1"/>
            <a:endParaRPr lang="en-US" dirty="0">
              <a:latin typeface="Georgia Regular"/>
            </a:endParaRPr>
          </a:p>
          <a:p>
            <a:endParaRPr lang="en-US" dirty="0">
              <a:latin typeface="Georgia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120F-9AE9-445D-A557-6455097F23BB}"/>
              </a:ext>
            </a:extLst>
          </p:cNvPr>
          <p:cNvSpPr txBox="1"/>
          <p:nvPr/>
        </p:nvSpPr>
        <p:spPr>
          <a:xfrm>
            <a:off x="893688" y="522022"/>
            <a:ext cx="5283200" cy="58477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800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Centauro</a:t>
            </a:r>
            <a:endParaRPr lang="en-US" sz="3800" dirty="0">
              <a:latin typeface="Verdana Bold" panose="020B0804030504040204" pitchFamily="34" charset="0"/>
              <a:ea typeface="Verdana Bold" panose="020B080403050404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A033EF6-4173-437E-B424-57E26693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83" y="225592"/>
            <a:ext cx="6608832" cy="320340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364840C-CE62-4317-A9AF-E533FB68381D}"/>
              </a:ext>
            </a:extLst>
          </p:cNvPr>
          <p:cNvGrpSpPr/>
          <p:nvPr/>
        </p:nvGrpSpPr>
        <p:grpSpPr>
          <a:xfrm>
            <a:off x="5736118" y="3459469"/>
            <a:ext cx="5039331" cy="3070200"/>
            <a:chOff x="6322031" y="3679397"/>
            <a:chExt cx="4218969" cy="253391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640D47-7FA9-4B5D-8F50-A6C25A95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2031" y="3698708"/>
              <a:ext cx="3924300" cy="25146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D5C161-5791-4A46-9DAF-2A92C7D097F1}"/>
                </a:ext>
              </a:extLst>
            </p:cNvPr>
            <p:cNvSpPr txBox="1"/>
            <p:nvPr/>
          </p:nvSpPr>
          <p:spPr>
            <a:xfrm rot="16200000">
              <a:off x="5468026" y="4597268"/>
              <a:ext cx="2144950" cy="3092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 Constituents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34417D-C5C1-40DE-8B3F-B427F0246A92}"/>
                </a:ext>
              </a:extLst>
            </p:cNvPr>
            <p:cNvSpPr txBox="1"/>
            <p:nvPr/>
          </p:nvSpPr>
          <p:spPr>
            <a:xfrm>
              <a:off x="8980815" y="4159774"/>
              <a:ext cx="156018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Fully Clustered Event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5EF65B-2906-4E28-BB52-0B5AFFC3F2E9}"/>
              </a:ext>
            </a:extLst>
          </p:cNvPr>
          <p:cNvSpPr txBox="1"/>
          <p:nvPr/>
        </p:nvSpPr>
        <p:spPr>
          <a:xfrm>
            <a:off x="915138" y="6369825"/>
            <a:ext cx="329943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Figures courtesy of Y. Makris [2]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7FB79-6896-4A3A-9304-878D605310BA}"/>
              </a:ext>
            </a:extLst>
          </p:cNvPr>
          <p:cNvSpPr txBox="1"/>
          <p:nvPr/>
        </p:nvSpPr>
        <p:spPr>
          <a:xfrm>
            <a:off x="3048000" y="771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arXiv:2006.10751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9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7303D-0EB6-4B61-8506-7CB796F6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C95AC0-56E9-423E-B7A8-2707FBFD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5614219" cy="1057517"/>
          </a:xfrm>
        </p:spPr>
        <p:txBody>
          <a:bodyPr/>
          <a:lstStyle/>
          <a:p>
            <a:r>
              <a:rPr lang="en-US" dirty="0" err="1"/>
              <a:t>Centauro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FEBA65-98EE-48D6-B0A8-B8D91CE44E8B}"/>
              </a:ext>
            </a:extLst>
          </p:cNvPr>
          <p:cNvGrpSpPr/>
          <p:nvPr/>
        </p:nvGrpSpPr>
        <p:grpSpPr>
          <a:xfrm>
            <a:off x="1229147" y="1148961"/>
            <a:ext cx="9733706" cy="5228344"/>
            <a:chOff x="2458294" y="590161"/>
            <a:chExt cx="9733706" cy="52283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FA31B1-62BF-4C04-B5C0-E56F4118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8294" y="1396048"/>
              <a:ext cx="9733706" cy="44224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C1F659-2523-4D61-93DA-C807ABEBA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90161"/>
              <a:ext cx="2716123" cy="10974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FD0DD8-8E8B-4DD9-8387-32929A3D0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2936" y="1308640"/>
              <a:ext cx="2705100" cy="3435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CAFEC-DE4B-4149-85EE-966BB63E23B0}"/>
                </a:ext>
              </a:extLst>
            </p:cNvPr>
            <p:cNvSpPr txBox="1"/>
            <p:nvPr/>
          </p:nvSpPr>
          <p:spPr>
            <a:xfrm>
              <a:off x="5708036" y="1282899"/>
              <a:ext cx="626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D53324-3615-45C9-B5B8-53810CE75B8E}"/>
                </a:ext>
              </a:extLst>
            </p:cNvPr>
            <p:cNvSpPr txBox="1"/>
            <p:nvPr/>
          </p:nvSpPr>
          <p:spPr>
            <a:xfrm>
              <a:off x="5488961" y="1785239"/>
              <a:ext cx="135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Cluster at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π</a:t>
              </a:r>
              <a:r>
                <a:rPr lang="en-US" sz="1200" dirty="0"/>
                <a:t> has low P</a:t>
              </a:r>
              <a:r>
                <a:rPr lang="en-US" sz="1200" baseline="-25000" dirty="0"/>
                <a:t>T</a:t>
              </a:r>
              <a:r>
                <a:rPr lang="en-US" sz="1200" dirty="0"/>
                <a:t> in </a:t>
              </a:r>
              <a:r>
                <a:rPr lang="en-US" sz="1200" dirty="0" err="1"/>
                <a:t>Breit</a:t>
              </a:r>
              <a:r>
                <a:rPr lang="en-US" sz="1200" dirty="0"/>
                <a:t> frame, smaller </a:t>
              </a:r>
              <a:r>
                <a:rPr lang="en-US" sz="1200" dirty="0" err="1"/>
                <a:t>d</a:t>
              </a:r>
              <a:r>
                <a:rPr lang="en-US" sz="1200" baseline="-25000" dirty="0" err="1"/>
                <a:t>ij</a:t>
              </a:r>
              <a:endParaRPr lang="en-US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E62B0E-287D-4085-8759-A2DA2524D24C}"/>
                </a:ext>
              </a:extLst>
            </p:cNvPr>
            <p:cNvSpPr txBox="1"/>
            <p:nvPr/>
          </p:nvSpPr>
          <p:spPr>
            <a:xfrm>
              <a:off x="8887042" y="1295769"/>
              <a:ext cx="626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vs.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1FF7192-7B0D-4962-B05A-0CCDBFA2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0" y="608788"/>
              <a:ext cx="2716123" cy="3491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CCAB9C-DC0C-4DF7-9E47-B66A5EFC9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9381" y="1075438"/>
              <a:ext cx="2245360" cy="1876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A218C4-998A-4716-B97A-CF0BF1CD03AB}"/>
                </a:ext>
              </a:extLst>
            </p:cNvPr>
            <p:cNvSpPr txBox="1"/>
            <p:nvPr/>
          </p:nvSpPr>
          <p:spPr>
            <a:xfrm>
              <a:off x="9575176" y="4436626"/>
              <a:ext cx="2284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Not longitudinally invariant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26CD91-B0E4-4760-B687-130AAD3D3158}"/>
                </a:ext>
              </a:extLst>
            </p:cNvPr>
            <p:cNvSpPr txBox="1"/>
            <p:nvPr/>
          </p:nvSpPr>
          <p:spPr>
            <a:xfrm>
              <a:off x="3002936" y="4500602"/>
              <a:ext cx="3277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Doesn’t preferentially capture struck quark</a:t>
              </a:r>
              <a:endParaRPr lang="en-US" dirty="0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4C6A91-7995-4AF0-B260-FC8328D0192E}"/>
              </a:ext>
            </a:extLst>
          </p:cNvPr>
          <p:cNvCxnSpPr/>
          <p:nvPr/>
        </p:nvCxnSpPr>
        <p:spPr>
          <a:xfrm>
            <a:off x="4866853" y="3052271"/>
            <a:ext cx="95672" cy="37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6E5FE5-FC43-0F24-8B99-904745F07EA1}"/>
              </a:ext>
            </a:extLst>
          </p:cNvPr>
          <p:cNvSpPr txBox="1"/>
          <p:nvPr/>
        </p:nvSpPr>
        <p:spPr>
          <a:xfrm>
            <a:off x="4592739" y="254006"/>
            <a:ext cx="6756399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dirty="0" err="1">
                <a:latin typeface="Georgia Regular"/>
              </a:rPr>
              <a:t>Centauro</a:t>
            </a:r>
            <a:r>
              <a:rPr lang="en-US" sz="2200" dirty="0">
                <a:latin typeface="Georgia Regular"/>
              </a:rPr>
              <a:t> jets will be an important EIC measurement! </a:t>
            </a:r>
          </a:p>
        </p:txBody>
      </p:sp>
    </p:spTree>
    <p:extLst>
      <p:ext uri="{BB962C8B-B14F-4D97-AF65-F5344CB8AC3E}">
        <p14:creationId xmlns:p14="http://schemas.microsoft.com/office/powerpoint/2010/main" val="232731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009DF-8721-4B2F-BA22-9D87E2F1E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4315" y="6375687"/>
            <a:ext cx="2743200" cy="365125"/>
          </a:xfrm>
        </p:spPr>
        <p:txBody>
          <a:bodyPr/>
          <a:lstStyle/>
          <a:p>
            <a:fld id="{0D8208E9-0D53-4350-B6D2-6C00077D8E88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9AAA-A135-4B56-9DF9-A12BA230BA7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9699" y="1252966"/>
            <a:ext cx="4724400" cy="48136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100" dirty="0">
                <a:latin typeface="Georgia Regular"/>
              </a:rPr>
              <a:t>Whole event is clustered into one “jet”</a:t>
            </a:r>
          </a:p>
          <a:p>
            <a:endParaRPr lang="en-US" sz="3100" dirty="0">
              <a:latin typeface="Georgia Regular"/>
            </a:endParaRPr>
          </a:p>
          <a:p>
            <a:r>
              <a:rPr lang="en-US" sz="3100" dirty="0">
                <a:latin typeface="Georgia Regular"/>
              </a:rPr>
              <a:t>Iteratively de-cluster until grooming condition is passed</a:t>
            </a:r>
          </a:p>
          <a:p>
            <a:pPr lvl="1"/>
            <a:r>
              <a:rPr lang="en-US" sz="2700" dirty="0">
                <a:latin typeface="Georgia Regular"/>
              </a:rPr>
              <a:t>Analogous to Soft Drop in </a:t>
            </a:r>
            <a:r>
              <a:rPr lang="en-US" sz="2700" dirty="0" err="1">
                <a:latin typeface="Georgia Regular"/>
              </a:rPr>
              <a:t>p+p</a:t>
            </a:r>
            <a:endParaRPr lang="en-US" sz="2700" dirty="0">
              <a:latin typeface="Georgia Regular"/>
            </a:endParaRPr>
          </a:p>
          <a:p>
            <a:endParaRPr lang="en-US" sz="3100" dirty="0">
              <a:latin typeface="Georgia Regular"/>
            </a:endParaRPr>
          </a:p>
          <a:p>
            <a:r>
              <a:rPr lang="en-US" sz="3100" dirty="0">
                <a:latin typeface="Georgia Regular"/>
              </a:rPr>
              <a:t>Groomed events are similar to groomed jets!</a:t>
            </a:r>
            <a:endParaRPr lang="en-US" sz="3500" dirty="0">
              <a:latin typeface="Georgia Regular"/>
            </a:endParaRPr>
          </a:p>
          <a:p>
            <a:pPr lvl="1"/>
            <a:endParaRPr lang="en-US" dirty="0">
              <a:latin typeface="Georgia Regular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500056-2F61-4815-AE57-D2D5CA136231}"/>
              </a:ext>
            </a:extLst>
          </p:cNvPr>
          <p:cNvGrpSpPr/>
          <p:nvPr/>
        </p:nvGrpSpPr>
        <p:grpSpPr>
          <a:xfrm>
            <a:off x="5073692" y="2398206"/>
            <a:ext cx="6928928" cy="4087086"/>
            <a:chOff x="4672514" y="254044"/>
            <a:chExt cx="6928928" cy="40870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464553-E324-4373-A196-0A0C01A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8269" y="254044"/>
              <a:ext cx="4814912" cy="8024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B4A2F9-14C8-43DE-B6FB-C9DDC7E1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1478" y="3035300"/>
              <a:ext cx="2651546" cy="9927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CA94DE-E609-42B8-8CF8-7FED7E9DB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2514" y="3035300"/>
              <a:ext cx="3076064" cy="992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BCBDE8-52A5-4EDE-8C6F-CD4E18B6DF73}"/>
                </a:ext>
              </a:extLst>
            </p:cNvPr>
            <p:cNvSpPr txBox="1"/>
            <p:nvPr/>
          </p:nvSpPr>
          <p:spPr>
            <a:xfrm>
              <a:off x="4915290" y="3964184"/>
              <a:ext cx="3076063" cy="33855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200" dirty="0" err="1"/>
                <a:t>p+p</a:t>
              </a:r>
              <a:r>
                <a:rPr lang="en-US" sz="2200" dirty="0"/>
                <a:t> Soft Drop condition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9A3E0F-1980-445A-B493-9656B75F90FF}"/>
                </a:ext>
              </a:extLst>
            </p:cNvPr>
            <p:cNvSpPr txBox="1"/>
            <p:nvPr/>
          </p:nvSpPr>
          <p:spPr>
            <a:xfrm>
              <a:off x="8802458" y="4002576"/>
              <a:ext cx="2798984" cy="33855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200" dirty="0"/>
                <a:t>DIS grooming condition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FDCFB0-EA85-43BD-8CF3-113F6B676D56}"/>
                </a:ext>
              </a:extLst>
            </p:cNvPr>
            <p:cNvCxnSpPr>
              <a:cxnSpLocks/>
            </p:cNvCxnSpPr>
            <p:nvPr/>
          </p:nvCxnSpPr>
          <p:spPr>
            <a:xfrm>
              <a:off x="7813620" y="3525792"/>
              <a:ext cx="918055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3AB375-87AB-4D01-8B0C-862BE5FEA8AD}"/>
              </a:ext>
            </a:extLst>
          </p:cNvPr>
          <p:cNvGrpSpPr/>
          <p:nvPr/>
        </p:nvGrpSpPr>
        <p:grpSpPr>
          <a:xfrm>
            <a:off x="5542795" y="5634"/>
            <a:ext cx="5574630" cy="2520148"/>
            <a:chOff x="5435029" y="5633"/>
            <a:chExt cx="5542695" cy="26863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AB7CC5-96F9-4C74-8DE0-2D220B135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35029" y="5633"/>
              <a:ext cx="5542695" cy="26863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21670C-40DF-4565-A4EF-DFE3C8F6FF2D}"/>
                </a:ext>
              </a:extLst>
            </p:cNvPr>
            <p:cNvSpPr txBox="1"/>
            <p:nvPr/>
          </p:nvSpPr>
          <p:spPr>
            <a:xfrm>
              <a:off x="6782747" y="1761061"/>
              <a:ext cx="78083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event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D0FECD-3B09-485E-9691-E26D7FDDCDEE}"/>
                </a:ext>
              </a:extLst>
            </p:cNvPr>
            <p:cNvSpPr txBox="1"/>
            <p:nvPr/>
          </p:nvSpPr>
          <p:spPr>
            <a:xfrm>
              <a:off x="8457156" y="125395"/>
              <a:ext cx="65602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C2BD09-8E80-4A36-82E0-7ACB65A7A137}"/>
                </a:ext>
              </a:extLst>
            </p:cNvPr>
            <p:cNvSpPr txBox="1"/>
            <p:nvPr/>
          </p:nvSpPr>
          <p:spPr>
            <a:xfrm>
              <a:off x="8642088" y="70019"/>
              <a:ext cx="656022" cy="3804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Groomed event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A0B1F4-8364-4173-AB97-DDDCEF08823C}"/>
                </a:ext>
              </a:extLst>
            </p:cNvPr>
            <p:cNvSpPr/>
            <p:nvPr/>
          </p:nvSpPr>
          <p:spPr>
            <a:xfrm>
              <a:off x="9328933" y="260257"/>
              <a:ext cx="102739" cy="254625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0F15B5C-965D-4DF2-9FC4-F959B729CE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1" r="6261"/>
          <a:stretch/>
        </p:blipFill>
        <p:spPr>
          <a:xfrm>
            <a:off x="5448573" y="3141477"/>
            <a:ext cx="5533591" cy="2109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4D120F-9AE9-445D-A557-6455097F23BB}"/>
              </a:ext>
            </a:extLst>
          </p:cNvPr>
          <p:cNvSpPr txBox="1"/>
          <p:nvPr/>
        </p:nvSpPr>
        <p:spPr>
          <a:xfrm>
            <a:off x="724172" y="240863"/>
            <a:ext cx="5527571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Verdana Bold" panose="020B0804030504040204" pitchFamily="34" charset="0"/>
                <a:ea typeface="Verdana Bold" panose="020B0804030504040204" pitchFamily="34" charset="0"/>
              </a:rPr>
              <a:t>Event Grooming in DIS</a:t>
            </a:r>
          </a:p>
        </p:txBody>
      </p:sp>
    </p:spTree>
    <p:extLst>
      <p:ext uri="{BB962C8B-B14F-4D97-AF65-F5344CB8AC3E}">
        <p14:creationId xmlns:p14="http://schemas.microsoft.com/office/powerpoint/2010/main" val="73574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821B88-BC63-4F9E-933E-02B5B2D1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962742"/>
            <a:ext cx="11547475" cy="4932516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E25E4163-2D56-4E85-9A9B-5725AFC40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208E9-0D53-4350-B6D2-6C00077D8E88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 descr="Chart, radar chart&#10;&#10;Description automatically generated">
            <a:extLst>
              <a:ext uri="{FF2B5EF4-FFF2-40B4-BE49-F238E27FC236}">
                <a16:creationId xmlns:a16="http://schemas.microsoft.com/office/drawing/2014/main" id="{E6487068-3838-4DC7-B69E-8DABE80AB7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1300163"/>
            <a:ext cx="11547475" cy="3078162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4B0763-0911-4151-951D-7AD190B8D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867" y="4276938"/>
            <a:ext cx="581025" cy="2190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F38B39-902C-43FB-AB90-7533E3557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531" y="4086788"/>
            <a:ext cx="1666561" cy="6283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9CB083-190E-430F-8B52-6E132F46560E}"/>
              </a:ext>
            </a:extLst>
          </p:cNvPr>
          <p:cNvSpPr txBox="1"/>
          <p:nvPr/>
        </p:nvSpPr>
        <p:spPr>
          <a:xfrm>
            <a:off x="6379142" y="344426"/>
            <a:ext cx="4403158" cy="3385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200" dirty="0" err="1">
                <a:latin typeface="Verdana Bold" panose="020B0804030504040204" pitchFamily="34" charset="0"/>
                <a:ea typeface="Verdana Bold" panose="020B0804030504040204" pitchFamily="34" charset="0"/>
              </a:rPr>
              <a:t>Breit</a:t>
            </a:r>
            <a:r>
              <a:rPr lang="en-US" sz="2200" dirty="0">
                <a:latin typeface="Verdana Bold" panose="020B0804030504040204" pitchFamily="34" charset="0"/>
                <a:ea typeface="Verdana Bold" panose="020B0804030504040204" pitchFamily="34" charset="0"/>
              </a:rPr>
              <a:t> Frame Event Displays</a:t>
            </a:r>
          </a:p>
        </p:txBody>
      </p:sp>
    </p:spTree>
    <p:extLst>
      <p:ext uri="{BB962C8B-B14F-4D97-AF65-F5344CB8AC3E}">
        <p14:creationId xmlns:p14="http://schemas.microsoft.com/office/powerpoint/2010/main" val="68080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5E0-0988-499E-9C1B-7E8172F1E6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18" y="161976"/>
            <a:ext cx="10515600" cy="8207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Verdana Bold" panose="020B0804030504040204" pitchFamily="34" charset="0"/>
                <a:ea typeface="Verdana Bold" panose="020B0804030504040204" pitchFamily="34" charset="0"/>
              </a:rPr>
              <a:t>Grooming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4F29-8E67-4AD3-B09A-510A8D0462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508" y="1262621"/>
            <a:ext cx="6281488" cy="4998857"/>
          </a:xfrm>
        </p:spPr>
        <p:txBody>
          <a:bodyPr/>
          <a:lstStyle/>
          <a:p>
            <a:r>
              <a:rPr lang="en-US" sz="2200" dirty="0">
                <a:latin typeface="Georgia Regular"/>
              </a:rPr>
              <a:t>No underlying event, why groom?</a:t>
            </a:r>
          </a:p>
          <a:p>
            <a:pPr lvl="1"/>
            <a:r>
              <a:rPr lang="en-US" sz="2200" dirty="0">
                <a:latin typeface="Georgia Regular"/>
              </a:rPr>
              <a:t>Less affected by lab-frame detector acceptance</a:t>
            </a:r>
          </a:p>
          <a:p>
            <a:pPr lvl="1"/>
            <a:r>
              <a:rPr lang="en-US" sz="2200" dirty="0">
                <a:latin typeface="Georgia Regular"/>
              </a:rPr>
              <a:t>Mitigate QCD remnant, ISR</a:t>
            </a:r>
          </a:p>
          <a:p>
            <a:pPr lvl="1"/>
            <a:r>
              <a:rPr lang="en-US" sz="2200" dirty="0">
                <a:latin typeface="Georgia Regular"/>
              </a:rPr>
              <a:t>No theoretically challenging non-global logarithms </a:t>
            </a:r>
          </a:p>
          <a:p>
            <a:pPr lvl="1"/>
            <a:endParaRPr lang="en-US" sz="2200" dirty="0">
              <a:latin typeface="Georgia Regular"/>
            </a:endParaRPr>
          </a:p>
          <a:p>
            <a:r>
              <a:rPr lang="en-US" sz="2200" dirty="0">
                <a:latin typeface="Georgia Regular"/>
              </a:rPr>
              <a:t>Ungroomed detector-level shows significant difference from particle-level</a:t>
            </a:r>
          </a:p>
          <a:p>
            <a:pPr lvl="1"/>
            <a:r>
              <a:rPr lang="en-US" sz="2200" dirty="0">
                <a:latin typeface="Georgia Regular"/>
              </a:rPr>
              <a:t>Detector acceptance, efficiencies</a:t>
            </a:r>
          </a:p>
          <a:p>
            <a:pPr lvl="1"/>
            <a:endParaRPr lang="en-US" sz="2200" dirty="0">
              <a:latin typeface="Georgia Regular"/>
            </a:endParaRPr>
          </a:p>
          <a:p>
            <a:r>
              <a:rPr lang="en-US" sz="2200" dirty="0">
                <a:latin typeface="Georgia Regular"/>
              </a:rPr>
              <a:t>Grooming events brings particle-level and detector-level distributions into much better agreement!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BA1C3D-3448-4DEA-88C8-52413C7BF56E}"/>
              </a:ext>
            </a:extLst>
          </p:cNvPr>
          <p:cNvGrpSpPr/>
          <p:nvPr/>
        </p:nvGrpSpPr>
        <p:grpSpPr>
          <a:xfrm>
            <a:off x="6533009" y="865238"/>
            <a:ext cx="5328551" cy="5591781"/>
            <a:chOff x="5137857" y="47625"/>
            <a:chExt cx="6895130" cy="6818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B38E2F-8AC4-478E-A325-20F8E676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7666" y="47625"/>
              <a:ext cx="3161646" cy="33832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20A011-B9EE-455E-A8E7-72AAF4706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1208" y="3453114"/>
              <a:ext cx="3191779" cy="33832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1E98DF-C976-42BF-B023-70F0B47D4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3596" y="3482497"/>
              <a:ext cx="3154440" cy="33832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40AEC8-935C-434C-A5C0-CD662EB5E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7857" y="77820"/>
              <a:ext cx="3261976" cy="3383280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AC485-0B4D-4ED8-9902-DA20079C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7156" y="6394809"/>
            <a:ext cx="2743200" cy="365125"/>
          </a:xfrm>
        </p:spPr>
        <p:txBody>
          <a:bodyPr/>
          <a:lstStyle/>
          <a:p>
            <a:fld id="{88AEDF26-E5C1-7243-A0E0-6304CF8365A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8C89-6BD9-4E03-B034-FD602BFDDAE1}"/>
              </a:ext>
            </a:extLst>
          </p:cNvPr>
          <p:cNvSpPr txBox="1"/>
          <p:nvPr/>
        </p:nvSpPr>
        <p:spPr>
          <a:xfrm>
            <a:off x="10029102" y="4707271"/>
            <a:ext cx="1160980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Z</a:t>
            </a:r>
            <a:r>
              <a:rPr lang="en-US" sz="12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cut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= 0.2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B37F1-4248-4127-B72E-2E0E94A21A25}"/>
              </a:ext>
            </a:extLst>
          </p:cNvPr>
          <p:cNvSpPr txBox="1"/>
          <p:nvPr/>
        </p:nvSpPr>
        <p:spPr>
          <a:xfrm>
            <a:off x="7212945" y="4698629"/>
            <a:ext cx="1160980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Z</a:t>
            </a:r>
            <a:r>
              <a:rPr lang="en-US" sz="12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cut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= 0.2</a:t>
            </a:r>
          </a:p>
        </p:txBody>
      </p:sp>
    </p:spTree>
    <p:extLst>
      <p:ext uri="{BB962C8B-B14F-4D97-AF65-F5344CB8AC3E}">
        <p14:creationId xmlns:p14="http://schemas.microsoft.com/office/powerpoint/2010/main" val="278512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090355 Powerpoint_Template_SystemFonts_WIDE" id="{3A33425D-C630-3545-91BE-6E001CC53EFA}" vid="{8FF148B2-A576-7E47-B45A-80FF43A7E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43150</TotalTime>
  <Words>2186</Words>
  <Application>Microsoft Office PowerPoint</Application>
  <PresentationFormat>Widescreen</PresentationFormat>
  <Paragraphs>378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Georgia Regular</vt:lpstr>
      <vt:lpstr>Arial</vt:lpstr>
      <vt:lpstr>Calibri</vt:lpstr>
      <vt:lpstr>Calibri Light</vt:lpstr>
      <vt:lpstr>Cambria Math</vt:lpstr>
      <vt:lpstr>Courier New</vt:lpstr>
      <vt:lpstr>Georgia</vt:lpstr>
      <vt:lpstr>Georgia Bold</vt:lpstr>
      <vt:lpstr>Helvetica</vt:lpstr>
      <vt:lpstr>Times New Roman</vt:lpstr>
      <vt:lpstr>Verdana Bold</vt:lpstr>
      <vt:lpstr>Office Theme</vt:lpstr>
      <vt:lpstr>Groomed Event Shapes in e+p DIS + Lessons for EIC* </vt:lpstr>
      <vt:lpstr>Event Shapes</vt:lpstr>
      <vt:lpstr>Inclusive DIS &amp; Breit Frame</vt:lpstr>
      <vt:lpstr>Inclusive DIS – Event Selection</vt:lpstr>
      <vt:lpstr>PowerPoint Presentation</vt:lpstr>
      <vt:lpstr>Centauro</vt:lpstr>
      <vt:lpstr>PowerPoint Presentation</vt:lpstr>
      <vt:lpstr>PowerPoint Presentation</vt:lpstr>
      <vt:lpstr>Grooming Benefits</vt:lpstr>
      <vt:lpstr>Observables</vt:lpstr>
      <vt:lpstr>Observables</vt:lpstr>
      <vt:lpstr>PowerPoint Presentation</vt:lpstr>
      <vt:lpstr>PowerPoint Presentation</vt:lpstr>
      <vt:lpstr>PowerPoint Presentation</vt:lpstr>
      <vt:lpstr>PowerPoint Presentation</vt:lpstr>
      <vt:lpstr>Results</vt:lpstr>
      <vt:lpstr>Results – Groomed 1 Jettiness</vt:lpstr>
      <vt:lpstr>Results – Groomed Invariant Mass</vt:lpstr>
      <vt:lpstr>Results – Groomed Invariant Mass</vt:lpstr>
      <vt:lpstr>Comparison to Analytic Prediction</vt:lpstr>
      <vt:lpstr>Groomed Invariant Mass - EIC</vt:lpstr>
      <vt:lpstr>Lessons for EIC – Breit Frame</vt:lpstr>
      <vt:lpstr>Lessons for EIC – E - Pz</vt:lpstr>
      <vt:lpstr>Conclusion</vt:lpstr>
      <vt:lpstr>Bibliography</vt:lpstr>
      <vt:lpstr>Backup</vt:lpstr>
      <vt:lpstr>H1 Detector</vt:lpstr>
      <vt:lpstr>Lessons for EIC - QED</vt:lpstr>
      <vt:lpstr>Lessons for EIC - QED</vt:lpstr>
      <vt:lpstr>Lessons for EIC – Kine Reco</vt:lpstr>
      <vt:lpstr>PowerPoint Presentation</vt:lpstr>
      <vt:lpstr>Results</vt:lpstr>
      <vt:lpstr>Results</vt:lpstr>
      <vt:lpstr>Results</vt:lpstr>
      <vt:lpstr>Results</vt:lpstr>
      <vt:lpstr>PowerPoint Presentation</vt:lpstr>
      <vt:lpstr>Centauro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Groomed Event Shapes in e+p DIS  </dc:title>
  <dc:creator>Henry T Klest</dc:creator>
  <cp:lastModifiedBy>Henry T Klest</cp:lastModifiedBy>
  <cp:revision>75</cp:revision>
  <dcterms:created xsi:type="dcterms:W3CDTF">2022-01-29T06:51:39Z</dcterms:created>
  <dcterms:modified xsi:type="dcterms:W3CDTF">2022-06-08T13:09:40Z</dcterms:modified>
</cp:coreProperties>
</file>