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7" r:id="rId3"/>
    <p:sldMasterId id="2147483709" r:id="rId4"/>
    <p:sldMasterId id="2147483721" r:id="rId5"/>
  </p:sldMasterIdLst>
  <p:notesMasterIdLst>
    <p:notesMasterId r:id="rId20"/>
  </p:notesMasterIdLst>
  <p:sldIdLst>
    <p:sldId id="258" r:id="rId6"/>
    <p:sldId id="336" r:id="rId7"/>
    <p:sldId id="448" r:id="rId8"/>
    <p:sldId id="261" r:id="rId9"/>
    <p:sldId id="270" r:id="rId10"/>
    <p:sldId id="499" r:id="rId11"/>
    <p:sldId id="278" r:id="rId12"/>
    <p:sldId id="503" r:id="rId13"/>
    <p:sldId id="504" r:id="rId14"/>
    <p:sldId id="505" r:id="rId15"/>
    <p:sldId id="464" r:id="rId16"/>
    <p:sldId id="501" r:id="rId17"/>
    <p:sldId id="502" r:id="rId18"/>
    <p:sldId id="5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EAA71-26A0-DA49-8134-E6082B8A0955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AC32-C0B9-0C49-BF93-74F274C98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7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CAF61-9946-B248-B230-E738D8BA5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0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3DD-5529-004D-B108-6B8424E24C95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FF70-7D1A-CB4A-8543-9C86B039C98A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2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2F43-3448-034E-9256-9283AD4599E2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3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F906-AE39-4B4F-8477-86C00807083A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1474-CFFE-054D-A9A3-969209A615CC}" type="datetime1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2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5AD3-0462-A642-A5E2-4102B8B81F59}" type="datetime1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5F0A-2100-5D43-AA04-7B239F62F7D4}" type="datetime1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F5E1-5EB6-644C-9092-5EE3B358CE48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1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0DA6-8AF4-0A42-B04F-6038107A31B3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5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49F7-E16C-5744-83B2-B03F4FFE306A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4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080E-62F4-B04E-A1BC-5972B2EF0CE8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54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BDE014-2C85-5F42-A418-B4474403F04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FDF460-F25F-9047-9702-2B5F5E7C18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798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3A65-5354-0D4C-A5CA-FD5A5F19F867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0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42EE-18FF-5A4C-A592-0B2A622CDBFC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204F-4996-8440-A4C2-632131F35684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09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7B7F-14AB-FC4F-819A-2258CF7BCFD2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1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F81F-C85C-3544-9C3A-038EF11A57E8}" type="datetime1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EDD5-39C5-454F-84FD-270CC3710C0B}" type="datetime1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0B7C-BFAE-BC43-84E4-F07C954BA055}" type="datetime1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27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7899-1785-B245-897D-5870A83562DC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4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01BC-0CBE-E645-A32C-55AFA834612D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2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27AB-9028-744D-9EC6-37B80EFA2FD4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7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E673-1B2A-7146-B457-D14542442D58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42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4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8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71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1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6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90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1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51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65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2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25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0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C62D-85A0-4D4D-95A9-BB5EEABD6B2A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44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B73C-50BB-5648-BC63-A687340E1F2B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21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BF20-4289-0942-93A3-CB3984F614C6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86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EF68-DABA-8C4C-AFF6-731A093950F1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09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134D-4B77-A34F-B66A-194337AB2C69}" type="datetime1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0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888B-F6B2-5140-8B3D-AF94864B31CB}" type="datetime1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6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4057-579B-2A42-886C-31DDA23D9ACF}" type="datetime1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7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89FF-2D24-D840-8EAA-0A8880087BBC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6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ECD1-747B-F940-BEFD-4DA28E30282E}" type="datetime1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7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1FE-9DD7-BA44-8D79-21B1946AF0FE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1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60E6-9DAE-474E-9A47-D8028322FF3C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3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4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1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6977-9D63-314E-B418-9106931DF7FD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16BF-8218-2240-B6E3-00A18665A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3061E-6EA8-D847-AB5F-CA99322D1BDB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2261-BD66-B544-9384-C35EE5C4F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3828-CE73-224D-A7AC-7B00942AD24C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FF1D-F706-024E-9199-E1F7BF5931CA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6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BABA1-E61C-F44A-AED9-23DC731FA106}" type="datetime1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04DD-F24D-2448-9236-008829A29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Helicity Distributions and</a:t>
            </a:r>
            <a:br>
              <a:rPr lang="en-US" sz="4800" b="1" dirty="0"/>
            </a:br>
            <a:r>
              <a:rPr lang="en-US" sz="4800" b="1" dirty="0"/>
              <a:t>Orbital Angular Momentum </a:t>
            </a:r>
            <a:br>
              <a:rPr lang="en-US" sz="4800" b="1" dirty="0"/>
            </a:br>
            <a:r>
              <a:rPr lang="en-US" sz="4800" b="1" dirty="0"/>
              <a:t>at Small x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CE850-D4F7-2F48-8B2A-F5A0BD34B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581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Yuri Kovchegov</a:t>
            </a:r>
          </a:p>
          <a:p>
            <a:r>
              <a:rPr lang="en-US" dirty="0"/>
              <a:t>The Ohio State University</a:t>
            </a:r>
          </a:p>
          <a:p>
            <a:r>
              <a:rPr lang="en-US" dirty="0"/>
              <a:t>Based on work done with Dan Pitonyak and Matt Sievert (2015-2018, 2020-2021), Florian Cougoulic (2019-2020), Yossathorn Tawabutr (2020), </a:t>
            </a:r>
            <a:br>
              <a:rPr lang="en-US" dirty="0"/>
            </a:br>
            <a:r>
              <a:rPr lang="en-US" dirty="0"/>
              <a:t>Daniel Adamiak, Wally Melnitchouk, Nobuo Sato (JAM-</a:t>
            </a:r>
            <a:r>
              <a:rPr lang="en-US" dirty="0" err="1"/>
              <a:t>small</a:t>
            </a:r>
            <a:r>
              <a:rPr lang="en-US" i="1" dirty="0" err="1"/>
              <a:t>x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2020-2021).</a:t>
            </a:r>
          </a:p>
        </p:txBody>
      </p:sp>
    </p:spTree>
    <p:extLst>
      <p:ext uri="{BB962C8B-B14F-4D97-AF65-F5344CB8AC3E}">
        <p14:creationId xmlns:p14="http://schemas.microsoft.com/office/powerpoint/2010/main" val="325934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1001-66D3-124F-A3BA-6FA33DEC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9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Predictions for helicity PDFs</a:t>
            </a:r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A110C3-816C-8049-B948-A50C17EBF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31" y="1046036"/>
            <a:ext cx="4756376" cy="518877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5FD2E-A880-6A41-A499-77DC1E892AA1}"/>
              </a:ext>
            </a:extLst>
          </p:cNvPr>
          <p:cNvSpPr txBox="1"/>
          <p:nvPr/>
        </p:nvSpPr>
        <p:spPr>
          <a:xfrm>
            <a:off x="5337312" y="1699592"/>
            <a:ext cx="3769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in preparation with D. Adamiak, </a:t>
            </a:r>
            <a:br>
              <a:rPr lang="en-US" dirty="0"/>
            </a:br>
            <a:r>
              <a:rPr lang="en-US" dirty="0"/>
              <a:t>W. Melnitchouk, D. Pitonyak, N. Sato, </a:t>
            </a:r>
            <a:br>
              <a:rPr lang="en-US" dirty="0"/>
            </a:br>
            <a:r>
              <a:rPr lang="en-US" dirty="0"/>
              <a:t>M. Sievert in the JAM Collaboration </a:t>
            </a:r>
            <a:br>
              <a:rPr lang="en-US" dirty="0"/>
            </a:br>
            <a:r>
              <a:rPr lang="en-US" dirty="0"/>
              <a:t>framework.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A3B70-EFA8-E547-986A-73478F7A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63" y="6125206"/>
            <a:ext cx="6502232" cy="635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FE59C6-49B7-1140-BA10-6BE43D35ADEF}"/>
                  </a:ext>
                </a:extLst>
              </p:cNvPr>
              <p:cNvSpPr txBox="1"/>
              <p:nvPr/>
            </p:nvSpPr>
            <p:spPr>
              <a:xfrm>
                <a:off x="5506279" y="5027927"/>
                <a:ext cx="240745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we plug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we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=0.80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FE59C6-49B7-1140-BA10-6BE43D35A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79" y="5027927"/>
                <a:ext cx="2407454" cy="677108"/>
              </a:xfrm>
              <a:prstGeom prst="rect">
                <a:avLst/>
              </a:prstGeom>
              <a:blipFill>
                <a:blip r:embed="rId4"/>
                <a:stretch>
                  <a:fillRect l="-2094" t="-55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92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86"/>
            <a:ext cx="7886700" cy="1325563"/>
          </a:xfrm>
        </p:spPr>
        <p:txBody>
          <a:bodyPr/>
          <a:lstStyle/>
          <a:p>
            <a:r>
              <a:rPr lang="en-US" dirty="0"/>
              <a:t>Small-x Evolution at large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 err="1"/>
              <a:t>&amp;N</a:t>
            </a:r>
            <a:r>
              <a:rPr lang="en-US" baseline="-25000" dirty="0" err="1"/>
              <a:t>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3349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 resulting equations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12" y="1785479"/>
            <a:ext cx="6020376" cy="46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6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1D5B-3B1E-184B-9AAD-63D72D70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Small-x Asymptotics at large </a:t>
            </a:r>
            <a:r>
              <a:rPr lang="en-US" sz="4000" dirty="0" err="1"/>
              <a:t>N</a:t>
            </a:r>
            <a:r>
              <a:rPr lang="en-US" sz="4000" baseline="-25000" dirty="0" err="1"/>
              <a:t>c</a:t>
            </a:r>
            <a:r>
              <a:rPr lang="en-US" sz="4000" dirty="0" err="1"/>
              <a:t>&amp;N</a:t>
            </a:r>
            <a:r>
              <a:rPr lang="en-US" sz="4000" baseline="-25000" dirty="0" err="1"/>
              <a:t>f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BD8B-6E34-D043-8A0B-83CE7E6E7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Large </a:t>
            </a:r>
            <a:r>
              <a:rPr lang="en-US" sz="2000" dirty="0" err="1"/>
              <a:t>N</a:t>
            </a:r>
            <a:r>
              <a:rPr lang="en-US" sz="2000" baseline="-25000" dirty="0" err="1"/>
              <a:t>c</a:t>
            </a:r>
            <a:r>
              <a:rPr lang="en-US" sz="2000" dirty="0" err="1"/>
              <a:t>&amp;N</a:t>
            </a:r>
            <a:r>
              <a:rPr lang="en-US" sz="2000" baseline="-25000" dirty="0" err="1"/>
              <a:t>f</a:t>
            </a:r>
            <a:r>
              <a:rPr lang="en-US" sz="2000" baseline="-25000" dirty="0"/>
              <a:t> </a:t>
            </a:r>
            <a:r>
              <a:rPr lang="en-US" sz="2000" dirty="0"/>
              <a:t>can be solved only numerically, due to their complexity. </a:t>
            </a:r>
          </a:p>
          <a:p>
            <a:r>
              <a:rPr lang="en-US" sz="2000" dirty="0"/>
              <a:t>This was done by Y. Tawabutr and YK in arXiv:2005.07285 [hep-</a:t>
            </a:r>
            <a:r>
              <a:rPr lang="en-US" sz="2000" dirty="0" err="1"/>
              <a:t>ph</a:t>
            </a:r>
            <a:r>
              <a:rPr lang="en-US" sz="2000" dirty="0"/>
              <a:t>].</a:t>
            </a:r>
          </a:p>
          <a:p>
            <a:r>
              <a:rPr lang="en-US" sz="2000" dirty="0"/>
              <a:t>The solution exhibits an interesting qualitative change compared to large-N</a:t>
            </a:r>
            <a:r>
              <a:rPr lang="en-US" sz="2000" baseline="-25000" dirty="0"/>
              <a:t>c</a:t>
            </a:r>
            <a:r>
              <a:rPr lang="en-US" sz="2000" dirty="0"/>
              <a:t>: it oscillates with ln(1/x)!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AFD4A-015D-664D-BDD2-613BD116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82" y="5604669"/>
            <a:ext cx="5317435" cy="701561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9E57129-F747-C542-94E0-E6852071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66" y="2829996"/>
            <a:ext cx="4506858" cy="2555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7B1C93-487A-9849-81E3-A014C9662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846" y="4363595"/>
            <a:ext cx="2947504" cy="635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2B962-72AA-2244-9A82-0F8FD5023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804" y="3261169"/>
            <a:ext cx="1981825" cy="6457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D1B24-097A-8342-BB13-D69C38FB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03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C9E5-08C4-7140-9B78-3CFD9471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Quark and Gluon OAM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A084E-E2D8-524E-8F29-9B1AA8A06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818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Similar calculations for quark and gluon OAM lead to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and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small-x asymptotics is (at large N</a:t>
            </a:r>
            <a:r>
              <a:rPr lang="en-US" sz="2000" baseline="-25000" dirty="0"/>
              <a:t>C</a:t>
            </a:r>
            <a:r>
              <a:rPr lang="en-US" sz="2000" dirty="0"/>
              <a:t>)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183C7-A43F-4341-B8FF-F022ED01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48983-7759-DE4F-B60F-B7678C210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73" y="2005013"/>
            <a:ext cx="4179454" cy="621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4142FA-E8FE-8945-846E-4A8BF6B2A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06" y="2978448"/>
            <a:ext cx="3550188" cy="541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F111CE-0817-4C44-8C7F-B509D8A03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273" y="4379963"/>
            <a:ext cx="4220308" cy="13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7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2C0D-0462-E744-B640-8571B26D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83DA8-1BC5-BB4C-8C3D-09EAE3C5E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2086"/>
            <a:ext cx="7886700" cy="4819443"/>
          </a:xfrm>
        </p:spPr>
        <p:txBody>
          <a:bodyPr>
            <a:normAutofit/>
          </a:bodyPr>
          <a:lstStyle/>
          <a:p>
            <a:r>
              <a:rPr lang="en-US" sz="2400" dirty="0"/>
              <a:t>Small-x physics can contribute to the resolution of the proton spin puzzle.</a:t>
            </a:r>
          </a:p>
          <a:p>
            <a:r>
              <a:rPr lang="en-US" sz="2400" dirty="0"/>
              <a:t>Evolution equations are written at DLA with LLA corrections on the way. </a:t>
            </a:r>
          </a:p>
          <a:p>
            <a:r>
              <a:rPr lang="en-US" sz="2400" dirty="0"/>
              <a:t>Initial effort at describing the existing polarized DIS data and making the predictions for EIC is almost complete (JAM-</a:t>
            </a:r>
            <a:r>
              <a:rPr lang="en-US" sz="2400" dirty="0" err="1"/>
              <a:t>small</a:t>
            </a:r>
            <a:r>
              <a:rPr lang="en-US" sz="2400" i="1" dirty="0" err="1"/>
              <a:t>x</a:t>
            </a:r>
            <a:r>
              <a:rPr lang="en-US" sz="2400" dirty="0"/>
              <a:t>).</a:t>
            </a:r>
          </a:p>
          <a:p>
            <a:r>
              <a:rPr lang="en-US" sz="2400" dirty="0"/>
              <a:t>More effort is needed in terms of improving the evolution kernels (e.g., </a:t>
            </a:r>
            <a:r>
              <a:rPr lang="en-US" sz="2400" i="1" dirty="0"/>
              <a:t>a la </a:t>
            </a:r>
            <a:r>
              <a:rPr lang="en-US" sz="2400" dirty="0"/>
              <a:t>BK) and solving the resulting evolution equations to describe the data and to generate more precise predictions for EIC. Helicity evolution mixes with the unpolarized BK/JIMWLK one, so a proper interface of the two is important.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E0CC6-974C-2B4A-B867-90DEED36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2C91A-ACCC-1C43-9791-C61206C1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123" y="2571566"/>
            <a:ext cx="741694" cy="43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D7AE3-0A4E-5641-83CC-CB78A093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78" y="2671804"/>
            <a:ext cx="1001913" cy="2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/>
              <a:t>Proton Spin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95"/>
            <a:ext cx="8229600" cy="5128672"/>
          </a:xfrm>
        </p:spPr>
        <p:txBody>
          <a:bodyPr>
            <a:normAutofit/>
          </a:bodyPr>
          <a:lstStyle/>
          <a:p>
            <a:r>
              <a:rPr lang="en-US" sz="2000"/>
              <a:t>Helicity sum rule (Jaffe-Manohar form):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with the net quark and gluon spin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The helicity parton distributions are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with the net quark helicity distribution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L</a:t>
            </a:r>
            <a:r>
              <a:rPr lang="en-US" sz="2000" baseline="-25000"/>
              <a:t>q</a:t>
            </a:r>
            <a:r>
              <a:rPr lang="en-US" sz="2000"/>
              <a:t> and L</a:t>
            </a:r>
            <a:r>
              <a:rPr lang="en-US" sz="2000" baseline="-25000"/>
              <a:t>g</a:t>
            </a:r>
            <a:r>
              <a:rPr lang="en-US" sz="2000"/>
              <a:t> are the quark and gluon orbital angular momenta</a:t>
            </a:r>
            <a:endParaRPr lang="en-US" sz="2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51" y="1613571"/>
            <a:ext cx="3114989" cy="64568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5" y="2539031"/>
            <a:ext cx="3637645" cy="104284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44" y="2539031"/>
            <a:ext cx="3476094" cy="107937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28" y="4184496"/>
            <a:ext cx="5378831" cy="39664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28" y="5468276"/>
            <a:ext cx="5405918" cy="2993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2261-BD66-B544-9384-C35EE5C4F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784A0-EB4C-D548-B38F-D78B54457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229" y="68145"/>
            <a:ext cx="2788571" cy="24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E871-B7FF-3746-B15B-928FF2FC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9562-EF39-8140-89F3-0E1D949F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000" dirty="0"/>
              <a:t>The goal is to constrain theoretically the amount of proton spin and OAM coming from small x.</a:t>
            </a:r>
          </a:p>
          <a:p>
            <a:endParaRPr lang="en-US" sz="2000" dirty="0"/>
          </a:p>
          <a:p>
            <a:r>
              <a:rPr lang="en-US" sz="2000" dirty="0"/>
              <a:t>Any existing and future experiment probes the helicity distributions and OAM down to some </a:t>
            </a:r>
            <a:r>
              <a:rPr lang="en-US" sz="2000" dirty="0" err="1"/>
              <a:t>x</a:t>
            </a:r>
            <a:r>
              <a:rPr lang="en-US" sz="2000" baseline="-25000" dirty="0" err="1"/>
              <a:t>min</a:t>
            </a:r>
            <a:r>
              <a:rPr lang="en-US" sz="2000" baseline="-25000" dirty="0"/>
              <a:t> 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 very small x (for the proton), saturation sets in: that region likely carries a negligible amount of proton spin. But what happens at larger (but still small) 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9ED8C-F815-2C4C-BCE9-6968DFF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32261-BD66-B544-9384-C35EE5C4F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7D57B-0B08-A248-A3A3-252F2304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4366982"/>
            <a:ext cx="2279435" cy="707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583E0-C397-A744-B8DD-163268693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99" y="4347458"/>
            <a:ext cx="2585956" cy="707794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3B4AF41A-364F-F44A-8F48-215AF46B4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1" y="3457101"/>
            <a:ext cx="2468924" cy="707795"/>
          </a:xfrm>
          <a:prstGeom prst="rect">
            <a:avLst/>
          </a:prstGeom>
        </p:spPr>
      </p:pic>
      <p:pic>
        <p:nvPicPr>
          <p:cNvPr id="9" name="Picture 8" descr="latex-image-1.pdf">
            <a:extLst>
              <a:ext uri="{FF2B5EF4-FFF2-40B4-BE49-F238E27FC236}">
                <a16:creationId xmlns:a16="http://schemas.microsoft.com/office/drawing/2014/main" id="{EC8E4396-9E1C-5349-9198-FAF3DCE4A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279434" cy="70779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B652C0-1125-EE4F-95C8-B4765BBB7A2E}"/>
              </a:ext>
            </a:extLst>
          </p:cNvPr>
          <p:cNvCxnSpPr>
            <a:cxnSpLocks/>
          </p:cNvCxnSpPr>
          <p:nvPr/>
        </p:nvCxnSpPr>
        <p:spPr>
          <a:xfrm flipH="1">
            <a:off x="2086006" y="4132311"/>
            <a:ext cx="5825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DEB064-17D8-8B4E-A922-1CF39605E491}"/>
              </a:ext>
            </a:extLst>
          </p:cNvPr>
          <p:cNvCxnSpPr>
            <a:cxnSpLocks/>
          </p:cNvCxnSpPr>
          <p:nvPr/>
        </p:nvCxnSpPr>
        <p:spPr>
          <a:xfrm flipH="1">
            <a:off x="5597427" y="4132311"/>
            <a:ext cx="5825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4E0563-971E-3646-BE48-F41E22E98697}"/>
              </a:ext>
            </a:extLst>
          </p:cNvPr>
          <p:cNvCxnSpPr>
            <a:cxnSpLocks/>
          </p:cNvCxnSpPr>
          <p:nvPr/>
        </p:nvCxnSpPr>
        <p:spPr>
          <a:xfrm flipH="1">
            <a:off x="2086006" y="5055252"/>
            <a:ext cx="5825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63336D-EF14-BB4E-A207-44DAB290F472}"/>
              </a:ext>
            </a:extLst>
          </p:cNvPr>
          <p:cNvCxnSpPr>
            <a:cxnSpLocks/>
          </p:cNvCxnSpPr>
          <p:nvPr/>
        </p:nvCxnSpPr>
        <p:spPr>
          <a:xfrm flipH="1">
            <a:off x="5681402" y="5055252"/>
            <a:ext cx="5825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2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" y="-168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Quark Helicity Observables at Small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2337164"/>
            <a:ext cx="8229600" cy="398530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One can show that the g</a:t>
            </a:r>
            <a:r>
              <a:rPr lang="en-US" sz="2000" baseline="-25000" dirty="0"/>
              <a:t>1</a:t>
            </a:r>
            <a:r>
              <a:rPr lang="en-US" sz="2000" dirty="0"/>
              <a:t> structure function and quark helicity PDF (</a:t>
            </a:r>
            <a:r>
              <a:rPr lang="en-US" sz="2000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dirty="0" err="1"/>
              <a:t>q</a:t>
            </a:r>
            <a:r>
              <a:rPr lang="en-US" sz="2000" dirty="0"/>
              <a:t>) and TMD at small-x can be expressed in terms of the polarized dipole amplitude (flavor singlet case):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Here s is </a:t>
            </a:r>
            <a:r>
              <a:rPr lang="en-US" sz="2000" dirty="0" err="1"/>
              <a:t>cms</a:t>
            </a:r>
            <a:r>
              <a:rPr lang="en-US" sz="2000" dirty="0"/>
              <a:t> energy squared, </a:t>
            </a:r>
            <a:r>
              <a:rPr lang="en-US" sz="2000" dirty="0" err="1"/>
              <a:t>z</a:t>
            </a:r>
            <a:r>
              <a:rPr lang="en-US" sz="2000" baseline="-25000" dirty="0" err="1"/>
              <a:t>i</a:t>
            </a:r>
            <a:r>
              <a:rPr lang="en-US" sz="2000" dirty="0"/>
              <a:t>=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2000" baseline="30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/</a:t>
            </a:r>
            <a:r>
              <a:rPr lang="en-US" sz="2000" dirty="0">
                <a:ea typeface="Symbol" charset="2"/>
                <a:cs typeface="Symbol" charset="2"/>
              </a:rPr>
              <a:t>s,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6" y="891445"/>
            <a:ext cx="7399592" cy="144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94" y="3377848"/>
            <a:ext cx="7146823" cy="2206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35" y="5837118"/>
            <a:ext cx="2360023" cy="4853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024E6-CAF2-2844-A979-9EC65125D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CD682D-664A-E943-A505-3FC6BB6B17DE}"/>
                  </a:ext>
                </a:extLst>
              </p:cNvPr>
              <p:cNvSpPr txBox="1"/>
              <p:nvPr/>
            </p:nvSpPr>
            <p:spPr>
              <a:xfrm>
                <a:off x="4386092" y="4329817"/>
                <a:ext cx="1235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ΔΣ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CD682D-664A-E943-A505-3FC6BB6B1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092" y="4329817"/>
                <a:ext cx="1235979" cy="276999"/>
              </a:xfrm>
              <a:prstGeom prst="rect">
                <a:avLst/>
              </a:prstGeom>
              <a:blipFill>
                <a:blip r:embed="rId5"/>
                <a:stretch>
                  <a:fillRect l="-1010" t="-434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0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Polarized Dipole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152"/>
            <a:ext cx="8229600" cy="4909289"/>
          </a:xfrm>
        </p:spPr>
        <p:txBody>
          <a:bodyPr>
            <a:normAutofit lnSpcReduction="10000"/>
          </a:bodyPr>
          <a:lstStyle/>
          <a:p>
            <a:r>
              <a:rPr lang="en-US" sz="2000"/>
              <a:t>All flavor-singlet </a:t>
            </a:r>
            <a:r>
              <a:rPr lang="en-US" sz="2000" dirty="0"/>
              <a:t>small-x helicity observables depend on one object, “polarized dipole amplitude”: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Double brackets denote an object with energy suppression scaled out:</a:t>
            </a:r>
          </a:p>
          <a:p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40" y="1776463"/>
            <a:ext cx="5696519" cy="1564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173" y="5998441"/>
            <a:ext cx="2657021" cy="511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5039" y="4436297"/>
            <a:ext cx="390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polarized quark: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propagation,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spin-dependent interaction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5320" y="4436297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unpolarized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quark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3772861" y="3907800"/>
            <a:ext cx="289233" cy="522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5851135" y="3925034"/>
            <a:ext cx="1" cy="565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68" y="4759463"/>
            <a:ext cx="3143188" cy="6844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024E6-CAF2-2844-A979-9EC65125D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531B3-E3D3-464F-9068-C1FD8991F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586" y="3400049"/>
            <a:ext cx="5582194" cy="5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for Polarized Quark Dipole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6037"/>
            <a:ext cx="8229600" cy="4420859"/>
          </a:xfrm>
        </p:spPr>
      </p:pic>
      <p:sp>
        <p:nvSpPr>
          <p:cNvPr id="5" name="TextBox 4"/>
          <p:cNvSpPr txBox="1"/>
          <p:nvPr/>
        </p:nvSpPr>
        <p:spPr>
          <a:xfrm>
            <a:off x="533400" y="1143000"/>
            <a:ext cx="698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can construct an evolution equation for the polarized dipole: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2515" y="2960914"/>
            <a:ext cx="36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Spin-dependent (non-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vertex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094514" y="2547257"/>
            <a:ext cx="228600" cy="4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80314" y="2547257"/>
            <a:ext cx="228600" cy="4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3145580"/>
            <a:ext cx="104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64771" y="2515147"/>
            <a:ext cx="141514" cy="5878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18710" y="5069541"/>
            <a:ext cx="1538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shock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 (proton)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958957" y="4475123"/>
            <a:ext cx="95831" cy="500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89059" y="5741894"/>
            <a:ext cx="929651" cy="14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1505629" y="3718560"/>
            <a:ext cx="305754" cy="2438400"/>
          </a:xfrm>
          <a:prstGeom prst="leftBrace">
            <a:avLst>
              <a:gd name="adj1" fmla="val 8333"/>
              <a:gd name="adj2" fmla="val 5035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846" y="4476095"/>
            <a:ext cx="1477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to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unpolarized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BK evolution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Large-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 Evolution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1190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In the strict DLA limit and at large N</a:t>
            </a:r>
            <a:r>
              <a:rPr lang="en-US" sz="2000" baseline="-25000" dirty="0"/>
              <a:t>c</a:t>
            </a:r>
            <a:r>
              <a:rPr lang="en-US" sz="2000" dirty="0"/>
              <a:t> we get (here 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G </a:t>
            </a:r>
            <a:r>
              <a:rPr lang="en-US" sz="2000" dirty="0">
                <a:ea typeface="Symbol" charset="2"/>
                <a:cs typeface="Symbol" charset="2"/>
              </a:rPr>
              <a:t>is an auxiliary function we call the ‘neighbor dipole amplitude’) (KPS ‘15)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initial conditions are given by the Born-level graphs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3361"/>
            <a:ext cx="8229600" cy="195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47" y="5191603"/>
            <a:ext cx="2825496" cy="2679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024E6-CAF2-2844-A979-9EC65125D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47" y="5909887"/>
            <a:ext cx="4307271" cy="494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44" y="4210875"/>
            <a:ext cx="5783654" cy="1750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E89DD-6F46-ED4F-8EC3-2C54B2F8E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261" y="284990"/>
            <a:ext cx="1027218" cy="5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485B-B4E0-9A42-A819-8A831109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8255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Small-x Polarized DIS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A3C8F-48EC-D84F-A8D2-D86D7BE8F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We have analyzed all existing world polarized DIS data with x&lt;0.1 (122 data points) using the large-N</a:t>
            </a:r>
            <a:r>
              <a:rPr lang="en-US" sz="2000" baseline="-25000" dirty="0"/>
              <a:t>C</a:t>
            </a:r>
            <a:r>
              <a:rPr lang="en-US" sz="2000" dirty="0"/>
              <a:t> KPS evolution with the Born-inspired initial conditions (8 parameters for 2 flavors</a:t>
            </a:r>
            <a:r>
              <a:rPr lang="en-US" sz="2000"/>
              <a:t>, 11 </a:t>
            </a:r>
            <a:r>
              <a:rPr lang="en-US" sz="2000" dirty="0"/>
              <a:t>parameters for 3 flavors).</a:t>
            </a:r>
          </a:p>
          <a:p>
            <a:r>
              <a:rPr lang="en-US" sz="2000" dirty="0"/>
              <a:t>It worked well with chi</a:t>
            </a:r>
            <a:r>
              <a:rPr lang="en-US" sz="2000" baseline="30000" dirty="0"/>
              <a:t>2</a:t>
            </a:r>
            <a:r>
              <a:rPr lang="en-US" sz="2000" dirty="0"/>
              <a:t>/</a:t>
            </a:r>
            <a:r>
              <a:rPr lang="en-US" sz="2000" dirty="0" err="1"/>
              <a:t>dof</a:t>
            </a:r>
            <a:r>
              <a:rPr lang="en-US" sz="2000" dirty="0"/>
              <a:t> of about 1 and even smaller.</a:t>
            </a:r>
          </a:p>
          <a:p>
            <a:r>
              <a:rPr lang="en-US" sz="2000" dirty="0"/>
              <a:t>Work in preparation with D. Adamiak, W. Melnitchouk, D. Pitonyak, N. Sato, M. Sievert in the JAM Collaboration framework.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88779-40B0-B84D-8BF7-DD3DAE26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156" y="1343818"/>
            <a:ext cx="3886200" cy="518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07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1001-66D3-124F-A3BA-6FA33DEC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51" y="0"/>
            <a:ext cx="8197298" cy="1325563"/>
          </a:xfrm>
        </p:spPr>
        <p:txBody>
          <a:bodyPr/>
          <a:lstStyle/>
          <a:p>
            <a:pPr algn="ctr"/>
            <a:r>
              <a:rPr lang="en-US" dirty="0"/>
              <a:t>Prediction for g</a:t>
            </a:r>
            <a:r>
              <a:rPr lang="en-US" baseline="-25000" dirty="0"/>
              <a:t>1</a:t>
            </a:r>
            <a:r>
              <a:rPr lang="en-US" dirty="0"/>
              <a:t> structure function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706424AC-B77E-C143-B81C-D77EF8963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31416"/>
            <a:ext cx="7886700" cy="39433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DB7E7-6B9E-5140-ABDB-34AA4A0BD43D}"/>
              </a:ext>
            </a:extLst>
          </p:cNvPr>
          <p:cNvSpPr txBox="1"/>
          <p:nvPr/>
        </p:nvSpPr>
        <p:spPr>
          <a:xfrm>
            <a:off x="473351" y="5680619"/>
            <a:ext cx="8537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 in preparation with D. Adamiak, W. Melnitchouk, D. Pitonyak, N. Sato, M. Sievert </a:t>
            </a:r>
            <a:br>
              <a:rPr lang="en-US" dirty="0"/>
            </a:br>
            <a:r>
              <a:rPr lang="en-US" dirty="0"/>
              <a:t>in the JAM Collaboration framework. With the EIC pseudo-data we have 1096 data points.</a:t>
            </a:r>
          </a:p>
        </p:txBody>
      </p:sp>
    </p:spTree>
    <p:extLst>
      <p:ext uri="{BB962C8B-B14F-4D97-AF65-F5344CB8AC3E}">
        <p14:creationId xmlns:p14="http://schemas.microsoft.com/office/powerpoint/2010/main" val="3443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y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Default" id="{2212CBAC-E9A9-1943-8289-105BD2B73402}" vid="{FB9CE113-B5E8-824F-A443-47103C9B6851}"/>
    </a:ext>
  </a:extLst>
</a:theme>
</file>

<file path=ppt/theme/theme4.xml><?xml version="1.0" encoding="utf-8"?>
<a:theme xmlns:a="http://schemas.openxmlformats.org/drawingml/2006/main" name="My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Default" id="{2212CBAC-E9A9-1943-8289-105BD2B73402}" vid="{FB9CE113-B5E8-824F-A443-47103C9B6851}"/>
    </a:ext>
  </a:extLst>
</a:theme>
</file>

<file path=ppt/theme/theme5.xml><?xml version="1.0" encoding="utf-8"?>
<a:theme xmlns:a="http://schemas.openxmlformats.org/drawingml/2006/main" name="1_My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Default" id="{2212CBAC-E9A9-1943-8289-105BD2B73402}" vid="{FB9CE113-B5E8-824F-A443-47103C9B685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758</Words>
  <Application>Microsoft Macintosh PowerPoint</Application>
  <PresentationFormat>On-screen Show (4:3)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Office Theme</vt:lpstr>
      <vt:lpstr>1_Office Theme</vt:lpstr>
      <vt:lpstr>2_My Default</vt:lpstr>
      <vt:lpstr>My Default</vt:lpstr>
      <vt:lpstr>1_My Default</vt:lpstr>
      <vt:lpstr>Helicity Distributions and Orbital Angular Momentum  at Small x </vt:lpstr>
      <vt:lpstr>Proton Spin Puzzle</vt:lpstr>
      <vt:lpstr>Our goal</vt:lpstr>
      <vt:lpstr>Quark Helicity Observables at Small x</vt:lpstr>
      <vt:lpstr>Polarized Dipole</vt:lpstr>
      <vt:lpstr>Evolution for Polarized Quark Dipole</vt:lpstr>
      <vt:lpstr>Large-Nc Evolution</vt:lpstr>
      <vt:lpstr>Small-x Polarized DIS Data</vt:lpstr>
      <vt:lpstr>Prediction for g1 structure function</vt:lpstr>
      <vt:lpstr>Predictions for helicity PDFs</vt:lpstr>
      <vt:lpstr>Small-x Evolution at large Nc&amp;Nf</vt:lpstr>
      <vt:lpstr>Small-x Asymptotics at large Nc&amp;Nf</vt:lpstr>
      <vt:lpstr>Quark and Gluon OAM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Helicity Distributions and Orbital Angular Momentum  at Small x </dc:title>
  <dc:creator>Kovchegov, Yuri</dc:creator>
  <cp:lastModifiedBy>Kovchegov, Yuri</cp:lastModifiedBy>
  <cp:revision>37</cp:revision>
  <cp:lastPrinted>2021-01-27T17:49:14Z</cp:lastPrinted>
  <dcterms:created xsi:type="dcterms:W3CDTF">2021-01-27T16:07:39Z</dcterms:created>
  <dcterms:modified xsi:type="dcterms:W3CDTF">2021-01-27T19:37:05Z</dcterms:modified>
</cp:coreProperties>
</file>