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21" r:id="rId2"/>
    <p:sldMasterId id="2147483709" r:id="rId3"/>
    <p:sldMasterId id="2147483685" r:id="rId4"/>
    <p:sldMasterId id="2147483697" r:id="rId5"/>
  </p:sldMasterIdLst>
  <p:notesMasterIdLst>
    <p:notesMasterId r:id="rId15"/>
  </p:notesMasterIdLst>
  <p:sldIdLst>
    <p:sldId id="256" r:id="rId6"/>
    <p:sldId id="1007" r:id="rId7"/>
    <p:sldId id="1008" r:id="rId8"/>
    <p:sldId id="1009" r:id="rId9"/>
    <p:sldId id="1010" r:id="rId10"/>
    <p:sldId id="1011" r:id="rId11"/>
    <p:sldId id="1012" r:id="rId12"/>
    <p:sldId id="1013" r:id="rId13"/>
    <p:sldId id="1014" r:id="rId14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66"/>
    <a:srgbClr val="008000"/>
    <a:srgbClr val="5EE0FE"/>
    <a:srgbClr val="72F7FE"/>
    <a:srgbClr val="FFFF00"/>
    <a:srgbClr val="E3230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728" y="-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8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096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D2D7E08-8AD3-1244-AB17-84C1D149B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24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42A49E-5502-4A4F-AEFE-12DF5548171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096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spin-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153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charset="0"/>
                </a:endParaRPr>
              </a:p>
            </p:txBody>
          </p:sp>
        </p:grpSp>
      </p:grpSp>
      <p:pic>
        <p:nvPicPr>
          <p:cNvPr id="19" name="Picture 40" descr="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64857"/>
            <a:ext cx="115252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6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6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6A4-9F9E-B54E-8E43-436F4BBB20E8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21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15A3-AEC0-A24B-8065-2D4919D16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0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6FE4-4F10-9E4A-9DF7-AF8EBDFE2138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1E55-66F2-D240-8FFC-442A35292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6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8102-E0C7-904C-A031-C98A5E4BA287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E465-38A9-ED4B-BFA6-848DF35A5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87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F150-40CA-7A49-967A-6EEBC7880328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1CCE-2607-0745-A7DF-7D7066AA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6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100C-F67B-5143-9F51-C30706C45D62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01D7-59FF-6A4E-A2B8-3E5669CA6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7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BC98-211A-D341-B3AF-4743E1DDD7F5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DEE7-7594-314A-A75C-194B17B57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8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0399-6F84-1943-BDF4-81FC1DFCD92E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CCC9-B1E6-0E46-A287-57605D949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96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01B0-BEAE-E142-A16B-0B9F10250D84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CA74-0521-8947-B37C-7BF71DF07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6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7C56-60D9-1D43-9004-86A0886CD19D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138E-9AA5-5F4C-91F9-6EF46B39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2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A80FF-6237-A942-A3E3-F06206639B88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DAB5-9050-594E-AE62-79F130398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1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B1A7-959C-0842-85D4-B2E75AD94BC6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1BDE-0FE3-4347-903E-549FDB666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23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3788-0B95-B84D-A589-8AFFC953EF60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3094-0A7A-7A42-B5BB-9637E49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4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D739-3F26-7946-9850-627EAF1BE662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CF89-6888-EB42-A8EC-B4C417A03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C20A-E73A-204F-B90C-D45991447B7D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D90D-2226-9B47-89CB-36DCBC7E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24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6230-30AF-1F45-A1AD-A8B251FD1999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859F-CB78-A94A-85A3-F7BBA95B7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72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52EC1-72BB-E442-B7CC-F362FFB0B797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8690-27F0-444F-8B9E-7CD22B006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16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2F2E3-5249-6042-AA35-8BA70FBF2CC9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C63C-7544-CE4D-A991-A319E0949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53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1CF4-1D0A-A34E-B9C0-5F509EDF15B3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E760E-436E-694B-8DA7-F8BAA634C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89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B6A2-5E6A-D145-90A2-902188180A9A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09C4-F695-9646-8159-96364FF39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95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9E92-5DB4-5344-9DFD-3EDBF25F506C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14C76-9E99-E841-9EDD-6E7ABBC96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968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3271-AF1F-C74F-9DDA-ACA1926FE852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9F7E-27B7-9745-A1FD-22CDDE4F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30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6DD0-BF2E-7B42-B88F-9B48EA982DE6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EF071-EA71-F640-994B-C7CDF5470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8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D2C6-A22E-5C49-93BB-990B7669B82F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86A9-52F1-E946-85A6-8D2F2B22A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15E8-CA44-6E4F-8062-27A642C8B15A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9632-A143-E04A-B4B5-5FA1BAF99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95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3320-B79C-244C-A80F-A6501B33E332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6196-B726-AC45-92AD-5F769814C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1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9B51-7E5C-F44A-A695-B1D2B6B98906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C0F5-177A-8F44-A92F-AFE75C54E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9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B38F-34B6-0341-B886-8AA168F77C28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9160-DE0C-5A42-B95B-ADED541D1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80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4326-B95D-E24E-A186-DD713640A545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18F5-C893-3E49-8382-577D19FF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0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8A5C-06D4-6348-8EFA-C562D4590734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2DFF-D898-C94D-977D-460DCDB9C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D5CF-F37B-4042-B8CC-90D89AF9287F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D4D4-C41A-FF49-B35A-CFE17FA95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3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00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1D67-5766-DC41-82E2-D8EDC10FE44B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8B95-3AEB-A54A-A820-3B28BE8CF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99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A172-D9EA-7A4C-A884-9B8C49DE58E6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E183-B1C0-A94E-A0D9-6B0A260C1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93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BABE-0662-AD4B-B29D-56061E325236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A5CA-E40A-A547-92ED-58B795D34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4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178C-E95E-A84A-AAA4-AF6486672C56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924E3-1BA8-7140-A7D8-7D0DF0F69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3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ADC7-C116-A346-96DF-0109F8E4A88D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5017-B7F8-1140-A07B-9660A610E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6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9D8F-AE9E-2449-9D20-3F6C649F866A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9754B-B0A4-C043-ADC5-BB8846687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46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8099-0003-D543-A97B-9951BD6D7E22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EB0C-BF69-8247-A428-FBDD68C1B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1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0422-FD93-2E43-8DFF-FE86F82B8AE9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E702-6654-5A4B-8D1C-C87DE4DAB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49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83F3-F0CC-6745-937B-3FC591C50123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72161-930C-EF4E-A0D2-1B4CA871E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03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1E91-FC17-FB4F-ACD0-9FEF066E9DAC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B4126-60CE-B84D-9AFC-C283E2634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9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996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2587-4309-2A48-A577-DA96E19750E2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CFB6-260A-7D4C-808B-4EA10D7A2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25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4922-4532-2145-97D0-670CF301FA7C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564F-2774-394C-9515-28218D91F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0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8605-90B7-E240-98CE-AD931CB157BF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1CBB-DF60-504D-AF93-B457E5364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20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396C-B3F1-CE46-BBB1-A71CF2F71C0A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8494-1678-3D4F-BF94-501FD8583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99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8839-3FAF-9142-A449-7F817BA538C8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A4C1-30D2-D44F-91E2-83B05CAC2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86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DBC0-7587-2542-8432-B9579A8D8DED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10A2-1883-584B-958A-9EB7CAA34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1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60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spin-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1534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9144000" cy="409575"/>
            <a:chOff x="0" y="0"/>
            <a:chExt cx="5760" cy="344"/>
          </a:xfrm>
        </p:grpSpPr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2971800" y="4800600"/>
            <a:ext cx="16002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4BD5436-1C35-AF49-8303-832A37CDC96C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25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4648200" y="4800600"/>
            <a:ext cx="2895600" cy="342900"/>
          </a:xfrm>
          <a:prstGeom prst="rect">
            <a:avLst/>
          </a:prstGeo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DPN Meeting 2007</a:t>
            </a:r>
          </a:p>
        </p:txBody>
      </p:sp>
      <p:sp>
        <p:nvSpPr>
          <p:cNvPr id="26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4800600"/>
            <a:ext cx="6858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F2F885B-DBBF-CF4E-8818-727EB5AE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27" descr="logo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64857"/>
            <a:ext cx="1152525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11" r:id="rId1"/>
    <p:sldLayoutId id="2147487412" r:id="rId2"/>
    <p:sldLayoutId id="2147487413" r:id="rId3"/>
    <p:sldLayoutId id="2147487414" r:id="rId4"/>
    <p:sldLayoutId id="2147487415" r:id="rId5"/>
    <p:sldLayoutId id="2147487416" r:id="rId6"/>
    <p:sldLayoutId id="2147487417" r:id="rId7"/>
    <p:sldLayoutId id="2147487418" r:id="rId8"/>
    <p:sldLayoutId id="2147487419" r:id="rId9"/>
    <p:sldLayoutId id="2147487420" r:id="rId10"/>
    <p:sldLayoutId id="214748742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8E039E3-186E-6347-A2C2-608706E4DAE1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22D3554-3411-5D4F-939B-C45EEB250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7" r:id="rId1"/>
    <p:sldLayoutId id="2147487368" r:id="rId2"/>
    <p:sldLayoutId id="2147487369" r:id="rId3"/>
    <p:sldLayoutId id="2147487370" r:id="rId4"/>
    <p:sldLayoutId id="2147487371" r:id="rId5"/>
    <p:sldLayoutId id="2147487372" r:id="rId6"/>
    <p:sldLayoutId id="2147487373" r:id="rId7"/>
    <p:sldLayoutId id="2147487374" r:id="rId8"/>
    <p:sldLayoutId id="2147487375" r:id="rId9"/>
    <p:sldLayoutId id="2147487376" r:id="rId10"/>
    <p:sldLayoutId id="21474873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6018877-0461-3E47-9F70-1F3F74F4E557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7B585CA-EE3E-594D-8F0E-27FA54B15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78" r:id="rId1"/>
    <p:sldLayoutId id="2147487379" r:id="rId2"/>
    <p:sldLayoutId id="2147487380" r:id="rId3"/>
    <p:sldLayoutId id="2147487381" r:id="rId4"/>
    <p:sldLayoutId id="2147487382" r:id="rId5"/>
    <p:sldLayoutId id="2147487383" r:id="rId6"/>
    <p:sldLayoutId id="2147487384" r:id="rId7"/>
    <p:sldLayoutId id="2147487385" r:id="rId8"/>
    <p:sldLayoutId id="2147487386" r:id="rId9"/>
    <p:sldLayoutId id="2147487387" r:id="rId10"/>
    <p:sldLayoutId id="21474873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D155516-6536-1A4B-AC8D-5D6CC7C1D58B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5E057E0-0183-6142-80AC-5B756EE3E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89" r:id="rId1"/>
    <p:sldLayoutId id="2147487390" r:id="rId2"/>
    <p:sldLayoutId id="2147487391" r:id="rId3"/>
    <p:sldLayoutId id="2147487392" r:id="rId4"/>
    <p:sldLayoutId id="2147487393" r:id="rId5"/>
    <p:sldLayoutId id="2147487394" r:id="rId6"/>
    <p:sldLayoutId id="2147487395" r:id="rId7"/>
    <p:sldLayoutId id="2147487396" r:id="rId8"/>
    <p:sldLayoutId id="2147487397" r:id="rId9"/>
    <p:sldLayoutId id="2147487398" r:id="rId10"/>
    <p:sldLayoutId id="21474873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C672FEA-0FD4-324B-BEAC-807F7E405F89}" type="datetime1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03ED1CE-9DC4-7A47-9B93-E5C418846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00" r:id="rId1"/>
    <p:sldLayoutId id="2147487401" r:id="rId2"/>
    <p:sldLayoutId id="2147487402" r:id="rId3"/>
    <p:sldLayoutId id="2147487403" r:id="rId4"/>
    <p:sldLayoutId id="2147487404" r:id="rId5"/>
    <p:sldLayoutId id="2147487405" r:id="rId6"/>
    <p:sldLayoutId id="2147487406" r:id="rId7"/>
    <p:sldLayoutId id="2147487407" r:id="rId8"/>
    <p:sldLayoutId id="2147487408" r:id="rId9"/>
    <p:sldLayoutId id="2147487409" r:id="rId10"/>
    <p:sldLayoutId id="2147487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7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B0DCD8-3A1B-FA4A-A10B-FF83A769269E}" type="datetime1">
              <a:rPr lang="en-US" sz="1800"/>
              <a:pPr/>
              <a:t>1/27/21</a:t>
            </a:fld>
            <a:endParaRPr lang="en-US" sz="1800"/>
          </a:p>
        </p:txBody>
      </p:sp>
      <p:sp>
        <p:nvSpPr>
          <p:cNvPr id="54274" name="Rectangle 19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CB2047-2AE2-164C-AB63-863BC386C419}" type="slidenum">
              <a:rPr lang="en-US" sz="1800"/>
              <a:pPr/>
              <a:t>1</a:t>
            </a:fld>
            <a:endParaRPr lang="en-US" sz="18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14450"/>
            <a:ext cx="8534400" cy="17145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0000"/>
                </a:solidFill>
                <a:latin typeface="Comic Sans MS" charset="0"/>
              </a:rPr>
              <a:t>Deeply Virtual Compton Scattering at Small</a:t>
            </a:r>
            <a:r>
              <a:rPr lang="en-US" sz="4800" dirty="0" smtClean="0">
                <a:solidFill>
                  <a:srgbClr val="FF0000"/>
                </a:solidFill>
                <a:latin typeface="Comic Sans MS" charset="0"/>
              </a:rPr>
              <a:t>-x</a:t>
            </a:r>
            <a:endParaRPr lang="en-US" sz="2800" dirty="0">
              <a:solidFill>
                <a:srgbClr val="FFC000"/>
              </a:solidFill>
              <a:latin typeface="Comic Sans MS" charset="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200400"/>
            <a:ext cx="7391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Feng Yuan </a:t>
            </a:r>
          </a:p>
          <a:p>
            <a:pPr eaLnBrk="1" hangingPunct="1">
              <a:defRPr/>
            </a:pPr>
            <a:r>
              <a:rPr lang="en-US" sz="2500" dirty="0">
                <a:latin typeface="Arial" charset="0"/>
              </a:rPr>
              <a:t>Lawrence Berkeley National Laboratory</a:t>
            </a:r>
          </a:p>
          <a:p>
            <a:pPr eaLnBrk="1" hangingPunct="1">
              <a:defRPr/>
            </a:pPr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4400550"/>
            <a:ext cx="415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Hatta</a:t>
            </a:r>
            <a:r>
              <a:rPr lang="en-US" dirty="0" smtClean="0"/>
              <a:t>-Xiao-Yuan 1703.02085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429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DVCS and GPDs at small-x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8001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All other GPDs suppressed at small-x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A80FF-6237-A942-A3E3-F06206639B88}" type="datetime1">
              <a:rPr lang="en-US" smtClean="0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ADAB5-9050-594E-AE62-79F13039851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Screen Shot 2017-06-05 at 1.0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71550"/>
            <a:ext cx="2546336" cy="1543050"/>
          </a:xfrm>
          <a:prstGeom prst="rect">
            <a:avLst/>
          </a:prstGeom>
        </p:spPr>
      </p:pic>
      <p:pic>
        <p:nvPicPr>
          <p:cNvPr id="7" name="Picture 6" descr="Screen Shot 2017-06-05 at 1.02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2571750"/>
            <a:ext cx="5943601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03546" y="2419350"/>
            <a:ext cx="2340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Hoodbhoy-Ji</a:t>
            </a:r>
            <a:r>
              <a:rPr lang="en-US" dirty="0" smtClean="0"/>
              <a:t> 98</a:t>
            </a:r>
          </a:p>
          <a:p>
            <a:r>
              <a:rPr lang="en-US" dirty="0" smtClean="0"/>
              <a:t>Diehl 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9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6286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DVCS: Collinear factorization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14650"/>
            <a:ext cx="8229600" cy="1485900"/>
          </a:xfrm>
        </p:spPr>
        <p:txBody>
          <a:bodyPr/>
          <a:lstStyle/>
          <a:p>
            <a:r>
              <a:rPr lang="en-US" dirty="0" smtClean="0"/>
              <a:t>Imaginary part at xi=x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A80FF-6237-A942-A3E3-F06206639B88}" type="datetime1">
              <a:rPr lang="en-US" smtClean="0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ADAB5-9050-594E-AE62-79F1303985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Screen Shot 2017-06-05 at 1.5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696200" cy="647700"/>
          </a:xfrm>
          <a:prstGeom prst="rect">
            <a:avLst/>
          </a:prstGeom>
        </p:spPr>
      </p:pic>
      <p:pic>
        <p:nvPicPr>
          <p:cNvPr id="7" name="Picture 6" descr="Screen Shot 2017-06-05 at 1.50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14501"/>
            <a:ext cx="3810000" cy="1168196"/>
          </a:xfrm>
          <a:prstGeom prst="rect">
            <a:avLst/>
          </a:prstGeom>
        </p:spPr>
      </p:pic>
      <p:pic>
        <p:nvPicPr>
          <p:cNvPr id="8" name="Picture 7" descr="Screen Shot 2017-06-05 at 1.50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66950"/>
            <a:ext cx="2971800" cy="603864"/>
          </a:xfrm>
          <a:prstGeom prst="rect">
            <a:avLst/>
          </a:prstGeom>
        </p:spPr>
      </p:pic>
      <p:pic>
        <p:nvPicPr>
          <p:cNvPr id="9" name="Picture 8" descr="Screen Shot 2017-06-05 at 1.50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62350"/>
            <a:ext cx="4875432" cy="1257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69679" y="2948285"/>
            <a:ext cx="234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Hoodbhoy-Ji</a:t>
            </a:r>
            <a:r>
              <a:rPr lang="en-US" dirty="0" smtClean="0"/>
              <a:t> 98</a:t>
            </a:r>
            <a:endParaRPr lang="en-US" dirty="0"/>
          </a:p>
        </p:txBody>
      </p:sp>
      <p:pic>
        <p:nvPicPr>
          <p:cNvPr id="11" name="Picture 10" descr="Screen Shot 2017-06-05 at 4.35.4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14500"/>
            <a:ext cx="1828800" cy="552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01585" y="4168602"/>
            <a:ext cx="2266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Vanishes at LO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1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143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Dipole formalism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1314450"/>
          </a:xfrm>
        </p:spPr>
        <p:txBody>
          <a:bodyPr/>
          <a:lstStyle/>
          <a:p>
            <a:r>
              <a:rPr lang="en-US" dirty="0" smtClean="0"/>
              <a:t>Elliptic gluon distribution </a:t>
            </a:r>
            <a:r>
              <a:rPr lang="en-US" sz="2400" dirty="0" smtClean="0"/>
              <a:t>(</a:t>
            </a:r>
            <a:r>
              <a:rPr lang="en-US" sz="2400" dirty="0" err="1" smtClean="0"/>
              <a:t>Hatta</a:t>
            </a:r>
            <a:r>
              <a:rPr lang="en-US" sz="2400" dirty="0" smtClean="0"/>
              <a:t>-Xiao-Yuan 16)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A80FF-6237-A942-A3E3-F06206639B88}" type="datetime1">
              <a:rPr lang="en-US" smtClean="0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ADAB5-9050-594E-AE62-79F1303985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Screen Shot 2017-06-05 at 1.06.4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28700"/>
            <a:ext cx="6477000" cy="1428750"/>
          </a:xfrm>
          <a:prstGeom prst="rect">
            <a:avLst/>
          </a:prstGeom>
        </p:spPr>
      </p:pic>
      <p:pic>
        <p:nvPicPr>
          <p:cNvPr id="7" name="Picture 6" descr="Screen Shot 2017-06-05 at 1.07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8074"/>
            <a:ext cx="6781800" cy="625177"/>
          </a:xfrm>
          <a:prstGeom prst="rect">
            <a:avLst/>
          </a:prstGeom>
        </p:spPr>
      </p:pic>
      <p:pic>
        <p:nvPicPr>
          <p:cNvPr id="9" name="Picture 8" descr="Screen Shot 2017-06-05 at 1.07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21461"/>
            <a:ext cx="7315200" cy="5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5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GPDs and dipole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A80FF-6237-A942-A3E3-F06206639B88}" type="datetime1">
              <a:rPr lang="en-US" smtClean="0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ADAB5-9050-594E-AE62-79F1303985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Screen Shot 2017-06-05 at 1.0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90750"/>
            <a:ext cx="47498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1398" y="2743200"/>
            <a:ext cx="1912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Elliptic gluon </a:t>
            </a:r>
          </a:p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9748" y="4457700"/>
            <a:ext cx="415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Hatta</a:t>
            </a:r>
            <a:r>
              <a:rPr lang="en-US" dirty="0" smtClean="0"/>
              <a:t>-Xiao-Yuan 1703.02085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5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0287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DVCS: </a:t>
            </a:r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dirty="0" err="1" smtClean="0">
                <a:solidFill>
                  <a:srgbClr val="FF0000"/>
                </a:solidFill>
              </a:rPr>
              <a:t>elicity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conserved Amp.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1485900"/>
          </a:xfrm>
        </p:spPr>
        <p:txBody>
          <a:bodyPr/>
          <a:lstStyle/>
          <a:p>
            <a:r>
              <a:rPr lang="en-US" dirty="0" smtClean="0"/>
              <a:t>Dominant contributions from z~1 or 0,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A80FF-6237-A942-A3E3-F06206639B88}" type="datetime1">
              <a:rPr lang="en-US" smtClean="0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ADAB5-9050-594E-AE62-79F1303985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Screen Shot 2017-06-05 at 1.0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23950"/>
            <a:ext cx="2573149" cy="1200150"/>
          </a:xfrm>
          <a:prstGeom prst="rect">
            <a:avLst/>
          </a:prstGeom>
        </p:spPr>
      </p:pic>
      <p:pic>
        <p:nvPicPr>
          <p:cNvPr id="8" name="Picture 7" descr="Screen Shot 2017-06-05 at 1.27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43150"/>
            <a:ext cx="6248400" cy="641909"/>
          </a:xfrm>
          <a:prstGeom prst="rect">
            <a:avLst/>
          </a:prstGeom>
        </p:spPr>
      </p:pic>
      <p:pic>
        <p:nvPicPr>
          <p:cNvPr id="9" name="Picture 8" descr="Screen Shot 2017-06-05 at 1.28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771900"/>
            <a:ext cx="3581400" cy="729692"/>
          </a:xfrm>
          <a:prstGeom prst="rect">
            <a:avLst/>
          </a:prstGeom>
        </p:spPr>
      </p:pic>
      <p:pic>
        <p:nvPicPr>
          <p:cNvPr id="10" name="Picture 9" descr="Screen Shot 2017-06-05 at 1.28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88833"/>
            <a:ext cx="2133600" cy="668867"/>
          </a:xfrm>
          <a:prstGeom prst="rect">
            <a:avLst/>
          </a:prstGeom>
        </p:spPr>
      </p:pic>
      <p:pic>
        <p:nvPicPr>
          <p:cNvPr id="11" name="Picture 10" descr="Screen Shot 2017-06-05 at 4.05.1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52750"/>
            <a:ext cx="2324100" cy="4191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 bwMode="auto">
          <a:xfrm>
            <a:off x="5486400" y="4000500"/>
            <a:ext cx="6096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Screen Shot 2017-06-05 at 4.34.3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00150"/>
            <a:ext cx="3200400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09800" y="1314450"/>
            <a:ext cx="36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μ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127635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ν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8747" y="4457700"/>
            <a:ext cx="415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Hatta</a:t>
            </a:r>
            <a:r>
              <a:rPr lang="en-US" dirty="0" smtClean="0"/>
              <a:t>-Xiao-Yuan 1703.02085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3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Helicity</a:t>
            </a:r>
            <a:r>
              <a:rPr lang="en-US" dirty="0" smtClean="0">
                <a:solidFill>
                  <a:srgbClr val="FF0000"/>
                </a:solidFill>
              </a:rPr>
              <a:t>-flip amplitude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00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DVCS limit</a:t>
            </a:r>
            <a:r>
              <a:rPr lang="en-US" dirty="0"/>
              <a:t>, Q&gt;&gt;</a:t>
            </a:r>
            <a:r>
              <a:rPr lang="en-US" dirty="0" err="1"/>
              <a:t>Δ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A80FF-6237-A942-A3E3-F06206639B88}" type="datetime1">
              <a:rPr lang="en-US" smtClean="0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ADAB5-9050-594E-AE62-79F1303985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Screen Shot 2017-06-05 at 4.3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6164"/>
            <a:ext cx="7848600" cy="856986"/>
          </a:xfrm>
          <a:prstGeom prst="rect">
            <a:avLst/>
          </a:prstGeom>
        </p:spPr>
      </p:pic>
      <p:pic>
        <p:nvPicPr>
          <p:cNvPr id="7" name="Picture 6" descr="Screen Shot 2017-06-05 at 4.51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52850"/>
            <a:ext cx="3048000" cy="723900"/>
          </a:xfrm>
          <a:prstGeom prst="rect">
            <a:avLst/>
          </a:prstGeom>
        </p:spPr>
      </p:pic>
      <p:pic>
        <p:nvPicPr>
          <p:cNvPr id="8" name="Picture 7" descr="Screen Shot 2017-06-05 at 4.50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28950"/>
            <a:ext cx="4572000" cy="742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2415" y="4572000"/>
            <a:ext cx="415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Hatta</a:t>
            </a:r>
            <a:r>
              <a:rPr lang="en-US" dirty="0" smtClean="0"/>
              <a:t>-Xiao-Yuan 1703.02085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6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0287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Quark/GPD quark at small-x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57550"/>
          </a:xfrm>
        </p:spPr>
        <p:txBody>
          <a:bodyPr/>
          <a:lstStyle/>
          <a:p>
            <a:r>
              <a:rPr lang="en-US" dirty="0" smtClean="0"/>
              <a:t>DGLAP splitting dominated by gluon distribution/GPD gluon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GPD </a:t>
            </a:r>
            <a:r>
              <a:rPr lang="en-US" dirty="0" smtClean="0">
                <a:solidFill>
                  <a:srgbClr val="0000FF"/>
                </a:solidFill>
              </a:rPr>
              <a:t>quark distribution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A80FF-6237-A942-A3E3-F06206639B88}" type="datetime1">
              <a:rPr lang="en-US" smtClean="0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ADAB5-9050-594E-AE62-79F1303985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Screen Shot 2017-06-05 at 1.4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90750"/>
            <a:ext cx="4495800" cy="742950"/>
          </a:xfrm>
          <a:prstGeom prst="rect">
            <a:avLst/>
          </a:prstGeom>
        </p:spPr>
      </p:pic>
      <p:pic>
        <p:nvPicPr>
          <p:cNvPr id="7" name="Picture 6" descr="Screen Shot 2017-06-05 at 1.49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66950"/>
            <a:ext cx="2843563" cy="647701"/>
          </a:xfrm>
          <a:prstGeom prst="rect">
            <a:avLst/>
          </a:prstGeom>
        </p:spPr>
      </p:pic>
      <p:pic>
        <p:nvPicPr>
          <p:cNvPr id="8" name="Picture 7" descr="Screen Shot 2017-06-05 at 1.49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71800"/>
            <a:ext cx="6477000" cy="742950"/>
          </a:xfrm>
          <a:prstGeom prst="rect">
            <a:avLst/>
          </a:prstGeom>
        </p:spPr>
      </p:pic>
      <p:pic>
        <p:nvPicPr>
          <p:cNvPr id="9" name="Picture 8" descr="Screen Shot 2017-06-05 at 1.49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14750"/>
            <a:ext cx="3048000" cy="7174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2914650"/>
            <a:ext cx="222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Ji</a:t>
            </a:r>
            <a:r>
              <a:rPr lang="en-US" dirty="0" smtClean="0"/>
              <a:t> 97,</a:t>
            </a:r>
          </a:p>
          <a:p>
            <a:r>
              <a:rPr lang="en-US" dirty="0" err="1" smtClean="0"/>
              <a:t>Radyushkin</a:t>
            </a:r>
            <a:r>
              <a:rPr lang="en-US" dirty="0" smtClean="0"/>
              <a:t> 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4038600"/>
          </a:xfrm>
        </p:spPr>
        <p:txBody>
          <a:bodyPr/>
          <a:lstStyle/>
          <a:p>
            <a:r>
              <a:rPr lang="en-US" dirty="0" smtClean="0"/>
              <a:t>We have established the consistency between the small-x dipole formalism and the collinear GPD framework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cos</a:t>
            </a:r>
            <a:r>
              <a:rPr lang="en-US" dirty="0" smtClean="0"/>
              <a:t>(2phi) asymmetry in DVCS will provide information on the elliptic gluon distribution at small-x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A80FF-6237-A942-A3E3-F06206639B88}" type="datetime1">
              <a:rPr lang="en-US" smtClean="0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AADAB5-9050-594E-AE62-79F1303985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41134</TotalTime>
  <Words>205</Words>
  <Application>Microsoft Macintosh PowerPoint</Application>
  <PresentationFormat>On-screen Show (16:9)</PresentationFormat>
  <Paragraphs>58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1_Pixel</vt:lpstr>
      <vt:lpstr>3_Custom Design</vt:lpstr>
      <vt:lpstr>2_Custom Design</vt:lpstr>
      <vt:lpstr>Custom Design</vt:lpstr>
      <vt:lpstr>1_Custom Design</vt:lpstr>
      <vt:lpstr>Deeply Virtual Compton Scattering at Small-x</vt:lpstr>
      <vt:lpstr>DVCS and GPDs at small-x</vt:lpstr>
      <vt:lpstr>DVCS: Collinear factorization</vt:lpstr>
      <vt:lpstr>Dipole formalism</vt:lpstr>
      <vt:lpstr>GPDs and dipole</vt:lpstr>
      <vt:lpstr>DVCS: Helicity-conserved Amp.</vt:lpstr>
      <vt:lpstr>Helicity-flip amplitude</vt:lpstr>
      <vt:lpstr>Quark/GPD quark at small-x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Factorization for Semi-Inclusive DIS</dc:title>
  <dc:creator>Feng Yuan</dc:creator>
  <cp:lastModifiedBy>Feng Yuan</cp:lastModifiedBy>
  <cp:revision>539</cp:revision>
  <dcterms:created xsi:type="dcterms:W3CDTF">2004-11-05T18:54:39Z</dcterms:created>
  <dcterms:modified xsi:type="dcterms:W3CDTF">2021-01-27T20:12:31Z</dcterms:modified>
</cp:coreProperties>
</file>