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  <p:sldMasterId id="2147483664" r:id="rId16"/>
    <p:sldMasterId id="2147483665" r:id="rId17"/>
    <p:sldMasterId id="2147483666" r:id="rId18"/>
    <p:sldMasterId id="2147483667" r:id="rId19"/>
    <p:sldMasterId id="2147483668" r:id="rId20"/>
    <p:sldMasterId id="2147483669" r:id="rId21"/>
    <p:sldMasterId id="2147483670" r:id="rId22"/>
    <p:sldMasterId id="2147483671" r:id="rId23"/>
    <p:sldMasterId id="2147483672" r:id="rId24"/>
    <p:sldMasterId id="2147483673" r:id="rId25"/>
    <p:sldMasterId id="2147483674" r:id="rId26"/>
    <p:sldMasterId id="2147483675" r:id="rId27"/>
  </p:sldMasterIdLst>
  <p:notesMasterIdLst>
    <p:notesMasterId r:id="rId39"/>
  </p:notesMasterIdLst>
  <p:handoutMasterIdLst>
    <p:handoutMasterId r:id="rId40"/>
  </p:handoutMasterIdLst>
  <p:sldIdLst>
    <p:sldId id="279" r:id="rId28"/>
    <p:sldId id="280" r:id="rId29"/>
    <p:sldId id="268" r:id="rId30"/>
    <p:sldId id="281" r:id="rId31"/>
    <p:sldId id="285" r:id="rId32"/>
    <p:sldId id="282" r:id="rId33"/>
    <p:sldId id="283" r:id="rId34"/>
    <p:sldId id="284" r:id="rId35"/>
    <p:sldId id="288" r:id="rId36"/>
    <p:sldId id="286" r:id="rId37"/>
    <p:sldId id="287" r:id="rId38"/>
  </p:sldIdLst>
  <p:sldSz cx="13003213" cy="9752013"/>
  <p:notesSz cx="6858000" cy="9144000"/>
  <p:defaultTextStyle>
    <a:defPPr>
      <a:defRPr lang="en-GB"/>
    </a:defPPr>
    <a:lvl1pPr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1pPr>
    <a:lvl2pPr marL="742950" indent="-28575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2pPr>
    <a:lvl3pPr marL="11430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3pPr>
    <a:lvl4pPr marL="16002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4pPr>
    <a:lvl5pPr marL="20574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5pPr>
    <a:lvl6pPr marL="22860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6pPr>
    <a:lvl7pPr marL="27432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7pPr>
    <a:lvl8pPr marL="32004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8pPr>
    <a:lvl9pPr marL="36576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FFB7"/>
    <a:srgbClr val="00AD00"/>
    <a:srgbClr val="00B8FF"/>
    <a:srgbClr val="FFC000"/>
    <a:srgbClr val="C6F2EE"/>
    <a:srgbClr val="004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41"/>
    <p:restoredTop sz="50000" autoAdjust="0"/>
  </p:normalViewPr>
  <p:slideViewPr>
    <p:cSldViewPr>
      <p:cViewPr varScale="1">
        <p:scale>
          <a:sx n="72" d="100"/>
          <a:sy n="72" d="100"/>
        </p:scale>
        <p:origin x="1232" y="2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7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notesMaster" Target="notesMasters/notesMaster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FDEA3-DE62-5748-B08F-A55EDB818D50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87693-1090-C54A-9912-2240EF636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29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8300"/>
            <a:ext cx="11788775" cy="1248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70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243665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35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33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96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23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29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12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69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2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022C4-13FB-734F-8574-A72C03BD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404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A0712-8108-BF48-95B4-A216FD381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177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1C938-C957-0344-80B1-38579BF2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26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93DE-CD06-0D40-9D08-03E5225AE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841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D417D-D5F5-FE45-9515-BD80F9B8F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023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4C4EA-1526-F84C-B573-6745E1519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897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09D50-5311-0F49-BB62-5B63F8D4F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533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C719A-786E-9B47-8DEE-8EDE2FF65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924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B1090-DC1D-6044-A330-E43E6CED0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112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8AF36-0378-3B4D-BB23-903E93675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5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259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A727C-017E-1D4A-8C5F-2B16CE820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336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26102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59220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5470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9300" y="2324100"/>
            <a:ext cx="1949450" cy="89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1150" y="2324100"/>
            <a:ext cx="1951038" cy="89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94219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46075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67627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0863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3027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6112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0558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8348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10898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10898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79881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498811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42142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12924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63600"/>
            <a:ext cx="5848350" cy="8355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863600"/>
            <a:ext cx="5849938" cy="8355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5257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00235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22082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8088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1550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892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9497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623147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90525"/>
            <a:ext cx="2962275" cy="88280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90525"/>
            <a:ext cx="8736013" cy="8828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17521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6425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3791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8891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7284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09065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054643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607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1457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4838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1295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032489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22134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315740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522197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97706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03278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848784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0771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29519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80381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699234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0073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640084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197948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458136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39666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87205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152286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7087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3333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101882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92208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08604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36993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193685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533994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107330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878793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403584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2457450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5016500"/>
            <a:ext cx="2459038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316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4329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633104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2200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62815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98555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557798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451040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3563" y="1320800"/>
            <a:ext cx="1266825" cy="735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3649663" cy="735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286026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4328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807719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5783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7253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8600" y="8470900"/>
            <a:ext cx="2393950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94950" y="8470900"/>
            <a:ext cx="2395538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281634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278025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607563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08273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66370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19840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119994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5688" y="7785100"/>
            <a:ext cx="2844800" cy="434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9700" y="7785100"/>
            <a:ext cx="8383588" cy="434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544217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1761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882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4884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0977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338449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8250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981801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56882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46506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113741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081039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674909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655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21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55658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465540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72941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56042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12346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429455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23288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219010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76573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987794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044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980430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888184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969058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94108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909246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043946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25810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47559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99844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92233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7650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42224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12651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993549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621539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59759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889285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64366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637269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9597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383725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210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341155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64597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31890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725429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234834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82634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57450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2324100"/>
            <a:ext cx="2459038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579529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911184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03064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10700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096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64762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3107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3633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3563" y="328613"/>
            <a:ext cx="1266825" cy="9313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3649663" cy="9313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465593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853705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44982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25894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302947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581103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070725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320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24133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02909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84250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4596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62566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423345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309835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64811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57450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2324100"/>
            <a:ext cx="2459038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593534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711230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0786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859927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71463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32542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88952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03155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9313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9313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618385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3E357-979D-8545-89F5-822D83CC5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5538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B0091-CAD8-4A4F-9DD4-8AD6B1C13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0924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6ACC-734F-E245-88B7-20D2ACEC0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9215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2E05-7506-A54F-9BF1-C2E2C69AB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5549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7C2B-0416-9B46-9D4B-98CC1FAA5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58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338808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62A5-C029-5E46-8CD6-80F66CE42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3876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72D46-45B2-A645-9F98-65947C35B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6863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3B41C-BAC7-A148-ADDE-A73E07BDC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2678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734A2-5BE3-9E49-AFC0-F18EF8F60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2769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79433-09A6-1C4F-B506-98EAFAC0A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6752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3F6B1-714D-3440-8BC9-206C4AE2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0454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8C30A-7EAE-9541-B0A4-4D5F08B9C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5806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7B757-34E8-C547-954A-0D5926DE2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0240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70F67-02F8-2F43-942A-81A67066F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211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1238"/>
            <a:ext cx="5768975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1238"/>
            <a:ext cx="5770563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D71D0-F61A-C64E-A244-39FCEEBFD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2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971616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5BE8E-80A8-4A4A-9B7D-989DBB03F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3486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725A8-0EF9-904F-ABC6-8A3D95147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9081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D5A19-5F14-1444-B4F3-125BD95A0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48551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2C739-91CD-AF44-9A36-203A157C9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1026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DBE46-7FD3-B145-B46C-3E340CFF7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2573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C5D74-9DBD-2845-9933-4727D5CAA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9934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7537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7537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E7740-4E7D-C64C-BEF3-DAC1E8934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5858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998AA-A84F-5C43-91EE-11B2DED93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6503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F58B8-1878-CB46-B5CA-3331AA433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3250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B71B8-3DEC-854E-8206-274F2B0AE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64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28471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4725" y="2058988"/>
            <a:ext cx="5443538" cy="659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0663" y="2058988"/>
            <a:ext cx="5445125" cy="659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9DA82-3903-8749-9909-84B034401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2257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0E790-372F-5B42-B4D4-150D8C76B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4543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8A9DF-C2D2-1446-87EC-9DAF05A7C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8863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D1B73-ED9E-474D-B069-916661F1B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6709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598DA-539F-F443-91BF-AAA7BE757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7047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157FE-5A73-7A4C-B2E6-111184D4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6439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91FAE-BE64-0C49-B08C-B1B2E5D95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282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6713" y="866775"/>
            <a:ext cx="2759075" cy="7791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4725" y="866775"/>
            <a:ext cx="8129588" cy="779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9EF29-73B2-3B47-857F-D9E789BD1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9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58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6684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2099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981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2282825"/>
            <a:ext cx="2962275" cy="5645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282825"/>
            <a:ext cx="8736013" cy="5645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6106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31832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779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9214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470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5203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638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820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1378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192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68604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1145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8318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8318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70722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349EE-647D-2C4C-A4D1-D23182A15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805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9014C-F727-CA43-80A3-B9D035ABD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007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4199E-56D3-8D4B-AAE4-E27AB6E7C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569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3C04B-1E1C-B746-8E1B-09FE8FFB8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07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A3949-9787-B44A-8918-7C57BAAE8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9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608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4FE7E-9590-DA4C-B7D9-66BFB80FA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81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17740-341E-C547-8366-C330FB5C6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172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D806D-E244-684C-8FD5-216A5C4D1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517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3B731-1B25-7345-A8EA-02F23F686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116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7841B-B213-9C44-A146-500537F94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2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8318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8318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9C6F2-9FAF-6543-9BD2-A3953BA4C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901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FE32E-6611-0E42-81D9-E69FBED8E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936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D7E82-4E55-4342-9113-5E632C07D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721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91A40-AAC3-EE4F-828F-F62E3770E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377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E2EFE-7898-6E4F-9985-33D8CEC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1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399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9275B-B27A-5046-B8B0-A66C5FCC6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585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4976B-0482-0C45-970F-D05EB8615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931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6F0C3-C80B-334A-8FD0-EFE5254B8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203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9BB62-FF00-CE40-8532-4AA574458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31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0B610-4ACA-6745-9643-A289F995E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067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F0B39-CBAF-E54A-B6AB-5336EF817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263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0ADD7-D299-EA4B-9F24-31804CC71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095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DCD52-BDD6-0F48-8EF6-6CB1E6BA6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839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7BB06-45C8-9840-9329-6B4E5F522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946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8940-BF53-6844-848B-F018018F5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5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7543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5BC7E-1A0D-4344-BD1F-D644FFCB7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363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AF8BB-74BB-464F-A7BA-9A37D4B2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17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B8050-5692-0549-8127-7D5E4F3AD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319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D889C-F675-244F-B647-AF2E7DCD7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254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4B371-30EE-5941-8E85-A0CE73D1C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437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848E4-6C3B-8D45-82DF-170EDEF24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83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68164-FF09-6D47-BE16-D689A817C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728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AC43E-8E6E-3E43-81E7-66AE9D519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967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29910-342F-7241-8A29-AB1339B8B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685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485B3-ADB6-6740-B866-03E0E0A3E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0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9633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A0D47-F2EF-3A46-B1C2-2F3EBEA32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826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4D04F-76A8-EF47-B7A3-A6B9A92B7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225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2A506-835F-2D46-99E8-A7EC6ACEE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657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8FC3C-9F28-A14C-A5A7-2079C8077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800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EA119-AA4E-2A4E-87AE-8B75F695F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230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28D25-08D3-6C40-986C-34B72D777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650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215E9-4330-FA45-B983-D71E966C2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530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E9661-F860-3940-835C-E06907127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550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24554-936B-594D-AA13-DCF3599F3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757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43782-7F98-C240-B400-941BC47D0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5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962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CBC84-CF0E-6748-9A51-2D6D5BE0C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393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13F10-CD68-2443-9E49-10ABB3782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616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AE281-65E5-9D4B-9BFC-76737B3E5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668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C0DD2-435F-FE47-B667-B04FA794E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675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CD1A-655D-1C4C-8EFA-3B465160B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910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A53AF-FBD6-B34A-8CE3-EE9BAF376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286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6842D-90FF-7C40-A016-71B6868CA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982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F4298-CA30-DE4C-A964-C62585A07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14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07073-7A9C-A34F-8457-50ADD26AC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706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A18DA-02BE-3441-A58D-D1AF053E0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5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9E15170F-BF4F-F742-BA51-3C0C03EA7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9300" y="2324100"/>
            <a:ext cx="4052888" cy="890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863600"/>
            <a:ext cx="11850688" cy="835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4338" name="Line 2"/>
          <p:cNvSpPr>
            <a:spLocks noChangeShapeType="1"/>
          </p:cNvSpPr>
          <p:nvPr/>
        </p:nvSpPr>
        <p:spPr bwMode="auto">
          <a:xfrm flipH="1">
            <a:off x="9055100" y="519113"/>
            <a:ext cx="23813" cy="79644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9066213" y="3092450"/>
            <a:ext cx="34305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9066213" y="5873750"/>
            <a:ext cx="34305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6386" name="Line 2"/>
          <p:cNvSpPr>
            <a:spLocks noChangeShapeType="1"/>
          </p:cNvSpPr>
          <p:nvPr/>
        </p:nvSpPr>
        <p:spPr bwMode="auto">
          <a:xfrm flipH="1">
            <a:off x="4419600" y="1778000"/>
            <a:ext cx="23813" cy="50546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5068888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647700" y="4749800"/>
            <a:ext cx="4881563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5068888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7785100"/>
            <a:ext cx="5780088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7543800" y="7975600"/>
            <a:ext cx="1588" cy="1422400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8600" y="8470900"/>
            <a:ext cx="4941888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6502400" y="1803400"/>
            <a:ext cx="1588" cy="43180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482" name="Line 2"/>
          <p:cNvSpPr>
            <a:spLocks noChangeShapeType="1"/>
          </p:cNvSpPr>
          <p:nvPr/>
        </p:nvSpPr>
        <p:spPr bwMode="auto">
          <a:xfrm flipH="1">
            <a:off x="6477000" y="508000"/>
            <a:ext cx="23813" cy="80137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1506" name="Line 2"/>
          <p:cNvSpPr>
            <a:spLocks noChangeShapeType="1"/>
          </p:cNvSpPr>
          <p:nvPr/>
        </p:nvSpPr>
        <p:spPr bwMode="auto">
          <a:xfrm flipH="1">
            <a:off x="4432300" y="1776413"/>
            <a:ext cx="23813" cy="50688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 flipH="1">
            <a:off x="8534400" y="1776413"/>
            <a:ext cx="23813" cy="50688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68888" cy="73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3554" name="Line 2"/>
          <p:cNvSpPr>
            <a:spLocks noChangeShapeType="1"/>
          </p:cNvSpPr>
          <p:nvPr/>
        </p:nvSpPr>
        <p:spPr bwMode="auto">
          <a:xfrm>
            <a:off x="647700" y="1968500"/>
            <a:ext cx="48768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50688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4578" name="Line 2"/>
          <p:cNvSpPr>
            <a:spLocks noChangeShapeType="1"/>
          </p:cNvSpPr>
          <p:nvPr/>
        </p:nvSpPr>
        <p:spPr bwMode="auto">
          <a:xfrm flipH="1">
            <a:off x="6477000" y="519113"/>
            <a:ext cx="23813" cy="79644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6488113" y="4476750"/>
            <a:ext cx="59959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68888" cy="73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FC6198F5-EBB4-8446-B074-2C0AE5D5E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8777288"/>
            <a:ext cx="28892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9747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441825" y="8885238"/>
            <a:ext cx="41163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93186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A4BBA098-45FA-4740-B54A-326D89CB4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1238"/>
            <a:ext cx="11691938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298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hdr="0"/>
  <p:txStyles>
    <p:titleStyle>
      <a:lvl1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2pPr>
      <a:lvl3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3pPr>
      <a:lvl4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4pPr>
      <a:lvl5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358775" rtl="0" eaLnBrk="0" fontAlgn="base" hangingPunct="0">
        <a:lnSpc>
          <a:spcPct val="93000"/>
        </a:lnSpc>
        <a:spcBef>
          <a:spcPct val="0"/>
        </a:spcBef>
        <a:spcAft>
          <a:spcPts val="2013"/>
        </a:spcAft>
        <a:buClr>
          <a:srgbClr val="000000"/>
        </a:buClr>
        <a:buSzPct val="100000"/>
        <a:buFont typeface="Times New Roman" charset="0"/>
        <a:defRPr sz="3400" i="1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lnSpc>
          <a:spcPct val="93000"/>
        </a:lnSpc>
        <a:spcBef>
          <a:spcPct val="0"/>
        </a:spcBef>
        <a:spcAft>
          <a:spcPts val="1613"/>
        </a:spcAft>
        <a:buClr>
          <a:srgbClr val="000000"/>
        </a:buClr>
        <a:buSzPct val="100000"/>
        <a:buFont typeface="Times New Roman" charset="0"/>
        <a:defRPr sz="2600" i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charset="0"/>
        <a:defRPr sz="2300" i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813"/>
        </a:spcAft>
        <a:buClr>
          <a:srgbClr val="000000"/>
        </a:buClr>
        <a:buSzPct val="100000"/>
        <a:buFont typeface="Times New Roman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8777288"/>
            <a:ext cx="28892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4725" y="866775"/>
            <a:ext cx="110410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2058988"/>
            <a:ext cx="11041063" cy="659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9747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441825" y="8885238"/>
            <a:ext cx="41163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93186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55B6CC4-C500-8A48-94CD-4A9BC520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/>
  <p:txStyles>
    <p:titleStyle>
      <a:lvl1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2pPr>
      <a:lvl3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3pPr>
      <a:lvl4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4pPr>
      <a:lvl5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358775" rtl="0" eaLnBrk="0" fontAlgn="base" hangingPunct="0">
        <a:lnSpc>
          <a:spcPct val="93000"/>
        </a:lnSpc>
        <a:spcBef>
          <a:spcPct val="0"/>
        </a:spcBef>
        <a:spcAft>
          <a:spcPts val="2013"/>
        </a:spcAft>
        <a:buClr>
          <a:srgbClr val="000000"/>
        </a:buClr>
        <a:buSzPct val="100000"/>
        <a:buFont typeface="Times New Roman" charset="0"/>
        <a:defRPr sz="3400" i="1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lnSpc>
          <a:spcPct val="93000"/>
        </a:lnSpc>
        <a:spcBef>
          <a:spcPct val="0"/>
        </a:spcBef>
        <a:spcAft>
          <a:spcPts val="1613"/>
        </a:spcAft>
        <a:buClr>
          <a:srgbClr val="000000"/>
        </a:buClr>
        <a:buSzPct val="100000"/>
        <a:buFont typeface="Times New Roman" charset="0"/>
        <a:defRPr sz="2600" i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charset="0"/>
        <a:defRPr sz="2300" i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813"/>
        </a:spcAft>
        <a:buClr>
          <a:srgbClr val="000000"/>
        </a:buClr>
        <a:buSzPct val="100000"/>
        <a:buFont typeface="Times New Roman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708400"/>
            <a:ext cx="11850688" cy="23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FA926AD2-D67B-E04E-BF9D-5B4C5D9F8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5AB99F3E-9034-EC4C-AB9F-1C4B53344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6C080CF3-D0AE-524D-A0B6-6695C259E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7E25456-F0F1-4445-A779-BF3123C55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F6931AB-6532-304C-A554-03C4E777D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938956-7AB0-2746-9FED-2AC71ADBC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12E4A22-7C5B-4A48-8AC2-45AF91953F43}"/>
              </a:ext>
            </a:extLst>
          </p:cNvPr>
          <p:cNvSpPr txBox="1">
            <a:spLocks/>
          </p:cNvSpPr>
          <p:nvPr/>
        </p:nvSpPr>
        <p:spPr>
          <a:xfrm>
            <a:off x="710406" y="4114006"/>
            <a:ext cx="1181100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Welcome to the 7</a:t>
            </a:r>
            <a:r>
              <a:rPr lang="en-US" sz="4000" baseline="30000" dirty="0"/>
              <a:t>th</a:t>
            </a:r>
            <a:r>
              <a:rPr lang="en-US" sz="4000" dirty="0"/>
              <a:t> Streaming Readout Workshop!</a:t>
            </a:r>
          </a:p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2000" dirty="0"/>
              <a:t>Martin Purschke (BNL) and Jan </a:t>
            </a:r>
            <a:r>
              <a:rPr lang="en-US" sz="2000" dirty="0" err="1"/>
              <a:t>Bernauer</a:t>
            </a:r>
            <a:r>
              <a:rPr lang="en-US" sz="2000" dirty="0"/>
              <a:t> (SBU and RBRC)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With lots of help and contributions from the SRO community (MIT, SBU, </a:t>
            </a:r>
            <a:r>
              <a:rPr lang="en-US" sz="2000" dirty="0" err="1"/>
              <a:t>Jlab</a:t>
            </a:r>
            <a:r>
              <a:rPr lang="en-US" sz="2000" dirty="0"/>
              <a:t>, INFN, BNL, …)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and</a:t>
            </a:r>
          </a:p>
          <a:p>
            <a:pPr marL="0" indent="0" algn="ctr">
              <a:buNone/>
            </a:pPr>
            <a:r>
              <a:rPr lang="en-US" sz="2000" dirty="0"/>
              <a:t>Mariette Faulkner (PHENIX Group, BNL) and Chris Weaver (ITD)</a:t>
            </a:r>
          </a:p>
          <a:p>
            <a:pPr marL="0" indent="0" algn="ctr"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0BD638-F083-3642-979C-6A3FA3E05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8" y="913606"/>
            <a:ext cx="13003213" cy="254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67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Workshop Picture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1858021-D6F8-8D43-A6CD-2D4AB6E55746}"/>
              </a:ext>
            </a:extLst>
          </p:cNvPr>
          <p:cNvSpPr txBox="1">
            <a:spLocks/>
          </p:cNvSpPr>
          <p:nvPr/>
        </p:nvSpPr>
        <p:spPr>
          <a:xfrm>
            <a:off x="571500" y="2361406"/>
            <a:ext cx="11340306" cy="5105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72"/>
              </a:spcBef>
              <a:buNone/>
            </a:pPr>
            <a:r>
              <a:rPr lang="en-US" sz="2800" dirty="0"/>
              <a:t>In a real meeting, at some point our photographer would shepherd us onto the Physics Dept. front lawn and try to get a picture with everyone smiling</a:t>
            </a:r>
          </a:p>
          <a:p>
            <a:pPr marL="0" indent="0">
              <a:spcBef>
                <a:spcPts val="1272"/>
              </a:spcBef>
              <a:buNone/>
            </a:pPr>
            <a:endParaRPr lang="en-US" sz="2800" dirty="0"/>
          </a:p>
          <a:p>
            <a:pPr marL="0" indent="0">
              <a:spcBef>
                <a:spcPts val="1272"/>
              </a:spcBef>
              <a:buNone/>
            </a:pPr>
            <a:r>
              <a:rPr lang="en-US" sz="2800" dirty="0"/>
              <a:t>This afternoon we will try the virtual version of it</a:t>
            </a:r>
          </a:p>
          <a:p>
            <a:pPr marL="0" indent="0">
              <a:spcBef>
                <a:spcPts val="1272"/>
              </a:spcBef>
              <a:buNone/>
            </a:pPr>
            <a:r>
              <a:rPr lang="en-US" sz="2800" dirty="0"/>
              <a:t>At some point during the session when we have a large number of us, please be prepared to turn on your camera and we’ll try to get that picture</a:t>
            </a:r>
          </a:p>
          <a:p>
            <a:pPr marL="0" indent="0">
              <a:spcBef>
                <a:spcPts val="1272"/>
              </a:spcBef>
              <a:buNone/>
            </a:pPr>
            <a:endParaRPr lang="en-US" sz="2800" dirty="0"/>
          </a:p>
          <a:p>
            <a:pPr marL="0" indent="0">
              <a:spcBef>
                <a:spcPts val="1272"/>
              </a:spcBef>
              <a:buNone/>
            </a:pPr>
            <a:r>
              <a:rPr lang="en-US" sz="2800" dirty="0"/>
              <a:t>Not your time zone? We understand. I’ll try to get stragglers after the other sessions.</a:t>
            </a:r>
          </a:p>
          <a:p>
            <a:pPr marL="0" indent="0">
              <a:spcBef>
                <a:spcPts val="1272"/>
              </a:spcBef>
              <a:buNone/>
            </a:pP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8835E2-3409-2148-BE13-FEA33B7BE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327" y="328613"/>
            <a:ext cx="1422652" cy="170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52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With that…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1858021-D6F8-8D43-A6CD-2D4AB6E55746}"/>
              </a:ext>
            </a:extLst>
          </p:cNvPr>
          <p:cNvSpPr txBox="1">
            <a:spLocks/>
          </p:cNvSpPr>
          <p:nvPr/>
        </p:nvSpPr>
        <p:spPr>
          <a:xfrm>
            <a:off x="571500" y="3809206"/>
            <a:ext cx="11340306" cy="914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72"/>
              </a:spcBef>
              <a:buNone/>
            </a:pPr>
            <a:r>
              <a:rPr lang="en-US" sz="4000" dirty="0"/>
              <a:t>… let’s kick off the workshop!</a:t>
            </a:r>
          </a:p>
          <a:p>
            <a:pPr marL="0" indent="0">
              <a:spcBef>
                <a:spcPts val="1272"/>
              </a:spcBef>
              <a:buNone/>
            </a:pPr>
            <a:endParaRPr lang="en-US" sz="4000" dirty="0"/>
          </a:p>
          <a:p>
            <a:pPr marL="0" indent="0">
              <a:spcBef>
                <a:spcPts val="1272"/>
              </a:spcBef>
              <a:buNone/>
            </a:pPr>
            <a:endParaRPr lang="en-US" sz="4000" dirty="0"/>
          </a:p>
          <a:p>
            <a:pPr marL="0" indent="0">
              <a:spcBef>
                <a:spcPts val="1272"/>
              </a:spcBef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77431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938956-7AB0-2746-9FED-2AC71ADBC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C4FF8A33-E629-7543-A30D-FFC02F076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First, a few welcome words…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12E4A22-7C5B-4A48-8AC2-45AF91953F43}"/>
              </a:ext>
            </a:extLst>
          </p:cNvPr>
          <p:cNvSpPr txBox="1">
            <a:spLocks/>
          </p:cNvSpPr>
          <p:nvPr/>
        </p:nvSpPr>
        <p:spPr>
          <a:xfrm>
            <a:off x="600588" y="2285206"/>
            <a:ext cx="11811000" cy="6172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3600" dirty="0"/>
              <a:t>James Dunlop, BNL Physics Department </a:t>
            </a:r>
          </a:p>
        </p:txBody>
      </p:sp>
    </p:spTree>
    <p:extLst>
      <p:ext uri="{BB962C8B-B14F-4D97-AF65-F5344CB8AC3E}">
        <p14:creationId xmlns:p14="http://schemas.microsoft.com/office/powerpoint/2010/main" val="2073385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Why are we here?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1858021-D6F8-8D43-A6CD-2D4AB6E55746}"/>
              </a:ext>
            </a:extLst>
          </p:cNvPr>
          <p:cNvSpPr txBox="1">
            <a:spLocks/>
          </p:cNvSpPr>
          <p:nvPr/>
        </p:nvSpPr>
        <p:spPr>
          <a:xfrm>
            <a:off x="862806" y="2437606"/>
            <a:ext cx="10793412" cy="207970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The Electron-Ion Collider is becoming a reality!</a:t>
            </a:r>
          </a:p>
          <a:p>
            <a:pPr marL="0" indent="0">
              <a:buNone/>
            </a:pPr>
            <a:r>
              <a:rPr lang="en-US" sz="2800" dirty="0"/>
              <a:t>There is an accelerator to build/upgrade …</a:t>
            </a:r>
          </a:p>
          <a:p>
            <a:pPr marL="0" indent="0">
              <a:buNone/>
            </a:pPr>
            <a:r>
              <a:rPr lang="en-US" sz="2800" dirty="0"/>
              <a:t>There are experiment(s) to build …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… and there are detectors to be read out!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That’s why we are here!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Find common ground across communities (us, CERN, GSI/FAIR, others) for standards, technologies, best practices</a:t>
            </a:r>
          </a:p>
          <a:p>
            <a:r>
              <a:rPr lang="en-US" sz="2800" dirty="0"/>
              <a:t>Avoid re-inventing wheels</a:t>
            </a:r>
          </a:p>
          <a:p>
            <a:r>
              <a:rPr lang="en-US" sz="2800" dirty="0"/>
              <a:t>Share developments, ideas, </a:t>
            </a:r>
            <a:r>
              <a:rPr lang="en-US" sz="2800" dirty="0" err="1"/>
              <a:t>etc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3417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Why “Streaming Readout”?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1858021-D6F8-8D43-A6CD-2D4AB6E55746}"/>
              </a:ext>
            </a:extLst>
          </p:cNvPr>
          <p:cNvSpPr txBox="1">
            <a:spLocks/>
          </p:cNvSpPr>
          <p:nvPr/>
        </p:nvSpPr>
        <p:spPr>
          <a:xfrm>
            <a:off x="862806" y="2437606"/>
            <a:ext cx="10793412" cy="5105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72"/>
              </a:spcBef>
              <a:buNone/>
            </a:pPr>
            <a:r>
              <a:rPr lang="en-US" sz="2800" dirty="0"/>
              <a:t>There seems to be  wide consensus that SRO is the way of the future</a:t>
            </a:r>
          </a:p>
          <a:p>
            <a:pPr marL="0" indent="0">
              <a:spcBef>
                <a:spcPts val="1272"/>
              </a:spcBef>
              <a:buNone/>
            </a:pPr>
            <a:r>
              <a:rPr lang="en-US" sz="2800" dirty="0"/>
              <a:t>Case in point: for a recent report we could find </a:t>
            </a:r>
            <a:r>
              <a:rPr lang="en-US" sz="2800" i="1" dirty="0"/>
              <a:t>no one</a:t>
            </a:r>
            <a:r>
              <a:rPr lang="en-US" sz="2800" dirty="0"/>
              <a:t> who would make the case for a “classic” event-based readout. No one.</a:t>
            </a:r>
          </a:p>
          <a:p>
            <a:pPr marL="0" indent="0">
              <a:spcBef>
                <a:spcPts val="1272"/>
              </a:spcBef>
              <a:buNone/>
            </a:pPr>
            <a:r>
              <a:rPr lang="en-US" sz="2800" dirty="0"/>
              <a:t>Several experiments (ALICE, </a:t>
            </a:r>
            <a:r>
              <a:rPr lang="en-US" sz="2800" dirty="0" err="1"/>
              <a:t>LHCb</a:t>
            </a:r>
            <a:r>
              <a:rPr lang="en-US" sz="2800" dirty="0"/>
              <a:t>, CBM) are committed to SRO or have already implemented it</a:t>
            </a:r>
          </a:p>
          <a:p>
            <a:pPr marL="0" indent="0">
              <a:spcBef>
                <a:spcPts val="1272"/>
              </a:spcBef>
              <a:buNone/>
            </a:pPr>
            <a:r>
              <a:rPr lang="en-US" sz="2800" dirty="0"/>
              <a:t>Large assortment of different groups devoted to SRO research (MIT, BNL, </a:t>
            </a:r>
            <a:r>
              <a:rPr lang="en-US" sz="2800" dirty="0" err="1"/>
              <a:t>Jlab</a:t>
            </a:r>
            <a:r>
              <a:rPr lang="en-US" sz="2800" dirty="0"/>
              <a:t>, EIC “Yellow Report” DAQ contingent, eRD23, …)</a:t>
            </a:r>
          </a:p>
        </p:txBody>
      </p:sp>
    </p:spTree>
    <p:extLst>
      <p:ext uri="{BB962C8B-B14F-4D97-AF65-F5344CB8AC3E}">
        <p14:creationId xmlns:p14="http://schemas.microsoft.com/office/powerpoint/2010/main" val="3185324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A word about EIC-themed R&amp;D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1858021-D6F8-8D43-A6CD-2D4AB6E55746}"/>
              </a:ext>
            </a:extLst>
          </p:cNvPr>
          <p:cNvSpPr txBox="1">
            <a:spLocks/>
          </p:cNvSpPr>
          <p:nvPr/>
        </p:nvSpPr>
        <p:spPr>
          <a:xfrm>
            <a:off x="571500" y="2361406"/>
            <a:ext cx="11492706" cy="5105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72"/>
              </a:spcBef>
              <a:buNone/>
            </a:pPr>
            <a:r>
              <a:rPr lang="en-US" sz="2800" dirty="0"/>
              <a:t>There are many different R&amp;D projects going on in the EIC orbit</a:t>
            </a:r>
          </a:p>
          <a:p>
            <a:pPr marL="0" indent="0">
              <a:spcBef>
                <a:spcPts val="1272"/>
              </a:spcBef>
              <a:buNone/>
            </a:pPr>
            <a:r>
              <a:rPr lang="en-US" sz="2800" dirty="0"/>
              <a:t>Most visible/formal the </a:t>
            </a:r>
            <a:r>
              <a:rPr lang="en-US" sz="2800" dirty="0" err="1"/>
              <a:t>eRDx</a:t>
            </a:r>
            <a:r>
              <a:rPr lang="en-US" sz="2800" dirty="0"/>
              <a:t> projects:</a:t>
            </a:r>
          </a:p>
          <a:p>
            <a:pPr marL="400050" lvl="1" indent="0">
              <a:spcBef>
                <a:spcPts val="1272"/>
              </a:spcBef>
              <a:buNone/>
            </a:pPr>
            <a:r>
              <a:rPr lang="en-US" sz="2400" dirty="0"/>
              <a:t>eRD1-Calorimetry, 6-Tracking, 14-PID, 17-Event generators, 20—Software, 21-Backgrounds, 22-TRD, 23 – SRO, 25-Silicon Tracking, + new proposals</a:t>
            </a:r>
          </a:p>
          <a:p>
            <a:pPr marL="0" indent="0">
              <a:spcBef>
                <a:spcPts val="1272"/>
              </a:spcBef>
              <a:buNone/>
            </a:pPr>
            <a:r>
              <a:rPr lang="en-US" sz="2800" dirty="0"/>
              <a:t>R&amp;D around the EIC “Yellow Report” </a:t>
            </a:r>
          </a:p>
          <a:p>
            <a:pPr marL="0" indent="0">
              <a:spcBef>
                <a:spcPts val="1272"/>
              </a:spcBef>
              <a:buNone/>
            </a:pPr>
            <a:r>
              <a:rPr lang="en-US" sz="2800" dirty="0"/>
              <a:t>Several LDRD projects (LDRDs are a specialty of National Labs funding innovative research) – this will stop for the EIC as it is now a project</a:t>
            </a:r>
          </a:p>
          <a:p>
            <a:pPr marL="0" indent="0">
              <a:spcBef>
                <a:spcPts val="1272"/>
              </a:spcBef>
              <a:buNone/>
            </a:pPr>
            <a:r>
              <a:rPr lang="en-US" sz="2800" dirty="0"/>
              <a:t>Lots of R&amp;D synergy with ongoing experiments (CLAS12, </a:t>
            </a:r>
            <a:r>
              <a:rPr lang="en-US" sz="2800"/>
              <a:t>Hall D, sPHENIX</a:t>
            </a:r>
            <a:r>
              <a:rPr lang="en-US" sz="2800" dirty="0"/>
              <a:t>, STAR, many more)</a:t>
            </a:r>
          </a:p>
          <a:p>
            <a:pPr marL="0" indent="0">
              <a:spcBef>
                <a:spcPts val="1272"/>
              </a:spcBef>
              <a:buNone/>
            </a:pPr>
            <a:endParaRPr lang="en-US" sz="2800" dirty="0"/>
          </a:p>
          <a:p>
            <a:pPr marL="0" indent="0">
              <a:spcBef>
                <a:spcPts val="1272"/>
              </a:spcBef>
              <a:buNone/>
            </a:pPr>
            <a:r>
              <a:rPr lang="en-US" sz="2800" dirty="0"/>
              <a:t>(I think I personally started EIC-related R&amp;D with a test beam at </a:t>
            </a:r>
            <a:r>
              <a:rPr lang="en-US" sz="2800" dirty="0" err="1"/>
              <a:t>Fermilab</a:t>
            </a:r>
            <a:r>
              <a:rPr lang="en-US" sz="2800" dirty="0"/>
              <a:t> in 2013)</a:t>
            </a:r>
          </a:p>
        </p:txBody>
      </p:sp>
    </p:spTree>
    <p:extLst>
      <p:ext uri="{BB962C8B-B14F-4D97-AF65-F5344CB8AC3E}">
        <p14:creationId xmlns:p14="http://schemas.microsoft.com/office/powerpoint/2010/main" val="1351896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The Streaming Readout Workshop </a:t>
            </a:r>
            <a:r>
              <a:rPr lang="en-US" sz="4200" b="1" dirty="0">
                <a:solidFill>
                  <a:srgbClr val="C00000"/>
                </a:solidFill>
                <a:latin typeface="Arial Narrow" charset="0"/>
              </a:rPr>
              <a:t>VII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1858021-D6F8-8D43-A6CD-2D4AB6E55746}"/>
              </a:ext>
            </a:extLst>
          </p:cNvPr>
          <p:cNvSpPr txBox="1">
            <a:spLocks/>
          </p:cNvSpPr>
          <p:nvPr/>
        </p:nvSpPr>
        <p:spPr>
          <a:xfrm>
            <a:off x="862806" y="2437606"/>
            <a:ext cx="10793412" cy="5638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72"/>
              </a:spcBef>
              <a:buNone/>
            </a:pPr>
            <a:r>
              <a:rPr lang="en-US" sz="2800" dirty="0"/>
              <a:t>Yes, we count them in Latin numerals like the Super Bowls…</a:t>
            </a:r>
          </a:p>
          <a:p>
            <a:pPr marL="0" indent="0">
              <a:spcBef>
                <a:spcPts val="1272"/>
              </a:spcBef>
              <a:buNone/>
            </a:pPr>
            <a:endParaRPr lang="en-US" sz="2800" dirty="0"/>
          </a:p>
          <a:p>
            <a:pPr marL="0" indent="0">
              <a:spcBef>
                <a:spcPts val="1272"/>
              </a:spcBef>
              <a:buNone/>
            </a:pPr>
            <a:r>
              <a:rPr lang="en-US" sz="2800" dirty="0"/>
              <a:t>January 2017 at MIT</a:t>
            </a:r>
          </a:p>
          <a:p>
            <a:pPr marL="0" indent="0">
              <a:spcBef>
                <a:spcPts val="1272"/>
              </a:spcBef>
              <a:buNone/>
            </a:pPr>
            <a:r>
              <a:rPr lang="en-US" sz="2800" dirty="0"/>
              <a:t>January 2018 at MIT </a:t>
            </a:r>
          </a:p>
          <a:p>
            <a:pPr marL="0" indent="0">
              <a:spcBef>
                <a:spcPts val="1272"/>
              </a:spcBef>
              <a:buNone/>
            </a:pPr>
            <a:r>
              <a:rPr lang="en-US" sz="2800" dirty="0"/>
              <a:t>December 2018 at Christopher Newport University/</a:t>
            </a:r>
            <a:r>
              <a:rPr lang="en-US" sz="2800" dirty="0" err="1"/>
              <a:t>JLab</a:t>
            </a:r>
            <a:r>
              <a:rPr lang="en-US" sz="2800" dirty="0"/>
              <a:t> </a:t>
            </a:r>
          </a:p>
          <a:p>
            <a:pPr marL="0" indent="0">
              <a:spcBef>
                <a:spcPts val="1272"/>
              </a:spcBef>
              <a:buNone/>
            </a:pPr>
            <a:r>
              <a:rPr lang="en-US" sz="2800" dirty="0"/>
              <a:t>May 2019 </a:t>
            </a:r>
            <a:r>
              <a:rPr lang="en-US" sz="2800" dirty="0" err="1"/>
              <a:t>Camogli</a:t>
            </a:r>
            <a:r>
              <a:rPr lang="en-US" sz="2800" dirty="0"/>
              <a:t>, Italy (hosted by INFN)</a:t>
            </a:r>
          </a:p>
          <a:p>
            <a:pPr marL="0" indent="0">
              <a:spcBef>
                <a:spcPts val="1272"/>
              </a:spcBef>
              <a:buNone/>
            </a:pPr>
            <a:r>
              <a:rPr lang="en-US" sz="2800" dirty="0"/>
              <a:t>November 2019 Riken BNL Research Center</a:t>
            </a:r>
          </a:p>
          <a:p>
            <a:pPr marL="0" indent="0">
              <a:spcBef>
                <a:spcPts val="1272"/>
              </a:spcBef>
              <a:buNone/>
            </a:pPr>
            <a:r>
              <a:rPr lang="en-US" sz="2800" dirty="0"/>
              <a:t>May 2020  Jefferson Lab ( virtual)</a:t>
            </a:r>
          </a:p>
          <a:p>
            <a:pPr marL="0" indent="0">
              <a:spcBef>
                <a:spcPts val="1272"/>
              </a:spcBef>
              <a:buNone/>
            </a:pPr>
            <a:r>
              <a:rPr lang="en-US" sz="2800" dirty="0"/>
              <a:t>November 2020  - here we are!</a:t>
            </a:r>
          </a:p>
        </p:txBody>
      </p:sp>
      <p:pic>
        <p:nvPicPr>
          <p:cNvPr id="1028" name="Picture 4" descr="https://upload.wikimedia.org/wikipedia/en/6/69/Super_Bowl_LV.png">
            <a:extLst>
              <a:ext uri="{FF2B5EF4-FFF2-40B4-BE49-F238E27FC236}">
                <a16:creationId xmlns:a16="http://schemas.microsoft.com/office/drawing/2014/main" id="{C8D60B70-C815-2440-A959-ED6AF5DC4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206" y="711152"/>
            <a:ext cx="2608661" cy="173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157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The Program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1858021-D6F8-8D43-A6CD-2D4AB6E55746}"/>
              </a:ext>
            </a:extLst>
          </p:cNvPr>
          <p:cNvSpPr txBox="1">
            <a:spLocks/>
          </p:cNvSpPr>
          <p:nvPr/>
        </p:nvSpPr>
        <p:spPr>
          <a:xfrm>
            <a:off x="862806" y="2132806"/>
            <a:ext cx="10793412" cy="5105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72"/>
              </a:spcBef>
              <a:buNone/>
            </a:pPr>
            <a:r>
              <a:rPr lang="en-US" sz="2800" dirty="0"/>
              <a:t>With the exception of today (speakers’ conflicts - 10:30 and 2pm), we will start at </a:t>
            </a:r>
            <a:r>
              <a:rPr lang="en-US" sz="2800" b="1" dirty="0"/>
              <a:t>10am and  1PM</a:t>
            </a:r>
          </a:p>
          <a:p>
            <a:pPr marL="0" indent="0">
              <a:spcBef>
                <a:spcPts val="1272"/>
              </a:spcBef>
              <a:buNone/>
            </a:pPr>
            <a:r>
              <a:rPr lang="en-US" sz="2800" dirty="0"/>
              <a:t>Rough “theme”:</a:t>
            </a:r>
          </a:p>
          <a:p>
            <a:pPr marL="0" indent="0">
              <a:spcBef>
                <a:spcPts val="1272"/>
              </a:spcBef>
              <a:buNone/>
            </a:pPr>
            <a:endParaRPr lang="en-US" sz="2800" dirty="0"/>
          </a:p>
          <a:p>
            <a:pPr marL="0" indent="0">
              <a:spcBef>
                <a:spcPts val="1272"/>
              </a:spcBef>
              <a:buNone/>
            </a:pPr>
            <a:endParaRPr lang="en-US" sz="2800" dirty="0"/>
          </a:p>
          <a:p>
            <a:pPr marL="0" indent="0">
              <a:spcBef>
                <a:spcPts val="1272"/>
              </a:spcBef>
              <a:buNone/>
            </a:pPr>
            <a:endParaRPr lang="en-US" sz="2800" dirty="0"/>
          </a:p>
          <a:p>
            <a:pPr marL="0" indent="0">
              <a:spcBef>
                <a:spcPts val="1272"/>
              </a:spcBef>
              <a:buNone/>
            </a:pPr>
            <a:endParaRPr lang="en-US" sz="2800" dirty="0"/>
          </a:p>
          <a:p>
            <a:pPr marL="0" indent="0">
              <a:spcBef>
                <a:spcPts val="1272"/>
              </a:spcBef>
              <a:buNone/>
            </a:pPr>
            <a:endParaRPr lang="en-US" sz="2800" dirty="0"/>
          </a:p>
          <a:p>
            <a:pPr marL="0" indent="0">
              <a:spcBef>
                <a:spcPts val="1272"/>
              </a:spcBef>
              <a:buNone/>
            </a:pPr>
            <a:endParaRPr lang="en-US" sz="2800" dirty="0"/>
          </a:p>
          <a:p>
            <a:pPr marL="0" indent="0">
              <a:spcBef>
                <a:spcPts val="1272"/>
              </a:spcBef>
              <a:buNone/>
            </a:pPr>
            <a:r>
              <a:rPr lang="en-US" sz="2800" dirty="0"/>
              <a:t>Remember that this is a workshop, not a conference</a:t>
            </a:r>
          </a:p>
          <a:p>
            <a:pPr marL="0" indent="0">
              <a:spcBef>
                <a:spcPts val="1272"/>
              </a:spcBef>
              <a:buNone/>
            </a:pPr>
            <a:r>
              <a:rPr lang="en-US" sz="2800" dirty="0"/>
              <a:t>Ample room for discussion built in</a:t>
            </a:r>
          </a:p>
          <a:p>
            <a:pPr marL="0" indent="0">
              <a:spcBef>
                <a:spcPts val="1272"/>
              </a:spcBef>
              <a:buNone/>
            </a:pPr>
            <a:r>
              <a:rPr lang="en-US" sz="2800" dirty="0"/>
              <a:t>Please check the agenda page for last-minute changes</a:t>
            </a:r>
          </a:p>
          <a:p>
            <a:pPr marL="0" indent="0">
              <a:spcBef>
                <a:spcPts val="1272"/>
              </a:spcBef>
              <a:buNone/>
            </a:pPr>
            <a:endParaRPr lang="en-US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919B6E-531F-2C4E-ACBF-0DE1A1EE3A72}"/>
              </a:ext>
            </a:extLst>
          </p:cNvPr>
          <p:cNvSpPr/>
          <p:nvPr/>
        </p:nvSpPr>
        <p:spPr bwMode="auto">
          <a:xfrm>
            <a:off x="862806" y="3981031"/>
            <a:ext cx="3657600" cy="131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l" defTabSz="358775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</a:rPr>
              <a:t>Data rates/ requirements /  capabilities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1F35E8-BFBF-9D4C-A434-0512A97717A6}"/>
              </a:ext>
            </a:extLst>
          </p:cNvPr>
          <p:cNvSpPr/>
          <p:nvPr/>
        </p:nvSpPr>
        <p:spPr bwMode="auto">
          <a:xfrm>
            <a:off x="862806" y="5733631"/>
            <a:ext cx="3657600" cy="131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l" defTabSz="358775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</a:rPr>
              <a:t>Hardware / Vendors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7FA7B8-E90E-E645-ABF3-A8E82EA819E4}"/>
              </a:ext>
            </a:extLst>
          </p:cNvPr>
          <p:cNvSpPr/>
          <p:nvPr/>
        </p:nvSpPr>
        <p:spPr bwMode="auto">
          <a:xfrm>
            <a:off x="4901406" y="3656806"/>
            <a:ext cx="3657600" cy="131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l" defTabSz="358775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</a:rPr>
              <a:t>Detector Support 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AA0F5D-4A1D-1445-9213-CC68F28C5BE5}"/>
              </a:ext>
            </a:extLst>
          </p:cNvPr>
          <p:cNvSpPr/>
          <p:nvPr/>
        </p:nvSpPr>
        <p:spPr bwMode="auto">
          <a:xfrm>
            <a:off x="4901406" y="5409406"/>
            <a:ext cx="3657600" cy="131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l" defTabSz="358775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</a:rPr>
              <a:t>Detector Support II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8897C8-4A89-424B-AB3E-4EFE82658654}"/>
              </a:ext>
            </a:extLst>
          </p:cNvPr>
          <p:cNvSpPr/>
          <p:nvPr/>
        </p:nvSpPr>
        <p:spPr bwMode="auto">
          <a:xfrm>
            <a:off x="8940006" y="3656806"/>
            <a:ext cx="3657600" cy="131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l" defTabSz="358775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</a:rPr>
              <a:t>Detector Support III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E8D27A-C763-C64B-A05B-CE72C33D6366}"/>
              </a:ext>
            </a:extLst>
          </p:cNvPr>
          <p:cNvSpPr/>
          <p:nvPr/>
        </p:nvSpPr>
        <p:spPr bwMode="auto">
          <a:xfrm>
            <a:off x="8940006" y="5409406"/>
            <a:ext cx="3657600" cy="131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l" defTabSz="358775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</a:rPr>
              <a:t>Data Formats / APIs / Standards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65C118-3F5B-8444-9353-A4F2BCE2B6B8}"/>
              </a:ext>
            </a:extLst>
          </p:cNvPr>
          <p:cNvSpPr/>
          <p:nvPr/>
        </p:nvSpPr>
        <p:spPr bwMode="auto">
          <a:xfrm>
            <a:off x="8928753" y="6759387"/>
            <a:ext cx="3657600" cy="4026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l" defTabSz="358775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40891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Some housekeeping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1858021-D6F8-8D43-A6CD-2D4AB6E55746}"/>
              </a:ext>
            </a:extLst>
          </p:cNvPr>
          <p:cNvSpPr txBox="1">
            <a:spLocks/>
          </p:cNvSpPr>
          <p:nvPr/>
        </p:nvSpPr>
        <p:spPr>
          <a:xfrm>
            <a:off x="571500" y="2361406"/>
            <a:ext cx="11570494" cy="5105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72"/>
              </a:spcBef>
              <a:buNone/>
            </a:pPr>
            <a:r>
              <a:rPr lang="en-US" sz="2800" dirty="0"/>
              <a:t>This is a virtual conference, so the main venue is Zoom</a:t>
            </a:r>
          </a:p>
          <a:p>
            <a:pPr marL="0" indent="0">
              <a:spcBef>
                <a:spcPts val="1272"/>
              </a:spcBef>
              <a:buNone/>
            </a:pPr>
            <a:r>
              <a:rPr lang="en-US" sz="2800" dirty="0"/>
              <a:t>You all have the link, it’s open 24/7 through Wednesday</a:t>
            </a:r>
          </a:p>
          <a:p>
            <a:pPr marL="0" indent="0">
              <a:spcBef>
                <a:spcPts val="1272"/>
              </a:spcBef>
              <a:buNone/>
            </a:pPr>
            <a:endParaRPr lang="en-US" sz="2800" dirty="0"/>
          </a:p>
          <a:p>
            <a:pPr marL="0" indent="0">
              <a:spcBef>
                <a:spcPts val="1272"/>
              </a:spcBef>
              <a:buNone/>
            </a:pPr>
            <a:r>
              <a:rPr lang="en-US" sz="2800" dirty="0"/>
              <a:t>In the first block this morning we’ll see if we need to use the Zoom “raise hand” feature, let’s try without first, and just ask your questions</a:t>
            </a:r>
          </a:p>
          <a:p>
            <a:pPr marL="0" indent="0">
              <a:spcBef>
                <a:spcPts val="1272"/>
              </a:spcBef>
              <a:buNone/>
            </a:pPr>
            <a:r>
              <a:rPr lang="en-US" sz="2800" dirty="0"/>
              <a:t>(I‘m not a fan of it in workshops, runs counter to interactivity – we’ll see)</a:t>
            </a:r>
          </a:p>
          <a:p>
            <a:pPr marL="0" indent="0">
              <a:spcBef>
                <a:spcPts val="1272"/>
              </a:spcBef>
              <a:buNone/>
            </a:pPr>
            <a:endParaRPr lang="en-US" sz="2800" dirty="0"/>
          </a:p>
          <a:p>
            <a:pPr marL="0" indent="0">
              <a:spcBef>
                <a:spcPts val="1272"/>
              </a:spcBef>
              <a:buNone/>
            </a:pPr>
            <a:r>
              <a:rPr lang="en-US" sz="2800" dirty="0"/>
              <a:t>But when you ask a question, please say who you are so we all get to know each other more  </a:t>
            </a:r>
          </a:p>
        </p:txBody>
      </p:sp>
    </p:spTree>
    <p:extLst>
      <p:ext uri="{BB962C8B-B14F-4D97-AF65-F5344CB8AC3E}">
        <p14:creationId xmlns:p14="http://schemas.microsoft.com/office/powerpoint/2010/main" val="32545681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Presentations / Material Upload 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1858021-D6F8-8D43-A6CD-2D4AB6E55746}"/>
              </a:ext>
            </a:extLst>
          </p:cNvPr>
          <p:cNvSpPr txBox="1">
            <a:spLocks/>
          </p:cNvSpPr>
          <p:nvPr/>
        </p:nvSpPr>
        <p:spPr>
          <a:xfrm>
            <a:off x="571500" y="2361406"/>
            <a:ext cx="11570494" cy="6477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72"/>
              </a:spcBef>
              <a:buNone/>
            </a:pPr>
            <a:r>
              <a:rPr lang="en-US" sz="2800" dirty="0"/>
              <a:t>We could find most of you already in the BNL </a:t>
            </a:r>
            <a:r>
              <a:rPr lang="en-US" sz="2800" dirty="0" err="1"/>
              <a:t>Indico</a:t>
            </a:r>
            <a:r>
              <a:rPr lang="en-US" sz="2800" dirty="0"/>
              <a:t> system</a:t>
            </a:r>
          </a:p>
          <a:p>
            <a:pPr marL="0" indent="0">
              <a:spcBef>
                <a:spcPts val="1272"/>
              </a:spcBef>
              <a:buNone/>
            </a:pPr>
            <a:r>
              <a:rPr lang="en-US" sz="2800" dirty="0"/>
              <a:t>We assigned your presentation slot to you and you can upload your material</a:t>
            </a:r>
          </a:p>
          <a:p>
            <a:pPr marL="0" indent="0">
              <a:spcBef>
                <a:spcPts val="1272"/>
              </a:spcBef>
              <a:buNone/>
            </a:pPr>
            <a:r>
              <a:rPr lang="en-US" sz="2800" dirty="0"/>
              <a:t>For others, we entered you manually with your email address</a:t>
            </a:r>
          </a:p>
          <a:p>
            <a:pPr marL="0" indent="0">
              <a:spcBef>
                <a:spcPts val="1272"/>
              </a:spcBef>
              <a:buNone/>
            </a:pPr>
            <a:r>
              <a:rPr lang="en-US" sz="2800" dirty="0"/>
              <a:t>Then you can either:</a:t>
            </a:r>
          </a:p>
          <a:p>
            <a:pPr>
              <a:spcBef>
                <a:spcPts val="1272"/>
              </a:spcBef>
            </a:pPr>
            <a:r>
              <a:rPr lang="en-US" sz="2800" dirty="0"/>
              <a:t>Point us to your presentation and we’ll put it there</a:t>
            </a:r>
          </a:p>
          <a:p>
            <a:pPr>
              <a:spcBef>
                <a:spcPts val="1272"/>
              </a:spcBef>
            </a:pPr>
            <a:r>
              <a:rPr lang="en-US" sz="2800" dirty="0"/>
              <a:t>Or make an account in our </a:t>
            </a:r>
            <a:r>
              <a:rPr lang="en-US" sz="2800" dirty="0" err="1"/>
              <a:t>Indico</a:t>
            </a:r>
            <a:r>
              <a:rPr lang="en-US" sz="2800" dirty="0"/>
              <a:t> and upload it yourself</a:t>
            </a:r>
          </a:p>
          <a:p>
            <a:pPr marL="0" indent="0">
              <a:spcBef>
                <a:spcPts val="1272"/>
              </a:spcBef>
              <a:buNone/>
            </a:pPr>
            <a:endParaRPr lang="en-US" sz="2800" dirty="0"/>
          </a:p>
          <a:p>
            <a:pPr marL="0" indent="0">
              <a:spcBef>
                <a:spcPts val="1272"/>
              </a:spcBef>
              <a:buNone/>
            </a:pPr>
            <a:r>
              <a:rPr lang="en-US" sz="2800" dirty="0"/>
              <a:t>Speakers should normally share their screen and control the presentations</a:t>
            </a:r>
          </a:p>
          <a:p>
            <a:pPr marL="0" indent="0">
              <a:spcBef>
                <a:spcPts val="1272"/>
              </a:spcBef>
              <a:buNone/>
            </a:pPr>
            <a:r>
              <a:rPr lang="en-US" sz="2800" dirty="0"/>
              <a:t>We’ll help out in case of issues.</a:t>
            </a:r>
          </a:p>
          <a:p>
            <a:pPr>
              <a:spcBef>
                <a:spcPts val="1272"/>
              </a:spcBef>
            </a:pPr>
            <a:endParaRPr lang="en-US" sz="2800" dirty="0"/>
          </a:p>
          <a:p>
            <a:pPr marL="0" indent="0">
              <a:spcBef>
                <a:spcPts val="1272"/>
              </a:spcBef>
              <a:buNone/>
            </a:pPr>
            <a:endParaRPr lang="en-US" sz="2800" dirty="0"/>
          </a:p>
          <a:p>
            <a:pPr marL="0" indent="0">
              <a:spcBef>
                <a:spcPts val="1272"/>
              </a:spcBef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8456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127538</TotalTime>
  <Words>800</Words>
  <Application>Microsoft Macintosh PowerPoint</Application>
  <PresentationFormat>Custom</PresentationFormat>
  <Paragraphs>100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27</vt:i4>
      </vt:variant>
      <vt:variant>
        <vt:lpstr>Slide Titles</vt:lpstr>
      </vt:variant>
      <vt:variant>
        <vt:i4>11</vt:i4>
      </vt:variant>
    </vt:vector>
  </HeadingPairs>
  <TitlesOfParts>
    <vt:vector size="48" baseType="lpstr">
      <vt:lpstr>Arial Unicode MS</vt:lpstr>
      <vt:lpstr>ＭＳ Ｐゴシック</vt:lpstr>
      <vt:lpstr>ＭＳ Ｐゴシック</vt:lpstr>
      <vt:lpstr>ヒラギノ角ゴ ProN W3</vt:lpstr>
      <vt:lpstr>Arial</vt:lpstr>
      <vt:lpstr>Arial Narrow</vt:lpstr>
      <vt:lpstr>Helvetica Neue</vt:lpstr>
      <vt:lpstr>Helvetica Neue Light</vt:lpstr>
      <vt:lpstr>Tahoma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PET Scanner for Plants at the Brookhaven National Laboratory </dc:title>
  <cp:lastModifiedBy>Martin Purschke</cp:lastModifiedBy>
  <cp:revision>470</cp:revision>
  <cp:lastPrinted>2020-10-21T17:13:04Z</cp:lastPrinted>
  <dcterms:created xsi:type="dcterms:W3CDTF">1601-01-01T00:00:00Z</dcterms:created>
  <dcterms:modified xsi:type="dcterms:W3CDTF">2020-11-16T14:53:01Z</dcterms:modified>
</cp:coreProperties>
</file>