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notesMasterIdLst>
    <p:notesMasterId r:id="rId62"/>
  </p:notesMasterIdLst>
  <p:handoutMasterIdLst>
    <p:handoutMasterId r:id="rId63"/>
  </p:handoutMasterIdLst>
  <p:sldIdLst>
    <p:sldId id="256" r:id="rId29"/>
    <p:sldId id="429" r:id="rId30"/>
    <p:sldId id="443" r:id="rId31"/>
    <p:sldId id="442" r:id="rId32"/>
    <p:sldId id="444" r:id="rId33"/>
    <p:sldId id="353" r:id="rId34"/>
    <p:sldId id="430" r:id="rId35"/>
    <p:sldId id="439" r:id="rId36"/>
    <p:sldId id="403" r:id="rId37"/>
    <p:sldId id="370" r:id="rId38"/>
    <p:sldId id="428" r:id="rId39"/>
    <p:sldId id="452" r:id="rId40"/>
    <p:sldId id="453" r:id="rId41"/>
    <p:sldId id="445" r:id="rId42"/>
    <p:sldId id="451" r:id="rId43"/>
    <p:sldId id="446" r:id="rId44"/>
    <p:sldId id="447" r:id="rId45"/>
    <p:sldId id="441" r:id="rId46"/>
    <p:sldId id="448" r:id="rId47"/>
    <p:sldId id="449" r:id="rId48"/>
    <p:sldId id="455" r:id="rId49"/>
    <p:sldId id="454" r:id="rId50"/>
    <p:sldId id="438" r:id="rId51"/>
    <p:sldId id="450" r:id="rId52"/>
    <p:sldId id="404" r:id="rId53"/>
    <p:sldId id="402" r:id="rId54"/>
    <p:sldId id="434" r:id="rId55"/>
    <p:sldId id="435" r:id="rId56"/>
    <p:sldId id="410" r:id="rId57"/>
    <p:sldId id="431" r:id="rId58"/>
    <p:sldId id="432" r:id="rId59"/>
    <p:sldId id="433" r:id="rId60"/>
    <p:sldId id="399" r:id="rId61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FAFFB7"/>
    <a:srgbClr val="00AD00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0"/>
    <p:restoredTop sz="50000" autoAdjust="0"/>
  </p:normalViewPr>
  <p:slideViewPr>
    <p:cSldViewPr>
      <p:cViewPr varScale="1">
        <p:scale>
          <a:sx n="72" d="100"/>
          <a:sy n="72" d="100"/>
        </p:scale>
        <p:origin x="1488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3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3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5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1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04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1320800"/>
            <a:ext cx="2962275" cy="6859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36013" cy="6859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94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78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48350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16500"/>
            <a:ext cx="5849938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7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9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908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5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11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5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647700" y="3961606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50688" cy="233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10/21/2020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jpe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29406" y="1625600"/>
            <a:ext cx="12573000" cy="225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defRPr/>
            </a:pPr>
            <a:r>
              <a:rPr lang="en-US" sz="4400" b="1" dirty="0"/>
              <a:t>Streaming Readout of the Tracking System</a:t>
            </a:r>
          </a:p>
          <a:p>
            <a:pPr eaLnBrk="1" hangingPunct="1">
              <a:buClrTx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Triggered and Streaming Readout – </a:t>
            </a:r>
            <a:br>
              <a:rPr lang="en-US" sz="42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DAQ System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092700" y="4190206"/>
            <a:ext cx="3034506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Martin L. Purschke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06" y="5138984"/>
            <a:ext cx="5105400" cy="18694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193085" y="8658225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65" y="7309941"/>
            <a:ext cx="6582941" cy="18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006" y="7146011"/>
            <a:ext cx="1905000" cy="19927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5376" y="9214941"/>
            <a:ext cx="230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Long Island, NY</a:t>
            </a:r>
          </a:p>
        </p:txBody>
      </p:sp>
      <p:sp>
        <p:nvSpPr>
          <p:cNvPr id="9" name="Rectangle 8"/>
          <p:cNvSpPr/>
          <p:nvPr/>
        </p:nvSpPr>
        <p:spPr>
          <a:xfrm>
            <a:off x="9473406" y="9138741"/>
            <a:ext cx="246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RHIC from space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0406" y="7991276"/>
            <a:ext cx="1594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Manhattan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234406" y="8148141"/>
            <a:ext cx="1066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04" y="151606"/>
            <a:ext cx="294090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806" y="75406"/>
            <a:ext cx="4544060" cy="25765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5277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 DAQ Overview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10/21/2020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10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1408681" y="7695406"/>
            <a:ext cx="9239797" cy="13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Buffer Box  data interim storage before sending to the computing center (6-8) </a:t>
            </a:r>
          </a:p>
        </p:txBody>
      </p:sp>
      <p:sp>
        <p:nvSpPr>
          <p:cNvPr id="111" name="Text Box 103"/>
          <p:cNvSpPr txBox="1">
            <a:spLocks noChangeArrowheads="1"/>
          </p:cNvSpPr>
          <p:nvPr/>
        </p:nvSpPr>
        <p:spPr bwMode="auto">
          <a:xfrm>
            <a:off x="4377298" y="6476206"/>
            <a:ext cx="317179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117" name="Line 110"/>
          <p:cNvSpPr>
            <a:spLocks noChangeShapeType="1"/>
          </p:cNvSpPr>
          <p:nvPr/>
        </p:nvSpPr>
        <p:spPr bwMode="auto">
          <a:xfrm>
            <a:off x="3451348" y="2642059"/>
            <a:ext cx="2258" cy="5201074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8" name="Text Box 112"/>
          <p:cNvSpPr txBox="1">
            <a:spLocks noChangeArrowheads="1"/>
          </p:cNvSpPr>
          <p:nvPr/>
        </p:nvSpPr>
        <p:spPr bwMode="auto">
          <a:xfrm>
            <a:off x="3242809" y="7090222"/>
            <a:ext cx="1862439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sp>
        <p:nvSpPr>
          <p:cNvPr id="119" name="Line 113"/>
          <p:cNvSpPr>
            <a:spLocks noChangeShapeType="1"/>
          </p:cNvSpPr>
          <p:nvPr/>
        </p:nvSpPr>
        <p:spPr bwMode="auto">
          <a:xfrm>
            <a:off x="2844006" y="7363367"/>
            <a:ext cx="650161" cy="225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0" name="Line 114"/>
          <p:cNvSpPr>
            <a:spLocks noChangeShapeType="1"/>
          </p:cNvSpPr>
          <p:nvPr/>
        </p:nvSpPr>
        <p:spPr bwMode="auto">
          <a:xfrm flipH="1">
            <a:off x="3487395" y="7363367"/>
            <a:ext cx="663706" cy="225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1" name="Text Box 111"/>
          <p:cNvSpPr txBox="1">
            <a:spLocks noChangeArrowheads="1"/>
          </p:cNvSpPr>
          <p:nvPr/>
        </p:nvSpPr>
        <p:spPr bwMode="auto">
          <a:xfrm>
            <a:off x="1396206" y="6699689"/>
            <a:ext cx="1862439" cy="8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202" name="Text Box 112"/>
          <p:cNvSpPr txBox="1">
            <a:spLocks noChangeArrowheads="1"/>
          </p:cNvSpPr>
          <p:nvPr/>
        </p:nvSpPr>
        <p:spPr bwMode="auto">
          <a:xfrm>
            <a:off x="3908805" y="6687950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sp>
        <p:nvSpPr>
          <p:cNvPr id="207" name="Text Box 112"/>
          <p:cNvSpPr txBox="1">
            <a:spLocks noChangeArrowheads="1"/>
          </p:cNvSpPr>
          <p:nvPr/>
        </p:nvSpPr>
        <p:spPr bwMode="auto">
          <a:xfrm>
            <a:off x="8393077" y="6687950"/>
            <a:ext cx="1862439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35E9085C-5EE9-984A-996F-56715F8B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225924" y="5250383"/>
            <a:ext cx="1548606" cy="997223"/>
          </a:xfrm>
          <a:prstGeom prst="rect">
            <a:avLst/>
          </a:prstGeom>
        </p:spPr>
      </p:pic>
      <p:pic>
        <p:nvPicPr>
          <p:cNvPr id="331" name="Picture 330" descr="calorimeter_schematic.pdf">
            <a:extLst>
              <a:ext uri="{FF2B5EF4-FFF2-40B4-BE49-F238E27FC236}">
                <a16:creationId xmlns:a16="http://schemas.microsoft.com/office/drawing/2014/main" id="{AC934A97-E526-7F4C-BEBA-C51255336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" y="2552641"/>
            <a:ext cx="1500919" cy="19423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77B329-5A6C-A74D-B767-5535B2227C1D}"/>
              </a:ext>
            </a:extLst>
          </p:cNvPr>
          <p:cNvGrpSpPr/>
          <p:nvPr/>
        </p:nvGrpSpPr>
        <p:grpSpPr>
          <a:xfrm>
            <a:off x="2289980" y="2500325"/>
            <a:ext cx="9469425" cy="3868035"/>
            <a:chOff x="2289980" y="2500325"/>
            <a:chExt cx="9469425" cy="3868035"/>
          </a:xfrm>
        </p:grpSpPr>
        <p:sp>
          <p:nvSpPr>
            <p:cNvPr id="366" name="Line 36">
              <a:extLst>
                <a:ext uri="{FF2B5EF4-FFF2-40B4-BE49-F238E27FC236}">
                  <a16:creationId xmlns:a16="http://schemas.microsoft.com/office/drawing/2014/main" id="{6C0D2CF4-6DB8-894C-96F3-3A10A108F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67" name="Line 84">
              <a:extLst>
                <a:ext uri="{FF2B5EF4-FFF2-40B4-BE49-F238E27FC236}">
                  <a16:creationId xmlns:a16="http://schemas.microsoft.com/office/drawing/2014/main" id="{EEF6B131-D95D-1F49-9833-6C526C9AE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68" name="Group 126">
              <a:extLst>
                <a:ext uri="{FF2B5EF4-FFF2-40B4-BE49-F238E27FC236}">
                  <a16:creationId xmlns:a16="http://schemas.microsoft.com/office/drawing/2014/main" id="{5FC5576E-78D9-D242-AFC3-EA103BE74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454" name="Rectangle 127">
                <a:extLst>
                  <a:ext uri="{FF2B5EF4-FFF2-40B4-BE49-F238E27FC236}">
                    <a16:creationId xmlns:a16="http://schemas.microsoft.com/office/drawing/2014/main" id="{5370DD0B-FDE7-A844-92F6-45C297272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5" name="Rectangle 128">
                <a:extLst>
                  <a:ext uri="{FF2B5EF4-FFF2-40B4-BE49-F238E27FC236}">
                    <a16:creationId xmlns:a16="http://schemas.microsoft.com/office/drawing/2014/main" id="{2DEDEF21-1E00-FC45-B3DF-721E11DE5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6" name="Rectangle 129">
                <a:extLst>
                  <a:ext uri="{FF2B5EF4-FFF2-40B4-BE49-F238E27FC236}">
                    <a16:creationId xmlns:a16="http://schemas.microsoft.com/office/drawing/2014/main" id="{770ABD1C-A6F8-4049-B471-4993E006C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7" name="Rectangle 130">
                <a:extLst>
                  <a:ext uri="{FF2B5EF4-FFF2-40B4-BE49-F238E27FC236}">
                    <a16:creationId xmlns:a16="http://schemas.microsoft.com/office/drawing/2014/main" id="{15EC4172-6175-794F-84A1-4C4E20C8C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369" name="Line 90">
              <a:extLst>
                <a:ext uri="{FF2B5EF4-FFF2-40B4-BE49-F238E27FC236}">
                  <a16:creationId xmlns:a16="http://schemas.microsoft.com/office/drawing/2014/main" id="{3A3E4906-759E-E04A-A4DA-4E2898314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0" name="Rectangle 26">
              <a:extLst>
                <a:ext uri="{FF2B5EF4-FFF2-40B4-BE49-F238E27FC236}">
                  <a16:creationId xmlns:a16="http://schemas.microsoft.com/office/drawing/2014/main" id="{8C043A8F-302A-7542-BC58-B60908007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71" name="Rectangle 28">
              <a:extLst>
                <a:ext uri="{FF2B5EF4-FFF2-40B4-BE49-F238E27FC236}">
                  <a16:creationId xmlns:a16="http://schemas.microsoft.com/office/drawing/2014/main" id="{FE676F6A-DC94-C34B-A3C8-2DBDBA2CB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72" name="Line 36">
              <a:extLst>
                <a:ext uri="{FF2B5EF4-FFF2-40B4-BE49-F238E27FC236}">
                  <a16:creationId xmlns:a16="http://schemas.microsoft.com/office/drawing/2014/main" id="{08E14990-0529-B842-81EA-DDC9E96B1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3" name="Line 37">
              <a:extLst>
                <a:ext uri="{FF2B5EF4-FFF2-40B4-BE49-F238E27FC236}">
                  <a16:creationId xmlns:a16="http://schemas.microsoft.com/office/drawing/2014/main" id="{25DD466F-BAFF-CC45-8FAD-41FE2DBDFF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4" name="Line 54">
              <a:extLst>
                <a:ext uri="{FF2B5EF4-FFF2-40B4-BE49-F238E27FC236}">
                  <a16:creationId xmlns:a16="http://schemas.microsoft.com/office/drawing/2014/main" id="{BDB339CF-2CE9-EA47-B071-87C32844D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5" name="Line 57">
              <a:extLst>
                <a:ext uri="{FF2B5EF4-FFF2-40B4-BE49-F238E27FC236}">
                  <a16:creationId xmlns:a16="http://schemas.microsoft.com/office/drawing/2014/main" id="{8C80C3FE-558C-B648-8C5B-9A4941C93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6" name="Rectangle 64">
              <a:extLst>
                <a:ext uri="{FF2B5EF4-FFF2-40B4-BE49-F238E27FC236}">
                  <a16:creationId xmlns:a16="http://schemas.microsoft.com/office/drawing/2014/main" id="{049C2F8F-3E31-B54F-88D1-B5825C6E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77" name="Rectangle 67">
              <a:extLst>
                <a:ext uri="{FF2B5EF4-FFF2-40B4-BE49-F238E27FC236}">
                  <a16:creationId xmlns:a16="http://schemas.microsoft.com/office/drawing/2014/main" id="{5A6DCAED-E354-BA42-B3D8-BDA2A83F7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78" name="Rectangle 70">
              <a:extLst>
                <a:ext uri="{FF2B5EF4-FFF2-40B4-BE49-F238E27FC236}">
                  <a16:creationId xmlns:a16="http://schemas.microsoft.com/office/drawing/2014/main" id="{A53F08BF-9E7F-9D46-B873-CC6DC06F7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79" name="Rectangle 73">
              <a:extLst>
                <a:ext uri="{FF2B5EF4-FFF2-40B4-BE49-F238E27FC236}">
                  <a16:creationId xmlns:a16="http://schemas.microsoft.com/office/drawing/2014/main" id="{60B8B324-39B6-9A4D-8E92-86E74A2C2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80" name="Rectangle 76">
              <a:extLst>
                <a:ext uri="{FF2B5EF4-FFF2-40B4-BE49-F238E27FC236}">
                  <a16:creationId xmlns:a16="http://schemas.microsoft.com/office/drawing/2014/main" id="{ED8AE225-2469-0446-8B6A-F9F7DB8A7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81" name="Line 90">
              <a:extLst>
                <a:ext uri="{FF2B5EF4-FFF2-40B4-BE49-F238E27FC236}">
                  <a16:creationId xmlns:a16="http://schemas.microsoft.com/office/drawing/2014/main" id="{810DDEC7-B0C3-C445-9593-46531DE67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82" name="Line 105">
              <a:extLst>
                <a:ext uri="{FF2B5EF4-FFF2-40B4-BE49-F238E27FC236}">
                  <a16:creationId xmlns:a16="http://schemas.microsoft.com/office/drawing/2014/main" id="{803769C4-5B56-AF4F-B688-EFF4BE848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83" name="Line 106">
              <a:extLst>
                <a:ext uri="{FF2B5EF4-FFF2-40B4-BE49-F238E27FC236}">
                  <a16:creationId xmlns:a16="http://schemas.microsoft.com/office/drawing/2014/main" id="{5C4329B4-EB51-9C4F-9AFF-26523EFC9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84" name="Line 107">
              <a:extLst>
                <a:ext uri="{FF2B5EF4-FFF2-40B4-BE49-F238E27FC236}">
                  <a16:creationId xmlns:a16="http://schemas.microsoft.com/office/drawing/2014/main" id="{81E9B957-1845-C544-B421-225FDD07E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85" name="Group 126">
              <a:extLst>
                <a:ext uri="{FF2B5EF4-FFF2-40B4-BE49-F238E27FC236}">
                  <a16:creationId xmlns:a16="http://schemas.microsoft.com/office/drawing/2014/main" id="{C753A53D-805D-B84E-8CA3-696C8755FA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450" name="Rectangle 127">
                <a:extLst>
                  <a:ext uri="{FF2B5EF4-FFF2-40B4-BE49-F238E27FC236}">
                    <a16:creationId xmlns:a16="http://schemas.microsoft.com/office/drawing/2014/main" id="{9515743D-FB73-D746-BF82-4167EB528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1" name="Rectangle 128">
                <a:extLst>
                  <a:ext uri="{FF2B5EF4-FFF2-40B4-BE49-F238E27FC236}">
                    <a16:creationId xmlns:a16="http://schemas.microsoft.com/office/drawing/2014/main" id="{F779B2C2-E7B5-424D-AA21-F17B14374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2" name="Rectangle 129">
                <a:extLst>
                  <a:ext uri="{FF2B5EF4-FFF2-40B4-BE49-F238E27FC236}">
                    <a16:creationId xmlns:a16="http://schemas.microsoft.com/office/drawing/2014/main" id="{890B7FEC-FE96-4748-9003-41511C5B8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3" name="Rectangle 130">
                <a:extLst>
                  <a:ext uri="{FF2B5EF4-FFF2-40B4-BE49-F238E27FC236}">
                    <a16:creationId xmlns:a16="http://schemas.microsoft.com/office/drawing/2014/main" id="{921487C2-BDA5-E242-BF81-2D4A9B2AA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86" name="Group 126">
              <a:extLst>
                <a:ext uri="{FF2B5EF4-FFF2-40B4-BE49-F238E27FC236}">
                  <a16:creationId xmlns:a16="http://schemas.microsoft.com/office/drawing/2014/main" id="{6AFB1E45-90B3-1247-8110-EE0730493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446" name="Rectangle 127">
                <a:extLst>
                  <a:ext uri="{FF2B5EF4-FFF2-40B4-BE49-F238E27FC236}">
                    <a16:creationId xmlns:a16="http://schemas.microsoft.com/office/drawing/2014/main" id="{1C56D10F-8E1C-EA4B-BDC1-8743EDCDF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7" name="Rectangle 128">
                <a:extLst>
                  <a:ext uri="{FF2B5EF4-FFF2-40B4-BE49-F238E27FC236}">
                    <a16:creationId xmlns:a16="http://schemas.microsoft.com/office/drawing/2014/main" id="{76DF453E-A0A8-9646-823A-D960950D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8" name="Rectangle 129">
                <a:extLst>
                  <a:ext uri="{FF2B5EF4-FFF2-40B4-BE49-F238E27FC236}">
                    <a16:creationId xmlns:a16="http://schemas.microsoft.com/office/drawing/2014/main" id="{C42CF283-1AB9-2E40-AEBC-85635F37C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9" name="Rectangle 130">
                <a:extLst>
                  <a:ext uri="{FF2B5EF4-FFF2-40B4-BE49-F238E27FC236}">
                    <a16:creationId xmlns:a16="http://schemas.microsoft.com/office/drawing/2014/main" id="{3037DC71-E466-5043-BFC4-D401DE3EB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87" name="Group 126">
              <a:extLst>
                <a:ext uri="{FF2B5EF4-FFF2-40B4-BE49-F238E27FC236}">
                  <a16:creationId xmlns:a16="http://schemas.microsoft.com/office/drawing/2014/main" id="{FCB4F0A9-9B44-D74F-B48F-76EAABAD3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42" name="Rectangle 127">
                <a:extLst>
                  <a:ext uri="{FF2B5EF4-FFF2-40B4-BE49-F238E27FC236}">
                    <a16:creationId xmlns:a16="http://schemas.microsoft.com/office/drawing/2014/main" id="{ABC434E0-2BE0-C342-A95D-C992365F1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3" name="Rectangle 128">
                <a:extLst>
                  <a:ext uri="{FF2B5EF4-FFF2-40B4-BE49-F238E27FC236}">
                    <a16:creationId xmlns:a16="http://schemas.microsoft.com/office/drawing/2014/main" id="{B8622949-B2EF-3743-8DEF-3FF1DA2A9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4" name="Rectangle 129">
                <a:extLst>
                  <a:ext uri="{FF2B5EF4-FFF2-40B4-BE49-F238E27FC236}">
                    <a16:creationId xmlns:a16="http://schemas.microsoft.com/office/drawing/2014/main" id="{2CC46ABD-E278-B940-90F1-D4B0BF823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5" name="Rectangle 130">
                <a:extLst>
                  <a:ext uri="{FF2B5EF4-FFF2-40B4-BE49-F238E27FC236}">
                    <a16:creationId xmlns:a16="http://schemas.microsoft.com/office/drawing/2014/main" id="{A1461AEC-EAD7-914D-A20C-616AC72B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88" name="Group 126">
              <a:extLst>
                <a:ext uri="{FF2B5EF4-FFF2-40B4-BE49-F238E27FC236}">
                  <a16:creationId xmlns:a16="http://schemas.microsoft.com/office/drawing/2014/main" id="{C05C672E-0AD3-8F4B-9530-84DEC1ACC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38" name="Rectangle 127">
                <a:extLst>
                  <a:ext uri="{FF2B5EF4-FFF2-40B4-BE49-F238E27FC236}">
                    <a16:creationId xmlns:a16="http://schemas.microsoft.com/office/drawing/2014/main" id="{B6852CE7-227A-C945-9408-9F01AC41B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9" name="Rectangle 128">
                <a:extLst>
                  <a:ext uri="{FF2B5EF4-FFF2-40B4-BE49-F238E27FC236}">
                    <a16:creationId xmlns:a16="http://schemas.microsoft.com/office/drawing/2014/main" id="{63E76B42-7615-904F-9956-10810F72F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0" name="Rectangle 129">
                <a:extLst>
                  <a:ext uri="{FF2B5EF4-FFF2-40B4-BE49-F238E27FC236}">
                    <a16:creationId xmlns:a16="http://schemas.microsoft.com/office/drawing/2014/main" id="{272818C8-0445-6A4F-BC40-7BC10B182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1" name="Rectangle 130">
                <a:extLst>
                  <a:ext uri="{FF2B5EF4-FFF2-40B4-BE49-F238E27FC236}">
                    <a16:creationId xmlns:a16="http://schemas.microsoft.com/office/drawing/2014/main" id="{02D7CEA0-AEB6-F84F-BB0E-0C0417E88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89" name="Group 126">
              <a:extLst>
                <a:ext uri="{FF2B5EF4-FFF2-40B4-BE49-F238E27FC236}">
                  <a16:creationId xmlns:a16="http://schemas.microsoft.com/office/drawing/2014/main" id="{8808D07B-F3DE-1740-993E-9CED082F0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34" name="Rectangle 127">
                <a:extLst>
                  <a:ext uri="{FF2B5EF4-FFF2-40B4-BE49-F238E27FC236}">
                    <a16:creationId xmlns:a16="http://schemas.microsoft.com/office/drawing/2014/main" id="{8C344793-8F2B-7840-8CAB-849BF5185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5" name="Rectangle 128">
                <a:extLst>
                  <a:ext uri="{FF2B5EF4-FFF2-40B4-BE49-F238E27FC236}">
                    <a16:creationId xmlns:a16="http://schemas.microsoft.com/office/drawing/2014/main" id="{F9223F08-DBE9-994F-AFEE-8FE1E95FB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6" name="Rectangle 129">
                <a:extLst>
                  <a:ext uri="{FF2B5EF4-FFF2-40B4-BE49-F238E27FC236}">
                    <a16:creationId xmlns:a16="http://schemas.microsoft.com/office/drawing/2014/main" id="{8D2CFF8A-B66E-2A4D-A153-EE374E55E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7" name="Rectangle 130">
                <a:extLst>
                  <a:ext uri="{FF2B5EF4-FFF2-40B4-BE49-F238E27FC236}">
                    <a16:creationId xmlns:a16="http://schemas.microsoft.com/office/drawing/2014/main" id="{D1FE1651-A4EC-AD49-B5C3-F1C1512EF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90" name="Line 37">
              <a:extLst>
                <a:ext uri="{FF2B5EF4-FFF2-40B4-BE49-F238E27FC236}">
                  <a16:creationId xmlns:a16="http://schemas.microsoft.com/office/drawing/2014/main" id="{960E6B10-5A99-CA42-86CC-AEE950B81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91" name="Rectangle 27">
              <a:extLst>
                <a:ext uri="{FF2B5EF4-FFF2-40B4-BE49-F238E27FC236}">
                  <a16:creationId xmlns:a16="http://schemas.microsoft.com/office/drawing/2014/main" id="{31C0C910-3D7B-C14C-9541-1EE8B8A77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92" name="Line 133">
              <a:extLst>
                <a:ext uri="{FF2B5EF4-FFF2-40B4-BE49-F238E27FC236}">
                  <a16:creationId xmlns:a16="http://schemas.microsoft.com/office/drawing/2014/main" id="{8B430C6C-58FE-6B49-AD22-5927FEA1F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F7FB6F5-F9BF-2444-A2B6-909F61E2767D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432" name="Rectangle 28">
                <a:extLst>
                  <a:ext uri="{FF2B5EF4-FFF2-40B4-BE49-F238E27FC236}">
                    <a16:creationId xmlns:a16="http://schemas.microsoft.com/office/drawing/2014/main" id="{AD7E9AED-B717-F44A-A377-6FA04C712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33" name="Rectangle 28">
                <a:extLst>
                  <a:ext uri="{FF2B5EF4-FFF2-40B4-BE49-F238E27FC236}">
                    <a16:creationId xmlns:a16="http://schemas.microsoft.com/office/drawing/2014/main" id="{56C601A6-9148-5E44-AF92-49040CE69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DAM</a:t>
                </a:r>
              </a:p>
            </p:txBody>
          </p:sp>
        </p:grpSp>
        <p:sp>
          <p:nvSpPr>
            <p:cNvPr id="394" name="Line 36">
              <a:extLst>
                <a:ext uri="{FF2B5EF4-FFF2-40B4-BE49-F238E27FC236}">
                  <a16:creationId xmlns:a16="http://schemas.microsoft.com/office/drawing/2014/main" id="{42C93E31-B70B-0A4F-B35B-070F3C8769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95" name="Line 133">
              <a:extLst>
                <a:ext uri="{FF2B5EF4-FFF2-40B4-BE49-F238E27FC236}">
                  <a16:creationId xmlns:a16="http://schemas.microsoft.com/office/drawing/2014/main" id="{56DE4EDC-980E-8645-96CF-1EFD0B55C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A6E1AAC-7E97-0D43-9E40-245916E646B5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430" name="Rectangle 28">
                <a:extLst>
                  <a:ext uri="{FF2B5EF4-FFF2-40B4-BE49-F238E27FC236}">
                    <a16:creationId xmlns:a16="http://schemas.microsoft.com/office/drawing/2014/main" id="{2458E659-9A8F-6F4A-99BA-1F2024F7A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31" name="Rectangle 28">
                <a:extLst>
                  <a:ext uri="{FF2B5EF4-FFF2-40B4-BE49-F238E27FC236}">
                    <a16:creationId xmlns:a16="http://schemas.microsoft.com/office/drawing/2014/main" id="{B1325D50-FED5-8240-BAD2-4FC74F2DD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DAM</a:t>
                </a:r>
              </a:p>
            </p:txBody>
          </p:sp>
        </p:grpSp>
        <p:sp>
          <p:nvSpPr>
            <p:cNvPr id="397" name="Line 36">
              <a:extLst>
                <a:ext uri="{FF2B5EF4-FFF2-40B4-BE49-F238E27FC236}">
                  <a16:creationId xmlns:a16="http://schemas.microsoft.com/office/drawing/2014/main" id="{6F7A2969-E27C-4449-B61D-93228E206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98" name="Line 133">
              <a:extLst>
                <a:ext uri="{FF2B5EF4-FFF2-40B4-BE49-F238E27FC236}">
                  <a16:creationId xmlns:a16="http://schemas.microsoft.com/office/drawing/2014/main" id="{354A08FE-9AAB-5542-AC6E-BD66214620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040DEA50-FC90-794A-BF1D-C52EDC1341EB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428" name="Rectangle 28">
                <a:extLst>
                  <a:ext uri="{FF2B5EF4-FFF2-40B4-BE49-F238E27FC236}">
                    <a16:creationId xmlns:a16="http://schemas.microsoft.com/office/drawing/2014/main" id="{3188DE55-0045-4A4E-8696-39A0D12F4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29" name="Rectangle 28">
                <a:extLst>
                  <a:ext uri="{FF2B5EF4-FFF2-40B4-BE49-F238E27FC236}">
                    <a16:creationId xmlns:a16="http://schemas.microsoft.com/office/drawing/2014/main" id="{58B0FA37-F987-8A44-A1B5-C8F0603A3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DAM</a:t>
                </a:r>
              </a:p>
            </p:txBody>
          </p:sp>
        </p:grpSp>
        <p:sp>
          <p:nvSpPr>
            <p:cNvPr id="400" name="Rectangle 76">
              <a:extLst>
                <a:ext uri="{FF2B5EF4-FFF2-40B4-BE49-F238E27FC236}">
                  <a16:creationId xmlns:a16="http://schemas.microsoft.com/office/drawing/2014/main" id="{D752C43B-6897-9A4F-B959-1CC82A593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01" name="Group 126">
              <a:extLst>
                <a:ext uri="{FF2B5EF4-FFF2-40B4-BE49-F238E27FC236}">
                  <a16:creationId xmlns:a16="http://schemas.microsoft.com/office/drawing/2014/main" id="{0A0605A5-A024-5945-9F7D-5D0289BCC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4" name="Rectangle 127">
                <a:extLst>
                  <a:ext uri="{FF2B5EF4-FFF2-40B4-BE49-F238E27FC236}">
                    <a16:creationId xmlns:a16="http://schemas.microsoft.com/office/drawing/2014/main" id="{4B9469B4-E4C3-6441-A40E-FB9BED3A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5" name="Rectangle 128">
                <a:extLst>
                  <a:ext uri="{FF2B5EF4-FFF2-40B4-BE49-F238E27FC236}">
                    <a16:creationId xmlns:a16="http://schemas.microsoft.com/office/drawing/2014/main" id="{BCC8F3B6-5FEC-794B-8E3A-245E2F7AA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6" name="Rectangle 129">
                <a:extLst>
                  <a:ext uri="{FF2B5EF4-FFF2-40B4-BE49-F238E27FC236}">
                    <a16:creationId xmlns:a16="http://schemas.microsoft.com/office/drawing/2014/main" id="{71E356D7-1778-0E47-A692-34E284DA3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7" name="Rectangle 130">
                <a:extLst>
                  <a:ext uri="{FF2B5EF4-FFF2-40B4-BE49-F238E27FC236}">
                    <a16:creationId xmlns:a16="http://schemas.microsoft.com/office/drawing/2014/main" id="{4E8D3C0B-4E15-0B4B-80F9-D08DBBACD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02" name="Group 126">
              <a:extLst>
                <a:ext uri="{FF2B5EF4-FFF2-40B4-BE49-F238E27FC236}">
                  <a16:creationId xmlns:a16="http://schemas.microsoft.com/office/drawing/2014/main" id="{B1E7CAA3-965F-7347-A217-FE1613396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0" name="Rectangle 127">
                <a:extLst>
                  <a:ext uri="{FF2B5EF4-FFF2-40B4-BE49-F238E27FC236}">
                    <a16:creationId xmlns:a16="http://schemas.microsoft.com/office/drawing/2014/main" id="{BE9B272B-DD7A-5F47-9B20-09707F32A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1" name="Rectangle 128">
                <a:extLst>
                  <a:ext uri="{FF2B5EF4-FFF2-40B4-BE49-F238E27FC236}">
                    <a16:creationId xmlns:a16="http://schemas.microsoft.com/office/drawing/2014/main" id="{37D7FA15-0E4F-C34F-B818-05BFD2BA5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2" name="Rectangle 129">
                <a:extLst>
                  <a:ext uri="{FF2B5EF4-FFF2-40B4-BE49-F238E27FC236}">
                    <a16:creationId xmlns:a16="http://schemas.microsoft.com/office/drawing/2014/main" id="{5BECEFF3-BE26-6D4D-BEDA-F81D74779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3" name="Rectangle 130">
                <a:extLst>
                  <a:ext uri="{FF2B5EF4-FFF2-40B4-BE49-F238E27FC236}">
                    <a16:creationId xmlns:a16="http://schemas.microsoft.com/office/drawing/2014/main" id="{D62EE189-8285-9548-BB35-44E3DD304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03" name="Group 126">
              <a:extLst>
                <a:ext uri="{FF2B5EF4-FFF2-40B4-BE49-F238E27FC236}">
                  <a16:creationId xmlns:a16="http://schemas.microsoft.com/office/drawing/2014/main" id="{D8D0AC0E-4364-5744-AE8D-97E17291B7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16" name="Rectangle 127">
                <a:extLst>
                  <a:ext uri="{FF2B5EF4-FFF2-40B4-BE49-F238E27FC236}">
                    <a16:creationId xmlns:a16="http://schemas.microsoft.com/office/drawing/2014/main" id="{C26046FC-6320-FA42-A1BB-51DB0CA09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7" name="Rectangle 128">
                <a:extLst>
                  <a:ext uri="{FF2B5EF4-FFF2-40B4-BE49-F238E27FC236}">
                    <a16:creationId xmlns:a16="http://schemas.microsoft.com/office/drawing/2014/main" id="{62302FB1-9F2D-7A4D-B7F2-1398EAF6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8" name="Rectangle 129">
                <a:extLst>
                  <a:ext uri="{FF2B5EF4-FFF2-40B4-BE49-F238E27FC236}">
                    <a16:creationId xmlns:a16="http://schemas.microsoft.com/office/drawing/2014/main" id="{155FA068-0AA9-0F4E-817E-648BFB6F8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9" name="Rectangle 130">
                <a:extLst>
                  <a:ext uri="{FF2B5EF4-FFF2-40B4-BE49-F238E27FC236}">
                    <a16:creationId xmlns:a16="http://schemas.microsoft.com/office/drawing/2014/main" id="{E7AAB5A4-5472-5541-84D9-6C2C28F45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404" name="Line 54">
              <a:extLst>
                <a:ext uri="{FF2B5EF4-FFF2-40B4-BE49-F238E27FC236}">
                  <a16:creationId xmlns:a16="http://schemas.microsoft.com/office/drawing/2014/main" id="{A02D167A-D006-9C41-859B-9529628CE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05" name="Line 54">
              <a:extLst>
                <a:ext uri="{FF2B5EF4-FFF2-40B4-BE49-F238E27FC236}">
                  <a16:creationId xmlns:a16="http://schemas.microsoft.com/office/drawing/2014/main" id="{8ADCDB29-451B-B346-8000-3DB75B4A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06" name="Line 54">
              <a:extLst>
                <a:ext uri="{FF2B5EF4-FFF2-40B4-BE49-F238E27FC236}">
                  <a16:creationId xmlns:a16="http://schemas.microsoft.com/office/drawing/2014/main" id="{7C86E56E-B0F4-5B4A-8A0F-2D2D8E533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07" name="Line 54">
              <a:extLst>
                <a:ext uri="{FF2B5EF4-FFF2-40B4-BE49-F238E27FC236}">
                  <a16:creationId xmlns:a16="http://schemas.microsoft.com/office/drawing/2014/main" id="{0E58A6F6-4340-8C40-AB34-AE3B34F21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08" name="Line 71">
              <a:extLst>
                <a:ext uri="{FF2B5EF4-FFF2-40B4-BE49-F238E27FC236}">
                  <a16:creationId xmlns:a16="http://schemas.microsoft.com/office/drawing/2014/main" id="{6E28E4C3-FFA7-F94B-AD50-BEF71BA78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09" name="Line 71">
              <a:extLst>
                <a:ext uri="{FF2B5EF4-FFF2-40B4-BE49-F238E27FC236}">
                  <a16:creationId xmlns:a16="http://schemas.microsoft.com/office/drawing/2014/main" id="{91E70BBB-78F9-7F43-997F-E044B4EB2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10" name="Line 71">
              <a:extLst>
                <a:ext uri="{FF2B5EF4-FFF2-40B4-BE49-F238E27FC236}">
                  <a16:creationId xmlns:a16="http://schemas.microsoft.com/office/drawing/2014/main" id="{BB804FBB-899A-7E4C-98C5-96FE9EF1F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11" name="Line 71">
              <a:extLst>
                <a:ext uri="{FF2B5EF4-FFF2-40B4-BE49-F238E27FC236}">
                  <a16:creationId xmlns:a16="http://schemas.microsoft.com/office/drawing/2014/main" id="{207B2103-3ED9-D54F-916D-41D22C784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12" name="Line 71">
              <a:extLst>
                <a:ext uri="{FF2B5EF4-FFF2-40B4-BE49-F238E27FC236}">
                  <a16:creationId xmlns:a16="http://schemas.microsoft.com/office/drawing/2014/main" id="{2AC976D3-CA51-5543-B6F6-74B47ABA4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13" name="Line 71">
              <a:extLst>
                <a:ext uri="{FF2B5EF4-FFF2-40B4-BE49-F238E27FC236}">
                  <a16:creationId xmlns:a16="http://schemas.microsoft.com/office/drawing/2014/main" id="{79AFB0C1-5A42-8D4A-A034-4283E5C7E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414" name="Text Box 60">
              <a:extLst>
                <a:ext uri="{FF2B5EF4-FFF2-40B4-BE49-F238E27FC236}">
                  <a16:creationId xmlns:a16="http://schemas.microsoft.com/office/drawing/2014/main" id="{13104C55-CCB3-B24C-8ACC-085AECF03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3704" y="3719080"/>
              <a:ext cx="1775701" cy="1443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415" name="Rectangle 31">
              <a:extLst>
                <a:ext uri="{FF2B5EF4-FFF2-40B4-BE49-F238E27FC236}">
                  <a16:creationId xmlns:a16="http://schemas.microsoft.com/office/drawing/2014/main" id="{AF2BA6E7-F2A5-AC48-96C6-ABBE8FA95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577151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43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Quick detour: Buffering at </a:t>
            </a:r>
            <a:r>
              <a:rPr lang="en-US" sz="3600" dirty="0" err="1"/>
              <a:t>sPHENIX</a:t>
            </a:r>
            <a:endParaRPr lang="en-US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892ECB-7906-014C-B667-CF37D7DE58DE}"/>
              </a:ext>
            </a:extLst>
          </p:cNvPr>
          <p:cNvSpPr txBox="1">
            <a:spLocks/>
          </p:cNvSpPr>
          <p:nvPr/>
        </p:nvSpPr>
        <p:spPr>
          <a:xfrm>
            <a:off x="4751378" y="2290390"/>
            <a:ext cx="7922427" cy="37985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700" dirty="0"/>
              <a:t>We heard from Alex that he sees direct logging from DAQ to remote (meaning &lt; 10km distance) in the future. I agree on the technology part</a:t>
            </a:r>
          </a:p>
          <a:p>
            <a:pPr>
              <a:spcBef>
                <a:spcPts val="1200"/>
              </a:spcBef>
            </a:pPr>
            <a:r>
              <a:rPr lang="en-US" sz="2700" dirty="0"/>
              <a:t>But: We have traditionally always had “buffer boxes” in PHENIX, and will in </a:t>
            </a:r>
            <a:r>
              <a:rPr lang="en-US" sz="2700" dirty="0" err="1"/>
              <a:t>sPHENIX</a:t>
            </a:r>
            <a:endParaRPr lang="en-US" sz="2700" dirty="0"/>
          </a:p>
          <a:p>
            <a:pPr>
              <a:spcBef>
                <a:spcPts val="1200"/>
              </a:spcBef>
            </a:pPr>
            <a:r>
              <a:rPr lang="en-US" sz="2700" dirty="0"/>
              <a:t>Why? The data rate at a collider is “</a:t>
            </a:r>
            <a:r>
              <a:rPr lang="en-US" sz="2700" dirty="0" err="1"/>
              <a:t>bursty</a:t>
            </a:r>
            <a:r>
              <a:rPr lang="en-US" sz="2700" dirty="0"/>
              <a:t>” – high luminosity at the begin of a RHIC store, then ”burning off” – change of a factor of 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F1D0DB-1570-DA47-83FF-473C4050DB9C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11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Line 54">
            <a:extLst>
              <a:ext uri="{FF2B5EF4-FFF2-40B4-BE49-F238E27FC236}">
                <a16:creationId xmlns:a16="http://schemas.microsoft.com/office/drawing/2014/main" id="{2DC44C1E-3237-BF49-A8AD-0BA9F9241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2855272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17" name="Line 57">
            <a:extLst>
              <a:ext uri="{FF2B5EF4-FFF2-40B4-BE49-F238E27FC236}">
                <a16:creationId xmlns:a16="http://schemas.microsoft.com/office/drawing/2014/main" id="{1D22C318-A045-D442-A1B6-45A0B0F12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3898489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18" name="Rectangle 64">
            <a:extLst>
              <a:ext uri="{FF2B5EF4-FFF2-40B4-BE49-F238E27FC236}">
                <a16:creationId xmlns:a16="http://schemas.microsoft.com/office/drawing/2014/main" id="{B66319ED-74ED-1B43-AE7D-EA60B1F92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2594468"/>
            <a:ext cx="1173619" cy="4956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19" name="Rectangle 67">
            <a:extLst>
              <a:ext uri="{FF2B5EF4-FFF2-40B4-BE49-F238E27FC236}">
                <a16:creationId xmlns:a16="http://schemas.microsoft.com/office/drawing/2014/main" id="{2090F363-1225-414B-8969-A0AB6A16E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3116076"/>
            <a:ext cx="1173619" cy="4956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96F736A7-7FAB-1E41-85C7-9832A82CB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3637684"/>
            <a:ext cx="1173619" cy="4956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21" name="Rectangle 73">
            <a:extLst>
              <a:ext uri="{FF2B5EF4-FFF2-40B4-BE49-F238E27FC236}">
                <a16:creationId xmlns:a16="http://schemas.microsoft.com/office/drawing/2014/main" id="{C833BC67-E4E7-A448-A409-2C928DBF6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4159293"/>
            <a:ext cx="1173619" cy="49758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22" name="Rectangle 76">
            <a:extLst>
              <a:ext uri="{FF2B5EF4-FFF2-40B4-BE49-F238E27FC236}">
                <a16:creationId xmlns:a16="http://schemas.microsoft.com/office/drawing/2014/main" id="{7B3D5BE8-4A28-D446-A671-947EE892B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4680901"/>
            <a:ext cx="1173619" cy="4956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42" name="Rectangle 76">
            <a:extLst>
              <a:ext uri="{FF2B5EF4-FFF2-40B4-BE49-F238E27FC236}">
                <a16:creationId xmlns:a16="http://schemas.microsoft.com/office/drawing/2014/main" id="{F102EFE5-26F1-CD4D-871B-2CB81A22C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941" y="5202510"/>
            <a:ext cx="1173619" cy="4956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Buffer Box</a:t>
            </a:r>
          </a:p>
        </p:txBody>
      </p:sp>
      <p:sp>
        <p:nvSpPr>
          <p:cNvPr id="46" name="Line 54">
            <a:extLst>
              <a:ext uri="{FF2B5EF4-FFF2-40B4-BE49-F238E27FC236}">
                <a16:creationId xmlns:a16="http://schemas.microsoft.com/office/drawing/2014/main" id="{549B83E2-2A63-5A42-87F3-4D3597424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3376880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47" name="Line 54">
            <a:extLst>
              <a:ext uri="{FF2B5EF4-FFF2-40B4-BE49-F238E27FC236}">
                <a16:creationId xmlns:a16="http://schemas.microsoft.com/office/drawing/2014/main" id="{80B5B853-6005-3042-9422-5A535F34E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4420097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48" name="Line 54">
            <a:extLst>
              <a:ext uri="{FF2B5EF4-FFF2-40B4-BE49-F238E27FC236}">
                <a16:creationId xmlns:a16="http://schemas.microsoft.com/office/drawing/2014/main" id="{21DDD499-239D-3F48-AEEF-5A3684C5AE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4941706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49" name="Line 54">
            <a:extLst>
              <a:ext uri="{FF2B5EF4-FFF2-40B4-BE49-F238E27FC236}">
                <a16:creationId xmlns:a16="http://schemas.microsoft.com/office/drawing/2014/main" id="{1452B0B6-603B-5C4A-AF4C-03912228A7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528" y="5463314"/>
            <a:ext cx="833791" cy="192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50" name="Line 71">
            <a:extLst>
              <a:ext uri="{FF2B5EF4-FFF2-40B4-BE49-F238E27FC236}">
                <a16:creationId xmlns:a16="http://schemas.microsoft.com/office/drawing/2014/main" id="{E33311FC-08A6-4446-90BE-4912A419E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2855272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1" name="Line 71">
            <a:extLst>
              <a:ext uri="{FF2B5EF4-FFF2-40B4-BE49-F238E27FC236}">
                <a16:creationId xmlns:a16="http://schemas.microsoft.com/office/drawing/2014/main" id="{0CDBAD53-598C-3940-8143-4752DD363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3376880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2" name="Line 71">
            <a:extLst>
              <a:ext uri="{FF2B5EF4-FFF2-40B4-BE49-F238E27FC236}">
                <a16:creationId xmlns:a16="http://schemas.microsoft.com/office/drawing/2014/main" id="{B433A7FC-0B1E-7F49-ADF3-7B3CCA8BE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3898489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3" name="Line 71">
            <a:extLst>
              <a:ext uri="{FF2B5EF4-FFF2-40B4-BE49-F238E27FC236}">
                <a16:creationId xmlns:a16="http://schemas.microsoft.com/office/drawing/2014/main" id="{78E348AB-636A-244E-A353-8532A6D2F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4420097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4" name="Line 71">
            <a:extLst>
              <a:ext uri="{FF2B5EF4-FFF2-40B4-BE49-F238E27FC236}">
                <a16:creationId xmlns:a16="http://schemas.microsoft.com/office/drawing/2014/main" id="{5BB5C087-2231-8F49-940B-92DDFC64B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4941706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5" name="Line 71">
            <a:extLst>
              <a:ext uri="{FF2B5EF4-FFF2-40B4-BE49-F238E27FC236}">
                <a16:creationId xmlns:a16="http://schemas.microsoft.com/office/drawing/2014/main" id="{96EE3101-13A6-A744-AD7E-664496B84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560" y="5463314"/>
            <a:ext cx="611973" cy="0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22520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7" name="Rectangle 31">
            <a:extLst>
              <a:ext uri="{FF2B5EF4-FFF2-40B4-BE49-F238E27FC236}">
                <a16:creationId xmlns:a16="http://schemas.microsoft.com/office/drawing/2014/main" id="{A0F1F485-00B0-A94F-9D13-B4C26AC5C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6" y="2209006"/>
            <a:ext cx="1420491" cy="3744377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100+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Crossbar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charset="0"/>
              </a:rPr>
              <a:t>Switch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47B167E-BD5D-5E49-8E17-AABE85B3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2" y="6476206"/>
            <a:ext cx="8791794" cy="3177757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15607752-4D8B-B442-9368-4AF9702B494E}"/>
              </a:ext>
            </a:extLst>
          </p:cNvPr>
          <p:cNvSpPr txBox="1">
            <a:spLocks/>
          </p:cNvSpPr>
          <p:nvPr/>
        </p:nvSpPr>
        <p:spPr>
          <a:xfrm>
            <a:off x="9103023" y="7569255"/>
            <a:ext cx="3319165" cy="12762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2016 (last PHENIX run) beam intensity over a week  </a:t>
            </a:r>
          </a:p>
        </p:txBody>
      </p:sp>
    </p:spTree>
    <p:extLst>
      <p:ext uri="{BB962C8B-B14F-4D97-AF65-F5344CB8AC3E}">
        <p14:creationId xmlns:p14="http://schemas.microsoft.com/office/powerpoint/2010/main" val="419194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Buffering at </a:t>
            </a:r>
            <a:r>
              <a:rPr lang="en-US" sz="3600" dirty="0" err="1"/>
              <a:t>sPHENIX</a:t>
            </a:r>
            <a:endParaRPr lang="en-US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892ECB-7906-014C-B667-CF37D7DE58DE}"/>
              </a:ext>
            </a:extLst>
          </p:cNvPr>
          <p:cNvSpPr txBox="1">
            <a:spLocks/>
          </p:cNvSpPr>
          <p:nvPr/>
        </p:nvSpPr>
        <p:spPr>
          <a:xfrm>
            <a:off x="571500" y="2309023"/>
            <a:ext cx="12102305" cy="34813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800" dirty="0"/>
              <a:t>The HPSS storage system performs best when fed a steady, rather than </a:t>
            </a:r>
            <a:r>
              <a:rPr lang="en-US" sz="2800" dirty="0" err="1"/>
              <a:t>bursty</a:t>
            </a:r>
            <a:r>
              <a:rPr lang="en-US" sz="2800" dirty="0"/>
              <a:t>, data rate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It is also cheaper to level the peaks with buffering at the &lt; 100m network level, and do the much more expensive  &lt;10km at lower average rates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Also, since the start of PHENIX, we have been worrying about what we termed the “bulldozer incident” that would sever the data fibers (no redundant paths!). Never happened, but…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The buffer boxes provide us with O(100hrs) storage capacity to ride out such outages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Can that happen? Well…</a:t>
            </a:r>
          </a:p>
          <a:p>
            <a:pPr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F1D0DB-1570-DA47-83FF-473C4050DB9C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12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0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Severing the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892ECB-7906-014C-B667-CF37D7DE58DE}"/>
              </a:ext>
            </a:extLst>
          </p:cNvPr>
          <p:cNvSpPr txBox="1">
            <a:spLocks/>
          </p:cNvSpPr>
          <p:nvPr/>
        </p:nvSpPr>
        <p:spPr>
          <a:xfrm>
            <a:off x="571500" y="1992271"/>
            <a:ext cx="12102305" cy="70469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800" dirty="0"/>
              <a:t>What you see here is BNL’s ESNET fiber burning to a crisp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And we do have redundant fiber paths… happened right when the other fiber was down, too, after a poorly planned manhole access 30 miles west of the Lab (neither we nor ESNET manage those fibers)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So things can happen!</a:t>
            </a:r>
          </a:p>
          <a:p>
            <a:pPr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F1D0DB-1570-DA47-83FF-473C4050DB9C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13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D0F8A-881B-4748-9BBE-791CF9A8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06" y="2742406"/>
            <a:ext cx="8520906" cy="42800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F7A140-B59B-5341-A9AC-6D9CC654A1A9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2652" y="2437606"/>
            <a:ext cx="945754" cy="457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F6781B-5A9F-0F48-BA9C-EFC1A37E26A0}"/>
              </a:ext>
            </a:extLst>
          </p:cNvPr>
          <p:cNvSpPr txBox="1">
            <a:spLocks/>
          </p:cNvSpPr>
          <p:nvPr/>
        </p:nvSpPr>
        <p:spPr>
          <a:xfrm>
            <a:off x="9826589" y="3428206"/>
            <a:ext cx="2847216" cy="12762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December 16, 2017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21 </a:t>
            </a:r>
            <a:r>
              <a:rPr lang="en-US" sz="2000" dirty="0" err="1"/>
              <a:t>hrs</a:t>
            </a:r>
            <a:r>
              <a:rPr lang="en-US" sz="2000" dirty="0"/>
              <a:t> total network outage for BNL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(No one at the accident scene got severely hurt)</a:t>
            </a:r>
          </a:p>
        </p:txBody>
      </p:sp>
    </p:spTree>
    <p:extLst>
      <p:ext uri="{BB962C8B-B14F-4D97-AF65-F5344CB8AC3E}">
        <p14:creationId xmlns:p14="http://schemas.microsoft.com/office/powerpoint/2010/main" val="78461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5277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 Triggered and Streaming Readout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10/21/2020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14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8" name="Rectangle 7">
            <a:extLst>
              <a:ext uri="{FF2B5EF4-FFF2-40B4-BE49-F238E27FC236}">
                <a16:creationId xmlns:a16="http://schemas.microsoft.com/office/drawing/2014/main" id="{2D99A44C-9222-BD4B-A1C9-AB852F452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681" y="2056606"/>
            <a:ext cx="7383525" cy="8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calorimeters and the  MBD re-use the PHENIX “Data Collection Modules” (v2)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86EC74-4AC6-0C40-A96C-641961900FA2}"/>
              </a:ext>
            </a:extLst>
          </p:cNvPr>
          <p:cNvGrpSpPr/>
          <p:nvPr/>
        </p:nvGrpSpPr>
        <p:grpSpPr>
          <a:xfrm>
            <a:off x="453459" y="2497850"/>
            <a:ext cx="5283263" cy="2301956"/>
            <a:chOff x="453459" y="2497850"/>
            <a:chExt cx="5283263" cy="2301956"/>
          </a:xfrm>
        </p:grpSpPr>
        <p:grpSp>
          <p:nvGrpSpPr>
            <p:cNvPr id="110" name="Group 126">
              <a:extLst>
                <a:ext uri="{FF2B5EF4-FFF2-40B4-BE49-F238E27FC236}">
                  <a16:creationId xmlns:a16="http://schemas.microsoft.com/office/drawing/2014/main" id="{C2EAC0CD-5B2A-7749-BD31-3139FA32ED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016" y="2757448"/>
              <a:ext cx="1028127" cy="741988"/>
              <a:chOff x="1236" y="3274"/>
              <a:chExt cx="521" cy="376"/>
            </a:xfrm>
          </p:grpSpPr>
          <p:sp>
            <p:nvSpPr>
              <p:cNvPr id="112" name="Rectangle 127">
                <a:extLst>
                  <a:ext uri="{FF2B5EF4-FFF2-40B4-BE49-F238E27FC236}">
                    <a16:creationId xmlns:a16="http://schemas.microsoft.com/office/drawing/2014/main" id="{45E2B2BA-5F13-6941-8F01-39A918920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13" name="Rectangle 128">
                <a:extLst>
                  <a:ext uri="{FF2B5EF4-FFF2-40B4-BE49-F238E27FC236}">
                    <a16:creationId xmlns:a16="http://schemas.microsoft.com/office/drawing/2014/main" id="{453FE125-8A12-504E-8D69-4955EEB17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14" name="Rectangle 129">
                <a:extLst>
                  <a:ext uri="{FF2B5EF4-FFF2-40B4-BE49-F238E27FC236}">
                    <a16:creationId xmlns:a16="http://schemas.microsoft.com/office/drawing/2014/main" id="{3BA5F71B-C49A-7345-89DE-2A8E6E71E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15" name="Rectangle 130">
                <a:extLst>
                  <a:ext uri="{FF2B5EF4-FFF2-40B4-BE49-F238E27FC236}">
                    <a16:creationId xmlns:a16="http://schemas.microsoft.com/office/drawing/2014/main" id="{9B652FD3-38A3-3541-8C10-38C3F1E07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16" name="Line 105">
              <a:extLst>
                <a:ext uri="{FF2B5EF4-FFF2-40B4-BE49-F238E27FC236}">
                  <a16:creationId xmlns:a16="http://schemas.microsoft.com/office/drawing/2014/main" id="{69E20C9D-F2E3-B542-BD62-456D79824A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0282" y="3080999"/>
              <a:ext cx="513078" cy="197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21" name="Line 106">
              <a:extLst>
                <a:ext uri="{FF2B5EF4-FFF2-40B4-BE49-F238E27FC236}">
                  <a16:creationId xmlns:a16="http://schemas.microsoft.com/office/drawing/2014/main" id="{C3379DD0-1A11-6F4C-8F76-FCAEB9D36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30925" y="3605915"/>
              <a:ext cx="513078" cy="197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22" name="Line 107">
              <a:extLst>
                <a:ext uri="{FF2B5EF4-FFF2-40B4-BE49-F238E27FC236}">
                  <a16:creationId xmlns:a16="http://schemas.microsoft.com/office/drawing/2014/main" id="{8E47CB79-C774-ED40-8E51-CB876A8E1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0282" y="4282782"/>
              <a:ext cx="513078" cy="1974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grpSp>
          <p:nvGrpSpPr>
            <p:cNvPr id="124" name="Group 126">
              <a:extLst>
                <a:ext uri="{FF2B5EF4-FFF2-40B4-BE49-F238E27FC236}">
                  <a16:creationId xmlns:a16="http://schemas.microsoft.com/office/drawing/2014/main" id="{4EA4ED9C-AF50-F046-BDC1-8E3CA58EB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5334" y="3378977"/>
              <a:ext cx="1028127" cy="741988"/>
              <a:chOff x="1236" y="3274"/>
              <a:chExt cx="521" cy="376"/>
            </a:xfrm>
          </p:grpSpPr>
          <p:sp>
            <p:nvSpPr>
              <p:cNvPr id="125" name="Rectangle 127">
                <a:extLst>
                  <a:ext uri="{FF2B5EF4-FFF2-40B4-BE49-F238E27FC236}">
                    <a16:creationId xmlns:a16="http://schemas.microsoft.com/office/drawing/2014/main" id="{88FAA10B-9C99-3944-8162-83D4475D5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26" name="Rectangle 128">
                <a:extLst>
                  <a:ext uri="{FF2B5EF4-FFF2-40B4-BE49-F238E27FC236}">
                    <a16:creationId xmlns:a16="http://schemas.microsoft.com/office/drawing/2014/main" id="{CA388DC6-6C65-924F-8F23-6C093D36E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27" name="Rectangle 129">
                <a:extLst>
                  <a:ext uri="{FF2B5EF4-FFF2-40B4-BE49-F238E27FC236}">
                    <a16:creationId xmlns:a16="http://schemas.microsoft.com/office/drawing/2014/main" id="{0E6899FC-EB8E-1742-B8AF-6D0EA819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28" name="Rectangle 130">
                <a:extLst>
                  <a:ext uri="{FF2B5EF4-FFF2-40B4-BE49-F238E27FC236}">
                    <a16:creationId xmlns:a16="http://schemas.microsoft.com/office/drawing/2014/main" id="{A29FB1D1-EAB7-7E4F-96BE-E2EA384B8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129" name="Group 126">
              <a:extLst>
                <a:ext uri="{FF2B5EF4-FFF2-40B4-BE49-F238E27FC236}">
                  <a16:creationId xmlns:a16="http://schemas.microsoft.com/office/drawing/2014/main" id="{C128A5D1-DBC0-1742-98C7-09FB50074F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5334" y="4057818"/>
              <a:ext cx="1028127" cy="741988"/>
              <a:chOff x="1236" y="3274"/>
              <a:chExt cx="521" cy="376"/>
            </a:xfrm>
          </p:grpSpPr>
          <p:sp>
            <p:nvSpPr>
              <p:cNvPr id="130" name="Rectangle 127">
                <a:extLst>
                  <a:ext uri="{FF2B5EF4-FFF2-40B4-BE49-F238E27FC236}">
                    <a16:creationId xmlns:a16="http://schemas.microsoft.com/office/drawing/2014/main" id="{09F9A6B6-527E-3545-814A-1A22FB6AA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1" name="Rectangle 128">
                <a:extLst>
                  <a:ext uri="{FF2B5EF4-FFF2-40B4-BE49-F238E27FC236}">
                    <a16:creationId xmlns:a16="http://schemas.microsoft.com/office/drawing/2014/main" id="{885ADE69-A018-5B4C-B216-13404CD7A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2" name="Rectangle 129">
                <a:extLst>
                  <a:ext uri="{FF2B5EF4-FFF2-40B4-BE49-F238E27FC236}">
                    <a16:creationId xmlns:a16="http://schemas.microsoft.com/office/drawing/2014/main" id="{0DA13BEE-C0B9-744A-B75A-49B2C5B5F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3" name="Rectangle 130">
                <a:extLst>
                  <a:ext uri="{FF2B5EF4-FFF2-40B4-BE49-F238E27FC236}">
                    <a16:creationId xmlns:a16="http://schemas.microsoft.com/office/drawing/2014/main" id="{1C8803FF-AC86-9349-BD7B-42C4D87B8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134" name="Group 126">
              <a:extLst>
                <a:ext uri="{FF2B5EF4-FFF2-40B4-BE49-F238E27FC236}">
                  <a16:creationId xmlns:a16="http://schemas.microsoft.com/office/drawing/2014/main" id="{F631FA1B-4A9D-FD4C-BBBC-4CFCB5983F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2531" y="2621202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35" name="Rectangle 127">
                <a:extLst>
                  <a:ext uri="{FF2B5EF4-FFF2-40B4-BE49-F238E27FC236}">
                    <a16:creationId xmlns:a16="http://schemas.microsoft.com/office/drawing/2014/main" id="{08F9161F-46CD-CA4F-A3FC-CC483741F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6" name="Rectangle 128">
                <a:extLst>
                  <a:ext uri="{FF2B5EF4-FFF2-40B4-BE49-F238E27FC236}">
                    <a16:creationId xmlns:a16="http://schemas.microsoft.com/office/drawing/2014/main" id="{752E6E48-803F-B644-B659-79E55A6BC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7" name="Rectangle 129">
                <a:extLst>
                  <a:ext uri="{FF2B5EF4-FFF2-40B4-BE49-F238E27FC236}">
                    <a16:creationId xmlns:a16="http://schemas.microsoft.com/office/drawing/2014/main" id="{1C71049C-B306-FC40-8C82-70CAF3947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38" name="Rectangle 130">
                <a:extLst>
                  <a:ext uri="{FF2B5EF4-FFF2-40B4-BE49-F238E27FC236}">
                    <a16:creationId xmlns:a16="http://schemas.microsoft.com/office/drawing/2014/main" id="{E14287FB-BCC6-A042-9559-C08408AF2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139" name="Group 126">
              <a:extLst>
                <a:ext uri="{FF2B5EF4-FFF2-40B4-BE49-F238E27FC236}">
                  <a16:creationId xmlns:a16="http://schemas.microsoft.com/office/drawing/2014/main" id="{98C272F3-3920-E34F-94ED-C7C60242A4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2531" y="3173746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40" name="Rectangle 127">
                <a:extLst>
                  <a:ext uri="{FF2B5EF4-FFF2-40B4-BE49-F238E27FC236}">
                    <a16:creationId xmlns:a16="http://schemas.microsoft.com/office/drawing/2014/main" id="{47E1BFCE-C67F-1341-B528-5B57BE256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1" name="Rectangle 128">
                <a:extLst>
                  <a:ext uri="{FF2B5EF4-FFF2-40B4-BE49-F238E27FC236}">
                    <a16:creationId xmlns:a16="http://schemas.microsoft.com/office/drawing/2014/main" id="{C6A710EB-C73F-494F-8124-92A4E9032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2" name="Rectangle 129">
                <a:extLst>
                  <a:ext uri="{FF2B5EF4-FFF2-40B4-BE49-F238E27FC236}">
                    <a16:creationId xmlns:a16="http://schemas.microsoft.com/office/drawing/2014/main" id="{7BAC8F2B-37F7-6047-9D80-A94FFE895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3" name="Rectangle 130">
                <a:extLst>
                  <a:ext uri="{FF2B5EF4-FFF2-40B4-BE49-F238E27FC236}">
                    <a16:creationId xmlns:a16="http://schemas.microsoft.com/office/drawing/2014/main" id="{089DAF9E-46AC-134A-9704-8E2D0CCE4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144" name="Group 126">
              <a:extLst>
                <a:ext uri="{FF2B5EF4-FFF2-40B4-BE49-F238E27FC236}">
                  <a16:creationId xmlns:a16="http://schemas.microsoft.com/office/drawing/2014/main" id="{75AF0009-AA6B-4F4D-8E6E-13ADD157F4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2531" y="3726292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45" name="Rectangle 127">
                <a:extLst>
                  <a:ext uri="{FF2B5EF4-FFF2-40B4-BE49-F238E27FC236}">
                    <a16:creationId xmlns:a16="http://schemas.microsoft.com/office/drawing/2014/main" id="{9A7F15E7-4EF4-E74A-BDD2-5C5DBE032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6" name="Rectangle 128">
                <a:extLst>
                  <a:ext uri="{FF2B5EF4-FFF2-40B4-BE49-F238E27FC236}">
                    <a16:creationId xmlns:a16="http://schemas.microsoft.com/office/drawing/2014/main" id="{D8D261B6-3BDF-B546-9246-676F68395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7" name="Rectangle 129">
                <a:extLst>
                  <a:ext uri="{FF2B5EF4-FFF2-40B4-BE49-F238E27FC236}">
                    <a16:creationId xmlns:a16="http://schemas.microsoft.com/office/drawing/2014/main" id="{BE67A81D-166C-D84B-A301-58ECC3482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48" name="Rectangle 130">
                <a:extLst>
                  <a:ext uri="{FF2B5EF4-FFF2-40B4-BE49-F238E27FC236}">
                    <a16:creationId xmlns:a16="http://schemas.microsoft.com/office/drawing/2014/main" id="{AC8A6C22-C295-5440-8C4F-36AB258A1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28D610B-0925-AA43-9F75-7E3E7898CA22}"/>
                </a:ext>
              </a:extLst>
            </p:cNvPr>
            <p:cNvSpPr txBox="1"/>
            <p:nvPr/>
          </p:nvSpPr>
          <p:spPr>
            <a:xfrm>
              <a:off x="453459" y="4267394"/>
              <a:ext cx="2085747" cy="38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Calorimeters, MBD</a:t>
              </a:r>
            </a:p>
          </p:txBody>
        </p:sp>
        <p:pic>
          <p:nvPicPr>
            <p:cNvPr id="179" name="Picture 178" descr="calorimeter_schematic.pdf">
              <a:extLst>
                <a:ext uri="{FF2B5EF4-FFF2-40B4-BE49-F238E27FC236}">
                  <a16:creationId xmlns:a16="http://schemas.microsoft.com/office/drawing/2014/main" id="{30AE96DD-E72F-7B4D-851B-936E37724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46" y="2497850"/>
              <a:ext cx="1480907" cy="1916468"/>
            </a:xfrm>
            <a:prstGeom prst="rect">
              <a:avLst/>
            </a:prstGeom>
          </p:spPr>
        </p:pic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894C03F1-067B-2C43-8C7F-82455720C431}"/>
                </a:ext>
              </a:extLst>
            </p:cNvPr>
            <p:cNvCxnSpPr/>
            <p:nvPr/>
          </p:nvCxnSpPr>
          <p:spPr>
            <a:xfrm>
              <a:off x="4925005" y="3203365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3058ACF9-7D6C-F841-B873-542FEA705B9A}"/>
                </a:ext>
              </a:extLst>
            </p:cNvPr>
            <p:cNvCxnSpPr/>
            <p:nvPr/>
          </p:nvCxnSpPr>
          <p:spPr>
            <a:xfrm>
              <a:off x="4925005" y="3774612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264E5788-EA09-9541-B58E-F5775D67076D}"/>
                </a:ext>
              </a:extLst>
            </p:cNvPr>
            <p:cNvCxnSpPr/>
            <p:nvPr/>
          </p:nvCxnSpPr>
          <p:spPr>
            <a:xfrm>
              <a:off x="4925005" y="4345859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Rectangle 7">
            <a:extLst>
              <a:ext uri="{FF2B5EF4-FFF2-40B4-BE49-F238E27FC236}">
                <a16:creationId xmlns:a16="http://schemas.microsoft.com/office/drawing/2014/main" id="{59CB1741-4408-914F-A44F-04A8DE1F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053" y="5417441"/>
            <a:ext cx="6028154" cy="12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TPC, the MVTX, and the INTT are read out through the ATLAS “FELIX” card directly into a standard PC </a:t>
            </a:r>
          </a:p>
        </p:txBody>
      </p:sp>
      <p:pic>
        <p:nvPicPr>
          <p:cNvPr id="189" name="Picture 188" descr="2017-07-11 10.13.22.jpg">
            <a:extLst>
              <a:ext uri="{FF2B5EF4-FFF2-40B4-BE49-F238E27FC236}">
                <a16:creationId xmlns:a16="http://schemas.microsoft.com/office/drawing/2014/main" id="{508B109F-D822-E44A-84D3-8C8D25A4A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7" t="42805" r="9091" b="22711"/>
          <a:stretch/>
        </p:blipFill>
        <p:spPr>
          <a:xfrm>
            <a:off x="8336826" y="3070234"/>
            <a:ext cx="3651180" cy="218677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A446CBFD-AF1D-884A-972E-951A382E1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606" y="6998574"/>
            <a:ext cx="2580660" cy="1592041"/>
          </a:xfrm>
          <a:prstGeom prst="rect">
            <a:avLst/>
          </a:prstGeom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CDC15876-8686-E049-B3D3-0033ECCC60ED}"/>
              </a:ext>
            </a:extLst>
          </p:cNvPr>
          <p:cNvSpPr txBox="1"/>
          <p:nvPr/>
        </p:nvSpPr>
        <p:spPr>
          <a:xfrm>
            <a:off x="7390785" y="8567623"/>
            <a:ext cx="234699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</a:rPr>
              <a:t>ATLAS FELIX Card </a:t>
            </a:r>
          </a:p>
        </p:txBody>
      </p:sp>
      <p:pic>
        <p:nvPicPr>
          <p:cNvPr id="193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>
            <a:extLst>
              <a:ext uri="{FF2B5EF4-FFF2-40B4-BE49-F238E27FC236}">
                <a16:creationId xmlns:a16="http://schemas.microsoft.com/office/drawing/2014/main" id="{D1E42D72-DCD3-614B-B44A-1A328C60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15" y="7009606"/>
            <a:ext cx="2789452" cy="15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60DC4EC8-2B73-8246-8E44-D53C1A9BF4B9}"/>
              </a:ext>
            </a:extLst>
          </p:cNvPr>
          <p:cNvSpPr txBox="1"/>
          <p:nvPr/>
        </p:nvSpPr>
        <p:spPr>
          <a:xfrm>
            <a:off x="10123655" y="8557662"/>
            <a:ext cx="234699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</a:rPr>
              <a:t>Installed in a PC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CEF444-FECD-1D40-AA5A-D9CCE771D45D}"/>
              </a:ext>
            </a:extLst>
          </p:cNvPr>
          <p:cNvSpPr/>
          <p:nvPr/>
        </p:nvSpPr>
        <p:spPr>
          <a:xfrm>
            <a:off x="5210871" y="4594910"/>
            <a:ext cx="2512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Triggered readout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C235921-6034-E546-9692-9C638F91C26B}"/>
              </a:ext>
            </a:extLst>
          </p:cNvPr>
          <p:cNvSpPr/>
          <p:nvPr/>
        </p:nvSpPr>
        <p:spPr>
          <a:xfrm>
            <a:off x="3925721" y="8035610"/>
            <a:ext cx="3037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Streaming readout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5386A-79AA-8147-BF22-AB7252E634EC}"/>
              </a:ext>
            </a:extLst>
          </p:cNvPr>
          <p:cNvGrpSpPr/>
          <p:nvPr/>
        </p:nvGrpSpPr>
        <p:grpSpPr>
          <a:xfrm>
            <a:off x="329406" y="5638006"/>
            <a:ext cx="6390453" cy="2510467"/>
            <a:chOff x="407599" y="5638006"/>
            <a:chExt cx="6390453" cy="2510467"/>
          </a:xfrm>
        </p:grpSpPr>
        <p:sp>
          <p:nvSpPr>
            <p:cNvPr id="123" name="Text Box 112">
              <a:extLst>
                <a:ext uri="{FF2B5EF4-FFF2-40B4-BE49-F238E27FC236}">
                  <a16:creationId xmlns:a16="http://schemas.microsoft.com/office/drawing/2014/main" id="{B69ADE1C-6B02-C049-AC38-10D052799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842" y="7137926"/>
              <a:ext cx="1969920" cy="414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b="1">
                  <a:solidFill>
                    <a:srgbClr val="FFFF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149" name="Line 133">
              <a:extLst>
                <a:ext uri="{FF2B5EF4-FFF2-40B4-BE49-F238E27FC236}">
                  <a16:creationId xmlns:a16="http://schemas.microsoft.com/office/drawing/2014/main" id="{6C719532-F7DD-104C-A598-03A42E59B5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0860" y="6082821"/>
              <a:ext cx="98977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800" dirty="0">
                <a:cs typeface="Arial" charset="0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68BDFC9-B5D7-1D45-B913-304172F51917}"/>
                </a:ext>
              </a:extLst>
            </p:cNvPr>
            <p:cNvGrpSpPr/>
            <p:nvPr/>
          </p:nvGrpSpPr>
          <p:grpSpPr>
            <a:xfrm>
              <a:off x="4556714" y="5857031"/>
              <a:ext cx="1389257" cy="473609"/>
              <a:chOff x="3232149" y="4995863"/>
              <a:chExt cx="1117602" cy="381000"/>
            </a:xfrm>
          </p:grpSpPr>
          <p:sp>
            <p:nvSpPr>
              <p:cNvPr id="151" name="Rectangle 28">
                <a:extLst>
                  <a:ext uri="{FF2B5EF4-FFF2-40B4-BE49-F238E27FC236}">
                    <a16:creationId xmlns:a16="http://schemas.microsoft.com/office/drawing/2014/main" id="{9F227C78-1212-3946-AE06-9C235F6A7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000000"/>
                    </a:solidFill>
                    <a:cs typeface="Arial" charset="0"/>
                  </a:rPr>
                  <a:t>PC</a:t>
                </a:r>
              </a:p>
            </p:txBody>
          </p:sp>
          <p:sp>
            <p:nvSpPr>
              <p:cNvPr id="152" name="Rectangle 28">
                <a:extLst>
                  <a:ext uri="{FF2B5EF4-FFF2-40B4-BE49-F238E27FC236}">
                    <a16:creationId xmlns:a16="http://schemas.microsoft.com/office/drawing/2014/main" id="{D2F8ECAA-A160-DC49-8AE2-ABE99EC3E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53" name="Line 133">
              <a:extLst>
                <a:ext uri="{FF2B5EF4-FFF2-40B4-BE49-F238E27FC236}">
                  <a16:creationId xmlns:a16="http://schemas.microsoft.com/office/drawing/2014/main" id="{3EAE3E4B-57AA-E840-9BC2-CB477D990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0860" y="6635365"/>
              <a:ext cx="98977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800" dirty="0">
                <a:cs typeface="Arial" charset="0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A532A05-EAB1-6C44-B96E-E555D3B146FE}"/>
                </a:ext>
              </a:extLst>
            </p:cNvPr>
            <p:cNvGrpSpPr/>
            <p:nvPr/>
          </p:nvGrpSpPr>
          <p:grpSpPr>
            <a:xfrm>
              <a:off x="4556714" y="6409575"/>
              <a:ext cx="1389257" cy="473609"/>
              <a:chOff x="3232149" y="4995863"/>
              <a:chExt cx="1117602" cy="381000"/>
            </a:xfrm>
          </p:grpSpPr>
          <p:sp>
            <p:nvSpPr>
              <p:cNvPr id="155" name="Rectangle 28">
                <a:extLst>
                  <a:ext uri="{FF2B5EF4-FFF2-40B4-BE49-F238E27FC236}">
                    <a16:creationId xmlns:a16="http://schemas.microsoft.com/office/drawing/2014/main" id="{DA1989D6-3227-1B46-B8D5-C57FE8282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000000"/>
                    </a:solidFill>
                    <a:cs typeface="Arial" charset="0"/>
                  </a:rPr>
                  <a:t>PC</a:t>
                </a:r>
              </a:p>
            </p:txBody>
          </p:sp>
          <p:sp>
            <p:nvSpPr>
              <p:cNvPr id="156" name="Rectangle 28">
                <a:extLst>
                  <a:ext uri="{FF2B5EF4-FFF2-40B4-BE49-F238E27FC236}">
                    <a16:creationId xmlns:a16="http://schemas.microsoft.com/office/drawing/2014/main" id="{75E854A2-FBAB-1844-BD59-D5026D30D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57" name="Line 133">
              <a:extLst>
                <a:ext uri="{FF2B5EF4-FFF2-40B4-BE49-F238E27FC236}">
                  <a16:creationId xmlns:a16="http://schemas.microsoft.com/office/drawing/2014/main" id="{1B5F6D02-37B9-9941-BAD5-DAC35B222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0860" y="7198435"/>
              <a:ext cx="98977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800" dirty="0">
                <a:cs typeface="Arial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C1547F65-270A-F94F-AA07-4B7A6A86160F}"/>
                </a:ext>
              </a:extLst>
            </p:cNvPr>
            <p:cNvGrpSpPr/>
            <p:nvPr/>
          </p:nvGrpSpPr>
          <p:grpSpPr>
            <a:xfrm>
              <a:off x="4556714" y="6972644"/>
              <a:ext cx="1389257" cy="473609"/>
              <a:chOff x="3232149" y="4995863"/>
              <a:chExt cx="1117602" cy="381000"/>
            </a:xfrm>
          </p:grpSpPr>
          <p:sp>
            <p:nvSpPr>
              <p:cNvPr id="159" name="Rectangle 28">
                <a:extLst>
                  <a:ext uri="{FF2B5EF4-FFF2-40B4-BE49-F238E27FC236}">
                    <a16:creationId xmlns:a16="http://schemas.microsoft.com/office/drawing/2014/main" id="{BC4BE729-75DA-4A4F-985B-6704AD92C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000000"/>
                    </a:solidFill>
                    <a:cs typeface="Arial" charset="0"/>
                  </a:rPr>
                  <a:t>PC</a:t>
                </a:r>
              </a:p>
            </p:txBody>
          </p:sp>
          <p:sp>
            <p:nvSpPr>
              <p:cNvPr id="160" name="Rectangle 28">
                <a:extLst>
                  <a:ext uri="{FF2B5EF4-FFF2-40B4-BE49-F238E27FC236}">
                    <a16:creationId xmlns:a16="http://schemas.microsoft.com/office/drawing/2014/main" id="{6A93EF84-B2EC-0C44-93F5-79442B3EE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61" name="Group 126">
              <a:extLst>
                <a:ext uri="{FF2B5EF4-FFF2-40B4-BE49-F238E27FC236}">
                  <a16:creationId xmlns:a16="http://schemas.microsoft.com/office/drawing/2014/main" id="{D0EF07E2-FD24-F948-A4BF-51CA88A5C1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7171" y="5643278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62" name="Rectangle 127">
                <a:extLst>
                  <a:ext uri="{FF2B5EF4-FFF2-40B4-BE49-F238E27FC236}">
                    <a16:creationId xmlns:a16="http://schemas.microsoft.com/office/drawing/2014/main" id="{1CDC095D-7E89-5A4C-AD82-6FBA53415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63" name="Rectangle 128">
                <a:extLst>
                  <a:ext uri="{FF2B5EF4-FFF2-40B4-BE49-F238E27FC236}">
                    <a16:creationId xmlns:a16="http://schemas.microsoft.com/office/drawing/2014/main" id="{08C3877D-D5FE-4040-9539-33587336E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64" name="Rectangle 129">
                <a:extLst>
                  <a:ext uri="{FF2B5EF4-FFF2-40B4-BE49-F238E27FC236}">
                    <a16:creationId xmlns:a16="http://schemas.microsoft.com/office/drawing/2014/main" id="{D2A4FCE4-A923-794C-8739-5C1E31A69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65" name="Rectangle 130">
                <a:extLst>
                  <a:ext uri="{FF2B5EF4-FFF2-40B4-BE49-F238E27FC236}">
                    <a16:creationId xmlns:a16="http://schemas.microsoft.com/office/drawing/2014/main" id="{4D301357-5028-964B-A837-696AFADCC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66" name="Group 126">
              <a:extLst>
                <a:ext uri="{FF2B5EF4-FFF2-40B4-BE49-F238E27FC236}">
                  <a16:creationId xmlns:a16="http://schemas.microsoft.com/office/drawing/2014/main" id="{3B71762B-C1B2-544A-A9F8-75A159F4D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7171" y="6222148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67" name="Rectangle 127">
                <a:extLst>
                  <a:ext uri="{FF2B5EF4-FFF2-40B4-BE49-F238E27FC236}">
                    <a16:creationId xmlns:a16="http://schemas.microsoft.com/office/drawing/2014/main" id="{6CBEFB4A-7F6F-0540-B1E0-552345975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68" name="Rectangle 128">
                <a:extLst>
                  <a:ext uri="{FF2B5EF4-FFF2-40B4-BE49-F238E27FC236}">
                    <a16:creationId xmlns:a16="http://schemas.microsoft.com/office/drawing/2014/main" id="{62A16516-1CAF-F94E-B203-73C2DA3C5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69" name="Rectangle 129">
                <a:extLst>
                  <a:ext uri="{FF2B5EF4-FFF2-40B4-BE49-F238E27FC236}">
                    <a16:creationId xmlns:a16="http://schemas.microsoft.com/office/drawing/2014/main" id="{1F61815A-7541-FF4C-9F9F-613A4A742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70" name="Rectangle 130">
                <a:extLst>
                  <a:ext uri="{FF2B5EF4-FFF2-40B4-BE49-F238E27FC236}">
                    <a16:creationId xmlns:a16="http://schemas.microsoft.com/office/drawing/2014/main" id="{90F3CE3F-E7B0-874E-9A75-28E38DFB9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71" name="Group 126">
              <a:extLst>
                <a:ext uri="{FF2B5EF4-FFF2-40B4-BE49-F238E27FC236}">
                  <a16:creationId xmlns:a16="http://schemas.microsoft.com/office/drawing/2014/main" id="{CA5FC860-F8B1-FC4F-A10D-FF3A872D7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7171" y="6801021"/>
              <a:ext cx="1028127" cy="741988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72" name="Rectangle 127">
                <a:extLst>
                  <a:ext uri="{FF2B5EF4-FFF2-40B4-BE49-F238E27FC236}">
                    <a16:creationId xmlns:a16="http://schemas.microsoft.com/office/drawing/2014/main" id="{CA07953C-621D-8341-9B09-41D9038F1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73" name="Rectangle 128">
                <a:extLst>
                  <a:ext uri="{FF2B5EF4-FFF2-40B4-BE49-F238E27FC236}">
                    <a16:creationId xmlns:a16="http://schemas.microsoft.com/office/drawing/2014/main" id="{74CBBE91-FEF5-EF40-AA03-A000E7B21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74" name="Rectangle 129">
                <a:extLst>
                  <a:ext uri="{FF2B5EF4-FFF2-40B4-BE49-F238E27FC236}">
                    <a16:creationId xmlns:a16="http://schemas.microsoft.com/office/drawing/2014/main" id="{80CD38CF-7033-7C4B-A3E8-88D366399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175" name="Rectangle 130">
                <a:extLst>
                  <a:ext uri="{FF2B5EF4-FFF2-40B4-BE49-F238E27FC236}">
                    <a16:creationId xmlns:a16="http://schemas.microsoft.com/office/drawing/2014/main" id="{1976B655-EDB5-FF43-BF6E-51F610176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800" dirty="0">
                    <a:solidFill>
                      <a:srgbClr val="FFFFFF"/>
                    </a:solidFill>
                    <a:cs typeface="Arial" charset="0"/>
                  </a:rPr>
                  <a:t>FEE</a:t>
                </a:r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74E01597-FC54-7D45-ABD9-0679D3091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60"/>
            <a:stretch/>
          </p:blipFill>
          <p:spPr>
            <a:xfrm>
              <a:off x="809434" y="5638006"/>
              <a:ext cx="1745988" cy="1124327"/>
            </a:xfrm>
            <a:prstGeom prst="rect">
              <a:avLst/>
            </a:prstGeom>
          </p:spPr>
        </p:pic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F42B7797-9B79-4743-9B25-7FA590D1C8FE}"/>
                </a:ext>
              </a:extLst>
            </p:cNvPr>
            <p:cNvCxnSpPr/>
            <p:nvPr/>
          </p:nvCxnSpPr>
          <p:spPr>
            <a:xfrm>
              <a:off x="5986335" y="6078718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0D03B849-E261-764D-B6B4-948BE1BF2BBB}"/>
                </a:ext>
              </a:extLst>
            </p:cNvPr>
            <p:cNvCxnSpPr/>
            <p:nvPr/>
          </p:nvCxnSpPr>
          <p:spPr>
            <a:xfrm>
              <a:off x="5986335" y="6649965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3C299274-8B95-E04B-B5F1-337FFC7F7006}"/>
                </a:ext>
              </a:extLst>
            </p:cNvPr>
            <p:cNvCxnSpPr/>
            <p:nvPr/>
          </p:nvCxnSpPr>
          <p:spPr>
            <a:xfrm>
              <a:off x="5986335" y="7221212"/>
              <a:ext cx="811717" cy="161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1B06DEE2-3A76-7A40-BF7D-4D4C2B62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599" y="7099691"/>
              <a:ext cx="1877233" cy="1048782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FFFC64FD-7AB9-E94C-8435-51876E76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2828" y="7213191"/>
              <a:ext cx="713578" cy="667392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B73B949-723D-BD40-88D8-68DCCC92FDAD}"/>
                </a:ext>
              </a:extLst>
            </p:cNvPr>
            <p:cNvSpPr txBox="1"/>
            <p:nvPr/>
          </p:nvSpPr>
          <p:spPr>
            <a:xfrm>
              <a:off x="724528" y="6743052"/>
              <a:ext cx="1954399" cy="38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TPC, MVTX, INTT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41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I explain Streaming Readout to the Public Affairs guys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892ECB-7906-014C-B667-CF37D7DE58DE}"/>
              </a:ext>
            </a:extLst>
          </p:cNvPr>
          <p:cNvSpPr txBox="1">
            <a:spLocks/>
          </p:cNvSpPr>
          <p:nvPr/>
        </p:nvSpPr>
        <p:spPr>
          <a:xfrm>
            <a:off x="481806" y="2285206"/>
            <a:ext cx="11734800" cy="640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800" dirty="0"/>
              <a:t>Think of the recordings of a shopping mall’s security cameras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You keep, say, a month worth of video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Most of the time, absolutely nothing of interest happens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But when there’s something going on, a burglary or so, you go back and cut out the 15 minutes of video in question for the cops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Think of those 15 minutes as the long-term stored data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90"/>
                </a:solidFill>
              </a:rPr>
              <a:t>Translation to </a:t>
            </a:r>
            <a:r>
              <a:rPr lang="en-US" sz="2800" dirty="0" err="1">
                <a:solidFill>
                  <a:srgbClr val="000090"/>
                </a:solidFill>
              </a:rPr>
              <a:t>sPHENIX</a:t>
            </a:r>
            <a:r>
              <a:rPr lang="en-US" sz="2800" dirty="0">
                <a:solidFill>
                  <a:srgbClr val="000090"/>
                </a:solidFill>
              </a:rPr>
              <a:t>…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90"/>
                </a:solidFill>
              </a:rPr>
              <a:t>We record the arrival of charge continuously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90"/>
                </a:solidFill>
              </a:rPr>
              <a:t>But at the end, we are really mostly interested of the piece of “recording” at the time we triggered an actual event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90"/>
                </a:solidFill>
              </a:rPr>
              <a:t>So stored “events” for the TPC will be a series of short “charge recording segments” covering the times when we triggered the rest of the experiment.</a:t>
            </a:r>
            <a:endParaRPr lang="en-US" sz="28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F1D0DB-1570-DA47-83FF-473C4050DB9C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15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2A165-9297-B940-9210-D14CA062B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5277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 “Must-have” </a:t>
            </a:r>
            <a:r>
              <a:rPr lang="en-US" dirty="0" err="1">
                <a:latin typeface="+mn-lt"/>
                <a:ea typeface="+mj-ea"/>
                <a:cs typeface="+mj-cs"/>
              </a:rPr>
              <a:t>Triggered+Streaming</a:t>
            </a:r>
            <a:r>
              <a:rPr lang="en-US" dirty="0">
                <a:latin typeface="+mn-lt"/>
                <a:ea typeface="+mj-ea"/>
                <a:cs typeface="+mj-cs"/>
              </a:rPr>
              <a:t> events…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10/21/2020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16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897E6A0-F755-924D-9414-41EEE0EB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8" r="6049"/>
          <a:stretch/>
        </p:blipFill>
        <p:spPr>
          <a:xfrm>
            <a:off x="395575" y="2132806"/>
            <a:ext cx="12202031" cy="4713731"/>
          </a:xfrm>
          <a:prstGeom prst="rect">
            <a:avLst/>
          </a:prstGeom>
        </p:spPr>
      </p:pic>
      <p:sp>
        <p:nvSpPr>
          <p:cNvPr id="116" name="Rectangle 7">
            <a:extLst>
              <a:ext uri="{FF2B5EF4-FFF2-40B4-BE49-F238E27FC236}">
                <a16:creationId xmlns:a16="http://schemas.microsoft.com/office/drawing/2014/main" id="{45526704-EB0C-4E45-ABB3-C9EEC859C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795" y="6857206"/>
            <a:ext cx="7367264" cy="46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4900" tIns="92450" rIns="184900" bIns="92450">
            <a:spAutoFit/>
          </a:bodyPr>
          <a:lstStyle/>
          <a:p>
            <a:pPr>
              <a:tabLst>
                <a:tab pos="1852205" algn="l"/>
                <a:tab pos="2211732" algn="l"/>
                <a:tab pos="3932322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Chunks correlated with triggered events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9D5458B-931C-184D-98D6-0F8914B6FEAE}"/>
              </a:ext>
            </a:extLst>
          </p:cNvPr>
          <p:cNvCxnSpPr>
            <a:cxnSpLocks/>
          </p:cNvCxnSpPr>
          <p:nvPr/>
        </p:nvCxnSpPr>
        <p:spPr>
          <a:xfrm flipH="1" flipV="1">
            <a:off x="3241901" y="6113162"/>
            <a:ext cx="1507105" cy="733375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340107E-782E-0E45-9DA7-6902BFB5D71B}"/>
              </a:ext>
            </a:extLst>
          </p:cNvPr>
          <p:cNvCxnSpPr>
            <a:cxnSpLocks/>
          </p:cNvCxnSpPr>
          <p:nvPr/>
        </p:nvCxnSpPr>
        <p:spPr>
          <a:xfrm flipV="1">
            <a:off x="5198831" y="6080311"/>
            <a:ext cx="0" cy="766226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5E1EBC6-EAB0-9B4D-AADA-6F3B312FC74D}"/>
              </a:ext>
            </a:extLst>
          </p:cNvPr>
          <p:cNvCxnSpPr>
            <a:cxnSpLocks/>
          </p:cNvCxnSpPr>
          <p:nvPr/>
        </p:nvCxnSpPr>
        <p:spPr>
          <a:xfrm flipV="1">
            <a:off x="5511006" y="6047461"/>
            <a:ext cx="263393" cy="799076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7">
            <a:extLst>
              <a:ext uri="{FF2B5EF4-FFF2-40B4-BE49-F238E27FC236}">
                <a16:creationId xmlns:a16="http://schemas.microsoft.com/office/drawing/2014/main" id="{EA02E3E5-2164-DA44-A45D-675EBA5A3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806" y="7519143"/>
            <a:ext cx="11109246" cy="16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In this way, we guarantee that we are reading “full” events here with information from all detectors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These are really our “baseline” data.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But there are ”reserves”!</a:t>
            </a:r>
          </a:p>
        </p:txBody>
      </p:sp>
    </p:spTree>
    <p:extLst>
      <p:ext uri="{BB962C8B-B14F-4D97-AF65-F5344CB8AC3E}">
        <p14:creationId xmlns:p14="http://schemas.microsoft.com/office/powerpoint/2010/main" val="663375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5277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 … plus “opportunistic” streaming-only events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10/21/2020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17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897E6A0-F755-924D-9414-41EEE0EB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8" t="46880" r="6049"/>
          <a:stretch/>
        </p:blipFill>
        <p:spPr>
          <a:xfrm>
            <a:off x="207574" y="2169643"/>
            <a:ext cx="12202031" cy="2503931"/>
          </a:xfrm>
          <a:prstGeom prst="rect">
            <a:avLst/>
          </a:prstGeom>
        </p:spPr>
      </p:pic>
      <p:sp>
        <p:nvSpPr>
          <p:cNvPr id="129" name="Rectangle 7">
            <a:extLst>
              <a:ext uri="{FF2B5EF4-FFF2-40B4-BE49-F238E27FC236}">
                <a16:creationId xmlns:a16="http://schemas.microsoft.com/office/drawing/2014/main" id="{EA02E3E5-2164-DA44-A45D-675EBA5A3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10" y="6764050"/>
            <a:ext cx="11109246" cy="197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In addition, we can read “tracking-only” events without the calorimeters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Greatly enhances the statistics for several physics signals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Our Heavy Flavor group paved the way, others will soon discover the benefits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We can “back-fill” our storage limit with those events, open/close throttle as needed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3D782-6F92-9445-B563-954DA463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8" t="46880" r="6049"/>
          <a:stretch/>
        </p:blipFill>
        <p:spPr>
          <a:xfrm>
            <a:off x="236918" y="4265313"/>
            <a:ext cx="12202031" cy="25039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99D2A5-1268-AB4F-BE69-EFE975BCD608}"/>
              </a:ext>
            </a:extLst>
          </p:cNvPr>
          <p:cNvCxnSpPr/>
          <p:nvPr/>
        </p:nvCxnSpPr>
        <p:spPr bwMode="auto">
          <a:xfrm flipV="1">
            <a:off x="8711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89CFE-8D64-724D-8446-A771BAD9B305}"/>
              </a:ext>
            </a:extLst>
          </p:cNvPr>
          <p:cNvCxnSpPr/>
          <p:nvPr/>
        </p:nvCxnSpPr>
        <p:spPr bwMode="auto">
          <a:xfrm flipV="1">
            <a:off x="8940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8EC774-9DFF-F844-A68B-A62E77AD9083}"/>
              </a:ext>
            </a:extLst>
          </p:cNvPr>
          <p:cNvCxnSpPr/>
          <p:nvPr/>
        </p:nvCxnSpPr>
        <p:spPr bwMode="auto">
          <a:xfrm flipV="1">
            <a:off x="9321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98597C-2E14-B145-B617-FCC87A2F940B}"/>
              </a:ext>
            </a:extLst>
          </p:cNvPr>
          <p:cNvCxnSpPr/>
          <p:nvPr/>
        </p:nvCxnSpPr>
        <p:spPr bwMode="auto">
          <a:xfrm flipV="1">
            <a:off x="9625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5FFC84-56A0-D649-B260-F9EF10B68F2B}"/>
              </a:ext>
            </a:extLst>
          </p:cNvPr>
          <p:cNvCxnSpPr/>
          <p:nvPr/>
        </p:nvCxnSpPr>
        <p:spPr bwMode="auto">
          <a:xfrm flipV="1">
            <a:off x="82542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C45DC3-8296-754C-BAB2-EF5F539D1041}"/>
              </a:ext>
            </a:extLst>
          </p:cNvPr>
          <p:cNvCxnSpPr/>
          <p:nvPr/>
        </p:nvCxnSpPr>
        <p:spPr bwMode="auto">
          <a:xfrm flipV="1">
            <a:off x="80256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6F7B7F-2EBD-BB40-BCEB-9D43410B3748}"/>
              </a:ext>
            </a:extLst>
          </p:cNvPr>
          <p:cNvCxnSpPr/>
          <p:nvPr/>
        </p:nvCxnSpPr>
        <p:spPr bwMode="auto">
          <a:xfrm flipV="1">
            <a:off x="76446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F6A89F-5B7D-3345-A677-4A91E57DCD52}"/>
              </a:ext>
            </a:extLst>
          </p:cNvPr>
          <p:cNvCxnSpPr/>
          <p:nvPr/>
        </p:nvCxnSpPr>
        <p:spPr bwMode="auto">
          <a:xfrm flipV="1">
            <a:off x="6273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910DB0-AB00-DD47-8698-A808432B556C}"/>
              </a:ext>
            </a:extLst>
          </p:cNvPr>
          <p:cNvCxnSpPr/>
          <p:nvPr/>
        </p:nvCxnSpPr>
        <p:spPr bwMode="auto">
          <a:xfrm flipV="1">
            <a:off x="6044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9FA4BF-314D-284C-B4FB-E49770F915AA}"/>
              </a:ext>
            </a:extLst>
          </p:cNvPr>
          <p:cNvCxnSpPr/>
          <p:nvPr/>
        </p:nvCxnSpPr>
        <p:spPr bwMode="auto">
          <a:xfrm flipV="1">
            <a:off x="5434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22A195-692F-0F41-8556-676FD795A829}"/>
              </a:ext>
            </a:extLst>
          </p:cNvPr>
          <p:cNvCxnSpPr/>
          <p:nvPr/>
        </p:nvCxnSpPr>
        <p:spPr bwMode="auto">
          <a:xfrm flipV="1">
            <a:off x="4749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49F83D-4F0F-9F48-963F-7AA6B50F6494}"/>
              </a:ext>
            </a:extLst>
          </p:cNvPr>
          <p:cNvCxnSpPr/>
          <p:nvPr/>
        </p:nvCxnSpPr>
        <p:spPr bwMode="auto">
          <a:xfrm flipV="1">
            <a:off x="4520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35C0BF-6675-1C48-93B6-245240DA07BE}"/>
              </a:ext>
            </a:extLst>
          </p:cNvPr>
          <p:cNvCxnSpPr/>
          <p:nvPr/>
        </p:nvCxnSpPr>
        <p:spPr bwMode="auto">
          <a:xfrm flipV="1">
            <a:off x="4291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C5C399-4E82-AE43-8889-14F2BB42D766}"/>
              </a:ext>
            </a:extLst>
          </p:cNvPr>
          <p:cNvCxnSpPr/>
          <p:nvPr/>
        </p:nvCxnSpPr>
        <p:spPr bwMode="auto">
          <a:xfrm flipV="1">
            <a:off x="34536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93F7E2-B140-0C44-8081-E2185D3EE996}"/>
              </a:ext>
            </a:extLst>
          </p:cNvPr>
          <p:cNvCxnSpPr/>
          <p:nvPr/>
        </p:nvCxnSpPr>
        <p:spPr bwMode="auto">
          <a:xfrm flipV="1">
            <a:off x="3225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9216EA-6D92-1449-96E7-7292BC38A6DC}"/>
              </a:ext>
            </a:extLst>
          </p:cNvPr>
          <p:cNvCxnSpPr/>
          <p:nvPr/>
        </p:nvCxnSpPr>
        <p:spPr bwMode="auto">
          <a:xfrm flipV="1">
            <a:off x="23106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522D2A-E388-644C-B2DE-BEC0B1DC2004}"/>
              </a:ext>
            </a:extLst>
          </p:cNvPr>
          <p:cNvCxnSpPr/>
          <p:nvPr/>
        </p:nvCxnSpPr>
        <p:spPr bwMode="auto">
          <a:xfrm flipV="1">
            <a:off x="1624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E8879C-4804-3840-B3D4-5BD5D7032938}"/>
              </a:ext>
            </a:extLst>
          </p:cNvPr>
          <p:cNvCxnSpPr/>
          <p:nvPr/>
        </p:nvCxnSpPr>
        <p:spPr bwMode="auto">
          <a:xfrm flipV="1">
            <a:off x="9854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066179-0695-B14C-859A-701EB6CE7393}"/>
              </a:ext>
            </a:extLst>
          </p:cNvPr>
          <p:cNvCxnSpPr/>
          <p:nvPr/>
        </p:nvCxnSpPr>
        <p:spPr bwMode="auto">
          <a:xfrm flipV="1">
            <a:off x="10387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52B7D-6D1D-BC46-93F8-C46CA6B3275F}"/>
              </a:ext>
            </a:extLst>
          </p:cNvPr>
          <p:cNvCxnSpPr/>
          <p:nvPr/>
        </p:nvCxnSpPr>
        <p:spPr bwMode="auto">
          <a:xfrm flipV="1">
            <a:off x="10616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4415D6-F100-9E48-8B49-19EC429D506F}"/>
              </a:ext>
            </a:extLst>
          </p:cNvPr>
          <p:cNvCxnSpPr/>
          <p:nvPr/>
        </p:nvCxnSpPr>
        <p:spPr bwMode="auto">
          <a:xfrm flipV="1">
            <a:off x="111498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AD43A9-9BDB-6F4C-9173-9BA04F3F8373}"/>
              </a:ext>
            </a:extLst>
          </p:cNvPr>
          <p:cNvCxnSpPr/>
          <p:nvPr/>
        </p:nvCxnSpPr>
        <p:spPr bwMode="auto">
          <a:xfrm flipV="1">
            <a:off x="113784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89D871-95CC-8E47-9601-A1B869F2AC44}"/>
              </a:ext>
            </a:extLst>
          </p:cNvPr>
          <p:cNvCxnSpPr/>
          <p:nvPr/>
        </p:nvCxnSpPr>
        <p:spPr bwMode="auto">
          <a:xfrm flipV="1">
            <a:off x="11607006" y="5257006"/>
            <a:ext cx="0" cy="685800"/>
          </a:xfrm>
          <a:prstGeom prst="line">
            <a:avLst/>
          </a:prstGeom>
          <a:solidFill>
            <a:srgbClr val="00B8FF"/>
          </a:solidFill>
          <a:ln w="139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6CF610-6A30-A648-AC41-C0DC6E9AE63A}"/>
              </a:ext>
            </a:extLst>
          </p:cNvPr>
          <p:cNvSpPr/>
          <p:nvPr/>
        </p:nvSpPr>
        <p:spPr>
          <a:xfrm>
            <a:off x="7644606" y="2920849"/>
            <a:ext cx="1819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must-have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04B54F-B8CC-0141-B3C7-A51B3B55E30D}"/>
              </a:ext>
            </a:extLst>
          </p:cNvPr>
          <p:cNvSpPr/>
          <p:nvPr/>
        </p:nvSpPr>
        <p:spPr>
          <a:xfrm>
            <a:off x="8025606" y="4584774"/>
            <a:ext cx="2199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opportunistic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9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Combined Triggered/Streaming readout tests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5EF1A9-8D64-A541-973E-B5490FFA05D9}"/>
              </a:ext>
            </a:extLst>
          </p:cNvPr>
          <p:cNvSpPr txBox="1">
            <a:spLocks/>
          </p:cNvSpPr>
          <p:nvPr/>
        </p:nvSpPr>
        <p:spPr>
          <a:xfrm>
            <a:off x="481806" y="2285206"/>
            <a:ext cx="11734800" cy="640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This wasn’t actually even formally planned at that stage…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We took a TPC prototype to the </a:t>
            </a:r>
            <a:r>
              <a:rPr lang="en-US" sz="2800" dirty="0" err="1"/>
              <a:t>FermiLab</a:t>
            </a:r>
            <a:r>
              <a:rPr lang="en-US" sz="2800" dirty="0"/>
              <a:t> test beam last year, FELIX readout, multiple front-ends…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Running in triggered-only mode would severely limit our event rates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We still needed to read out the Facility-provided beamline instrumentation (Cherenkov detectors, </a:t>
            </a:r>
            <a:r>
              <a:rPr lang="en-US" sz="2800" dirty="0" err="1"/>
              <a:t>etc</a:t>
            </a:r>
            <a:r>
              <a:rPr lang="en-US" sz="2800" dirty="0"/>
              <a:t>), triggered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But we “flipped” the TPC into streaming-readout mode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Our data acquisition system, “RCDAQ”, has support for streaming readout built 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EAAB2-654E-3C44-B878-12D54F1CBA89}"/>
              </a:ext>
            </a:extLst>
          </p:cNvPr>
          <p:cNvSpPr/>
          <p:nvPr/>
        </p:nvSpPr>
        <p:spPr>
          <a:xfrm>
            <a:off x="580866" y="7409477"/>
            <a:ext cx="11841322" cy="1200329"/>
          </a:xfrm>
          <a:prstGeom prst="rect">
            <a:avLst/>
          </a:prstGeom>
          <a:solidFill>
            <a:srgbClr val="FAFFB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tpc-00002343-0000.evt -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 Event     1 Run:  2343 length: 5242872 type:  2 (Streaming Data)  1550500750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3001 5242864 -1 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sPHENIX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Packet)  99 (IDTPCFEEV2)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D49C71-6DBA-AE43-B94F-4280DAFECEB4}"/>
              </a:ext>
            </a:extLst>
          </p:cNvPr>
          <p:cNvSpPr/>
          <p:nvPr/>
        </p:nvSpPr>
        <p:spPr bwMode="auto">
          <a:xfrm>
            <a:off x="7339806" y="7638077"/>
            <a:ext cx="2743200" cy="370703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FF35C-9EC2-5648-AC93-82969494D1E3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18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A586-0C0D-C64C-816A-802D026D9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6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TPC Prototype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5EF1A9-8D64-A541-973E-B5490FFA05D9}"/>
              </a:ext>
            </a:extLst>
          </p:cNvPr>
          <p:cNvSpPr txBox="1">
            <a:spLocks/>
          </p:cNvSpPr>
          <p:nvPr/>
        </p:nvSpPr>
        <p:spPr>
          <a:xfrm>
            <a:off x="481806" y="2285206"/>
            <a:ext cx="11582400" cy="11643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/>
              <a:t>The prototype in the beam. Can move and rotate to make different tracks though the volume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2A178-5B3D-744D-A3F8-90C31C75A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1" t="14634" r="28297" b="26830"/>
          <a:stretch/>
        </p:blipFill>
        <p:spPr>
          <a:xfrm>
            <a:off x="481806" y="3580606"/>
            <a:ext cx="6644437" cy="5029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145594-6FB8-AA43-9A0F-F54C35E0A707}"/>
              </a:ext>
            </a:extLst>
          </p:cNvPr>
          <p:cNvCxnSpPr>
            <a:cxnSpLocks/>
          </p:cNvCxnSpPr>
          <p:nvPr/>
        </p:nvCxnSpPr>
        <p:spPr bwMode="auto">
          <a:xfrm>
            <a:off x="571500" y="5485606"/>
            <a:ext cx="173910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94B7F-F20F-9B4C-A6DF-E52CF997B875}"/>
              </a:ext>
            </a:extLst>
          </p:cNvPr>
          <p:cNvSpPr/>
          <p:nvPr/>
        </p:nvSpPr>
        <p:spPr>
          <a:xfrm>
            <a:off x="596106" y="5638844"/>
            <a:ext cx="952500" cy="461665"/>
          </a:xfrm>
          <a:prstGeom prst="rect">
            <a:avLst/>
          </a:prstGeom>
          <a:solidFill>
            <a:srgbClr val="808080">
              <a:alpha val="45098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Beam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84FB92-9081-DB47-B2FF-02AF2239F9D7}"/>
              </a:ext>
            </a:extLst>
          </p:cNvPr>
          <p:cNvCxnSpPr>
            <a:cxnSpLocks/>
          </p:cNvCxnSpPr>
          <p:nvPr/>
        </p:nvCxnSpPr>
        <p:spPr bwMode="auto">
          <a:xfrm>
            <a:off x="2280348" y="4495006"/>
            <a:ext cx="9446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97B715-BEC7-9242-B4A0-E96321DC0B89}"/>
              </a:ext>
            </a:extLst>
          </p:cNvPr>
          <p:cNvCxnSpPr>
            <a:cxnSpLocks/>
          </p:cNvCxnSpPr>
          <p:nvPr/>
        </p:nvCxnSpPr>
        <p:spPr bwMode="auto">
          <a:xfrm>
            <a:off x="2082006" y="4723606"/>
            <a:ext cx="9446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9F1B1F-C69B-854A-8FEE-00C916F057B0}"/>
              </a:ext>
            </a:extLst>
          </p:cNvPr>
          <p:cNvCxnSpPr>
            <a:cxnSpLocks/>
          </p:cNvCxnSpPr>
          <p:nvPr/>
        </p:nvCxnSpPr>
        <p:spPr bwMode="auto">
          <a:xfrm>
            <a:off x="1883664" y="4952206"/>
            <a:ext cx="9446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7C3FFF-5938-524D-816A-01F1B01D5305}"/>
              </a:ext>
            </a:extLst>
          </p:cNvPr>
          <p:cNvCxnSpPr>
            <a:cxnSpLocks/>
          </p:cNvCxnSpPr>
          <p:nvPr/>
        </p:nvCxnSpPr>
        <p:spPr bwMode="auto">
          <a:xfrm>
            <a:off x="1823148" y="5257006"/>
            <a:ext cx="9446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67544-F951-A749-8E9F-8F5CA69D30CF}"/>
              </a:ext>
            </a:extLst>
          </p:cNvPr>
          <p:cNvSpPr/>
          <p:nvPr/>
        </p:nvSpPr>
        <p:spPr>
          <a:xfrm>
            <a:off x="1233027" y="4236764"/>
            <a:ext cx="772779" cy="461665"/>
          </a:xfrm>
          <a:prstGeom prst="rect">
            <a:avLst/>
          </a:prstGeom>
          <a:solidFill>
            <a:srgbClr val="808080">
              <a:alpha val="45098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 Bold"/>
                <a:cs typeface="Arial Narrow Bold"/>
              </a:rPr>
              <a:t>Drift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79FA1EE-852F-564D-9C2E-3E47F476DD8A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6864" y="4236764"/>
            <a:ext cx="1112742" cy="71544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796832C-6745-074E-8142-3C7EE326ED39}"/>
              </a:ext>
            </a:extLst>
          </p:cNvPr>
          <p:cNvSpPr/>
          <p:nvPr/>
        </p:nvSpPr>
        <p:spPr>
          <a:xfrm>
            <a:off x="5424027" y="3804741"/>
            <a:ext cx="1306179" cy="461665"/>
          </a:xfrm>
          <a:prstGeom prst="rect">
            <a:avLst/>
          </a:prstGeom>
          <a:solidFill>
            <a:srgbClr val="808080">
              <a:alpha val="45098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 Bold"/>
                <a:cs typeface="Arial Narrow Bold"/>
              </a:rPr>
              <a:t>Readout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A5807B-EB87-8843-BF2C-E394EF9400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77206" y="6552406"/>
            <a:ext cx="1051116" cy="3048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8BEFC-68A6-714D-B89D-8B0371F75B9A}"/>
              </a:ext>
            </a:extLst>
          </p:cNvPr>
          <p:cNvSpPr/>
          <p:nvPr/>
        </p:nvSpPr>
        <p:spPr>
          <a:xfrm rot="1118548">
            <a:off x="1015207" y="7005141"/>
            <a:ext cx="2895600" cy="707886"/>
          </a:xfrm>
          <a:prstGeom prst="rect">
            <a:avLst/>
          </a:prstGeom>
          <a:solidFill>
            <a:srgbClr val="808080">
              <a:alpha val="45098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000" dirty="0">
                <a:solidFill>
                  <a:srgbClr val="FFC000"/>
                </a:solidFill>
                <a:latin typeface="Arial Narrow Bold"/>
                <a:cs typeface="Arial Narrow Bold"/>
              </a:rPr>
              <a:t>Detector could move perpendicular to the beam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9C5846-C890-A445-9B37-13B1274BC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67"/>
          <a:stretch/>
        </p:blipFill>
        <p:spPr>
          <a:xfrm>
            <a:off x="7327836" y="3763678"/>
            <a:ext cx="5600377" cy="374822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4C32F0E-E761-AF49-AC10-884236C5DF2F}"/>
              </a:ext>
            </a:extLst>
          </p:cNvPr>
          <p:cNvSpPr txBox="1">
            <a:spLocks/>
          </p:cNvSpPr>
          <p:nvPr/>
        </p:nvSpPr>
        <p:spPr>
          <a:xfrm>
            <a:off x="7579454" y="7725409"/>
            <a:ext cx="5094352" cy="8081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</a:pPr>
            <a:r>
              <a:rPr lang="en-US" sz="2800" dirty="0"/>
              <a:t>And it worked!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Reconstruction of tracks at a particular setting (several overlaid)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E1B5BAB-4534-2D47-9ABE-ADB8F8EE34BA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19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08318F-D0B8-6348-8124-201EB66F5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4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– the Concept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4606" y="3209468"/>
            <a:ext cx="5486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Hadronic Calorimeter(s)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Electromagnetic Calorimeter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Time Projection Chamber (TPC)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Minimum Bias Detector (MDB)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800000"/>
              </a:solidFill>
              <a:latin typeface="Arial Narrow Bold"/>
              <a:cs typeface="Arial Narrow Bold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800000"/>
              </a:solidFill>
              <a:latin typeface="Arial Narrow Bold"/>
              <a:cs typeface="Arial Narrow Bold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800000"/>
              </a:solidFill>
              <a:latin typeface="Arial Narrow Bold"/>
              <a:cs typeface="Arial Narrow Bold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Intermediate Tracker (INTT)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800000"/>
              </a:solidFill>
              <a:latin typeface="Arial Narrow Bold"/>
              <a:cs typeface="Arial Narrow Bold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 err="1">
                <a:solidFill>
                  <a:srgbClr val="800000"/>
                </a:solidFill>
                <a:latin typeface="Arial Narrow Bold"/>
                <a:cs typeface="Arial Narrow Bold"/>
              </a:rPr>
              <a:t>MicroVertex</a:t>
            </a:r>
            <a:r>
              <a:rPr lang="en-US" sz="2800" dirty="0">
                <a:solidFill>
                  <a:srgbClr val="800000"/>
                </a:solidFill>
                <a:latin typeface="Arial Narrow Bold"/>
                <a:cs typeface="Arial Narrow Bold"/>
              </a:rPr>
              <a:t> Detector (MVTX)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93FD6B-562B-684E-8E69-190B4B7EA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614" r="27512" b="1843"/>
          <a:stretch/>
        </p:blipFill>
        <p:spPr bwMode="auto">
          <a:xfrm>
            <a:off x="977347" y="2183024"/>
            <a:ext cx="6019318" cy="72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B27230-2EC1-9745-8E0D-2F1B51D830BA}"/>
              </a:ext>
            </a:extLst>
          </p:cNvPr>
          <p:cNvCxnSpPr>
            <a:cxnSpLocks/>
          </p:cNvCxnSpPr>
          <p:nvPr/>
        </p:nvCxnSpPr>
        <p:spPr bwMode="auto">
          <a:xfrm flipH="1">
            <a:off x="4749006" y="3580606"/>
            <a:ext cx="2819400" cy="1143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FCAA5-344D-E942-A018-6BCB274DA0E6}"/>
              </a:ext>
            </a:extLst>
          </p:cNvPr>
          <p:cNvCxnSpPr>
            <a:cxnSpLocks/>
          </p:cNvCxnSpPr>
          <p:nvPr/>
        </p:nvCxnSpPr>
        <p:spPr bwMode="auto">
          <a:xfrm flipH="1">
            <a:off x="4139406" y="4037806"/>
            <a:ext cx="3429000" cy="125709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C9E3BA-B1F6-0E47-A135-BCE08C7F35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3206" y="4533311"/>
            <a:ext cx="3429000" cy="125709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C677CF-46D9-2A47-87CE-1C76C26128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29806" y="5752101"/>
            <a:ext cx="4038600" cy="152216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93F727-9193-6147-8A23-788C0D25B14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29806" y="5752102"/>
            <a:ext cx="4038600" cy="247670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33612F-1A83-6B43-9ACB-DA538E82F9C0}"/>
              </a:ext>
            </a:extLst>
          </p:cNvPr>
          <p:cNvCxnSpPr>
            <a:cxnSpLocks/>
          </p:cNvCxnSpPr>
          <p:nvPr/>
        </p:nvCxnSpPr>
        <p:spPr bwMode="auto">
          <a:xfrm flipH="1">
            <a:off x="4901406" y="5066711"/>
            <a:ext cx="2667000" cy="105447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992833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Let’s go back here for a sec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5EF1A9-8D64-A541-973E-B5490FFA05D9}"/>
              </a:ext>
            </a:extLst>
          </p:cNvPr>
          <p:cNvSpPr txBox="1">
            <a:spLocks/>
          </p:cNvSpPr>
          <p:nvPr/>
        </p:nvSpPr>
        <p:spPr>
          <a:xfrm>
            <a:off x="481806" y="2209006"/>
            <a:ext cx="11734800" cy="640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/>
              <a:t>“</a:t>
            </a:r>
            <a:r>
              <a:rPr lang="en-US" sz="2800" i="1" dirty="0"/>
              <a:t>Running in triggered-only mode would severely limit our event rates</a:t>
            </a:r>
            <a:r>
              <a:rPr lang="en-US" sz="2800" dirty="0"/>
              <a:t>.”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Why? 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When you have a “classic” triggered event, you accept the trigger, read out the detectors, done. Next event. One event is a well-contained thing. 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I have come to regard a particular feature of SRO as the defining property, even if you ultimately trigger your front-end:</a:t>
            </a:r>
          </a:p>
          <a:p>
            <a:pPr marL="0" indent="0" algn="ctr">
              <a:spcBef>
                <a:spcPts val="1200"/>
              </a:spcBef>
            </a:pPr>
            <a:r>
              <a:rPr lang="en-US" sz="3200" i="1" dirty="0">
                <a:solidFill>
                  <a:srgbClr val="C00000"/>
                </a:solidFill>
              </a:rPr>
              <a:t>There is no synchronized end to a given event!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While “event” </a:t>
            </a:r>
            <a:r>
              <a:rPr lang="en-US" sz="2800" i="1" dirty="0"/>
              <a:t>n</a:t>
            </a:r>
            <a:r>
              <a:rPr lang="en-US" sz="2800" dirty="0"/>
              <a:t> is streaming, in other places, event </a:t>
            </a:r>
            <a:r>
              <a:rPr lang="en-US" sz="2800" i="1" dirty="0"/>
              <a:t>n-1</a:t>
            </a:r>
            <a:r>
              <a:rPr lang="en-US" sz="2800" dirty="0"/>
              <a:t>  (or </a:t>
            </a:r>
            <a:r>
              <a:rPr lang="en-US" sz="2800" i="1" dirty="0"/>
              <a:t>-2</a:t>
            </a:r>
            <a:r>
              <a:rPr lang="en-US" sz="2800" dirty="0"/>
              <a:t>) isn’t finished yet</a:t>
            </a:r>
          </a:p>
          <a:p>
            <a:pPr marL="0" indent="0"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1D73-F664-3243-8135-C2C774696CC1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20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A13BD-ED9E-7542-8E02-FCDF3DBCB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1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Now what do you do?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5EF1A9-8D64-A541-973E-B5490FFA05D9}"/>
              </a:ext>
            </a:extLst>
          </p:cNvPr>
          <p:cNvSpPr txBox="1">
            <a:spLocks/>
          </p:cNvSpPr>
          <p:nvPr/>
        </p:nvSpPr>
        <p:spPr>
          <a:xfrm>
            <a:off x="571500" y="3656806"/>
            <a:ext cx="11734800" cy="5722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400" dirty="0"/>
              <a:t>Now you could throttle your event rate with busies to not let that happen: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1D73-F664-3243-8135-C2C774696CC1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21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45CE98-D58E-2C45-A8B2-B7C345707C40}"/>
              </a:ext>
            </a:extLst>
          </p:cNvPr>
          <p:cNvSpPr/>
          <p:nvPr/>
        </p:nvSpPr>
        <p:spPr bwMode="auto">
          <a:xfrm>
            <a:off x="1015206" y="2586037"/>
            <a:ext cx="22098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44490-3B3E-DA47-9F5E-118BFA59F9EF}"/>
              </a:ext>
            </a:extLst>
          </p:cNvPr>
          <p:cNvSpPr/>
          <p:nvPr/>
        </p:nvSpPr>
        <p:spPr bwMode="auto">
          <a:xfrm>
            <a:off x="1015206" y="2890837"/>
            <a:ext cx="15240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E2260-26ED-1344-943C-485FD5E9CE66}"/>
              </a:ext>
            </a:extLst>
          </p:cNvPr>
          <p:cNvSpPr/>
          <p:nvPr/>
        </p:nvSpPr>
        <p:spPr bwMode="auto">
          <a:xfrm>
            <a:off x="1015206" y="3195637"/>
            <a:ext cx="17526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48F7A8-0015-8241-BC9F-41E685BDA365}"/>
              </a:ext>
            </a:extLst>
          </p:cNvPr>
          <p:cNvSpPr/>
          <p:nvPr/>
        </p:nvSpPr>
        <p:spPr bwMode="auto">
          <a:xfrm>
            <a:off x="3225006" y="2586037"/>
            <a:ext cx="1524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56C7B7-D740-B54E-9828-59594AB76DAE}"/>
              </a:ext>
            </a:extLst>
          </p:cNvPr>
          <p:cNvSpPr/>
          <p:nvPr/>
        </p:nvSpPr>
        <p:spPr bwMode="auto">
          <a:xfrm>
            <a:off x="2539206" y="2890837"/>
            <a:ext cx="2438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94778-277C-BF42-9FCD-E8820AF08C37}"/>
              </a:ext>
            </a:extLst>
          </p:cNvPr>
          <p:cNvSpPr/>
          <p:nvPr/>
        </p:nvSpPr>
        <p:spPr bwMode="auto">
          <a:xfrm>
            <a:off x="2767806" y="3195637"/>
            <a:ext cx="1295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2B223-56CD-214E-BE2D-41552CD279CF}"/>
              </a:ext>
            </a:extLst>
          </p:cNvPr>
          <p:cNvSpPr/>
          <p:nvPr/>
        </p:nvSpPr>
        <p:spPr bwMode="auto">
          <a:xfrm>
            <a:off x="4749006" y="2586037"/>
            <a:ext cx="1524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BF794E-86B1-4E4F-9BAE-3A7ADC1FDEB7}"/>
              </a:ext>
            </a:extLst>
          </p:cNvPr>
          <p:cNvSpPr/>
          <p:nvPr/>
        </p:nvSpPr>
        <p:spPr bwMode="auto">
          <a:xfrm>
            <a:off x="4977606" y="2890837"/>
            <a:ext cx="17526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F963EE-1F15-2048-8DAD-E397321525FB}"/>
              </a:ext>
            </a:extLst>
          </p:cNvPr>
          <p:cNvSpPr/>
          <p:nvPr/>
        </p:nvSpPr>
        <p:spPr bwMode="auto">
          <a:xfrm>
            <a:off x="4063206" y="3195637"/>
            <a:ext cx="22098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F1ACC1-B9EF-B64E-B8D2-1CBA8AD69245}"/>
              </a:ext>
            </a:extLst>
          </p:cNvPr>
          <p:cNvSpPr/>
          <p:nvPr/>
        </p:nvSpPr>
        <p:spPr bwMode="auto">
          <a:xfrm>
            <a:off x="6273006" y="2586037"/>
            <a:ext cx="2209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BC564-3B60-124D-9C81-15C29AAAA434}"/>
              </a:ext>
            </a:extLst>
          </p:cNvPr>
          <p:cNvSpPr/>
          <p:nvPr/>
        </p:nvSpPr>
        <p:spPr bwMode="auto">
          <a:xfrm>
            <a:off x="6730206" y="2890837"/>
            <a:ext cx="1066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DD4D05-FA73-E84C-88EC-9D079AE7CE93}"/>
              </a:ext>
            </a:extLst>
          </p:cNvPr>
          <p:cNvSpPr/>
          <p:nvPr/>
        </p:nvSpPr>
        <p:spPr bwMode="auto">
          <a:xfrm>
            <a:off x="6273006" y="3195637"/>
            <a:ext cx="24384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E2B4A9-603B-E94B-A613-266053B81CF0}"/>
              </a:ext>
            </a:extLst>
          </p:cNvPr>
          <p:cNvSpPr txBox="1">
            <a:spLocks/>
          </p:cNvSpPr>
          <p:nvPr/>
        </p:nvSpPr>
        <p:spPr>
          <a:xfrm>
            <a:off x="3820697" y="1904206"/>
            <a:ext cx="1399417" cy="83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/>
              <a:t>“Events”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BD97F0-26B0-2D4A-822C-D7A5DAA43576}"/>
              </a:ext>
            </a:extLst>
          </p:cNvPr>
          <p:cNvCxnSpPr>
            <a:cxnSpLocks/>
          </p:cNvCxnSpPr>
          <p:nvPr/>
        </p:nvCxnSpPr>
        <p:spPr bwMode="auto">
          <a:xfrm flipH="1">
            <a:off x="2386806" y="2207418"/>
            <a:ext cx="1433891" cy="3786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7BCCD-8B27-3A4F-9899-02E7221075B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67906" y="2322512"/>
            <a:ext cx="709993" cy="5314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CF0C3B-F66E-CF45-847F-D924AA0EE7D4}"/>
              </a:ext>
            </a:extLst>
          </p:cNvPr>
          <p:cNvCxnSpPr>
            <a:cxnSpLocks/>
            <a:endCxn id="12" idx="2"/>
          </p:cNvCxnSpPr>
          <p:nvPr/>
        </p:nvCxnSpPr>
        <p:spPr bwMode="auto">
          <a:xfrm>
            <a:off x="4698810" y="2322512"/>
            <a:ext cx="812196" cy="5683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D793A0-FEE3-5542-B7F9-98D6F5B2CB22}"/>
              </a:ext>
            </a:extLst>
          </p:cNvPr>
          <p:cNvCxnSpPr>
            <a:cxnSpLocks/>
          </p:cNvCxnSpPr>
          <p:nvPr/>
        </p:nvCxnSpPr>
        <p:spPr bwMode="auto">
          <a:xfrm>
            <a:off x="5192297" y="2207418"/>
            <a:ext cx="1766509" cy="5310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6D10848-7DFE-E246-B8C3-FAE694A8593B}"/>
              </a:ext>
            </a:extLst>
          </p:cNvPr>
          <p:cNvSpPr/>
          <p:nvPr/>
        </p:nvSpPr>
        <p:spPr bwMode="auto">
          <a:xfrm>
            <a:off x="1015206" y="4266406"/>
            <a:ext cx="22098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7425A1-E571-CE46-90C1-87E225B5960A}"/>
              </a:ext>
            </a:extLst>
          </p:cNvPr>
          <p:cNvSpPr/>
          <p:nvPr/>
        </p:nvSpPr>
        <p:spPr bwMode="auto">
          <a:xfrm>
            <a:off x="1015206" y="4571206"/>
            <a:ext cx="15240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1720D3-7CDB-5E40-8BD1-9091B14A6E85}"/>
              </a:ext>
            </a:extLst>
          </p:cNvPr>
          <p:cNvSpPr/>
          <p:nvPr/>
        </p:nvSpPr>
        <p:spPr bwMode="auto">
          <a:xfrm>
            <a:off x="1015206" y="4876006"/>
            <a:ext cx="17526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F9C129-1193-144F-97CB-5F7B7D3D8EFA}"/>
              </a:ext>
            </a:extLst>
          </p:cNvPr>
          <p:cNvSpPr/>
          <p:nvPr/>
        </p:nvSpPr>
        <p:spPr bwMode="auto">
          <a:xfrm>
            <a:off x="3225006" y="4266406"/>
            <a:ext cx="1524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B77115-F10E-6C45-A114-F73EE8A29757}"/>
              </a:ext>
            </a:extLst>
          </p:cNvPr>
          <p:cNvSpPr/>
          <p:nvPr/>
        </p:nvSpPr>
        <p:spPr bwMode="auto">
          <a:xfrm>
            <a:off x="3225006" y="4571206"/>
            <a:ext cx="2438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10BEC8-6616-174B-BDE9-54B1CB6244F9}"/>
              </a:ext>
            </a:extLst>
          </p:cNvPr>
          <p:cNvSpPr/>
          <p:nvPr/>
        </p:nvSpPr>
        <p:spPr bwMode="auto">
          <a:xfrm>
            <a:off x="3225006" y="4876006"/>
            <a:ext cx="1295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9DFCF6-0B4F-244B-A1A9-0B8A7C7E2F22}"/>
              </a:ext>
            </a:extLst>
          </p:cNvPr>
          <p:cNvSpPr/>
          <p:nvPr/>
        </p:nvSpPr>
        <p:spPr bwMode="auto">
          <a:xfrm>
            <a:off x="5663406" y="4266406"/>
            <a:ext cx="1524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74CF61-88F7-A547-83B8-44F52A25F572}"/>
              </a:ext>
            </a:extLst>
          </p:cNvPr>
          <p:cNvSpPr/>
          <p:nvPr/>
        </p:nvSpPr>
        <p:spPr bwMode="auto">
          <a:xfrm>
            <a:off x="5663406" y="4571206"/>
            <a:ext cx="17526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F1645F-0BB6-464C-98D2-4729F842BC62}"/>
              </a:ext>
            </a:extLst>
          </p:cNvPr>
          <p:cNvSpPr/>
          <p:nvPr/>
        </p:nvSpPr>
        <p:spPr bwMode="auto">
          <a:xfrm>
            <a:off x="5663406" y="4876006"/>
            <a:ext cx="22098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054E47-C20B-1B41-9A03-73FD07538B75}"/>
              </a:ext>
            </a:extLst>
          </p:cNvPr>
          <p:cNvSpPr/>
          <p:nvPr/>
        </p:nvSpPr>
        <p:spPr bwMode="auto">
          <a:xfrm>
            <a:off x="7873206" y="4266406"/>
            <a:ext cx="2209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DFF045-62E5-8D4D-9A9C-FEB542AFAD53}"/>
              </a:ext>
            </a:extLst>
          </p:cNvPr>
          <p:cNvSpPr/>
          <p:nvPr/>
        </p:nvSpPr>
        <p:spPr bwMode="auto">
          <a:xfrm>
            <a:off x="7873206" y="4571206"/>
            <a:ext cx="1066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A07ACF-BB6C-184A-93D9-34E5A53CBD29}"/>
              </a:ext>
            </a:extLst>
          </p:cNvPr>
          <p:cNvSpPr/>
          <p:nvPr/>
        </p:nvSpPr>
        <p:spPr bwMode="auto">
          <a:xfrm>
            <a:off x="7873206" y="4876006"/>
            <a:ext cx="24384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E767156E-BC8B-1244-9361-CAEB4D6BFBBD}"/>
              </a:ext>
            </a:extLst>
          </p:cNvPr>
          <p:cNvSpPr txBox="1">
            <a:spLocks/>
          </p:cNvSpPr>
          <p:nvPr/>
        </p:nvSpPr>
        <p:spPr>
          <a:xfrm>
            <a:off x="542318" y="5485606"/>
            <a:ext cx="11734800" cy="1085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400" dirty="0"/>
              <a:t>Or, if you insist on “event boundaries” in your data, you could buffer those event fragments in DAQ memory, assemble them, then write out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71E049-B487-2444-A5C3-C2E9C88757EE}"/>
              </a:ext>
            </a:extLst>
          </p:cNvPr>
          <p:cNvSpPr/>
          <p:nvPr/>
        </p:nvSpPr>
        <p:spPr bwMode="auto">
          <a:xfrm>
            <a:off x="1015206" y="6570662"/>
            <a:ext cx="22098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BC4B5D-2421-2342-94F5-ADE0ACE78DC3}"/>
              </a:ext>
            </a:extLst>
          </p:cNvPr>
          <p:cNvSpPr/>
          <p:nvPr/>
        </p:nvSpPr>
        <p:spPr bwMode="auto">
          <a:xfrm>
            <a:off x="3181487" y="6570662"/>
            <a:ext cx="15240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F2F83D-31BE-FB45-8C1E-1621134A1F18}"/>
              </a:ext>
            </a:extLst>
          </p:cNvPr>
          <p:cNvSpPr/>
          <p:nvPr/>
        </p:nvSpPr>
        <p:spPr bwMode="auto">
          <a:xfrm>
            <a:off x="4738168" y="6570662"/>
            <a:ext cx="1752600" cy="3048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B61538-C5C0-A24E-8908-CC2BA156C179}"/>
              </a:ext>
            </a:extLst>
          </p:cNvPr>
          <p:cNvSpPr/>
          <p:nvPr/>
        </p:nvSpPr>
        <p:spPr bwMode="auto">
          <a:xfrm>
            <a:off x="6501606" y="6570662"/>
            <a:ext cx="1524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B5FA13-D18F-264F-9AFC-7871524FA0C2}"/>
              </a:ext>
            </a:extLst>
          </p:cNvPr>
          <p:cNvSpPr/>
          <p:nvPr/>
        </p:nvSpPr>
        <p:spPr bwMode="auto">
          <a:xfrm>
            <a:off x="8038069" y="6570662"/>
            <a:ext cx="2438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BFEC92-E86F-7747-9BC0-DF47B2DAF563}"/>
              </a:ext>
            </a:extLst>
          </p:cNvPr>
          <p:cNvSpPr/>
          <p:nvPr/>
        </p:nvSpPr>
        <p:spPr bwMode="auto">
          <a:xfrm>
            <a:off x="10476469" y="6570662"/>
            <a:ext cx="1295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8FC2CD-A434-9B48-856D-4FF31635D917}"/>
              </a:ext>
            </a:extLst>
          </p:cNvPr>
          <p:cNvSpPr/>
          <p:nvPr/>
        </p:nvSpPr>
        <p:spPr bwMode="auto">
          <a:xfrm>
            <a:off x="1358106" y="7085806"/>
            <a:ext cx="1524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BC4C479-A472-574A-929B-AC9A1F25246A}"/>
              </a:ext>
            </a:extLst>
          </p:cNvPr>
          <p:cNvSpPr/>
          <p:nvPr/>
        </p:nvSpPr>
        <p:spPr bwMode="auto">
          <a:xfrm>
            <a:off x="2882106" y="7085806"/>
            <a:ext cx="17526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A33465-823B-B144-AB44-04F2B1430E2B}"/>
              </a:ext>
            </a:extLst>
          </p:cNvPr>
          <p:cNvSpPr/>
          <p:nvPr/>
        </p:nvSpPr>
        <p:spPr bwMode="auto">
          <a:xfrm>
            <a:off x="4634706" y="7085806"/>
            <a:ext cx="22098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1CB5926-8D0F-1F4E-BF10-6F203B62013B}"/>
              </a:ext>
            </a:extLst>
          </p:cNvPr>
          <p:cNvSpPr/>
          <p:nvPr/>
        </p:nvSpPr>
        <p:spPr bwMode="auto">
          <a:xfrm>
            <a:off x="6882606" y="7085806"/>
            <a:ext cx="2209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A3335C3-837A-6A4A-9649-486D4FAE025D}"/>
              </a:ext>
            </a:extLst>
          </p:cNvPr>
          <p:cNvSpPr/>
          <p:nvPr/>
        </p:nvSpPr>
        <p:spPr bwMode="auto">
          <a:xfrm>
            <a:off x="9130506" y="7085806"/>
            <a:ext cx="10668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6F9C34-83F5-A447-9B70-F05C89CDBC3A}"/>
              </a:ext>
            </a:extLst>
          </p:cNvPr>
          <p:cNvSpPr/>
          <p:nvPr/>
        </p:nvSpPr>
        <p:spPr bwMode="auto">
          <a:xfrm>
            <a:off x="10235406" y="7085806"/>
            <a:ext cx="24384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8C0F7BFA-BF94-3F4D-8FF3-D76C3E9E99B8}"/>
              </a:ext>
            </a:extLst>
          </p:cNvPr>
          <p:cNvSpPr txBox="1">
            <a:spLocks/>
          </p:cNvSpPr>
          <p:nvPr/>
        </p:nvSpPr>
        <p:spPr>
          <a:xfrm>
            <a:off x="405606" y="7619206"/>
            <a:ext cx="11734800" cy="1085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400" dirty="0"/>
              <a:t>You have brought the event builder back, have to do it online, have to do it right the first time… 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much better to just store the streaming data and do all that in the much more forgiving offline environment</a:t>
            </a:r>
          </a:p>
        </p:txBody>
      </p:sp>
    </p:spTree>
    <p:extLst>
      <p:ext uri="{BB962C8B-B14F-4D97-AF65-F5344CB8AC3E}">
        <p14:creationId xmlns:p14="http://schemas.microsoft.com/office/powerpoint/2010/main" val="357911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That’s why SRO is faster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5EF1A9-8D64-A541-973E-B5490FFA05D9}"/>
              </a:ext>
            </a:extLst>
          </p:cNvPr>
          <p:cNvSpPr txBox="1">
            <a:spLocks/>
          </p:cNvSpPr>
          <p:nvPr/>
        </p:nvSpPr>
        <p:spPr>
          <a:xfrm>
            <a:off x="481806" y="2209006"/>
            <a:ext cx="11734800" cy="640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/>
              <a:t>Just stream! 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Yes, you need to check that you can line up the “event” fragments offline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Disentangle the “Event” chunks that belong together by their distributed clock counter or similar (for us: RHIC beam clock counter)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We are using the same technology for formally triggered devices with the same “no </a:t>
            </a:r>
            <a:r>
              <a:rPr lang="en-US" sz="2800" dirty="0" err="1"/>
              <a:t>sync’ed</a:t>
            </a:r>
            <a:r>
              <a:rPr lang="en-US" sz="2800" dirty="0"/>
              <a:t> end” feature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The </a:t>
            </a:r>
            <a:r>
              <a:rPr lang="en-US" sz="2800" dirty="0" err="1"/>
              <a:t>Saclay</a:t>
            </a:r>
            <a:r>
              <a:rPr lang="en-US" sz="2800" dirty="0"/>
              <a:t> DREAM electronics for GEM readout is one of those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/>
              <a:t>Has allowed us to increase the event rates here, too, will use this at the next FNAL test beam </a:t>
            </a:r>
          </a:p>
          <a:p>
            <a:pPr marL="0" indent="0"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1D73-F664-3243-8135-C2C774696CC1}"/>
              </a:ext>
            </a:extLst>
          </p:cNvPr>
          <p:cNvSpPr txBox="1">
            <a:spLocks/>
          </p:cNvSpPr>
          <p:nvPr/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0028" tIns="65014" rIns="130028" bIns="65014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2pPr>
            <a:lvl3pPr marL="1625346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3pPr>
            <a:lvl4pPr marL="2275484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4pPr>
            <a:lvl5pPr marL="2925623" indent="-325069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5pPr>
            <a:lvl6pPr marL="3575761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6pPr>
            <a:lvl7pPr marL="4225900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7pPr>
            <a:lvl8pPr marL="4876038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8pPr>
            <a:lvl9pPr marL="5526176" indent="-32506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ヒラギノ角ゴ ProN W3" charset="0"/>
              </a:defRPr>
            </a:lvl9pPr>
          </a:lstStyle>
          <a:p>
            <a:pPr eaLnBrk="1" hangingPunct="1"/>
            <a:fld id="{F72F3C57-7C2B-4E40-942C-28F30333B40D}" type="slidenum">
              <a:rPr lang="en-US" sz="1700" smtClean="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22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A13BD-ED9E-7542-8E02-FCDF3DBCB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0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2132806"/>
            <a:ext cx="11194286" cy="5181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3000" dirty="0" err="1">
                <a:latin typeface="Arial Narrow"/>
                <a:cs typeface="Arial Narrow"/>
              </a:rPr>
              <a:t>sPHENIX</a:t>
            </a:r>
            <a:r>
              <a:rPr lang="en-US" sz="3000" dirty="0">
                <a:latin typeface="Arial Narrow"/>
                <a:cs typeface="Arial Narrow"/>
              </a:rPr>
              <a:t> is on a good track to taking data in 2023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3000" dirty="0">
                <a:latin typeface="Arial Narrow"/>
                <a:cs typeface="Arial Narrow"/>
              </a:rPr>
              <a:t>We got a jump start taking streaming data last year, good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3000" dirty="0">
                <a:latin typeface="Arial Narrow"/>
                <a:cs typeface="Arial Narrow"/>
              </a:rPr>
              <a:t>We have demonstrated that we can reconstruct the TPC data taken in SRO mode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3000" dirty="0">
                <a:latin typeface="Arial Narrow"/>
                <a:cs typeface="Arial Narrow"/>
              </a:rPr>
              <a:t>We have a good concept combining triggered and streaming data in the experiment.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endParaRPr lang="en-US" sz="3000" dirty="0">
              <a:latin typeface="Arial Narrow"/>
              <a:cs typeface="Arial Narrow"/>
            </a:endParaRPr>
          </a:p>
          <a:p>
            <a:pPr marL="0" indent="0" algn="ctr">
              <a:spcBef>
                <a:spcPts val="0"/>
              </a:spcBef>
              <a:spcAft>
                <a:spcPts val="1800"/>
              </a:spcAft>
            </a:pPr>
            <a:r>
              <a:rPr lang="en-US" sz="4000" dirty="0">
                <a:latin typeface="Arial Narrow"/>
                <a:cs typeface="Arial Narrow"/>
              </a:rPr>
              <a:t>Thank you!</a:t>
            </a:r>
            <a:endParaRPr lang="en-US" sz="3000" dirty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endParaRPr lang="en-US" sz="3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179030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44206" y="3428206"/>
            <a:ext cx="3879086" cy="10154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4800" dirty="0">
                <a:latin typeface="Arial Narrow"/>
                <a:cs typeface="Arial Narrow"/>
              </a:rPr>
              <a:t>Intermission</a:t>
            </a:r>
            <a:endParaRPr lang="en-US" sz="3000" dirty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endParaRPr lang="en-US" sz="3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5113599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T-Shirt Plot: Statistical Reach for some probes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8990806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25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r="2053"/>
          <a:stretch/>
        </p:blipFill>
        <p:spPr>
          <a:xfrm>
            <a:off x="4371054" y="2590006"/>
            <a:ext cx="8531352" cy="6172200"/>
          </a:xfrm>
          <a:prstGeom prst="rect">
            <a:avLst/>
          </a:prstGeom>
        </p:spPr>
      </p:pic>
      <p:sp>
        <p:nvSpPr>
          <p:cNvPr id="44" name="Content Placeholder 2"/>
          <p:cNvSpPr txBox="1">
            <a:spLocks/>
          </p:cNvSpPr>
          <p:nvPr/>
        </p:nvSpPr>
        <p:spPr>
          <a:xfrm>
            <a:off x="329406" y="2132806"/>
            <a:ext cx="4556045" cy="6781800"/>
          </a:xfrm>
          <a:prstGeom prst="rect">
            <a:avLst/>
          </a:prstGeom>
        </p:spPr>
        <p:txBody>
          <a:bodyPr/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</a:pPr>
            <a:r>
              <a:rPr lang="en-US" sz="2800" dirty="0">
                <a:latin typeface="Calibri" charset="0"/>
              </a:rPr>
              <a:t>The way PHENIX gets to high PT is through π</a:t>
            </a:r>
            <a:r>
              <a:rPr lang="en-US" sz="2800" baseline="30000" dirty="0">
                <a:latin typeface="Calibri" charset="0"/>
              </a:rPr>
              <a:t>0</a:t>
            </a:r>
            <a:r>
              <a:rPr lang="en-US" sz="2800" dirty="0">
                <a:latin typeface="Calibri" charset="0"/>
              </a:rPr>
              <a:t>s 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2800" dirty="0">
                <a:latin typeface="Calibri" charset="0"/>
              </a:rPr>
              <a:t>That reaches to ~20GeV/c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2800" dirty="0">
                <a:latin typeface="Calibri" charset="0"/>
              </a:rPr>
              <a:t>In </a:t>
            </a:r>
            <a:r>
              <a:rPr lang="en-US" sz="2800" dirty="0" err="1">
                <a:latin typeface="Calibri" charset="0"/>
              </a:rPr>
              <a:t>sPHENIX</a:t>
            </a:r>
            <a:r>
              <a:rPr lang="en-US" sz="2800" dirty="0">
                <a:latin typeface="Calibri" charset="0"/>
              </a:rPr>
              <a:t>, we can get to </a:t>
            </a:r>
            <a:br>
              <a:rPr lang="en-US" sz="2800" dirty="0">
                <a:latin typeface="Calibri" charset="0"/>
              </a:rPr>
            </a:br>
            <a:r>
              <a:rPr lang="en-US" sz="2800" dirty="0">
                <a:latin typeface="Calibri" charset="0"/>
              </a:rPr>
              <a:t>4x that with jets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7339806" y="7924006"/>
            <a:ext cx="0" cy="6096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2920206" y="8305006"/>
            <a:ext cx="3995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Limit of PHENIX’s statistical reach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611351" y="8609806"/>
            <a:ext cx="3238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sPHENIX’s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statistical reach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882606" y="8533606"/>
            <a:ext cx="45720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2369006" y="7771606"/>
            <a:ext cx="0" cy="10668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6600">
                <a:alpha val="66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10921206" y="8838406"/>
            <a:ext cx="144780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45361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 - R&amp;D-themed part of the system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26</a:t>
            </a:fld>
            <a:endParaRPr lang="en-US" dirty="0"/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2284031" y="5257006"/>
            <a:ext cx="869138" cy="541778"/>
          </a:xfrm>
          <a:prstGeom prst="rect">
            <a:avLst/>
          </a:prstGeom>
          <a:solidFill>
            <a:srgbClr val="33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DAM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3146615" y="5257006"/>
            <a:ext cx="869138" cy="54177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PC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483585" y="2818606"/>
            <a:ext cx="3579621" cy="848786"/>
            <a:chOff x="2158206" y="2971006"/>
            <a:chExt cx="3579621" cy="848786"/>
          </a:xfrm>
        </p:grpSpPr>
        <p:cxnSp>
          <p:nvCxnSpPr>
            <p:cNvPr id="53" name="Straight Connector 52"/>
            <p:cNvCxnSpPr/>
            <p:nvPr/>
          </p:nvCxnSpPr>
          <p:spPr bwMode="auto">
            <a:xfrm flipH="1">
              <a:off x="4419851" y="3438792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4868689" y="3154508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38" name="Rectangle 127"/>
            <p:cNvSpPr>
              <a:spLocks noChangeArrowheads="1"/>
            </p:cNvSpPr>
            <p:nvPr/>
          </p:nvSpPr>
          <p:spPr bwMode="auto">
            <a:xfrm>
              <a:off x="3657851" y="313399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3" name="Rectangle 127"/>
            <p:cNvSpPr>
              <a:spLocks noChangeArrowheads="1"/>
            </p:cNvSpPr>
            <p:nvPr/>
          </p:nvSpPr>
          <p:spPr bwMode="auto">
            <a:xfrm>
              <a:off x="2465226" y="3278014"/>
              <a:ext cx="869139" cy="541778"/>
            </a:xfrm>
            <a:prstGeom prst="rect">
              <a:avLst/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4" name="Rectangle 128"/>
            <p:cNvSpPr>
              <a:spLocks noChangeArrowheads="1"/>
            </p:cNvSpPr>
            <p:nvPr/>
          </p:nvSpPr>
          <p:spPr bwMode="auto">
            <a:xfrm>
              <a:off x="2363639" y="3176430"/>
              <a:ext cx="869139" cy="541778"/>
            </a:xfrm>
            <a:prstGeom prst="rect">
              <a:avLst/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5" name="Rectangle 129"/>
            <p:cNvSpPr>
              <a:spLocks noChangeArrowheads="1"/>
            </p:cNvSpPr>
            <p:nvPr/>
          </p:nvSpPr>
          <p:spPr bwMode="auto">
            <a:xfrm>
              <a:off x="2259794" y="3072589"/>
              <a:ext cx="869139" cy="541778"/>
            </a:xfrm>
            <a:prstGeom prst="rect">
              <a:avLst/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6" name="Rectangle 130"/>
            <p:cNvSpPr>
              <a:spLocks noChangeArrowheads="1"/>
            </p:cNvSpPr>
            <p:nvPr/>
          </p:nvSpPr>
          <p:spPr bwMode="auto">
            <a:xfrm>
              <a:off x="2158206" y="2971006"/>
              <a:ext cx="869139" cy="541778"/>
            </a:xfrm>
            <a:prstGeom prst="rect">
              <a:avLst/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 flipH="1">
              <a:off x="3232076" y="3589135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flipH="1">
              <a:off x="3232076" y="3512935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flipH="1">
              <a:off x="3232076" y="3436735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>
              <a:off x="3232076" y="3360535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H="1">
              <a:off x="3232076" y="3284335"/>
              <a:ext cx="475400" cy="205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006" y="761206"/>
            <a:ext cx="3903689" cy="1524000"/>
          </a:xfrm>
          <a:prstGeom prst="rect">
            <a:avLst/>
          </a:prstGeom>
        </p:spPr>
      </p:pic>
      <p:pic>
        <p:nvPicPr>
          <p:cNvPr id="75" name="Picture 74" descr="IMG_20170106_1800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8763" r="29248" b="8306"/>
          <a:stretch/>
        </p:blipFill>
        <p:spPr>
          <a:xfrm>
            <a:off x="405606" y="2278079"/>
            <a:ext cx="1295400" cy="1994357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253206" y="6704806"/>
            <a:ext cx="3124200" cy="1981200"/>
            <a:chOff x="5358606" y="4037806"/>
            <a:chExt cx="4876800" cy="327660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0606" y="4266406"/>
              <a:ext cx="1391826" cy="2616994"/>
            </a:xfrm>
            <a:prstGeom prst="rect">
              <a:avLst/>
            </a:prstGeom>
          </p:spPr>
        </p:pic>
        <p:pic>
          <p:nvPicPr>
            <p:cNvPr id="78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3" t="14989" r="25032"/>
            <a:stretch>
              <a:fillRect/>
            </a:stretch>
          </p:blipFill>
          <p:spPr bwMode="auto">
            <a:xfrm>
              <a:off x="6993731" y="4041095"/>
              <a:ext cx="3241675" cy="2054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013" t="14989" r="2503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/>
            <a:srcRect l="33341" r="31994"/>
            <a:stretch/>
          </p:blipFill>
          <p:spPr>
            <a:xfrm>
              <a:off x="5358606" y="4037806"/>
              <a:ext cx="1135888" cy="3276600"/>
            </a:xfrm>
            <a:prstGeom prst="rect">
              <a:avLst/>
            </a:prstGeom>
          </p:spPr>
        </p:pic>
        <p:pic>
          <p:nvPicPr>
            <p:cNvPr id="7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806" y="5793581"/>
              <a:ext cx="2570292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cxnSp>
        <p:nvCxnSpPr>
          <p:cNvPr id="67" name="Straight Connector 66"/>
          <p:cNvCxnSpPr/>
          <p:nvPr/>
        </p:nvCxnSpPr>
        <p:spPr bwMode="auto">
          <a:xfrm>
            <a:off x="2767806" y="7238206"/>
            <a:ext cx="1143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2920206" y="7543006"/>
            <a:ext cx="1143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3148806" y="7771606"/>
            <a:ext cx="1143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2691606" y="8000206"/>
            <a:ext cx="17526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3910806" y="7085806"/>
            <a:ext cx="869138" cy="99897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PC</a:t>
            </a:r>
          </a:p>
        </p:txBody>
      </p:sp>
      <p:sp>
        <p:nvSpPr>
          <p:cNvPr id="82" name="Text Box 17"/>
          <p:cNvSpPr txBox="1">
            <a:spLocks noChangeArrowheads="1"/>
          </p:cNvSpPr>
          <p:nvPr/>
        </p:nvSpPr>
        <p:spPr bwMode="auto">
          <a:xfrm>
            <a:off x="1747044" y="7009606"/>
            <a:ext cx="12493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endParaRPr lang="en-GB" sz="2000" b="1" dirty="0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634206" y="8381206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</a:pPr>
            <a:r>
              <a:rPr lang="en-GB" sz="2000" b="1" dirty="0">
                <a:latin typeface="Arial Narrow" charset="0"/>
              </a:rPr>
              <a:t>RD51 SRS, DRS4, VME gear</a:t>
            </a:r>
            <a:r>
              <a:rPr lang="mr-IN" sz="2000" b="1" dirty="0">
                <a:latin typeface="Arial Narrow" charset="0"/>
              </a:rPr>
              <a:t>…</a:t>
            </a:r>
            <a:br>
              <a:rPr lang="en-US" sz="2000" b="1" dirty="0">
                <a:latin typeface="Arial Narrow" charset="0"/>
              </a:rPr>
            </a:br>
            <a:r>
              <a:rPr lang="en-US" sz="2000" b="1" dirty="0">
                <a:latin typeface="Arial Narrow" charset="0"/>
              </a:rPr>
              <a:t>some 40 supported devices</a:t>
            </a:r>
            <a:endParaRPr lang="en-GB" sz="2000" b="1" dirty="0">
              <a:latin typeface="Arial Narrow" charset="0"/>
            </a:endParaRPr>
          </a:p>
        </p:txBody>
      </p:sp>
      <p:sp>
        <p:nvSpPr>
          <p:cNvPr id="84" name="Text Box 17"/>
          <p:cNvSpPr txBox="1">
            <a:spLocks noChangeArrowheads="1"/>
          </p:cNvSpPr>
          <p:nvPr/>
        </p:nvSpPr>
        <p:spPr bwMode="auto">
          <a:xfrm>
            <a:off x="1701006" y="2132806"/>
            <a:ext cx="24384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</a:pPr>
            <a:r>
              <a:rPr lang="en-US" sz="2000" b="1" dirty="0" err="1">
                <a:latin typeface="Arial Narrow" charset="0"/>
              </a:rPr>
              <a:t>sPHENIX</a:t>
            </a:r>
            <a:r>
              <a:rPr lang="en-US" sz="2000" b="1" dirty="0">
                <a:latin typeface="Arial Narrow" charset="0"/>
              </a:rPr>
              <a:t> Calorimeter electronics</a:t>
            </a:r>
            <a:endParaRPr lang="en-GB" sz="2000" b="1" dirty="0">
              <a:latin typeface="Arial Narrow" charset="0"/>
            </a:endParaRPr>
          </a:p>
        </p:txBody>
      </p:sp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5053806" y="2437606"/>
            <a:ext cx="7696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b="1" dirty="0">
                <a:solidFill>
                  <a:srgbClr val="800000"/>
                </a:solidFill>
                <a:latin typeface="Arial Narrow" charset="0"/>
              </a:rPr>
              <a:t>The RCDAQ DAQ System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Cut out the event builder (not much need right now)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Log data at the EVB “input point” instead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Same technology, reading out our front-end here will seamlessly integrate into the big thing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Powerful scripting/automation features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“Real” online monitoring often has it roots in test beam code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Addt’l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support for a large variety of non-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gear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~20 RCDAQ copies around in the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orbit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About a dozen more systems in use by external groups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Supported on high-end 32core PC to Raspberry Pi</a:t>
            </a:r>
          </a:p>
        </p:txBody>
      </p:sp>
      <p:sp>
        <p:nvSpPr>
          <p:cNvPr id="87" name="Text Box 17"/>
          <p:cNvSpPr txBox="1">
            <a:spLocks noChangeArrowheads="1"/>
          </p:cNvSpPr>
          <p:nvPr/>
        </p:nvSpPr>
        <p:spPr bwMode="auto">
          <a:xfrm>
            <a:off x="2005806" y="4495006"/>
            <a:ext cx="24384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</a:pPr>
            <a:r>
              <a:rPr lang="en-US" sz="2000" b="1" dirty="0">
                <a:latin typeface="Arial Narrow" charset="0"/>
              </a:rPr>
              <a:t>TPC SAMPA Chip and ATLAS Felix Board</a:t>
            </a:r>
            <a:endParaRPr lang="en-GB" sz="2000" b="1" dirty="0">
              <a:latin typeface="Arial Narrow" charset="0"/>
            </a:endParaRPr>
          </a:p>
        </p:txBody>
      </p:sp>
      <p:pic>
        <p:nvPicPr>
          <p:cNvPr id="89" name="Picture 88" descr="IMG_20171010_14322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" y="4723606"/>
            <a:ext cx="1828800" cy="1371600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18" idx="1"/>
          </p:cNvCxnSpPr>
          <p:nvPr/>
        </p:nvCxnSpPr>
        <p:spPr bwMode="auto">
          <a:xfrm flipH="1">
            <a:off x="1808631" y="5527895"/>
            <a:ext cx="475400" cy="205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Oval 87"/>
          <p:cNvSpPr/>
          <p:nvPr/>
        </p:nvSpPr>
        <p:spPr bwMode="auto">
          <a:xfrm>
            <a:off x="939005" y="5333206"/>
            <a:ext cx="838200" cy="457200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91" name="Straight Arrow Connector 90"/>
          <p:cNvCxnSpPr>
            <a:cxnSpLocks/>
          </p:cNvCxnSpPr>
          <p:nvPr/>
        </p:nvCxnSpPr>
        <p:spPr bwMode="auto">
          <a:xfrm flipH="1">
            <a:off x="3377406" y="6781006"/>
            <a:ext cx="2057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78A652F-B1FF-8E4A-9BF5-BCD5D74D903B}"/>
              </a:ext>
            </a:extLst>
          </p:cNvPr>
          <p:cNvSpPr/>
          <p:nvPr/>
        </p:nvSpPr>
        <p:spPr bwMode="auto">
          <a:xfrm>
            <a:off x="76200" y="4418806"/>
            <a:ext cx="4291806" cy="1752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2CE13-1BB4-FE4F-BC68-7DF8F60A89B6}"/>
              </a:ext>
            </a:extLst>
          </p:cNvPr>
          <p:cNvSpPr/>
          <p:nvPr/>
        </p:nvSpPr>
        <p:spPr bwMode="auto">
          <a:xfrm>
            <a:off x="9016206" y="1828006"/>
            <a:ext cx="1524000" cy="45007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433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MVTX, briefly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3" descr="C:\Users\alext\Desktop\meetingWithSho\LDRD_Review\labpics\ming\temp\ming-141.jpg">
            <a:extLst>
              <a:ext uri="{FF2B5EF4-FFF2-40B4-BE49-F238E27FC236}">
                <a16:creationId xmlns:a16="http://schemas.microsoft.com/office/drawing/2014/main" id="{40F5BBD3-C1F3-FA44-B03D-8E33E0EE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4" y="5861844"/>
            <a:ext cx="12198350" cy="3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954E9A-EC6A-114D-BE89-ECEA380E420A}"/>
              </a:ext>
            </a:extLst>
          </p:cNvPr>
          <p:cNvSpPr txBox="1">
            <a:spLocks/>
          </p:cNvSpPr>
          <p:nvPr/>
        </p:nvSpPr>
        <p:spPr>
          <a:xfrm>
            <a:off x="641321" y="2056606"/>
            <a:ext cx="6241286" cy="3124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The MVTX prototype was taken to the </a:t>
            </a:r>
            <a:r>
              <a:rPr lang="en-US" sz="2800" dirty="0" err="1">
                <a:latin typeface="Arial Narrow"/>
                <a:cs typeface="Arial Narrow"/>
              </a:rPr>
              <a:t>FermiLab</a:t>
            </a:r>
            <a:r>
              <a:rPr lang="en-US" sz="2800" dirty="0">
                <a:latin typeface="Arial Narrow"/>
                <a:cs typeface="Arial Narrow"/>
              </a:rPr>
              <a:t> test beam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ALICE “ALPIDE cards”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MVTX also uses the FELIX card (and RCDAQ)</a:t>
            </a: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4-layer “MAPS telescope”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0B3C41-8B94-6F40-9471-3B20ECE07EB9}"/>
              </a:ext>
            </a:extLst>
          </p:cNvPr>
          <p:cNvGrpSpPr/>
          <p:nvPr/>
        </p:nvGrpSpPr>
        <p:grpSpPr>
          <a:xfrm>
            <a:off x="7159037" y="2243613"/>
            <a:ext cx="5438569" cy="3318193"/>
            <a:chOff x="241433" y="1126838"/>
            <a:chExt cx="4754934" cy="26831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973DF0-74CB-254E-A93A-C3F937235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322B7-A174-0446-BB4E-76AB65EBBB0E}"/>
                </a:ext>
              </a:extLst>
            </p:cNvPr>
            <p:cNvSpPr txBox="1"/>
            <p:nvPr/>
          </p:nvSpPr>
          <p:spPr>
            <a:xfrm>
              <a:off x="731556" y="3098296"/>
              <a:ext cx="2747396" cy="572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2000" b="1" dirty="0">
                  <a:solidFill>
                    <a:srgbClr val="FFFF00"/>
                  </a:solidFill>
                </a:rPr>
                <a:t>5m long </a:t>
              </a:r>
              <a:r>
                <a:rPr lang="en-US" sz="2000" b="1" dirty="0" err="1">
                  <a:solidFill>
                    <a:srgbClr val="FFFF00"/>
                  </a:solidFill>
                </a:rPr>
                <a:t>SamTec</a:t>
              </a:r>
              <a:r>
                <a:rPr lang="en-US" sz="200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6498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And it worked…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28</a:t>
            </a:fld>
            <a:endParaRPr lang="en-US" dirty="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9431DBE-E16D-7C4A-BAAF-33158D1B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70" y="5582108"/>
            <a:ext cx="4306626" cy="411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F:\run114_tall.png">
            <a:extLst>
              <a:ext uri="{FF2B5EF4-FFF2-40B4-BE49-F238E27FC236}">
                <a16:creationId xmlns:a16="http://schemas.microsoft.com/office/drawing/2014/main" id="{11213E8B-A93E-A04A-9117-34F5E7FE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70" y="532606"/>
            <a:ext cx="5085636" cy="49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A9295-92E3-1C4B-B514-74C0B54C31BF}"/>
              </a:ext>
            </a:extLst>
          </p:cNvPr>
          <p:cNvSpPr txBox="1"/>
          <p:nvPr/>
        </p:nvSpPr>
        <p:spPr>
          <a:xfrm>
            <a:off x="571500" y="2285206"/>
            <a:ext cx="504752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Successfully operated the full readout chain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RU Configured and readout 4 ALPIDEs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FELIX successfully integrated into RCDAQ</a:t>
            </a:r>
          </a:p>
          <a:p>
            <a:pPr marL="285750" indent="-285750" algn="l">
              <a:buFontTx/>
              <a:buChar char="-"/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Sensor Performance 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Cluster Size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Threshold parameters 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trigger delay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High multiplicity events 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ALPIDE occupancy runs with 10cm lead bricks</a:t>
            </a:r>
          </a:p>
          <a:p>
            <a:pPr marL="285750" indent="-285750" algn="l">
              <a:buFontTx/>
              <a:buChar char="-"/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Online Monitoring 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Hit distribution, relative alignment </a:t>
            </a:r>
          </a:p>
          <a:p>
            <a:pPr lvl="1" algn="l"/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Analysis confirmed telescope performance</a:t>
            </a:r>
          </a:p>
          <a:p>
            <a:pPr marL="938860" lvl="1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Hit resolution &lt; 5 um</a:t>
            </a:r>
          </a:p>
        </p:txBody>
      </p:sp>
    </p:spTree>
    <p:extLst>
      <p:ext uri="{BB962C8B-B14F-4D97-AF65-F5344CB8AC3E}">
        <p14:creationId xmlns:p14="http://schemas.microsoft.com/office/powerpoint/2010/main" val="240300226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last Test Beam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987006" y="2112264"/>
            <a:ext cx="3858546" cy="5897880"/>
            <a:chOff x="3987006" y="2112264"/>
            <a:chExt cx="3858546" cy="5897880"/>
          </a:xfrm>
        </p:grpSpPr>
        <p:pic>
          <p:nvPicPr>
            <p:cNvPr id="10" name="Picture 9" descr="calorimeter_schematic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2" t="6851" r="12433" b="4246"/>
            <a:stretch/>
          </p:blipFill>
          <p:spPr>
            <a:xfrm>
              <a:off x="3995928" y="2112264"/>
              <a:ext cx="3849624" cy="589788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987006" y="3961606"/>
              <a:ext cx="838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987006" y="6323806"/>
              <a:ext cx="838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21659" r="36842" b="40089"/>
          <a:stretch/>
        </p:blipFill>
        <p:spPr bwMode="auto">
          <a:xfrm>
            <a:off x="1091406" y="4858348"/>
            <a:ext cx="9771738" cy="48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36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803E-6 -1.35698E-6 L -0.00171 -0.12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64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… getting real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93FD6B-562B-684E-8E69-190B4B7EA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614" r="27512" b="1843"/>
          <a:stretch/>
        </p:blipFill>
        <p:spPr bwMode="auto">
          <a:xfrm>
            <a:off x="253206" y="2183024"/>
            <a:ext cx="6019318" cy="72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52E57-9C2B-F842-AC3F-0B9931230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406" y="2074963"/>
            <a:ext cx="6031698" cy="325824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B27230-2EC1-9745-8E0D-2F1B51D830BA}"/>
              </a:ext>
            </a:extLst>
          </p:cNvPr>
          <p:cNvCxnSpPr>
            <a:cxnSpLocks/>
          </p:cNvCxnSpPr>
          <p:nvPr/>
        </p:nvCxnSpPr>
        <p:spPr bwMode="auto">
          <a:xfrm flipH="1">
            <a:off x="3377406" y="3239328"/>
            <a:ext cx="4596230" cy="126288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5">
            <a:extLst>
              <a:ext uri="{FF2B5EF4-FFF2-40B4-BE49-F238E27FC236}">
                <a16:creationId xmlns:a16="http://schemas.microsoft.com/office/drawing/2014/main" id="{E5EA437B-2369-984F-B0A8-2D284DEA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33" y="5716259"/>
            <a:ext cx="5214773" cy="39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BB6E49-EE7C-FC43-A1B1-711DD54CA58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77406" y="5333208"/>
            <a:ext cx="4800600" cy="259079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8795188" y="4356551"/>
            <a:ext cx="3638112" cy="93358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Hadronic Calorimeter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32 such modules, ~390 tons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4FDD17-3743-C34C-B304-4A99B3BB3E8E}"/>
              </a:ext>
            </a:extLst>
          </p:cNvPr>
          <p:cNvSpPr/>
          <p:nvPr/>
        </p:nvSpPr>
        <p:spPr>
          <a:xfrm>
            <a:off x="7016393" y="5797609"/>
            <a:ext cx="3828613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Electromagnetic </a:t>
            </a:r>
            <a:r>
              <a:rPr lang="en-US" sz="2400">
                <a:solidFill>
                  <a:srgbClr val="FFFF00"/>
                </a:solidFill>
                <a:latin typeface="Arial Narrow Bold"/>
                <a:cs typeface="Arial Narrow Bold"/>
              </a:rPr>
              <a:t>Calorimeter  1 module </a:t>
            </a: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of 64 total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219C0-5599-6544-BAF3-E31CD942B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804419" y="8476537"/>
            <a:ext cx="2878787" cy="8190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62133D-E0F9-9A45-96CF-AC04C3507CB0}"/>
              </a:ext>
            </a:extLst>
          </p:cNvPr>
          <p:cNvGrpSpPr/>
          <p:nvPr/>
        </p:nvGrpSpPr>
        <p:grpSpPr>
          <a:xfrm>
            <a:off x="10718102" y="1774516"/>
            <a:ext cx="2236234" cy="853987"/>
            <a:chOff x="10718102" y="1774516"/>
            <a:chExt cx="2236234" cy="853987"/>
          </a:xfrm>
        </p:grpSpPr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AC6CFBF1-AF4C-D044-AB94-EF5B2C637E70}"/>
                </a:ext>
              </a:extLst>
            </p:cNvPr>
            <p:cNvSpPr/>
            <p:nvPr/>
          </p:nvSpPr>
          <p:spPr bwMode="auto">
            <a:xfrm rot="20476013">
              <a:off x="10718102" y="2372798"/>
              <a:ext cx="587649" cy="255705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04FE96-E659-9B4D-879F-092BAA4DEB3D}"/>
                </a:ext>
              </a:extLst>
            </p:cNvPr>
            <p:cNvSpPr/>
            <p:nvPr/>
          </p:nvSpPr>
          <p:spPr>
            <a:xfrm>
              <a:off x="11331247" y="1774516"/>
              <a:ext cx="1623089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ts val="7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FFFF00"/>
                  </a:solidFill>
                  <a:latin typeface="Arial Narrow Bold"/>
                  <a:cs typeface="Arial Narrow Bold"/>
                </a:rPr>
                <a:t>Me </a:t>
              </a:r>
              <a:br>
                <a:rPr lang="en-US" sz="2400" dirty="0">
                  <a:solidFill>
                    <a:srgbClr val="FFFF00"/>
                  </a:solidFill>
                  <a:latin typeface="Arial Narrow Bold"/>
                  <a:cs typeface="Arial Narrow Bold"/>
                </a:rPr>
              </a:br>
              <a:r>
                <a:rPr lang="en-US" sz="2400" dirty="0">
                  <a:solidFill>
                    <a:srgbClr val="FFFF00"/>
                  </a:solidFill>
                  <a:latin typeface="Arial Narrow Bold"/>
                  <a:cs typeface="Arial Narrow Bold"/>
                </a:rPr>
                <a:t>(~0.08 tons)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214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TPC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BF76D-DA1E-5A44-853D-1C0681B1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5536" y="2497382"/>
            <a:ext cx="4673600" cy="294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F010D3-59E0-154F-BF1D-90F03EDB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36" y="2497382"/>
            <a:ext cx="964616" cy="28448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FEC19B-EE9F-0F4D-A944-8AEF5B8E5D1C}"/>
              </a:ext>
            </a:extLst>
          </p:cNvPr>
          <p:cNvCxnSpPr>
            <a:cxnSpLocks/>
          </p:cNvCxnSpPr>
          <p:nvPr/>
        </p:nvCxnSpPr>
        <p:spPr>
          <a:xfrm flipH="1">
            <a:off x="11447936" y="2598982"/>
            <a:ext cx="73152" cy="27432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D433AD-35CF-3441-A3A3-9F4044A9DAB5}"/>
              </a:ext>
            </a:extLst>
          </p:cNvPr>
          <p:cNvSpPr txBox="1"/>
          <p:nvPr/>
        </p:nvSpPr>
        <p:spPr>
          <a:xfrm rot="16200000">
            <a:off x="10497968" y="3492451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rows ~1.25 cm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0627CD-F535-B54A-A7B5-7FC6258496FA}"/>
              </a:ext>
            </a:extLst>
          </p:cNvPr>
          <p:cNvCxnSpPr>
            <a:cxnSpLocks/>
          </p:cNvCxnSpPr>
          <p:nvPr/>
        </p:nvCxnSpPr>
        <p:spPr>
          <a:xfrm>
            <a:off x="8399936" y="2598982"/>
            <a:ext cx="2105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29F5BE-0575-C549-B575-890C294488FB}"/>
              </a:ext>
            </a:extLst>
          </p:cNvPr>
          <p:cNvCxnSpPr>
            <a:cxnSpLocks/>
          </p:cNvCxnSpPr>
          <p:nvPr/>
        </p:nvCxnSpPr>
        <p:spPr>
          <a:xfrm>
            <a:off x="8196736" y="3310182"/>
            <a:ext cx="2438400" cy="1930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61">
            <a:extLst>
              <a:ext uri="{FF2B5EF4-FFF2-40B4-BE49-F238E27FC236}">
                <a16:creationId xmlns:a16="http://schemas.microsoft.com/office/drawing/2014/main" id="{1ACD413C-2FCD-404A-A303-F98A29A2B157}"/>
              </a:ext>
            </a:extLst>
          </p:cNvPr>
          <p:cNvSpPr/>
          <p:nvPr/>
        </p:nvSpPr>
        <p:spPr>
          <a:xfrm>
            <a:off x="10431936" y="4630982"/>
            <a:ext cx="548640" cy="646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62EDF2-DCEB-3E4F-9A82-41E0BD4DE31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19896" y="4954070"/>
            <a:ext cx="10312040" cy="1814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C289CA-66F5-5A4C-8351-02CA33AC2ED9}"/>
              </a:ext>
            </a:extLst>
          </p:cNvPr>
          <p:cNvCxnSpPr>
            <a:cxnSpLocks/>
          </p:cNvCxnSpPr>
          <p:nvPr/>
        </p:nvCxnSpPr>
        <p:spPr>
          <a:xfrm flipH="1">
            <a:off x="3946620" y="5240582"/>
            <a:ext cx="6485316" cy="29983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52A769E-4A26-D64A-9054-3B67662B50F4}"/>
              </a:ext>
            </a:extLst>
          </p:cNvPr>
          <p:cNvSpPr txBox="1"/>
          <p:nvPr/>
        </p:nvSpPr>
        <p:spPr>
          <a:xfrm>
            <a:off x="10228737" y="5240583"/>
            <a:ext cx="141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“Wedge”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B359988E-07CC-6246-A5E3-02DD17264638}"/>
              </a:ext>
            </a:extLst>
          </p:cNvPr>
          <p:cNvSpPr/>
          <p:nvPr/>
        </p:nvSpPr>
        <p:spPr>
          <a:xfrm rot="11027148">
            <a:off x="8119102" y="2604353"/>
            <a:ext cx="186876" cy="732131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1D2BE5-3BA1-1C4D-B377-F62E2B2A8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252"/>
          <a:stretch/>
        </p:blipFill>
        <p:spPr>
          <a:xfrm>
            <a:off x="5447992" y="6205782"/>
            <a:ext cx="1335992" cy="2402181"/>
          </a:xfrm>
          <a:prstGeom prst="rect">
            <a:avLst/>
          </a:prstGeom>
        </p:spPr>
      </p:pic>
      <p:sp>
        <p:nvSpPr>
          <p:cNvPr id="23" name="Arrow: Right 46">
            <a:extLst>
              <a:ext uri="{FF2B5EF4-FFF2-40B4-BE49-F238E27FC236}">
                <a16:creationId xmlns:a16="http://schemas.microsoft.com/office/drawing/2014/main" id="{725AB51A-5E68-EC46-8318-97A917E7C775}"/>
              </a:ext>
            </a:extLst>
          </p:cNvPr>
          <p:cNvSpPr/>
          <p:nvPr/>
        </p:nvSpPr>
        <p:spPr>
          <a:xfrm>
            <a:off x="4409594" y="7088686"/>
            <a:ext cx="914400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charge</a:t>
            </a:r>
          </a:p>
        </p:txBody>
      </p: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5C99EA0F-0B14-9A4C-93C6-62DAB72889E4}"/>
              </a:ext>
            </a:extLst>
          </p:cNvPr>
          <p:cNvSpPr/>
          <p:nvPr/>
        </p:nvSpPr>
        <p:spPr>
          <a:xfrm>
            <a:off x="7654790" y="5900982"/>
            <a:ext cx="1727200" cy="2787904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3CBC855D-4B27-1943-BA24-C3DB9AAC1406}"/>
              </a:ext>
            </a:extLst>
          </p:cNvPr>
          <p:cNvSpPr/>
          <p:nvPr/>
        </p:nvSpPr>
        <p:spPr>
          <a:xfrm>
            <a:off x="7759392" y="6788638"/>
            <a:ext cx="1524000" cy="1805629"/>
          </a:xfrm>
          <a:prstGeom prst="roundRect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667A2-D4F1-A447-A0F3-D79397DFCAA2}"/>
              </a:ext>
            </a:extLst>
          </p:cNvPr>
          <p:cNvSpPr txBox="1"/>
          <p:nvPr/>
        </p:nvSpPr>
        <p:spPr>
          <a:xfrm>
            <a:off x="7834649" y="7044430"/>
            <a:ext cx="130516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dirty="0">
                <a:solidFill>
                  <a:prstClr val="black"/>
                </a:solidFill>
                <a:latin typeface="Trebuchet MS" panose="020B0603020202020204"/>
              </a:rPr>
              <a:t>DAM Cards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59DA5281-7907-524D-ADF0-2E4B386A90A6}"/>
              </a:ext>
            </a:extLst>
          </p:cNvPr>
          <p:cNvSpPr/>
          <p:nvPr/>
        </p:nvSpPr>
        <p:spPr>
          <a:xfrm>
            <a:off x="10731192" y="6815382"/>
            <a:ext cx="914400" cy="1215136"/>
          </a:xfrm>
          <a:prstGeom prst="can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en-US" sz="1600" kern="0" dirty="0">
                <a:solidFill>
                  <a:prstClr val="white"/>
                </a:solidFill>
                <a:latin typeface="Trebuchet MS" panose="020B0603020202020204"/>
              </a:rPr>
              <a:t>Storage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BDAE54-87C0-AF42-BCF0-45F0440A0F98}"/>
              </a:ext>
            </a:extLst>
          </p:cNvPr>
          <p:cNvSpPr txBox="1"/>
          <p:nvPr/>
        </p:nvSpPr>
        <p:spPr>
          <a:xfrm>
            <a:off x="5521191" y="661218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256 pads/FEE</a:t>
            </a:r>
          </a:p>
          <a:p>
            <a:r>
              <a:rPr lang="en-US" sz="1200" dirty="0"/>
              <a:t>25 FEE/sector</a:t>
            </a:r>
          </a:p>
        </p:txBody>
      </p:sp>
      <p:sp>
        <p:nvSpPr>
          <p:cNvPr id="30" name="Arrow: Right 72">
            <a:extLst>
              <a:ext uri="{FF2B5EF4-FFF2-40B4-BE49-F238E27FC236}">
                <a16:creationId xmlns:a16="http://schemas.microsoft.com/office/drawing/2014/main" id="{92C904C5-FBB4-D447-83CD-8342BC26DFF5}"/>
              </a:ext>
            </a:extLst>
          </p:cNvPr>
          <p:cNvSpPr/>
          <p:nvPr/>
        </p:nvSpPr>
        <p:spPr>
          <a:xfrm>
            <a:off x="6870392" y="7120182"/>
            <a:ext cx="914400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/>
              <a:t>Digitized</a:t>
            </a:r>
          </a:p>
        </p:txBody>
      </p:sp>
      <p:sp>
        <p:nvSpPr>
          <p:cNvPr id="31" name="Arrow: Right 73">
            <a:extLst>
              <a:ext uri="{FF2B5EF4-FFF2-40B4-BE49-F238E27FC236}">
                <a16:creationId xmlns:a16="http://schemas.microsoft.com/office/drawing/2014/main" id="{82EE8F03-8363-1B41-A1E4-C928C142C09A}"/>
              </a:ext>
            </a:extLst>
          </p:cNvPr>
          <p:cNvSpPr/>
          <p:nvPr/>
        </p:nvSpPr>
        <p:spPr>
          <a:xfrm>
            <a:off x="9715192" y="7120182"/>
            <a:ext cx="914400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3" dirty="0"/>
              <a:t>Clustered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56781-9A0D-4E4B-85F8-FDF8297DC496}"/>
              </a:ext>
            </a:extLst>
          </p:cNvPr>
          <p:cNvSpPr txBox="1"/>
          <p:nvPr/>
        </p:nvSpPr>
        <p:spPr>
          <a:xfrm>
            <a:off x="7987992" y="5900982"/>
            <a:ext cx="151996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dirty="0">
                <a:solidFill>
                  <a:prstClr val="black"/>
                </a:solidFill>
                <a:latin typeface="Trebuchet MS" panose="020B0603020202020204"/>
              </a:rPr>
              <a:t>EBDC 1/DAM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2E6FBEBD-08C2-A940-A541-5E5F38AB445C}"/>
              </a:ext>
            </a:extLst>
          </p:cNvPr>
          <p:cNvSpPr txBox="1">
            <a:spLocks/>
          </p:cNvSpPr>
          <p:nvPr/>
        </p:nvSpPr>
        <p:spPr>
          <a:xfrm>
            <a:off x="10962253" y="8106944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0AE0C637-5835-444B-B8C0-92C25AFA2084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8FCDD77-90A8-2F43-BB7B-E56DCB0211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27705">
            <a:off x="194586" y="2106832"/>
            <a:ext cx="3645939" cy="3026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FFCC9B2-8BB9-AF41-BEB6-FBE986EEF493}"/>
              </a:ext>
            </a:extLst>
          </p:cNvPr>
          <p:cNvSpPr txBox="1"/>
          <p:nvPr/>
        </p:nvSpPr>
        <p:spPr>
          <a:xfrm>
            <a:off x="10088025" y="5447865"/>
            <a:ext cx="1354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“Wedge”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829BB7D-D840-9049-9982-D6E2DF4334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762"/>
          <a:stretch/>
        </p:blipFill>
        <p:spPr>
          <a:xfrm>
            <a:off x="119896" y="6783886"/>
            <a:ext cx="3981896" cy="14704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5C1318-3FCD-6445-B1C9-F31D8EA6E588}"/>
              </a:ext>
            </a:extLst>
          </p:cNvPr>
          <p:cNvSpPr txBox="1"/>
          <p:nvPr/>
        </p:nvSpPr>
        <p:spPr>
          <a:xfrm>
            <a:off x="520392" y="7317286"/>
            <a:ext cx="1289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Zig-Zag </a:t>
            </a:r>
            <a:br>
              <a:rPr lang="en-US" sz="2400" b="1" dirty="0"/>
            </a:br>
            <a:r>
              <a:rPr lang="en-US" sz="2400" b="1" dirty="0"/>
              <a:t>Pads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7E1757-E8CE-D44F-B809-1F6E2B650224}"/>
              </a:ext>
            </a:extLst>
          </p:cNvPr>
          <p:cNvSpPr txBox="1"/>
          <p:nvPr/>
        </p:nvSpPr>
        <p:spPr>
          <a:xfrm>
            <a:off x="1003392" y="8910141"/>
            <a:ext cx="1174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DAM = “Data Aggregation Module”           EBDC – “Event Buffer and Data Compression”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B93DF-E51C-324D-84EB-52C5FC25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81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ZigZag</a:t>
            </a:r>
            <a:r>
              <a:rPr lang="en-US" dirty="0"/>
              <a:t> Pads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829BB7D-D840-9049-9982-D6E2DF433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62"/>
          <a:stretch/>
        </p:blipFill>
        <p:spPr>
          <a:xfrm>
            <a:off x="1048041" y="7102236"/>
            <a:ext cx="6492710" cy="23976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5C1318-3FCD-6445-B1C9-F31D8EA6E588}"/>
              </a:ext>
            </a:extLst>
          </p:cNvPr>
          <p:cNvSpPr txBox="1"/>
          <p:nvPr/>
        </p:nvSpPr>
        <p:spPr>
          <a:xfrm>
            <a:off x="1853406" y="8152606"/>
            <a:ext cx="1289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Zig-Zag </a:t>
            </a:r>
            <a:br>
              <a:rPr lang="en-US" sz="2400" b="1" dirty="0"/>
            </a:br>
            <a:r>
              <a:rPr lang="en-US" sz="2400" b="1" dirty="0"/>
              <a:t>Pads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7A340C-1EE6-D34D-B491-4208A9DDB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1"/>
          <a:stretch/>
        </p:blipFill>
        <p:spPr>
          <a:xfrm rot="10800000">
            <a:off x="7528550" y="2285206"/>
            <a:ext cx="5187837" cy="42463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D1DD97-B969-E744-9049-78478A2626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406" y="2081033"/>
            <a:ext cx="4673600" cy="29473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4FDB3E-E3FD-1549-B2F0-3E277E1122D7}"/>
              </a:ext>
            </a:extLst>
          </p:cNvPr>
          <p:cNvSpPr/>
          <p:nvPr/>
        </p:nvSpPr>
        <p:spPr bwMode="auto">
          <a:xfrm>
            <a:off x="2377058" y="3167137"/>
            <a:ext cx="2905348" cy="18612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5B409E3-2230-BE43-8542-869453F74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06" y="3312589"/>
            <a:ext cx="4575512" cy="343163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57393AB-2BDF-AC4F-BCA0-7610236E0BFC}"/>
              </a:ext>
            </a:extLst>
          </p:cNvPr>
          <p:cNvSpPr txBox="1"/>
          <p:nvPr/>
        </p:nvSpPr>
        <p:spPr>
          <a:xfrm>
            <a:off x="7873206" y="6875333"/>
            <a:ext cx="426720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12.5mm resolution in r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150 </a:t>
            </a:r>
            <a:r>
              <a:rPr lang="en-US" sz="2800" b="1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2800" b="1" dirty="0">
                <a:solidFill>
                  <a:schemeClr val="tx1"/>
                </a:solidFill>
              </a:rPr>
              <a:t>m in phi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~160,000 ADC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BAB33-0B13-A94B-97DD-A9C27619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3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Readout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BDAE54-87C0-AF42-BCF0-45F0440A0F98}"/>
              </a:ext>
            </a:extLst>
          </p:cNvPr>
          <p:cNvSpPr txBox="1"/>
          <p:nvPr/>
        </p:nvSpPr>
        <p:spPr>
          <a:xfrm>
            <a:off x="4288805" y="2922411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256 pads/FEE</a:t>
            </a:r>
          </a:p>
          <a:p>
            <a:r>
              <a:rPr lang="en-US" sz="1200" dirty="0"/>
              <a:t>25 FEE/sector</a:t>
            </a:r>
          </a:p>
        </p:txBody>
      </p:sp>
      <p:pic>
        <p:nvPicPr>
          <p:cNvPr id="17" name="Picture 2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7F634E12-A42C-D04E-9D90-FB20F792F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6498413" y="2144417"/>
            <a:ext cx="3602005" cy="36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1B8222D-58C7-584E-9D85-92EB06C4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31679"/>
            <a:ext cx="90851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44D78E-7A80-6B43-9955-761A917E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9" y="5773317"/>
            <a:ext cx="5262562" cy="32465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AB7FC1-4D2D-6444-BB2A-35EB775EFC38}"/>
              </a:ext>
            </a:extLst>
          </p:cNvPr>
          <p:cNvSpPr txBox="1"/>
          <p:nvPr/>
        </p:nvSpPr>
        <p:spPr>
          <a:xfrm>
            <a:off x="571500" y="2132806"/>
            <a:ext cx="3950447" cy="270843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ALICE  SAMPA chip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32 channels 10bit sampling ASIC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Preamp/shaper, ADC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Optional DSP functions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8F2498-F42D-C04F-9E1D-79AE3837FC21}"/>
              </a:ext>
            </a:extLst>
          </p:cNvPr>
          <p:cNvCxnSpPr>
            <a:cxnSpLocks/>
          </p:cNvCxnSpPr>
          <p:nvPr/>
        </p:nvCxnSpPr>
        <p:spPr bwMode="auto">
          <a:xfrm>
            <a:off x="3821112" y="2488726"/>
            <a:ext cx="927894" cy="43368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8F10CB-1741-8C46-B97B-1D355A755E96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9912" y="2631679"/>
            <a:ext cx="1918494" cy="33161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D14669-2FB2-AB44-B77E-33E048606027}"/>
              </a:ext>
            </a:extLst>
          </p:cNvPr>
          <p:cNvCxnSpPr>
            <a:cxnSpLocks/>
          </p:cNvCxnSpPr>
          <p:nvPr/>
        </p:nvCxnSpPr>
        <p:spPr bwMode="auto">
          <a:xfrm flipV="1">
            <a:off x="5663406" y="2939409"/>
            <a:ext cx="1778180" cy="2719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549ED7-6229-A648-8E39-8036F08C2A1B}"/>
              </a:ext>
            </a:extLst>
          </p:cNvPr>
          <p:cNvCxnSpPr>
            <a:cxnSpLocks/>
            <a:stCxn id="18" idx="3"/>
          </p:cNvCxnSpPr>
          <p:nvPr/>
        </p:nvCxnSpPr>
        <p:spPr bwMode="auto">
          <a:xfrm>
            <a:off x="5747217" y="3079354"/>
            <a:ext cx="1659713" cy="19167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D97F81-519A-684F-80BC-C9DDED4FB59F}"/>
              </a:ext>
            </a:extLst>
          </p:cNvPr>
          <p:cNvCxnSpPr>
            <a:cxnSpLocks/>
          </p:cNvCxnSpPr>
          <p:nvPr/>
        </p:nvCxnSpPr>
        <p:spPr bwMode="auto">
          <a:xfrm>
            <a:off x="5698564" y="3128842"/>
            <a:ext cx="1708366" cy="51094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7190A6-C3E5-7E49-A39C-9660442DBFCC}"/>
              </a:ext>
            </a:extLst>
          </p:cNvPr>
          <p:cNvCxnSpPr>
            <a:cxnSpLocks/>
          </p:cNvCxnSpPr>
          <p:nvPr/>
        </p:nvCxnSpPr>
        <p:spPr bwMode="auto">
          <a:xfrm>
            <a:off x="5649911" y="3178330"/>
            <a:ext cx="1779590" cy="84757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294332-0C77-4B48-BB7B-23D93622C28F}"/>
              </a:ext>
            </a:extLst>
          </p:cNvPr>
          <p:cNvCxnSpPr>
            <a:cxnSpLocks/>
          </p:cNvCxnSpPr>
          <p:nvPr/>
        </p:nvCxnSpPr>
        <p:spPr bwMode="auto">
          <a:xfrm>
            <a:off x="5727521" y="3254028"/>
            <a:ext cx="1737138" cy="11576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1B48A8-186F-DE41-A0FF-5B48BA5656FD}"/>
              </a:ext>
            </a:extLst>
          </p:cNvPr>
          <p:cNvCxnSpPr>
            <a:cxnSpLocks/>
          </p:cNvCxnSpPr>
          <p:nvPr/>
        </p:nvCxnSpPr>
        <p:spPr bwMode="auto">
          <a:xfrm>
            <a:off x="5687201" y="3355317"/>
            <a:ext cx="1754385" cy="148946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C792949-0503-1C44-9DE6-240C9CF1E404}"/>
              </a:ext>
            </a:extLst>
          </p:cNvPr>
          <p:cNvCxnSpPr>
            <a:cxnSpLocks/>
          </p:cNvCxnSpPr>
          <p:nvPr/>
        </p:nvCxnSpPr>
        <p:spPr bwMode="auto">
          <a:xfrm>
            <a:off x="5649911" y="3433564"/>
            <a:ext cx="1766095" cy="175470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6245B02-1D99-2B48-AC0E-B9FA4F17A84B}"/>
              </a:ext>
            </a:extLst>
          </p:cNvPr>
          <p:cNvSpPr txBox="1"/>
          <p:nvPr/>
        </p:nvSpPr>
        <p:spPr>
          <a:xfrm>
            <a:off x="8330406" y="4448898"/>
            <a:ext cx="2659389" cy="153888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FEE with 8 SAMPAs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256 channels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E38073B-13A8-B742-BC51-E98F15E00A2A}"/>
              </a:ext>
            </a:extLst>
          </p:cNvPr>
          <p:cNvCxnSpPr>
            <a:cxnSpLocks/>
          </p:cNvCxnSpPr>
          <p:nvPr/>
        </p:nvCxnSpPr>
        <p:spPr bwMode="auto">
          <a:xfrm>
            <a:off x="10006806" y="2482581"/>
            <a:ext cx="942113" cy="614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D9EB26F-8F85-2D46-975E-AA5CEF698012}"/>
              </a:ext>
            </a:extLst>
          </p:cNvPr>
          <p:cNvSpPr txBox="1"/>
          <p:nvPr/>
        </p:nvSpPr>
        <p:spPr>
          <a:xfrm>
            <a:off x="10212691" y="2558781"/>
            <a:ext cx="265938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</a:rPr>
              <a:t>5GBit/s fiber link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98C6A2-0C66-7E4B-BCBF-5AC65067B7A4}"/>
              </a:ext>
            </a:extLst>
          </p:cNvPr>
          <p:cNvSpPr txBox="1"/>
          <p:nvPr/>
        </p:nvSpPr>
        <p:spPr>
          <a:xfrm>
            <a:off x="24606" y="8462674"/>
            <a:ext cx="33528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ATLAS FELIX Card (“DAM”) – 24 FEE’s</a:t>
            </a:r>
          </a:p>
        </p:txBody>
      </p:sp>
      <p:pic>
        <p:nvPicPr>
          <p:cNvPr id="52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>
            <a:extLst>
              <a:ext uri="{FF2B5EF4-FFF2-40B4-BE49-F238E27FC236}">
                <a16:creationId xmlns:a16="http://schemas.microsoft.com/office/drawing/2014/main" id="{FE672F77-50BF-AB4F-9734-A95EAFE9A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06" y="6236594"/>
            <a:ext cx="5249359" cy="29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5F360A4-AE2B-7641-982F-72BBD77A459F}"/>
              </a:ext>
            </a:extLst>
          </p:cNvPr>
          <p:cNvSpPr txBox="1"/>
          <p:nvPr/>
        </p:nvSpPr>
        <p:spPr>
          <a:xfrm>
            <a:off x="5911702" y="8502381"/>
            <a:ext cx="3866504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FELIX Card in a standard PC (“EBDC”)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246DCD-F1B6-D44A-94DA-563CC2E11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1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18307" r="20612" b="8543"/>
          <a:stretch>
            <a:fillRect/>
          </a:stretch>
        </p:blipFill>
        <p:spPr bwMode="auto">
          <a:xfrm>
            <a:off x="405607" y="2056606"/>
            <a:ext cx="11658600" cy="749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0406" y="997009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  <a:defRPr/>
            </a:pPr>
            <a:r>
              <a:rPr lang="en-US" sz="4800" dirty="0">
                <a:solidFill>
                  <a:srgbClr val="000000"/>
                </a:solidFill>
                <a:latin typeface="Arial Narrow" charset="0"/>
              </a:rPr>
              <a:t>Assembly Instructions </a:t>
            </a:r>
            <a:r>
              <a:rPr lang="en-US" sz="4800" dirty="0">
                <a:solidFill>
                  <a:srgbClr val="000000"/>
                </a:solidFill>
                <a:latin typeface="Arial Narrow" charset="0"/>
                <a:sym typeface="Wingdings"/>
              </a:rPr>
              <a:t></a:t>
            </a:r>
            <a:endParaRPr lang="en-US" sz="4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9456" y="1891069"/>
            <a:ext cx="3261519" cy="392908"/>
          </a:xfrm>
          <a:prstGeom prst="rect">
            <a:avLst/>
          </a:prstGeom>
          <a:solidFill>
            <a:schemeClr val="bg1"/>
          </a:solidFill>
        </p:spPr>
        <p:txBody>
          <a:bodyPr wrap="none" lIns="130028" tIns="65014" rIns="130028" bIns="65014" rtlCol="0">
            <a:spAutoFit/>
          </a:bodyPr>
          <a:lstStyle/>
          <a:p>
            <a:r>
              <a:rPr lang="sv-SE" sz="1700" b="1" i="1" dirty="0">
                <a:solidFill>
                  <a:srgbClr val="FF0000"/>
                </a:solidFill>
              </a:rPr>
              <a:t>Första </a:t>
            </a:r>
            <a:r>
              <a:rPr lang="sv-SE" sz="1700" b="1" i="1" dirty="0" err="1">
                <a:solidFill>
                  <a:srgbClr val="FF0000"/>
                </a:solidFill>
              </a:rPr>
              <a:t>HCal</a:t>
            </a:r>
            <a:r>
              <a:rPr lang="sv-SE" sz="1700" b="1" i="1" dirty="0">
                <a:solidFill>
                  <a:srgbClr val="FF0000"/>
                </a:solidFill>
              </a:rPr>
              <a:t>-modulinstallationen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89245" y="2348563"/>
            <a:ext cx="2222678" cy="777629"/>
          </a:xfrm>
          <a:prstGeom prst="rect">
            <a:avLst/>
          </a:prstGeom>
          <a:solidFill>
            <a:schemeClr val="bg1"/>
          </a:solidFill>
        </p:spPr>
        <p:txBody>
          <a:bodyPr wrap="none" lIns="130028" tIns="65014" rIns="130028" bIns="65014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Lyftande svängtapp</a:t>
            </a:r>
            <a:br>
              <a:rPr lang="sv-SE" sz="1400" b="1" dirty="0">
                <a:solidFill>
                  <a:srgbClr val="FF0000"/>
                </a:solidFill>
              </a:rPr>
            </a:br>
            <a:r>
              <a:rPr lang="sv-SE" sz="1400" b="1" i="1" dirty="0">
                <a:solidFill>
                  <a:srgbClr val="FF0000"/>
                </a:solidFill>
              </a:rPr>
              <a:t>Första modulen </a:t>
            </a:r>
            <a:r>
              <a:rPr lang="sv-SE" sz="1400" b="1" i="1" dirty="0" err="1">
                <a:solidFill>
                  <a:srgbClr val="FF0000"/>
                </a:solidFill>
              </a:rPr>
              <a:t>shimsad</a:t>
            </a:r>
            <a:br>
              <a:rPr lang="sv-SE" sz="1400" b="1" i="1" dirty="0">
                <a:solidFill>
                  <a:srgbClr val="FF0000"/>
                </a:solidFill>
              </a:rPr>
            </a:br>
            <a:r>
              <a:rPr lang="sv-SE" sz="1400" b="1" i="1" dirty="0">
                <a:solidFill>
                  <a:srgbClr val="FF0000"/>
                </a:solidFill>
              </a:rPr>
              <a:t>undersökt och injusterad</a:t>
            </a:r>
            <a:r>
              <a:rPr lang="sv-SE" sz="1400" b="1" dirty="0">
                <a:solidFill>
                  <a:srgbClr val="FF0000"/>
                </a:solidFill>
              </a:rPr>
              <a:t>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56053" y="2177885"/>
            <a:ext cx="984010" cy="40011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Fastsatt med </a:t>
            </a:r>
            <a:br>
              <a:rPr lang="sv-SE" sz="1300" i="1" dirty="0">
                <a:solidFill>
                  <a:schemeClr val="tx1"/>
                </a:solidFill>
              </a:rPr>
            </a:br>
            <a:r>
              <a:rPr lang="sv-SE" sz="1300" i="1" dirty="0">
                <a:solidFill>
                  <a:schemeClr val="tx1"/>
                </a:solidFill>
              </a:rPr>
              <a:t>nästa modul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90444" y="2605303"/>
            <a:ext cx="948706" cy="40011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Bultad till </a:t>
            </a:r>
          </a:p>
          <a:p>
            <a:r>
              <a:rPr lang="sv-SE" sz="1300" i="1" dirty="0">
                <a:solidFill>
                  <a:schemeClr val="tx1"/>
                </a:solidFill>
              </a:rPr>
              <a:t>ändplattorna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39620" y="3383834"/>
            <a:ext cx="1157390" cy="40011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Bultad till </a:t>
            </a:r>
            <a:br>
              <a:rPr lang="sv-SE" sz="1300" i="1" dirty="0">
                <a:solidFill>
                  <a:schemeClr val="tx1"/>
                </a:solidFill>
              </a:rPr>
            </a:br>
            <a:r>
              <a:rPr lang="sv-SE" sz="1300" i="1" dirty="0">
                <a:solidFill>
                  <a:schemeClr val="tx1"/>
                </a:solidFill>
              </a:rPr>
              <a:t>hållaren en sida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8125" y="3506908"/>
            <a:ext cx="1041401" cy="60016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 err="1">
                <a:solidFill>
                  <a:schemeClr val="tx1"/>
                </a:solidFill>
              </a:rPr>
              <a:t>HCal</a:t>
            </a:r>
            <a:r>
              <a:rPr lang="sv-SE" sz="1300" i="1" dirty="0">
                <a:solidFill>
                  <a:schemeClr val="tx1"/>
                </a:solidFill>
              </a:rPr>
              <a:t>-moduler</a:t>
            </a:r>
            <a:br>
              <a:rPr lang="sv-SE" sz="1300" i="1" dirty="0">
                <a:solidFill>
                  <a:schemeClr val="tx1"/>
                </a:solidFill>
              </a:rPr>
            </a:br>
            <a:r>
              <a:rPr lang="sv-SE" sz="1300" i="1" dirty="0">
                <a:solidFill>
                  <a:schemeClr val="tx1"/>
                </a:solidFill>
              </a:rPr>
              <a:t>förberedda </a:t>
            </a:r>
            <a:br>
              <a:rPr lang="sv-SE" sz="1300" i="1" dirty="0">
                <a:solidFill>
                  <a:schemeClr val="tx1"/>
                </a:solidFill>
              </a:rPr>
            </a:br>
            <a:r>
              <a:rPr lang="sv-SE" sz="1300" i="1" dirty="0">
                <a:solidFill>
                  <a:schemeClr val="tx1"/>
                </a:solidFill>
              </a:rPr>
              <a:t>för installation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11602" y="5031849"/>
            <a:ext cx="1716523" cy="23083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500" b="1" i="1" dirty="0">
                <a:solidFill>
                  <a:schemeClr val="tx1"/>
                </a:solidFill>
              </a:rPr>
              <a:t>Byggnadsställningar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17293" y="5546302"/>
            <a:ext cx="2308324" cy="43088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400" b="1" dirty="0">
                <a:solidFill>
                  <a:schemeClr val="tx1"/>
                </a:solidFill>
              </a:rPr>
              <a:t>Kartläggning av magnetflöden</a:t>
            </a:r>
            <a:br>
              <a:rPr lang="sv-SE" sz="1400" b="1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innan inre </a:t>
            </a:r>
            <a:r>
              <a:rPr lang="sv-SE" sz="1400" b="1" dirty="0" err="1">
                <a:solidFill>
                  <a:schemeClr val="tx1"/>
                </a:solidFill>
              </a:rPr>
              <a:t>HCal</a:t>
            </a:r>
            <a:r>
              <a:rPr lang="sv-SE" sz="1400" b="1" dirty="0">
                <a:solidFill>
                  <a:schemeClr val="tx1"/>
                </a:solidFill>
              </a:rPr>
              <a:t>-installationen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9507" y="3217953"/>
            <a:ext cx="2131463" cy="60016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v-SE" sz="1300" b="1" dirty="0">
                <a:solidFill>
                  <a:srgbClr val="FF0000"/>
                </a:solidFill>
              </a:rPr>
              <a:t>Yttre </a:t>
            </a:r>
            <a:r>
              <a:rPr lang="sv-SE" sz="1300" b="1" dirty="0" err="1">
                <a:solidFill>
                  <a:srgbClr val="FF0000"/>
                </a:solidFill>
              </a:rPr>
              <a:t>HCal</a:t>
            </a:r>
            <a:r>
              <a:rPr lang="sv-SE" sz="1300" b="1" dirty="0">
                <a:solidFill>
                  <a:srgbClr val="FF0000"/>
                </a:solidFill>
              </a:rPr>
              <a:t> fungerar som stödstruktur för detektorn och retur av magnetiskt flöde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6249" y="6532721"/>
            <a:ext cx="747821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I-</a:t>
            </a:r>
            <a:r>
              <a:rPr lang="sv-SE" sz="1300" i="1" dirty="0" err="1">
                <a:solidFill>
                  <a:schemeClr val="tx1"/>
                </a:solidFill>
              </a:rPr>
              <a:t>balkstöd</a:t>
            </a:r>
            <a:r>
              <a:rPr lang="sv-SE" sz="13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56437" y="6053845"/>
            <a:ext cx="649296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Stödring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54079" y="6243803"/>
            <a:ext cx="1211276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Inre </a:t>
            </a:r>
            <a:r>
              <a:rPr lang="sv-SE" sz="1300" i="1" dirty="0" err="1">
                <a:solidFill>
                  <a:schemeClr val="tx1"/>
                </a:solidFill>
              </a:rPr>
              <a:t>HCal</a:t>
            </a:r>
            <a:r>
              <a:rPr lang="sv-SE" sz="1300" i="1" dirty="0">
                <a:solidFill>
                  <a:schemeClr val="tx1"/>
                </a:solidFill>
              </a:rPr>
              <a:t>-modul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1456" y="6447138"/>
            <a:ext cx="1190894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monteringsfixtur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39489" y="8416193"/>
            <a:ext cx="1220443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I-balkförlängning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68062" y="7565409"/>
            <a:ext cx="747821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I-</a:t>
            </a:r>
            <a:r>
              <a:rPr lang="sv-SE" sz="1300" i="1" dirty="0" err="1">
                <a:solidFill>
                  <a:schemeClr val="tx1"/>
                </a:solidFill>
              </a:rPr>
              <a:t>balkstöd</a:t>
            </a:r>
            <a:r>
              <a:rPr lang="sv-SE" sz="13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48703" y="6677226"/>
            <a:ext cx="778830" cy="20005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300" i="1" dirty="0">
                <a:solidFill>
                  <a:schemeClr val="tx1"/>
                </a:solidFill>
              </a:rPr>
              <a:t>Kort I-balk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23819" y="7782119"/>
            <a:ext cx="948292" cy="21882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400" b="1" dirty="0">
                <a:solidFill>
                  <a:schemeClr val="tx1"/>
                </a:solidFill>
              </a:rPr>
              <a:t>Linjärskenor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20802" y="8199481"/>
            <a:ext cx="651308" cy="21882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v-SE" sz="1400" i="1" dirty="0">
                <a:solidFill>
                  <a:schemeClr val="tx1"/>
                </a:solidFill>
              </a:rPr>
              <a:t>Vagn       </a:t>
            </a:r>
            <a:endParaRPr lang="sv-SE" sz="1400" b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90322" y="8413508"/>
            <a:ext cx="1522845" cy="43765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1400" i="1" dirty="0">
                <a:solidFill>
                  <a:schemeClr val="tx1"/>
                </a:solidFill>
              </a:rPr>
              <a:t>Detektorinstallation</a:t>
            </a:r>
            <a:br>
              <a:rPr lang="sv-SE" sz="1400" i="1" dirty="0">
                <a:solidFill>
                  <a:schemeClr val="tx1"/>
                </a:solidFill>
              </a:rPr>
            </a:br>
            <a:endParaRPr lang="sv-SE" sz="1400" b="1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72827" y="2057677"/>
            <a:ext cx="4228116" cy="43765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sPHENIX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Monteringsföljd</a:t>
            </a:r>
            <a:endParaRPr lang="sv-SE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… getting real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93FD6B-562B-684E-8E69-190B4B7EA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614" r="27512" b="1843"/>
          <a:stretch/>
        </p:blipFill>
        <p:spPr bwMode="auto">
          <a:xfrm>
            <a:off x="253206" y="2183024"/>
            <a:ext cx="6019318" cy="72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B27230-2EC1-9745-8E0D-2F1B51D830BA}"/>
              </a:ext>
            </a:extLst>
          </p:cNvPr>
          <p:cNvCxnSpPr>
            <a:cxnSpLocks/>
          </p:cNvCxnSpPr>
          <p:nvPr/>
        </p:nvCxnSpPr>
        <p:spPr bwMode="auto">
          <a:xfrm flipV="1">
            <a:off x="2767807" y="5802893"/>
            <a:ext cx="0" cy="68651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FCFD924-3745-4B47-8A8B-EF5A7370B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47" y="6049652"/>
            <a:ext cx="4325631" cy="3245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0765" y="8379449"/>
            <a:ext cx="2787442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TPC Inner Field cage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D84F24-2DA5-884A-B964-111BF9C4D3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56554" y="6489412"/>
            <a:ext cx="5497652" cy="65554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C0320EC-DCD4-CC40-9760-433532839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937" y="2169836"/>
            <a:ext cx="4816817" cy="36330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20567D6-F625-3044-B674-471E77972588}"/>
              </a:ext>
            </a:extLst>
          </p:cNvPr>
          <p:cNvSpPr/>
          <p:nvPr/>
        </p:nvSpPr>
        <p:spPr>
          <a:xfrm>
            <a:off x="8406606" y="2412132"/>
            <a:ext cx="2895600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TPC End Cap Support (“Wagon Wheel”)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444BB8-7109-F84A-9936-3E6F64F64A91}"/>
              </a:ext>
            </a:extLst>
          </p:cNvPr>
          <p:cNvCxnSpPr>
            <a:cxnSpLocks/>
          </p:cNvCxnSpPr>
          <p:nvPr/>
        </p:nvCxnSpPr>
        <p:spPr bwMode="auto">
          <a:xfrm flipH="1">
            <a:off x="3529806" y="4876006"/>
            <a:ext cx="3810000" cy="9268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86998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… getting real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93FD6B-562B-684E-8E69-190B4B7EA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614" r="27512" b="1843"/>
          <a:stretch/>
        </p:blipFill>
        <p:spPr bwMode="auto">
          <a:xfrm>
            <a:off x="253206" y="2183024"/>
            <a:ext cx="6019318" cy="72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7ACFB8-206B-BF4D-947C-9FB5670B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451" y="3275806"/>
            <a:ext cx="6138632" cy="47307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444BB8-7109-F84A-9936-3E6F64F64A91}"/>
              </a:ext>
            </a:extLst>
          </p:cNvPr>
          <p:cNvCxnSpPr>
            <a:cxnSpLocks/>
          </p:cNvCxnSpPr>
          <p:nvPr/>
        </p:nvCxnSpPr>
        <p:spPr bwMode="auto">
          <a:xfrm flipH="1">
            <a:off x="4368006" y="4723606"/>
            <a:ext cx="2895600" cy="533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98D5E-BBE8-B049-8F25-2DEE85E6588A}"/>
              </a:ext>
            </a:extLst>
          </p:cNvPr>
          <p:cNvSpPr/>
          <p:nvPr/>
        </p:nvSpPr>
        <p:spPr>
          <a:xfrm>
            <a:off x="7568406" y="3809206"/>
            <a:ext cx="289560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Former </a:t>
            </a:r>
            <a:r>
              <a:rPr lang="en-US" sz="2400" dirty="0" err="1">
                <a:solidFill>
                  <a:srgbClr val="FFFF00"/>
                </a:solidFill>
                <a:latin typeface="Arial Narrow Bold"/>
                <a:cs typeface="Arial Narrow Bold"/>
              </a:rPr>
              <a:t>BaBar</a:t>
            </a:r>
            <a:r>
              <a:rPr lang="en-US" sz="2400" dirty="0">
                <a:solidFill>
                  <a:srgbClr val="FFFF00"/>
                </a:solidFill>
                <a:latin typeface="Arial Narrow Bold"/>
                <a:cs typeface="Arial Narrow Bold"/>
              </a:rPr>
              <a:t> magnet</a:t>
            </a:r>
          </a:p>
        </p:txBody>
      </p:sp>
    </p:spTree>
    <p:extLst>
      <p:ext uri="{BB962C8B-B14F-4D97-AF65-F5344CB8AC3E}">
        <p14:creationId xmlns:p14="http://schemas.microsoft.com/office/powerpoint/2010/main" val="23692424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– Calorimetry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2259" r="6876" b="25806"/>
          <a:stretch>
            <a:fillRect/>
          </a:stretch>
        </p:blipFill>
        <p:spPr bwMode="auto">
          <a:xfrm>
            <a:off x="5968206" y="1310648"/>
            <a:ext cx="6770077" cy="46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lorimeter_schemati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4" y="2056606"/>
            <a:ext cx="4135582" cy="535192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35239" y="7563748"/>
            <a:ext cx="2851768" cy="157945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Outer HCAL 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3.5λ</a:t>
            </a:r>
            <a:r>
              <a:rPr lang="en-US" sz="20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Magnet 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1.4X</a:t>
            </a:r>
            <a:r>
              <a:rPr lang="en-US" sz="20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0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Inner HCAL 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1λ</a:t>
            </a:r>
            <a:r>
              <a:rPr lang="en-US" sz="20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  <a:endParaRPr lang="en-US" sz="20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EMCAL 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18X</a:t>
            </a:r>
            <a:r>
              <a:rPr lang="en-US" sz="20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0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ea typeface="MS Gothic" charset="0"/>
                <a:cs typeface="Helvetica Neue Light"/>
              </a:rPr>
              <a:t>≈</a:t>
            </a:r>
            <a:r>
              <a:rPr lang="en-US" sz="2000" dirty="0">
                <a:solidFill>
                  <a:schemeClr val="bg1"/>
                </a:solidFill>
                <a:latin typeface="Helvetica Neue Light"/>
                <a:cs typeface="Helvetica Neue Light"/>
              </a:rPr>
              <a:t>1λ</a:t>
            </a:r>
            <a:r>
              <a:rPr lang="en-US" sz="20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I</a:t>
            </a:r>
            <a:endParaRPr lang="en-US" sz="2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39606" y="6171406"/>
            <a:ext cx="5410200" cy="3217335"/>
          </a:xfrm>
          <a:prstGeom prst="rect">
            <a:avLst/>
          </a:prstGeom>
        </p:spPr>
        <p:txBody>
          <a:bodyPr/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2000" dirty="0">
                <a:cs typeface="Helvetica Neue Light"/>
              </a:rPr>
              <a:t>HCAL steel and scintillating tiles with wavelength shifting fiber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>
                <a:cs typeface="Helvetica Neue Light"/>
              </a:rPr>
              <a:t>2 longitudinal segments. 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>
                <a:cs typeface="Helvetica Neue Light"/>
              </a:rPr>
              <a:t>An Inner </a:t>
            </a:r>
            <a:r>
              <a:rPr lang="en-US" sz="1800" dirty="0" err="1">
                <a:cs typeface="Helvetica Neue Light"/>
              </a:rPr>
              <a:t>HCal</a:t>
            </a:r>
            <a:r>
              <a:rPr lang="en-US" sz="1800" dirty="0">
                <a:cs typeface="Helvetica Neue Light"/>
              </a:rPr>
              <a:t> inside the solenoid. 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>
                <a:cs typeface="Helvetica Neue Light"/>
              </a:rPr>
              <a:t>An Outer </a:t>
            </a:r>
            <a:r>
              <a:rPr lang="en-US" sz="1800" dirty="0" err="1">
                <a:cs typeface="Helvetica Neue Light"/>
              </a:rPr>
              <a:t>HCal</a:t>
            </a:r>
            <a:r>
              <a:rPr lang="en-US" sz="1800" dirty="0">
                <a:cs typeface="Helvetica Neue Light"/>
              </a:rPr>
              <a:t>  outside the solenoid.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 err="1">
                <a:cs typeface="Helvetica Neue Light"/>
              </a:rPr>
              <a:t>Δη</a:t>
            </a:r>
            <a:r>
              <a:rPr lang="en-US" sz="1800" dirty="0">
                <a:cs typeface="Helvetica Neue Light"/>
              </a:rPr>
              <a:t> x </a:t>
            </a:r>
            <a:r>
              <a:rPr lang="en-US" sz="1800" dirty="0" err="1">
                <a:cs typeface="Helvetica Neue Light"/>
              </a:rPr>
              <a:t>Δφ</a:t>
            </a:r>
            <a:r>
              <a:rPr lang="en-US" sz="1800" dirty="0">
                <a:cs typeface="Helvetica Neue Light"/>
              </a:rPr>
              <a:t> ≈ 0.1 x 0.1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>
                <a:cs typeface="Helvetica Neue Light"/>
              </a:rPr>
              <a:t>2 x 24 x 64 readout channels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 err="1">
                <a:cs typeface="Helvetica Neue Light"/>
              </a:rPr>
              <a:t>σ</a:t>
            </a:r>
            <a:r>
              <a:rPr lang="en-US" sz="1800" baseline="-25000" dirty="0" err="1">
                <a:cs typeface="Helvetica Neue Light"/>
              </a:rPr>
              <a:t>E</a:t>
            </a:r>
            <a:r>
              <a:rPr lang="en-US" sz="1800" dirty="0">
                <a:cs typeface="Helvetica Neue Light"/>
              </a:rPr>
              <a:t>/E &lt; 100%/√E (single particle)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err="1">
                <a:cs typeface="Helvetica Neue Light"/>
              </a:rPr>
              <a:t>SiPM</a:t>
            </a:r>
            <a:r>
              <a:rPr lang="en-US" sz="2000" dirty="0">
                <a:cs typeface="Helvetica Neue Light"/>
              </a:rPr>
              <a:t> Readout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44814-3DBA-7046-A1E7-F41DB091BC34}"/>
              </a:ext>
            </a:extLst>
          </p:cNvPr>
          <p:cNvSpPr txBox="1"/>
          <p:nvPr/>
        </p:nvSpPr>
        <p:spPr>
          <a:xfrm>
            <a:off x="4215606" y="6090503"/>
            <a:ext cx="5179219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We  have already presented the calorimeters last time, I’ll focus on the tracking (and the TPC) today</a:t>
            </a:r>
          </a:p>
        </p:txBody>
      </p:sp>
    </p:spTree>
    <p:extLst>
      <p:ext uri="{BB962C8B-B14F-4D97-AF65-F5344CB8AC3E}">
        <p14:creationId xmlns:p14="http://schemas.microsoft.com/office/powerpoint/2010/main" val="424138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06" y="7847806"/>
            <a:ext cx="2864224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6190" r="18163" b="3106"/>
          <a:stretch/>
        </p:blipFill>
        <p:spPr>
          <a:xfrm>
            <a:off x="6577806" y="4977528"/>
            <a:ext cx="6019800" cy="4546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022" y="5981204"/>
            <a:ext cx="893758" cy="62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86691" y="732778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MVTX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691483" y="7250868"/>
            <a:ext cx="896223" cy="333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7309" y="6602649"/>
            <a:ext cx="913092" cy="53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INTT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9813503" y="6871941"/>
            <a:ext cx="623807" cy="1403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Three Tracker Components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1806" y="2056606"/>
            <a:ext cx="12230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Micro-Vertex Detector (MVTX) 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Three-layers identical to Inner ALICE ITS ( r = 2.3cm, 3.1 cm, 3.9 cm)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Intermediate Silicon Strip Tracker (INTT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) Four layer Si strip detector.  (r = 6 cm, 8 cm, 10 cm, 12 cm)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Compact Time Projection Chamber (TPC) 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(20 cm &lt; r &lt; 78 cm) 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All cover at minimum | </a:t>
            </a:r>
            <a:r>
              <a:rPr lang="en-US" sz="3200" dirty="0">
                <a:solidFill>
                  <a:srgbClr val="606060"/>
                </a:solidFill>
                <a:latin typeface="Symbol" charset="2"/>
                <a:cs typeface="Symbol" charset="2"/>
              </a:rPr>
              <a:t>h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 | &lt; 1.1 and 2</a:t>
            </a:r>
            <a:r>
              <a:rPr lang="en-US" sz="3200" dirty="0">
                <a:solidFill>
                  <a:srgbClr val="606060"/>
                </a:solidFill>
                <a:latin typeface="Symbol" charset="2"/>
                <a:cs typeface="Symbol" charset="2"/>
              </a:rPr>
              <a:t>p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 in azimuth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33" y="5809518"/>
            <a:ext cx="2097873" cy="1962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2" y="5942806"/>
            <a:ext cx="3111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Streaming Readout Detectors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700D1BE-80E1-0242-9E0F-0FE86B317B06}"/>
              </a:ext>
            </a:extLst>
          </p:cNvPr>
          <p:cNvSpPr txBox="1">
            <a:spLocks/>
          </p:cNvSpPr>
          <p:nvPr/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7D854EC2-8F58-5C4F-8AEB-33CAAE66C4B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AB3B4D9-8F94-414C-9577-027906A3A3C1}"/>
              </a:ext>
            </a:extLst>
          </p:cNvPr>
          <p:cNvSpPr txBox="1">
            <a:spLocks/>
          </p:cNvSpPr>
          <p:nvPr/>
        </p:nvSpPr>
        <p:spPr>
          <a:xfrm>
            <a:off x="1243806" y="2285206"/>
            <a:ext cx="1981200" cy="91440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4400" b="1" dirty="0"/>
              <a:t>TPC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D7AE77-36E1-AB42-A0BC-C0222AFBF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253207" y="4495007"/>
            <a:ext cx="4571820" cy="29440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40E8C0-3E10-0943-8788-2720D828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992" y="4114006"/>
            <a:ext cx="4169330" cy="332501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A040996-CB95-0140-97B5-68486A5D55EB}"/>
              </a:ext>
            </a:extLst>
          </p:cNvPr>
          <p:cNvSpPr txBox="1">
            <a:spLocks/>
          </p:cNvSpPr>
          <p:nvPr/>
        </p:nvSpPr>
        <p:spPr>
          <a:xfrm>
            <a:off x="9844881" y="2399506"/>
            <a:ext cx="1981200" cy="91440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4400" b="1" dirty="0"/>
              <a:t>MVTX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B27077-A6FF-3B4A-A05B-8E008AE59DB9}"/>
              </a:ext>
            </a:extLst>
          </p:cNvPr>
          <p:cNvCxnSpPr>
            <a:cxnSpLocks/>
          </p:cNvCxnSpPr>
          <p:nvPr/>
        </p:nvCxnSpPr>
        <p:spPr bwMode="auto">
          <a:xfrm>
            <a:off x="11073606" y="3325813"/>
            <a:ext cx="1109543" cy="193081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425281F-D9E3-794A-B727-18F737C41D37}"/>
              </a:ext>
            </a:extLst>
          </p:cNvPr>
          <p:cNvSpPr txBox="1">
            <a:spLocks/>
          </p:cNvSpPr>
          <p:nvPr/>
        </p:nvSpPr>
        <p:spPr>
          <a:xfrm>
            <a:off x="215106" y="3515012"/>
            <a:ext cx="2057400" cy="990600"/>
          </a:xfrm>
          <a:prstGeom prst="rect">
            <a:avLst/>
          </a:prstGeom>
          <a:ln>
            <a:solidFill>
              <a:srgbClr val="262699"/>
            </a:solidFill>
          </a:ln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1200"/>
              </a:spcBef>
            </a:pPr>
            <a:r>
              <a:rPr lang="en-US" sz="2000" dirty="0"/>
              <a:t>I will mostly concentrate on the TPC.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68D98F-AAF8-944D-B30E-26AEF166FA03}"/>
              </a:ext>
            </a:extLst>
          </p:cNvPr>
          <p:cNvCxnSpPr>
            <a:stCxn id="16" idx="2"/>
          </p:cNvCxnSpPr>
          <p:nvPr/>
        </p:nvCxnSpPr>
        <p:spPr bwMode="auto">
          <a:xfrm>
            <a:off x="2234406" y="3199606"/>
            <a:ext cx="609600" cy="1447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339487B-C224-F247-A2CC-FD459BED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883" y="4647406"/>
            <a:ext cx="2649137" cy="247767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FA82768-0B42-224F-82B3-AA3AB274383A}"/>
              </a:ext>
            </a:extLst>
          </p:cNvPr>
          <p:cNvSpPr txBox="1">
            <a:spLocks/>
          </p:cNvSpPr>
          <p:nvPr/>
        </p:nvSpPr>
        <p:spPr>
          <a:xfrm>
            <a:off x="4977606" y="2285206"/>
            <a:ext cx="1981200" cy="91440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4400" b="1" dirty="0"/>
              <a:t>INTT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E4ED00-5841-A949-BC3A-993BC866BBE1}"/>
              </a:ext>
            </a:extLst>
          </p:cNvPr>
          <p:cNvCxnSpPr>
            <a:stCxn id="21" idx="2"/>
          </p:cNvCxnSpPr>
          <p:nvPr/>
        </p:nvCxnSpPr>
        <p:spPr bwMode="auto">
          <a:xfrm>
            <a:off x="5968206" y="3199606"/>
            <a:ext cx="609600" cy="1447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5987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Data and more data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2727B-CAB9-3A41-9785-E8302815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" y="2088371"/>
            <a:ext cx="2864224" cy="16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ABFED2-D941-E046-AF05-8B70917C4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47" y="3752118"/>
            <a:ext cx="1675059" cy="1566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ECB6B-8479-8642-ADD7-D48B35C6A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06" y="5257006"/>
            <a:ext cx="2044700" cy="1752600"/>
          </a:xfrm>
          <a:prstGeom prst="rect">
            <a:avLst/>
          </a:prstGeom>
        </p:spPr>
      </p:pic>
      <p:sp>
        <p:nvSpPr>
          <p:cNvPr id="23" name="Text Box 2">
            <a:extLst>
              <a:ext uri="{FF2B5EF4-FFF2-40B4-BE49-F238E27FC236}">
                <a16:creationId xmlns:a16="http://schemas.microsoft.com/office/drawing/2014/main" id="{ED4043CE-11B2-9344-8DBC-6F6AEFB6D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136" y="2361406"/>
            <a:ext cx="95177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MVTX  (MAPS)    											  		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~ 20GBit/s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Intermediate Silicon Strip Tracker (INTT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)  		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~ 7GBit/s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b="1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Compact Time Projection Chamber (TPC)  		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~ 100Gbit/s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200" b="1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Calorimeters (primarily </a:t>
            </a:r>
            <a:r>
              <a:rPr lang="en-US" sz="3200" b="1" dirty="0" err="1">
                <a:solidFill>
                  <a:srgbClr val="606060"/>
                </a:solidFill>
                <a:latin typeface="Arial Narrow" charset="0"/>
              </a:rPr>
              <a:t>Emcal</a:t>
            </a:r>
            <a:r>
              <a:rPr lang="en-US" sz="3200" b="1" dirty="0">
                <a:solidFill>
                  <a:srgbClr val="606060"/>
                </a:solidFill>
                <a:latin typeface="Arial Narrow" charset="0"/>
              </a:rPr>
              <a:t>, hadronic cal.)	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~  8GBit/s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																				____________</a:t>
            </a: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Arial Narrow" charset="0"/>
              </a:rPr>
              <a:t>																					 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135GBit/s</a:t>
            </a: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marL="73152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			</a:t>
            </a:r>
            <a:r>
              <a:rPr lang="en-US" sz="3200" b="1" dirty="0">
                <a:solidFill>
                  <a:srgbClr val="C00000"/>
                </a:solidFill>
                <a:latin typeface="Arial Narrow" charset="0"/>
              </a:rPr>
              <a:t>Easy to remember number: 1.4 </a:t>
            </a:r>
            <a:r>
              <a:rPr lang="en-US" sz="3200" b="1" dirty="0" err="1">
                <a:solidFill>
                  <a:srgbClr val="C00000"/>
                </a:solidFill>
                <a:latin typeface="Arial Narrow" charset="0"/>
              </a:rPr>
              <a:t>PetaByte</a:t>
            </a:r>
            <a:r>
              <a:rPr lang="en-US" sz="3200" b="1" dirty="0">
                <a:solidFill>
                  <a:srgbClr val="C00000"/>
                </a:solidFill>
                <a:latin typeface="Arial Narrow" charset="0"/>
              </a:rPr>
              <a:t>/day</a:t>
            </a:r>
          </a:p>
        </p:txBody>
      </p:sp>
      <p:pic>
        <p:nvPicPr>
          <p:cNvPr id="13" name="Picture 12" descr="calorimeter_schematic.pdf">
            <a:extLst>
              <a:ext uri="{FF2B5EF4-FFF2-40B4-BE49-F238E27FC236}">
                <a16:creationId xmlns:a16="http://schemas.microsoft.com/office/drawing/2014/main" id="{97F566D1-F38B-8A44-844D-C84846CCF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" y="7162006"/>
            <a:ext cx="1524000" cy="19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2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78870</TotalTime>
  <Words>2277</Words>
  <Application>Microsoft Macintosh PowerPoint</Application>
  <PresentationFormat>Custom</PresentationFormat>
  <Paragraphs>443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33</vt:i4>
      </vt:variant>
    </vt:vector>
  </HeadingPairs>
  <TitlesOfParts>
    <vt:vector size="79" baseType="lpstr">
      <vt:lpstr>Arial Unicode MS</vt:lpstr>
      <vt:lpstr>MS Gothic</vt:lpstr>
      <vt:lpstr>ＭＳ Ｐゴシック</vt:lpstr>
      <vt:lpstr>ＭＳ Ｐゴシック</vt:lpstr>
      <vt:lpstr>ヒラギノ角ゴ ProN W3</vt:lpstr>
      <vt:lpstr>Arial</vt:lpstr>
      <vt:lpstr>Arial Narrow</vt:lpstr>
      <vt:lpstr>Arial Narrow Bold</vt:lpstr>
      <vt:lpstr>Calibri</vt:lpstr>
      <vt:lpstr>Courier New</vt:lpstr>
      <vt:lpstr>Helvetica Neue</vt:lpstr>
      <vt:lpstr>Helvetica Neue Light</vt:lpstr>
      <vt:lpstr>Lucida Sans Unicode</vt:lpstr>
      <vt:lpstr>Symbol</vt:lpstr>
      <vt:lpstr>Tahoma</vt:lpstr>
      <vt:lpstr>Times New Roman</vt:lpstr>
      <vt:lpstr>Trebuchet MS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DAQ Overview</vt:lpstr>
      <vt:lpstr>Quick detour: Buffering at sPHENIX</vt:lpstr>
      <vt:lpstr>Buffering at sPHENIX</vt:lpstr>
      <vt:lpstr>Severing the network</vt:lpstr>
      <vt:lpstr> Triggered and Streaming Readout</vt:lpstr>
      <vt:lpstr>How I explain Streaming Readout to the Public Affairs guys</vt:lpstr>
      <vt:lpstr> “Must-have” Triggered+Streaming events…</vt:lpstr>
      <vt:lpstr> … plus “opportunistic” streaming-only events</vt:lpstr>
      <vt:lpstr>Combined Triggered/Streaming readout tests</vt:lpstr>
      <vt:lpstr>TPC Prototype</vt:lpstr>
      <vt:lpstr>Let’s go back here for a sec</vt:lpstr>
      <vt:lpstr>Now what do you do?</vt:lpstr>
      <vt:lpstr>That’s why SRO is faster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TPC</vt:lpstr>
      <vt:lpstr>The ZigZag Pads</vt:lpstr>
      <vt:lpstr>The Readout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305</cp:revision>
  <cp:lastPrinted>1601-01-01T00:00:00Z</cp:lastPrinted>
  <dcterms:created xsi:type="dcterms:W3CDTF">1601-01-01T00:00:00Z</dcterms:created>
  <dcterms:modified xsi:type="dcterms:W3CDTF">2020-11-17T13:32:58Z</dcterms:modified>
</cp:coreProperties>
</file>