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60"/>
  </p:notesMasterIdLst>
  <p:handoutMasterIdLst>
    <p:handoutMasterId r:id="rId61"/>
  </p:handoutMasterIdLst>
  <p:sldIdLst>
    <p:sldId id="367" r:id="rId28"/>
    <p:sldId id="306" r:id="rId29"/>
    <p:sldId id="259" r:id="rId30"/>
    <p:sldId id="279" r:id="rId31"/>
    <p:sldId id="308" r:id="rId32"/>
    <p:sldId id="307" r:id="rId33"/>
    <p:sldId id="309" r:id="rId34"/>
    <p:sldId id="281" r:id="rId35"/>
    <p:sldId id="280" r:id="rId36"/>
    <p:sldId id="310" r:id="rId37"/>
    <p:sldId id="311" r:id="rId38"/>
    <p:sldId id="362" r:id="rId39"/>
    <p:sldId id="312" r:id="rId40"/>
    <p:sldId id="363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46" r:id="rId49"/>
    <p:sldId id="348" r:id="rId50"/>
    <p:sldId id="350" r:id="rId51"/>
    <p:sldId id="359" r:id="rId52"/>
    <p:sldId id="370" r:id="rId53"/>
    <p:sldId id="360" r:id="rId54"/>
    <p:sldId id="361" r:id="rId55"/>
    <p:sldId id="339" r:id="rId56"/>
    <p:sldId id="334" r:id="rId57"/>
    <p:sldId id="365" r:id="rId58"/>
    <p:sldId id="340" r:id="rId59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0000FF"/>
    <a:srgbClr val="0070C0"/>
    <a:srgbClr val="FFFF00"/>
    <a:srgbClr val="C0FFB6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/>
    <p:restoredTop sz="50000" autoAdjust="0"/>
  </p:normalViewPr>
  <p:slideViewPr>
    <p:cSldViewPr>
      <p:cViewPr varScale="1">
        <p:scale>
          <a:sx n="72" d="100"/>
          <a:sy n="72" d="100"/>
        </p:scale>
        <p:origin x="1440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0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(1/27/16 16:27) -----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(1/27/16 16:27) -----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71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(1/27/16 16:27) -----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24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(1/27/16 16:27) -----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063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(1/27/16 16:27) -----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080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(1/27/16 16:27) -----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24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(1/27/16 16:27) -----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774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0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11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9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Data format designs / APIs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500" y="2324100"/>
            <a:ext cx="122301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Event / Streaming Data / detector “packet” format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Considerations that went into the design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Resilience in the presence of errors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Versatility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“Information hiding” (not just in the C++ sense) from </a:t>
            </a: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reco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/user code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Inspection tools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600" dirty="0">
              <a:solidFill>
                <a:srgbClr val="606060"/>
              </a:solidFill>
              <a:latin typeface="Arial Narrow" charset="0"/>
            </a:endParaRP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I’m going on a lot about what PHENIX / </a:t>
            </a: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sPHENIX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 has been doing, as examples, not as a </a:t>
            </a: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shamless</a:t>
            </a:r>
            <a:r>
              <a:rPr lang="en-US" sz="2600">
                <a:solidFill>
                  <a:srgbClr val="606060"/>
                </a:solidFill>
                <a:latin typeface="Arial Narrow" charset="0"/>
              </a:rPr>
              <a:t> plug…</a:t>
            </a:r>
            <a:endParaRPr lang="en-US" sz="2600" dirty="0">
              <a:solidFill>
                <a:srgbClr val="606060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22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30199"/>
            <a:ext cx="11861800" cy="73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Example: CAEN’s V1742 format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06" y="1294606"/>
            <a:ext cx="9893300" cy="82677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53206" y="2512242"/>
            <a:ext cx="2590800" cy="533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We just take that blob of memory, “put it in a box”, done.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analysis software takes care of the unpacking and interpretation later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Just grab it. Don’t waste time here.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606" y="488156"/>
            <a:ext cx="5041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How do </a:t>
            </a:r>
            <a:r>
              <a:rPr lang="en-US" sz="4200" i="1" dirty="0">
                <a:solidFill>
                  <a:srgbClr val="000000"/>
                </a:solidFill>
                <a:latin typeface="Arial Narrow" charset="0"/>
              </a:rPr>
              <a:t>we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accomplish that?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1806" y="2209006"/>
            <a:ext cx="12230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“box” / packet has what I call “envelope information” – a header describing what</a:t>
            </a:r>
            <a:r>
              <a:rPr lang="fr-FR" sz="2800" dirty="0">
                <a:solidFill>
                  <a:srgbClr val="606060"/>
                </a:solidFill>
                <a:latin typeface="Arial Narrow" charset="0"/>
              </a:rPr>
              <a:t>’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s inside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606060"/>
              </a:solidFill>
              <a:latin typeface="Arial Narrow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11786"/>
              </p:ext>
            </p:extLst>
          </p:nvPr>
        </p:nvGraphicFramePr>
        <p:xfrm>
          <a:off x="5511005" y="3123406"/>
          <a:ext cx="7086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Packet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err="1">
                          <a:solidFill>
                            <a:schemeClr val="tx1"/>
                          </a:solidFill>
                        </a:rPr>
                        <a:t>Hitformat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Padding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240">
                <a:tc>
                  <a:txBody>
                    <a:bodyPr/>
                    <a:lstStyle/>
                    <a:p>
                      <a:r>
                        <a:rPr lang="en-US" dirty="0"/>
                        <a:t>4 +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sz="3200" dirty="0"/>
                        <a:t>DATA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n+4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7263606" y="4495006"/>
            <a:ext cx="1905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606" y="3047206"/>
            <a:ext cx="4724400" cy="558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</a:t>
            </a:r>
            <a:r>
              <a:rPr lang="en-US" sz="2800" b="1" i="1" dirty="0" err="1">
                <a:solidFill>
                  <a:srgbClr val="606060"/>
                </a:solidFill>
                <a:latin typeface="Arial Narrow" charset="0"/>
              </a:rPr>
              <a:t>hitformat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is an enumerated value that determines how the data needs to be unpacked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I have about 400 such formats defined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packet id uniquely identifies what piece of a given detector this packet holds, or the data from which device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br>
              <a:rPr lang="en-US" sz="2800" dirty="0">
                <a:solidFill>
                  <a:srgbClr val="606060"/>
                </a:solidFill>
                <a:latin typeface="Arial Narrow" charset="0"/>
              </a:rPr>
            </a:br>
            <a:endParaRPr lang="en-US" sz="2800" dirty="0">
              <a:solidFill>
                <a:srgbClr val="606060"/>
              </a:solidFill>
              <a:latin typeface="Arial Narrow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1806" y="7771606"/>
            <a:ext cx="122301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order of the packets within an event is irrelevant – a “mini database” – allows to change the read order without breaking anything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Padding – we pad the packet as needed to remain 64- or 128-bit aligned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606060"/>
              </a:solidFill>
              <a:latin typeface="Arial Narrow" charset="0"/>
            </a:endParaRP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606060"/>
              </a:solidFill>
              <a:latin typeface="Arial Narro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7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 packet header example (the DRS4 board you see here)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59063"/>
              </p:ext>
            </p:extLst>
          </p:nvPr>
        </p:nvGraphicFramePr>
        <p:xfrm>
          <a:off x="329406" y="4495006"/>
          <a:ext cx="6934200" cy="446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769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37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Length   </a:t>
                      </a:r>
                      <a:r>
                        <a:rPr lang="en-US" b="1" dirty="0">
                          <a:solidFill>
                            <a:srgbClr val="800000"/>
                          </a:solidFill>
                        </a:rPr>
                        <a:t>5126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1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Packet id     </a:t>
                      </a:r>
                      <a:r>
                        <a:rPr lang="en-US" b="1" dirty="0">
                          <a:solidFill>
                            <a:srgbClr val="800000"/>
                          </a:solidFill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 unit      </a:t>
                      </a:r>
                      <a:r>
                        <a:rPr lang="en-US" b="1" dirty="0">
                          <a:solidFill>
                            <a:srgbClr val="8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9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err="1">
                          <a:solidFill>
                            <a:schemeClr val="tx1"/>
                          </a:solidFill>
                        </a:rPr>
                        <a:t>Hitformat</a:t>
                      </a:r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b="1" u="none" dirty="0">
                          <a:solidFill>
                            <a:srgbClr val="800000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Padding size  </a:t>
                      </a:r>
                      <a:r>
                        <a:rPr lang="en-US" b="1" dirty="0">
                          <a:solidFill>
                            <a:srgbClr val="8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78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Reserved   </a:t>
                      </a:r>
                      <a:r>
                        <a:rPr lang="en-US" b="1" dirty="0">
                          <a:solidFill>
                            <a:srgbClr val="8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Reserved        </a:t>
                      </a:r>
                      <a:r>
                        <a:rPr lang="en-US" b="1" dirty="0">
                          <a:solidFill>
                            <a:srgbClr val="8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9474">
                <a:tc>
                  <a:txBody>
                    <a:bodyPr/>
                    <a:lstStyle/>
                    <a:p>
                      <a:r>
                        <a:rPr lang="en-US" dirty="0"/>
                        <a:t>4 +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sz="3200" dirty="0"/>
                        <a:t>DATA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72">
                <a:tc>
                  <a:txBody>
                    <a:bodyPr/>
                    <a:lstStyle/>
                    <a:p>
                      <a:r>
                        <a:rPr lang="en-US" dirty="0"/>
                        <a:t>n+4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7263606" y="3656806"/>
            <a:ext cx="1905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3206" y="2285206"/>
            <a:ext cx="12573000" cy="1981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$ $ od -j 163888 -t d2 -N 16 beam_0000000042-0000.evt</a:t>
            </a:r>
            <a:b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0500060   5126      0   1001      4     81      1      0      0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Courier"/>
                <a:cs typeface="Courier"/>
              </a:rPr>
              <a:t>$ </a:t>
            </a:r>
            <a:r>
              <a:rPr lang="en-US" sz="2200" dirty="0" err="1">
                <a:solidFill>
                  <a:srgbClr val="800000"/>
                </a:solidFill>
                <a:latin typeface="Courier"/>
                <a:cs typeface="Courier"/>
              </a:rPr>
              <a:t>dlist</a:t>
            </a:r>
            <a:r>
              <a:rPr lang="en-US" sz="2200" dirty="0">
                <a:solidFill>
                  <a:srgbClr val="800000"/>
                </a:solidFill>
                <a:latin typeface="Courier"/>
                <a:cs typeface="Courier"/>
              </a:rPr>
              <a:t> beam_0000000042-0000.evt</a:t>
            </a:r>
            <a:br>
              <a:rPr lang="en-US" sz="2200" dirty="0">
                <a:solidFill>
                  <a:srgbClr val="800000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rgbClr val="800000"/>
                </a:solidFill>
                <a:latin typeface="Courier"/>
                <a:cs typeface="Courier"/>
              </a:rPr>
              <a:t>Packet  1001  5126 -1 (ONCS Packet) 81 (IDDRS4V1)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035006" y="2513806"/>
            <a:ext cx="914400" cy="609600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25406" y="3428206"/>
            <a:ext cx="2743200" cy="609600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406" y="4495006"/>
            <a:ext cx="4724400" cy="3432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This packet says: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I contain data in the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hitformat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81 (DRS4 version1 format)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606060"/>
              </a:solidFill>
              <a:latin typeface="Arial Narrow" charset="0"/>
            </a:endParaRP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That determines how the data are to be interpreted and decoded later </a:t>
            </a: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0CAEB375-D279-BD47-80B7-88C10897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06" y="3320237"/>
            <a:ext cx="2133600" cy="94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19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Data Encapsulation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1806" y="2132806"/>
            <a:ext cx="1234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unpacker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/decoder selected through the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hitformat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shields the user code from the changing internals of the encoding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only constant is that the same channels – usually a readout board that we call FEM, Front-End Module – feeds its data into a packet with a never-changing packet id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packet id identifies a FEM, and a piece of detector “real estate”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We often refer to a given FEM by its packet id (“we had a problem with 4033 last night”)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But: </a:t>
            </a:r>
            <a:r>
              <a:rPr lang="en-US" sz="2800" b="1" i="1" dirty="0">
                <a:solidFill>
                  <a:srgbClr val="606060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data are encoded changes over time.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We do not want our analysis code to break because of that!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Arial Narrow" charset="0"/>
              </a:rPr>
              <a:t>The packet id tells you </a:t>
            </a:r>
            <a:r>
              <a:rPr lang="en-US" sz="2800" b="1" i="1" dirty="0">
                <a:solidFill>
                  <a:srgbClr val="800000"/>
                </a:solidFill>
                <a:latin typeface="Arial Narrow" charset="0"/>
              </a:rPr>
              <a:t>what</a:t>
            </a:r>
            <a:r>
              <a:rPr lang="en-US" sz="2800" b="1" dirty="0">
                <a:solidFill>
                  <a:srgbClr val="800000"/>
                </a:solidFill>
                <a:latin typeface="Arial Narrow" charset="0"/>
              </a:rPr>
              <a:t> is stored in the packet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Arial Narrow" charset="0"/>
              </a:rPr>
              <a:t>The </a:t>
            </a:r>
            <a:r>
              <a:rPr lang="en-US" sz="2800" b="1" dirty="0" err="1">
                <a:solidFill>
                  <a:srgbClr val="800000"/>
                </a:solidFill>
                <a:latin typeface="Arial Narrow" charset="0"/>
              </a:rPr>
              <a:t>hitformat</a:t>
            </a:r>
            <a:r>
              <a:rPr lang="en-US" sz="2800" b="1" dirty="0">
                <a:solidFill>
                  <a:srgbClr val="800000"/>
                </a:solidFill>
                <a:latin typeface="Arial Narrow" charset="0"/>
              </a:rPr>
              <a:t> says </a:t>
            </a:r>
            <a:r>
              <a:rPr lang="en-US" sz="2800" b="1" i="1" dirty="0">
                <a:solidFill>
                  <a:srgbClr val="800000"/>
                </a:solidFill>
                <a:latin typeface="Arial Narrow" charset="0"/>
              </a:rPr>
              <a:t>how</a:t>
            </a:r>
            <a:r>
              <a:rPr lang="en-US" sz="2800" b="1" dirty="0">
                <a:solidFill>
                  <a:srgbClr val="800000"/>
                </a:solidFill>
                <a:latin typeface="Arial Narrow" charset="0"/>
              </a:rPr>
              <a:t> it is encoded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I can change the encoding for a more efficient one at any time; I just tag it with a new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hitfomat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 (and implement the new decoder acting on that format)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No user software will break!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b="1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3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59606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 real PHENIX event…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5606" y="2209006"/>
            <a:ext cx="12268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This is an actual PHENIX event with the full detector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3827 packets in total in this event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3206" y="2971006"/>
            <a:ext cx="12573000" cy="556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$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dlist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/a/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eventdata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/EVENTDATA_P00-0000459344-0000.PRDFF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14001    52  0 (Unformatted)   714 (IDGL1)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14007    10  0 (Unformatted)   716 (IDNTCZDC_LL1)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14002     9  0 (Unformatted)   701 (IDBBC_LL1)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14009    14  0 (Unformatted)   717 (IDGL1_EVCLOCK)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14011    13  0 (Unformatted)   914 (IDGL1PSUM)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 8180    21  0 (Unformatted)  1508 (IDEMC_FPGA3WORDS0SUP)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 8165    42  0 (Unformatted)  1508 (IDEMC_FPGA3WORDS0SUP)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 8166    48  0 (Unformatted)  1508 (IDEMC_FPGA3WORDS0SUP)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. . .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25121    83  0 (Unformatted)   425 (IDFVTX_DCM0)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25122   198  0 (Unformatted)   425 (IDFVTX_DCM0)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25123    99  0 (Unformatted)   425 (IDFVTX_DCM0)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25124    46  0 (Unformatted)   425 (IDFVTX_DCM0)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21351   356  0 (Unformatted)  1121 (IDMPCEXTEST_FPGA0SUP)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21352   319  0 (Unformatted)  1121 (IDMPCEXTEST_FPGA0SUP)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21353   238  0 (Unformatted)  1121 (IDMPCEXTEST_FPGA0SUP)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  <a:latin typeface="Courier"/>
                <a:cs typeface="Courier"/>
              </a:rPr>
              <a:t>Packet  21354   323  0 (Unformatted)  1121 (IDMPCEXTEST_FPGA0SUP)</a:t>
            </a:r>
          </a:p>
        </p:txBody>
      </p:sp>
    </p:spTree>
    <p:extLst>
      <p:ext uri="{BB962C8B-B14F-4D97-AF65-F5344CB8AC3E}">
        <p14:creationId xmlns:p14="http://schemas.microsoft.com/office/powerpoint/2010/main" val="1049054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59606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APIs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5606" y="2209006"/>
            <a:ext cx="12268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 “packet” provides you with a set of a dozen or so standard APIs to access information from it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C00000"/>
                </a:solidFill>
                <a:latin typeface="Arial Narrow" charset="0"/>
              </a:rPr>
              <a:t>This does not relieve you from knowing a bit about what that “device” is capable of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But it takes the pain of all the decoding of the data out of it.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And (I keep coming back to this) shields your code from changes in the encoding.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We don’t use them any more, but a very simple example would be the old </a:t>
            </a:r>
            <a:r>
              <a:rPr lang="en-US" sz="2800" dirty="0" err="1">
                <a:solidFill>
                  <a:srgbClr val="000000"/>
                </a:solidFill>
                <a:latin typeface="Arial Narrow" charset="0"/>
              </a:rPr>
              <a:t>LeCroy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 2249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“just a vector of 12 shorts” – nothing else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As simple as it gets.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3659" y="6095206"/>
            <a:ext cx="94996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channel2 = </a:t>
            </a:r>
            <a:r>
              <a:rPr lang="en-US" sz="2000" b="1" dirty="0">
                <a:solidFill>
                  <a:schemeClr val="accent2"/>
                </a:solidFill>
                <a:latin typeface="Courier"/>
                <a:cs typeface="Courier"/>
              </a:rPr>
              <a:t>p-&gt;</a:t>
            </a:r>
            <a:r>
              <a:rPr lang="en-US" sz="2000" b="1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b="1" dirty="0">
                <a:solidFill>
                  <a:schemeClr val="accent2"/>
                </a:solidFill>
                <a:latin typeface="Courier"/>
                <a:cs typeface="Courier"/>
              </a:rPr>
              <a:t>(2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);  </a:t>
            </a:r>
          </a:p>
        </p:txBody>
      </p:sp>
      <p:pic>
        <p:nvPicPr>
          <p:cNvPr id="1026" name="Picture 2" descr="2249 picture">
            <a:extLst>
              <a:ext uri="{FF2B5EF4-FFF2-40B4-BE49-F238E27FC236}">
                <a16:creationId xmlns:a16="http://schemas.microsoft.com/office/drawing/2014/main" id="{2C2E71DE-C2B0-034D-A33E-E524A9B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35606" y="4895174"/>
            <a:ext cx="347434" cy="43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0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59606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APIs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5606" y="2209006"/>
            <a:ext cx="12268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Modern devices are usually more complex than that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Let’s look at a waveform sampler (like the CAEN V1742, but may others)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(Pretty much every device in </a:t>
            </a:r>
            <a:r>
              <a:rPr lang="en-US" sz="2800" dirty="0" err="1">
                <a:solidFill>
                  <a:srgbClr val="000000"/>
                </a:solidFill>
                <a:latin typeface="Arial Narrow" charset="0"/>
              </a:rPr>
              <a:t>sPHENIX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 gives a waveform)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The ”2-dimensional” API: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6614" y="4799806"/>
            <a:ext cx="9499600" cy="182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 = 5;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for 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sample =0; sample &lt;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Nsamples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; sample++)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{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	waveform[sample] = p-&gt;</a:t>
            </a:r>
            <a:r>
              <a:rPr lang="en-US" sz="2000" b="1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b="1" dirty="0">
                <a:solidFill>
                  <a:schemeClr val="accent2"/>
                </a:solidFill>
                <a:latin typeface="Courier"/>
                <a:cs typeface="Courier"/>
              </a:rPr>
              <a:t>(channel, sample);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46370-143F-3842-B9ED-A1C6C469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2617">
            <a:off x="9237095" y="1795512"/>
            <a:ext cx="5041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5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59606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Misc. info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5606" y="2209006"/>
            <a:ext cx="12268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Almost always there is a lot of additional info hiding in the data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“How many samples did we configure?”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This misc. info interface type gives you things like temp readings, error flags, what have you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And you see that you still need to “know your device”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5606" y="3888921"/>
            <a:ext cx="9499600" cy="182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 = 5;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Nsamples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= </a:t>
            </a:r>
            <a:r>
              <a:rPr lang="en-US" sz="2000" b="1" dirty="0">
                <a:solidFill>
                  <a:schemeClr val="accent2"/>
                </a:solidFill>
                <a:latin typeface="Courier"/>
                <a:cs typeface="Courier"/>
              </a:rPr>
              <a:t>p-&gt;</a:t>
            </a:r>
            <a:r>
              <a:rPr lang="en-US" sz="2000" b="1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b="1" dirty="0">
                <a:solidFill>
                  <a:schemeClr val="accent2"/>
                </a:solidFill>
                <a:latin typeface="Courier"/>
                <a:cs typeface="Courier"/>
              </a:rPr>
              <a:t>(0, “NSAMPLES”);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for 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sample =0; sample &lt;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Nsamples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; sample++)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{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	waveform[sample] = p-&gt;</a:t>
            </a:r>
            <a:r>
              <a:rPr lang="en-US" sz="2000" b="1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b="1" dirty="0">
                <a:solidFill>
                  <a:schemeClr val="accent2"/>
                </a:solidFill>
                <a:latin typeface="Courier"/>
                <a:cs typeface="Courier"/>
              </a:rPr>
              <a:t>(channel, sample);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46370-143F-3842-B9ED-A1C6C469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2617">
            <a:off x="9237095" y="1795512"/>
            <a:ext cx="5041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39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59606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Some select APIs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3206" y="2209006"/>
            <a:ext cx="12268200" cy="5410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char * what)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y,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char * what)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channel,const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iy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channel,const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iy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iz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channel,const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iy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iz</a:t>
            </a:r>
            <a:b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             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char *what)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float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rValue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float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rValue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char * what)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float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rValue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iy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) =0;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double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dValue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channel);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double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dValue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char *what)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double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dValue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iy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long long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lValue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long long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lValue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char *what)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 virtual long long 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lValue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channel,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const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urier"/>
                <a:cs typeface="Courier"/>
              </a:rPr>
              <a:t>iy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53D35FB-C16C-DD45-A5D3-AF95A8E0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" y="7896225"/>
            <a:ext cx="1226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There are also APIs that give you more info (e.g. an entire waveform) in one fell swoop</a:t>
            </a:r>
          </a:p>
        </p:txBody>
      </p:sp>
    </p:spTree>
    <p:extLst>
      <p:ext uri="{BB962C8B-B14F-4D97-AF65-F5344CB8AC3E}">
        <p14:creationId xmlns:p14="http://schemas.microsoft.com/office/powerpoint/2010/main" val="1714700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59606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Dump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3226" y="3938404"/>
            <a:ext cx="12268200" cy="5410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$ </a:t>
            </a:r>
            <a:r>
              <a:rPr lang="en-US" sz="1600" dirty="0" err="1">
                <a:solidFill>
                  <a:schemeClr val="accent2"/>
                </a:solidFill>
                <a:latin typeface="Courier"/>
                <a:cs typeface="Courier"/>
              </a:rPr>
              <a:t>ddump</a:t>
            </a: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-p 1020 beam_0000004094-0000.evt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Packet  1020  5126 -1 (</a:t>
            </a:r>
            <a:r>
              <a:rPr lang="en-US" sz="1600" dirty="0" err="1">
                <a:solidFill>
                  <a:schemeClr val="accent2"/>
                </a:solidFill>
                <a:latin typeface="Courier"/>
                <a:cs typeface="Courier"/>
              </a:rPr>
              <a:t>sPHENIX</a:t>
            </a: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Packet)  81 (IDDRS4V1)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Samples 1024  enabled </a:t>
            </a:r>
            <a:r>
              <a:rPr lang="en-US" sz="1600" dirty="0" err="1">
                <a:solidFill>
                  <a:schemeClr val="accent2"/>
                </a:solidFill>
                <a:latin typeface="Courier"/>
                <a:cs typeface="Courier"/>
              </a:rPr>
              <a:t>channnels</a:t>
            </a: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:   0  1  2  3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</a:t>
            </a:r>
            <a:r>
              <a:rPr lang="en-US" sz="1600" dirty="0" err="1">
                <a:solidFill>
                  <a:schemeClr val="accent2"/>
                </a:solidFill>
                <a:latin typeface="Courier"/>
                <a:cs typeface="Courier"/>
              </a:rPr>
              <a:t>ch</a:t>
            </a: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|       time          ch0          ch1          ch2          ch3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0 |          0         -2.2         -1.4         -1.3         -0.4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1 |   0.992839         -0.8         -2.5         -1.8         -1.7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2 |    1.98568         -2.6         -2.5           -1         -0.1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3 |    2.97852         -1.8         -1.5         -3.5         -3.2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4 |    3.97135           -2         -1.2         -1.2         -1.1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5 |    4.96419         -2.9         -2.1         -3.6         -3.3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6 |    5.95703           -1          0.3         -1.4         -1.1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7 |    6.94987         -2.9         -2.9         -3.7         -2.4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8 |    7.94271         -1.8           -2         -1.5         -0.9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 9 |    8.93555         -1.8         -2.8         -3.6         -2.5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10 |    9.92839         -2.8         -2.7           -3         -2.4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11 |    10.9212         -3.1         -4.1         -3.7         -4.2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12 |    11.9141         -2.9         -2.9         -0.7         -0.9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13 |    12.9069           -4         -3.9         -2.7         -3.5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  14 |    13.8997         -3.5         -2.8         -2.6         -1.9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 . . .  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53D35FB-C16C-DD45-A5D3-AF95A8E0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" y="2105353"/>
            <a:ext cx="1226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Each packet provides a tailored-to-the-info dump function to show data in a human-</a:t>
            </a:r>
            <a:r>
              <a:rPr lang="en-US" sz="2400" dirty="0" err="1">
                <a:solidFill>
                  <a:srgbClr val="000000"/>
                </a:solidFill>
                <a:latin typeface="Arial Narrow" charset="0"/>
              </a:rPr>
              <a:t>redable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 way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You can also have a od-style generic hex/octal/whatnot dump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Here is a dump from a DRS4 </a:t>
            </a:r>
            <a:r>
              <a:rPr lang="en-US" sz="2400" dirty="0" err="1">
                <a:solidFill>
                  <a:srgbClr val="000000"/>
                </a:solidFill>
                <a:latin typeface="Arial Narrow" charset="0"/>
              </a:rPr>
              <a:t>eval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 board (1024 samples, 4 </a:t>
            </a:r>
            <a:r>
              <a:rPr lang="en-US" sz="2400" dirty="0" err="1">
                <a:solidFill>
                  <a:srgbClr val="000000"/>
                </a:solidFill>
                <a:latin typeface="Arial Narrow" charset="0"/>
              </a:rPr>
              <a:t>ch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 + time) 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66D5E1A4-DC96-9A41-B423-66F66187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8" y="2782639"/>
            <a:ext cx="2133600" cy="94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770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Data Formats in general…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500" y="2324100"/>
            <a:ext cx="122301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One of the trickiest parts when developing a new application is defining a data format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It can take up easily half of the overall effort – think of Microsoft dreaming up the format to store this very PowerPoint presentation you are seeing in a file. We used to have </a:t>
            </a: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ppt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, now we have </a:t>
            </a: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pptx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 – mostly due to limitations in the original format design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A good data format takes design skills, experience, but also the test of time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The tested format usually comes with an already existing toolset to deal with data in the format, and examples – nothing is better than a working example</a:t>
            </a:r>
          </a:p>
          <a:p>
            <a:pPr eaLnBrk="1" hangingPunct="1">
              <a:spcBef>
                <a:spcPts val="1963"/>
              </a:spcBef>
              <a:buClrTx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Case in point: Parts of the PHENIX Raw Data Format (PRDF) have their roots at the CERN-SPS, and the </a:t>
            </a: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Bevalac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 Plastic Ball experiment in the 80’s – that’s a solid “test of time”</a:t>
            </a:r>
          </a:p>
          <a:p>
            <a:pPr eaLnBrk="1" hangingPunct="1">
              <a:spcBef>
                <a:spcPts val="1963"/>
              </a:spcBef>
              <a:buClrTx/>
              <a:defRPr/>
            </a:pPr>
            <a:endParaRPr lang="en-US" sz="2600" dirty="0">
              <a:solidFill>
                <a:srgbClr val="606060"/>
              </a:solidFill>
              <a:latin typeface="Arial Narrow" charset="0"/>
            </a:endParaRPr>
          </a:p>
          <a:p>
            <a:pPr eaLnBrk="1" hangingPunct="1">
              <a:spcBef>
                <a:spcPts val="1963"/>
              </a:spcBef>
              <a:buClrTx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Note: I’m not “selling” my own “RCDAQ” system here – but obviously I did implement here what I think it takes, so forgive me when I bring some RCDAQ-themed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9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59606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Dump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0815" y="2971006"/>
            <a:ext cx="12268200" cy="5410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 err="1">
                <a:solidFill>
                  <a:schemeClr val="accent2"/>
                </a:solidFill>
                <a:latin typeface="Courier"/>
                <a:cs typeface="Courier"/>
              </a:rPr>
              <a:t>ddump</a:t>
            </a: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-p 1020 srs-00000001-0000.evt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Packet  1020  8122 -1 (</a:t>
            </a:r>
            <a:r>
              <a:rPr lang="en-US" sz="1050" dirty="0" err="1">
                <a:solidFill>
                  <a:schemeClr val="accent2"/>
                </a:solidFill>
                <a:latin typeface="Courier"/>
                <a:cs typeface="Courier"/>
              </a:rPr>
              <a:t>sPHENIX</a:t>
            </a: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Packet)  70 (IDSRSV01)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Number of Hybrids: 4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endParaRPr lang="en-US" sz="1050" dirty="0">
              <a:solidFill>
                <a:schemeClr val="accent2"/>
              </a:solidFill>
              <a:latin typeface="Courier"/>
              <a:cs typeface="Courier"/>
            </a:endParaRP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 err="1">
                <a:solidFill>
                  <a:schemeClr val="accent2"/>
                </a:solidFill>
                <a:latin typeface="Courier"/>
                <a:cs typeface="Courier"/>
              </a:rPr>
              <a:t>Framecounter</a:t>
            </a: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: 0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HDMI Channel: 0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Description:  ADC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Words:        4050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Time samples: 28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Sample     0    1    2    3    4    5    6    7    8    9   10   11   12   13   14   15   16   17   18   19   20   21   22   23   24   25   26   27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 err="1">
                <a:solidFill>
                  <a:schemeClr val="accent2"/>
                </a:solidFill>
                <a:latin typeface="Courier"/>
                <a:cs typeface="Courier"/>
              </a:rPr>
              <a:t>Addr</a:t>
            </a: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  156  159  153  152  128  129  135  132  128  131  129  128  224  225  227  224  228  231  225  224  248  249  255  252  240  243  241  240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Error      0    0    0    0    0    0    0    0    0    0    0    0    0    0    0    0    0    0    0    0    0    0    0    0    0    0    0    0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    ----------------------------------------------------------------------------------------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0 |  3060 3049 3206 3155 3094 3103 3216 3169 3148 3146 3203 3050 3026 3011 3091 3163 3106 3026 3168 3096 2983 3035 3165 3030 3064 3059 3160 3056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1 |  3019 2993 3160 3165 3108 3057 3174 3148 3091 3046 3125 3042 3059 2979 3039 3152 3064 2965 3104 3095 2985 2993 3108 3041 3058 2995 3101 3070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2 |  3011 2980 3142 3156 3091 3052 3175 3163 3111 3064 3133 3060 3075 2967 3028 3140 3075 2973 3135 3088 2970 2985 3094 3035 3057 2995 3086 3057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3 |  3009 2965 3113 3146 3093 3045 3171 3149 3081 3034 3117 3029 3023 2956 3004 3102 3030 2959 3119 3100 2963 2960 3063 3008 3030 2979 3070 3037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4 |  3012 2802 2365 2097 2073 2157 2360 2456 2540 2613 2769 2761 2821 2797 2879 2995 2960 2902 3069 3076 2978 2981 3083 3033 3058 2984 3070 3051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5 |  3007 2969 3113 3176 3116 3076 3195 3181 3122 3060 3126 3048 3056 2986 3042 3147 3036 2953 3105 3114 2990 3004 3102 3047 3070 2997 3087 3057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6 |  2989 2942 3119 3147 3074 3038 3169 3135 3087 3034 3123 3022 3014 2955 3008 3093 3033 2940 3099 3076 2965 2978 3100 3037 3042 2979 3071 3025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7 |  3016 2977 3149 3175 3095 3048 3176 3147 3066 3017 3098 3013 3039 2974 3021 3128 3052 2966 3096 3084 2976 3001 3094 3025 3061 2999 3069 3030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8 |  3032 2990 3154 3175 3126 3073 3176 3169 3113 3063 3158 3086 3086 3000 3054 3159 3085 2983 3125 3122 3005 3014 3121 3041 3040 2994 3087 3065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9 |  2997 2976 3132 3168 3065 3024 3160 3135 3087 3048 3111 3018 3042 2951 3006 3105 3024 2950 3099 3073 2959 2969 3065 3019 3047 2985 3058 3047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10 |  3001 2955 3120 3157 3073 3045 3175 3154 3092 3030 3111 3017 3016 2950 3021 3128 3038 2946 3112 3102 2995 3001 3088 3011 3039 2984 3062 3017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11 |  2992 2942 3104 3168 3088 3029 3169 3152 3080 3044 3121 3037 3050 2971 3015 3124 3041 2945 3084 3071 2960 2971 3077 3018 3035 2973 3068 3050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12 |  2967 2751 2347 2095 2070 2147 2367 2451 2524 2589 2743 2735 2804 2792 2872 2999 2973 2897 3057 3056 2945 2961 3059 3005 3026 2968 3040 3022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13 |  2995 2944 3077 3150 3079 3070 3175 3155 3086 3046 3120 3039 3055 2970 3009 3114 3038 2958 3096 3095 2991 2994 3090 3026 3070 2996 3070 3049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14 |  3018 2973 3125 3130 3036 3007 3165 3146 3086 3016 3076 2991 2999 2939 3002 3096 3039 2953 3100 3063 2941 2948 3077 3022 3043 2986 3060 3037</a:t>
            </a:r>
          </a:p>
          <a:p>
            <a:pPr eaLnBrk="1" hangingPunct="1">
              <a:spcBef>
                <a:spcPts val="200"/>
              </a:spcBef>
              <a:buClrTx/>
              <a:buFontTx/>
              <a:buNone/>
              <a:defRPr/>
            </a:pPr>
            <a:r>
              <a:rPr lang="en-US" sz="1050" dirty="0">
                <a:solidFill>
                  <a:schemeClr val="accent2"/>
                </a:solidFill>
                <a:latin typeface="Courier"/>
                <a:cs typeface="Courier"/>
              </a:rPr>
              <a:t>   . . 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53D35FB-C16C-DD45-A5D3-AF95A8E0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" y="2105353"/>
            <a:ext cx="12268200" cy="67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Here is a dump from the CERN/RD51 SRS system: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8E9D495-E942-2F4E-ADF3-F84105FE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" y="8420004"/>
            <a:ext cx="12268200" cy="6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For each </a:t>
            </a:r>
            <a:r>
              <a:rPr lang="en-US" sz="2800" dirty="0" err="1">
                <a:solidFill>
                  <a:srgbClr val="000000"/>
                </a:solidFill>
                <a:latin typeface="Arial Narrow" charset="0"/>
              </a:rPr>
              <a:t>hitformat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 there is a special dump function that shows the data in a “good” way</a:t>
            </a:r>
          </a:p>
        </p:txBody>
      </p:sp>
    </p:spTree>
    <p:extLst>
      <p:ext uri="{BB962C8B-B14F-4D97-AF65-F5344CB8AC3E}">
        <p14:creationId xmlns:p14="http://schemas.microsoft.com/office/powerpoint/2010/main" val="2592406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“Binary payload agnostic”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7350" y="3047206"/>
            <a:ext cx="122301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I was advertising that as a great feature that the data structure should let you capture </a:t>
            </a:r>
            <a:r>
              <a:rPr lang="en-US" sz="2800" i="1" dirty="0">
                <a:solidFill>
                  <a:srgbClr val="000000"/>
                </a:solidFill>
                <a:latin typeface="Arial Narrow" charset="0"/>
              </a:rPr>
              <a:t>anything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I gave the example of a picture (like a jpeg), text files, entire excel spreadsheets… 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Let me explain, and introduce event types in a moment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125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Think of a test beam setup (or your Lab setup) for a moment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05606" y="2132806"/>
            <a:ext cx="12395994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In the “real” experiment that’s running for a few years (think PHENIX, ATLAS, what have you) you are embedded in an environment that supports all sorts of record keeping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We have the PHENIX run database as an example – we log “everything”, AND there’s infrastructure and support so most people know how to get at it.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I’m not disputing the need for a database, I’m saying that a test beam or your test lab needs a different kind of “record keeping support”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What was the temperature? Was the light on? What was the HV? What was the position of that X-Y positioning table?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 database allows you to search for runs with certain properties. But capturing this information in the raw data file is more flexible and </a:t>
            </a:r>
            <a:r>
              <a:rPr lang="en-US" sz="2800" b="1" dirty="0">
                <a:solidFill>
                  <a:srgbClr val="000000"/>
                </a:solidFill>
                <a:latin typeface="Arial Narrow" charset="0"/>
              </a:rPr>
              <a:t>the data cannot get lost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I often add a webcam picture to the data so we have a visual confirmation that the detector is in the right place, or something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 picture captures everything…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87206" y="6704806"/>
            <a:ext cx="4724400" cy="2401907"/>
            <a:chOff x="6806406" y="7695406"/>
            <a:chExt cx="4724400" cy="2401907"/>
          </a:xfrm>
        </p:grpSpPr>
        <p:sp>
          <p:nvSpPr>
            <p:cNvPr id="7" name="Rectangle 6"/>
            <p:cNvSpPr/>
            <p:nvPr/>
          </p:nvSpPr>
          <p:spPr>
            <a:xfrm>
              <a:off x="6806406" y="9143206"/>
              <a:ext cx="4724400" cy="95410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800000"/>
                  </a:solidFill>
                  <a:latin typeface="Arial Narrow" charset="0"/>
                </a:rPr>
                <a:t>Remember our concept of being payload agnostic?</a:t>
              </a:r>
              <a:endParaRPr lang="en-US" sz="28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10159206" y="7695406"/>
              <a:ext cx="1143000" cy="1295400"/>
            </a:xfrm>
            <a:prstGeom prst="straightConnector1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8028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3733006"/>
            <a:ext cx="11149806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Reading different things with different Event Types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8006" y="2056606"/>
            <a:ext cx="12230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You would think of the DAQ as “reading your detector”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Very often, it is necessary to read different things at different times.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Let’s go to the CERN-SPS (or the BNL AGS) for an example: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9638506" y="7333456"/>
            <a:ext cx="579438" cy="3619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 marL="742950" indent="-285750"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 marL="1143000" indent="-228600"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 marL="1600200" indent="-228600"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 marL="2057400" indent="-228600"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fld id="{41FA9752-ECAF-564C-9404-19D8FD692C88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396456" y="5196681"/>
            <a:ext cx="4673600" cy="2390775"/>
            <a:chOff x="1252" y="2638"/>
            <a:chExt cx="2944" cy="1506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36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40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45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49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65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611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65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702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45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91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836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904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950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995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06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310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154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199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326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312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35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40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344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3494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3539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60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365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2319" y="3165"/>
              <a:ext cx="1395" cy="979"/>
            </a:xfrm>
            <a:prstGeom prst="rect">
              <a:avLst/>
            </a:prstGeom>
            <a:noFill/>
            <a:ln w="36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8360" tIns="63360" rIns="108360" bIns="6336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Data Events</a:t>
              </a: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Read your detector channels, ADCs, TDCs...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1252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1479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172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1864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955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091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3970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419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6"/>
          <p:cNvGrpSpPr>
            <a:grpSpLocks/>
          </p:cNvGrpSpPr>
          <p:nvPr/>
        </p:nvGrpSpPr>
        <p:grpSpPr bwMode="auto">
          <a:xfrm>
            <a:off x="2174081" y="5195094"/>
            <a:ext cx="2803525" cy="2152650"/>
            <a:chOff x="482" y="2637"/>
            <a:chExt cx="1766" cy="1356"/>
          </a:xfrm>
        </p:grpSpPr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246" y="2637"/>
              <a:ext cx="0" cy="427"/>
            </a:xfrm>
            <a:prstGeom prst="line">
              <a:avLst/>
            </a:prstGeom>
            <a:noFill/>
            <a:ln w="5472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482" y="3165"/>
              <a:ext cx="1570" cy="828"/>
            </a:xfrm>
            <a:prstGeom prst="rect">
              <a:avLst/>
            </a:prstGeom>
            <a:noFill/>
            <a:ln w="3672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8360" tIns="63360" rIns="108360" bIns="6336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Spill-On event</a:t>
              </a: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Read and clear </a:t>
              </a:r>
              <a:r>
                <a:rPr lang="en-GB" sz="2000" b="1" dirty="0" err="1">
                  <a:latin typeface="Arial Narrow" charset="0"/>
                </a:rPr>
                <a:t>scalers</a:t>
              </a:r>
              <a:endParaRPr lang="en-GB" sz="2000" b="1" dirty="0">
                <a:latin typeface="Arial Narrow" charset="0"/>
              </a:endParaRP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Flush buffers</a:t>
              </a:r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 flipH="1">
              <a:off x="2011" y="3068"/>
              <a:ext cx="238" cy="109"/>
            </a:xfrm>
            <a:prstGeom prst="line">
              <a:avLst/>
            </a:prstGeom>
            <a:noFill/>
            <a:ln w="5472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7392194" y="5196681"/>
            <a:ext cx="2924175" cy="2486025"/>
            <a:chOff x="3769" y="2638"/>
            <a:chExt cx="1842" cy="1566"/>
          </a:xfrm>
        </p:grpSpPr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3769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0047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3952" y="3165"/>
              <a:ext cx="1659" cy="1039"/>
            </a:xfrm>
            <a:prstGeom prst="rect">
              <a:avLst/>
            </a:prstGeom>
            <a:noFill/>
            <a:ln w="36720" cap="sq">
              <a:solidFill>
                <a:srgbClr val="0047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8360" tIns="63360" rIns="108360" bIns="6336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Spill-Off event</a:t>
              </a: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Read and clear </a:t>
              </a:r>
              <a:r>
                <a:rPr lang="en-GB" sz="2000" b="1" dirty="0" err="1">
                  <a:latin typeface="Arial Narrow" charset="0"/>
                </a:rPr>
                <a:t>scalers</a:t>
              </a:r>
              <a:endParaRPr lang="en-GB" sz="2000" b="1" dirty="0">
                <a:latin typeface="Arial Narrow" charset="0"/>
              </a:endParaRP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(allows spill intensity-based corrections)</a:t>
              </a:r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3769" y="3069"/>
              <a:ext cx="121" cy="109"/>
            </a:xfrm>
            <a:prstGeom prst="line">
              <a:avLst/>
            </a:prstGeom>
            <a:noFill/>
            <a:ln w="54720" cap="sq">
              <a:solidFill>
                <a:srgbClr val="0047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8006" y="4961731"/>
            <a:ext cx="10591800" cy="912814"/>
            <a:chOff x="558006" y="4961731"/>
            <a:chExt cx="10591800" cy="912814"/>
          </a:xfrm>
        </p:grpSpPr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1775619" y="5196682"/>
              <a:ext cx="0" cy="677863"/>
            </a:xfrm>
            <a:prstGeom prst="line">
              <a:avLst/>
            </a:prstGeom>
            <a:noFill/>
            <a:ln w="54720" cap="sq">
              <a:solidFill>
                <a:srgbClr val="99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558006" y="4988719"/>
              <a:ext cx="127000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Begin-run event</a:t>
              </a:r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9697244" y="5196682"/>
              <a:ext cx="0" cy="677863"/>
            </a:xfrm>
            <a:prstGeom prst="line">
              <a:avLst/>
            </a:prstGeom>
            <a:noFill/>
            <a:ln w="54720" cap="sq">
              <a:solidFill>
                <a:srgbClr val="FF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9879806" y="4961731"/>
              <a:ext cx="127000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End-run event</a:t>
              </a:r>
            </a:p>
          </p:txBody>
        </p:sp>
      </p:grpSp>
      <p:grpSp>
        <p:nvGrpSpPr>
          <p:cNvPr id="63" name="Group 59"/>
          <p:cNvGrpSpPr>
            <a:grpSpLocks/>
          </p:cNvGrpSpPr>
          <p:nvPr/>
        </p:nvGrpSpPr>
        <p:grpSpPr bwMode="auto">
          <a:xfrm>
            <a:off x="1737519" y="3656806"/>
            <a:ext cx="8697912" cy="1322387"/>
            <a:chOff x="207" y="1755"/>
            <a:chExt cx="5479" cy="833"/>
          </a:xfrm>
        </p:grpSpPr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432" y="2324"/>
              <a:ext cx="89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1600" b="1" dirty="0">
                  <a:latin typeface="Arial Narrow" charset="0"/>
                </a:rPr>
                <a:t>extraction</a:t>
              </a:r>
            </a:p>
          </p:txBody>
        </p:sp>
        <p:grpSp>
          <p:nvGrpSpPr>
            <p:cNvPr id="65" name="Group 61"/>
            <p:cNvGrpSpPr>
              <a:grpSpLocks/>
            </p:cNvGrpSpPr>
            <p:nvPr/>
          </p:nvGrpSpPr>
          <p:grpSpPr bwMode="auto">
            <a:xfrm>
              <a:off x="207" y="1755"/>
              <a:ext cx="5479" cy="568"/>
              <a:chOff x="207" y="1755"/>
              <a:chExt cx="5479" cy="568"/>
            </a:xfrm>
          </p:grpSpPr>
          <p:grpSp>
            <p:nvGrpSpPr>
              <p:cNvPr id="66" name="Group 62"/>
              <p:cNvGrpSpPr>
                <a:grpSpLocks/>
              </p:cNvGrpSpPr>
              <p:nvPr/>
            </p:nvGrpSpPr>
            <p:grpSpPr bwMode="auto">
              <a:xfrm>
                <a:off x="240" y="2007"/>
                <a:ext cx="551" cy="290"/>
                <a:chOff x="240" y="2007"/>
                <a:chExt cx="551" cy="290"/>
              </a:xfrm>
            </p:grpSpPr>
            <p:sp>
              <p:nvSpPr>
                <p:cNvPr id="106" name="Line 63"/>
                <p:cNvSpPr>
                  <a:spLocks noChangeShapeType="1"/>
                </p:cNvSpPr>
                <p:nvPr/>
              </p:nvSpPr>
              <p:spPr bwMode="auto">
                <a:xfrm>
                  <a:off x="240" y="2298"/>
                  <a:ext cx="240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64"/>
                <p:cNvSpPr>
                  <a:spLocks noChangeShapeType="1"/>
                </p:cNvSpPr>
                <p:nvPr/>
              </p:nvSpPr>
              <p:spPr bwMode="auto">
                <a:xfrm>
                  <a:off x="539" y="2008"/>
                  <a:ext cx="179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474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67"/>
              <p:cNvGrpSpPr>
                <a:grpSpLocks/>
              </p:cNvGrpSpPr>
              <p:nvPr/>
            </p:nvGrpSpPr>
            <p:grpSpPr bwMode="auto">
              <a:xfrm>
                <a:off x="791" y="2007"/>
                <a:ext cx="551" cy="290"/>
                <a:chOff x="791" y="2007"/>
                <a:chExt cx="551" cy="290"/>
              </a:xfrm>
            </p:grpSpPr>
            <p:sp>
              <p:nvSpPr>
                <p:cNvPr id="102" name="Line 68"/>
                <p:cNvSpPr>
                  <a:spLocks noChangeShapeType="1"/>
                </p:cNvSpPr>
                <p:nvPr/>
              </p:nvSpPr>
              <p:spPr bwMode="auto">
                <a:xfrm>
                  <a:off x="791" y="2298"/>
                  <a:ext cx="238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69"/>
                <p:cNvSpPr>
                  <a:spLocks noChangeShapeType="1"/>
                </p:cNvSpPr>
                <p:nvPr/>
              </p:nvSpPr>
              <p:spPr bwMode="auto">
                <a:xfrm>
                  <a:off x="1091" y="2008"/>
                  <a:ext cx="179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026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271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72"/>
              <p:cNvGrpSpPr>
                <a:grpSpLocks/>
              </p:cNvGrpSpPr>
              <p:nvPr/>
            </p:nvGrpSpPr>
            <p:grpSpPr bwMode="auto">
              <a:xfrm>
                <a:off x="1343" y="2007"/>
                <a:ext cx="551" cy="290"/>
                <a:chOff x="1343" y="2007"/>
                <a:chExt cx="551" cy="290"/>
              </a:xfrm>
            </p:grpSpPr>
            <p:sp>
              <p:nvSpPr>
                <p:cNvPr id="98" name="Line 73"/>
                <p:cNvSpPr>
                  <a:spLocks noChangeShapeType="1"/>
                </p:cNvSpPr>
                <p:nvPr/>
              </p:nvSpPr>
              <p:spPr bwMode="auto">
                <a:xfrm>
                  <a:off x="1343" y="2298"/>
                  <a:ext cx="239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74"/>
                <p:cNvSpPr>
                  <a:spLocks noChangeShapeType="1"/>
                </p:cNvSpPr>
                <p:nvPr/>
              </p:nvSpPr>
              <p:spPr bwMode="auto">
                <a:xfrm>
                  <a:off x="1643" y="2008"/>
                  <a:ext cx="178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577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77"/>
              <p:cNvGrpSpPr>
                <a:grpSpLocks/>
              </p:cNvGrpSpPr>
              <p:nvPr/>
            </p:nvGrpSpPr>
            <p:grpSpPr bwMode="auto">
              <a:xfrm>
                <a:off x="1895" y="2007"/>
                <a:ext cx="551" cy="290"/>
                <a:chOff x="1895" y="2007"/>
                <a:chExt cx="551" cy="290"/>
              </a:xfrm>
            </p:grpSpPr>
            <p:sp>
              <p:nvSpPr>
                <p:cNvPr id="94" name="Line 78"/>
                <p:cNvSpPr>
                  <a:spLocks noChangeShapeType="1"/>
                </p:cNvSpPr>
                <p:nvPr/>
              </p:nvSpPr>
              <p:spPr bwMode="auto">
                <a:xfrm>
                  <a:off x="1895" y="2298"/>
                  <a:ext cx="240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79"/>
                <p:cNvSpPr>
                  <a:spLocks noChangeShapeType="1"/>
                </p:cNvSpPr>
                <p:nvPr/>
              </p:nvSpPr>
              <p:spPr bwMode="auto">
                <a:xfrm>
                  <a:off x="2196" y="2008"/>
                  <a:ext cx="178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2130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2375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Text Box 82"/>
              <p:cNvSpPr txBox="1">
                <a:spLocks noChangeArrowheads="1"/>
              </p:cNvSpPr>
              <p:nvPr/>
            </p:nvSpPr>
            <p:spPr bwMode="auto">
              <a:xfrm>
                <a:off x="207" y="1755"/>
                <a:ext cx="753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5pPr>
                <a:lvl6pPr marL="25146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6pPr>
                <a:lvl7pPr marL="29718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7pPr>
                <a:lvl8pPr marL="34290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8pPr>
                <a:lvl9pPr marL="38862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GB" sz="1600" b="1" dirty="0">
                    <a:latin typeface="Arial Narrow" charset="0"/>
                  </a:rPr>
                  <a:t>acceleration</a:t>
                </a:r>
              </a:p>
            </p:txBody>
          </p:sp>
          <p:grpSp>
            <p:nvGrpSpPr>
              <p:cNvPr id="71" name="Group 83"/>
              <p:cNvGrpSpPr>
                <a:grpSpLocks/>
              </p:cNvGrpSpPr>
              <p:nvPr/>
            </p:nvGrpSpPr>
            <p:grpSpPr bwMode="auto">
              <a:xfrm>
                <a:off x="2439" y="2007"/>
                <a:ext cx="551" cy="290"/>
                <a:chOff x="2439" y="2007"/>
                <a:chExt cx="551" cy="290"/>
              </a:xfrm>
            </p:grpSpPr>
            <p:sp>
              <p:nvSpPr>
                <p:cNvPr id="90" name="Line 84"/>
                <p:cNvSpPr>
                  <a:spLocks noChangeShapeType="1"/>
                </p:cNvSpPr>
                <p:nvPr/>
              </p:nvSpPr>
              <p:spPr bwMode="auto">
                <a:xfrm>
                  <a:off x="2439" y="2298"/>
                  <a:ext cx="239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85"/>
                <p:cNvSpPr>
                  <a:spLocks noChangeShapeType="1"/>
                </p:cNvSpPr>
                <p:nvPr/>
              </p:nvSpPr>
              <p:spPr bwMode="auto">
                <a:xfrm>
                  <a:off x="2739" y="2008"/>
                  <a:ext cx="178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674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2919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88"/>
              <p:cNvGrpSpPr>
                <a:grpSpLocks/>
              </p:cNvGrpSpPr>
              <p:nvPr/>
            </p:nvGrpSpPr>
            <p:grpSpPr bwMode="auto">
              <a:xfrm>
                <a:off x="2991" y="2007"/>
                <a:ext cx="551" cy="290"/>
                <a:chOff x="2991" y="2007"/>
                <a:chExt cx="551" cy="290"/>
              </a:xfrm>
            </p:grpSpPr>
            <p:sp>
              <p:nvSpPr>
                <p:cNvPr id="86" name="Line 89"/>
                <p:cNvSpPr>
                  <a:spLocks noChangeShapeType="1"/>
                </p:cNvSpPr>
                <p:nvPr/>
              </p:nvSpPr>
              <p:spPr bwMode="auto">
                <a:xfrm>
                  <a:off x="2991" y="2298"/>
                  <a:ext cx="240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90"/>
                <p:cNvSpPr>
                  <a:spLocks noChangeShapeType="1"/>
                </p:cNvSpPr>
                <p:nvPr/>
              </p:nvSpPr>
              <p:spPr bwMode="auto">
                <a:xfrm>
                  <a:off x="3292" y="2008"/>
                  <a:ext cx="178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3226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3471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93"/>
              <p:cNvGrpSpPr>
                <a:grpSpLocks/>
              </p:cNvGrpSpPr>
              <p:nvPr/>
            </p:nvGrpSpPr>
            <p:grpSpPr bwMode="auto">
              <a:xfrm>
                <a:off x="3543" y="2007"/>
                <a:ext cx="551" cy="290"/>
                <a:chOff x="3543" y="2007"/>
                <a:chExt cx="551" cy="290"/>
              </a:xfrm>
            </p:grpSpPr>
            <p:sp>
              <p:nvSpPr>
                <p:cNvPr id="82" name="Line 94"/>
                <p:cNvSpPr>
                  <a:spLocks noChangeShapeType="1"/>
                </p:cNvSpPr>
                <p:nvPr/>
              </p:nvSpPr>
              <p:spPr bwMode="auto">
                <a:xfrm>
                  <a:off x="3543" y="2298"/>
                  <a:ext cx="238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95"/>
                <p:cNvSpPr>
                  <a:spLocks noChangeShapeType="1"/>
                </p:cNvSpPr>
                <p:nvPr/>
              </p:nvSpPr>
              <p:spPr bwMode="auto">
                <a:xfrm>
                  <a:off x="3843" y="2008"/>
                  <a:ext cx="177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3777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023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98"/>
              <p:cNvGrpSpPr>
                <a:grpSpLocks/>
              </p:cNvGrpSpPr>
              <p:nvPr/>
            </p:nvGrpSpPr>
            <p:grpSpPr bwMode="auto">
              <a:xfrm>
                <a:off x="4095" y="2007"/>
                <a:ext cx="548" cy="290"/>
                <a:chOff x="4095" y="2007"/>
                <a:chExt cx="548" cy="290"/>
              </a:xfrm>
            </p:grpSpPr>
            <p:sp>
              <p:nvSpPr>
                <p:cNvPr id="78" name="Line 99"/>
                <p:cNvSpPr>
                  <a:spLocks noChangeShapeType="1"/>
                </p:cNvSpPr>
                <p:nvPr/>
              </p:nvSpPr>
              <p:spPr bwMode="auto">
                <a:xfrm>
                  <a:off x="4095" y="2298"/>
                  <a:ext cx="238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00"/>
                <p:cNvSpPr>
                  <a:spLocks noChangeShapeType="1"/>
                </p:cNvSpPr>
                <p:nvPr/>
              </p:nvSpPr>
              <p:spPr bwMode="auto">
                <a:xfrm>
                  <a:off x="4394" y="2008"/>
                  <a:ext cx="177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4329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02"/>
                <p:cNvSpPr>
                  <a:spLocks noChangeShapeType="1"/>
                </p:cNvSpPr>
                <p:nvPr/>
              </p:nvSpPr>
              <p:spPr bwMode="auto">
                <a:xfrm flipH="1" flipV="1">
                  <a:off x="4573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Line 103"/>
              <p:cNvSpPr>
                <a:spLocks noChangeShapeType="1"/>
              </p:cNvSpPr>
              <p:nvPr/>
            </p:nvSpPr>
            <p:spPr bwMode="auto">
              <a:xfrm flipH="1">
                <a:off x="280" y="1972"/>
                <a:ext cx="165" cy="324"/>
              </a:xfrm>
              <a:prstGeom prst="line">
                <a:avLst/>
              </a:prstGeom>
              <a:noFill/>
              <a:ln w="18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04"/>
              <p:cNvSpPr>
                <a:spLocks noChangeShapeType="1"/>
              </p:cNvSpPr>
              <p:nvPr/>
            </p:nvSpPr>
            <p:spPr bwMode="auto">
              <a:xfrm flipH="1" flipV="1">
                <a:off x="614" y="2059"/>
                <a:ext cx="65" cy="265"/>
              </a:xfrm>
              <a:prstGeom prst="line">
                <a:avLst/>
              </a:prstGeom>
              <a:noFill/>
              <a:ln w="18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Text Box 105"/>
              <p:cNvSpPr txBox="1">
                <a:spLocks noChangeArrowheads="1"/>
              </p:cNvSpPr>
              <p:nvPr/>
            </p:nvSpPr>
            <p:spPr bwMode="auto">
              <a:xfrm>
                <a:off x="4695" y="1983"/>
                <a:ext cx="991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5pPr>
                <a:lvl6pPr marL="25146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6pPr>
                <a:lvl7pPr marL="29718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7pPr>
                <a:lvl8pPr marL="34290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8pPr>
                <a:lvl9pPr marL="38862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GB" sz="2000" b="1" dirty="0">
                    <a:latin typeface="Arial Narrow" charset="0"/>
                  </a:rPr>
                  <a:t>SPS or AGS</a:t>
                </a:r>
              </a:p>
            </p:txBody>
          </p:sp>
        </p:grpSp>
      </p:grp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177006" y="7847806"/>
            <a:ext cx="12230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In addition to your data, you need information about the spill itself – each one is different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You need to make intensity-dependent corrections on a spill-by-spill basis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So you put some signals on </a:t>
            </a:r>
            <a:r>
              <a:rPr lang="en-US" sz="2400" dirty="0" err="1">
                <a:solidFill>
                  <a:srgbClr val="000000"/>
                </a:solidFill>
                <a:latin typeface="Arial Narrow" charset="0"/>
              </a:rPr>
              <a:t>scalers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 and get an idea about the intensity, dead times, microstructures, </a:t>
            </a:r>
            <a:r>
              <a:rPr lang="en-US" sz="2400" dirty="0" err="1">
                <a:solidFill>
                  <a:srgbClr val="000000"/>
                </a:solidFill>
                <a:latin typeface="Arial Narrow" charset="0"/>
              </a:rPr>
              <a:t>etc</a:t>
            </a:r>
            <a:endParaRPr lang="en-US" sz="2400" dirty="0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37888" name="Group 37887"/>
          <p:cNvGrpSpPr/>
          <p:nvPr/>
        </p:nvGrpSpPr>
        <p:grpSpPr>
          <a:xfrm>
            <a:off x="3237706" y="4685506"/>
            <a:ext cx="5178425" cy="841375"/>
            <a:chOff x="3237706" y="4685506"/>
            <a:chExt cx="5178425" cy="841375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237706" y="5061744"/>
              <a:ext cx="5178425" cy="465137"/>
              <a:chOff x="1152" y="2553"/>
              <a:chExt cx="3262" cy="293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1152" y="2844"/>
                <a:ext cx="987" cy="0"/>
              </a:xfrm>
              <a:prstGeom prst="line">
                <a:avLst/>
              </a:prstGeom>
              <a:noFill/>
              <a:ln w="54720" cap="sq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2308" y="2553"/>
                <a:ext cx="1387" cy="0"/>
              </a:xfrm>
              <a:prstGeom prst="line">
                <a:avLst/>
              </a:prstGeom>
              <a:noFill/>
              <a:ln w="54720" cap="sq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3843" y="2845"/>
                <a:ext cx="571" cy="0"/>
              </a:xfrm>
              <a:prstGeom prst="line">
                <a:avLst/>
              </a:prstGeom>
              <a:noFill/>
              <a:ln w="54720" cap="sq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>
                <a:off x="2129" y="2561"/>
                <a:ext cx="155" cy="279"/>
              </a:xfrm>
              <a:prstGeom prst="line">
                <a:avLst/>
              </a:prstGeom>
              <a:noFill/>
              <a:ln w="54720" cap="sq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 flipV="1">
                <a:off x="3699" y="2552"/>
                <a:ext cx="155" cy="295"/>
              </a:xfrm>
              <a:prstGeom prst="line">
                <a:avLst/>
              </a:prstGeom>
              <a:noFill/>
              <a:ln w="54720" cap="sq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" name="Text Box 60"/>
            <p:cNvSpPr txBox="1">
              <a:spLocks noChangeArrowheads="1"/>
            </p:cNvSpPr>
            <p:nvPr/>
          </p:nvSpPr>
          <p:spPr bwMode="auto">
            <a:xfrm>
              <a:off x="5849144" y="4685506"/>
              <a:ext cx="1414462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1600" b="1" dirty="0">
                  <a:latin typeface="Arial Narrow" charset="0"/>
                </a:rPr>
                <a:t>“spill”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23</a:t>
            </a:fld>
            <a:endParaRPr lang="en-US" dirty="0"/>
          </a:p>
        </p:txBody>
      </p:sp>
      <p:sp>
        <p:nvSpPr>
          <p:cNvPr id="37890" name="Oval 37889"/>
          <p:cNvSpPr/>
          <p:nvPr/>
        </p:nvSpPr>
        <p:spPr bwMode="auto">
          <a:xfrm>
            <a:off x="76200" y="4495006"/>
            <a:ext cx="2005806" cy="1828800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42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378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Documenting things in special events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9406" y="1980406"/>
            <a:ext cx="122301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We add the DAQ’s own setup script file into our begin-run event for posterity</a:t>
            </a:r>
            <a:endParaRPr lang="en-US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3206" y="4190206"/>
            <a:ext cx="12573000" cy="2590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#! /bin/</a:t>
            </a: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sh</a:t>
            </a:r>
            <a:endParaRPr lang="en-US" sz="2200" dirty="0">
              <a:solidFill>
                <a:srgbClr val="0000FF"/>
              </a:solidFill>
              <a:latin typeface="Courier"/>
              <a:cs typeface="Courier"/>
            </a:endParaRPr>
          </a:p>
          <a:p>
            <a:pPr eaLnBrk="1" hangingPunct="1">
              <a:spcBef>
                <a:spcPts val="1963"/>
              </a:spcBef>
              <a:buClrTx/>
              <a:defRPr/>
            </a:pP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rcdaq_client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create_device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rgbClr val="800000"/>
                </a:solidFill>
                <a:latin typeface="Courier"/>
                <a:cs typeface="Courier"/>
              </a:rPr>
              <a:t>device_file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9 900 ”$0”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rcdaq_client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load </a:t>
            </a: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librcdaqplugin_drs.so</a:t>
            </a:r>
            <a:endParaRPr lang="en-US" sz="2200" dirty="0">
              <a:solidFill>
                <a:srgbClr val="0000FF"/>
              </a:solidFill>
              <a:latin typeface="Courier"/>
              <a:cs typeface="Courier"/>
            </a:endParaRP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rcdaq_client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create_device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device_drs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-- 1 1001 0x21 -150 negative 140 3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200" dirty="0">
              <a:solidFill>
                <a:srgbClr val="606060"/>
              </a:solidFill>
              <a:latin typeface="Courier"/>
              <a:cs typeface="Courier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9406" y="7390606"/>
            <a:ext cx="122301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So this gets added as packet with id 900 in the begin-run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It’s not the whole story, but you get the idea</a:t>
            </a:r>
            <a:endParaRPr lang="en-US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2606" y="3047206"/>
            <a:ext cx="28956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This “device” captures a file as text into a packet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358606" y="4037806"/>
            <a:ext cx="0" cy="762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6196806" y="3047206"/>
            <a:ext cx="28956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This “9” is the event type of the beg-run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958806" y="4037806"/>
            <a:ext cx="5334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9244806" y="3047206"/>
            <a:ext cx="28956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And this refers to the name of the file itself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8406606" y="3961606"/>
            <a:ext cx="13716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859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You can capture “everything”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9406" y="2056606"/>
            <a:ext cx="122301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Many times you capture things only “just in case”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You don’t routinely look at them in your analysis (such as cam pictures shown before)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But if you have some inexplicable feature, you can use the data to do “forensics”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Find out what, if anything, went wrong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The more data you capture, the better this gets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Think of it as “black box” on a plane…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  <a:cs typeface="Arial Narrow"/>
            </a:endParaRP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255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“Meta Data” Packet list from a recent test beam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" y="2437606"/>
            <a:ext cx="6764876" cy="5883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3885406"/>
            <a:ext cx="6501607" cy="519670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91FF76-012D-4E4C-BE0F-DED9965FA040}"/>
              </a:ext>
            </a:extLst>
          </p:cNvPr>
          <p:cNvSpPr txBox="1">
            <a:spLocks/>
          </p:cNvSpPr>
          <p:nvPr/>
        </p:nvSpPr>
        <p:spPr>
          <a:xfrm>
            <a:off x="6553199" y="2155799"/>
            <a:ext cx="6349207" cy="1577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More than 72 environment-capturing packets (accelerator </a:t>
            </a:r>
            <a:r>
              <a:rPr lang="en-US" sz="2800" dirty="0" err="1"/>
              <a:t>params</a:t>
            </a:r>
            <a:r>
              <a:rPr lang="en-US" sz="2800" dirty="0"/>
              <a:t>, voltages, currents, temperatures, pictures, …)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E23A68-82E8-934B-B1C1-15D292FCD800}"/>
              </a:ext>
            </a:extLst>
          </p:cNvPr>
          <p:cNvSpPr txBox="1">
            <a:spLocks/>
          </p:cNvSpPr>
          <p:nvPr/>
        </p:nvSpPr>
        <p:spPr>
          <a:xfrm>
            <a:off x="100806" y="8722725"/>
            <a:ext cx="1825957" cy="9538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Captured at begin-run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B507C5-1620-7D40-B18F-1C9A85625A9E}"/>
              </a:ext>
            </a:extLst>
          </p:cNvPr>
          <p:cNvSpPr txBox="1">
            <a:spLocks/>
          </p:cNvSpPr>
          <p:nvPr/>
        </p:nvSpPr>
        <p:spPr>
          <a:xfrm>
            <a:off x="2005806" y="8674073"/>
            <a:ext cx="2362200" cy="9263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Captured again at spill-off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655862-A913-3F45-84CB-7C5A68E25C11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H="1" flipV="1">
            <a:off x="647686" y="8321102"/>
            <a:ext cx="366099" cy="4016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ACF972-2F6A-ED49-BB04-E204C3A020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73107" y="8305006"/>
            <a:ext cx="366099" cy="4016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32312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Forensics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1320" y="2056606"/>
            <a:ext cx="10584685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sz="2800" dirty="0">
                <a:latin typeface="Arial Narrow"/>
                <a:cs typeface="Arial Narrow"/>
              </a:rPr>
              <a:t>“It appears that the distributions change for Cherenkov1 at 1,8,12,and 16 </a:t>
            </a:r>
            <a:r>
              <a:rPr lang="en-US" sz="2800" dirty="0" err="1">
                <a:latin typeface="Arial Narrow"/>
                <a:cs typeface="Arial Narrow"/>
              </a:rPr>
              <a:t>GeV</a:t>
            </a:r>
            <a:r>
              <a:rPr lang="en-US" sz="2800" dirty="0">
                <a:latin typeface="Arial Narrow"/>
                <a:cs typeface="Arial Narrow"/>
              </a:rPr>
              <a:t> compared to the other energies.  It seems that the Cherenkov pressures are changed. […] Any help on understanding this would be appreciated.”</a:t>
            </a:r>
          </a:p>
          <a:p>
            <a:pPr marL="0" indent="0">
              <a:spcBef>
                <a:spcPts val="1200"/>
              </a:spcBef>
            </a:pPr>
            <a:r>
              <a:rPr lang="en-US" sz="2800" b="1" dirty="0">
                <a:latin typeface="Arial Narrow"/>
                <a:cs typeface="Arial Narrow"/>
              </a:rPr>
              <a:t>Martin</a:t>
            </a:r>
            <a:r>
              <a:rPr lang="en-US" sz="2800" dirty="0">
                <a:latin typeface="Arial Narrow"/>
                <a:cs typeface="Arial Narrow"/>
              </a:rPr>
              <a:t>: “Look at the info in the data files:”</a:t>
            </a:r>
          </a:p>
          <a:p>
            <a:pPr marL="0" indent="0">
              <a:spcBef>
                <a:spcPts val="1200"/>
              </a:spcBef>
            </a:pPr>
            <a:endParaRPr lang="en-US" sz="2800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606" y="4516378"/>
            <a:ext cx="6802939" cy="4093428"/>
          </a:xfrm>
          <a:prstGeom prst="rect">
            <a:avLst/>
          </a:prstGeom>
          <a:solidFill>
            <a:srgbClr val="F1FFDE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$ ddump -t 9 -p 923 beam_00002298-0000.prdf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S:MTNRG  = -1     GeV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F:MT6SC1 =  5790 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F:MT6SC2 =  3533 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F:MT6SC3 =  1780 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F:MT6SC4 =  0    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F:MT6SC5 =  73316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E:2CH    =  1058  mm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E:2CV    =  133.1 mm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E:2CMT6T =  73.84 F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E:2CMT6H =  32.86 %Hum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F:MT5CP2 =  .4589 Psia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F:MT6CP2 =  .6794 Psia</a:t>
            </a:r>
            <a:endParaRPr lang="en-US" sz="2000" dirty="0">
              <a:solidFill>
                <a:srgbClr val="3333CC"/>
              </a:solidFill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6867" y="4973578"/>
            <a:ext cx="6802939" cy="4093428"/>
          </a:xfrm>
          <a:prstGeom prst="rect">
            <a:avLst/>
          </a:prstGeom>
          <a:solidFill>
            <a:srgbClr val="F1FFDE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$ ddump -t 9 -p 923 beam_00002268-0000.prdf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S:MTNRG  = -2     GeV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F:MT6SC1 =  11846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F:MT6SC2 =  7069 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F:MT6SC3 =  3883 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F:MT6SC4 =  0     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F:MT6SC5 =  283048    Cnts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E:2CH    =  1058  mm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E:2CV    =  133   mm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E:2CMT6T =  74.13 F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E:2CMT6H =  37.26 %Hum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F:MT5CP2 =  12.95 Psia</a:t>
            </a:r>
          </a:p>
          <a:p>
            <a:r>
              <a:rPr lang="is-IS" sz="2000" dirty="0">
                <a:solidFill>
                  <a:srgbClr val="3333CC"/>
                </a:solidFill>
                <a:latin typeface="Courier"/>
                <a:cs typeface="Courier"/>
              </a:rPr>
              <a:t>F:MT6CP2 =  14.03 Psia</a:t>
            </a:r>
            <a:endParaRPr lang="en-US" sz="2000" dirty="0">
              <a:solidFill>
                <a:srgbClr val="3333CC"/>
              </a:solidFill>
              <a:latin typeface="Courier"/>
              <a:cs typeface="Courier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82006" y="7771606"/>
            <a:ext cx="2057400" cy="990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44406" y="8228806"/>
            <a:ext cx="2057400" cy="990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94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More Forensics (my poster child why this is so useful…)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1320" y="1980406"/>
            <a:ext cx="11711018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“There is a strange effect starting in run 2743. There is a higher fraction of showering than before. I cannot see anything changed in the </a:t>
            </a:r>
            <a:r>
              <a:rPr lang="en-US" sz="2800" dirty="0" err="1"/>
              <a:t>elog</a:t>
            </a:r>
            <a:r>
              <a:rPr lang="en-US" sz="2800" dirty="0"/>
              <a:t>.”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Look at the cam pictures we automatically captured for each run: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206" y="3656806"/>
            <a:ext cx="10158249" cy="830997"/>
          </a:xfrm>
          <a:prstGeom prst="rect">
            <a:avLst/>
          </a:prstGeom>
          <a:solidFill>
            <a:srgbClr val="F1FFDE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rgbClr val="3333CC"/>
                </a:solidFill>
                <a:latin typeface="Courier"/>
                <a:cs typeface="Courier"/>
              </a:rPr>
              <a:t>$ ddump -t 9 -p 940 beam_00002742-0000.prdf &gt; 2742.jpg</a:t>
            </a:r>
          </a:p>
          <a:p>
            <a:r>
              <a:rPr lang="is-IS" sz="2400" dirty="0">
                <a:solidFill>
                  <a:srgbClr val="3333CC"/>
                </a:solidFill>
                <a:latin typeface="Courier"/>
                <a:cs typeface="Courier"/>
              </a:rPr>
              <a:t>$ ddump -t 9 -p 940 beam_00002743-0000.prdf &gt; 2743.jpg</a:t>
            </a:r>
            <a:endParaRPr lang="en-US" sz="2400" dirty="0">
              <a:solidFill>
                <a:srgbClr val="3333CC"/>
              </a:solidFill>
              <a:latin typeface="Courier"/>
              <a:cs typeface="Courier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4206" y="4876006"/>
            <a:ext cx="10896600" cy="4038600"/>
            <a:chOff x="152400" y="3124200"/>
            <a:chExt cx="8763000" cy="3257550"/>
          </a:xfrm>
        </p:grpSpPr>
        <p:pic>
          <p:nvPicPr>
            <p:cNvPr id="15" name="Picture 14" descr="hcal_0274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124200"/>
              <a:ext cx="4343400" cy="3257550"/>
            </a:xfrm>
            <a:prstGeom prst="rect">
              <a:avLst/>
            </a:prstGeom>
          </p:spPr>
        </p:pic>
        <p:pic>
          <p:nvPicPr>
            <p:cNvPr id="16" name="Picture 15" descr="hcal_0274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124200"/>
              <a:ext cx="4343400" cy="325755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2286000" y="4876800"/>
              <a:ext cx="1219200" cy="1066800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705600" y="4495800"/>
              <a:ext cx="1219200" cy="1066800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2335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59606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This page is intentionally left blank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1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Design Goals, also known as Buzzwords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71500" y="2056606"/>
            <a:ext cx="122301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Modularity 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Data integrity, robustness and resilience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No exposure of analysis code to internals 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Binary payload format agnostic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No preferred </a:t>
            </a:r>
            <a:r>
              <a:rPr lang="en-US" sz="2800" dirty="0" err="1">
                <a:solidFill>
                  <a:schemeClr val="tx1"/>
                </a:solidFill>
                <a:latin typeface="Arial Narrow"/>
                <a:cs typeface="Arial Narrow"/>
              </a:rPr>
              <a:t>endianess</a:t>
            </a:r>
            <a:endParaRPr lang="en-US" sz="280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Different event types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Set of tools to inspect / display / manipulate files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OS integration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Interface APIs to community analysis tools ( these days: root and 3rd-party frameworks)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It’s </a:t>
            </a:r>
            <a:r>
              <a:rPr lang="en-US" sz="2800" dirty="0" err="1">
                <a:solidFill>
                  <a:schemeClr val="tx1"/>
                </a:solidFill>
                <a:latin typeface="Arial Narrow"/>
                <a:cs typeface="Arial Narrow"/>
              </a:rPr>
              <a:t>gotta</a:t>
            </a:r>
            <a:r>
              <a:rPr lang="en-US" sz="2800" dirty="0">
                <a:solidFill>
                  <a:schemeClr val="tx1"/>
                </a:solidFill>
                <a:latin typeface="Arial Narrow"/>
                <a:cs typeface="Arial Narrow"/>
              </a:rPr>
              <a:t> be fun to use!</a:t>
            </a:r>
          </a:p>
          <a:p>
            <a:pPr marL="283464" indent="-457200">
              <a:spcAft>
                <a:spcPts val="700"/>
              </a:spcAft>
              <a:buFont typeface="Arial"/>
              <a:buChar char="•"/>
            </a:pPr>
            <a:endParaRPr lang="en-US" sz="28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7986" y="8609806"/>
            <a:ext cx="95838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 Narrow" charset="0"/>
              </a:rPr>
              <a:t>That’s quite a list. Let’s go through and see what all that means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More things from a previous setup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9406" y="2209006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Here you see two scripts executed which reach out to the positioning system and reads back the motor positions, and capture an image from a webcam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3206" y="5180806"/>
            <a:ext cx="12573000" cy="403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  <a:extLst/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#add the position information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rcdaq_client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create_device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device_command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9 0 /home/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eic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/struck/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getmotorpositions.sh</a:t>
            </a:r>
            <a:endParaRPr lang="en-US" sz="1800" dirty="0">
              <a:solidFill>
                <a:srgbClr val="000090"/>
              </a:solidFill>
              <a:latin typeface="Courier"/>
              <a:cs typeface="Courier"/>
            </a:endParaRP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rcdaq_client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create_device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device_file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9 910 /home/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eic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/struck/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positions.txt</a:t>
            </a:r>
            <a:endParaRPr lang="en-US" sz="1800" dirty="0">
              <a:solidFill>
                <a:srgbClr val="000090"/>
              </a:solidFill>
              <a:latin typeface="Courier"/>
              <a:cs typeface="Courier"/>
            </a:endParaRP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rcdaq_client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create_device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device_filenumbers_delete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9 911 /home/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eic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/struck/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positions.txt</a:t>
            </a:r>
            <a:endParaRPr lang="en-US" sz="1800" dirty="0">
              <a:solidFill>
                <a:srgbClr val="000090"/>
              </a:solidFill>
              <a:latin typeface="Courier"/>
              <a:cs typeface="Courier"/>
            </a:endParaRP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# add the camera picture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rcdaq_client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create_device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device_command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9 0 "/home/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eic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capture_picture.sh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/home/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eic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/struck/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cam_picture.jpg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"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rcdaq_client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create_device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device_file_delete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 9 940 /home/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eic</a:t>
            </a:r>
            <a:r>
              <a:rPr lang="en-US" sz="1800" dirty="0">
                <a:solidFill>
                  <a:srgbClr val="000090"/>
                </a:solidFill>
                <a:latin typeface="Courier"/>
                <a:cs typeface="Courier"/>
              </a:rPr>
              <a:t>/struck/</a:t>
            </a:r>
            <a:r>
              <a:rPr lang="en-US" sz="1800" dirty="0" err="1">
                <a:solidFill>
                  <a:srgbClr val="000090"/>
                </a:solidFill>
                <a:latin typeface="Courier"/>
                <a:cs typeface="Courier"/>
              </a:rPr>
              <a:t>cam_picture.jpg</a:t>
            </a:r>
            <a:endParaRPr lang="en-US" sz="1800" dirty="0">
              <a:solidFill>
                <a:srgbClr val="000090"/>
              </a:solidFill>
              <a:latin typeface="Courier"/>
              <a:cs typeface="Courier"/>
            </a:endParaRPr>
          </a:p>
        </p:txBody>
      </p:sp>
      <p:pic>
        <p:nvPicPr>
          <p:cNvPr id="2" name="Picture 1" descr="pic7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07" y="380206"/>
            <a:ext cx="3759199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606" y="3733006"/>
            <a:ext cx="11601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We include the generated “</a:t>
            </a:r>
            <a:r>
              <a:rPr lang="en-US" sz="2800" dirty="0" err="1">
                <a:solidFill>
                  <a:srgbClr val="000000"/>
                </a:solidFill>
                <a:latin typeface="Arial Narrow" charset="0"/>
                <a:cs typeface="Arial Narrow"/>
              </a:rPr>
              <a:t>positions.txt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  <a:cs typeface="Arial Narrow"/>
              </a:rPr>
              <a:t>” files both as text as as numbers in 910 and 911</a:t>
            </a:r>
            <a:endParaRPr lang="en-US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88006" y="6095206"/>
            <a:ext cx="838200" cy="646331"/>
          </a:xfrm>
          <a:prstGeom prst="rect">
            <a:avLst/>
          </a:prstGeom>
          <a:solidFill>
            <a:srgbClr val="C0FFB6"/>
          </a:solidFill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0000"/>
                </a:solidFill>
                <a:latin typeface="Courier New"/>
                <a:cs typeface="Courier New"/>
              </a:rPr>
              <a:t>8031</a:t>
            </a:r>
          </a:p>
          <a:p>
            <a:r>
              <a:rPr lang="de-DE" sz="1800" b="1" dirty="0">
                <a:solidFill>
                  <a:srgbClr val="000000"/>
                </a:solidFill>
                <a:latin typeface="Courier New"/>
                <a:cs typeface="Courier New"/>
              </a:rPr>
              <a:t>8377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9406" y="2437606"/>
            <a:ext cx="12192000" cy="4832092"/>
            <a:chOff x="735013" y="4138354"/>
            <a:chExt cx="12192000" cy="4832092"/>
          </a:xfrm>
        </p:grpSpPr>
        <p:grpSp>
          <p:nvGrpSpPr>
            <p:cNvPr id="14" name="Group 13"/>
            <p:cNvGrpSpPr/>
            <p:nvPr/>
          </p:nvGrpSpPr>
          <p:grpSpPr>
            <a:xfrm>
              <a:off x="735013" y="4138354"/>
              <a:ext cx="12192000" cy="4832092"/>
              <a:chOff x="405606" y="2766754"/>
              <a:chExt cx="12192000" cy="4832092"/>
            </a:xfrm>
          </p:grpSpPr>
          <p:cxnSp>
            <p:nvCxnSpPr>
              <p:cNvPr id="9" name="Straight Arrow Connector 8"/>
              <p:cNvCxnSpPr/>
              <p:nvPr/>
            </p:nvCxnSpPr>
            <p:spPr bwMode="auto">
              <a:xfrm flipH="1">
                <a:off x="1320006" y="3580606"/>
                <a:ext cx="533400" cy="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H="1">
                <a:off x="1320006" y="4495006"/>
                <a:ext cx="533400" cy="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1320006" y="6323806"/>
                <a:ext cx="533400" cy="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1320006" y="5409406"/>
                <a:ext cx="533400" cy="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7" name="Rectangle 6"/>
              <p:cNvSpPr/>
              <p:nvPr/>
            </p:nvSpPr>
            <p:spPr>
              <a:xfrm>
                <a:off x="405606" y="2766754"/>
                <a:ext cx="12192000" cy="48320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eicdaq2 ~ $ </a:t>
                </a:r>
                <a:r>
                  <a:rPr lang="de-DE" sz="2000" b="1" dirty="0" err="1">
                    <a:solidFill>
                      <a:srgbClr val="000000"/>
                    </a:solidFill>
                    <a:latin typeface="Courier New"/>
                    <a:cs typeface="Courier New"/>
                  </a:rPr>
                  <a:t>ddump</a:t>
                </a:r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 -O -p 910 -t 9  ZZ48_0000001600-0000.evt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8031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8377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eicdaq2 ~ $ </a:t>
                </a:r>
                <a:r>
                  <a:rPr lang="de-DE" sz="2000" b="1" dirty="0" err="1">
                    <a:solidFill>
                      <a:srgbClr val="000000"/>
                    </a:solidFill>
                    <a:latin typeface="Courier New"/>
                    <a:cs typeface="Courier New"/>
                  </a:rPr>
                  <a:t>ddump</a:t>
                </a:r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 -O -p 910 -t 9  ZZ48_0000001601-0000.evt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8031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8393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eicdaq2 ~ $ </a:t>
                </a:r>
                <a:r>
                  <a:rPr lang="de-DE" sz="2000" b="1" dirty="0" err="1">
                    <a:solidFill>
                      <a:srgbClr val="000000"/>
                    </a:solidFill>
                    <a:latin typeface="Courier New"/>
                    <a:cs typeface="Courier New"/>
                  </a:rPr>
                  <a:t>ddump</a:t>
                </a:r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 -O -p 910 -t 9  ZZ48_0000001602-0000.evt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8031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8409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eicdaq2 ~ $ </a:t>
                </a:r>
                <a:r>
                  <a:rPr lang="de-DE" sz="2000" b="1" dirty="0" err="1">
                    <a:solidFill>
                      <a:srgbClr val="000000"/>
                    </a:solidFill>
                    <a:latin typeface="Courier New"/>
                    <a:cs typeface="Courier New"/>
                  </a:rPr>
                  <a:t>ddump</a:t>
                </a:r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 -O -p 910 -t 9  ZZ48_0000001603-0000.evt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8031</a:t>
                </a:r>
              </a:p>
              <a:p>
                <a:r>
                  <a:rPr lang="de-DE" sz="2000" b="1" dirty="0">
                    <a:solidFill>
                      <a:srgbClr val="000000"/>
                    </a:solidFill>
                    <a:latin typeface="Courier New"/>
                    <a:cs typeface="Courier New"/>
                  </a:rPr>
                  <a:t>8425</a:t>
                </a:r>
              </a:p>
              <a:p>
                <a:endParaRPr lang="de-DE" sz="2000" b="1" dirty="0">
                  <a:solidFill>
                    <a:srgbClr val="000000"/>
                  </a:solidFill>
                  <a:latin typeface="Courier New"/>
                  <a:cs typeface="Courier New"/>
                </a:endParaRPr>
              </a:p>
              <a:p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This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makes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the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analysis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a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snap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–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throw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all 4900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files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at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your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analysis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process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.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Each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file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contains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the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x/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y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position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–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making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the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x-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y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gain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map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here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is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</a:t>
                </a:r>
                <a:r>
                  <a:rPr lang="de-DE" sz="2400" b="1" dirty="0" err="1">
                    <a:solidFill>
                      <a:srgbClr val="000000"/>
                    </a:solidFill>
                    <a:latin typeface="+mj-lt"/>
                    <a:cs typeface="Courier New"/>
                  </a:rPr>
                  <a:t>totally</a:t>
                </a:r>
                <a:r>
                  <a:rPr lang="de-DE" sz="2400" b="1" dirty="0">
                    <a:solidFill>
                      <a:srgbClr val="000000"/>
                    </a:solidFill>
                    <a:latin typeface="+mj-lt"/>
                    <a:cs typeface="Courier New"/>
                  </a:rPr>
                  <a:t> easy!</a:t>
                </a:r>
                <a:endParaRPr lang="en-US" sz="2400" b="1" dirty="0">
                  <a:solidFill>
                    <a:srgbClr val="000000"/>
                  </a:solidFill>
                  <a:latin typeface="+mj-lt"/>
                  <a:cs typeface="Courier New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0159206" y="4876006"/>
              <a:ext cx="2362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 Narrow" charset="0"/>
                </a:rPr>
                <a:t>We are scanning in y direction here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>
            <a:off x="8838407" y="4037806"/>
            <a:ext cx="9144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2300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Autopilot example: “Tile Mapping” at the Fermi Test Beam Facility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7006" y="2132806"/>
            <a:ext cx="1181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“Tile mapping” refers to mapping the position-dependent response of a </a:t>
            </a:r>
            <a:r>
              <a:rPr lang="en-US" sz="2800" dirty="0" err="1">
                <a:solidFill>
                  <a:srgbClr val="000000"/>
                </a:solidFill>
                <a:latin typeface="Arial Narrow" charset="0"/>
              </a:rPr>
              <a:t>hadronic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 calorimeter tile. 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About 200 individual positions of the tile relative to the beam </a:t>
            </a:r>
            <a:r>
              <a:rPr lang="mr-IN" sz="2800" dirty="0">
                <a:solidFill>
                  <a:srgbClr val="000000"/>
                </a:solidFill>
                <a:latin typeface="Arial Narrow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 you’d go nuts doing all that manually, and you are bound to make mistakes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The FTBF M2.6 table is controlled via the accelerator controls (ACNET) </a:t>
            </a:r>
            <a:r>
              <a:rPr lang="mr-IN" sz="2800" dirty="0">
                <a:solidFill>
                  <a:srgbClr val="000000"/>
                </a:solidFill>
                <a:latin typeface="Arial Narrow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 some caution required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53206" y="5104606"/>
            <a:ext cx="5486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0" indent="0" eaLnBrk="1" hangingPunct="1">
              <a:spcBef>
                <a:spcPts val="763"/>
              </a:spcBef>
              <a:buClrTx/>
              <a:buFontTx/>
              <a:buNone/>
              <a:tabLst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This setup exercises most of the aforementioned features: scripting and reacting to the FTBF spill, network transparency (we cannot access ACNET from the DAQ machine, but an ACNET-enabled machine can control our DAQ)</a:t>
            </a:r>
          </a:p>
          <a:p>
            <a:pPr marL="0" indent="0" eaLnBrk="1" hangingPunct="1">
              <a:spcBef>
                <a:spcPts val="763"/>
              </a:spcBef>
              <a:buClrTx/>
              <a:buFontTx/>
              <a:buNone/>
              <a:tabLst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 marL="0" indent="0" eaLnBrk="1" hangingPunct="1">
              <a:spcBef>
                <a:spcPts val="763"/>
              </a:spcBef>
              <a:buClrTx/>
              <a:buFontTx/>
              <a:buNone/>
              <a:tabLst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I told you about my cameras, right?</a:t>
            </a:r>
          </a:p>
          <a:p>
            <a:pPr marL="0" indent="0" eaLnBrk="1" hangingPunct="1">
              <a:spcBef>
                <a:spcPts val="763"/>
              </a:spcBef>
              <a:buClrTx/>
              <a:buFontTx/>
              <a:buNone/>
              <a:tabLst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25" name="Picture 24" descr="ftbf_table_039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3" y="5506022"/>
            <a:ext cx="6908800" cy="3886200"/>
          </a:xfrm>
          <a:prstGeom prst="rect">
            <a:avLst/>
          </a:prstGeom>
        </p:spPr>
      </p:pic>
      <p:pic>
        <p:nvPicPr>
          <p:cNvPr id="26" name="Picture 25" descr="ftbf_table_039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3" y="5506022"/>
            <a:ext cx="6908800" cy="3886200"/>
          </a:xfrm>
          <a:prstGeom prst="rect">
            <a:avLst/>
          </a:prstGeom>
        </p:spPr>
      </p:pic>
      <p:pic>
        <p:nvPicPr>
          <p:cNvPr id="27" name="Picture 26" descr="ftbf_table_039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3" y="5506022"/>
            <a:ext cx="6908800" cy="3886200"/>
          </a:xfrm>
          <a:prstGeom prst="rect">
            <a:avLst/>
          </a:prstGeom>
        </p:spPr>
      </p:pic>
      <p:pic>
        <p:nvPicPr>
          <p:cNvPr id="28" name="Picture 27" descr="ftbf_table_0392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3" y="5506022"/>
            <a:ext cx="6908800" cy="3886200"/>
          </a:xfrm>
          <a:prstGeom prst="rect">
            <a:avLst/>
          </a:prstGeom>
        </p:spPr>
      </p:pic>
      <p:pic>
        <p:nvPicPr>
          <p:cNvPr id="29" name="Picture 28" descr="ftbf_table_0392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3" y="5506022"/>
            <a:ext cx="6908800" cy="3886200"/>
          </a:xfrm>
          <a:prstGeom prst="rect">
            <a:avLst/>
          </a:prstGeom>
        </p:spPr>
      </p:pic>
      <p:pic>
        <p:nvPicPr>
          <p:cNvPr id="30" name="Picture 29" descr="ftbf_table_0392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3" y="5506022"/>
            <a:ext cx="6908800" cy="3886200"/>
          </a:xfrm>
          <a:prstGeom prst="rect">
            <a:avLst/>
          </a:prstGeom>
        </p:spPr>
      </p:pic>
      <p:pic>
        <p:nvPicPr>
          <p:cNvPr id="31" name="Picture 30" descr="ftbf_table_0392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3" y="5506022"/>
            <a:ext cx="6908800" cy="3886200"/>
          </a:xfrm>
          <a:prstGeom prst="rect">
            <a:avLst/>
          </a:prstGeom>
        </p:spPr>
      </p:pic>
      <p:pic>
        <p:nvPicPr>
          <p:cNvPr id="32" name="Picture 31" descr="ftbf_table_0393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3" y="5506022"/>
            <a:ext cx="6908800" cy="3886200"/>
          </a:xfrm>
          <a:prstGeom prst="rect">
            <a:avLst/>
          </a:prstGeom>
        </p:spPr>
      </p:pic>
      <p:pic>
        <p:nvPicPr>
          <p:cNvPr id="19" name="Picture 18" descr="ftbf_table_0393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9" t="-8824" r="-8789" b="-8824"/>
          <a:stretch/>
        </p:blipFill>
        <p:spPr>
          <a:xfrm>
            <a:off x="5307806" y="5163122"/>
            <a:ext cx="8128000" cy="4572000"/>
          </a:xfrm>
          <a:prstGeom prst="rect">
            <a:avLst/>
          </a:prstGeom>
        </p:spPr>
      </p:pic>
      <p:pic>
        <p:nvPicPr>
          <p:cNvPr id="37888" name="Picture 37887" descr="ftbf_table_0393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9" t="-8824" r="-8789" b="-8824"/>
          <a:stretch/>
        </p:blipFill>
        <p:spPr>
          <a:xfrm>
            <a:off x="5307806" y="516312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3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Resilience and error recovery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500" y="2324100"/>
            <a:ext cx="122301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Imagine a data format where one bit error, or one error in some length field, in the data renders the entire file unreadable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Obviously not a good design – you will have such errors, corrupt tapes, recovered disk files, and you cannot allow to lose a significant portion of your statistics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Corrupt data is far more common than you think!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Data can be corrupted by the storage medium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Data structures can also be corrupt from the get-go by some bug in the DAQ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“Resilience in depth” – any corrupt entity must be able to be skipped, the remainder of the data recovered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You must also be able to account for what was lost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“</a:t>
            </a:r>
            <a:r>
              <a:rPr lang="en-US" sz="2600" i="1" dirty="0">
                <a:solidFill>
                  <a:srgbClr val="606060"/>
                </a:solidFill>
                <a:latin typeface="Arial Narrow" charset="0"/>
              </a:rPr>
              <a:t>You must be able to erroneously feed your mail file to your analysis. It shouldn’t find events, but it shouldn’t crash, either.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”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0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How did we implement this?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406" y="2818606"/>
            <a:ext cx="9411052" cy="566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007" y="4461522"/>
            <a:ext cx="6716642" cy="566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405" y="5985543"/>
            <a:ext cx="4710373" cy="566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206" y="272032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/>
                <a:cs typeface="Arial Narrow"/>
              </a:rPr>
              <a:t>This is a storage-level layer, usually invisible</a:t>
            </a:r>
            <a:endParaRPr lang="en-US" sz="2000" b="1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596606" y="3466521"/>
            <a:ext cx="2014054" cy="9522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8139901" y="3466521"/>
            <a:ext cx="3086105" cy="9522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358606" y="5116230"/>
            <a:ext cx="762000" cy="9027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244552" y="5040030"/>
            <a:ext cx="2686054" cy="9027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710406" y="447292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/>
                <a:cs typeface="Arial Narrow"/>
              </a:rPr>
              <a:t>A variable number of Events  per buffer</a:t>
            </a:r>
            <a:endParaRPr lang="en-US" sz="2000" b="1"/>
          </a:p>
        </p:txBody>
      </p:sp>
      <p:sp>
        <p:nvSpPr>
          <p:cNvPr id="19" name="Rectangle 18"/>
          <p:cNvSpPr/>
          <p:nvPr/>
        </p:nvSpPr>
        <p:spPr>
          <a:xfrm>
            <a:off x="786606" y="592072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/>
                <a:cs typeface="Arial Narrow"/>
              </a:rPr>
              <a:t>Data structures from individual detectors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786606" y="7248386"/>
            <a:ext cx="1166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error recovery works on the smallest corrupted entity, a packet, an event, or a buffer.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9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Error Recovery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500" y="2285206"/>
            <a:ext cx="122301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A good amount of the physical storage concept is derived from what was the main storage medium back in the 80’s and 90’s – tapes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Of course, in 2018 , we still write the majority of our data to tapes, just not directly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Useful leftovers from the days of direct tape reading: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Our Buffers are a multiple of 8Kb “records” – tape drives used to write physical chunks of 8Kb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Got a corrupt data? Skip 8Kb records until you find the start of a new buffer. It must start on a record (8Kb) boundary. Without that constraint, you have no chance to find that.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Inside buffers, parts of the data of an event can be corrupt but the “outer” structure intact – skip event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Inside an event, the data structure from a detector can be corrupt – skip this and take a (user) decision whether or not to accept the event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At any time, you are in charge of dealing with the situation in a manner that suits your analysis.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60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No Preferred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Endianess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– what does that mean?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67506" y="2132806"/>
            <a:ext cx="125349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This is less of an issue today as it was 10 years ago when we had a lot of VME-based stuff and Motorola 68K and PowerPC CPUs in front-ends (all big-endian) and Intel/AMD for analysis (all little-endian)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Endianess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 – the order how a 2 or 4-byte variable is stored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int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  </a:t>
            </a:r>
            <a:r>
              <a:rPr lang="en-US" sz="2600" dirty="0" err="1">
                <a:solidFill>
                  <a:srgbClr val="606060"/>
                </a:solidFill>
                <a:latin typeface="Arial Narrow" charset="0"/>
              </a:rPr>
              <a:t>i</a:t>
            </a: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 = -64  -&gt; 0x FF FF FF C0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600" dirty="0">
                <a:solidFill>
                  <a:srgbClr val="606060"/>
                </a:solidFill>
                <a:latin typeface="Arial Narrow" charset="0"/>
              </a:rPr>
              <a:t>Little Endian – least significant bit is at lowest address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444206" y="4114006"/>
            <a:ext cx="2590800" cy="76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2806"/>
          <a:stretch/>
        </p:blipFill>
        <p:spPr>
          <a:xfrm>
            <a:off x="481806" y="5333206"/>
            <a:ext cx="6821424" cy="2971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996406" y="5942806"/>
            <a:ext cx="2895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96406" y="7466806"/>
            <a:ext cx="2895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7878" y="5942806"/>
            <a:ext cx="5242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Files with different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endianess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with a </a:t>
            </a:r>
          </a:p>
          <a:p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“-64   1”  sequence</a:t>
            </a:r>
            <a:br>
              <a:rPr lang="en-US" sz="2800" dirty="0">
                <a:solidFill>
                  <a:srgbClr val="606060"/>
                </a:solidFill>
                <a:latin typeface="Arial Narrow" charset="0"/>
              </a:rPr>
            </a:b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Variables from files with the wrong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endianess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need to be byte-swapped</a:t>
            </a:r>
          </a:p>
          <a:p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That can be time-consuming!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28570"/>
              </p:ext>
            </p:extLst>
          </p:nvPr>
        </p:nvGraphicFramePr>
        <p:xfrm>
          <a:off x="7568407" y="3504406"/>
          <a:ext cx="51053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  <a:r>
                        <a:rPr lang="en-US" baseline="0" dirty="0"/>
                        <a:t>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Little-endian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Big-endian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Offset +0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58006" y="8493899"/>
            <a:ext cx="1181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Have the DAQ write in its native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endianess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and let the analysis software do the byte-swapping as needed. Don’t waste time with that in the DAQ!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8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Modularity and Extensibility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2209006"/>
            <a:ext cx="122301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No one can foresee and predict requirements of a data format 20 years into the future.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Must be able to grow, and be extensible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The way I like to look at this: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FedEx (and UPS) cannot possibly know how to </a:t>
            </a:r>
            <a:br>
              <a:rPr lang="en-US" sz="2800" dirty="0">
                <a:solidFill>
                  <a:srgbClr val="606060"/>
                </a:solidFill>
                <a:latin typeface="Arial Narrow" charset="0"/>
              </a:rPr>
            </a:b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ship every possible item under the sun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But they know how to ship a limited set of </a:t>
            </a:r>
            <a:br>
              <a:rPr lang="en-US" sz="2800" dirty="0">
                <a:solidFill>
                  <a:srgbClr val="606060"/>
                </a:solidFill>
                <a:latin typeface="Arial Narrow" charset="0"/>
              </a:rPr>
            </a:b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box formats and types, and assorted weight </a:t>
            </a:r>
            <a:br>
              <a:rPr lang="en-US" sz="2800" dirty="0">
                <a:solidFill>
                  <a:srgbClr val="606060"/>
                </a:solidFill>
                <a:latin typeface="Arial Narrow" charset="0"/>
              </a:rPr>
            </a:b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parameters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Whatever fits into those boxes can be shipped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During transport, they only look at the label on the box, not at what’s inside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We will see a surprisingly large number of similarities with that approach in a minute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06" y="2818606"/>
            <a:ext cx="6096000" cy="406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48163" y="6471741"/>
            <a:ext cx="1496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06060"/>
                </a:solidFill>
                <a:latin typeface="Arial Narrow" charset="0"/>
              </a:rPr>
              <a:t>“packets”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9244806" y="6171406"/>
            <a:ext cx="533400" cy="3810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9397206" y="5104606"/>
            <a:ext cx="533400" cy="1371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0083006" y="5790406"/>
            <a:ext cx="457200" cy="6858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“Binary payload agnostic” – what is that?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2209006"/>
            <a:ext cx="122301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Most of the “devices”  we read out  provide their data in some pre-made (and usually quite good) compact binary format already. Usually done in some FPGA.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Actual formatting/packing/zero-suppression in the CPU is rare these days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All you want to do is to grab the blob of data, stick it into a packet, put a label (packet header) on that says what’s in it, done.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That is literally all we do to the data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From that point forward, the DAQ does not care. The “FedEx” approach – they ship boxes, we ship </a:t>
            </a:r>
            <a:r>
              <a:rPr lang="en-US" sz="2800" b="1" i="1" dirty="0">
                <a:solidFill>
                  <a:srgbClr val="606060"/>
                </a:solidFill>
                <a:latin typeface="Arial Narrow" charset="0"/>
              </a:rPr>
              <a:t>packets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.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More generally: Usually we store data from our readout devices, but we must be able to store literally </a:t>
            </a:r>
            <a:r>
              <a:rPr lang="en-US" sz="2800" i="1" dirty="0">
                <a:solidFill>
                  <a:srgbClr val="606060"/>
                </a:solidFill>
                <a:latin typeface="Arial Narrow" charset="0"/>
              </a:rPr>
              <a:t>anything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in our data stream.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Want to store an Excel spreadsheet? A text file? A jpeg image? Shouldn’t cause a problem.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If you think ”why would one want to do that!”, just wait a few minutes.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606060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6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74806</TotalTime>
  <Words>4857</Words>
  <Application>Microsoft Macintosh PowerPoint</Application>
  <PresentationFormat>Custom</PresentationFormat>
  <Paragraphs>485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32</vt:i4>
      </vt:variant>
    </vt:vector>
  </HeadingPairs>
  <TitlesOfParts>
    <vt:vector size="71" baseType="lpstr">
      <vt:lpstr>Arial Unicode MS</vt:lpstr>
      <vt:lpstr>ＭＳ Ｐゴシック</vt:lpstr>
      <vt:lpstr>ヒラギノ角ゴ ProN W3</vt:lpstr>
      <vt:lpstr>Arial</vt:lpstr>
      <vt:lpstr>Arial Narrow</vt:lpstr>
      <vt:lpstr>Courier</vt:lpstr>
      <vt:lpstr>Courier New</vt:lpstr>
      <vt:lpstr>Helvetica Neue</vt:lpstr>
      <vt:lpstr>Helvetica Neue Light</vt:lpstr>
      <vt:lpstr>Lucida Sans Unicode</vt:lpstr>
      <vt:lpstr>Tahoma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197</cp:revision>
  <cp:lastPrinted>1601-01-01T00:00:00Z</cp:lastPrinted>
  <dcterms:created xsi:type="dcterms:W3CDTF">1601-01-01T00:00:00Z</dcterms:created>
  <dcterms:modified xsi:type="dcterms:W3CDTF">2020-11-18T15:16:49Z</dcterms:modified>
</cp:coreProperties>
</file>