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5" r:id="rId3"/>
    <p:sldId id="257" r:id="rId4"/>
    <p:sldId id="259" r:id="rId5"/>
    <p:sldId id="261" r:id="rId6"/>
    <p:sldId id="266" r:id="rId7"/>
    <p:sldId id="268" r:id="rId8"/>
    <p:sldId id="269" r:id="rId9"/>
    <p:sldId id="271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766" autoAdjust="0"/>
  </p:normalViewPr>
  <p:slideViewPr>
    <p:cSldViewPr snapToGrid="0" snapToObjects="1">
      <p:cViewPr varScale="1">
        <p:scale>
          <a:sx n="80" d="100"/>
          <a:sy n="80" d="100"/>
        </p:scale>
        <p:origin x="-10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17DA28-CD2C-E640-8906-F85739A51EC8}" type="datetimeFigureOut">
              <a:rPr lang="en-US" smtClean="0"/>
              <a:t>1/11/15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F97E7-2F01-6243-8A9A-0064FA4E9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3143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4A08CB-CD71-0846-A288-46D280C18B33}" type="datetimeFigureOut">
              <a:rPr lang="en-US" smtClean="0"/>
              <a:t>1/11/15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D912A-ABE2-3A4E-9494-7354F7B61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6740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F4C57-D06F-494A-8086-558FB018E651}" type="datetime1">
              <a:rPr lang="en-US" smtClean="0"/>
              <a:t>1/11/15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17A44-A8A9-E04A-8E2B-61BD3E609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894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96428-92E6-794D-8E9C-19697CB16A37}" type="datetime1">
              <a:rPr lang="en-US" smtClean="0"/>
              <a:t>1/11/15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17A44-A8A9-E04A-8E2B-61BD3E609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471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9F089-9B71-234F-8009-71FFC950F1D3}" type="datetime1">
              <a:rPr lang="en-US" smtClean="0"/>
              <a:t>1/11/15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17A44-A8A9-E04A-8E2B-61BD3E609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875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6B233-52A1-E041-981A-271A44725CE3}" type="datetime1">
              <a:rPr lang="en-US" smtClean="0"/>
              <a:t>1/11/15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17A44-A8A9-E04A-8E2B-61BD3E609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630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89FD3-CFF4-014E-AEA9-A95C529C2F6D}" type="datetime1">
              <a:rPr lang="en-US" smtClean="0"/>
              <a:t>1/11/15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17A44-A8A9-E04A-8E2B-61BD3E609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475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19AF9-B720-464C-89BD-CA64E38D8E64}" type="datetime1">
              <a:rPr lang="en-US" smtClean="0"/>
              <a:t>1/11/15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17A44-A8A9-E04A-8E2B-61BD3E609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051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6F61A-BEF5-3947-A84A-2DDE314CC358}" type="datetime1">
              <a:rPr lang="en-US" smtClean="0"/>
              <a:t>1/11/15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17A44-A8A9-E04A-8E2B-61BD3E609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439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2FB7F-CD64-FF49-9BF4-53E628364E06}" type="datetime1">
              <a:rPr lang="en-US" smtClean="0"/>
              <a:t>1/11/15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17A44-A8A9-E04A-8E2B-61BD3E609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997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B7FD8-827A-5741-8504-0EDE50F230FB}" type="datetime1">
              <a:rPr lang="en-US" smtClean="0"/>
              <a:t>1/11/15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17A44-A8A9-E04A-8E2B-61BD3E609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977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366E9-3247-A04D-90E0-7C1D98A1997E}" type="datetime1">
              <a:rPr lang="en-US" smtClean="0"/>
              <a:t>1/11/15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17A44-A8A9-E04A-8E2B-61BD3E609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146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23FA6-ABB2-6346-85B2-AA30D5B5A95C}" type="datetime1">
              <a:rPr lang="en-US" smtClean="0"/>
              <a:t>1/11/15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17A44-A8A9-E04A-8E2B-61BD3E609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0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A65B3-C3C3-7D4E-B869-A051D1B32104}" type="datetime1">
              <a:rPr lang="en-US" smtClean="0"/>
              <a:t>1/11/15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17A44-A8A9-E04A-8E2B-61BD3E609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302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Project Management - Far Detector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Jim Stewart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816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Prospects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365" y="1156447"/>
            <a:ext cx="8229600" cy="517711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BNL is </a:t>
            </a:r>
            <a:r>
              <a:rPr lang="en-US" dirty="0" smtClean="0"/>
              <a:t>coordinating the </a:t>
            </a:r>
            <a:r>
              <a:rPr lang="en-US" dirty="0" smtClean="0"/>
              <a:t>Far Detector development which requires integrating efforts of a highly qualified but widely distributed team.</a:t>
            </a:r>
            <a:endParaRPr lang="en-US" dirty="0"/>
          </a:p>
          <a:p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/>
              <a:t>Local expertise in Electronics and TPC design make BNL well suited for the Far Detector </a:t>
            </a:r>
            <a:r>
              <a:rPr lang="en-US" dirty="0" smtClean="0"/>
              <a:t>coordination.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BNL intends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/>
              <a:t>to continue to play are central role in the </a:t>
            </a:r>
            <a:r>
              <a:rPr lang="en-US" dirty="0" smtClean="0"/>
              <a:t>ELBNF </a:t>
            </a:r>
            <a:r>
              <a:rPr lang="en-US" dirty="0" smtClean="0"/>
              <a:t>Far Detector </a:t>
            </a:r>
            <a:r>
              <a:rPr lang="en-US" dirty="0" smtClean="0"/>
              <a:t>Project.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BNL Project Management team is ready to help in the transition to the new organization.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17A44-A8A9-E04A-8E2B-61BD3E6096B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435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BNLs Roles in </a:t>
            </a:r>
            <a:r>
              <a:rPr lang="en-US" dirty="0" smtClean="0"/>
              <a:t>LBNE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364" y="1304365"/>
            <a:ext cx="8780929" cy="485438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BNL is deeply involved and has major responsibilities in the LBNE Project in support of the central project office</a:t>
            </a:r>
          </a:p>
          <a:p>
            <a:pPr lvl="1"/>
            <a:r>
              <a:rPr lang="en-US" dirty="0" smtClean="0"/>
              <a:t>Project Scientist – M. Bishai</a:t>
            </a:r>
          </a:p>
          <a:p>
            <a:pPr lvl="1"/>
            <a:r>
              <a:rPr lang="en-US" dirty="0" smtClean="0"/>
              <a:t>Project Systems Engineer – J. </a:t>
            </a:r>
            <a:r>
              <a:rPr lang="en-US" dirty="0" err="1" smtClean="0"/>
              <a:t>Dolph</a:t>
            </a:r>
            <a:endParaRPr lang="en-US" dirty="0" smtClean="0"/>
          </a:p>
          <a:p>
            <a:pPr lvl="1"/>
            <a:r>
              <a:rPr lang="en-US" dirty="0" smtClean="0"/>
              <a:t>Project controls lead for the Far Detector - P. Novakova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BNL is the host of the Far Detector Project Office with: </a:t>
            </a:r>
          </a:p>
          <a:p>
            <a:pPr lvl="1"/>
            <a:r>
              <a:rPr lang="en-US" dirty="0" smtClean="0"/>
              <a:t>Far Detector </a:t>
            </a:r>
            <a:r>
              <a:rPr lang="en-US" dirty="0" smtClean="0"/>
              <a:t>manager – J. Stewart</a:t>
            </a:r>
            <a:endParaRPr lang="en-US" dirty="0" smtClean="0"/>
          </a:p>
          <a:p>
            <a:pPr lvl="1"/>
            <a:r>
              <a:rPr lang="en-US" dirty="0" smtClean="0"/>
              <a:t>Co-manager for the </a:t>
            </a:r>
            <a:r>
              <a:rPr lang="en-US" dirty="0" smtClean="0"/>
              <a:t>TPC – B. Yu</a:t>
            </a:r>
            <a:endParaRPr lang="en-US" dirty="0" smtClean="0"/>
          </a:p>
          <a:p>
            <a:pPr lvl="1"/>
            <a:r>
              <a:rPr lang="en-US" dirty="0" smtClean="0"/>
              <a:t>Manager for the Cold </a:t>
            </a:r>
            <a:r>
              <a:rPr lang="en-US" dirty="0" smtClean="0"/>
              <a:t>Electronics – B. </a:t>
            </a:r>
            <a:r>
              <a:rPr lang="en-US" dirty="0" err="1" smtClean="0"/>
              <a:t>Hackenburg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17A44-A8A9-E04A-8E2B-61BD3E6096B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538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LBNE </a:t>
            </a:r>
            <a:r>
              <a:rPr lang="en-US" dirty="0" smtClean="0"/>
              <a:t>Management</a:t>
            </a:r>
            <a:endParaRPr lang="en-US" dirty="0"/>
          </a:p>
        </p:txBody>
      </p:sp>
      <p:pic>
        <p:nvPicPr>
          <p:cNvPr id="4" name="Content Placeholder 3" descr="130_L2-Spokes-Directorate-DOE_WithNames-20140504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0" t="3253" b="3253"/>
          <a:stretch/>
        </p:blipFill>
        <p:spPr>
          <a:xfrm>
            <a:off x="136769" y="1990960"/>
            <a:ext cx="7670800" cy="4525963"/>
          </a:xfrm>
        </p:spPr>
      </p:pic>
      <p:sp>
        <p:nvSpPr>
          <p:cNvPr id="11" name="Rectangle 10"/>
          <p:cNvSpPr/>
          <p:nvPr/>
        </p:nvSpPr>
        <p:spPr>
          <a:xfrm>
            <a:off x="5315857" y="3537857"/>
            <a:ext cx="2757714" cy="13607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872712" y="2057810"/>
            <a:ext cx="6068607" cy="2245912"/>
            <a:chOff x="2892917" y="2058530"/>
            <a:chExt cx="6068607" cy="2245912"/>
          </a:xfrm>
        </p:grpSpPr>
        <p:sp>
          <p:nvSpPr>
            <p:cNvPr id="5" name="Oval 4"/>
            <p:cNvSpPr/>
            <p:nvPr/>
          </p:nvSpPr>
          <p:spPr>
            <a:xfrm>
              <a:off x="2892917" y="4022184"/>
              <a:ext cx="2152049" cy="282258"/>
            </a:xfrm>
            <a:prstGeom prst="ellipse">
              <a:avLst/>
            </a:prstGeom>
            <a:noFill/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4568693" y="2681456"/>
              <a:ext cx="1499377" cy="1217240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6103350" y="2058530"/>
              <a:ext cx="2858174" cy="175432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Requirements Definition</a:t>
              </a:r>
            </a:p>
            <a:p>
              <a:r>
                <a:rPr lang="en-US" dirty="0" smtClean="0"/>
                <a:t>Risk management</a:t>
              </a:r>
            </a:p>
            <a:p>
              <a:r>
                <a:rPr lang="en-US" dirty="0" smtClean="0"/>
                <a:t>Change Control</a:t>
              </a:r>
            </a:p>
            <a:p>
              <a:r>
                <a:rPr lang="en-US" dirty="0" smtClean="0"/>
                <a:t>Configuration management</a:t>
              </a:r>
            </a:p>
            <a:p>
              <a:r>
                <a:rPr lang="en-US" dirty="0"/>
                <a:t>	</a:t>
              </a:r>
              <a:r>
                <a:rPr lang="en-US" dirty="0" smtClean="0"/>
                <a:t>- Team Center</a:t>
              </a:r>
            </a:p>
            <a:p>
              <a:r>
                <a:rPr lang="en-US" dirty="0" smtClean="0"/>
                <a:t>Drafting Engineering manual</a:t>
              </a:r>
              <a:endParaRPr lang="en-US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0" y="0"/>
            <a:ext cx="8942880" cy="4478736"/>
            <a:chOff x="136769" y="13388"/>
            <a:chExt cx="8942880" cy="4478736"/>
          </a:xfrm>
        </p:grpSpPr>
        <p:sp>
          <p:nvSpPr>
            <p:cNvPr id="10" name="Oval 9"/>
            <p:cNvSpPr/>
            <p:nvPr/>
          </p:nvSpPr>
          <p:spPr>
            <a:xfrm>
              <a:off x="2886557" y="4209866"/>
              <a:ext cx="2152049" cy="282258"/>
            </a:xfrm>
            <a:prstGeom prst="ellipse">
              <a:avLst/>
            </a:prstGeom>
            <a:noFill/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Cover CDR-intro-volume-2012nov20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769" y="13388"/>
              <a:ext cx="3056247" cy="3955143"/>
            </a:xfrm>
            <a:prstGeom prst="rect">
              <a:avLst/>
            </a:prstGeom>
          </p:spPr>
        </p:pic>
        <p:pic>
          <p:nvPicPr>
            <p:cNvPr id="13" name="Picture 12" descr="cover lbne-sci-opp_r146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3016" y="13388"/>
              <a:ext cx="2965633" cy="3837878"/>
            </a:xfrm>
            <a:prstGeom prst="rect">
              <a:avLst/>
            </a:prstGeom>
          </p:spPr>
        </p:pic>
        <p:cxnSp>
          <p:nvCxnSpPr>
            <p:cNvPr id="14" name="Straight Arrow Connector 13"/>
            <p:cNvCxnSpPr/>
            <p:nvPr/>
          </p:nvCxnSpPr>
          <p:spPr>
            <a:xfrm flipH="1" flipV="1">
              <a:off x="1832429" y="3851267"/>
              <a:ext cx="1995714" cy="358599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3816480" y="3537857"/>
              <a:ext cx="900663" cy="672009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5038606" y="3851267"/>
              <a:ext cx="1248139" cy="502640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6158649" y="567486"/>
              <a:ext cx="2921000" cy="34163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Scientific liaison between project and collaboration</a:t>
              </a:r>
            </a:p>
            <a:p>
              <a:endParaRPr lang="en-US" dirty="0" smtClean="0"/>
            </a:p>
            <a:p>
              <a:r>
                <a:rPr lang="en-US" dirty="0" smtClean="0"/>
                <a:t>Responsible for CDR </a:t>
              </a:r>
              <a:r>
                <a:rPr lang="en-US" dirty="0" err="1" smtClean="0"/>
                <a:t>Vol</a:t>
              </a:r>
              <a:r>
                <a:rPr lang="en-US" dirty="0" smtClean="0"/>
                <a:t> 1 </a:t>
              </a:r>
            </a:p>
            <a:p>
              <a:endParaRPr lang="en-US" dirty="0" smtClean="0"/>
            </a:p>
            <a:p>
              <a:r>
                <a:rPr lang="en-US" dirty="0" smtClean="0"/>
                <a:t>Mary was the main scientific editor for the </a:t>
              </a:r>
              <a:r>
                <a:rPr lang="en-US" dirty="0" err="1" smtClean="0"/>
                <a:t>Sci</a:t>
              </a:r>
              <a:r>
                <a:rPr lang="en-US" dirty="0" smtClean="0"/>
                <a:t> Op document</a:t>
              </a:r>
            </a:p>
            <a:p>
              <a:endParaRPr lang="en-US" dirty="0" smtClean="0"/>
            </a:p>
            <a:p>
              <a:r>
                <a:rPr lang="en-US" dirty="0" smtClean="0"/>
                <a:t>Responsible for seeing that the project meets scientific goals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17A44-A8A9-E04A-8E2B-61BD3E6096B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361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7637"/>
            <a:ext cx="8229600" cy="70507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LBNE Far Detector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27342"/>
            <a:ext cx="8229600" cy="212643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J. Stewart  Responsible Far Detector Management</a:t>
            </a:r>
          </a:p>
          <a:p>
            <a:r>
              <a:rPr lang="en-US" sz="2800" dirty="0" smtClean="0"/>
              <a:t>B. Yu  Co-manager for the TPC</a:t>
            </a:r>
          </a:p>
          <a:p>
            <a:r>
              <a:rPr lang="en-US" sz="2800" dirty="0" smtClean="0"/>
              <a:t>B. </a:t>
            </a:r>
            <a:r>
              <a:rPr lang="en-US" sz="2800" dirty="0" err="1" smtClean="0"/>
              <a:t>Hackenburg</a:t>
            </a:r>
            <a:r>
              <a:rPr lang="en-US" sz="2800" dirty="0" smtClean="0"/>
              <a:t> Manager of Cold Electronics 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9599" y="886652"/>
            <a:ext cx="1719943" cy="1306819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-3916" y="2630713"/>
            <a:ext cx="9152444" cy="1369015"/>
            <a:chOff x="-3916" y="2739571"/>
            <a:chExt cx="9152444" cy="136901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3916" y="2778511"/>
              <a:ext cx="1445108" cy="133007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27916" y="2786246"/>
              <a:ext cx="1445108" cy="107843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88576" y="2761560"/>
              <a:ext cx="1473867" cy="111438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36360" y="2771870"/>
              <a:ext cx="1466677" cy="133007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175620" y="2764678"/>
              <a:ext cx="1459488" cy="110000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706358" y="2739571"/>
              <a:ext cx="1442170" cy="1086853"/>
            </a:xfrm>
            <a:prstGeom prst="rect">
              <a:avLst/>
            </a:prstGeom>
          </p:spPr>
        </p:pic>
      </p:grpSp>
      <p:cxnSp>
        <p:nvCxnSpPr>
          <p:cNvPr id="16" name="Elbow Connector 15"/>
          <p:cNvCxnSpPr>
            <a:stCxn id="5" idx="2"/>
          </p:cNvCxnSpPr>
          <p:nvPr/>
        </p:nvCxnSpPr>
        <p:spPr>
          <a:xfrm rot="16200000" flipH="1">
            <a:off x="6215969" y="317073"/>
            <a:ext cx="335076" cy="4087872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5" idx="2"/>
          </p:cNvCxnSpPr>
          <p:nvPr/>
        </p:nvCxnSpPr>
        <p:spPr>
          <a:xfrm rot="5400000">
            <a:off x="2401394" y="590368"/>
            <a:ext cx="335075" cy="3541281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98291" y="2528547"/>
            <a:ext cx="0" cy="1411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238844" y="2572089"/>
            <a:ext cx="0" cy="1411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860827" y="2561202"/>
            <a:ext cx="0" cy="1411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337666" y="2550315"/>
            <a:ext cx="0" cy="1411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905220" y="2557571"/>
            <a:ext cx="0" cy="1411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8418345" y="2528541"/>
            <a:ext cx="0" cy="1411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1778000" y="3265714"/>
            <a:ext cx="943429" cy="217715"/>
          </a:xfrm>
          <a:prstGeom prst="rect">
            <a:avLst/>
          </a:prstGeom>
          <a:solidFill>
            <a:srgbClr val="FFFF00">
              <a:alpha val="3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619014" y="1567542"/>
            <a:ext cx="1261415" cy="217715"/>
          </a:xfrm>
          <a:prstGeom prst="rect">
            <a:avLst/>
          </a:prstGeom>
          <a:solidFill>
            <a:srgbClr val="FFFF00">
              <a:alpha val="3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7761514" y="3156856"/>
            <a:ext cx="1387014" cy="217715"/>
          </a:xfrm>
          <a:prstGeom prst="rect">
            <a:avLst/>
          </a:prstGeom>
          <a:solidFill>
            <a:srgbClr val="FFFF00">
              <a:alpha val="3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5337666" y="852713"/>
            <a:ext cx="4168172" cy="11959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/>
              <a:t>J. Stewart Manager BNL</a:t>
            </a:r>
          </a:p>
          <a:p>
            <a:pPr marL="0" indent="0">
              <a:buNone/>
            </a:pPr>
            <a:r>
              <a:rPr lang="en-US" sz="1800" dirty="0" smtClean="0"/>
              <a:t>P. Novakova Controls Lead BNL</a:t>
            </a:r>
          </a:p>
          <a:p>
            <a:pPr marL="0" indent="0">
              <a:buNone/>
            </a:pPr>
            <a:r>
              <a:rPr lang="en-US" sz="1800" dirty="0" smtClean="0"/>
              <a:t>R. </a:t>
            </a:r>
            <a:r>
              <a:rPr lang="en-US" sz="1800" dirty="0" err="1" smtClean="0"/>
              <a:t>Rucinski</a:t>
            </a:r>
            <a:r>
              <a:rPr lang="en-US" sz="1800" dirty="0" smtClean="0"/>
              <a:t> Lead ME FNAL</a:t>
            </a:r>
          </a:p>
          <a:p>
            <a:pPr marL="0" indent="0">
              <a:buNone/>
            </a:pPr>
            <a:r>
              <a:rPr lang="en-US" sz="1800" dirty="0" smtClean="0"/>
              <a:t>T. Shaw Lead EE FNAL</a:t>
            </a:r>
            <a:endParaRPr lang="en-US" sz="1800" dirty="0"/>
          </a:p>
        </p:txBody>
      </p:sp>
      <p:sp>
        <p:nvSpPr>
          <p:cNvPr id="26" name="TextBox 25"/>
          <p:cNvSpPr txBox="1"/>
          <p:nvPr/>
        </p:nvSpPr>
        <p:spPr>
          <a:xfrm>
            <a:off x="219043" y="5903893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BNL’s responsibilities distributed among the TPC, Electronics and Management.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17A44-A8A9-E04A-8E2B-61BD3E6096B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528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 Detector Project 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 smtClean="0"/>
              <a:t>Penka</a:t>
            </a:r>
            <a:r>
              <a:rPr lang="en-US" dirty="0" smtClean="0"/>
              <a:t> is overseeing all the aspects of the far site project controls.</a:t>
            </a:r>
          </a:p>
          <a:p>
            <a:r>
              <a:rPr lang="en-US" dirty="0" smtClean="0"/>
              <a:t>Scheduling</a:t>
            </a:r>
          </a:p>
          <a:p>
            <a:r>
              <a:rPr lang="en-US" dirty="0" smtClean="0"/>
              <a:t>Budgeting</a:t>
            </a:r>
          </a:p>
          <a:p>
            <a:r>
              <a:rPr lang="en-US" dirty="0" smtClean="0"/>
              <a:t>Finance </a:t>
            </a:r>
          </a:p>
          <a:p>
            <a:r>
              <a:rPr lang="en-US" dirty="0" smtClean="0"/>
              <a:t>Contracting</a:t>
            </a:r>
          </a:p>
          <a:p>
            <a:r>
              <a:rPr lang="en-US" dirty="0" smtClean="0"/>
              <a:t>Reporting</a:t>
            </a:r>
          </a:p>
          <a:p>
            <a:pPr marL="0" indent="0">
              <a:buNone/>
            </a:pPr>
            <a:r>
              <a:rPr lang="en-US" dirty="0" smtClean="0"/>
              <a:t>Far detector management is logistically more difficult than the other sub-systems due to the large number of institutions under contract.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17A44-A8A9-E04A-8E2B-61BD3E6096B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589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5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LBNE Far Detector US Institutions Under </a:t>
            </a:r>
            <a:r>
              <a:rPr lang="en-US" dirty="0" smtClean="0"/>
              <a:t>Contract or MOU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9963" y="1265662"/>
            <a:ext cx="4038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Argonne National </a:t>
            </a:r>
            <a:r>
              <a:rPr lang="en-US" dirty="0" smtClean="0"/>
              <a:t>Lab</a:t>
            </a:r>
          </a:p>
          <a:p>
            <a:pPr marL="0" indent="0">
              <a:buNone/>
            </a:pPr>
            <a:r>
              <a:rPr lang="en-US" sz="1400" dirty="0" smtClean="0">
                <a:solidFill>
                  <a:srgbClr val="008000"/>
                </a:solidFill>
              </a:rPr>
              <a:t>Photon Readout. Photon Calibration</a:t>
            </a:r>
            <a:endParaRPr lang="en-US" sz="1400" dirty="0">
              <a:solidFill>
                <a:srgbClr val="008000"/>
              </a:solidFill>
            </a:endParaRPr>
          </a:p>
          <a:p>
            <a:r>
              <a:rPr lang="en-US" dirty="0" smtClean="0"/>
              <a:t>Brookhaven National Lab</a:t>
            </a:r>
            <a:endParaRPr lang="en-US" dirty="0" smtClean="0"/>
          </a:p>
          <a:p>
            <a:pPr marL="0" lvl="0" indent="0">
              <a:buNone/>
            </a:pPr>
            <a:r>
              <a:rPr lang="en-US" sz="1400" dirty="0" smtClean="0">
                <a:solidFill>
                  <a:srgbClr val="008000"/>
                </a:solidFill>
              </a:rPr>
              <a:t>Cold Electronics and TPC</a:t>
            </a:r>
            <a:endParaRPr lang="en-US" dirty="0" smtClean="0"/>
          </a:p>
          <a:p>
            <a:r>
              <a:rPr lang="en-US" dirty="0" smtClean="0"/>
              <a:t>Colorado State University</a:t>
            </a:r>
          </a:p>
          <a:p>
            <a:pPr marL="0" lvl="0" indent="0">
              <a:buNone/>
            </a:pPr>
            <a:r>
              <a:rPr lang="en-US" sz="1400" dirty="0" smtClean="0">
                <a:solidFill>
                  <a:srgbClr val="008000"/>
                </a:solidFill>
              </a:rPr>
              <a:t>Photon Detectors</a:t>
            </a:r>
            <a:endParaRPr lang="en-US" dirty="0" smtClean="0"/>
          </a:p>
          <a:p>
            <a:r>
              <a:rPr lang="en-US" dirty="0" smtClean="0"/>
              <a:t>Duke</a:t>
            </a:r>
          </a:p>
          <a:p>
            <a:pPr marL="0" lvl="0" indent="0">
              <a:buNone/>
            </a:pPr>
            <a:r>
              <a:rPr lang="en-US" sz="1400" dirty="0" smtClean="0">
                <a:solidFill>
                  <a:srgbClr val="008000"/>
                </a:solidFill>
              </a:rPr>
              <a:t>TPC and Integration</a:t>
            </a:r>
            <a:endParaRPr lang="en-US" dirty="0" smtClean="0"/>
          </a:p>
          <a:p>
            <a:r>
              <a:rPr lang="en-US" dirty="0" smtClean="0"/>
              <a:t>Fermilab</a:t>
            </a:r>
            <a:endParaRPr lang="en-US" dirty="0" smtClean="0"/>
          </a:p>
          <a:p>
            <a:pPr marL="0" lvl="0" indent="0">
              <a:buNone/>
            </a:pPr>
            <a:r>
              <a:rPr lang="en-US" sz="1400" dirty="0" smtClean="0">
                <a:solidFill>
                  <a:srgbClr val="008000"/>
                </a:solidFill>
              </a:rPr>
              <a:t>Cryogenics and Cryostat</a:t>
            </a:r>
            <a:endParaRPr lang="en-US" dirty="0" smtClean="0"/>
          </a:p>
          <a:p>
            <a:r>
              <a:rPr lang="en-US" dirty="0" smtClean="0"/>
              <a:t>Indiana University</a:t>
            </a:r>
          </a:p>
          <a:p>
            <a:pPr marL="0" lvl="0" indent="0">
              <a:buNone/>
            </a:pPr>
            <a:r>
              <a:rPr lang="en-US" sz="1400" dirty="0">
                <a:solidFill>
                  <a:srgbClr val="008000"/>
                </a:solidFill>
              </a:rPr>
              <a:t>Photon Detectors</a:t>
            </a:r>
            <a:endParaRPr lang="en-US" sz="1400" dirty="0"/>
          </a:p>
          <a:p>
            <a:r>
              <a:rPr lang="en-US" dirty="0" smtClean="0"/>
              <a:t>Los </a:t>
            </a:r>
            <a:r>
              <a:rPr lang="en-US" dirty="0" smtClean="0"/>
              <a:t>Alamos National Lab</a:t>
            </a:r>
            <a:endParaRPr lang="en-US" dirty="0" smtClean="0"/>
          </a:p>
          <a:p>
            <a:pPr marL="0" lvl="0" indent="0">
              <a:buNone/>
            </a:pPr>
            <a:r>
              <a:rPr lang="en-US" sz="1400" dirty="0" smtClean="0">
                <a:solidFill>
                  <a:srgbClr val="008000"/>
                </a:solidFill>
              </a:rPr>
              <a:t>Laser Calibration</a:t>
            </a:r>
            <a:endParaRPr lang="en-US" sz="1400" dirty="0"/>
          </a:p>
          <a:p>
            <a:r>
              <a:rPr lang="en-US" dirty="0"/>
              <a:t>Louisiana State University</a:t>
            </a:r>
          </a:p>
          <a:p>
            <a:pPr marL="0" lvl="0" indent="0">
              <a:buNone/>
            </a:pPr>
            <a:r>
              <a:rPr lang="en-US" sz="1400" dirty="0">
                <a:solidFill>
                  <a:srgbClr val="008000"/>
                </a:solidFill>
              </a:rPr>
              <a:t>Photon Detectors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5662"/>
            <a:ext cx="43053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Princeton University</a:t>
            </a:r>
          </a:p>
          <a:p>
            <a:pPr marL="0" lvl="0" indent="0">
              <a:buNone/>
            </a:pPr>
            <a:r>
              <a:rPr lang="en-US" sz="1400" dirty="0" smtClean="0">
                <a:solidFill>
                  <a:srgbClr val="008000"/>
                </a:solidFill>
              </a:rPr>
              <a:t>TPC</a:t>
            </a:r>
            <a:endParaRPr lang="en-US" dirty="0" smtClean="0"/>
          </a:p>
          <a:p>
            <a:r>
              <a:rPr lang="en-US" dirty="0" smtClean="0"/>
              <a:t>SLAC</a:t>
            </a:r>
            <a:endParaRPr lang="en-US" dirty="0" smtClean="0"/>
          </a:p>
          <a:p>
            <a:pPr marL="0" lvl="0" indent="0">
              <a:buNone/>
            </a:pPr>
            <a:r>
              <a:rPr lang="en-US" sz="1400" dirty="0" smtClean="0">
                <a:solidFill>
                  <a:srgbClr val="008000"/>
                </a:solidFill>
              </a:rPr>
              <a:t>TPC backend readout</a:t>
            </a:r>
            <a:endParaRPr lang="en-US" sz="1400" dirty="0"/>
          </a:p>
          <a:p>
            <a:r>
              <a:rPr lang="en-US" dirty="0" smtClean="0"/>
              <a:t>Stony Brook</a:t>
            </a:r>
            <a:endParaRPr lang="en-US" dirty="0" smtClean="0"/>
          </a:p>
          <a:p>
            <a:pPr marL="0" lvl="0" indent="0">
              <a:buNone/>
            </a:pPr>
            <a:r>
              <a:rPr lang="en-US" sz="1400" dirty="0">
                <a:solidFill>
                  <a:srgbClr val="008000"/>
                </a:solidFill>
              </a:rPr>
              <a:t>E</a:t>
            </a:r>
            <a:r>
              <a:rPr lang="en-US" sz="1400" dirty="0" smtClean="0">
                <a:solidFill>
                  <a:srgbClr val="008000"/>
                </a:solidFill>
              </a:rPr>
              <a:t>lectronics</a:t>
            </a:r>
            <a:endParaRPr lang="en-US" sz="1400" dirty="0" smtClean="0"/>
          </a:p>
          <a:p>
            <a:r>
              <a:rPr lang="en-US" dirty="0" smtClean="0"/>
              <a:t>University of </a:t>
            </a:r>
            <a:r>
              <a:rPr lang="en-US" dirty="0" smtClean="0"/>
              <a:t>Hawaii</a:t>
            </a:r>
          </a:p>
          <a:p>
            <a:pPr marL="0" lvl="0" indent="0">
              <a:buNone/>
            </a:pPr>
            <a:r>
              <a:rPr lang="en-US" sz="1400" dirty="0">
                <a:solidFill>
                  <a:srgbClr val="008000"/>
                </a:solidFill>
              </a:rPr>
              <a:t>Photon </a:t>
            </a:r>
            <a:r>
              <a:rPr lang="en-US" sz="1400" dirty="0" smtClean="0">
                <a:solidFill>
                  <a:srgbClr val="008000"/>
                </a:solidFill>
              </a:rPr>
              <a:t>sensors</a:t>
            </a:r>
            <a:endParaRPr lang="en-US" sz="1400" dirty="0" smtClean="0"/>
          </a:p>
          <a:p>
            <a:pPr lvl="0"/>
            <a:r>
              <a:rPr lang="en-US" dirty="0" smtClean="0"/>
              <a:t>University of Maryland</a:t>
            </a:r>
          </a:p>
          <a:p>
            <a:pPr marL="0" lvl="0" indent="0">
              <a:buNone/>
            </a:pPr>
            <a:r>
              <a:rPr lang="en-US" sz="1400" dirty="0" smtClean="0">
                <a:solidFill>
                  <a:srgbClr val="008000"/>
                </a:solidFill>
              </a:rPr>
              <a:t>DAQ -  Run Control</a:t>
            </a:r>
            <a:endParaRPr lang="en-US" sz="1400" dirty="0" smtClean="0"/>
          </a:p>
          <a:p>
            <a:r>
              <a:rPr lang="en-US" dirty="0" smtClean="0"/>
              <a:t>University </a:t>
            </a:r>
            <a:r>
              <a:rPr lang="en-US" dirty="0" smtClean="0"/>
              <a:t>of Pennsylvania</a:t>
            </a:r>
          </a:p>
          <a:p>
            <a:pPr marL="0" lvl="0" indent="0">
              <a:buNone/>
            </a:pPr>
            <a:r>
              <a:rPr lang="en-US" sz="1400" dirty="0" smtClean="0">
                <a:solidFill>
                  <a:srgbClr val="008000"/>
                </a:solidFill>
              </a:rPr>
              <a:t>35t and electronics</a:t>
            </a:r>
            <a:endParaRPr lang="en-US" sz="1400" dirty="0"/>
          </a:p>
          <a:p>
            <a:r>
              <a:rPr lang="en-US" dirty="0" smtClean="0"/>
              <a:t>University of </a:t>
            </a:r>
            <a:r>
              <a:rPr lang="en-US" dirty="0"/>
              <a:t>Wisconsin </a:t>
            </a:r>
            <a:r>
              <a:rPr lang="en-US" dirty="0" smtClean="0"/>
              <a:t>– PSL</a:t>
            </a:r>
          </a:p>
          <a:p>
            <a:pPr marL="0" lvl="0" indent="0">
              <a:buNone/>
            </a:pPr>
            <a:r>
              <a:rPr lang="en-US" sz="1400" dirty="0" smtClean="0">
                <a:solidFill>
                  <a:srgbClr val="008000"/>
                </a:solidFill>
              </a:rPr>
              <a:t>TPC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9963" y="5638481"/>
            <a:ext cx="79016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Contracts modified several times per year as funding dictates.</a:t>
            </a:r>
          </a:p>
          <a:p>
            <a:r>
              <a:rPr lang="en-US" sz="2400" dirty="0" smtClean="0"/>
              <a:t>UK groups are leading the DAQ development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17A44-A8A9-E04A-8E2B-61BD3E6096B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466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 Detector </a:t>
            </a:r>
            <a:r>
              <a:rPr lang="en-US" dirty="0" err="1" smtClean="0"/>
              <a:t>Organizaiton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detector responsibilities are distributed throughout the US groups.</a:t>
            </a:r>
          </a:p>
          <a:p>
            <a:r>
              <a:rPr lang="en-US" dirty="0" smtClean="0"/>
              <a:t> The organization reflects a merger of the water Cherenkov detector and the liquid Argon detector groups.</a:t>
            </a:r>
          </a:p>
          <a:p>
            <a:r>
              <a:rPr lang="en-US" dirty="0" smtClean="0"/>
              <a:t>This restructuring was done in close cooperation with the collaboration management.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17A44-A8A9-E04A-8E2B-61BD3E6096B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851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1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Far Detector Prototyping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4576"/>
            <a:ext cx="8229600" cy="2749550"/>
          </a:xfrm>
        </p:spPr>
        <p:txBody>
          <a:bodyPr/>
          <a:lstStyle/>
          <a:p>
            <a:r>
              <a:rPr lang="en-US" dirty="0" smtClean="0"/>
              <a:t>The 35t prototype tests all the unique feature of the LBNE detector but in small scale.</a:t>
            </a:r>
          </a:p>
          <a:p>
            <a:r>
              <a:rPr lang="en-US" dirty="0" smtClean="0"/>
              <a:t>Wound wire planes, FR4 field cage, Cold pre-amp and ADC, SLAC frontend readout, </a:t>
            </a:r>
            <a:r>
              <a:rPr lang="en-US" dirty="0" err="1" smtClean="0"/>
              <a:t>ArtDAQ</a:t>
            </a:r>
            <a:r>
              <a:rPr lang="en-US" dirty="0" smtClean="0"/>
              <a:t> based DAQ.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17A44-A8A9-E04A-8E2B-61BD3E6096BA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2" descr="http://www-visualmedia.fnal.gov/VMS_Site/gallery/stillphotos/2013/0400/13-0401-08D.h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94126"/>
            <a:ext cx="1844454" cy="2763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G_0329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58"/>
          <a:stretch/>
        </p:blipFill>
        <p:spPr>
          <a:xfrm>
            <a:off x="2887345" y="3782847"/>
            <a:ext cx="2446655" cy="30417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4278" t="3776" r="4907" b="7031"/>
          <a:stretch/>
        </p:blipFill>
        <p:spPr>
          <a:xfrm>
            <a:off x="6061075" y="5277551"/>
            <a:ext cx="2444750" cy="15470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2000" y="3782847"/>
            <a:ext cx="2997200" cy="176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993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800" y="1396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Full Scale Detector </a:t>
            </a:r>
            <a:r>
              <a:rPr lang="en-US" dirty="0" err="1" smtClean="0"/>
              <a:t>Testbeam</a:t>
            </a:r>
            <a:r>
              <a:rPr lang="en-US" dirty="0" smtClean="0"/>
              <a:t> at CERN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092" y="1282684"/>
            <a:ext cx="3692116" cy="4525963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 smtClean="0"/>
              <a:t>CERN neutrino platform opens possibility of testing the full scale TPC modules with beam.</a:t>
            </a:r>
          </a:p>
          <a:p>
            <a:r>
              <a:rPr lang="en-US" sz="2400" dirty="0" smtClean="0"/>
              <a:t>Will design full size detector elements in 2015/2016</a:t>
            </a:r>
          </a:p>
          <a:p>
            <a:r>
              <a:rPr lang="en-US" sz="2400" dirty="0" smtClean="0"/>
              <a:t>Will construct two  scale (</a:t>
            </a:r>
            <a:r>
              <a:rPr lang="en-US" sz="2400" dirty="0" smtClean="0"/>
              <a:t>2.3m </a:t>
            </a:r>
            <a:r>
              <a:rPr lang="en-US" sz="2400" dirty="0" smtClean="0"/>
              <a:t>by </a:t>
            </a:r>
            <a:r>
              <a:rPr lang="en-US" sz="2400" dirty="0" smtClean="0"/>
              <a:t>6m</a:t>
            </a:r>
            <a:r>
              <a:rPr lang="en-US" sz="2400" dirty="0" smtClean="0"/>
              <a:t>) wire planes and electronics instrumented.</a:t>
            </a:r>
          </a:p>
          <a:p>
            <a:r>
              <a:rPr lang="en-US" sz="2400" dirty="0" smtClean="0"/>
              <a:t>High voltage and field cage suitable for final detector will be built</a:t>
            </a:r>
          </a:p>
          <a:p>
            <a:r>
              <a:rPr lang="en-US" sz="2400" dirty="0" smtClean="0"/>
              <a:t>Will be instrumented with photon detectors</a:t>
            </a:r>
          </a:p>
          <a:p>
            <a:r>
              <a:rPr lang="en-US" sz="2400" dirty="0" err="1"/>
              <a:t>T</a:t>
            </a:r>
            <a:r>
              <a:rPr lang="en-US" sz="2400" dirty="0" err="1" smtClean="0"/>
              <a:t>estbeam</a:t>
            </a:r>
            <a:r>
              <a:rPr lang="en-US" sz="2400" dirty="0" smtClean="0"/>
              <a:t> </a:t>
            </a:r>
            <a:r>
              <a:rPr lang="en-US" sz="2400" dirty="0" smtClean="0"/>
              <a:t>in 2017-2018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95B13-2900-BD45-A297-1A852FEB5433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 descr="2014-07-07-WA105-Config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208" y="1600200"/>
            <a:ext cx="5115792" cy="4022498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6553200" y="1978944"/>
            <a:ext cx="1464873" cy="11076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959010" y="1772192"/>
            <a:ext cx="1240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 APA planes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5808647"/>
            <a:ext cx="79954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Expression of interest </a:t>
            </a:r>
            <a:r>
              <a:rPr lang="en-US" sz="2000" dirty="0" smtClean="0"/>
              <a:t>was drafted by J. Stewart. BNL is coordinating the engineering</a:t>
            </a:r>
            <a:r>
              <a:rPr lang="en-US" sz="2000" dirty="0" smtClean="0"/>
              <a:t>, budget, and planning.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91057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1008</TotalTime>
  <Words>601</Words>
  <Application>Microsoft Macintosh PowerPoint</Application>
  <PresentationFormat>On-screen Show (4:3)</PresentationFormat>
  <Paragraphs>109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Project Management - Far Detector </vt:lpstr>
      <vt:lpstr>BNLs Roles in LBNE</vt:lpstr>
      <vt:lpstr>LBNE Management</vt:lpstr>
      <vt:lpstr>LBNE Far Detector Management</vt:lpstr>
      <vt:lpstr>Far Detector Project Controls</vt:lpstr>
      <vt:lpstr>LBNE Far Detector US Institutions Under Contract or MOU</vt:lpstr>
      <vt:lpstr>Far Detector Organizaiton</vt:lpstr>
      <vt:lpstr>Far Detector Prototyping</vt:lpstr>
      <vt:lpstr>Full Scale Detector Testbeam at CERN</vt:lpstr>
      <vt:lpstr>Future Prospects</vt:lpstr>
    </vt:vector>
  </TitlesOfParts>
  <Company>JLAB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Management - Far Detector </dc:title>
  <dc:creator>Jim Stewart</dc:creator>
  <cp:lastModifiedBy>Jim Stewart</cp:lastModifiedBy>
  <cp:revision>36</cp:revision>
  <dcterms:created xsi:type="dcterms:W3CDTF">2015-01-06T02:21:10Z</dcterms:created>
  <dcterms:modified xsi:type="dcterms:W3CDTF">2015-01-12T01:14:16Z</dcterms:modified>
</cp:coreProperties>
</file>