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4" r:id="rId5"/>
    <p:sldId id="258" r:id="rId6"/>
    <p:sldId id="261" r:id="rId7"/>
    <p:sldId id="263" r:id="rId8"/>
    <p:sldId id="259" r:id="rId9"/>
    <p:sldId id="260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4661-D444-41B1-BE36-1E51DCC1F0AE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8B7B-929A-463F-B910-F8BA82829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21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4661-D444-41B1-BE36-1E51DCC1F0AE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8B7B-929A-463F-B910-F8BA82829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3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4661-D444-41B1-BE36-1E51DCC1F0AE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8B7B-929A-463F-B910-F8BA82829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0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98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J. Kotcher, US ATLAS Phase I Upgrade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BNL IRMC Meeting, November 14,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60E4E-FCD1-43FF-A9C6-3E901C89CD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3998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J. Kotcher, US ATLAS Phase I Upgrade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BNL IRMC Meeting, November 14, 2014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F6DE4-D77D-487A-B78A-F1D9C58F55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09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4661-D444-41B1-BE36-1E51DCC1F0AE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8B7B-929A-463F-B910-F8BA82829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5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4661-D444-41B1-BE36-1E51DCC1F0AE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8B7B-929A-463F-B910-F8BA82829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12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4661-D444-41B1-BE36-1E51DCC1F0AE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8B7B-929A-463F-B910-F8BA82829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7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4661-D444-41B1-BE36-1E51DCC1F0AE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8B7B-929A-463F-B910-F8BA82829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2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4661-D444-41B1-BE36-1E51DCC1F0AE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8B7B-929A-463F-B910-F8BA82829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6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4661-D444-41B1-BE36-1E51DCC1F0AE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8B7B-929A-463F-B910-F8BA82829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7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4661-D444-41B1-BE36-1E51DCC1F0AE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8B7B-929A-463F-B910-F8BA82829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7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4661-D444-41B1-BE36-1E51DCC1F0AE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8B7B-929A-463F-B910-F8BA82829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3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B4661-D444-41B1-BE36-1E51DCC1F0AE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38B7B-929A-463F-B910-F8BA82829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5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371600" y="228600"/>
            <a:ext cx="7315200" cy="838200"/>
          </a:xfrm>
          <a:prstGeom prst="rect">
            <a:avLst/>
          </a:prstGeom>
          <a:solidFill>
            <a:srgbClr val="474B78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59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J. Kotcher, US ATLAS Phase I Upgrade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569075"/>
            <a:ext cx="449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BNL IRMC Meeting, November 14,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69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5748D9-FF92-486A-A630-265AE2B1E11C}" type="slidenum">
              <a:rPr lang="en-US" altLang="en-US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ea typeface="ＭＳ Ｐゴシック" pitchFamily="34" charset="-128"/>
            </a:endParaRPr>
          </a:p>
        </p:txBody>
      </p:sp>
      <p:pic>
        <p:nvPicPr>
          <p:cNvPr id="1031" name="Picture 7" descr="0803011_12-A4-at-144-dpi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7778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7707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+mj-lt"/>
          <a:ea typeface="ＭＳ Ｐゴシック" charset="0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ＭＳ Ｐゴシック" charset="0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ＭＳ Ｐゴシック" charset="0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ＭＳ Ｐゴシック" charset="0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ＭＳ Ｐゴシック" charset="0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400" kern="1200">
          <a:solidFill>
            <a:srgbClr val="000090"/>
          </a:solidFill>
          <a:latin typeface="+mn-lt"/>
          <a:ea typeface="ＭＳ Ｐゴシック" charset="0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ＭＳ Ｐゴシック" pitchFamily="34" charset="-128"/>
        </a:defRPr>
      </a:lvl2pPr>
      <a:lvl3pPr marL="1257300" indent="-3429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rgbClr val="EB641B"/>
          </a:solidFill>
          <a:latin typeface="+mn-lt"/>
          <a:ea typeface="ＭＳ Ｐゴシック" pitchFamily="34" charset="-128"/>
          <a:cs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7D3C4A"/>
          </a:solidFill>
          <a:latin typeface="+mn-lt"/>
          <a:ea typeface="ＭＳ Ｐゴシック" pitchFamily="34" charset="-128"/>
          <a:cs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ＭＳ Ｐゴシック" pitchFamily="34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BNL’s Roles in U.S. ATLAS are similar to </a:t>
            </a:r>
            <a:r>
              <a:rPr lang="en-US" dirty="0" err="1" smtClean="0"/>
              <a:t>Fermilab’s</a:t>
            </a:r>
            <a:r>
              <a:rPr lang="en-US" dirty="0" smtClean="0"/>
              <a:t> Roles in U.S. CMS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Howard Gordon</a:t>
            </a:r>
          </a:p>
          <a:p>
            <a:r>
              <a:rPr lang="en-US" dirty="0" smtClean="0"/>
              <a:t>Deputy Chair of BNL Physics Department</a:t>
            </a:r>
          </a:p>
          <a:p>
            <a:r>
              <a:rPr lang="en-US" dirty="0" smtClean="0"/>
              <a:t>ATLAS Collaboration Board 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283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BNL’s Roles in (U.S.) ATLAS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Contributed to the design, fabrication, installation, commissioning, operation (performance) of the Liquid Argon Calorimeter, Cathode Strip Chambers for forward muons, trigger</a:t>
            </a:r>
          </a:p>
          <a:p>
            <a:r>
              <a:rPr lang="en-US" dirty="0" smtClean="0"/>
              <a:t>Lead physics analysis on Higgs topics, Vector Boson Scattering, search for SUSY and dark photons.</a:t>
            </a:r>
          </a:p>
          <a:p>
            <a:r>
              <a:rPr lang="en-US" dirty="0" smtClean="0"/>
              <a:t>Design, fabricate etc. items for the Phase I Upgrade Project for the Liquid Argon Calorimeter, new muon Small Wheel, and trigger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90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Pieces of ATLAS Built at BNL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7" y="1447800"/>
            <a:ext cx="416093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49530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Liquid Argon Signal Feedthroughs 200k channels – ideas could help LBNF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447800"/>
            <a:ext cx="4134035" cy="3097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0" y="4953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Cathode Strip Chambers proposed as a Cosmic Ray Veto for Mu2e.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876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BNL Role’s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Lead U.S. ATLAS Operations Program (M&amp;O, Computing, Upgrade R&amp;D, Physics Support)</a:t>
            </a:r>
          </a:p>
          <a:p>
            <a:pPr lvl="1"/>
            <a:r>
              <a:rPr lang="en-US" dirty="0" smtClean="0"/>
              <a:t>Manager: Srini Rajagopalan, Deputy Jim Cochran</a:t>
            </a:r>
          </a:p>
          <a:p>
            <a:pPr lvl="1"/>
            <a:r>
              <a:rPr lang="en-US" dirty="0" smtClean="0"/>
              <a:t>Computing Manager: Torre Wenaus, Deputy Mark Neubauer </a:t>
            </a:r>
          </a:p>
          <a:p>
            <a:pPr lvl="2"/>
            <a:r>
              <a:rPr lang="en-US" dirty="0" smtClean="0"/>
              <a:t>Facility Manager: Michael Ernst, who also leads the RHIC Computing Facility and the ATLAS Computing Facility (aka Tier 1)</a:t>
            </a:r>
          </a:p>
          <a:p>
            <a:pPr lvl="2"/>
            <a:r>
              <a:rPr lang="en-US" dirty="0" smtClean="0"/>
              <a:t>Software: PanDA including extensions to HPC and beyond ATLAS and the LHC</a:t>
            </a:r>
          </a:p>
          <a:p>
            <a:pPr lvl="2"/>
            <a:r>
              <a:rPr lang="en-US" dirty="0" smtClean="0"/>
              <a:t>43 Institutions; 342 authors; 988 individuals in our database</a:t>
            </a:r>
          </a:p>
          <a:p>
            <a:r>
              <a:rPr lang="en-US" dirty="0" smtClean="0"/>
              <a:t>Physics Support: Analysis Support Center (one of three)</a:t>
            </a:r>
          </a:p>
          <a:p>
            <a:r>
              <a:rPr lang="en-US" dirty="0" smtClean="0"/>
              <a:t>Project management of the U.S. ATLAS Phase I Upgrade – Project Manager: Jon Kotcher, Deputy Chris Bee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278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dirty="0" smtClean="0">
              <a:effectLst/>
              <a:latin typeface="Times New Roman"/>
              <a:ea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Times New Roman"/>
              </a:rPr>
              <a:t> 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544513"/>
            <a:ext cx="7780337" cy="577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4467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8" descr="Phase I Upgrade Project Organization Oct 15 2014 rev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0" t="5000" r="11279" b="10555"/>
          <a:stretch>
            <a:fillRect/>
          </a:stretch>
        </p:blipFill>
        <p:spPr bwMode="auto">
          <a:xfrm>
            <a:off x="990600" y="914400"/>
            <a:ext cx="71755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0" y="46038"/>
            <a:ext cx="70866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dirty="0" smtClean="0">
                <a:ea typeface="MS PGothic" pitchFamily="34" charset="-128"/>
              </a:rPr>
              <a:t>Project Organization Breakdown Structure</a:t>
            </a:r>
            <a:endParaRPr lang="en-US" sz="3200" dirty="0">
              <a:ea typeface="MS PGothic" pitchFamily="34" charset="-128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J. Kotcher, US ATLAS Phase I Upgrade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BNL IRMC Meeting, November 14,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14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C88D941-9F94-4B10-98E5-20888E110C5A}" type="slidenum">
              <a:rPr lang="en-US" altLang="en-US" sz="1200">
                <a:solidFill>
                  <a:srgbClr val="898989"/>
                </a:solidFill>
                <a:latin typeface="Calibri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" name="Right Brace 2"/>
          <p:cNvSpPr>
            <a:spLocks/>
          </p:cNvSpPr>
          <p:nvPr/>
        </p:nvSpPr>
        <p:spPr bwMode="auto">
          <a:xfrm>
            <a:off x="6319838" y="1600200"/>
            <a:ext cx="304800" cy="1752600"/>
          </a:xfrm>
          <a:prstGeom prst="rightBrace">
            <a:avLst>
              <a:gd name="adj1" fmla="val 8332"/>
              <a:gd name="adj2" fmla="val 50000"/>
            </a:avLst>
          </a:prstGeom>
          <a:noFill/>
          <a:ln w="12700">
            <a:solidFill>
              <a:srgbClr val="660066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660066"/>
              </a:solidFill>
              <a:ea typeface="ＭＳ Ｐゴシック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1800" y="1878013"/>
            <a:ext cx="2133600" cy="11699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srgbClr val="660066"/>
                </a:solidFill>
                <a:ea typeface="MS PGothic" charset="0"/>
                <a:cs typeface="MS PGothic" charset="0"/>
              </a:rPr>
              <a:t>Integrated BNL/Stony Brook management.  </a:t>
            </a:r>
            <a:br>
              <a:rPr lang="en-US" sz="1400" dirty="0">
                <a:solidFill>
                  <a:srgbClr val="660066"/>
                </a:solidFill>
                <a:ea typeface="MS PGothic" charset="0"/>
                <a:cs typeface="MS PGothic" charset="0"/>
              </a:rPr>
            </a:br>
            <a:r>
              <a:rPr lang="en-US" sz="1400" dirty="0">
                <a:solidFill>
                  <a:srgbClr val="660066"/>
                </a:solidFill>
                <a:ea typeface="MS PGothic" charset="0"/>
                <a:cs typeface="MS PGothic" charset="0"/>
              </a:rPr>
              <a:t>DOE- and NSF-funded deliverables treated on equal footing.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" y="1600200"/>
            <a:ext cx="2590800" cy="15700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black"/>
                </a:solidFill>
                <a:ea typeface="MS PGothic" charset="0"/>
                <a:cs typeface="MS PGothic" charset="0"/>
              </a:rPr>
              <a:t>Project personnel have been involved in ATLAS physics analysis, operations, and upgrade R&amp;D.  Many were principals in the original detector construction.</a:t>
            </a:r>
          </a:p>
        </p:txBody>
      </p:sp>
    </p:spTree>
    <p:extLst>
      <p:ext uri="{BB962C8B-B14F-4D97-AF65-F5344CB8AC3E}">
        <p14:creationId xmlns:p14="http://schemas.microsoft.com/office/powerpoint/2010/main" val="3193121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925477"/>
              </p:ext>
            </p:extLst>
          </p:nvPr>
        </p:nvGraphicFramePr>
        <p:xfrm>
          <a:off x="1" y="152399"/>
          <a:ext cx="9149906" cy="6586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Visio" r:id="rId3" imgW="8876568" imgH="5648798" progId="Visio.Drawing.11">
                  <p:embed/>
                </p:oleObj>
              </mc:Choice>
              <mc:Fallback>
                <p:oleObj name="Visio" r:id="rId3" imgW="8876568" imgH="5648798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152399"/>
                        <a:ext cx="9149906" cy="65867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5117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BNL and Fermilab Common Interests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Complete U.S. / CERN MOU Extension</a:t>
            </a:r>
          </a:p>
          <a:p>
            <a:r>
              <a:rPr lang="en-US" dirty="0" smtClean="0"/>
              <a:t>Preserve healthy Operations Programs </a:t>
            </a:r>
          </a:p>
          <a:p>
            <a:r>
              <a:rPr lang="en-US" dirty="0" smtClean="0"/>
              <a:t>Encourage DOE to move on CD-0 for Phase II Upgrades</a:t>
            </a:r>
          </a:p>
          <a:p>
            <a:r>
              <a:rPr lang="en-US" dirty="0" smtClean="0"/>
              <a:t>Produce a strong physics case for the Phase II Upgrade for NSF</a:t>
            </a:r>
          </a:p>
          <a:p>
            <a:r>
              <a:rPr lang="en-US" dirty="0" smtClean="0"/>
              <a:t>Cooperate on new ESNET Trans-Atlantic data link</a:t>
            </a:r>
          </a:p>
          <a:p>
            <a:r>
              <a:rPr lang="en-US" dirty="0" smtClean="0"/>
              <a:t>Cooperation on software for the LHC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949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14832</TotalTime>
  <Words>355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1_Office Theme</vt:lpstr>
      <vt:lpstr>Microsoft Visio Drawing</vt:lpstr>
      <vt:lpstr>BNL’s Roles in U.S. ATLAS are similar to Fermilab’s Roles in U.S. CMS</vt:lpstr>
      <vt:lpstr>BNL’s Roles in (U.S.) ATLAS</vt:lpstr>
      <vt:lpstr>Examples of Pieces of ATLAS Built at BNL</vt:lpstr>
      <vt:lpstr>BNL Role’s continued</vt:lpstr>
      <vt:lpstr>PowerPoint Presentation</vt:lpstr>
      <vt:lpstr>Project Organization Breakdown Structure</vt:lpstr>
      <vt:lpstr>PowerPoint Presentation</vt:lpstr>
      <vt:lpstr>BNL and Fermilab Common Interests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BNL’s Roles in U.S. ATLAS are similar to Fermilab’s Roles in U.S. CMS</dc:title>
  <dc:creator>Gordon, Howard A</dc:creator>
  <cp:lastModifiedBy>Gordon, Howard A</cp:lastModifiedBy>
  <cp:revision>14</cp:revision>
  <cp:lastPrinted>2015-01-06T21:34:28Z</cp:lastPrinted>
  <dcterms:created xsi:type="dcterms:W3CDTF">2014-12-30T15:20:12Z</dcterms:created>
  <dcterms:modified xsi:type="dcterms:W3CDTF">2015-01-09T22:32:18Z</dcterms:modified>
</cp:coreProperties>
</file>