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tif" ContentType="image/t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handoutMasterIdLst>
    <p:handoutMasterId r:id="rId26"/>
  </p:handoutMasterIdLst>
  <p:sldIdLst>
    <p:sldId id="257" r:id="rId2"/>
    <p:sldId id="327" r:id="rId3"/>
    <p:sldId id="265" r:id="rId4"/>
    <p:sldId id="328" r:id="rId5"/>
    <p:sldId id="329" r:id="rId6"/>
    <p:sldId id="266" r:id="rId7"/>
    <p:sldId id="317" r:id="rId8"/>
    <p:sldId id="330" r:id="rId9"/>
    <p:sldId id="318" r:id="rId10"/>
    <p:sldId id="331" r:id="rId11"/>
    <p:sldId id="319" r:id="rId12"/>
    <p:sldId id="288" r:id="rId13"/>
    <p:sldId id="333" r:id="rId14"/>
    <p:sldId id="334" r:id="rId15"/>
    <p:sldId id="332" r:id="rId16"/>
    <p:sldId id="335" r:id="rId17"/>
    <p:sldId id="325" r:id="rId18"/>
    <p:sldId id="324" r:id="rId19"/>
    <p:sldId id="298" r:id="rId20"/>
    <p:sldId id="299" r:id="rId21"/>
    <p:sldId id="303" r:id="rId22"/>
    <p:sldId id="305" r:id="rId23"/>
    <p:sldId id="302" r:id="rId24"/>
  </p:sldIdLst>
  <p:sldSz cx="9144000" cy="6858000" type="screen4x3"/>
  <p:notesSz cx="7026275" cy="9312275"/>
  <p:defaultTextStyle>
    <a:defPPr>
      <a:defRPr lang="en-US"/>
    </a:defPPr>
    <a:lvl1pPr algn="l" rtl="0" eaLnBrk="0" fontAlgn="base" hangingPunct="0">
      <a:spcBef>
        <a:spcPct val="0"/>
      </a:spcBef>
      <a:spcAft>
        <a:spcPct val="0"/>
      </a:spcAft>
      <a:defRPr sz="28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8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8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8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800" kern="1200">
        <a:solidFill>
          <a:schemeClr val="tx1"/>
        </a:solidFill>
        <a:latin typeface="Arial" charset="0"/>
        <a:ea typeface="ＭＳ Ｐゴシック" pitchFamily="34" charset="-128"/>
        <a:cs typeface="+mn-cs"/>
      </a:defRPr>
    </a:lvl5pPr>
    <a:lvl6pPr marL="2286000" algn="l" defTabSz="914400" rtl="0" eaLnBrk="1" latinLnBrk="0" hangingPunct="1">
      <a:defRPr sz="2800" kern="1200">
        <a:solidFill>
          <a:schemeClr val="tx1"/>
        </a:solidFill>
        <a:latin typeface="Arial" charset="0"/>
        <a:ea typeface="ＭＳ Ｐゴシック" pitchFamily="34" charset="-128"/>
        <a:cs typeface="+mn-cs"/>
      </a:defRPr>
    </a:lvl6pPr>
    <a:lvl7pPr marL="2743200" algn="l" defTabSz="914400" rtl="0" eaLnBrk="1" latinLnBrk="0" hangingPunct="1">
      <a:defRPr sz="2800" kern="1200">
        <a:solidFill>
          <a:schemeClr val="tx1"/>
        </a:solidFill>
        <a:latin typeface="Arial" charset="0"/>
        <a:ea typeface="ＭＳ Ｐゴシック" pitchFamily="34" charset="-128"/>
        <a:cs typeface="+mn-cs"/>
      </a:defRPr>
    </a:lvl7pPr>
    <a:lvl8pPr marL="3200400" algn="l" defTabSz="914400" rtl="0" eaLnBrk="1" latinLnBrk="0" hangingPunct="1">
      <a:defRPr sz="2800" kern="1200">
        <a:solidFill>
          <a:schemeClr val="tx1"/>
        </a:solidFill>
        <a:latin typeface="Arial" charset="0"/>
        <a:ea typeface="ＭＳ Ｐゴシック" pitchFamily="34" charset="-128"/>
        <a:cs typeface="+mn-cs"/>
      </a:defRPr>
    </a:lvl8pPr>
    <a:lvl9pPr marL="3657600" algn="l" defTabSz="914400" rtl="0" eaLnBrk="1" latinLnBrk="0" hangingPunct="1">
      <a:defRPr sz="28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2B7F"/>
    <a:srgbClr val="594E7F"/>
    <a:srgbClr val="D2C4F5"/>
    <a:srgbClr val="000000"/>
    <a:srgbClr val="ACAC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892" autoAdjust="0"/>
    <p:restoredTop sz="99042" autoAdjust="0"/>
  </p:normalViewPr>
  <p:slideViewPr>
    <p:cSldViewPr>
      <p:cViewPr varScale="1">
        <p:scale>
          <a:sx n="98" d="100"/>
          <a:sy n="98" d="100"/>
        </p:scale>
        <p:origin x="-104" y="-288"/>
      </p:cViewPr>
      <p:guideLst>
        <p:guide orient="horz" pos="2160"/>
        <p:guide pos="2880"/>
      </p:guideLst>
    </p:cSldViewPr>
  </p:slideViewPr>
  <p:notesTextViewPr>
    <p:cViewPr>
      <p:scale>
        <a:sx n="1" d="1"/>
        <a:sy n="1" d="1"/>
      </p:scale>
      <p:origin x="0" y="0"/>
    </p:cViewPr>
  </p:notesTextViewPr>
  <p:sorterViewPr>
    <p:cViewPr>
      <p:scale>
        <a:sx n="100" d="100"/>
        <a:sy n="100" d="100"/>
      </p:scale>
      <p:origin x="0" y="76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44719" cy="465614"/>
          </a:xfrm>
          <a:prstGeom prst="rect">
            <a:avLst/>
          </a:prstGeom>
          <a:noFill/>
          <a:ln w="9525">
            <a:noFill/>
            <a:miter lim="800000"/>
            <a:headEnd/>
            <a:tailEnd/>
          </a:ln>
        </p:spPr>
        <p:txBody>
          <a:bodyPr vert="horz" wrap="square" lIns="93360" tIns="46680" rIns="93360" bIns="46680" numCol="1" anchor="t" anchorCtr="0" compatLnSpc="1">
            <a:prstTxWarp prst="textNoShape">
              <a:avLst/>
            </a:prstTxWarp>
          </a:bodyPr>
          <a:lstStyle>
            <a:lvl1pPr>
              <a:defRPr sz="1200" smtClean="0">
                <a:ea typeface="ＭＳ Ｐゴシック" pitchFamily="48" charset="-128"/>
              </a:defRPr>
            </a:lvl1pPr>
          </a:lstStyle>
          <a:p>
            <a:pPr>
              <a:defRPr/>
            </a:pPr>
            <a:endParaRPr lang="en-US"/>
          </a:p>
        </p:txBody>
      </p:sp>
      <p:sp>
        <p:nvSpPr>
          <p:cNvPr id="16387" name="Rectangle 3"/>
          <p:cNvSpPr>
            <a:spLocks noGrp="1" noChangeArrowheads="1"/>
          </p:cNvSpPr>
          <p:nvPr>
            <p:ph type="dt" sz="quarter" idx="1"/>
          </p:nvPr>
        </p:nvSpPr>
        <p:spPr bwMode="auto">
          <a:xfrm>
            <a:off x="3981556" y="0"/>
            <a:ext cx="3044719" cy="465614"/>
          </a:xfrm>
          <a:prstGeom prst="rect">
            <a:avLst/>
          </a:prstGeom>
          <a:noFill/>
          <a:ln w="9525">
            <a:noFill/>
            <a:miter lim="800000"/>
            <a:headEnd/>
            <a:tailEnd/>
          </a:ln>
        </p:spPr>
        <p:txBody>
          <a:bodyPr vert="horz" wrap="square" lIns="93360" tIns="46680" rIns="93360" bIns="46680" numCol="1" anchor="t" anchorCtr="0" compatLnSpc="1">
            <a:prstTxWarp prst="textNoShape">
              <a:avLst/>
            </a:prstTxWarp>
          </a:bodyPr>
          <a:lstStyle>
            <a:lvl1pPr algn="r">
              <a:defRPr sz="1200" smtClean="0">
                <a:ea typeface="ＭＳ Ｐゴシック" pitchFamily="48" charset="-128"/>
              </a:defRPr>
            </a:lvl1pPr>
          </a:lstStyle>
          <a:p>
            <a:pPr>
              <a:defRPr/>
            </a:pPr>
            <a:endParaRPr lang="en-US"/>
          </a:p>
        </p:txBody>
      </p:sp>
      <p:sp>
        <p:nvSpPr>
          <p:cNvPr id="16388" name="Rectangle 4"/>
          <p:cNvSpPr>
            <a:spLocks noGrp="1" noChangeArrowheads="1"/>
          </p:cNvSpPr>
          <p:nvPr>
            <p:ph type="ftr" sz="quarter" idx="2"/>
          </p:nvPr>
        </p:nvSpPr>
        <p:spPr bwMode="auto">
          <a:xfrm>
            <a:off x="0" y="8846661"/>
            <a:ext cx="3044719" cy="465614"/>
          </a:xfrm>
          <a:prstGeom prst="rect">
            <a:avLst/>
          </a:prstGeom>
          <a:noFill/>
          <a:ln w="9525">
            <a:noFill/>
            <a:miter lim="800000"/>
            <a:headEnd/>
            <a:tailEnd/>
          </a:ln>
        </p:spPr>
        <p:txBody>
          <a:bodyPr vert="horz" wrap="square" lIns="93360" tIns="46680" rIns="93360" bIns="46680" numCol="1" anchor="b" anchorCtr="0" compatLnSpc="1">
            <a:prstTxWarp prst="textNoShape">
              <a:avLst/>
            </a:prstTxWarp>
          </a:bodyPr>
          <a:lstStyle>
            <a:lvl1pPr>
              <a:defRPr sz="1200" smtClean="0">
                <a:ea typeface="ＭＳ Ｐゴシック" pitchFamily="48" charset="-128"/>
              </a:defRPr>
            </a:lvl1pPr>
          </a:lstStyle>
          <a:p>
            <a:pPr>
              <a:defRPr/>
            </a:pPr>
            <a:endParaRPr lang="en-US"/>
          </a:p>
        </p:txBody>
      </p:sp>
      <p:sp>
        <p:nvSpPr>
          <p:cNvPr id="16389" name="Rectangle 5"/>
          <p:cNvSpPr>
            <a:spLocks noGrp="1" noChangeArrowheads="1"/>
          </p:cNvSpPr>
          <p:nvPr>
            <p:ph type="sldNum" sz="quarter" idx="3"/>
          </p:nvPr>
        </p:nvSpPr>
        <p:spPr bwMode="auto">
          <a:xfrm>
            <a:off x="3981556" y="8846661"/>
            <a:ext cx="3044719" cy="465614"/>
          </a:xfrm>
          <a:prstGeom prst="rect">
            <a:avLst/>
          </a:prstGeom>
          <a:noFill/>
          <a:ln w="9525">
            <a:noFill/>
            <a:miter lim="800000"/>
            <a:headEnd/>
            <a:tailEnd/>
          </a:ln>
        </p:spPr>
        <p:txBody>
          <a:bodyPr vert="horz" wrap="square" lIns="93360" tIns="46680" rIns="93360" bIns="46680" numCol="1" anchor="b" anchorCtr="0" compatLnSpc="1">
            <a:prstTxWarp prst="textNoShape">
              <a:avLst/>
            </a:prstTxWarp>
          </a:bodyPr>
          <a:lstStyle>
            <a:lvl1pPr algn="r">
              <a:defRPr sz="1200" smtClean="0">
                <a:ea typeface="ＭＳ Ｐゴシック" pitchFamily="48" charset="-128"/>
              </a:defRPr>
            </a:lvl1pPr>
          </a:lstStyle>
          <a:p>
            <a:pPr>
              <a:defRPr/>
            </a:pPr>
            <a:fld id="{41EDD998-5C8C-454E-B06A-5418CB01EB5A}" type="slidenum">
              <a:rPr lang="en-US"/>
              <a:pPr>
                <a:defRPr/>
              </a:pPr>
              <a:t>‹#›</a:t>
            </a:fld>
            <a:endParaRPr lang="en-US"/>
          </a:p>
        </p:txBody>
      </p:sp>
    </p:spTree>
    <p:extLst>
      <p:ext uri="{BB962C8B-B14F-4D97-AF65-F5344CB8AC3E}">
        <p14:creationId xmlns:p14="http://schemas.microsoft.com/office/powerpoint/2010/main" val="2851528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4719" cy="465614"/>
          </a:xfrm>
          <a:prstGeom prst="rect">
            <a:avLst/>
          </a:prstGeom>
          <a:noFill/>
          <a:ln w="9525">
            <a:noFill/>
            <a:miter lim="800000"/>
            <a:headEnd/>
            <a:tailEnd/>
          </a:ln>
        </p:spPr>
        <p:txBody>
          <a:bodyPr vert="horz" wrap="square" lIns="93360" tIns="46680" rIns="93360" bIns="46680" numCol="1" anchor="t" anchorCtr="0" compatLnSpc="1">
            <a:prstTxWarp prst="textNoShape">
              <a:avLst/>
            </a:prstTxWarp>
          </a:bodyPr>
          <a:lstStyle>
            <a:lvl1pPr>
              <a:defRPr sz="1200" smtClean="0">
                <a:ea typeface="ＭＳ Ｐゴシック" pitchFamily="48" charset="-128"/>
              </a:defRPr>
            </a:lvl1pPr>
          </a:lstStyle>
          <a:p>
            <a:pPr>
              <a:defRPr/>
            </a:pPr>
            <a:endParaRPr lang="en-US"/>
          </a:p>
        </p:txBody>
      </p:sp>
      <p:sp>
        <p:nvSpPr>
          <p:cNvPr id="3075" name="Rectangle 3"/>
          <p:cNvSpPr>
            <a:spLocks noGrp="1" noChangeArrowheads="1"/>
          </p:cNvSpPr>
          <p:nvPr>
            <p:ph type="dt" idx="1"/>
          </p:nvPr>
        </p:nvSpPr>
        <p:spPr bwMode="auto">
          <a:xfrm>
            <a:off x="3981556" y="0"/>
            <a:ext cx="3044719" cy="465614"/>
          </a:xfrm>
          <a:prstGeom prst="rect">
            <a:avLst/>
          </a:prstGeom>
          <a:noFill/>
          <a:ln w="9525">
            <a:noFill/>
            <a:miter lim="800000"/>
            <a:headEnd/>
            <a:tailEnd/>
          </a:ln>
        </p:spPr>
        <p:txBody>
          <a:bodyPr vert="horz" wrap="square" lIns="93360" tIns="46680" rIns="93360" bIns="46680" numCol="1" anchor="t" anchorCtr="0" compatLnSpc="1">
            <a:prstTxWarp prst="textNoShape">
              <a:avLst/>
            </a:prstTxWarp>
          </a:bodyPr>
          <a:lstStyle>
            <a:lvl1pPr algn="r">
              <a:defRPr sz="1200" smtClean="0">
                <a:ea typeface="ＭＳ Ｐゴシック" pitchFamily="48" charset="-128"/>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84275" y="698500"/>
            <a:ext cx="4657725"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6837" y="4423331"/>
            <a:ext cx="5152602" cy="4190524"/>
          </a:xfrm>
          <a:prstGeom prst="rect">
            <a:avLst/>
          </a:prstGeom>
          <a:noFill/>
          <a:ln w="9525">
            <a:noFill/>
            <a:miter lim="800000"/>
            <a:headEnd/>
            <a:tailEnd/>
          </a:ln>
        </p:spPr>
        <p:txBody>
          <a:bodyPr vert="horz" wrap="square" lIns="93360" tIns="46680" rIns="93360" bIns="4668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46661"/>
            <a:ext cx="3044719" cy="465614"/>
          </a:xfrm>
          <a:prstGeom prst="rect">
            <a:avLst/>
          </a:prstGeom>
          <a:noFill/>
          <a:ln w="9525">
            <a:noFill/>
            <a:miter lim="800000"/>
            <a:headEnd/>
            <a:tailEnd/>
          </a:ln>
        </p:spPr>
        <p:txBody>
          <a:bodyPr vert="horz" wrap="square" lIns="93360" tIns="46680" rIns="93360" bIns="46680" numCol="1" anchor="b" anchorCtr="0" compatLnSpc="1">
            <a:prstTxWarp prst="textNoShape">
              <a:avLst/>
            </a:prstTxWarp>
          </a:bodyPr>
          <a:lstStyle>
            <a:lvl1pPr>
              <a:defRPr sz="1200" smtClean="0">
                <a:ea typeface="ＭＳ Ｐゴシック" pitchFamily="48" charset="-128"/>
              </a:defRPr>
            </a:lvl1pPr>
          </a:lstStyle>
          <a:p>
            <a:pPr>
              <a:defRPr/>
            </a:pPr>
            <a:endParaRPr lang="en-US"/>
          </a:p>
        </p:txBody>
      </p:sp>
      <p:sp>
        <p:nvSpPr>
          <p:cNvPr id="3079" name="Rectangle 7"/>
          <p:cNvSpPr>
            <a:spLocks noGrp="1" noChangeArrowheads="1"/>
          </p:cNvSpPr>
          <p:nvPr>
            <p:ph type="sldNum" sz="quarter" idx="5"/>
          </p:nvPr>
        </p:nvSpPr>
        <p:spPr bwMode="auto">
          <a:xfrm>
            <a:off x="3981556" y="8846661"/>
            <a:ext cx="3044719" cy="465614"/>
          </a:xfrm>
          <a:prstGeom prst="rect">
            <a:avLst/>
          </a:prstGeom>
          <a:noFill/>
          <a:ln w="9525">
            <a:noFill/>
            <a:miter lim="800000"/>
            <a:headEnd/>
            <a:tailEnd/>
          </a:ln>
        </p:spPr>
        <p:txBody>
          <a:bodyPr vert="horz" wrap="square" lIns="93360" tIns="46680" rIns="93360" bIns="46680" numCol="1" anchor="b" anchorCtr="0" compatLnSpc="1">
            <a:prstTxWarp prst="textNoShape">
              <a:avLst/>
            </a:prstTxWarp>
          </a:bodyPr>
          <a:lstStyle>
            <a:lvl1pPr algn="r">
              <a:defRPr sz="1200" smtClean="0">
                <a:ea typeface="ＭＳ Ｐゴシック" pitchFamily="48" charset="-128"/>
              </a:defRPr>
            </a:lvl1pPr>
          </a:lstStyle>
          <a:p>
            <a:pPr>
              <a:defRPr/>
            </a:pPr>
            <a:fld id="{9435393D-C652-4A5E-833F-FD3DDBFB00AC}" type="slidenum">
              <a:rPr lang="en-US"/>
              <a:pPr>
                <a:defRPr/>
              </a:pPr>
              <a:t>‹#›</a:t>
            </a:fld>
            <a:endParaRPr lang="en-US"/>
          </a:p>
        </p:txBody>
      </p:sp>
    </p:spTree>
    <p:extLst>
      <p:ext uri="{BB962C8B-B14F-4D97-AF65-F5344CB8AC3E}">
        <p14:creationId xmlns:p14="http://schemas.microsoft.com/office/powerpoint/2010/main" val="27631467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Arial" charset="0"/>
                <a:ea typeface="ＭＳ Ｐゴシック" pitchFamily="34" charset="-128"/>
              </a:defRPr>
            </a:lvl1pPr>
            <a:lvl2pPr marL="758552" indent="-291751">
              <a:defRPr sz="2900">
                <a:solidFill>
                  <a:schemeClr val="tx1"/>
                </a:solidFill>
                <a:latin typeface="Arial" charset="0"/>
                <a:ea typeface="ＭＳ Ｐゴシック" pitchFamily="34" charset="-128"/>
              </a:defRPr>
            </a:lvl2pPr>
            <a:lvl3pPr marL="1167003" indent="-233401">
              <a:defRPr sz="2900">
                <a:solidFill>
                  <a:schemeClr val="tx1"/>
                </a:solidFill>
                <a:latin typeface="Arial" charset="0"/>
                <a:ea typeface="ＭＳ Ｐゴシック" pitchFamily="34" charset="-128"/>
              </a:defRPr>
            </a:lvl3pPr>
            <a:lvl4pPr marL="1633804" indent="-233401">
              <a:defRPr sz="2900">
                <a:solidFill>
                  <a:schemeClr val="tx1"/>
                </a:solidFill>
                <a:latin typeface="Arial" charset="0"/>
                <a:ea typeface="ＭＳ Ｐゴシック" pitchFamily="34" charset="-128"/>
              </a:defRPr>
            </a:lvl4pPr>
            <a:lvl5pPr marL="2100605" indent="-233401">
              <a:defRPr sz="2900">
                <a:solidFill>
                  <a:schemeClr val="tx1"/>
                </a:solidFill>
                <a:latin typeface="Arial" charset="0"/>
                <a:ea typeface="ＭＳ Ｐゴシック" pitchFamily="34" charset="-128"/>
              </a:defRPr>
            </a:lvl5pPr>
            <a:lvl6pPr marL="2567407" indent="-233401" eaLnBrk="0" fontAlgn="base" hangingPunct="0">
              <a:spcBef>
                <a:spcPct val="0"/>
              </a:spcBef>
              <a:spcAft>
                <a:spcPct val="0"/>
              </a:spcAft>
              <a:defRPr sz="2900">
                <a:solidFill>
                  <a:schemeClr val="tx1"/>
                </a:solidFill>
                <a:latin typeface="Arial" charset="0"/>
                <a:ea typeface="ＭＳ Ｐゴシック" pitchFamily="34" charset="-128"/>
              </a:defRPr>
            </a:lvl6pPr>
            <a:lvl7pPr marL="3034208" indent="-233401" eaLnBrk="0" fontAlgn="base" hangingPunct="0">
              <a:spcBef>
                <a:spcPct val="0"/>
              </a:spcBef>
              <a:spcAft>
                <a:spcPct val="0"/>
              </a:spcAft>
              <a:defRPr sz="2900">
                <a:solidFill>
                  <a:schemeClr val="tx1"/>
                </a:solidFill>
                <a:latin typeface="Arial" charset="0"/>
                <a:ea typeface="ＭＳ Ｐゴシック" pitchFamily="34" charset="-128"/>
              </a:defRPr>
            </a:lvl7pPr>
            <a:lvl8pPr marL="3501009" indent="-233401" eaLnBrk="0" fontAlgn="base" hangingPunct="0">
              <a:spcBef>
                <a:spcPct val="0"/>
              </a:spcBef>
              <a:spcAft>
                <a:spcPct val="0"/>
              </a:spcAft>
              <a:defRPr sz="2900">
                <a:solidFill>
                  <a:schemeClr val="tx1"/>
                </a:solidFill>
                <a:latin typeface="Arial" charset="0"/>
                <a:ea typeface="ＭＳ Ｐゴシック" pitchFamily="34" charset="-128"/>
              </a:defRPr>
            </a:lvl8pPr>
            <a:lvl9pPr marL="3967810" indent="-233401" eaLnBrk="0" fontAlgn="base" hangingPunct="0">
              <a:spcBef>
                <a:spcPct val="0"/>
              </a:spcBef>
              <a:spcAft>
                <a:spcPct val="0"/>
              </a:spcAft>
              <a:defRPr sz="2900">
                <a:solidFill>
                  <a:schemeClr val="tx1"/>
                </a:solidFill>
                <a:latin typeface="Arial" charset="0"/>
                <a:ea typeface="ＭＳ Ｐゴシック" pitchFamily="34" charset="-128"/>
              </a:defRPr>
            </a:lvl9pPr>
          </a:lstStyle>
          <a:p>
            <a:fld id="{8B0C1238-206F-4EFE-99B7-E6C79E80DD92}" type="slidenum">
              <a:rPr lang="en-US" sz="1200"/>
              <a:pPr/>
              <a:t>1</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994" eaLnBrk="0" hangingPunct="0">
              <a:defRPr sz="2400" b="1">
                <a:solidFill>
                  <a:schemeClr val="tx1"/>
                </a:solidFill>
                <a:latin typeface="Times New Roman" charset="0"/>
                <a:ea typeface="ＭＳ Ｐゴシック" charset="0"/>
                <a:cs typeface="ＭＳ Ｐゴシック" charset="0"/>
              </a:defRPr>
            </a:lvl1pPr>
            <a:lvl2pPr marL="746070" indent="-286950" defTabSz="930994" eaLnBrk="0" hangingPunct="0">
              <a:defRPr sz="2400" b="1">
                <a:solidFill>
                  <a:schemeClr val="tx1"/>
                </a:solidFill>
                <a:latin typeface="Times New Roman" charset="0"/>
                <a:ea typeface="ＭＳ Ｐゴシック" charset="0"/>
              </a:defRPr>
            </a:lvl2pPr>
            <a:lvl3pPr marL="1147801" indent="-229560" defTabSz="930994" eaLnBrk="0" hangingPunct="0">
              <a:defRPr sz="2400" b="1">
                <a:solidFill>
                  <a:schemeClr val="tx1"/>
                </a:solidFill>
                <a:latin typeface="Times New Roman" charset="0"/>
                <a:ea typeface="ＭＳ Ｐゴシック" charset="0"/>
              </a:defRPr>
            </a:lvl3pPr>
            <a:lvl4pPr marL="1606921" indent="-229560" defTabSz="930994" eaLnBrk="0" hangingPunct="0">
              <a:defRPr sz="2400" b="1">
                <a:solidFill>
                  <a:schemeClr val="tx1"/>
                </a:solidFill>
                <a:latin typeface="Times New Roman" charset="0"/>
                <a:ea typeface="ＭＳ Ｐゴシック" charset="0"/>
              </a:defRPr>
            </a:lvl4pPr>
            <a:lvl5pPr marL="2066041" indent="-229560" defTabSz="930994" eaLnBrk="0" hangingPunct="0">
              <a:defRPr sz="2400" b="1">
                <a:solidFill>
                  <a:schemeClr val="tx1"/>
                </a:solidFill>
                <a:latin typeface="Times New Roman" charset="0"/>
                <a:ea typeface="ＭＳ Ｐゴシック" charset="0"/>
              </a:defRPr>
            </a:lvl5pPr>
            <a:lvl6pPr marL="2525161" indent="-229560" defTabSz="930994" eaLnBrk="0" fontAlgn="base" hangingPunct="0">
              <a:spcBef>
                <a:spcPct val="0"/>
              </a:spcBef>
              <a:spcAft>
                <a:spcPct val="0"/>
              </a:spcAft>
              <a:defRPr sz="2400" b="1">
                <a:solidFill>
                  <a:schemeClr val="tx1"/>
                </a:solidFill>
                <a:latin typeface="Times New Roman" charset="0"/>
                <a:ea typeface="ＭＳ Ｐゴシック" charset="0"/>
              </a:defRPr>
            </a:lvl6pPr>
            <a:lvl7pPr marL="2984282" indent="-229560" defTabSz="930994" eaLnBrk="0" fontAlgn="base" hangingPunct="0">
              <a:spcBef>
                <a:spcPct val="0"/>
              </a:spcBef>
              <a:spcAft>
                <a:spcPct val="0"/>
              </a:spcAft>
              <a:defRPr sz="2400" b="1">
                <a:solidFill>
                  <a:schemeClr val="tx1"/>
                </a:solidFill>
                <a:latin typeface="Times New Roman" charset="0"/>
                <a:ea typeface="ＭＳ Ｐゴシック" charset="0"/>
              </a:defRPr>
            </a:lvl7pPr>
            <a:lvl8pPr marL="3443402" indent="-229560" defTabSz="930994" eaLnBrk="0" fontAlgn="base" hangingPunct="0">
              <a:spcBef>
                <a:spcPct val="0"/>
              </a:spcBef>
              <a:spcAft>
                <a:spcPct val="0"/>
              </a:spcAft>
              <a:defRPr sz="2400" b="1">
                <a:solidFill>
                  <a:schemeClr val="tx1"/>
                </a:solidFill>
                <a:latin typeface="Times New Roman" charset="0"/>
                <a:ea typeface="ＭＳ Ｐゴシック" charset="0"/>
              </a:defRPr>
            </a:lvl8pPr>
            <a:lvl9pPr marL="3902522" indent="-229560" defTabSz="930994" eaLnBrk="0" fontAlgn="base" hangingPunct="0">
              <a:spcBef>
                <a:spcPct val="0"/>
              </a:spcBef>
              <a:spcAft>
                <a:spcPct val="0"/>
              </a:spcAft>
              <a:defRPr sz="2400" b="1">
                <a:solidFill>
                  <a:schemeClr val="tx1"/>
                </a:solidFill>
                <a:latin typeface="Times New Roman" charset="0"/>
                <a:ea typeface="ＭＳ Ｐゴシック" charset="0"/>
              </a:defRPr>
            </a:lvl9pPr>
          </a:lstStyle>
          <a:p>
            <a:fld id="{FFA24E8C-80B8-DA4B-A0DA-BDC75F6D3DB4}" type="slidenum">
              <a:rPr lang="en-US" sz="1200" b="0"/>
              <a:pPr/>
              <a:t>3</a:t>
            </a:fld>
            <a:endParaRPr lang="en-US" sz="1200" b="0"/>
          </a:p>
        </p:txBody>
      </p:sp>
      <p:sp>
        <p:nvSpPr>
          <p:cNvPr id="7170" name="Rectangle 2"/>
          <p:cNvSpPr>
            <a:spLocks noGrp="1" noRot="1" noChangeAspect="1" noChangeArrowheads="1" noTextEdit="1"/>
          </p:cNvSpPr>
          <p:nvPr>
            <p:ph type="sldImg"/>
          </p:nvPr>
        </p:nvSpPr>
        <p:spPr>
          <a:xfrm>
            <a:off x="1190625" y="698500"/>
            <a:ext cx="4654550" cy="3492500"/>
          </a:xfrm>
          <a:ln/>
        </p:spPr>
      </p:sp>
      <p:sp>
        <p:nvSpPr>
          <p:cNvPr id="7171" name="Rectangle 3"/>
          <p:cNvSpPr>
            <a:spLocks noGrp="1" noChangeArrowheads="1"/>
          </p:cNvSpPr>
          <p:nvPr>
            <p:ph type="body" idx="1"/>
          </p:nvPr>
        </p:nvSpPr>
        <p:spPr>
          <a:xfrm>
            <a:off x="937262" y="4424926"/>
            <a:ext cx="5151752" cy="41889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3329" tIns="46666" rIns="93329" bIns="46666"/>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994" eaLnBrk="0" hangingPunct="0">
              <a:defRPr sz="2400" b="1">
                <a:solidFill>
                  <a:schemeClr val="tx1"/>
                </a:solidFill>
                <a:latin typeface="Times New Roman" charset="0"/>
                <a:ea typeface="ＭＳ Ｐゴシック" charset="0"/>
                <a:cs typeface="ＭＳ Ｐゴシック" charset="0"/>
              </a:defRPr>
            </a:lvl1pPr>
            <a:lvl2pPr marL="746070" indent="-286950" defTabSz="930994" eaLnBrk="0" hangingPunct="0">
              <a:defRPr sz="2400" b="1">
                <a:solidFill>
                  <a:schemeClr val="tx1"/>
                </a:solidFill>
                <a:latin typeface="Times New Roman" charset="0"/>
                <a:ea typeface="ＭＳ Ｐゴシック" charset="0"/>
              </a:defRPr>
            </a:lvl2pPr>
            <a:lvl3pPr marL="1147801" indent="-229560" defTabSz="930994" eaLnBrk="0" hangingPunct="0">
              <a:defRPr sz="2400" b="1">
                <a:solidFill>
                  <a:schemeClr val="tx1"/>
                </a:solidFill>
                <a:latin typeface="Times New Roman" charset="0"/>
                <a:ea typeface="ＭＳ Ｐゴシック" charset="0"/>
              </a:defRPr>
            </a:lvl3pPr>
            <a:lvl4pPr marL="1606921" indent="-229560" defTabSz="930994" eaLnBrk="0" hangingPunct="0">
              <a:defRPr sz="2400" b="1">
                <a:solidFill>
                  <a:schemeClr val="tx1"/>
                </a:solidFill>
                <a:latin typeface="Times New Roman" charset="0"/>
                <a:ea typeface="ＭＳ Ｐゴシック" charset="0"/>
              </a:defRPr>
            </a:lvl4pPr>
            <a:lvl5pPr marL="2066041" indent="-229560" defTabSz="930994" eaLnBrk="0" hangingPunct="0">
              <a:defRPr sz="2400" b="1">
                <a:solidFill>
                  <a:schemeClr val="tx1"/>
                </a:solidFill>
                <a:latin typeface="Times New Roman" charset="0"/>
                <a:ea typeface="ＭＳ Ｐゴシック" charset="0"/>
              </a:defRPr>
            </a:lvl5pPr>
            <a:lvl6pPr marL="2525161" indent="-229560" defTabSz="930994" eaLnBrk="0" fontAlgn="base" hangingPunct="0">
              <a:spcBef>
                <a:spcPct val="0"/>
              </a:spcBef>
              <a:spcAft>
                <a:spcPct val="0"/>
              </a:spcAft>
              <a:defRPr sz="2400" b="1">
                <a:solidFill>
                  <a:schemeClr val="tx1"/>
                </a:solidFill>
                <a:latin typeface="Times New Roman" charset="0"/>
                <a:ea typeface="ＭＳ Ｐゴシック" charset="0"/>
              </a:defRPr>
            </a:lvl6pPr>
            <a:lvl7pPr marL="2984282" indent="-229560" defTabSz="930994" eaLnBrk="0" fontAlgn="base" hangingPunct="0">
              <a:spcBef>
                <a:spcPct val="0"/>
              </a:spcBef>
              <a:spcAft>
                <a:spcPct val="0"/>
              </a:spcAft>
              <a:defRPr sz="2400" b="1">
                <a:solidFill>
                  <a:schemeClr val="tx1"/>
                </a:solidFill>
                <a:latin typeface="Times New Roman" charset="0"/>
                <a:ea typeface="ＭＳ Ｐゴシック" charset="0"/>
              </a:defRPr>
            </a:lvl7pPr>
            <a:lvl8pPr marL="3443402" indent="-229560" defTabSz="930994" eaLnBrk="0" fontAlgn="base" hangingPunct="0">
              <a:spcBef>
                <a:spcPct val="0"/>
              </a:spcBef>
              <a:spcAft>
                <a:spcPct val="0"/>
              </a:spcAft>
              <a:defRPr sz="2400" b="1">
                <a:solidFill>
                  <a:schemeClr val="tx1"/>
                </a:solidFill>
                <a:latin typeface="Times New Roman" charset="0"/>
                <a:ea typeface="ＭＳ Ｐゴシック" charset="0"/>
              </a:defRPr>
            </a:lvl8pPr>
            <a:lvl9pPr marL="3902522" indent="-229560" defTabSz="930994" eaLnBrk="0" fontAlgn="base" hangingPunct="0">
              <a:spcBef>
                <a:spcPct val="0"/>
              </a:spcBef>
              <a:spcAft>
                <a:spcPct val="0"/>
              </a:spcAft>
              <a:defRPr sz="2400" b="1">
                <a:solidFill>
                  <a:schemeClr val="tx1"/>
                </a:solidFill>
                <a:latin typeface="Times New Roman" charset="0"/>
                <a:ea typeface="ＭＳ Ｐゴシック" charset="0"/>
              </a:defRPr>
            </a:lvl9pPr>
          </a:lstStyle>
          <a:p>
            <a:fld id="{CC207F96-2FA8-0A43-A4AA-A5861FF5F5B5}" type="slidenum">
              <a:rPr lang="en-US" sz="1200" b="0"/>
              <a:pPr/>
              <a:t>6</a:t>
            </a:fld>
            <a:endParaRPr lang="en-US" sz="1200" b="0"/>
          </a:p>
        </p:txBody>
      </p:sp>
      <p:sp>
        <p:nvSpPr>
          <p:cNvPr id="9218" name="Rectangle 2"/>
          <p:cNvSpPr>
            <a:spLocks noGrp="1" noRot="1" noChangeAspect="1" noChangeArrowheads="1" noTextEdit="1"/>
          </p:cNvSpPr>
          <p:nvPr>
            <p:ph type="sldImg"/>
          </p:nvPr>
        </p:nvSpPr>
        <p:spPr>
          <a:xfrm>
            <a:off x="1190625" y="698500"/>
            <a:ext cx="4654550" cy="3492500"/>
          </a:xfrm>
          <a:ln/>
        </p:spPr>
      </p:sp>
      <p:sp>
        <p:nvSpPr>
          <p:cNvPr id="9219" name="Rectangle 3"/>
          <p:cNvSpPr>
            <a:spLocks noGrp="1" noChangeArrowheads="1"/>
          </p:cNvSpPr>
          <p:nvPr>
            <p:ph type="body" idx="1"/>
          </p:nvPr>
        </p:nvSpPr>
        <p:spPr>
          <a:xfrm>
            <a:off x="937262" y="4423331"/>
            <a:ext cx="5151752" cy="41905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3328" tIns="46663" rIns="93328" bIns="46663"/>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 name="Shape 581"/>
          <p:cNvSpPr>
            <a:spLocks noGrp="1" noRot="1" noChangeAspect="1"/>
          </p:cNvSpPr>
          <p:nvPr>
            <p:ph type="sldImg"/>
          </p:nvPr>
        </p:nvSpPr>
        <p:spPr>
          <a:prstGeom prst="rect">
            <a:avLst/>
          </a:prstGeom>
        </p:spPr>
        <p:txBody>
          <a:bodyPr lIns="93360" tIns="46680" rIns="93360" bIns="46680"/>
          <a:lstStyle/>
          <a:p>
            <a:pPr lvl="0"/>
            <a:endParaRPr/>
          </a:p>
        </p:txBody>
      </p:sp>
      <p:sp>
        <p:nvSpPr>
          <p:cNvPr id="582" name="Shape 582"/>
          <p:cNvSpPr>
            <a:spLocks noGrp="1"/>
          </p:cNvSpPr>
          <p:nvPr>
            <p:ph type="body" sz="quarter" idx="1"/>
          </p:nvPr>
        </p:nvSpPr>
        <p:spPr>
          <a:prstGeom prst="rect">
            <a:avLst/>
          </a:prstGeom>
        </p:spPr>
        <p:txBody>
          <a:bodyPr/>
          <a:lstStyle/>
          <a:p>
            <a:pPr defTabSz="933602">
              <a:spcBef>
                <a:spcPts val="408"/>
              </a:spcBef>
              <a:defRPr sz="1800"/>
            </a:pPr>
            <a:r>
              <a:rPr>
                <a:latin typeface="Arial"/>
                <a:ea typeface="Arial"/>
                <a:cs typeface="Arial"/>
                <a:sym typeface="Arial"/>
              </a:rPr>
              <a:t>The suite of upgrades of the RHIC accelerator and its detectors is now complete: The beam intensity of RHIC has been vastly increase thanks to 3-dimensional stochastic cooling, and the STAR and PHENIX detectors have been equipped with silicon vertex detectors that permit the identification of rapidly decaying heavy (charm and bottom) quarks. The integrated luminosity reach in this year’s RHIC run with gold beams exceeded that achieved in all 13 previous RHIC runs combined!</a:t>
            </a:r>
          </a:p>
          <a:p>
            <a:pPr defTabSz="933602">
              <a:spcBef>
                <a:spcPts val="408"/>
              </a:spcBef>
              <a:defRPr sz="1800"/>
            </a:pPr>
            <a:endParaRPr>
              <a:latin typeface="Arial"/>
              <a:ea typeface="Arial"/>
              <a:cs typeface="Arial"/>
              <a:sym typeface="Arial"/>
            </a:endParaRPr>
          </a:p>
          <a:p>
            <a:pPr defTabSz="933602">
              <a:spcBef>
                <a:spcPts val="408"/>
              </a:spcBef>
              <a:defRPr sz="1800"/>
            </a:pPr>
            <a:r>
              <a:rPr>
                <a:latin typeface="Arial"/>
                <a:ea typeface="Arial"/>
                <a:cs typeface="Arial"/>
                <a:sym typeface="Arial"/>
              </a:rPr>
              <a:t>Our plan is now to complete the scientific mission of RHIC in 3 multi-year campaigns: In 2014-16 we will probe the properties of the strongly coupled QGP using heavy quarks, which are especially well suited to explore its interactions. After installing a new type of cooling more effective at low beam energies, using electrons as the cooling medium, in 2017, we will perform a high precision scan of the QCD phase diagram in 2018-19. One objective of this campaign is to find and locate a conjectured critical point in the phase diagram. We will then upgrade the PHENIX detector to a more powerful configuration, named superPHENIX, which will allow RHIC to perform precision measurements in 2021-22 of the interactions of quark jets and atoms of heavy quarks called quarkonia with the quark-gluon plasma. These probes will help us elucidate the internal structure of the quark-gluon plasma. We then plan to shut RHIC down and transition the RHIC complex to an electron-ion collider facility (eRHIC) to begin operations as early as 2025, budgets permitting.</a:t>
            </a:r>
          </a:p>
          <a:p>
            <a:pPr defTabSz="933602">
              <a:spcBef>
                <a:spcPts val="408"/>
              </a:spcBef>
              <a:defRPr sz="1800"/>
            </a:pPr>
            <a:endParaRPr>
              <a:latin typeface="Arial"/>
              <a:ea typeface="Arial"/>
              <a:cs typeface="Arial"/>
              <a:sym typeface="Arial"/>
            </a:endParaRPr>
          </a:p>
          <a:p>
            <a:pPr defTabSz="933602">
              <a:spcBef>
                <a:spcPts val="408"/>
              </a:spcBef>
              <a:defRPr sz="1800"/>
            </a:pPr>
            <a:r>
              <a:rPr>
                <a:latin typeface="Arial"/>
                <a:ea typeface="Arial"/>
                <a:cs typeface="Arial"/>
                <a:sym typeface="Arial"/>
              </a:rPr>
              <a:t>For the next several years, however, RHIC will remain an extraordinarily productive, unique discovery facility producing approximately 30 PhDs per year and garnering more than 3,000 citations of its scientific publications.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143000" y="685800"/>
            <a:ext cx="4687888" cy="3516313"/>
          </a:xfrm>
          <a:ln/>
        </p:spPr>
      </p:sp>
      <p:sp>
        <p:nvSpPr>
          <p:cNvPr id="33795" name="Notes Placeholder 2"/>
          <p:cNvSpPr>
            <a:spLocks noGrp="1"/>
          </p:cNvSpPr>
          <p:nvPr>
            <p:ph type="body" idx="1"/>
          </p:nvPr>
        </p:nvSpPr>
        <p:spPr>
          <a:xfrm>
            <a:off x="221579" y="4423652"/>
            <a:ext cx="6329428" cy="4189561"/>
          </a:xfrm>
          <a:noFill/>
        </p:spPr>
        <p:txBody>
          <a:bodyPr/>
          <a:lstStyle/>
          <a:p>
            <a:endParaRPr lang="en-US" sz="1900" dirty="0">
              <a:latin typeface="Arial" pitchFamily="34" charset="0"/>
            </a:endParaRPr>
          </a:p>
        </p:txBody>
      </p:sp>
      <p:sp>
        <p:nvSpPr>
          <p:cNvPr id="33796" name="Slide Number Placeholder 3"/>
          <p:cNvSpPr>
            <a:spLocks noGrp="1"/>
          </p:cNvSpPr>
          <p:nvPr>
            <p:ph type="sldNum" sz="quarter" idx="5"/>
          </p:nvPr>
        </p:nvSpPr>
        <p:spPr>
          <a:noFill/>
        </p:spPr>
        <p:txBody>
          <a:bodyPr/>
          <a:lstStyle>
            <a:lvl1pPr defTabSz="933671">
              <a:defRPr sz="2800">
                <a:solidFill>
                  <a:schemeClr val="tx1"/>
                </a:solidFill>
                <a:latin typeface="Arial" pitchFamily="34" charset="0"/>
                <a:ea typeface="MS PGothic" pitchFamily="34" charset="-128"/>
              </a:defRPr>
            </a:lvl1pPr>
            <a:lvl2pPr marL="750787" indent="-288764" defTabSz="933671">
              <a:defRPr sz="2800">
                <a:solidFill>
                  <a:schemeClr val="tx1"/>
                </a:solidFill>
                <a:latin typeface="Arial" pitchFamily="34" charset="0"/>
                <a:ea typeface="MS PGothic" pitchFamily="34" charset="-128"/>
              </a:defRPr>
            </a:lvl2pPr>
            <a:lvl3pPr marL="1155057" indent="-231011" defTabSz="933671">
              <a:defRPr sz="2800">
                <a:solidFill>
                  <a:schemeClr val="tx1"/>
                </a:solidFill>
                <a:latin typeface="Arial" pitchFamily="34" charset="0"/>
                <a:ea typeface="MS PGothic" pitchFamily="34" charset="-128"/>
              </a:defRPr>
            </a:lvl3pPr>
            <a:lvl4pPr marL="1617079" indent="-231011" defTabSz="933671">
              <a:defRPr sz="2800">
                <a:solidFill>
                  <a:schemeClr val="tx1"/>
                </a:solidFill>
                <a:latin typeface="Arial" pitchFamily="34" charset="0"/>
                <a:ea typeface="MS PGothic" pitchFamily="34" charset="-128"/>
              </a:defRPr>
            </a:lvl4pPr>
            <a:lvl5pPr marL="2079102" indent="-231011" defTabSz="933671">
              <a:defRPr sz="2800">
                <a:solidFill>
                  <a:schemeClr val="tx1"/>
                </a:solidFill>
                <a:latin typeface="Arial" pitchFamily="34" charset="0"/>
                <a:ea typeface="MS PGothic" pitchFamily="34" charset="-128"/>
              </a:defRPr>
            </a:lvl5pPr>
            <a:lvl6pPr marL="2541125" indent="-231011" defTabSz="933671" eaLnBrk="0" fontAlgn="base" hangingPunct="0">
              <a:spcBef>
                <a:spcPct val="0"/>
              </a:spcBef>
              <a:spcAft>
                <a:spcPct val="0"/>
              </a:spcAft>
              <a:defRPr sz="2800">
                <a:solidFill>
                  <a:schemeClr val="tx1"/>
                </a:solidFill>
                <a:latin typeface="Arial" pitchFamily="34" charset="0"/>
                <a:ea typeface="MS PGothic" pitchFamily="34" charset="-128"/>
              </a:defRPr>
            </a:lvl6pPr>
            <a:lvl7pPr marL="3003147" indent="-231011" defTabSz="933671" eaLnBrk="0" fontAlgn="base" hangingPunct="0">
              <a:spcBef>
                <a:spcPct val="0"/>
              </a:spcBef>
              <a:spcAft>
                <a:spcPct val="0"/>
              </a:spcAft>
              <a:defRPr sz="2800">
                <a:solidFill>
                  <a:schemeClr val="tx1"/>
                </a:solidFill>
                <a:latin typeface="Arial" pitchFamily="34" charset="0"/>
                <a:ea typeface="MS PGothic" pitchFamily="34" charset="-128"/>
              </a:defRPr>
            </a:lvl7pPr>
            <a:lvl8pPr marL="3465171" indent="-231011" defTabSz="933671" eaLnBrk="0" fontAlgn="base" hangingPunct="0">
              <a:spcBef>
                <a:spcPct val="0"/>
              </a:spcBef>
              <a:spcAft>
                <a:spcPct val="0"/>
              </a:spcAft>
              <a:defRPr sz="2800">
                <a:solidFill>
                  <a:schemeClr val="tx1"/>
                </a:solidFill>
                <a:latin typeface="Arial" pitchFamily="34" charset="0"/>
                <a:ea typeface="MS PGothic" pitchFamily="34" charset="-128"/>
              </a:defRPr>
            </a:lvl8pPr>
            <a:lvl9pPr marL="3927193" indent="-231011" defTabSz="933671" eaLnBrk="0" fontAlgn="base" hangingPunct="0">
              <a:spcBef>
                <a:spcPct val="0"/>
              </a:spcBef>
              <a:spcAft>
                <a:spcPct val="0"/>
              </a:spcAft>
              <a:defRPr sz="2800">
                <a:solidFill>
                  <a:schemeClr val="tx1"/>
                </a:solidFill>
                <a:latin typeface="Arial" pitchFamily="34" charset="0"/>
                <a:ea typeface="MS PGothic" pitchFamily="34" charset="-128"/>
              </a:defRPr>
            </a:lvl9pPr>
          </a:lstStyle>
          <a:p>
            <a:fld id="{3C3A8A79-DF15-450F-80F1-25A5F9BD2B2D}" type="slidenum">
              <a:rPr lang="en-US" sz="1200">
                <a:solidFill>
                  <a:srgbClr val="000000"/>
                </a:solidFill>
              </a:rPr>
              <a:pPr/>
              <a:t>19</a:t>
            </a:fld>
            <a:endParaRPr lang="en-US" sz="12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04913" y="257175"/>
            <a:ext cx="4656137" cy="3490913"/>
          </a:xfrm>
          <a:ln/>
        </p:spPr>
      </p:sp>
      <p:sp>
        <p:nvSpPr>
          <p:cNvPr id="34819" name="Notes Placeholder 2"/>
          <p:cNvSpPr>
            <a:spLocks noGrp="1"/>
          </p:cNvSpPr>
          <p:nvPr>
            <p:ph type="body" idx="1"/>
          </p:nvPr>
        </p:nvSpPr>
        <p:spPr>
          <a:xfrm>
            <a:off x="136481" y="3795137"/>
            <a:ext cx="6761344" cy="4583986"/>
          </a:xfrm>
          <a:noFill/>
        </p:spPr>
        <p:txBody>
          <a:bodyPr/>
          <a:lstStyle/>
          <a:p>
            <a:pPr>
              <a:spcBef>
                <a:spcPct val="0"/>
              </a:spcBef>
            </a:pPr>
            <a:r>
              <a:rPr lang="en-US" sz="1900">
                <a:latin typeface="Arial" pitchFamily="34" charset="0"/>
              </a:rPr>
              <a:t>Our goal than is to have the technical and intellectual leadership in key experiments at the three frontiers. </a:t>
            </a:r>
          </a:p>
          <a:p>
            <a:pPr>
              <a:spcBef>
                <a:spcPct val="0"/>
              </a:spcBef>
            </a:pPr>
            <a:r>
              <a:rPr lang="en-US" sz="1900">
                <a:latin typeface="Arial" pitchFamily="34" charset="0"/>
              </a:rPr>
              <a:t>You see here the time line for the experiments that BNL is committed to. </a:t>
            </a:r>
          </a:p>
          <a:p>
            <a:pPr>
              <a:spcBef>
                <a:spcPct val="0"/>
              </a:spcBef>
            </a:pPr>
            <a:r>
              <a:rPr lang="en-US" sz="1900">
                <a:latin typeface="Arial" pitchFamily="34" charset="0"/>
              </a:rPr>
              <a:t>In the Energy frontier it is based on the ATLAS experiment.</a:t>
            </a:r>
            <a:endParaRPr lang="en-US" sz="1000">
              <a:latin typeface="Arial" pitchFamily="34" charset="0"/>
            </a:endParaRPr>
          </a:p>
          <a:p>
            <a:pPr>
              <a:spcBef>
                <a:spcPct val="0"/>
              </a:spcBef>
            </a:pPr>
            <a:r>
              <a:rPr lang="en-US" sz="1900">
                <a:latin typeface="Arial" pitchFamily="34" charset="0"/>
              </a:rPr>
              <a:t>In the Intensity frontier our main thrust is in neutrino physics Minos, Daya Bay , MicroBooNE leading to LBNE.</a:t>
            </a:r>
          </a:p>
          <a:p>
            <a:pPr>
              <a:spcBef>
                <a:spcPct val="0"/>
              </a:spcBef>
            </a:pPr>
            <a:r>
              <a:rPr lang="en-US" sz="1900">
                <a:latin typeface="Arial" pitchFamily="34" charset="0"/>
              </a:rPr>
              <a:t>In addition as you will see we are making critical contributions to Rare process.</a:t>
            </a:r>
            <a:endParaRPr lang="en-US" sz="1000">
              <a:latin typeface="Arial" pitchFamily="34" charset="0"/>
            </a:endParaRPr>
          </a:p>
          <a:p>
            <a:pPr>
              <a:spcBef>
                <a:spcPct val="0"/>
              </a:spcBef>
            </a:pPr>
            <a:r>
              <a:rPr lang="en-US" sz="1900">
                <a:latin typeface="Arial" pitchFamily="34" charset="0"/>
              </a:rPr>
              <a:t>The Cosmic frontier our main thrust is toward LSST – but our experimentalists are busy analyzing BOSS and DES data. </a:t>
            </a:r>
          </a:p>
          <a:p>
            <a:pPr>
              <a:spcBef>
                <a:spcPct val="0"/>
              </a:spcBef>
            </a:pPr>
            <a:r>
              <a:rPr lang="en-US" sz="1900">
                <a:latin typeface="Arial" pitchFamily="34" charset="0"/>
              </a:rPr>
              <a:t>To maintain our Scientific and technical capabilities  we need to maintain a balance between R&amp;D, Construction and analysis at any given time. </a:t>
            </a:r>
          </a:p>
        </p:txBody>
      </p:sp>
      <p:sp>
        <p:nvSpPr>
          <p:cNvPr id="34820" name="Slide Number Placeholder 3"/>
          <p:cNvSpPr>
            <a:spLocks noGrp="1"/>
          </p:cNvSpPr>
          <p:nvPr>
            <p:ph type="sldNum" sz="quarter" idx="5"/>
          </p:nvPr>
        </p:nvSpPr>
        <p:spPr>
          <a:noFill/>
        </p:spPr>
        <p:txBody>
          <a:bodyPr/>
          <a:lstStyle>
            <a:lvl1pPr defTabSz="941692">
              <a:defRPr sz="2800">
                <a:solidFill>
                  <a:schemeClr val="tx1"/>
                </a:solidFill>
                <a:latin typeface="Arial" pitchFamily="34" charset="0"/>
                <a:ea typeface="MS PGothic" pitchFamily="34" charset="-128"/>
              </a:defRPr>
            </a:lvl1pPr>
            <a:lvl2pPr marL="750787" indent="-288764" defTabSz="941692">
              <a:defRPr sz="2800">
                <a:solidFill>
                  <a:schemeClr val="tx1"/>
                </a:solidFill>
                <a:latin typeface="Arial" pitchFamily="34" charset="0"/>
                <a:ea typeface="MS PGothic" pitchFamily="34" charset="-128"/>
              </a:defRPr>
            </a:lvl2pPr>
            <a:lvl3pPr marL="1155057" indent="-231011" defTabSz="941692">
              <a:defRPr sz="2800">
                <a:solidFill>
                  <a:schemeClr val="tx1"/>
                </a:solidFill>
                <a:latin typeface="Arial" pitchFamily="34" charset="0"/>
                <a:ea typeface="MS PGothic" pitchFamily="34" charset="-128"/>
              </a:defRPr>
            </a:lvl3pPr>
            <a:lvl4pPr marL="1617079" indent="-231011" defTabSz="941692">
              <a:defRPr sz="2800">
                <a:solidFill>
                  <a:schemeClr val="tx1"/>
                </a:solidFill>
                <a:latin typeface="Arial" pitchFamily="34" charset="0"/>
                <a:ea typeface="MS PGothic" pitchFamily="34" charset="-128"/>
              </a:defRPr>
            </a:lvl4pPr>
            <a:lvl5pPr marL="2079102" indent="-231011" defTabSz="941692">
              <a:defRPr sz="2800">
                <a:solidFill>
                  <a:schemeClr val="tx1"/>
                </a:solidFill>
                <a:latin typeface="Arial" pitchFamily="34" charset="0"/>
                <a:ea typeface="MS PGothic" pitchFamily="34" charset="-128"/>
              </a:defRPr>
            </a:lvl5pPr>
            <a:lvl6pPr marL="2541125" indent="-231011" defTabSz="941692" eaLnBrk="0" fontAlgn="base" hangingPunct="0">
              <a:spcBef>
                <a:spcPct val="0"/>
              </a:spcBef>
              <a:spcAft>
                <a:spcPct val="0"/>
              </a:spcAft>
              <a:defRPr sz="2800">
                <a:solidFill>
                  <a:schemeClr val="tx1"/>
                </a:solidFill>
                <a:latin typeface="Arial" pitchFamily="34" charset="0"/>
                <a:ea typeface="MS PGothic" pitchFamily="34" charset="-128"/>
              </a:defRPr>
            </a:lvl6pPr>
            <a:lvl7pPr marL="3003147" indent="-231011" defTabSz="941692" eaLnBrk="0" fontAlgn="base" hangingPunct="0">
              <a:spcBef>
                <a:spcPct val="0"/>
              </a:spcBef>
              <a:spcAft>
                <a:spcPct val="0"/>
              </a:spcAft>
              <a:defRPr sz="2800">
                <a:solidFill>
                  <a:schemeClr val="tx1"/>
                </a:solidFill>
                <a:latin typeface="Arial" pitchFamily="34" charset="0"/>
                <a:ea typeface="MS PGothic" pitchFamily="34" charset="-128"/>
              </a:defRPr>
            </a:lvl7pPr>
            <a:lvl8pPr marL="3465171" indent="-231011" defTabSz="941692" eaLnBrk="0" fontAlgn="base" hangingPunct="0">
              <a:spcBef>
                <a:spcPct val="0"/>
              </a:spcBef>
              <a:spcAft>
                <a:spcPct val="0"/>
              </a:spcAft>
              <a:defRPr sz="2800">
                <a:solidFill>
                  <a:schemeClr val="tx1"/>
                </a:solidFill>
                <a:latin typeface="Arial" pitchFamily="34" charset="0"/>
                <a:ea typeface="MS PGothic" pitchFamily="34" charset="-128"/>
              </a:defRPr>
            </a:lvl8pPr>
            <a:lvl9pPr marL="3927193" indent="-231011" defTabSz="941692" eaLnBrk="0" fontAlgn="base" hangingPunct="0">
              <a:spcBef>
                <a:spcPct val="0"/>
              </a:spcBef>
              <a:spcAft>
                <a:spcPct val="0"/>
              </a:spcAft>
              <a:defRPr sz="2800">
                <a:solidFill>
                  <a:schemeClr val="tx1"/>
                </a:solidFill>
                <a:latin typeface="Arial" pitchFamily="34" charset="0"/>
                <a:ea typeface="MS PGothic" pitchFamily="34" charset="-128"/>
              </a:defRPr>
            </a:lvl9pPr>
          </a:lstStyle>
          <a:p>
            <a:fld id="{E8A90E10-0821-481A-A547-A3D18AC3D989}" type="slidenum">
              <a:rPr lang="en-US" sz="1200">
                <a:solidFill>
                  <a:srgbClr val="000000"/>
                </a:solidFill>
              </a:rPr>
              <a:pPr/>
              <a:t>20</a:t>
            </a:fld>
            <a:endParaRPr lang="en-US" sz="120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60" eaLnBrk="0" hangingPunct="0">
              <a:defRPr sz="2400" b="1">
                <a:solidFill>
                  <a:schemeClr val="tx1"/>
                </a:solidFill>
                <a:latin typeface="Times New Roman" pitchFamily="18" charset="0"/>
                <a:ea typeface="MS PGothic" pitchFamily="34" charset="-128"/>
              </a:defRPr>
            </a:lvl1pPr>
            <a:lvl2pPr marL="746122" indent="-286970" defTabSz="931060" eaLnBrk="0" hangingPunct="0">
              <a:defRPr sz="2400" b="1">
                <a:solidFill>
                  <a:schemeClr val="tx1"/>
                </a:solidFill>
                <a:latin typeface="Times New Roman" pitchFamily="18" charset="0"/>
                <a:ea typeface="MS PGothic" pitchFamily="34" charset="-128"/>
              </a:defRPr>
            </a:lvl2pPr>
            <a:lvl3pPr marL="1147881" indent="-229576" defTabSz="931060" eaLnBrk="0" hangingPunct="0">
              <a:defRPr sz="2400" b="1">
                <a:solidFill>
                  <a:schemeClr val="tx1"/>
                </a:solidFill>
                <a:latin typeface="Times New Roman" pitchFamily="18" charset="0"/>
                <a:ea typeface="MS PGothic" pitchFamily="34" charset="-128"/>
              </a:defRPr>
            </a:lvl3pPr>
            <a:lvl4pPr marL="1607034" indent="-229576" defTabSz="931060" eaLnBrk="0" hangingPunct="0">
              <a:defRPr sz="2400" b="1">
                <a:solidFill>
                  <a:schemeClr val="tx1"/>
                </a:solidFill>
                <a:latin typeface="Times New Roman" pitchFamily="18" charset="0"/>
                <a:ea typeface="MS PGothic" pitchFamily="34" charset="-128"/>
              </a:defRPr>
            </a:lvl4pPr>
            <a:lvl5pPr marL="2066187" indent="-229576" defTabSz="931060" eaLnBrk="0" hangingPunct="0">
              <a:defRPr sz="2400" b="1">
                <a:solidFill>
                  <a:schemeClr val="tx1"/>
                </a:solidFill>
                <a:latin typeface="Times New Roman" pitchFamily="18" charset="0"/>
                <a:ea typeface="MS PGothic" pitchFamily="34" charset="-128"/>
              </a:defRPr>
            </a:lvl5pPr>
            <a:lvl6pPr marL="2525339" indent="-229576" defTabSz="93106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84492" indent="-229576" defTabSz="93106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43644" indent="-229576" defTabSz="93106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902796" indent="-229576" defTabSz="93106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fld id="{333D93AD-EF14-4091-8884-5ED9305B397E}" type="slidenum">
              <a:rPr lang="en-US" sz="1100" b="0"/>
              <a:pPr/>
              <a:t>21</a:t>
            </a:fld>
            <a:endParaRPr lang="en-US" sz="1100" b="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C0C45AE-349C-46FB-B058-B4CA50D7691E}" type="slidenum">
              <a:rPr lang="en-US">
                <a:solidFill>
                  <a:srgbClr val="000000"/>
                </a:solidFill>
              </a:rPr>
              <a:pPr/>
              <a:t>22</a:t>
            </a:fld>
            <a:endParaRPr lang="en-US">
              <a:solidFill>
                <a:srgbClr val="000000"/>
              </a:solidFill>
            </a:endParaRPr>
          </a:p>
        </p:txBody>
      </p:sp>
      <p:sp>
        <p:nvSpPr>
          <p:cNvPr id="12290" name="Rectangle 7"/>
          <p:cNvSpPr txBox="1">
            <a:spLocks noGrp="1" noChangeArrowheads="1"/>
          </p:cNvSpPr>
          <p:nvPr/>
        </p:nvSpPr>
        <p:spPr bwMode="auto">
          <a:xfrm>
            <a:off x="3979931" y="8845045"/>
            <a:ext cx="3044719" cy="465614"/>
          </a:xfrm>
          <a:prstGeom prst="rect">
            <a:avLst/>
          </a:prstGeom>
          <a:noFill/>
          <a:ln w="9525">
            <a:noFill/>
            <a:miter lim="800000"/>
            <a:headEnd/>
            <a:tailEnd/>
          </a:ln>
        </p:spPr>
        <p:txBody>
          <a:bodyPr lIns="93338" tIns="46671" rIns="93338" bIns="46671" anchor="b"/>
          <a:lstStyle/>
          <a:p>
            <a:pPr algn="r" defTabSz="918922"/>
            <a:fld id="{19B30219-2AC2-4B62-A4B3-A2DEC908FC7C}" type="slidenum">
              <a:rPr lang="en-US" sz="1100">
                <a:solidFill>
                  <a:srgbClr val="000000"/>
                </a:solidFill>
                <a:latin typeface="Calibri" pitchFamily="34" charset="0"/>
                <a:ea typeface="+mn-ea"/>
              </a:rPr>
              <a:pPr algn="r" defTabSz="918922"/>
              <a:t>22</a:t>
            </a:fld>
            <a:endParaRPr lang="en-US" sz="1100">
              <a:solidFill>
                <a:srgbClr val="000000"/>
              </a:solidFill>
              <a:latin typeface="Calibri" pitchFamily="34" charset="0"/>
              <a:ea typeface="+mn-ea"/>
            </a:endParaRPr>
          </a:p>
        </p:txBody>
      </p:sp>
      <p:sp>
        <p:nvSpPr>
          <p:cNvPr id="122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92" name="Rectangle 3"/>
          <p:cNvSpPr>
            <a:spLocks noGrp="1" noChangeArrowheads="1"/>
          </p:cNvSpPr>
          <p:nvPr>
            <p:ph type="body" idx="1"/>
          </p:nvPr>
        </p:nvSpPr>
        <p:spPr bwMode="auto">
          <a:noFill/>
        </p:spPr>
        <p:txBody>
          <a:bodyPr wrap="square" lIns="93338" tIns="46671" rIns="93338" bIns="46671"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ADD45D-BEE0-4117-A40A-9304E9D2B166}" type="slidenum">
              <a:rPr lang="en-US" smtClean="0"/>
              <a:pPr>
                <a:defRPr/>
              </a:pPr>
              <a:t>23</a:t>
            </a:fld>
            <a:endParaRPr lang="en-US"/>
          </a:p>
        </p:txBody>
      </p:sp>
    </p:spTree>
    <p:extLst>
      <p:ext uri="{BB962C8B-B14F-4D97-AF65-F5344CB8AC3E}">
        <p14:creationId xmlns:p14="http://schemas.microsoft.com/office/powerpoint/2010/main" val="2139270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0" descr="ppt_BG_Title_BNL_blu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050" y="0"/>
            <a:ext cx="91821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ctrTitle"/>
          </p:nvPr>
        </p:nvSpPr>
        <p:spPr>
          <a:xfrm>
            <a:off x="457200" y="457200"/>
            <a:ext cx="6172200" cy="1600200"/>
          </a:xfrm>
        </p:spPr>
        <p:txBody>
          <a:bodyPr anchor="b"/>
          <a:lstStyle>
            <a:lvl1pPr algn="r">
              <a:defRPr sz="3800">
                <a:solidFill>
                  <a:schemeClr val="bg1"/>
                </a:solidFill>
              </a:defRPr>
            </a:lvl1pPr>
          </a:lstStyle>
          <a:p>
            <a:r>
              <a:rPr lang="en-US" smtClean="0"/>
              <a:t>Click to edit Master title style</a:t>
            </a:r>
            <a:endParaRPr lang="en-US"/>
          </a:p>
        </p:txBody>
      </p:sp>
      <p:sp>
        <p:nvSpPr>
          <p:cNvPr id="7172" name="Rectangle 4"/>
          <p:cNvSpPr>
            <a:spLocks noGrp="1" noChangeArrowheads="1"/>
          </p:cNvSpPr>
          <p:nvPr>
            <p:ph type="subTitle" idx="1"/>
          </p:nvPr>
        </p:nvSpPr>
        <p:spPr>
          <a:xfrm>
            <a:off x="457200" y="2286000"/>
            <a:ext cx="6172200" cy="990600"/>
          </a:xfrm>
        </p:spPr>
        <p:txBody>
          <a:bodyPr/>
          <a:lstStyle>
            <a:lvl1pPr marL="0" indent="0" algn="r">
              <a:buFont typeface="Wingdings" pitchFamily="48" charset="2"/>
              <a:buNone/>
              <a:defRPr sz="1900" i="1">
                <a:solidFill>
                  <a:schemeClr val="bg1"/>
                </a:solidFill>
              </a:defRPr>
            </a:lvl1pPr>
          </a:lstStyle>
          <a:p>
            <a:r>
              <a:rPr lang="en-US" smtClean="0"/>
              <a:t>Click to edit Master subtitle style</a:t>
            </a:r>
            <a:endParaRPr lang="en-US"/>
          </a:p>
        </p:txBody>
      </p:sp>
    </p:spTree>
    <p:extLst>
      <p:ext uri="{BB962C8B-B14F-4D97-AF65-F5344CB8AC3E}">
        <p14:creationId xmlns:p14="http://schemas.microsoft.com/office/powerpoint/2010/main" val="1244273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2057400" y="6223000"/>
            <a:ext cx="1143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81350" y="6235700"/>
            <a:ext cx="30099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23CE73-C68C-425B-9B1F-E1C31B6C79ED}" type="slidenum">
              <a:rPr lang="en-US"/>
              <a:pPr>
                <a:defRPr/>
              </a:pPr>
              <a:t>‹#›</a:t>
            </a:fld>
            <a:endParaRPr lang="en-US"/>
          </a:p>
        </p:txBody>
      </p:sp>
    </p:spTree>
    <p:extLst>
      <p:ext uri="{BB962C8B-B14F-4D97-AF65-F5344CB8AC3E}">
        <p14:creationId xmlns:p14="http://schemas.microsoft.com/office/powerpoint/2010/main" val="3327064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955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04800"/>
            <a:ext cx="61341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2057400" y="6223000"/>
            <a:ext cx="1143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81350" y="6235700"/>
            <a:ext cx="30099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1CBBCA-B054-43A8-83FD-4CAEE2FDC65C}" type="slidenum">
              <a:rPr lang="en-US"/>
              <a:pPr>
                <a:defRPr/>
              </a:pPr>
              <a:t>‹#›</a:t>
            </a:fld>
            <a:endParaRPr lang="en-US"/>
          </a:p>
        </p:txBody>
      </p:sp>
    </p:spTree>
    <p:extLst>
      <p:ext uri="{BB962C8B-B14F-4D97-AF65-F5344CB8AC3E}">
        <p14:creationId xmlns:p14="http://schemas.microsoft.com/office/powerpoint/2010/main" val="1451860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p:spTree>
      <p:nvGrpSpPr>
        <p:cNvPr id="1" name=""/>
        <p:cNvGrpSpPr/>
        <p:nvPr/>
      </p:nvGrpSpPr>
      <p:grpSpPr>
        <a:xfrm>
          <a:off x="0" y="0"/>
          <a:ext cx="0" cy="0"/>
          <a:chOff x="0" y="0"/>
          <a:chExt cx="0" cy="0"/>
        </a:xfrm>
      </p:grpSpPr>
      <p:pic>
        <p:nvPicPr>
          <p:cNvPr id="10" name="image.png"/>
          <p:cNvPicPr/>
          <p:nvPr/>
        </p:nvPicPr>
        <p:blipFill>
          <a:blip r:embed="rId2">
            <a:extLst/>
          </a:blip>
          <a:stretch>
            <a:fillRect/>
          </a:stretch>
        </p:blipFill>
        <p:spPr>
          <a:xfrm>
            <a:off x="0" y="0"/>
            <a:ext cx="9144000" cy="6858000"/>
          </a:xfrm>
          <a:prstGeom prst="rect">
            <a:avLst/>
          </a:prstGeom>
          <a:ln w="3175">
            <a:miter lim="400000"/>
          </a:ln>
        </p:spPr>
      </p:pic>
      <p:sp>
        <p:nvSpPr>
          <p:cNvPr id="11" name="Shape 11"/>
          <p:cNvSpPr>
            <a:spLocks noGrp="1"/>
          </p:cNvSpPr>
          <p:nvPr>
            <p:ph type="title"/>
          </p:nvPr>
        </p:nvSpPr>
        <p:spPr>
          <a:xfrm>
            <a:off x="383976" y="0"/>
            <a:ext cx="8384978" cy="866180"/>
          </a:xfrm>
          <a:prstGeom prst="rect">
            <a:avLst/>
          </a:prstGeom>
        </p:spPr>
        <p:txBody>
          <a:bodyPr/>
          <a:lstStyle/>
          <a:p>
            <a:pPr lvl="0">
              <a:defRPr sz="1800" b="0">
                <a:solidFill>
                  <a:srgbClr val="000000"/>
                </a:solidFill>
                <a:uFillTx/>
              </a:defRPr>
            </a:pPr>
            <a:r>
              <a:rPr sz="3400" b="1">
                <a:solidFill>
                  <a:srgbClr val="013E92"/>
                </a:solidFill>
                <a:uFill>
                  <a:solidFill>
                    <a:srgbClr val="013E92"/>
                  </a:solidFill>
                </a:uFill>
              </a:rPr>
              <a:t>Title Text</a:t>
            </a:r>
          </a:p>
        </p:txBody>
      </p:sp>
      <p:sp>
        <p:nvSpPr>
          <p:cNvPr id="12" name="Shape 12"/>
          <p:cNvSpPr>
            <a:spLocks noGrp="1"/>
          </p:cNvSpPr>
          <p:nvPr>
            <p:ph type="sldNum" sz="quarter" idx="2"/>
          </p:nvPr>
        </p:nvSpPr>
        <p:spPr>
          <a:prstGeom prst="rect">
            <a:avLst/>
          </a:prstGeom>
        </p:spPr>
        <p:txBody>
          <a:bodyPr/>
          <a:lstStyle>
            <a:lvl1pPr>
              <a:defRPr>
                <a:effectLst>
                  <a:outerShdw blurRad="12700" dist="25400" dir="2700000" rotWithShape="0">
                    <a:srgbClr val="CBCBCB"/>
                  </a:outerShdw>
                </a:effectLst>
              </a:defRPr>
            </a:lvl1pPr>
          </a:lstStyle>
          <a:p>
            <a:pPr lvl="0"/>
            <a:fld id="{86CB4B4D-7CA3-9044-876B-883B54F8677D}" type="slidenum">
              <a:t>‹#›</a:t>
            </a:fld>
            <a:endParaRPr/>
          </a:p>
        </p:txBody>
      </p:sp>
    </p:spTree>
    <p:extLst>
      <p:ext uri="{BB962C8B-B14F-4D97-AF65-F5344CB8AC3E}">
        <p14:creationId xmlns:p14="http://schemas.microsoft.com/office/powerpoint/2010/main" val="2918846244"/>
      </p:ext>
    </p:extLst>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4" name="Shape 14"/>
          <p:cNvSpPr>
            <a:spLocks noGrp="1"/>
          </p:cNvSpPr>
          <p:nvPr>
            <p:ph type="title"/>
          </p:nvPr>
        </p:nvSpPr>
        <p:spPr>
          <a:prstGeom prst="rect">
            <a:avLst/>
          </a:prstGeom>
        </p:spPr>
        <p:txBody>
          <a:bodyPr/>
          <a:lstStyle/>
          <a:p>
            <a:pPr lvl="0">
              <a:defRPr sz="1800" b="0">
                <a:solidFill>
                  <a:srgbClr val="000000"/>
                </a:solidFill>
                <a:uFillTx/>
              </a:defRPr>
            </a:pPr>
            <a:r>
              <a:rPr sz="3400" b="1">
                <a:solidFill>
                  <a:srgbClr val="013E92"/>
                </a:solidFill>
                <a:uFill>
                  <a:solidFill>
                    <a:srgbClr val="013E92"/>
                  </a:solidFill>
                </a:uFill>
              </a:rPr>
              <a:t>Title Text</a:t>
            </a:r>
          </a:p>
        </p:txBody>
      </p:sp>
      <p:sp>
        <p:nvSpPr>
          <p:cNvPr id="15" name="Shape 15"/>
          <p:cNvSpPr>
            <a:spLocks noGrp="1"/>
          </p:cNvSpPr>
          <p:nvPr>
            <p:ph type="body" idx="1"/>
          </p:nvPr>
        </p:nvSpPr>
        <p:spPr>
          <a:prstGeom prst="rect">
            <a:avLst/>
          </a:prstGeom>
        </p:spPr>
        <p:txBody>
          <a:bodyPr/>
          <a:lstStyle>
            <a:lvl2pPr marL="681536" indent="-183696">
              <a:spcBef>
                <a:spcPts val="600"/>
              </a:spcBef>
              <a:buFont typeface="Times"/>
              <a:buChar char="•"/>
              <a:defRPr sz="1800"/>
            </a:lvl2pPr>
            <a:lvl3pPr marL="1050289" indent="-152400">
              <a:lnSpc>
                <a:spcPct val="80000"/>
              </a:lnSpc>
              <a:buFontTx/>
              <a:buChar char="-"/>
              <a:defRPr sz="1600"/>
            </a:lvl3pPr>
            <a:lvl4pPr marL="1400809" indent="-160019">
              <a:lnSpc>
                <a:spcPct val="80000"/>
              </a:lnSpc>
              <a:spcBef>
                <a:spcPts val="600"/>
              </a:spcBef>
              <a:buFontTx/>
              <a:buChar char="-"/>
              <a:defRPr sz="1400"/>
            </a:lvl4pPr>
            <a:lvl5pPr marL="1736089" indent="-152400">
              <a:lnSpc>
                <a:spcPct val="80000"/>
              </a:lnSpc>
              <a:spcBef>
                <a:spcPts val="600"/>
              </a:spcBef>
              <a:buFontTx/>
              <a:buChar char="-"/>
              <a:defRPr sz="1200"/>
            </a:lvl5pPr>
          </a:lstStyle>
          <a:p>
            <a:pPr lvl="0">
              <a:defRPr sz="1800">
                <a:solidFill>
                  <a:srgbClr val="000000"/>
                </a:solidFill>
                <a:uFillTx/>
              </a:defRPr>
            </a:pPr>
            <a:r>
              <a:rPr sz="2200">
                <a:solidFill>
                  <a:srgbClr val="413E40"/>
                </a:solidFill>
                <a:uFill>
                  <a:solidFill>
                    <a:srgbClr val="413E40"/>
                  </a:solidFill>
                </a:uFill>
              </a:rPr>
              <a:t>Body Level One</a:t>
            </a:r>
          </a:p>
          <a:p>
            <a:pPr lvl="1">
              <a:defRPr>
                <a:solidFill>
                  <a:srgbClr val="000000"/>
                </a:solidFill>
                <a:uFillTx/>
              </a:defRPr>
            </a:pPr>
            <a:r>
              <a:rPr>
                <a:solidFill>
                  <a:srgbClr val="413E40"/>
                </a:solidFill>
                <a:uFill>
                  <a:solidFill>
                    <a:srgbClr val="413E40"/>
                  </a:solidFill>
                </a:uFill>
              </a:rPr>
              <a:t>Body Level Two</a:t>
            </a:r>
          </a:p>
          <a:p>
            <a:pPr lvl="2">
              <a:defRPr sz="1800">
                <a:solidFill>
                  <a:srgbClr val="000000"/>
                </a:solidFill>
                <a:uFillTx/>
              </a:defRPr>
            </a:pPr>
            <a:r>
              <a:rPr sz="1600">
                <a:solidFill>
                  <a:srgbClr val="413E40"/>
                </a:solidFill>
                <a:uFill>
                  <a:solidFill>
                    <a:srgbClr val="413E40"/>
                  </a:solidFill>
                </a:uFill>
              </a:rPr>
              <a:t>Body Level Three</a:t>
            </a:r>
          </a:p>
          <a:p>
            <a:pPr lvl="3">
              <a:defRPr sz="1800">
                <a:solidFill>
                  <a:srgbClr val="000000"/>
                </a:solidFill>
                <a:uFillTx/>
              </a:defRPr>
            </a:pPr>
            <a:r>
              <a:rPr sz="1400">
                <a:solidFill>
                  <a:srgbClr val="413E40"/>
                </a:solidFill>
                <a:uFill>
                  <a:solidFill>
                    <a:srgbClr val="413E40"/>
                  </a:solidFill>
                </a:uFill>
              </a:rPr>
              <a:t>Body Level Four</a:t>
            </a:r>
          </a:p>
          <a:p>
            <a:pPr lvl="4">
              <a:defRPr sz="1800">
                <a:solidFill>
                  <a:srgbClr val="000000"/>
                </a:solidFill>
                <a:uFillTx/>
              </a:defRPr>
            </a:pPr>
            <a:r>
              <a:rPr sz="1200">
                <a:solidFill>
                  <a:srgbClr val="413E40"/>
                </a:solidFill>
                <a:uFill>
                  <a:solidFill>
                    <a:srgbClr val="413E40"/>
                  </a:solidFill>
                </a:uFill>
              </a:rPr>
              <a:t>Body Level Five</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453289620"/>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2057400" y="6223000"/>
            <a:ext cx="1143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81350" y="6235700"/>
            <a:ext cx="30099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9A3470-213E-4D5A-B6E8-4942EB2F63FE}" type="slidenum">
              <a:rPr lang="en-US"/>
              <a:pPr>
                <a:defRPr/>
              </a:pPr>
              <a:t>‹#›</a:t>
            </a:fld>
            <a:endParaRPr lang="en-US"/>
          </a:p>
        </p:txBody>
      </p:sp>
    </p:spTree>
    <p:extLst>
      <p:ext uri="{BB962C8B-B14F-4D97-AF65-F5344CB8AC3E}">
        <p14:creationId xmlns:p14="http://schemas.microsoft.com/office/powerpoint/2010/main" val="3311791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2057400" y="6223000"/>
            <a:ext cx="1143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81350" y="6235700"/>
            <a:ext cx="30099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E3F8CA-6DB4-4AA9-B322-1C3D787C4D7E}" type="slidenum">
              <a:rPr lang="en-US"/>
              <a:pPr>
                <a:defRPr/>
              </a:pPr>
              <a:t>‹#›</a:t>
            </a:fld>
            <a:endParaRPr lang="en-US"/>
          </a:p>
        </p:txBody>
      </p:sp>
    </p:spTree>
    <p:extLst>
      <p:ext uri="{BB962C8B-B14F-4D97-AF65-F5344CB8AC3E}">
        <p14:creationId xmlns:p14="http://schemas.microsoft.com/office/powerpoint/2010/main" val="554500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828800"/>
            <a:ext cx="3733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733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2057400" y="6223000"/>
            <a:ext cx="1143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81350" y="6235700"/>
            <a:ext cx="3009900" cy="45720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0FB87D-DF4B-43BF-847B-431D982F4502}" type="slidenum">
              <a:rPr lang="en-US"/>
              <a:pPr>
                <a:defRPr/>
              </a:pPr>
              <a:t>‹#›</a:t>
            </a:fld>
            <a:endParaRPr lang="en-US"/>
          </a:p>
        </p:txBody>
      </p:sp>
    </p:spTree>
    <p:extLst>
      <p:ext uri="{BB962C8B-B14F-4D97-AF65-F5344CB8AC3E}">
        <p14:creationId xmlns:p14="http://schemas.microsoft.com/office/powerpoint/2010/main" val="2025639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2057400" y="6223000"/>
            <a:ext cx="1143000" cy="457200"/>
          </a:xfrm>
          <a:prstGeom prst="rect">
            <a:avLst/>
          </a:prstGeom>
          <a:ln/>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3181350" y="6235700"/>
            <a:ext cx="3009900" cy="457200"/>
          </a:xfrm>
          <a:prstGeom prst="rect">
            <a:avLst/>
          </a:prstGeom>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6F9CD29-4304-4529-A5EF-2B496FFDC583}" type="slidenum">
              <a:rPr lang="en-US"/>
              <a:pPr>
                <a:defRPr/>
              </a:pPr>
              <a:t>‹#›</a:t>
            </a:fld>
            <a:endParaRPr lang="en-US"/>
          </a:p>
        </p:txBody>
      </p:sp>
    </p:spTree>
    <p:extLst>
      <p:ext uri="{BB962C8B-B14F-4D97-AF65-F5344CB8AC3E}">
        <p14:creationId xmlns:p14="http://schemas.microsoft.com/office/powerpoint/2010/main" val="3898653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2057400" y="6223000"/>
            <a:ext cx="1143000" cy="45720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81350" y="6235700"/>
            <a:ext cx="3009900" cy="45720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6DF5377-3E96-43DA-BC79-473ABCBDC38B}" type="slidenum">
              <a:rPr lang="en-US"/>
              <a:pPr>
                <a:defRPr/>
              </a:pPr>
              <a:t>‹#›</a:t>
            </a:fld>
            <a:endParaRPr lang="en-US"/>
          </a:p>
        </p:txBody>
      </p:sp>
    </p:spTree>
    <p:extLst>
      <p:ext uri="{BB962C8B-B14F-4D97-AF65-F5344CB8AC3E}">
        <p14:creationId xmlns:p14="http://schemas.microsoft.com/office/powerpoint/2010/main" val="672019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2057400" y="6223000"/>
            <a:ext cx="1143000" cy="45720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81350" y="6235700"/>
            <a:ext cx="3009900" cy="45720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AC850F-5B7C-4F55-ADA7-945D9A9044E7}" type="slidenum">
              <a:rPr lang="en-US"/>
              <a:pPr>
                <a:defRPr/>
              </a:pPr>
              <a:t>‹#›</a:t>
            </a:fld>
            <a:endParaRPr lang="en-US"/>
          </a:p>
        </p:txBody>
      </p:sp>
    </p:spTree>
    <p:extLst>
      <p:ext uri="{BB962C8B-B14F-4D97-AF65-F5344CB8AC3E}">
        <p14:creationId xmlns:p14="http://schemas.microsoft.com/office/powerpoint/2010/main" val="2608948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2057400" y="6223000"/>
            <a:ext cx="1143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81350" y="6235700"/>
            <a:ext cx="3009900" cy="45720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C07CA9-ECD7-48EA-B4F6-C0AEC9C2FC9A}" type="slidenum">
              <a:rPr lang="en-US"/>
              <a:pPr>
                <a:defRPr/>
              </a:pPr>
              <a:t>‹#›</a:t>
            </a:fld>
            <a:endParaRPr lang="en-US"/>
          </a:p>
        </p:txBody>
      </p:sp>
    </p:spTree>
    <p:extLst>
      <p:ext uri="{BB962C8B-B14F-4D97-AF65-F5344CB8AC3E}">
        <p14:creationId xmlns:p14="http://schemas.microsoft.com/office/powerpoint/2010/main" val="237494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2057400" y="6223000"/>
            <a:ext cx="1143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81350" y="6235700"/>
            <a:ext cx="3009900" cy="45720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A7FAB6-14C5-4049-BA63-DAB582E161C5}" type="slidenum">
              <a:rPr lang="en-US"/>
              <a:pPr>
                <a:defRPr/>
              </a:pPr>
              <a:t>‹#›</a:t>
            </a:fld>
            <a:endParaRPr lang="en-US"/>
          </a:p>
        </p:txBody>
      </p:sp>
    </p:spTree>
    <p:extLst>
      <p:ext uri="{BB962C8B-B14F-4D97-AF65-F5344CB8AC3E}">
        <p14:creationId xmlns:p14="http://schemas.microsoft.com/office/powerpoint/2010/main" val="42409629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8" descr="REVBG_Slide4_Blue"/>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762000" y="1371600"/>
            <a:ext cx="7620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6324600" y="6235700"/>
            <a:ext cx="990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400" smtClean="0">
                <a:solidFill>
                  <a:srgbClr val="042B7F"/>
                </a:solidFill>
                <a:ea typeface="ＭＳ Ｐゴシック" pitchFamily="48" charset="-128"/>
              </a:defRPr>
            </a:lvl1pPr>
          </a:lstStyle>
          <a:p>
            <a:pPr>
              <a:defRPr/>
            </a:pPr>
            <a:fld id="{94DA12C2-A840-4260-B5BF-B489B1360CB0}" type="slidenum">
              <a:rPr lang="en-US"/>
              <a:pPr>
                <a:defRPr/>
              </a:pPr>
              <a:t>‹#›</a:t>
            </a:fld>
            <a:endParaRPr lang="en-US"/>
          </a:p>
        </p:txBody>
      </p:sp>
      <p:sp>
        <p:nvSpPr>
          <p:cNvPr id="1031" name="Rectangle 2"/>
          <p:cNvSpPr>
            <a:spLocks noGrp="1" noChangeArrowheads="1"/>
          </p:cNvSpPr>
          <p:nvPr>
            <p:ph type="title"/>
          </p:nvPr>
        </p:nvSpPr>
        <p:spPr bwMode="auto">
          <a:xfrm>
            <a:off x="381000" y="304801"/>
            <a:ext cx="838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7" r:id="rId12"/>
    <p:sldLayoutId id="2147483678" r:id="rId13"/>
  </p:sldLayoutIdLst>
  <p:txStyles>
    <p:titleStyle>
      <a:lvl1pPr algn="l" rtl="0" eaLnBrk="1" fontAlgn="base" hangingPunct="1">
        <a:lnSpc>
          <a:spcPct val="80000"/>
        </a:lnSpc>
        <a:spcBef>
          <a:spcPct val="0"/>
        </a:spcBef>
        <a:spcAft>
          <a:spcPct val="0"/>
        </a:spcAft>
        <a:defRPr sz="3600" b="1">
          <a:solidFill>
            <a:srgbClr val="042B7F"/>
          </a:solidFill>
          <a:latin typeface="+mj-lt"/>
          <a:ea typeface="+mj-ea"/>
          <a:cs typeface="+mj-cs"/>
        </a:defRPr>
      </a:lvl1pPr>
      <a:lvl2pPr algn="l" rtl="0" eaLnBrk="1" fontAlgn="base" hangingPunct="1">
        <a:lnSpc>
          <a:spcPct val="80000"/>
        </a:lnSpc>
        <a:spcBef>
          <a:spcPct val="0"/>
        </a:spcBef>
        <a:spcAft>
          <a:spcPct val="0"/>
        </a:spcAft>
        <a:defRPr sz="3600" b="1">
          <a:solidFill>
            <a:srgbClr val="042B7F"/>
          </a:solidFill>
          <a:latin typeface="Arial" charset="0"/>
          <a:ea typeface="ＭＳ Ｐゴシック" pitchFamily="48" charset="-128"/>
        </a:defRPr>
      </a:lvl2pPr>
      <a:lvl3pPr algn="l" rtl="0" eaLnBrk="1" fontAlgn="base" hangingPunct="1">
        <a:lnSpc>
          <a:spcPct val="80000"/>
        </a:lnSpc>
        <a:spcBef>
          <a:spcPct val="0"/>
        </a:spcBef>
        <a:spcAft>
          <a:spcPct val="0"/>
        </a:spcAft>
        <a:defRPr sz="3600" b="1">
          <a:solidFill>
            <a:srgbClr val="042B7F"/>
          </a:solidFill>
          <a:latin typeface="Arial" charset="0"/>
          <a:ea typeface="ＭＳ Ｐゴシック" pitchFamily="48" charset="-128"/>
        </a:defRPr>
      </a:lvl3pPr>
      <a:lvl4pPr algn="l" rtl="0" eaLnBrk="1" fontAlgn="base" hangingPunct="1">
        <a:lnSpc>
          <a:spcPct val="80000"/>
        </a:lnSpc>
        <a:spcBef>
          <a:spcPct val="0"/>
        </a:spcBef>
        <a:spcAft>
          <a:spcPct val="0"/>
        </a:spcAft>
        <a:defRPr sz="3600" b="1">
          <a:solidFill>
            <a:srgbClr val="042B7F"/>
          </a:solidFill>
          <a:latin typeface="Arial" charset="0"/>
          <a:ea typeface="ＭＳ Ｐゴシック" pitchFamily="48" charset="-128"/>
        </a:defRPr>
      </a:lvl4pPr>
      <a:lvl5pPr algn="l" rtl="0" eaLnBrk="1" fontAlgn="base" hangingPunct="1">
        <a:lnSpc>
          <a:spcPct val="80000"/>
        </a:lnSpc>
        <a:spcBef>
          <a:spcPct val="0"/>
        </a:spcBef>
        <a:spcAft>
          <a:spcPct val="0"/>
        </a:spcAft>
        <a:defRPr sz="3600" b="1">
          <a:solidFill>
            <a:srgbClr val="042B7F"/>
          </a:solidFill>
          <a:latin typeface="Arial" charset="0"/>
          <a:ea typeface="ＭＳ Ｐゴシック" pitchFamily="48" charset="-128"/>
        </a:defRPr>
      </a:lvl5pPr>
      <a:lvl6pPr marL="457200" algn="l" rtl="0" eaLnBrk="1" fontAlgn="base" hangingPunct="1">
        <a:lnSpc>
          <a:spcPct val="80000"/>
        </a:lnSpc>
        <a:spcBef>
          <a:spcPct val="0"/>
        </a:spcBef>
        <a:spcAft>
          <a:spcPct val="0"/>
        </a:spcAft>
        <a:defRPr sz="3600" b="1">
          <a:solidFill>
            <a:srgbClr val="042B7F"/>
          </a:solidFill>
          <a:latin typeface="Arial" charset="0"/>
          <a:ea typeface="ＭＳ Ｐゴシック" pitchFamily="48" charset="-128"/>
        </a:defRPr>
      </a:lvl6pPr>
      <a:lvl7pPr marL="914400" algn="l" rtl="0" eaLnBrk="1" fontAlgn="base" hangingPunct="1">
        <a:lnSpc>
          <a:spcPct val="80000"/>
        </a:lnSpc>
        <a:spcBef>
          <a:spcPct val="0"/>
        </a:spcBef>
        <a:spcAft>
          <a:spcPct val="0"/>
        </a:spcAft>
        <a:defRPr sz="3600" b="1">
          <a:solidFill>
            <a:srgbClr val="042B7F"/>
          </a:solidFill>
          <a:latin typeface="Arial" charset="0"/>
          <a:ea typeface="ＭＳ Ｐゴシック" pitchFamily="48" charset="-128"/>
        </a:defRPr>
      </a:lvl7pPr>
      <a:lvl8pPr marL="1371600" algn="l" rtl="0" eaLnBrk="1" fontAlgn="base" hangingPunct="1">
        <a:lnSpc>
          <a:spcPct val="80000"/>
        </a:lnSpc>
        <a:spcBef>
          <a:spcPct val="0"/>
        </a:spcBef>
        <a:spcAft>
          <a:spcPct val="0"/>
        </a:spcAft>
        <a:defRPr sz="3600" b="1">
          <a:solidFill>
            <a:srgbClr val="042B7F"/>
          </a:solidFill>
          <a:latin typeface="Arial" charset="0"/>
          <a:ea typeface="ＭＳ Ｐゴシック" pitchFamily="48" charset="-128"/>
        </a:defRPr>
      </a:lvl8pPr>
      <a:lvl9pPr marL="1828800" algn="l" rtl="0" eaLnBrk="1" fontAlgn="base" hangingPunct="1">
        <a:lnSpc>
          <a:spcPct val="80000"/>
        </a:lnSpc>
        <a:spcBef>
          <a:spcPct val="0"/>
        </a:spcBef>
        <a:spcAft>
          <a:spcPct val="0"/>
        </a:spcAft>
        <a:defRPr sz="3600" b="1">
          <a:solidFill>
            <a:srgbClr val="042B7F"/>
          </a:solidFill>
          <a:latin typeface="Arial" charset="0"/>
          <a:ea typeface="ＭＳ Ｐゴシック" pitchFamily="48" charset="-128"/>
        </a:defRPr>
      </a:lvl9pPr>
    </p:titleStyle>
    <p:bodyStyle>
      <a:lvl1pPr marL="342900" indent="-342900" algn="l" rtl="0" eaLnBrk="1" fontAlgn="base" hangingPunct="1">
        <a:spcBef>
          <a:spcPct val="20000"/>
        </a:spcBef>
        <a:spcAft>
          <a:spcPct val="0"/>
        </a:spcAft>
        <a:buClr>
          <a:srgbClr val="042B7F"/>
        </a:buClr>
        <a:buSzPct val="110000"/>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42B7F"/>
        </a:buClr>
        <a:buSzPct val="90000"/>
        <a:buFont typeface="Times" pitchFamily="48" charset="0"/>
        <a:buChar char="•"/>
        <a:defRPr sz="2000">
          <a:solidFill>
            <a:schemeClr val="tx1"/>
          </a:solidFill>
          <a:latin typeface="+mn-lt"/>
          <a:ea typeface="+mn-ea"/>
        </a:defRPr>
      </a:lvl2pPr>
      <a:lvl3pPr marL="1085850" indent="-228600" algn="l" rtl="0" eaLnBrk="1" fontAlgn="base" hangingPunct="1">
        <a:lnSpc>
          <a:spcPct val="80000"/>
        </a:lnSpc>
        <a:spcBef>
          <a:spcPct val="20000"/>
        </a:spcBef>
        <a:spcAft>
          <a:spcPct val="0"/>
        </a:spcAft>
        <a:buClr>
          <a:srgbClr val="042B7F"/>
        </a:buClr>
        <a:buSzPct val="90000"/>
        <a:buChar char="-"/>
        <a:defRPr sz="2400">
          <a:solidFill>
            <a:schemeClr val="tx1"/>
          </a:solidFill>
          <a:latin typeface="+mn-lt"/>
          <a:ea typeface="+mn-ea"/>
        </a:defRPr>
      </a:lvl3pPr>
      <a:lvl4pPr marL="1428750" indent="-228600" algn="l" rtl="0" eaLnBrk="1" fontAlgn="base" hangingPunct="1">
        <a:lnSpc>
          <a:spcPct val="80000"/>
        </a:lnSpc>
        <a:spcBef>
          <a:spcPct val="20000"/>
        </a:spcBef>
        <a:spcAft>
          <a:spcPct val="0"/>
        </a:spcAft>
        <a:buClr>
          <a:srgbClr val="042B7F"/>
        </a:buClr>
        <a:buSzPct val="90000"/>
        <a:buChar char="-"/>
        <a:defRPr sz="2000">
          <a:solidFill>
            <a:schemeClr val="tx1"/>
          </a:solidFill>
          <a:latin typeface="+mn-lt"/>
          <a:ea typeface="+mn-ea"/>
        </a:defRPr>
      </a:lvl4pPr>
      <a:lvl5pPr marL="1771650" indent="-228600" algn="l" rtl="0" eaLnBrk="1" fontAlgn="base" hangingPunct="1">
        <a:lnSpc>
          <a:spcPct val="80000"/>
        </a:lnSpc>
        <a:spcBef>
          <a:spcPct val="20000"/>
        </a:spcBef>
        <a:spcAft>
          <a:spcPct val="0"/>
        </a:spcAft>
        <a:buClr>
          <a:srgbClr val="042B7F"/>
        </a:buClr>
        <a:buSzPct val="90000"/>
        <a:buChar char="-"/>
        <a:defRPr sz="2000">
          <a:solidFill>
            <a:schemeClr val="tx1"/>
          </a:solidFill>
          <a:latin typeface="+mn-lt"/>
          <a:ea typeface="+mn-ea"/>
        </a:defRPr>
      </a:lvl5pPr>
      <a:lvl6pPr marL="22288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6pPr>
      <a:lvl7pPr marL="26860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7pPr>
      <a:lvl8pPr marL="31432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8pPr>
      <a:lvl9pPr marL="36004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png"/><Relationship Id="rId5" Type="http://schemas.openxmlformats.org/officeDocument/2006/relationships/image" Target="../media/image32.emf"/><Relationship Id="rId6"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6.xml"/><Relationship Id="rId2"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jpe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3" Type="http://schemas.openxmlformats.org/officeDocument/2006/relationships/image" Target="../media/image40.tif"/><Relationship Id="rId4" Type="http://schemas.openxmlformats.org/officeDocument/2006/relationships/image" Target="../media/image8.png"/><Relationship Id="rId1" Type="http://schemas.openxmlformats.org/officeDocument/2006/relationships/slideLayout" Target="../slideLayouts/slideLayout12.xml"/><Relationship Id="rId2"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1" Type="http://schemas.openxmlformats.org/officeDocument/2006/relationships/slideLayout" Target="../slideLayouts/slideLayout12.xml"/><Relationship Id="rId2" Type="http://schemas.openxmlformats.org/officeDocument/2006/relationships/image" Target="../media/image4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5.png"/><Relationship Id="rId3"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eg"/><Relationship Id="rId5"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50.jpg"/><Relationship Id="rId4"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jpeg"/><Relationship Id="rId5"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57.wmf"/><Relationship Id="rId4" Type="http://schemas.openxmlformats.org/officeDocument/2006/relationships/image" Target="../media/image58.png"/><Relationship Id="rId5"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jpeg"/><Relationship Id="rId1" Type="http://schemas.openxmlformats.org/officeDocument/2006/relationships/slideLayout" Target="../slideLayouts/slideLayout12.xml"/><Relationship Id="rId2"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28.png"/><Relationship Id="rId11"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838200"/>
            <a:ext cx="6172200" cy="1905000"/>
          </a:xfrm>
        </p:spPr>
        <p:txBody>
          <a:bodyPr/>
          <a:lstStyle/>
          <a:p>
            <a:pPr algn="l" eaLnBrk="1" hangingPunct="1">
              <a:lnSpc>
                <a:spcPct val="100000"/>
              </a:lnSpc>
            </a:pPr>
            <a:r>
              <a:rPr lang="en-US" sz="3600" dirty="0" smtClean="0">
                <a:solidFill>
                  <a:srgbClr val="FFFF00"/>
                </a:solidFill>
              </a:rPr>
              <a:t>Nuclear &amp; Particle Physics </a:t>
            </a:r>
            <a:r>
              <a:rPr lang="en-US" sz="3600" dirty="0" smtClean="0"/>
              <a:t>at BNL</a:t>
            </a:r>
            <a:br>
              <a:rPr lang="en-US" sz="3600" dirty="0" smtClean="0"/>
            </a:br>
            <a:r>
              <a:rPr lang="en-US" sz="2400" dirty="0" smtClean="0"/>
              <a:t> </a:t>
            </a:r>
            <a:r>
              <a:rPr lang="en-US" dirty="0" smtClean="0"/>
              <a:t/>
            </a:r>
            <a:br>
              <a:rPr lang="en-US" dirty="0" smtClean="0"/>
            </a:br>
            <a:endParaRPr lang="en-US" sz="2400" dirty="0" smtClean="0"/>
          </a:p>
        </p:txBody>
      </p:sp>
      <p:sp>
        <p:nvSpPr>
          <p:cNvPr id="3075" name="Rectangle 3"/>
          <p:cNvSpPr>
            <a:spLocks noGrp="1" noChangeArrowheads="1"/>
          </p:cNvSpPr>
          <p:nvPr>
            <p:ph type="subTitle" idx="1"/>
          </p:nvPr>
        </p:nvSpPr>
        <p:spPr>
          <a:xfrm>
            <a:off x="1371600" y="3581400"/>
            <a:ext cx="2438400" cy="1371600"/>
          </a:xfrm>
        </p:spPr>
        <p:txBody>
          <a:bodyPr/>
          <a:lstStyle/>
          <a:p>
            <a:pPr eaLnBrk="1" hangingPunct="1">
              <a:buFont typeface="Wingdings" pitchFamily="2" charset="2"/>
              <a:buNone/>
            </a:pPr>
            <a:r>
              <a:rPr lang="en-US" sz="2400" dirty="0" smtClean="0">
                <a:solidFill>
                  <a:srgbClr val="800000"/>
                </a:solidFill>
              </a:rPr>
              <a:t>Berndt Mueller</a:t>
            </a:r>
          </a:p>
          <a:p>
            <a:pPr eaLnBrk="1" hangingPunct="1">
              <a:buFont typeface="Wingdings" pitchFamily="2" charset="2"/>
              <a:buNone/>
            </a:pPr>
            <a:endParaRPr lang="en-US" i="0" dirty="0" smtClean="0"/>
          </a:p>
          <a:p>
            <a:pPr eaLnBrk="1" hangingPunct="1">
              <a:buFont typeface="Wingdings" pitchFamily="2" charset="2"/>
              <a:buNone/>
            </a:pPr>
            <a:r>
              <a:rPr lang="en-US" dirty="0" smtClean="0"/>
              <a:t>Jan 12, 2015 </a:t>
            </a:r>
          </a:p>
          <a:p>
            <a:pPr eaLnBrk="1" hangingPunct="1">
              <a:buFont typeface="Wingdings" pitchFamily="2" charset="2"/>
              <a:buNone/>
            </a:pPr>
            <a:endParaRPr lang="en-US" dirty="0" smtClean="0"/>
          </a:p>
        </p:txBody>
      </p:sp>
    </p:spTree>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a:spLocks noGrp="1"/>
          </p:cNvSpPr>
          <p:nvPr>
            <p:ph type="title"/>
          </p:nvPr>
        </p:nvSpPr>
        <p:spPr>
          <a:prstGeom prst="rect">
            <a:avLst/>
          </a:prstGeom>
        </p:spPr>
        <p:txBody>
          <a:bodyPr/>
          <a:lstStyle/>
          <a:p>
            <a:pPr lvl="0">
              <a:defRPr sz="1800" b="0">
                <a:solidFill>
                  <a:srgbClr val="000000"/>
                </a:solidFill>
                <a:uFillTx/>
              </a:defRPr>
            </a:pPr>
            <a:r>
              <a:rPr sz="3400" b="1">
                <a:solidFill>
                  <a:srgbClr val="013E92"/>
                </a:solidFill>
                <a:uFill>
                  <a:solidFill>
                    <a:srgbClr val="013E92"/>
                  </a:solidFill>
                </a:uFill>
              </a:rPr>
              <a:t>Main RHIC Discoveries</a:t>
            </a:r>
          </a:p>
        </p:txBody>
      </p:sp>
      <p:sp>
        <p:nvSpPr>
          <p:cNvPr id="319" name="Shape 319"/>
          <p:cNvSpPr>
            <a:spLocks noGrp="1"/>
          </p:cNvSpPr>
          <p:nvPr>
            <p:ph type="body" idx="1"/>
          </p:nvPr>
        </p:nvSpPr>
        <p:spPr>
          <a:xfrm>
            <a:off x="526375" y="1169789"/>
            <a:ext cx="8091250" cy="4413673"/>
          </a:xfrm>
          <a:prstGeom prst="rect">
            <a:avLst/>
          </a:prstGeom>
        </p:spPr>
        <p:txBody>
          <a:bodyPr/>
          <a:lstStyle/>
          <a:p>
            <a:pPr marL="233521" lvl="0" indent="-192881">
              <a:spcBef>
                <a:spcPts val="1500"/>
              </a:spcBef>
              <a:defRPr sz="1800">
                <a:solidFill>
                  <a:srgbClr val="000000"/>
                </a:solidFill>
                <a:uFillTx/>
              </a:defRPr>
            </a:pPr>
            <a:r>
              <a:rPr>
                <a:solidFill>
                  <a:srgbClr val="413E40"/>
                </a:solidFill>
                <a:uFill>
                  <a:solidFill>
                    <a:srgbClr val="413E40"/>
                  </a:solidFill>
                </a:uFill>
              </a:rPr>
              <a:t>Hot nuclear matter produced in high energy nuclear collisions is a </a:t>
            </a:r>
            <a:r>
              <a:rPr b="1">
                <a:solidFill>
                  <a:srgbClr val="413E40"/>
                </a:solidFill>
                <a:uFill>
                  <a:solidFill>
                    <a:srgbClr val="413E40"/>
                  </a:solidFill>
                </a:uFill>
              </a:rPr>
              <a:t>quark-gluon plasma</a:t>
            </a:r>
            <a:r>
              <a:rPr>
                <a:solidFill>
                  <a:srgbClr val="413E40"/>
                </a:solidFill>
                <a:uFill>
                  <a:solidFill>
                    <a:srgbClr val="413E40"/>
                  </a:solidFill>
                </a:uFill>
              </a:rPr>
              <a:t> (QGP) containing </a:t>
            </a:r>
            <a:r>
              <a:rPr b="1">
                <a:solidFill>
                  <a:srgbClr val="413E40"/>
                </a:solidFill>
                <a:uFill>
                  <a:solidFill>
                    <a:srgbClr val="413E40"/>
                  </a:solidFill>
                </a:uFill>
              </a:rPr>
              <a:t>individually flowing quarks</a:t>
            </a:r>
            <a:r>
              <a:rPr>
                <a:solidFill>
                  <a:srgbClr val="413E40"/>
                </a:solidFill>
                <a:uFill>
                  <a:solidFill>
                    <a:srgbClr val="413E40"/>
                  </a:solidFill>
                </a:uFill>
              </a:rPr>
              <a:t>, not quarks bound into baryons and mesons. </a:t>
            </a:r>
          </a:p>
          <a:p>
            <a:pPr marL="233521" lvl="0" indent="-192881">
              <a:spcBef>
                <a:spcPts val="1500"/>
              </a:spcBef>
              <a:defRPr sz="1800">
                <a:solidFill>
                  <a:srgbClr val="000000"/>
                </a:solidFill>
                <a:uFillTx/>
              </a:defRPr>
            </a:pPr>
            <a:r>
              <a:rPr>
                <a:solidFill>
                  <a:srgbClr val="413E40"/>
                </a:solidFill>
                <a:uFill>
                  <a:solidFill>
                    <a:srgbClr val="413E40"/>
                  </a:solidFill>
                </a:uFill>
              </a:rPr>
              <a:t>The QGP is a strongly coupled, nearly </a:t>
            </a:r>
            <a:r>
              <a:rPr b="1">
                <a:solidFill>
                  <a:srgbClr val="413E40"/>
                </a:solidFill>
                <a:uFill>
                  <a:solidFill>
                    <a:srgbClr val="413E40"/>
                  </a:solidFill>
                </a:uFill>
              </a:rPr>
              <a:t>“perfect” liquid</a:t>
            </a:r>
            <a:r>
              <a:rPr>
                <a:solidFill>
                  <a:srgbClr val="413E40"/>
                </a:solidFill>
                <a:uFill>
                  <a:solidFill>
                    <a:srgbClr val="413E40"/>
                  </a:solidFill>
                </a:uFill>
              </a:rPr>
              <a:t> with η/s near the holographic quantum limit.</a:t>
            </a:r>
          </a:p>
          <a:p>
            <a:pPr marL="233521" lvl="0" indent="-192881">
              <a:spcBef>
                <a:spcPts val="1500"/>
              </a:spcBef>
              <a:defRPr sz="1800">
                <a:solidFill>
                  <a:srgbClr val="000000"/>
                </a:solidFill>
                <a:uFillTx/>
              </a:defRPr>
            </a:pPr>
            <a:r>
              <a:rPr>
                <a:solidFill>
                  <a:srgbClr val="413E40"/>
                </a:solidFill>
                <a:uFill>
                  <a:solidFill>
                    <a:srgbClr val="413E40"/>
                  </a:solidFill>
                </a:uFill>
              </a:rPr>
              <a:t>Light quarks (</a:t>
            </a:r>
            <a:r>
              <a:rPr i="1">
                <a:solidFill>
                  <a:srgbClr val="413E40"/>
                </a:solidFill>
                <a:uFill>
                  <a:solidFill>
                    <a:srgbClr val="413E40"/>
                  </a:solidFill>
                </a:uFill>
              </a:rPr>
              <a:t>u,d,s</a:t>
            </a:r>
            <a:r>
              <a:rPr>
                <a:solidFill>
                  <a:srgbClr val="413E40"/>
                </a:solidFill>
                <a:uFill>
                  <a:solidFill>
                    <a:srgbClr val="413E40"/>
                  </a:solidFill>
                </a:uFill>
              </a:rPr>
              <a:t>) and maybe even c-quarks are </a:t>
            </a:r>
            <a:r>
              <a:rPr b="1">
                <a:solidFill>
                  <a:srgbClr val="413E40"/>
                </a:solidFill>
                <a:uFill>
                  <a:solidFill>
                    <a:srgbClr val="413E40"/>
                  </a:solidFill>
                </a:uFill>
              </a:rPr>
              <a:t>thermalized</a:t>
            </a:r>
            <a:r>
              <a:rPr>
                <a:solidFill>
                  <a:srgbClr val="413E40"/>
                </a:solidFill>
                <a:uFill>
                  <a:solidFill>
                    <a:srgbClr val="413E40"/>
                  </a:solidFill>
                </a:uFill>
              </a:rPr>
              <a:t> in the QGP and </a:t>
            </a:r>
            <a:r>
              <a:rPr b="1">
                <a:solidFill>
                  <a:srgbClr val="413E40"/>
                </a:solidFill>
                <a:uFill>
                  <a:solidFill>
                    <a:srgbClr val="413E40"/>
                  </a:solidFill>
                </a:uFill>
              </a:rPr>
              <a:t>recombine</a:t>
            </a:r>
            <a:r>
              <a:rPr>
                <a:solidFill>
                  <a:srgbClr val="413E40"/>
                </a:solidFill>
                <a:uFill>
                  <a:solidFill>
                    <a:srgbClr val="413E40"/>
                  </a:solidFill>
                </a:uFill>
              </a:rPr>
              <a:t> into hadrons during hadronization.</a:t>
            </a:r>
          </a:p>
          <a:p>
            <a:pPr marL="233521" lvl="0" indent="-192881">
              <a:spcBef>
                <a:spcPts val="1500"/>
              </a:spcBef>
              <a:defRPr sz="1800">
                <a:solidFill>
                  <a:srgbClr val="000000"/>
                </a:solidFill>
                <a:uFillTx/>
              </a:defRPr>
            </a:pPr>
            <a:r>
              <a:rPr>
                <a:solidFill>
                  <a:srgbClr val="413E40"/>
                </a:solidFill>
                <a:uFill>
                  <a:solidFill>
                    <a:srgbClr val="413E40"/>
                  </a:solidFill>
                </a:uFill>
              </a:rPr>
              <a:t>Energetic quarks and gluons moving through the QGP rapidly lose energy by rescattering, causing </a:t>
            </a:r>
            <a:r>
              <a:rPr b="1">
                <a:solidFill>
                  <a:srgbClr val="413E40"/>
                </a:solidFill>
                <a:uFill>
                  <a:solidFill>
                    <a:srgbClr val="413E40"/>
                  </a:solidFill>
                </a:uFill>
              </a:rPr>
              <a:t>jets</a:t>
            </a:r>
            <a:r>
              <a:rPr>
                <a:solidFill>
                  <a:srgbClr val="413E40"/>
                </a:solidFill>
                <a:uFill>
                  <a:solidFill>
                    <a:srgbClr val="413E40"/>
                  </a:solidFill>
                </a:uFill>
              </a:rPr>
              <a:t> to be </a:t>
            </a:r>
            <a:r>
              <a:rPr b="1">
                <a:solidFill>
                  <a:srgbClr val="413E40"/>
                </a:solidFill>
                <a:uFill>
                  <a:solidFill>
                    <a:srgbClr val="413E40"/>
                  </a:solidFill>
                </a:uFill>
              </a:rPr>
              <a:t>strongly quenched</a:t>
            </a:r>
            <a:r>
              <a:rPr>
                <a:solidFill>
                  <a:srgbClr val="413E40"/>
                </a:solidFill>
                <a:uFill>
                  <a:solidFill>
                    <a:srgbClr val="413E40"/>
                  </a:solidFill>
                </a:uFill>
              </a:rPr>
              <a:t>.</a:t>
            </a:r>
          </a:p>
          <a:p>
            <a:pPr marL="233521" lvl="0" indent="-192881">
              <a:spcBef>
                <a:spcPts val="1500"/>
              </a:spcBef>
              <a:defRPr sz="1800">
                <a:solidFill>
                  <a:srgbClr val="000000"/>
                </a:solidFill>
                <a:uFillTx/>
              </a:defRPr>
            </a:pPr>
            <a:r>
              <a:rPr>
                <a:solidFill>
                  <a:srgbClr val="413E40"/>
                </a:solidFill>
                <a:uFill>
                  <a:solidFill>
                    <a:srgbClr val="413E40"/>
                  </a:solidFill>
                </a:uFill>
              </a:rPr>
              <a:t>Charmonium states “</a:t>
            </a:r>
            <a:r>
              <a:rPr b="1">
                <a:solidFill>
                  <a:srgbClr val="413E40"/>
                </a:solidFill>
                <a:uFill>
                  <a:solidFill>
                    <a:srgbClr val="413E40"/>
                  </a:solidFill>
                </a:uFill>
              </a:rPr>
              <a:t>melt</a:t>
            </a:r>
            <a:r>
              <a:rPr>
                <a:solidFill>
                  <a:srgbClr val="413E40"/>
                </a:solidFill>
                <a:uFill>
                  <a:solidFill>
                    <a:srgbClr val="413E40"/>
                  </a:solidFill>
                </a:uFill>
              </a:rPr>
              <a:t>” in the QGP due to color screening and ionization.</a:t>
            </a:r>
          </a:p>
          <a:p>
            <a:pPr marL="233521" lvl="0" indent="-192881">
              <a:spcBef>
                <a:spcPts val="1500"/>
              </a:spcBef>
              <a:defRPr sz="1800">
                <a:solidFill>
                  <a:srgbClr val="000000"/>
                </a:solidFill>
                <a:uFillTx/>
              </a:defRPr>
            </a:pPr>
            <a:r>
              <a:rPr b="1">
                <a:solidFill>
                  <a:srgbClr val="333399"/>
                </a:solidFill>
                <a:uFill>
                  <a:solidFill>
                    <a:srgbClr val="413E40"/>
                  </a:solidFill>
                </a:uFill>
              </a:rPr>
              <a:t>Gluon spin</a:t>
            </a:r>
            <a:r>
              <a:rPr>
                <a:solidFill>
                  <a:srgbClr val="333399"/>
                </a:solidFill>
                <a:uFill>
                  <a:solidFill>
                    <a:srgbClr val="413E40"/>
                  </a:solidFill>
                </a:uFill>
              </a:rPr>
              <a:t> contributes a sizable fraction to the </a:t>
            </a:r>
            <a:r>
              <a:rPr b="1">
                <a:solidFill>
                  <a:srgbClr val="333399"/>
                </a:solidFill>
                <a:uFill>
                  <a:solidFill>
                    <a:srgbClr val="413E40"/>
                  </a:solidFill>
                </a:uFill>
              </a:rPr>
              <a:t>proton spin</a:t>
            </a:r>
            <a:r>
              <a:rPr>
                <a:solidFill>
                  <a:srgbClr val="333399"/>
                </a:solidFill>
                <a:uFill>
                  <a:solidFill>
                    <a:srgbClr val="413E40"/>
                  </a:solidFill>
                </a:uFill>
              </a:rPr>
              <a:t>.</a:t>
            </a:r>
          </a:p>
        </p:txBody>
      </p:sp>
      <p:sp>
        <p:nvSpPr>
          <p:cNvPr id="320" name="Shape 320"/>
          <p:cNvSpPr>
            <a:spLocks noGrp="1"/>
          </p:cNvSpPr>
          <p:nvPr>
            <p:ph type="sldNum" sz="quarter" idx="2"/>
          </p:nvPr>
        </p:nvSpPr>
        <p:spPr>
          <a:xfrm>
            <a:off x="6735453" y="6444084"/>
            <a:ext cx="168896" cy="244252"/>
          </a:xfrm>
          <a:prstGeom prst="rect">
            <a:avLst/>
          </a:prstGeom>
          <a:extLst>
            <a:ext uri="{C572A759-6A51-4108-AA02-DFA0A04FC94B}">
              <ma14:wrappingTextBoxFlag xmlns:ma14="http://schemas.microsoft.com/office/mac/drawingml/2011/main" val="1"/>
            </a:ext>
          </a:extLst>
        </p:spPr>
        <p:txBody>
          <a:bodyPr/>
          <a:lstStyle>
            <a:lvl1pPr defTabSz="580429"/>
          </a:lstStyle>
          <a:p>
            <a:pPr lvl="0">
              <a:defRPr sz="1800">
                <a:solidFill>
                  <a:srgbClr val="000000"/>
                </a:solidFill>
                <a:uFillTx/>
              </a:defRPr>
            </a:pPr>
            <a:fld id="{86CB4B4D-7CA3-9044-876B-883B54F8677D}" type="slidenum">
              <a:rPr sz="1200">
                <a:solidFill>
                  <a:srgbClr val="013E92"/>
                </a:solidFill>
                <a:uFill>
                  <a:solidFill>
                    <a:srgbClr val="013E92"/>
                  </a:solidFill>
                </a:uFill>
              </a:rPr>
              <a:t>10</a:t>
            </a:fld>
            <a:endParaRPr sz="1200">
              <a:solidFill>
                <a:srgbClr val="013E92"/>
              </a:solidFill>
              <a:uFill>
                <a:solidFill>
                  <a:srgbClr val="013E92"/>
                </a:solidFill>
              </a:uFill>
            </a:endParaRPr>
          </a:p>
        </p:txBody>
      </p:sp>
    </p:spTree>
    <p:extLst>
      <p:ext uri="{BB962C8B-B14F-4D97-AF65-F5344CB8AC3E}">
        <p14:creationId xmlns:p14="http://schemas.microsoft.com/office/powerpoint/2010/main" val="3543884215"/>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19">
                                            <p:bg/>
                                          </p:spTgt>
                                        </p:tgtEl>
                                        <p:attrNameLst>
                                          <p:attrName>style.visibility</p:attrName>
                                        </p:attrNameLst>
                                      </p:cBhvr>
                                      <p:to>
                                        <p:strVal val="visible"/>
                                      </p:to>
                                    </p:set>
                                  </p:childTnLst>
                                </p:cTn>
                              </p:par>
                              <p:par>
                                <p:cTn id="7" presetID="1" presetClass="entr" presetSubtype="0" fill="hold" grpId="0">
                                  <p:stCondLst>
                                    <p:cond delay="0"/>
                                  </p:stCondLst>
                                  <p:iterate>
                                    <p:tmAbs val="0"/>
                                  </p:iterate>
                                  <p:childTnLst>
                                    <p:set>
                                      <p:cBhvr>
                                        <p:cTn id="8" fill="hold"/>
                                        <p:tgtEl>
                                          <p:spTgt spid="31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31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31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31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31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p:tmAbs val="0"/>
                                  </p:iterate>
                                  <p:childTnLst>
                                    <p:set>
                                      <p:cBhvr>
                                        <p:cTn id="28" fill="hold"/>
                                        <p:tgtEl>
                                          <p:spTgt spid="3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lIns="64291" tIns="32146" rIns="64291" bIns="32146"/>
          <a:lstStyle/>
          <a:p>
            <a:pPr>
              <a:defRPr/>
            </a:pPr>
            <a:fld id="{6DD09464-CE37-DF45-80B0-936D2381C212}" type="slidenum">
              <a:rPr lang="en-US" smtClean="0"/>
              <a:pPr>
                <a:defRPr/>
              </a:pPr>
              <a:t>11</a:t>
            </a:fld>
            <a:endParaRPr lang="en-US"/>
          </a:p>
        </p:txBody>
      </p:sp>
      <p:pic>
        <p:nvPicPr>
          <p:cNvPr id="62467" name="Picture 1"/>
          <p:cNvPicPr>
            <a:picLocks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pSp>
        <p:nvGrpSpPr>
          <p:cNvPr id="2" name="Group 6"/>
          <p:cNvGrpSpPr>
            <a:grpSpLocks/>
          </p:cNvGrpSpPr>
          <p:nvPr/>
        </p:nvGrpSpPr>
        <p:grpSpPr bwMode="auto">
          <a:xfrm>
            <a:off x="241102" y="1009055"/>
            <a:ext cx="8518922" cy="3512716"/>
            <a:chOff x="0" y="0"/>
            <a:chExt cx="7632" cy="3147"/>
          </a:xfrm>
        </p:grpSpPr>
        <p:sp>
          <p:nvSpPr>
            <p:cNvPr id="62473" name="AutoShape 2"/>
            <p:cNvSpPr>
              <a:spLocks/>
            </p:cNvSpPr>
            <p:nvPr/>
          </p:nvSpPr>
          <p:spPr bwMode="auto">
            <a:xfrm>
              <a:off x="0" y="0"/>
              <a:ext cx="7632" cy="3144"/>
            </a:xfrm>
            <a:prstGeom prst="roundRect">
              <a:avLst>
                <a:gd name="adj" fmla="val 3815"/>
              </a:avLst>
            </a:prstGeom>
            <a:noFill/>
            <a:ln w="50800">
              <a:solidFill>
                <a:srgbClr val="000000"/>
              </a:solidFill>
              <a:round/>
              <a:headEnd/>
              <a:tailEnd/>
            </a:ln>
          </p:spPr>
          <p:txBody>
            <a:bodyPr lIns="0" tIns="0" rIns="0" bIns="0">
              <a:prstTxWarp prst="textNoShape">
                <a:avLst/>
              </a:prstTxWarp>
            </a:bodyPr>
            <a:lstStyle/>
            <a:p>
              <a:endParaRPr lang="en-US"/>
            </a:p>
          </p:txBody>
        </p:sp>
        <p:pic>
          <p:nvPicPr>
            <p:cNvPr id="62474" name="Picture 3"/>
            <p:cNvPicPr>
              <a:picLocks noChangeArrowheads="1"/>
            </p:cNvPicPr>
            <p:nvPr/>
          </p:nvPicPr>
          <p:blipFill>
            <a:blip r:embed="rId3"/>
            <a:srcRect/>
            <a:stretch>
              <a:fillRect/>
            </a:stretch>
          </p:blipFill>
          <p:spPr bwMode="auto">
            <a:xfrm>
              <a:off x="4902" y="330"/>
              <a:ext cx="2136" cy="1720"/>
            </a:xfrm>
            <a:prstGeom prst="rect">
              <a:avLst/>
            </a:prstGeom>
            <a:noFill/>
            <a:ln w="12700">
              <a:noFill/>
              <a:miter lim="800000"/>
              <a:headEnd/>
              <a:tailEnd/>
            </a:ln>
          </p:spPr>
        </p:pic>
        <p:sp>
          <p:nvSpPr>
            <p:cNvPr id="62475" name="Rectangle 4"/>
            <p:cNvSpPr>
              <a:spLocks/>
            </p:cNvSpPr>
            <p:nvPr/>
          </p:nvSpPr>
          <p:spPr bwMode="auto">
            <a:xfrm>
              <a:off x="4624" y="2169"/>
              <a:ext cx="2704" cy="576"/>
            </a:xfrm>
            <a:prstGeom prst="rect">
              <a:avLst/>
            </a:prstGeom>
            <a:noFill/>
            <a:ln w="12700">
              <a:noFill/>
              <a:miter lim="800000"/>
              <a:headEnd/>
              <a:tailEnd/>
            </a:ln>
          </p:spPr>
          <p:txBody>
            <a:bodyPr lIns="0" tIns="0" rIns="57799" bIns="0">
              <a:prstTxWarp prst="textNoShape">
                <a:avLst/>
              </a:prstTxWarp>
            </a:bodyPr>
            <a:lstStyle/>
            <a:p>
              <a:pPr marL="40182"/>
              <a:r>
                <a:rPr lang="en-US" sz="1500" dirty="0">
                  <a:solidFill>
                    <a:srgbClr val="FF3300"/>
                  </a:solidFill>
                  <a:latin typeface="Chalkboard" pitchFamily="-83" charset="0"/>
                  <a:ea typeface="Chalkboard" pitchFamily="-83" charset="0"/>
                  <a:cs typeface="Chalkboard" pitchFamily="-83" charset="0"/>
                  <a:sym typeface="Chalkboard" pitchFamily="-83" charset="0"/>
                </a:rPr>
                <a:t>Only matter in the overlap area gets compressed and heated</a:t>
              </a:r>
            </a:p>
          </p:txBody>
        </p:sp>
        <p:pic>
          <p:nvPicPr>
            <p:cNvPr id="62476" name="Picture 5"/>
            <p:cNvPicPr>
              <a:picLocks noChangeAspect="1" noChangeArrowheads="1"/>
            </p:cNvPicPr>
            <p:nvPr/>
          </p:nvPicPr>
          <p:blipFill>
            <a:blip r:embed="rId4"/>
            <a:srcRect/>
            <a:stretch>
              <a:fillRect/>
            </a:stretch>
          </p:blipFill>
          <p:spPr bwMode="auto">
            <a:xfrm>
              <a:off x="390" y="221"/>
              <a:ext cx="3937" cy="2926"/>
            </a:xfrm>
            <a:prstGeom prst="rect">
              <a:avLst/>
            </a:prstGeom>
            <a:noFill/>
            <a:ln w="9525">
              <a:noFill/>
              <a:round/>
              <a:headEnd/>
              <a:tailEnd/>
            </a:ln>
          </p:spPr>
        </p:pic>
      </p:grpSp>
      <p:sp>
        <p:nvSpPr>
          <p:cNvPr id="14343" name="Text Box 7"/>
          <p:cNvSpPr txBox="1">
            <a:spLocks noChangeArrowheads="1"/>
          </p:cNvSpPr>
          <p:nvPr/>
        </p:nvSpPr>
        <p:spPr bwMode="auto">
          <a:xfrm>
            <a:off x="8525619" y="6394773"/>
            <a:ext cx="258961" cy="250031"/>
          </a:xfrm>
          <a:prstGeom prst="rect">
            <a:avLst/>
          </a:prstGeom>
          <a:noFill/>
          <a:ln w="12700">
            <a:noFill/>
            <a:miter lim="800000"/>
            <a:headEnd/>
            <a:tailEnd/>
          </a:ln>
        </p:spPr>
        <p:txBody>
          <a:bodyPr wrap="none" lIns="64291" tIns="32146" rIns="64291" bIns="32146" anchor="b">
            <a:prstTxWarp prst="textNoShape">
              <a:avLst/>
            </a:prstTxWarp>
          </a:bodyPr>
          <a:lstStyle/>
          <a:p>
            <a:pPr algn="ctr">
              <a:defRPr/>
            </a:pPr>
            <a:fld id="{CC5F64BC-7428-1A49-B67B-E70CE6B8881B}" type="slidenum">
              <a:rPr lang="en-US" sz="1300">
                <a:solidFill>
                  <a:srgbClr val="042B7F"/>
                </a:solidFill>
                <a:effectLst>
                  <a:outerShdw blurRad="38100" dist="38100" dir="2700000" algn="tl">
                    <a:srgbClr val="DDDDDD"/>
                  </a:outerShdw>
                </a:effectLst>
                <a:latin typeface="Arial" pitchFamily="-65" charset="0"/>
                <a:ea typeface="Arial" pitchFamily="-65" charset="0"/>
                <a:cs typeface="Arial" pitchFamily="-65" charset="0"/>
                <a:sym typeface="Arial" pitchFamily="-65" charset="0"/>
              </a:rPr>
              <a:pPr algn="ctr">
                <a:defRPr/>
              </a:pPr>
              <a:t>11</a:t>
            </a:fld>
            <a:endParaRPr lang="en-US" sz="1300" dirty="0">
              <a:solidFill>
                <a:srgbClr val="042B7F"/>
              </a:solidFill>
              <a:effectLst>
                <a:outerShdw blurRad="38100" dist="38100" dir="2700000" algn="tl">
                  <a:srgbClr val="DDDDDD"/>
                </a:outerShdw>
              </a:effectLst>
              <a:latin typeface="Arial" pitchFamily="-65" charset="0"/>
              <a:ea typeface="Arial" pitchFamily="-65" charset="0"/>
              <a:cs typeface="Arial" pitchFamily="-65" charset="0"/>
              <a:sym typeface="Arial" pitchFamily="-65" charset="0"/>
            </a:endParaRPr>
          </a:p>
        </p:txBody>
      </p:sp>
      <p:sp>
        <p:nvSpPr>
          <p:cNvPr id="62470" name="Rectangle 8"/>
          <p:cNvSpPr>
            <a:spLocks/>
          </p:cNvSpPr>
          <p:nvPr/>
        </p:nvSpPr>
        <p:spPr bwMode="auto">
          <a:xfrm>
            <a:off x="915293" y="80367"/>
            <a:ext cx="7313414" cy="875109"/>
          </a:xfrm>
          <a:prstGeom prst="rect">
            <a:avLst/>
          </a:prstGeom>
          <a:noFill/>
          <a:ln w="12700">
            <a:noFill/>
            <a:miter lim="800000"/>
            <a:headEnd/>
            <a:tailEnd/>
          </a:ln>
        </p:spPr>
        <p:txBody>
          <a:bodyPr lIns="44647" tIns="44647" rIns="91307" bIns="44647" anchor="ctr">
            <a:prstTxWarp prst="textNoShape">
              <a:avLst/>
            </a:prstTxWarp>
          </a:bodyPr>
          <a:lstStyle/>
          <a:p>
            <a:pPr marL="1117" algn="ctr"/>
            <a:r>
              <a:rPr lang="en-US" sz="3500" b="1" dirty="0">
                <a:solidFill>
                  <a:srgbClr val="002D99"/>
                </a:solidFill>
                <a:ea typeface="Arial" pitchFamily="-83" charset="0"/>
                <a:cs typeface="Arial" pitchFamily="-83" charset="0"/>
              </a:rPr>
              <a:t>Anisotropic flow</a:t>
            </a:r>
          </a:p>
        </p:txBody>
      </p:sp>
      <p:pic>
        <p:nvPicPr>
          <p:cNvPr id="62471" name="Picture 9"/>
          <p:cNvPicPr>
            <a:picLocks noChangeAspect="1" noChangeArrowheads="1"/>
          </p:cNvPicPr>
          <p:nvPr/>
        </p:nvPicPr>
        <p:blipFill>
          <a:blip r:embed="rId5"/>
          <a:srcRect/>
          <a:stretch>
            <a:fillRect/>
          </a:stretch>
        </p:blipFill>
        <p:spPr bwMode="auto">
          <a:xfrm>
            <a:off x="410766" y="4842123"/>
            <a:ext cx="4092029" cy="589359"/>
          </a:xfrm>
          <a:prstGeom prst="rect">
            <a:avLst/>
          </a:prstGeom>
          <a:noFill/>
          <a:ln w="9525">
            <a:noFill/>
            <a:round/>
            <a:headEnd/>
            <a:tailEnd/>
          </a:ln>
        </p:spPr>
      </p:pic>
      <p:pic>
        <p:nvPicPr>
          <p:cNvPr id="62472" name="Picture 10"/>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688086" y="4213696"/>
            <a:ext cx="4018359" cy="1643063"/>
          </a:xfrm>
          <a:prstGeom prst="rect">
            <a:avLst/>
          </a:prstGeom>
          <a:noFill/>
          <a:ln w="9525">
            <a:noFill/>
            <a:round/>
            <a:headEnd/>
            <a:tailEnd/>
          </a:ln>
        </p:spPr>
      </p:pic>
    </p:spTree>
  </p:cSld>
  <p:clrMapOvr>
    <a:masterClrMapping/>
  </p:clrMapOvr>
  <p:transition xmlns:p14="http://schemas.microsoft.com/office/powerpoint/2010/main" spd="slow">
    <p:cut thruBlk="1"/>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a:xfrm>
            <a:off x="304800" y="609600"/>
            <a:ext cx="8610600" cy="457200"/>
          </a:xfrm>
        </p:spPr>
        <p:txBody>
          <a:bodyPr rIns="116994"/>
          <a:lstStyle/>
          <a:p>
            <a:pPr algn="ctr"/>
            <a:r>
              <a:rPr lang="en-US" sz="2800" dirty="0"/>
              <a:t>RHIC’s </a:t>
            </a:r>
            <a:r>
              <a:rPr lang="en-US" sz="2800" dirty="0" smtClean="0"/>
              <a:t>“Perfect Liquid” </a:t>
            </a:r>
            <a:r>
              <a:rPr lang="en-US" sz="2800" dirty="0"/>
              <a:t>More </a:t>
            </a:r>
            <a:r>
              <a:rPr lang="en-US" sz="2800" dirty="0" smtClean="0"/>
              <a:t>Perfect </a:t>
            </a:r>
            <a:r>
              <a:rPr lang="en-US" sz="2800" dirty="0"/>
              <a:t>than LHC’s</a:t>
            </a:r>
          </a:p>
        </p:txBody>
      </p:sp>
      <p:sp>
        <p:nvSpPr>
          <p:cNvPr id="27656" name="Rectangle 11"/>
          <p:cNvSpPr>
            <a:spLocks/>
          </p:cNvSpPr>
          <p:nvPr/>
        </p:nvSpPr>
        <p:spPr bwMode="auto">
          <a:xfrm>
            <a:off x="457200" y="5791200"/>
            <a:ext cx="6553200" cy="615553"/>
          </a:xfrm>
          <a:prstGeom prst="rect">
            <a:avLst/>
          </a:prstGeom>
          <a:solidFill>
            <a:srgbClr val="003399">
              <a:alpha val="20000"/>
            </a:srgbClr>
          </a:solidFill>
          <a:ln w="12700">
            <a:solidFill>
              <a:srgbClr val="000000"/>
            </a:solidFill>
            <a:miter lim="800000"/>
            <a:headEnd/>
            <a:tailEnd/>
          </a:ln>
        </p:spPr>
        <p:txBody>
          <a:bodyPr wrap="square" lIns="0" tIns="0" rIns="40638" bIns="0">
            <a:spAutoFit/>
          </a:bodyPr>
          <a:lstStyle/>
          <a:p>
            <a:pPr marL="40182" algn="ctr"/>
            <a:r>
              <a:rPr lang="en-US" sz="2000" b="1" dirty="0" smtClean="0">
                <a:latin typeface="Helvetica" charset="0"/>
                <a:ea typeface="MS PGothic" charset="0"/>
                <a:cs typeface="MS PGothic" charset="0"/>
                <a:sym typeface="Helvetica" charset="0"/>
              </a:rPr>
              <a:t>Conclusion: RHIC is in the “sweet spot” for studies of the perfectly liquid quark-gluon plasma</a:t>
            </a:r>
            <a:endParaRPr lang="en-US" sz="2000" b="1" dirty="0">
              <a:latin typeface="Helvetica" charset="0"/>
              <a:ea typeface="MS PGothic" charset="0"/>
              <a:cs typeface="MS PGothic" charset="0"/>
              <a:sym typeface="Helvetica" charset="0"/>
            </a:endParaRPr>
          </a:p>
        </p:txBody>
      </p:sp>
      <p:sp>
        <p:nvSpPr>
          <p:cNvPr id="4" name="Slide Number Placeholder 3"/>
          <p:cNvSpPr>
            <a:spLocks noGrp="1"/>
          </p:cNvSpPr>
          <p:nvPr>
            <p:ph type="sldNum" sz="quarter" idx="12"/>
          </p:nvPr>
        </p:nvSpPr>
        <p:spPr/>
        <p:txBody>
          <a:bodyPr/>
          <a:lstStyle/>
          <a:p>
            <a:pPr>
              <a:defRPr/>
            </a:pPr>
            <a:fld id="{53050F0D-41AE-AF47-BCAC-12AD1562C690}" type="slidenum">
              <a:rPr lang="en-US" smtClean="0"/>
              <a:pPr>
                <a:defRPr/>
              </a:pPr>
              <a:t>12</a:t>
            </a:fld>
            <a:endParaRPr lang="en-US"/>
          </a:p>
        </p:txBody>
      </p:sp>
      <p:sp>
        <p:nvSpPr>
          <p:cNvPr id="5" name="TextBox 4"/>
          <p:cNvSpPr txBox="1"/>
          <p:nvPr/>
        </p:nvSpPr>
        <p:spPr>
          <a:xfrm>
            <a:off x="381000" y="1219200"/>
            <a:ext cx="4267200" cy="4493538"/>
          </a:xfrm>
          <a:prstGeom prst="rect">
            <a:avLst/>
          </a:prstGeom>
          <a:noFill/>
        </p:spPr>
        <p:txBody>
          <a:bodyPr wrap="square" rtlCol="0">
            <a:spAutoFit/>
          </a:bodyPr>
          <a:lstStyle/>
          <a:p>
            <a:r>
              <a:rPr lang="en-US" sz="1600" dirty="0" smtClean="0"/>
              <a:t>Studies </a:t>
            </a:r>
            <a:r>
              <a:rPr lang="en-US" sz="1600" dirty="0"/>
              <a:t>of the flow of particles </a:t>
            </a:r>
            <a:r>
              <a:rPr lang="en-US" sz="1600" dirty="0" smtClean="0"/>
              <a:t>emitted by the </a:t>
            </a:r>
            <a:r>
              <a:rPr lang="en-US" sz="1600" dirty="0"/>
              <a:t>quark-gluon </a:t>
            </a:r>
            <a:r>
              <a:rPr lang="en-US" sz="1600" dirty="0" smtClean="0"/>
              <a:t>plasma </a:t>
            </a:r>
            <a:r>
              <a:rPr lang="en-US" sz="1600" dirty="0"/>
              <a:t>at the Relativistic Heavy Ion Collider (RHIC) and the Large Hadron Collider (LHC) suggest that the effective shear viscosity, or </a:t>
            </a:r>
            <a:r>
              <a:rPr lang="en-US" sz="1600" dirty="0" smtClean="0"/>
              <a:t>impedance </a:t>
            </a:r>
            <a:r>
              <a:rPr lang="en-US" sz="1600" dirty="0"/>
              <a:t>to flow, is 4</a:t>
            </a:r>
            <a:r>
              <a:rPr lang="en-US" sz="1600" dirty="0" smtClean="0"/>
              <a:t>0% lower </a:t>
            </a:r>
            <a:r>
              <a:rPr lang="en-US" sz="1600" dirty="0"/>
              <a:t>at </a:t>
            </a:r>
            <a:r>
              <a:rPr lang="en-US" sz="1600" dirty="0" smtClean="0"/>
              <a:t>RHIC </a:t>
            </a:r>
            <a:r>
              <a:rPr lang="en-US" sz="1600" dirty="0"/>
              <a:t>than </a:t>
            </a:r>
            <a:r>
              <a:rPr lang="en-US" sz="1600" dirty="0" smtClean="0"/>
              <a:t>the LHC</a:t>
            </a:r>
            <a:r>
              <a:rPr lang="en-US" sz="1600" dirty="0"/>
              <a:t>, and therefore closer to the ideal limit used to define a “perfect” fluid. </a:t>
            </a:r>
            <a:endParaRPr lang="en-US" sz="1600" dirty="0" smtClean="0"/>
          </a:p>
          <a:p>
            <a:endParaRPr lang="en-US" sz="1600" dirty="0" smtClean="0"/>
          </a:p>
          <a:p>
            <a:r>
              <a:rPr lang="en-US" sz="1600" dirty="0" smtClean="0"/>
              <a:t>The result, which is </a:t>
            </a:r>
            <a:r>
              <a:rPr lang="en-US" sz="1600" dirty="0"/>
              <a:t>consistent across finer and finer detailed analyses of particle flow </a:t>
            </a:r>
            <a:r>
              <a:rPr lang="en-US" sz="1600" dirty="0" smtClean="0"/>
              <a:t>patterns, demonstrates remarkable synergy between BNL theory and RHIC experiments.</a:t>
            </a:r>
          </a:p>
          <a:p>
            <a:endParaRPr lang="en-US" sz="1600" dirty="0"/>
          </a:p>
          <a:p>
            <a:r>
              <a:rPr lang="en-US" sz="1600" dirty="0" smtClean="0"/>
              <a:t>These </a:t>
            </a:r>
            <a:r>
              <a:rPr lang="en-US" sz="1600" dirty="0"/>
              <a:t>findings indicate that viscosity increases away from the ideal limit with the increasing temperatures reached at LHC.</a:t>
            </a:r>
          </a:p>
          <a:p>
            <a:endParaRPr lang="en-US" sz="1400" dirty="0"/>
          </a:p>
        </p:txBody>
      </p:sp>
      <p:sp>
        <p:nvSpPr>
          <p:cNvPr id="8" name="Right Arrow 7"/>
          <p:cNvSpPr/>
          <p:nvPr/>
        </p:nvSpPr>
        <p:spPr bwMode="auto">
          <a:xfrm>
            <a:off x="6781800" y="2057400"/>
            <a:ext cx="609600" cy="4084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1"/>
              </a:solidFill>
              <a:effectLst/>
              <a:latin typeface="Arial" pitchFamily="-112" charset="0"/>
              <a:ea typeface="ＭＳ Ｐゴシック" pitchFamily="-112" charset="-128"/>
              <a:cs typeface="ＭＳ Ｐゴシック" pitchFamily="-112" charset="-128"/>
            </a:endParaRPr>
          </a:p>
        </p:txBody>
      </p:sp>
      <p:grpSp>
        <p:nvGrpSpPr>
          <p:cNvPr id="12" name="Group 7"/>
          <p:cNvGrpSpPr>
            <a:grpSpLocks/>
          </p:cNvGrpSpPr>
          <p:nvPr/>
        </p:nvGrpSpPr>
        <p:grpSpPr bwMode="auto">
          <a:xfrm>
            <a:off x="5029200" y="3429000"/>
            <a:ext cx="3657422" cy="2311400"/>
            <a:chOff x="0" y="0"/>
            <a:chExt cx="3945" cy="2176"/>
          </a:xfrm>
        </p:grpSpPr>
        <p:pic>
          <p:nvPicPr>
            <p:cNvPr id="13"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3259" cy="2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 name="Rectangle 5"/>
            <p:cNvSpPr>
              <a:spLocks/>
            </p:cNvSpPr>
            <p:nvPr/>
          </p:nvSpPr>
          <p:spPr bwMode="auto">
            <a:xfrm>
              <a:off x="810" y="787"/>
              <a:ext cx="593" cy="230"/>
            </a:xfrm>
            <a:prstGeom prst="rect">
              <a:avLst/>
            </a:prstGeom>
            <a:noFill/>
            <a:ln w="25400">
              <a:solidFill>
                <a:srgbClr val="8500A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6" name="Rectangle 6"/>
            <p:cNvSpPr>
              <a:spLocks/>
            </p:cNvSpPr>
            <p:nvPr/>
          </p:nvSpPr>
          <p:spPr bwMode="auto">
            <a:xfrm>
              <a:off x="3329" y="759"/>
              <a:ext cx="616" cy="351"/>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40640" bIns="0"/>
            <a:lstStyle/>
            <a:p>
              <a:pPr marL="39688" algn="ctr"/>
              <a:r>
                <a:rPr lang="en-US" sz="1800" dirty="0">
                  <a:solidFill>
                    <a:srgbClr val="000000"/>
                  </a:solidFill>
                  <a:latin typeface="Gill Sans" charset="0"/>
                  <a:cs typeface="Gill Sans" charset="0"/>
                  <a:sym typeface="Gill Sans" charset="0"/>
                </a:rPr>
                <a:t>LHC</a:t>
              </a:r>
            </a:p>
          </p:txBody>
        </p:sp>
      </p:grpSp>
      <p:grpSp>
        <p:nvGrpSpPr>
          <p:cNvPr id="17" name="Group 13"/>
          <p:cNvGrpSpPr>
            <a:grpSpLocks/>
          </p:cNvGrpSpPr>
          <p:nvPr/>
        </p:nvGrpSpPr>
        <p:grpSpPr bwMode="auto">
          <a:xfrm>
            <a:off x="4953000" y="1219200"/>
            <a:ext cx="4038600" cy="2003425"/>
            <a:chOff x="0" y="0"/>
            <a:chExt cx="4100" cy="1886"/>
          </a:xfrm>
        </p:grpSpPr>
        <p:grpSp>
          <p:nvGrpSpPr>
            <p:cNvPr id="18" name="Group 10"/>
            <p:cNvGrpSpPr>
              <a:grpSpLocks/>
            </p:cNvGrpSpPr>
            <p:nvPr/>
          </p:nvGrpSpPr>
          <p:grpSpPr bwMode="auto">
            <a:xfrm>
              <a:off x="0" y="0"/>
              <a:ext cx="3265" cy="1886"/>
              <a:chOff x="0" y="0"/>
              <a:chExt cx="3265" cy="1886"/>
            </a:xfrm>
          </p:grpSpPr>
          <p:pic>
            <p:nvPicPr>
              <p:cNvPr id="21"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 y="0"/>
                <a:ext cx="3214" cy="1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2" name="Picture 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1464"/>
                <a:ext cx="3265"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19" name="Rectangle 11"/>
            <p:cNvSpPr>
              <a:spLocks/>
            </p:cNvSpPr>
            <p:nvPr/>
          </p:nvSpPr>
          <p:spPr bwMode="auto">
            <a:xfrm>
              <a:off x="3350" y="691"/>
              <a:ext cx="750" cy="341"/>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40640" bIns="0"/>
            <a:lstStyle/>
            <a:p>
              <a:pPr marL="39688" algn="ctr"/>
              <a:r>
                <a:rPr lang="en-US" sz="1800" dirty="0">
                  <a:solidFill>
                    <a:srgbClr val="000000"/>
                  </a:solidFill>
                  <a:latin typeface="Gill Sans" charset="0"/>
                  <a:cs typeface="Gill Sans" charset="0"/>
                  <a:sym typeface="Gill Sans" charset="0"/>
                </a:rPr>
                <a:t>RHIC</a:t>
              </a:r>
            </a:p>
          </p:txBody>
        </p:sp>
        <p:sp>
          <p:nvSpPr>
            <p:cNvPr id="20" name="Rectangle 12"/>
            <p:cNvSpPr>
              <a:spLocks/>
            </p:cNvSpPr>
            <p:nvPr/>
          </p:nvSpPr>
          <p:spPr bwMode="auto">
            <a:xfrm>
              <a:off x="2500" y="513"/>
              <a:ext cx="648" cy="224"/>
            </a:xfrm>
            <a:prstGeom prst="rect">
              <a:avLst/>
            </a:prstGeom>
            <a:noFill/>
            <a:ln w="25400">
              <a:solidFill>
                <a:srgbClr val="8500A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Tree>
    <p:extLst>
      <p:ext uri="{BB962C8B-B14F-4D97-AF65-F5344CB8AC3E}">
        <p14:creationId xmlns:p14="http://schemas.microsoft.com/office/powerpoint/2010/main" val="2775047964"/>
      </p:ext>
    </p:extLst>
  </p:cSld>
  <p:clrMapOvr>
    <a:masterClrMapping/>
  </p:clrMapOvr>
  <p:transition xmlns:p14="http://schemas.microsoft.com/office/powerpoint/2010/main" spd="slow">
    <p:cut thruBlk="1"/>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 name="image9.png"/>
          <p:cNvPicPr/>
          <p:nvPr/>
        </p:nvPicPr>
        <p:blipFill>
          <a:blip r:embed="rId3">
            <a:extLst/>
          </a:blip>
          <a:stretch>
            <a:fillRect/>
          </a:stretch>
        </p:blipFill>
        <p:spPr>
          <a:xfrm>
            <a:off x="5639536" y="3522823"/>
            <a:ext cx="2499437" cy="1878388"/>
          </a:xfrm>
          <a:prstGeom prst="rect">
            <a:avLst/>
          </a:prstGeom>
          <a:ln w="12700">
            <a:miter lim="400000"/>
          </a:ln>
        </p:spPr>
      </p:pic>
      <p:pic>
        <p:nvPicPr>
          <p:cNvPr id="574" name="image10.jpg" descr="HFT-image-for-Web2.jpg"/>
          <p:cNvPicPr/>
          <p:nvPr/>
        </p:nvPicPr>
        <p:blipFill>
          <a:blip r:embed="rId4">
            <a:extLst/>
          </a:blip>
          <a:stretch>
            <a:fillRect/>
          </a:stretch>
        </p:blipFill>
        <p:spPr>
          <a:xfrm>
            <a:off x="5637812" y="1163605"/>
            <a:ext cx="2502885" cy="2351047"/>
          </a:xfrm>
          <a:prstGeom prst="rect">
            <a:avLst/>
          </a:prstGeom>
          <a:ln w="12700">
            <a:miter lim="400000"/>
          </a:ln>
        </p:spPr>
      </p:pic>
      <p:sp>
        <p:nvSpPr>
          <p:cNvPr id="575" name="Shape 575"/>
          <p:cNvSpPr>
            <a:spLocks noGrp="1"/>
          </p:cNvSpPr>
          <p:nvPr>
            <p:ph type="title"/>
          </p:nvPr>
        </p:nvSpPr>
        <p:spPr>
          <a:prstGeom prst="rect">
            <a:avLst/>
          </a:prstGeom>
        </p:spPr>
        <p:txBody>
          <a:bodyPr/>
          <a:lstStyle>
            <a:lvl1pPr defTabSz="642937">
              <a:defRPr sz="2800"/>
            </a:lvl1pPr>
          </a:lstStyle>
          <a:p>
            <a:pPr lvl="0">
              <a:defRPr sz="1800" b="0">
                <a:solidFill>
                  <a:srgbClr val="000000"/>
                </a:solidFill>
                <a:uFillTx/>
              </a:defRPr>
            </a:pPr>
            <a:r>
              <a:rPr sz="2800" b="1">
                <a:solidFill>
                  <a:srgbClr val="013E92"/>
                </a:solidFill>
                <a:uFill>
                  <a:solidFill>
                    <a:srgbClr val="013E92"/>
                  </a:solidFill>
                </a:uFill>
              </a:rPr>
              <a:t>Completing the RHIC science mission</a:t>
            </a:r>
          </a:p>
        </p:txBody>
      </p:sp>
      <p:sp>
        <p:nvSpPr>
          <p:cNvPr id="576" name="Shape 576"/>
          <p:cNvSpPr>
            <a:spLocks noGrp="1"/>
          </p:cNvSpPr>
          <p:nvPr>
            <p:ph type="body" idx="1"/>
          </p:nvPr>
        </p:nvSpPr>
        <p:spPr>
          <a:xfrm>
            <a:off x="494863" y="1023053"/>
            <a:ext cx="4666338" cy="4615747"/>
          </a:xfrm>
          <a:prstGeom prst="rect">
            <a:avLst/>
          </a:prstGeom>
          <a:ln w="6350">
            <a:solidFill/>
          </a:ln>
        </p:spPr>
        <p:txBody>
          <a:bodyPr/>
          <a:lstStyle/>
          <a:p>
            <a:pPr marL="0" lvl="0" indent="40640" defTabSz="642937">
              <a:spcBef>
                <a:spcPts val="800"/>
              </a:spcBef>
              <a:buSzTx/>
              <a:buNone/>
              <a:defRPr sz="1800">
                <a:solidFill>
                  <a:srgbClr val="000000"/>
                </a:solidFill>
                <a:uFillTx/>
              </a:defRPr>
            </a:pPr>
            <a:r>
              <a:rPr sz="1500" b="1" dirty="0">
                <a:solidFill>
                  <a:srgbClr val="413E40"/>
                </a:solidFill>
                <a:uFill>
                  <a:solidFill>
                    <a:srgbClr val="413E40"/>
                  </a:solidFill>
                </a:uFill>
              </a:rPr>
              <a:t>Status:  </a:t>
            </a:r>
            <a:r>
              <a:rPr sz="1500" dirty="0">
                <a:solidFill>
                  <a:srgbClr val="C21A04"/>
                </a:solidFill>
                <a:uFill>
                  <a:solidFill>
                    <a:srgbClr val="413E40"/>
                  </a:solidFill>
                </a:uFill>
              </a:rPr>
              <a:t>RHIC-II configuration is complete</a:t>
            </a:r>
            <a:endParaRPr sz="1500" dirty="0">
              <a:solidFill>
                <a:srgbClr val="413E40"/>
              </a:solidFill>
              <a:uFill>
                <a:solidFill>
                  <a:srgbClr val="413E40"/>
                </a:solidFill>
              </a:uFill>
            </a:endParaRPr>
          </a:p>
          <a:p>
            <a:pPr marL="240664" lvl="0" indent="-200024" defTabSz="642937">
              <a:spcBef>
                <a:spcPts val="800"/>
              </a:spcBef>
              <a:buSzPct val="90000"/>
              <a:buFont typeface="Lucida Grande"/>
              <a:buChar char="•"/>
              <a:defRPr sz="1800">
                <a:solidFill>
                  <a:srgbClr val="000000"/>
                </a:solidFill>
                <a:uFillTx/>
              </a:defRPr>
            </a:pPr>
            <a:r>
              <a:rPr sz="1500" dirty="0">
                <a:solidFill>
                  <a:srgbClr val="413E40"/>
                </a:solidFill>
                <a:uFill>
                  <a:solidFill>
                    <a:srgbClr val="413E40"/>
                  </a:solidFill>
                </a:uFill>
              </a:rPr>
              <a:t>Vertex detectors in STAR (HFT) and PHENIX</a:t>
            </a:r>
          </a:p>
          <a:p>
            <a:pPr marL="240664" lvl="0" indent="-200024" defTabSz="642937">
              <a:spcBef>
                <a:spcPts val="800"/>
              </a:spcBef>
              <a:buSzPct val="90000"/>
              <a:buFont typeface="Lucida Grande"/>
              <a:buChar char="•"/>
              <a:defRPr sz="1800">
                <a:solidFill>
                  <a:srgbClr val="000000"/>
                </a:solidFill>
                <a:uFillTx/>
              </a:defRPr>
            </a:pPr>
            <a:r>
              <a:rPr sz="1500" dirty="0">
                <a:solidFill>
                  <a:srgbClr val="413E40"/>
                </a:solidFill>
                <a:uFill>
                  <a:solidFill>
                    <a:srgbClr val="413E40"/>
                  </a:solidFill>
                </a:uFill>
              </a:rPr>
              <a:t>Luminosity reaches 25x design luminosity </a:t>
            </a:r>
          </a:p>
          <a:p>
            <a:pPr marL="240664" lvl="0" indent="-200024" defTabSz="642937">
              <a:spcBef>
                <a:spcPts val="800"/>
              </a:spcBef>
              <a:defRPr sz="1800">
                <a:solidFill>
                  <a:srgbClr val="000000"/>
                </a:solidFill>
                <a:uFillTx/>
              </a:defRPr>
            </a:pPr>
            <a:endParaRPr sz="1500" dirty="0">
              <a:solidFill>
                <a:srgbClr val="413E40"/>
              </a:solidFill>
              <a:uFill>
                <a:solidFill>
                  <a:srgbClr val="413E40"/>
                </a:solidFill>
              </a:uFill>
            </a:endParaRPr>
          </a:p>
          <a:p>
            <a:pPr marL="0" lvl="0" indent="40640" defTabSz="642937">
              <a:spcBef>
                <a:spcPts val="800"/>
              </a:spcBef>
              <a:buSzTx/>
              <a:buNone/>
              <a:defRPr sz="1800">
                <a:solidFill>
                  <a:srgbClr val="000000"/>
                </a:solidFill>
                <a:uFillTx/>
              </a:defRPr>
            </a:pPr>
            <a:r>
              <a:rPr sz="1500" b="1" dirty="0">
                <a:solidFill>
                  <a:srgbClr val="413E40"/>
                </a:solidFill>
                <a:uFill>
                  <a:solidFill>
                    <a:srgbClr val="413E40"/>
                  </a:solidFill>
                </a:uFill>
              </a:rPr>
              <a:t>Plan: </a:t>
            </a:r>
            <a:r>
              <a:rPr sz="1500" dirty="0">
                <a:solidFill>
                  <a:srgbClr val="B11706"/>
                </a:solidFill>
                <a:uFill>
                  <a:solidFill>
                    <a:srgbClr val="413E40"/>
                  </a:solidFill>
                </a:uFill>
              </a:rPr>
              <a:t>Complete the RHIC mission in 3 campaigns:</a:t>
            </a:r>
            <a:endParaRPr sz="1500" dirty="0">
              <a:solidFill>
                <a:srgbClr val="413E40"/>
              </a:solidFill>
              <a:uFill>
                <a:solidFill>
                  <a:srgbClr val="413E40"/>
                </a:solidFill>
              </a:uFill>
            </a:endParaRPr>
          </a:p>
          <a:p>
            <a:pPr marL="240664" lvl="0" indent="-200024" defTabSz="642937">
              <a:spcBef>
                <a:spcPts val="800"/>
              </a:spcBef>
              <a:defRPr sz="1800">
                <a:solidFill>
                  <a:srgbClr val="000000"/>
                </a:solidFill>
                <a:uFillTx/>
              </a:defRPr>
            </a:pPr>
            <a:r>
              <a:rPr sz="1500" b="1" dirty="0">
                <a:solidFill>
                  <a:srgbClr val="413E40"/>
                </a:solidFill>
                <a:uFill>
                  <a:solidFill>
                    <a:srgbClr val="413E40"/>
                  </a:solidFill>
                </a:uFill>
              </a:rPr>
              <a:t>2014–16: Heavy flavor probes of the QGP using the micro-vertex detectors                             Transverse spin physics</a:t>
            </a:r>
            <a:endParaRPr sz="1500" dirty="0">
              <a:solidFill>
                <a:srgbClr val="413E40"/>
              </a:solidFill>
              <a:uFill>
                <a:solidFill>
                  <a:srgbClr val="413E40"/>
                </a:solidFill>
              </a:uFill>
            </a:endParaRPr>
          </a:p>
          <a:p>
            <a:pPr marL="240664" lvl="0" indent="-200024" defTabSz="642937">
              <a:spcBef>
                <a:spcPts val="800"/>
              </a:spcBef>
              <a:defRPr sz="1800">
                <a:solidFill>
                  <a:srgbClr val="000000"/>
                </a:solidFill>
                <a:uFillTx/>
              </a:defRPr>
            </a:pPr>
            <a:r>
              <a:rPr sz="1500" dirty="0">
                <a:solidFill>
                  <a:srgbClr val="413E40"/>
                </a:solidFill>
                <a:uFill>
                  <a:solidFill>
                    <a:srgbClr val="413E40"/>
                  </a:solidFill>
                </a:uFill>
              </a:rPr>
              <a:t>2017: Install low energy e-cooling</a:t>
            </a:r>
          </a:p>
          <a:p>
            <a:pPr marL="240664" lvl="0" indent="-200024" defTabSz="642937">
              <a:spcBef>
                <a:spcPts val="800"/>
              </a:spcBef>
              <a:defRPr sz="1800">
                <a:solidFill>
                  <a:srgbClr val="000000"/>
                </a:solidFill>
                <a:uFillTx/>
              </a:defRPr>
            </a:pPr>
            <a:r>
              <a:rPr sz="1500" b="1" dirty="0">
                <a:solidFill>
                  <a:srgbClr val="413E40"/>
                </a:solidFill>
                <a:uFill>
                  <a:solidFill>
                    <a:srgbClr val="413E40"/>
                  </a:solidFill>
                </a:uFill>
              </a:rPr>
              <a:t>2018/19: High precision scan of the QCD phase diagram &amp; search for critical point</a:t>
            </a:r>
          </a:p>
          <a:p>
            <a:pPr marL="240664" lvl="0" indent="-200024" defTabSz="642937">
              <a:spcBef>
                <a:spcPts val="800"/>
              </a:spcBef>
              <a:defRPr sz="1800">
                <a:solidFill>
                  <a:srgbClr val="000000"/>
                </a:solidFill>
                <a:uFillTx/>
              </a:defRPr>
            </a:pPr>
            <a:r>
              <a:rPr sz="1500" dirty="0">
                <a:solidFill>
                  <a:srgbClr val="413E40"/>
                </a:solidFill>
                <a:uFill>
                  <a:solidFill>
                    <a:srgbClr val="413E40"/>
                  </a:solidFill>
                </a:uFill>
              </a:rPr>
              <a:t>2020: Install sPHENIX upgrade</a:t>
            </a:r>
          </a:p>
          <a:p>
            <a:pPr marL="240664" lvl="0" indent="-200024" defTabSz="642937">
              <a:spcBef>
                <a:spcPts val="800"/>
              </a:spcBef>
              <a:defRPr sz="1800">
                <a:solidFill>
                  <a:srgbClr val="000000"/>
                </a:solidFill>
                <a:uFillTx/>
              </a:defRPr>
            </a:pPr>
            <a:r>
              <a:rPr sz="1500" b="1" dirty="0">
                <a:solidFill>
                  <a:srgbClr val="413E40"/>
                </a:solidFill>
                <a:uFill>
                  <a:solidFill>
                    <a:srgbClr val="413E40"/>
                  </a:solidFill>
                </a:uFill>
              </a:rPr>
              <a:t>2021/22:</a:t>
            </a:r>
            <a:r>
              <a:rPr sz="1500" dirty="0">
                <a:solidFill>
                  <a:srgbClr val="413E40"/>
                </a:solidFill>
                <a:uFill>
                  <a:solidFill>
                    <a:srgbClr val="413E40"/>
                  </a:solidFill>
                </a:uFill>
              </a:rPr>
              <a:t> </a:t>
            </a:r>
            <a:r>
              <a:rPr sz="1500" b="1" dirty="0">
                <a:solidFill>
                  <a:srgbClr val="413E40"/>
                </a:solidFill>
                <a:uFill>
                  <a:solidFill>
                    <a:srgbClr val="413E40"/>
                  </a:solidFill>
                </a:uFill>
              </a:rPr>
              <a:t>Precision measurements of jet quenching and quarkonium suppression</a:t>
            </a:r>
          </a:p>
          <a:p>
            <a:pPr marL="240664" lvl="0" indent="-200024" defTabSz="642937">
              <a:spcBef>
                <a:spcPts val="800"/>
              </a:spcBef>
              <a:defRPr sz="1800">
                <a:solidFill>
                  <a:srgbClr val="000000"/>
                </a:solidFill>
                <a:uFillTx/>
              </a:defRPr>
            </a:pPr>
            <a:r>
              <a:rPr sz="1500" dirty="0">
                <a:solidFill>
                  <a:srgbClr val="413E40"/>
                </a:solidFill>
                <a:uFill>
                  <a:solidFill>
                    <a:srgbClr val="413E40"/>
                  </a:solidFill>
                </a:uFill>
              </a:rPr>
              <a:t>2023-25: Transition to </a:t>
            </a:r>
            <a:r>
              <a:rPr sz="1500" dirty="0" smtClean="0">
                <a:solidFill>
                  <a:srgbClr val="413E40"/>
                </a:solidFill>
                <a:uFill>
                  <a:solidFill>
                    <a:srgbClr val="413E40"/>
                  </a:solidFill>
                </a:uFill>
              </a:rPr>
              <a:t>eRHIC</a:t>
            </a:r>
            <a:r>
              <a:rPr lang="en-US" sz="1500" dirty="0" smtClean="0">
                <a:solidFill>
                  <a:srgbClr val="413E40"/>
                </a:solidFill>
                <a:uFill>
                  <a:solidFill>
                    <a:srgbClr val="413E40"/>
                  </a:solidFill>
                </a:uFill>
              </a:rPr>
              <a:t>?</a:t>
            </a:r>
            <a:endParaRPr sz="1500" dirty="0">
              <a:solidFill>
                <a:srgbClr val="413E40"/>
              </a:solidFill>
              <a:uFill>
                <a:solidFill>
                  <a:srgbClr val="413E40"/>
                </a:solidFill>
              </a:uFill>
            </a:endParaRPr>
          </a:p>
        </p:txBody>
      </p:sp>
      <p:sp>
        <p:nvSpPr>
          <p:cNvPr id="577" name="Shape 57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defTabSz="642937"/>
          </a:lstStyle>
          <a:p>
            <a:pPr lvl="0">
              <a:defRPr sz="1800">
                <a:solidFill>
                  <a:srgbClr val="000000"/>
                </a:solidFill>
                <a:uFillTx/>
              </a:defRPr>
            </a:pPr>
            <a:fld id="{86CB4B4D-7CA3-9044-876B-883B54F8677D}" type="slidenum">
              <a:rPr sz="1200">
                <a:solidFill>
                  <a:srgbClr val="013E92"/>
                </a:solidFill>
                <a:uFill>
                  <a:solidFill>
                    <a:srgbClr val="013E92"/>
                  </a:solidFill>
                </a:uFill>
              </a:rPr>
              <a:t>13</a:t>
            </a:fld>
            <a:endParaRPr sz="1200">
              <a:solidFill>
                <a:srgbClr val="013E92"/>
              </a:solidFill>
              <a:uFill>
                <a:solidFill>
                  <a:srgbClr val="013E92"/>
                </a:solidFill>
              </a:uFill>
            </a:endParaRPr>
          </a:p>
        </p:txBody>
      </p:sp>
      <p:sp>
        <p:nvSpPr>
          <p:cNvPr id="578" name="Shape 578"/>
          <p:cNvSpPr/>
          <p:nvPr/>
        </p:nvSpPr>
        <p:spPr>
          <a:xfrm>
            <a:off x="1676401" y="5880743"/>
            <a:ext cx="5105400" cy="367658"/>
          </a:xfrm>
          <a:prstGeom prst="rect">
            <a:avLst/>
          </a:prstGeom>
          <a:ln w="3175">
            <a:solidFill>
              <a:srgbClr val="042B7F"/>
            </a:solidFill>
            <a:round/>
          </a:ln>
          <a:extLst>
            <a:ext uri="{C572A759-6A51-4108-AA02-DFA0A04FC94B}">
              <ma14:wrappingTextBoxFlag xmlns:ma14="http://schemas.microsoft.com/office/mac/drawingml/2011/main" val="1"/>
            </a:ext>
          </a:extLst>
        </p:spPr>
        <p:txBody>
          <a:bodyPr lIns="0" tIns="0" rIns="0" bIns="0"/>
          <a:lstStyle>
            <a:lvl1pPr defTabSz="642937">
              <a:defRPr sz="2000">
                <a:solidFill>
                  <a:srgbClr val="773F9B"/>
                </a:solidFill>
                <a:latin typeface="Arial"/>
                <a:ea typeface="Arial"/>
                <a:cs typeface="Arial"/>
                <a:sym typeface="Arial"/>
              </a:defRPr>
            </a:lvl1pPr>
          </a:lstStyle>
          <a:p>
            <a:pPr lvl="0">
              <a:defRPr sz="1800" b="0">
                <a:solidFill>
                  <a:srgbClr val="000000"/>
                </a:solidFill>
              </a:defRPr>
            </a:pPr>
            <a:r>
              <a:rPr lang="en-US" sz="2000" b="1" dirty="0" smtClean="0">
                <a:solidFill>
                  <a:srgbClr val="773F9B"/>
                </a:solidFill>
              </a:rPr>
              <a:t> </a:t>
            </a:r>
            <a:r>
              <a:rPr sz="2000" b="1" dirty="0" smtClean="0">
                <a:solidFill>
                  <a:srgbClr val="773F9B"/>
                </a:solidFill>
              </a:rPr>
              <a:t>RHIC </a:t>
            </a:r>
            <a:r>
              <a:rPr sz="2000" b="1" dirty="0">
                <a:solidFill>
                  <a:srgbClr val="773F9B"/>
                </a:solidFill>
              </a:rPr>
              <a:t>remains a unique discovery facility</a:t>
            </a:r>
          </a:p>
        </p:txBody>
      </p:sp>
      <p:sp>
        <p:nvSpPr>
          <p:cNvPr id="579" name="Shape 579"/>
          <p:cNvSpPr/>
          <p:nvPr/>
        </p:nvSpPr>
        <p:spPr>
          <a:xfrm>
            <a:off x="6490148" y="1261838"/>
            <a:ext cx="1378583" cy="268822"/>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p>
            <a:pPr lvl="1" indent="228600" algn="l" defTabSz="642937">
              <a:buClr>
                <a:srgbClr val="042B7F"/>
              </a:buClr>
              <a:buFont typeface="Lucida Grande"/>
              <a:defRPr sz="1800" b="0"/>
            </a:pPr>
            <a:r>
              <a:rPr sz="1400" b="1">
                <a:solidFill>
                  <a:srgbClr val="FFFFFF"/>
                </a:solidFill>
                <a:latin typeface="Arial"/>
                <a:ea typeface="Arial"/>
                <a:cs typeface="Arial"/>
                <a:sym typeface="Arial"/>
              </a:rPr>
              <a:t>STAR HFT</a:t>
            </a:r>
          </a:p>
        </p:txBody>
      </p:sp>
      <p:sp>
        <p:nvSpPr>
          <p:cNvPr id="580" name="Shape 580"/>
          <p:cNvSpPr/>
          <p:nvPr/>
        </p:nvSpPr>
        <p:spPr>
          <a:xfrm>
            <a:off x="5552577" y="3620062"/>
            <a:ext cx="1045023" cy="268822"/>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lvl1pPr algn="l" defTabSz="642937">
              <a:spcBef>
                <a:spcPts val="600"/>
              </a:spcBef>
              <a:buClr>
                <a:srgbClr val="042B7F"/>
              </a:buClr>
              <a:buFont typeface="Arial"/>
              <a:defRPr sz="1400">
                <a:solidFill>
                  <a:srgbClr val="FFFFFF"/>
                </a:solidFill>
                <a:latin typeface="Arial"/>
                <a:ea typeface="Arial"/>
                <a:cs typeface="Arial"/>
                <a:sym typeface="Arial"/>
              </a:defRPr>
            </a:lvl1pPr>
          </a:lstStyle>
          <a:p>
            <a:pPr lvl="0">
              <a:defRPr sz="1800" b="0">
                <a:solidFill>
                  <a:srgbClr val="000000"/>
                </a:solidFill>
              </a:defRPr>
            </a:pPr>
            <a:r>
              <a:rPr sz="1400" b="1">
                <a:solidFill>
                  <a:srgbClr val="FFFFFF"/>
                </a:solidFill>
              </a:rPr>
              <a:t>sPHENIX</a:t>
            </a:r>
          </a:p>
        </p:txBody>
      </p:sp>
    </p:spTree>
    <p:extLst>
      <p:ext uri="{BB962C8B-B14F-4D97-AF65-F5344CB8AC3E}">
        <p14:creationId xmlns:p14="http://schemas.microsoft.com/office/powerpoint/2010/main" val="2201563713"/>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16" fill="hold" grpId="0" nodeType="clickEffect">
                                  <p:stCondLst>
                                    <p:cond delay="0"/>
                                  </p:stCondLst>
                                  <p:iterate>
                                    <p:tmAbs val="0"/>
                                  </p:iterate>
                                  <p:childTnLst>
                                    <p:set>
                                      <p:cBhvr>
                                        <p:cTn id="6" fill="hold"/>
                                        <p:tgtEl>
                                          <p:spTgt spid="578"/>
                                        </p:tgtEl>
                                        <p:attrNameLst>
                                          <p:attrName>style.visibility</p:attrName>
                                        </p:attrNameLst>
                                      </p:cBhvr>
                                      <p:to>
                                        <p:strVal val="visible"/>
                                      </p:to>
                                    </p:set>
                                    <p:animEffect transition="in" filter="dissolve(in)">
                                      <p:cBhvr>
                                        <p:cTn id="7" dur="1000"/>
                                        <p:tgtEl>
                                          <p:spTgt spid="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 name="Shape 584"/>
          <p:cNvSpPr>
            <a:spLocks noGrp="1"/>
          </p:cNvSpPr>
          <p:nvPr>
            <p:ph type="title"/>
          </p:nvPr>
        </p:nvSpPr>
        <p:spPr>
          <a:xfrm>
            <a:off x="217685" y="0"/>
            <a:ext cx="8551269" cy="866180"/>
          </a:xfrm>
          <a:prstGeom prst="rect">
            <a:avLst/>
          </a:prstGeom>
        </p:spPr>
        <p:txBody>
          <a:bodyPr/>
          <a:lstStyle>
            <a:lvl1pPr>
              <a:defRPr sz="2800">
                <a:solidFill>
                  <a:srgbClr val="25256F"/>
                </a:solidFill>
              </a:defRPr>
            </a:lvl1pPr>
          </a:lstStyle>
          <a:p>
            <a:pPr lvl="0">
              <a:defRPr sz="1800" b="0">
                <a:solidFill>
                  <a:srgbClr val="000000"/>
                </a:solidFill>
                <a:uFillTx/>
              </a:defRPr>
            </a:pPr>
            <a:r>
              <a:rPr sz="2800" b="1">
                <a:solidFill>
                  <a:srgbClr val="25256F"/>
                </a:solidFill>
                <a:uFill>
                  <a:solidFill>
                    <a:srgbClr val="013E92"/>
                  </a:solidFill>
                </a:uFill>
              </a:rPr>
              <a:t>Low Energy e-Cooling for Au+Au</a:t>
            </a:r>
          </a:p>
        </p:txBody>
      </p:sp>
      <p:sp>
        <p:nvSpPr>
          <p:cNvPr id="585" name="Shape 585"/>
          <p:cNvSpPr>
            <a:spLocks noGrp="1"/>
          </p:cNvSpPr>
          <p:nvPr>
            <p:ph type="sldNum" sz="quarter" idx="2"/>
          </p:nvPr>
        </p:nvSpPr>
        <p:spPr>
          <a:xfrm>
            <a:off x="6678948" y="6419515"/>
            <a:ext cx="281906" cy="268821"/>
          </a:xfrm>
          <a:prstGeom prst="rect">
            <a:avLst/>
          </a:prstGeom>
          <a:extLst>
            <a:ext uri="{C572A759-6A51-4108-AA02-DFA0A04FC94B}">
              <ma14:wrappingTextBoxFlag xmlns:ma14="http://schemas.microsoft.com/office/mac/drawingml/2011/main" val="1"/>
            </a:ext>
          </a:extLst>
        </p:spPr>
        <p:txBody>
          <a:bodyPr/>
          <a:lstStyle>
            <a:lvl1pPr>
              <a:defRPr sz="1400"/>
            </a:lvl1pPr>
          </a:lstStyle>
          <a:p>
            <a:pPr lvl="0">
              <a:defRPr sz="1800">
                <a:solidFill>
                  <a:srgbClr val="000000"/>
                </a:solidFill>
                <a:effectLst/>
                <a:uFillTx/>
              </a:defRPr>
            </a:pPr>
            <a:fld id="{86CB4B4D-7CA3-9044-876B-883B54F8677D}" type="slidenum">
              <a:rPr sz="1400">
                <a:solidFill>
                  <a:srgbClr val="013E92"/>
                </a:solidFill>
                <a:effectLst>
                  <a:outerShdw blurRad="12700" dist="25400" dir="2700000" rotWithShape="0">
                    <a:srgbClr val="CBCBCB"/>
                  </a:outerShdw>
                </a:effectLst>
                <a:uFill>
                  <a:solidFill>
                    <a:srgbClr val="013E92"/>
                  </a:solidFill>
                </a:uFill>
              </a:rPr>
              <a:t>14</a:t>
            </a:fld>
            <a:endParaRPr sz="1400">
              <a:solidFill>
                <a:srgbClr val="013E92"/>
              </a:solidFill>
              <a:effectLst>
                <a:outerShdw blurRad="12700" dist="25400" dir="2700000" rotWithShape="0">
                  <a:srgbClr val="CBCBCB"/>
                </a:outerShdw>
              </a:effectLst>
              <a:uFill>
                <a:solidFill>
                  <a:srgbClr val="013E92"/>
                </a:solidFill>
              </a:uFill>
            </a:endParaRPr>
          </a:p>
        </p:txBody>
      </p:sp>
      <p:pic>
        <p:nvPicPr>
          <p:cNvPr id="586" name="Untitled.png" descr="Untitled.tiff"/>
          <p:cNvPicPr/>
          <p:nvPr/>
        </p:nvPicPr>
        <p:blipFill>
          <a:blip r:embed="rId2">
            <a:extLst/>
          </a:blip>
          <a:stretch>
            <a:fillRect/>
          </a:stretch>
        </p:blipFill>
        <p:spPr>
          <a:xfrm>
            <a:off x="6134100" y="914400"/>
            <a:ext cx="3005138" cy="3086100"/>
          </a:xfrm>
          <a:prstGeom prst="rect">
            <a:avLst/>
          </a:prstGeom>
          <a:ln w="12700">
            <a:miter lim="400000"/>
          </a:ln>
        </p:spPr>
      </p:pic>
      <p:pic>
        <p:nvPicPr>
          <p:cNvPr id="587" name="pasted-image.tif"/>
          <p:cNvPicPr/>
          <p:nvPr/>
        </p:nvPicPr>
        <p:blipFill>
          <a:blip r:embed="rId3">
            <a:extLst/>
          </a:blip>
          <a:stretch>
            <a:fillRect/>
          </a:stretch>
        </p:blipFill>
        <p:spPr>
          <a:xfrm>
            <a:off x="0" y="4110405"/>
            <a:ext cx="9144000" cy="2091590"/>
          </a:xfrm>
          <a:prstGeom prst="rect">
            <a:avLst/>
          </a:prstGeom>
          <a:ln w="12700">
            <a:miter lim="400000"/>
          </a:ln>
        </p:spPr>
      </p:pic>
      <p:sp>
        <p:nvSpPr>
          <p:cNvPr id="588" name="Shape 588"/>
          <p:cNvSpPr>
            <a:spLocks noGrp="1"/>
          </p:cNvSpPr>
          <p:nvPr>
            <p:ph type="body" idx="4294967295"/>
          </p:nvPr>
        </p:nvSpPr>
        <p:spPr>
          <a:xfrm>
            <a:off x="704850" y="974878"/>
            <a:ext cx="4751110" cy="2965144"/>
          </a:xfrm>
          <a:prstGeom prst="rect">
            <a:avLst/>
          </a:prstGeom>
        </p:spPr>
        <p:txBody>
          <a:bodyPr lIns="0" tIns="0" rIns="0" bIns="0">
            <a:normAutofit/>
          </a:bodyPr>
          <a:lstStyle/>
          <a:p>
            <a:pPr marL="210026" marR="0" lvl="0" indent="-210026" defTabSz="914400">
              <a:spcBef>
                <a:spcPts val="1200"/>
              </a:spcBef>
              <a:buClrTx/>
              <a:buSzPct val="65000"/>
              <a:buFontTx/>
              <a:buBlip>
                <a:blip r:embed="rId4"/>
              </a:buBlip>
              <a:defRPr sz="1800">
                <a:solidFill>
                  <a:srgbClr val="000000"/>
                </a:solidFill>
                <a:uFillTx/>
              </a:defRPr>
            </a:pPr>
            <a:r>
              <a:rPr>
                <a:latin typeface="+mj-lt"/>
                <a:ea typeface="+mj-ea"/>
                <a:cs typeface="+mj-cs"/>
                <a:sym typeface="Helvetica"/>
              </a:rPr>
              <a:t>Cooling of low energy heavy ion beams (3.8–10 GeV/n) with bunched electron beam increases luminosity by up factor 10</a:t>
            </a:r>
          </a:p>
          <a:p>
            <a:pPr marL="210026" marR="0" lvl="0" indent="-210026" defTabSz="914400">
              <a:spcBef>
                <a:spcPts val="1200"/>
              </a:spcBef>
              <a:buClrTx/>
              <a:buSzPct val="65000"/>
              <a:buFontTx/>
              <a:buBlip>
                <a:blip r:embed="rId4"/>
              </a:buBlip>
              <a:defRPr sz="1800">
                <a:solidFill>
                  <a:srgbClr val="000000"/>
                </a:solidFill>
                <a:uFillTx/>
              </a:defRPr>
            </a:pPr>
            <a:r>
              <a:rPr>
                <a:latin typeface="+mj-lt"/>
                <a:ea typeface="+mj-ea"/>
                <a:cs typeface="+mj-cs"/>
                <a:sym typeface="Helvetica"/>
              </a:rPr>
              <a:t>Enables a QCD critical point search with second, high luminosity Beam Energy Scan </a:t>
            </a:r>
          </a:p>
          <a:p>
            <a:pPr marL="210026" marR="0" lvl="0" indent="-210026" defTabSz="914400">
              <a:spcBef>
                <a:spcPts val="1200"/>
              </a:spcBef>
              <a:buClrTx/>
              <a:buSzPct val="65000"/>
              <a:buFontTx/>
              <a:buBlip>
                <a:blip r:embed="rId4"/>
              </a:buBlip>
              <a:defRPr sz="1800">
                <a:solidFill>
                  <a:srgbClr val="000000"/>
                </a:solidFill>
                <a:uFillTx/>
              </a:defRPr>
            </a:pPr>
            <a:r>
              <a:rPr>
                <a:latin typeface="+mj-lt"/>
                <a:ea typeface="+mj-ea"/>
                <a:cs typeface="+mj-cs"/>
                <a:sym typeface="Helvetica"/>
              </a:rPr>
              <a:t>Use Cornell-built DC gun and existing SRF cavity for cost effective implementation</a:t>
            </a:r>
          </a:p>
          <a:p>
            <a:pPr marL="210026" marR="0" lvl="0" indent="-210026" defTabSz="914400">
              <a:spcBef>
                <a:spcPts val="1200"/>
              </a:spcBef>
              <a:buClrTx/>
              <a:buSzPct val="65000"/>
              <a:buFontTx/>
              <a:buBlip>
                <a:blip r:embed="rId4"/>
              </a:buBlip>
              <a:defRPr sz="1800">
                <a:solidFill>
                  <a:srgbClr val="000000"/>
                </a:solidFill>
                <a:uFillTx/>
              </a:defRPr>
            </a:pPr>
            <a:r>
              <a:rPr>
                <a:latin typeface="+mj-lt"/>
                <a:ea typeface="+mj-ea"/>
                <a:cs typeface="+mj-cs"/>
                <a:sym typeface="Helvetica"/>
              </a:rPr>
              <a:t>Start commissioning in 2018</a:t>
            </a:r>
          </a:p>
        </p:txBody>
      </p:sp>
    </p:spTree>
    <p:extLst>
      <p:ext uri="{BB962C8B-B14F-4D97-AF65-F5344CB8AC3E}">
        <p14:creationId xmlns:p14="http://schemas.microsoft.com/office/powerpoint/2010/main" val="3917143618"/>
      </p:ext>
    </p:extLst>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 name="Shape 536"/>
          <p:cNvSpPr>
            <a:spLocks noGrp="1"/>
          </p:cNvSpPr>
          <p:nvPr>
            <p:ph type="title"/>
          </p:nvPr>
        </p:nvSpPr>
        <p:spPr>
          <a:prstGeom prst="rect">
            <a:avLst/>
          </a:prstGeom>
        </p:spPr>
        <p:txBody>
          <a:bodyPr/>
          <a:lstStyle>
            <a:lvl1pPr>
              <a:defRPr sz="3200"/>
            </a:lvl1pPr>
          </a:lstStyle>
          <a:p>
            <a:pPr lvl="0">
              <a:defRPr sz="1800" b="0">
                <a:solidFill>
                  <a:srgbClr val="000000"/>
                </a:solidFill>
                <a:uFillTx/>
              </a:defRPr>
            </a:pPr>
            <a:r>
              <a:rPr sz="3200" b="1">
                <a:solidFill>
                  <a:srgbClr val="013E92"/>
                </a:solidFill>
                <a:uFill>
                  <a:solidFill>
                    <a:srgbClr val="013E92"/>
                  </a:solidFill>
                </a:uFill>
              </a:rPr>
              <a:t>Quest for critical fluctuations</a:t>
            </a:r>
          </a:p>
        </p:txBody>
      </p:sp>
      <p:sp>
        <p:nvSpPr>
          <p:cNvPr id="537" name="Shape 53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defTabSz="580429"/>
          </a:lstStyle>
          <a:p>
            <a:pPr lvl="0">
              <a:defRPr sz="1800">
                <a:solidFill>
                  <a:srgbClr val="000000"/>
                </a:solidFill>
                <a:effectLst/>
                <a:uFillTx/>
              </a:defRPr>
            </a:pPr>
            <a:fld id="{86CB4B4D-7CA3-9044-876B-883B54F8677D}" type="slidenum">
              <a:rPr sz="1200">
                <a:solidFill>
                  <a:srgbClr val="013E92"/>
                </a:solidFill>
                <a:effectLst>
                  <a:outerShdw blurRad="12700" dist="25400" dir="2700000" rotWithShape="0">
                    <a:srgbClr val="CBCBCB"/>
                  </a:outerShdw>
                </a:effectLst>
                <a:uFill>
                  <a:solidFill>
                    <a:srgbClr val="013E92"/>
                  </a:solidFill>
                </a:uFill>
              </a:rPr>
              <a:t>15</a:t>
            </a:fld>
            <a:endParaRPr sz="1200">
              <a:solidFill>
                <a:srgbClr val="013E92"/>
              </a:solidFill>
              <a:effectLst>
                <a:outerShdw blurRad="12700" dist="25400" dir="2700000" rotWithShape="0">
                  <a:srgbClr val="CBCBCB"/>
                </a:outerShdw>
              </a:effectLst>
              <a:uFill>
                <a:solidFill>
                  <a:srgbClr val="013E92"/>
                </a:solidFill>
              </a:uFill>
            </a:endParaRPr>
          </a:p>
        </p:txBody>
      </p:sp>
      <p:pic>
        <p:nvPicPr>
          <p:cNvPr id="538" name="pasted-image.png"/>
          <p:cNvPicPr/>
          <p:nvPr/>
        </p:nvPicPr>
        <p:blipFill>
          <a:blip r:embed="rId2">
            <a:extLst/>
          </a:blip>
          <a:stretch>
            <a:fillRect/>
          </a:stretch>
        </p:blipFill>
        <p:spPr>
          <a:xfrm>
            <a:off x="195838" y="820610"/>
            <a:ext cx="4118520" cy="2204102"/>
          </a:xfrm>
          <a:prstGeom prst="rect">
            <a:avLst/>
          </a:prstGeom>
          <a:ln w="3175">
            <a:round/>
          </a:ln>
        </p:spPr>
      </p:pic>
      <p:grpSp>
        <p:nvGrpSpPr>
          <p:cNvPr id="541" name="Group 541"/>
          <p:cNvGrpSpPr/>
          <p:nvPr/>
        </p:nvGrpSpPr>
        <p:grpSpPr>
          <a:xfrm>
            <a:off x="4908732" y="820610"/>
            <a:ext cx="3609305" cy="2204102"/>
            <a:chOff x="0" y="0"/>
            <a:chExt cx="3609304" cy="2204100"/>
          </a:xfrm>
        </p:grpSpPr>
        <p:pic>
          <p:nvPicPr>
            <p:cNvPr id="539" name="pasted-image.png"/>
            <p:cNvPicPr/>
            <p:nvPr/>
          </p:nvPicPr>
          <p:blipFill>
            <a:blip r:embed="rId3">
              <a:extLst/>
            </a:blip>
            <a:stretch>
              <a:fillRect/>
            </a:stretch>
          </p:blipFill>
          <p:spPr>
            <a:xfrm>
              <a:off x="0" y="0"/>
              <a:ext cx="3535494" cy="2204101"/>
            </a:xfrm>
            <a:prstGeom prst="rect">
              <a:avLst/>
            </a:prstGeom>
            <a:ln w="3175" cap="flat">
              <a:noFill/>
              <a:round/>
            </a:ln>
            <a:effectLst/>
          </p:spPr>
        </p:pic>
        <p:sp>
          <p:nvSpPr>
            <p:cNvPr id="540" name="Shape 540"/>
            <p:cNvSpPr/>
            <p:nvPr/>
          </p:nvSpPr>
          <p:spPr>
            <a:xfrm>
              <a:off x="1871632" y="222126"/>
              <a:ext cx="1737673" cy="296566"/>
            </a:xfrm>
            <a:prstGeom prst="rect">
              <a:avLst/>
            </a:prstGeom>
            <a:noFill/>
            <a:ln w="3175" cap="flat">
              <a:solidFill>
                <a:srgbClr val="000000"/>
              </a:solidFill>
              <a:prstDash val="solid"/>
              <a:miter lim="400000"/>
            </a:ln>
            <a:effectLst/>
            <a:extLst>
              <a:ext uri="{C572A759-6A51-4108-AA02-DFA0A04FC94B}">
                <ma14:wrappingTextBoxFlag xmlns:ma14="http://schemas.microsoft.com/office/mac/drawingml/2011/main" val="1"/>
              </a:ext>
            </a:extLst>
          </p:spPr>
          <p:txBody>
            <a:bodyPr wrap="none" lIns="35718" tIns="35718" rIns="35718" bIns="35718" numCol="1" anchor="ctr">
              <a:spAutoFit/>
            </a:bodyPr>
            <a:lstStyle>
              <a:lvl1pPr marL="57799" marR="57799" algn="l" defTabSz="1295400">
                <a:defRPr sz="1600" b="0">
                  <a:solidFill>
                    <a:srgbClr val="413E40"/>
                  </a:solidFill>
                  <a:uFill>
                    <a:solidFill>
                      <a:srgbClr val="413E40"/>
                    </a:solidFill>
                  </a:uFill>
                  <a:latin typeface="Arial"/>
                  <a:ea typeface="Arial"/>
                  <a:cs typeface="Arial"/>
                  <a:sym typeface="Arial"/>
                </a:defRPr>
              </a:lvl1pPr>
            </a:lstStyle>
            <a:p>
              <a:pPr lvl="0">
                <a:defRPr sz="1800">
                  <a:solidFill>
                    <a:srgbClr val="000000"/>
                  </a:solidFill>
                  <a:uFillTx/>
                </a:defRPr>
              </a:pPr>
              <a:r>
                <a:rPr sz="1600">
                  <a:solidFill>
                    <a:srgbClr val="413E40"/>
                  </a:solidFill>
                  <a:uFill>
                    <a:solidFill>
                      <a:srgbClr val="413E40"/>
                    </a:solidFill>
                  </a:uFill>
                </a:rPr>
                <a:t>Possible scenario</a:t>
              </a:r>
            </a:p>
          </p:txBody>
        </p:sp>
      </p:grpSp>
      <p:pic>
        <p:nvPicPr>
          <p:cNvPr id="542" name="pasted-image.png"/>
          <p:cNvPicPr/>
          <p:nvPr/>
        </p:nvPicPr>
        <p:blipFill>
          <a:blip r:embed="rId4">
            <a:extLst/>
          </a:blip>
          <a:stretch>
            <a:fillRect/>
          </a:stretch>
        </p:blipFill>
        <p:spPr>
          <a:xfrm>
            <a:off x="648493" y="3435246"/>
            <a:ext cx="2921424" cy="2799699"/>
          </a:xfrm>
          <a:prstGeom prst="rect">
            <a:avLst/>
          </a:prstGeom>
          <a:ln w="3175">
            <a:round/>
          </a:ln>
        </p:spPr>
      </p:pic>
      <p:sp>
        <p:nvSpPr>
          <p:cNvPr id="543" name="Shape 543"/>
          <p:cNvSpPr/>
          <p:nvPr/>
        </p:nvSpPr>
        <p:spPr>
          <a:xfrm>
            <a:off x="228101" y="6249025"/>
            <a:ext cx="3606392" cy="29339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p>
            <a:pPr marL="57799" marR="57799" lvl="0" algn="l" defTabSz="1295400">
              <a:defRPr sz="1800" b="0"/>
            </a:pPr>
            <a:r>
              <a:rPr sz="1600">
                <a:uFill>
                  <a:solidFill>
                    <a:srgbClr val="413E40"/>
                  </a:solidFill>
                </a:uFill>
                <a:latin typeface="Arial"/>
                <a:ea typeface="Arial"/>
                <a:cs typeface="Arial"/>
                <a:sym typeface="Arial"/>
              </a:rPr>
              <a:t>Sign change of net baryon </a:t>
            </a:r>
            <a:r>
              <a:rPr sz="1600" b="1">
                <a:uFill>
                  <a:solidFill>
                    <a:srgbClr val="413E40"/>
                  </a:solidFill>
                </a:uFill>
                <a:latin typeface="Arial"/>
                <a:ea typeface="Arial"/>
                <a:cs typeface="Arial"/>
                <a:sym typeface="Arial"/>
              </a:rPr>
              <a:t>kurtosis κ</a:t>
            </a:r>
            <a:r>
              <a:rPr sz="1600" b="1" baseline="-5999">
                <a:uFill>
                  <a:solidFill>
                    <a:srgbClr val="413E40"/>
                  </a:solidFill>
                </a:uFill>
                <a:latin typeface="Arial"/>
                <a:ea typeface="Arial"/>
                <a:cs typeface="Arial"/>
                <a:sym typeface="Arial"/>
              </a:rPr>
              <a:t>4</a:t>
            </a:r>
          </a:p>
        </p:txBody>
      </p:sp>
      <p:sp>
        <p:nvSpPr>
          <p:cNvPr id="544" name="Shape 544"/>
          <p:cNvSpPr/>
          <p:nvPr/>
        </p:nvSpPr>
        <p:spPr>
          <a:xfrm rot="16200000">
            <a:off x="1203150" y="4482989"/>
            <a:ext cx="1812109" cy="307758"/>
          </a:xfrm>
          <a:prstGeom prst="rightArrow">
            <a:avLst>
              <a:gd name="adj1" fmla="val 32000"/>
              <a:gd name="adj2" fmla="val 264105"/>
            </a:avLst>
          </a:prstGeom>
          <a:solidFill>
            <a:srgbClr val="FFFFFF"/>
          </a:solidFill>
          <a:ln w="3175">
            <a:solidFill>
              <a:srgbClr val="413E40"/>
            </a:solidFill>
            <a:round/>
          </a:ln>
        </p:spPr>
        <p:txBody>
          <a:bodyPr lIns="35718" tIns="35718" rIns="35718" bIns="35718" anchor="ctr"/>
          <a:lstStyle/>
          <a:p>
            <a:pPr marL="57799" marR="57799" lvl="0" algn="l" defTabSz="1295400">
              <a:defRPr sz="2600" b="0">
                <a:solidFill>
                  <a:srgbClr val="413E40"/>
                </a:solidFill>
                <a:uFill>
                  <a:solidFill>
                    <a:srgbClr val="413E40"/>
                  </a:solidFill>
                </a:uFill>
                <a:latin typeface="Arial"/>
                <a:ea typeface="Arial"/>
                <a:cs typeface="Arial"/>
                <a:sym typeface="Arial"/>
              </a:defRPr>
            </a:pPr>
            <a:endParaRPr/>
          </a:p>
        </p:txBody>
      </p:sp>
      <p:sp>
        <p:nvSpPr>
          <p:cNvPr id="545" name="Shape 545"/>
          <p:cNvSpPr/>
          <p:nvPr/>
        </p:nvSpPr>
        <p:spPr>
          <a:xfrm rot="16200000">
            <a:off x="866772" y="4550499"/>
            <a:ext cx="1886799" cy="244253"/>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lvl1pPr marL="57799" marR="57799" algn="l" defTabSz="1295400">
              <a:defRPr sz="1200">
                <a:solidFill>
                  <a:srgbClr val="FFFFFF"/>
                </a:solidFill>
                <a:uFill>
                  <a:solidFill>
                    <a:srgbClr val="413E40"/>
                  </a:solidFill>
                </a:uFill>
                <a:latin typeface="Arial"/>
                <a:ea typeface="Arial"/>
                <a:cs typeface="Arial"/>
                <a:sym typeface="Arial"/>
              </a:defRPr>
            </a:lvl1pPr>
          </a:lstStyle>
          <a:p>
            <a:pPr lvl="0">
              <a:defRPr sz="1800" b="0">
                <a:solidFill>
                  <a:srgbClr val="000000"/>
                </a:solidFill>
                <a:uFillTx/>
              </a:defRPr>
            </a:pPr>
            <a:r>
              <a:rPr sz="1200" b="1">
                <a:solidFill>
                  <a:srgbClr val="FFFFFF"/>
                </a:solidFill>
                <a:uFill>
                  <a:solidFill>
                    <a:srgbClr val="413E40"/>
                  </a:solidFill>
                </a:uFill>
              </a:rPr>
              <a:t>Increasing beam energy</a:t>
            </a:r>
          </a:p>
        </p:txBody>
      </p:sp>
      <p:pic>
        <p:nvPicPr>
          <p:cNvPr id="546" name="image22.png"/>
          <p:cNvPicPr/>
          <p:nvPr/>
        </p:nvPicPr>
        <p:blipFill>
          <a:blip r:embed="rId5" cstate="print">
            <a:extLst>
              <a:ext uri="{28A0092B-C50C-407E-A947-70E740481C1C}">
                <a14:useLocalDpi xmlns:a14="http://schemas.microsoft.com/office/drawing/2010/main"/>
              </a:ext>
            </a:extLst>
          </a:blip>
          <a:srcRect/>
          <a:stretch>
            <a:fillRect/>
          </a:stretch>
        </p:blipFill>
        <p:spPr>
          <a:xfrm>
            <a:off x="4243925" y="3512699"/>
            <a:ext cx="4636035" cy="2889705"/>
          </a:xfrm>
          <a:prstGeom prst="rect">
            <a:avLst/>
          </a:prstGeom>
          <a:ln w="12700">
            <a:miter lim="400000"/>
          </a:ln>
        </p:spPr>
      </p:pic>
      <p:sp>
        <p:nvSpPr>
          <p:cNvPr id="547" name="Shape 547"/>
          <p:cNvSpPr/>
          <p:nvPr/>
        </p:nvSpPr>
        <p:spPr>
          <a:xfrm>
            <a:off x="4827619" y="5605636"/>
            <a:ext cx="2031005" cy="238246"/>
          </a:xfrm>
          <a:prstGeom prst="rect">
            <a:avLst/>
          </a:prstGeom>
          <a:ln w="12700">
            <a:solidFill/>
          </a:ln>
          <a:extLst>
            <a:ext uri="{C572A759-6A51-4108-AA02-DFA0A04FC94B}">
              <ma14:wrappingTextBoxFlag xmlns:ma14="http://schemas.microsoft.com/office/mac/drawingml/2011/main" val="1"/>
            </a:ext>
          </a:extLst>
        </p:spPr>
        <p:txBody>
          <a:bodyPr wrap="none" lIns="44999" tIns="44999" rIns="44999" bIns="44999">
            <a:spAutoFit/>
          </a:bodyPr>
          <a:lstStyle>
            <a:lvl1pPr>
              <a:lnSpc>
                <a:spcPct val="92000"/>
              </a:lnSpc>
              <a:tabLst>
                <a:tab pos="723900" algn="l"/>
                <a:tab pos="1447800" algn="l"/>
                <a:tab pos="2171700" algn="l"/>
              </a:tabLst>
              <a:defRPr sz="1000" b="0">
                <a:latin typeface="Arial"/>
                <a:ea typeface="Arial"/>
                <a:cs typeface="Arial"/>
                <a:sym typeface="Arial"/>
              </a:defRPr>
            </a:lvl1pPr>
          </a:lstStyle>
          <a:p>
            <a:pPr lvl="0">
              <a:defRPr sz="1800"/>
            </a:pPr>
            <a:r>
              <a:rPr sz="1000"/>
              <a:t>Phys. Rev. Lett. 112 (2014) 32302</a:t>
            </a:r>
          </a:p>
        </p:txBody>
      </p:sp>
      <p:sp>
        <p:nvSpPr>
          <p:cNvPr id="548" name="Shape 548"/>
          <p:cNvSpPr/>
          <p:nvPr/>
        </p:nvSpPr>
        <p:spPr>
          <a:xfrm>
            <a:off x="868680" y="1090414"/>
            <a:ext cx="1270001" cy="931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BBE0E3"/>
            </a:solidFill>
            <a:miter lim="400000"/>
          </a:ln>
        </p:spPr>
        <p:txBody>
          <a:bodyPr lIns="0" tIns="0" rIns="0" bIns="0"/>
          <a:lstStyle/>
          <a:p>
            <a:pPr lvl="0"/>
            <a:endParaRPr/>
          </a:p>
        </p:txBody>
      </p:sp>
      <p:sp>
        <p:nvSpPr>
          <p:cNvPr id="549" name="Shape 549"/>
          <p:cNvSpPr/>
          <p:nvPr/>
        </p:nvSpPr>
        <p:spPr>
          <a:xfrm>
            <a:off x="1600432" y="2024271"/>
            <a:ext cx="267255" cy="1279566"/>
          </a:xfrm>
          <a:prstGeom prst="line">
            <a:avLst/>
          </a:prstGeom>
          <a:ln w="38100">
            <a:solidFill>
              <a:srgbClr val="BBE0E3"/>
            </a:solidFill>
            <a:tailEnd type="triangle"/>
          </a:ln>
          <a:effectLst>
            <a:outerShdw blurRad="38100" dist="20000" dir="5400000" rotWithShape="0">
              <a:srgbClr val="000000">
                <a:alpha val="38000"/>
              </a:srgbClr>
            </a:outerShdw>
          </a:effectLst>
        </p:spPr>
        <p:txBody>
          <a:bodyPr lIns="0" tIns="0" rIns="0" bIns="0"/>
          <a:lstStyle/>
          <a:p>
            <a:pPr lvl="0" algn="l" defTabSz="457200">
              <a:defRPr sz="1200" b="0"/>
            </a:pPr>
            <a:endParaRPr/>
          </a:p>
        </p:txBody>
      </p:sp>
    </p:spTree>
    <p:extLst>
      <p:ext uri="{BB962C8B-B14F-4D97-AF65-F5344CB8AC3E}">
        <p14:creationId xmlns:p14="http://schemas.microsoft.com/office/powerpoint/2010/main" val="2443163639"/>
      </p:ext>
    </p:extLst>
  </p:cSld>
  <p:clrMapOvr>
    <a:masterClrMapping/>
  </p:clrMapOvr>
  <p:transition xmlns:p14="http://schemas.microsoft.com/office/powerpoint/2010/mai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 name="Shape 590"/>
          <p:cNvSpPr>
            <a:spLocks noGrp="1"/>
          </p:cNvSpPr>
          <p:nvPr>
            <p:ph type="title"/>
          </p:nvPr>
        </p:nvSpPr>
        <p:spPr>
          <a:prstGeom prst="rect">
            <a:avLst/>
          </a:prstGeom>
        </p:spPr>
        <p:txBody>
          <a:bodyPr/>
          <a:lstStyle/>
          <a:p>
            <a:pPr lvl="0">
              <a:defRPr sz="1800" b="0">
                <a:solidFill>
                  <a:srgbClr val="000000"/>
                </a:solidFill>
                <a:uFillTx/>
              </a:defRPr>
            </a:pPr>
            <a:r>
              <a:rPr sz="3400" b="1">
                <a:solidFill>
                  <a:srgbClr val="013E92"/>
                </a:solidFill>
                <a:uFill>
                  <a:solidFill>
                    <a:srgbClr val="013E92"/>
                  </a:solidFill>
                </a:uFill>
              </a:rPr>
              <a:t>sPHENIX upgrade</a:t>
            </a:r>
          </a:p>
        </p:txBody>
      </p:sp>
      <p:sp>
        <p:nvSpPr>
          <p:cNvPr id="591" name="Shape 591"/>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effectLst/>
                <a:uFillTx/>
              </a:defRPr>
            </a:pPr>
            <a:fld id="{86CB4B4D-7CA3-9044-876B-883B54F8677D}" type="slidenum">
              <a:rPr sz="1200">
                <a:solidFill>
                  <a:srgbClr val="013E92"/>
                </a:solidFill>
                <a:effectLst>
                  <a:outerShdw blurRad="12700" dist="25400" dir="2700000" rotWithShape="0">
                    <a:srgbClr val="CBCBCB"/>
                  </a:outerShdw>
                </a:effectLst>
                <a:uFill>
                  <a:solidFill>
                    <a:srgbClr val="013E92"/>
                  </a:solidFill>
                </a:uFill>
              </a:rPr>
              <a:t>16</a:t>
            </a:fld>
            <a:endParaRPr sz="1200">
              <a:solidFill>
                <a:srgbClr val="013E92"/>
              </a:solidFill>
              <a:effectLst>
                <a:outerShdw blurRad="12700" dist="25400" dir="2700000" rotWithShape="0">
                  <a:srgbClr val="CBCBCB"/>
                </a:outerShdw>
              </a:effectLst>
              <a:uFill>
                <a:solidFill>
                  <a:srgbClr val="013E92"/>
                </a:solidFill>
              </a:uFill>
            </a:endParaRPr>
          </a:p>
        </p:txBody>
      </p:sp>
      <p:pic>
        <p:nvPicPr>
          <p:cNvPr id="592" name="image8.png"/>
          <p:cNvPicPr/>
          <p:nvPr/>
        </p:nvPicPr>
        <p:blipFill>
          <a:blip r:embed="rId2" cstate="print">
            <a:extLst>
              <a:ext uri="{28A0092B-C50C-407E-A947-70E740481C1C}">
                <a14:useLocalDpi xmlns:a14="http://schemas.microsoft.com/office/drawing/2010/main"/>
              </a:ext>
            </a:extLst>
          </a:blip>
          <a:srcRect l="22551"/>
          <a:stretch>
            <a:fillRect/>
          </a:stretch>
        </p:blipFill>
        <p:spPr>
          <a:xfrm>
            <a:off x="451913" y="1076596"/>
            <a:ext cx="5705044" cy="4295517"/>
          </a:xfrm>
          <a:prstGeom prst="rect">
            <a:avLst/>
          </a:prstGeom>
          <a:ln w="12700">
            <a:miter lim="400000"/>
          </a:ln>
        </p:spPr>
      </p:pic>
      <p:pic>
        <p:nvPicPr>
          <p:cNvPr id="593" name="image9.png"/>
          <p:cNvPicPr/>
          <p:nvPr/>
        </p:nvPicPr>
        <p:blipFill>
          <a:blip r:embed="rId3">
            <a:extLst/>
          </a:blip>
          <a:stretch>
            <a:fillRect/>
          </a:stretch>
        </p:blipFill>
        <p:spPr>
          <a:xfrm>
            <a:off x="3898762" y="2638281"/>
            <a:ext cx="5116822" cy="3465361"/>
          </a:xfrm>
          <a:prstGeom prst="rect">
            <a:avLst/>
          </a:prstGeom>
          <a:ln w="12700">
            <a:miter lim="400000"/>
          </a:ln>
        </p:spPr>
      </p:pic>
      <p:sp>
        <p:nvSpPr>
          <p:cNvPr id="594" name="Shape 594"/>
          <p:cNvSpPr/>
          <p:nvPr/>
        </p:nvSpPr>
        <p:spPr>
          <a:xfrm>
            <a:off x="4563747" y="1025795"/>
            <a:ext cx="4150437" cy="1272045"/>
          </a:xfrm>
          <a:prstGeom prst="rect">
            <a:avLst/>
          </a:prstGeom>
          <a:ln w="12700">
            <a:miter lim="400000"/>
          </a:ln>
          <a:extLst>
            <a:ext uri="{C572A759-6A51-4108-AA02-DFA0A04FC94B}">
              <ma14:wrappingTextBoxFlag xmlns:ma14="http://schemas.microsoft.com/office/mac/drawingml/2011/main" val="1"/>
            </a:ext>
          </a:extLst>
        </p:spPr>
        <p:txBody>
          <a:bodyPr lIns="35718" tIns="35718" rIns="35718" bIns="35718" anchor="ctr">
            <a:spAutoFit/>
          </a:bodyPr>
          <a:lstStyle/>
          <a:p>
            <a:pPr lvl="0" defTabSz="584200">
              <a:defRPr sz="1800" b="0"/>
            </a:pPr>
            <a:r>
              <a:rPr sz="1600" b="1">
                <a:latin typeface="Helvetica Neue"/>
                <a:ea typeface="Helvetica Neue"/>
                <a:cs typeface="Helvetica Neue"/>
                <a:sym typeface="Helvetica Neue"/>
              </a:rPr>
              <a:t>An (almost) complete makeover of the PHENIX detector to make precision measurements of hard probes of the QGP at strongest coupling (near T</a:t>
            </a:r>
            <a:r>
              <a:rPr sz="1600" b="1" baseline="-5999">
                <a:latin typeface="Helvetica Neue"/>
                <a:ea typeface="Helvetica Neue"/>
                <a:cs typeface="Helvetica Neue"/>
                <a:sym typeface="Helvetica Neue"/>
              </a:rPr>
              <a:t>c</a:t>
            </a:r>
            <a:r>
              <a:rPr sz="1600" b="1">
                <a:latin typeface="Helvetica Neue"/>
                <a:ea typeface="Helvetica Neue"/>
                <a:cs typeface="Helvetica Neue"/>
                <a:sym typeface="Helvetica Neue"/>
              </a:rPr>
              <a:t>) and with the largest resolution range</a:t>
            </a:r>
          </a:p>
        </p:txBody>
      </p:sp>
      <p:sp>
        <p:nvSpPr>
          <p:cNvPr id="595" name="Shape 595"/>
          <p:cNvSpPr/>
          <p:nvPr/>
        </p:nvSpPr>
        <p:spPr>
          <a:xfrm>
            <a:off x="556101" y="5348710"/>
            <a:ext cx="3254080" cy="548144"/>
          </a:xfrm>
          <a:prstGeom prst="rect">
            <a:avLst/>
          </a:prstGeom>
          <a:ln w="12700">
            <a:miter lim="400000"/>
          </a:ln>
          <a:extLst>
            <a:ext uri="{C572A759-6A51-4108-AA02-DFA0A04FC94B}">
              <ma14:wrappingTextBoxFlag xmlns:ma14="http://schemas.microsoft.com/office/mac/drawingml/2011/main" val="1"/>
            </a:ext>
          </a:extLst>
        </p:spPr>
        <p:txBody>
          <a:bodyPr lIns="35718" tIns="35718" rIns="35718" bIns="35718" anchor="ctr">
            <a:spAutoFit/>
          </a:bodyPr>
          <a:lstStyle>
            <a:lvl1pPr defTabSz="584200">
              <a:defRPr sz="1600">
                <a:latin typeface="Helvetica Neue"/>
                <a:ea typeface="Helvetica Neue"/>
                <a:cs typeface="Helvetica Neue"/>
                <a:sym typeface="Helvetica Neue"/>
              </a:defRPr>
            </a:lvl1pPr>
          </a:lstStyle>
          <a:p>
            <a:pPr lvl="0">
              <a:defRPr sz="1800" b="0"/>
            </a:pPr>
            <a:r>
              <a:rPr sz="1600" b="1"/>
              <a:t>Built around the BaBar solenoid – now being shipped to BNL</a:t>
            </a:r>
          </a:p>
        </p:txBody>
      </p:sp>
    </p:spTree>
    <p:extLst>
      <p:ext uri="{BB962C8B-B14F-4D97-AF65-F5344CB8AC3E}">
        <p14:creationId xmlns:p14="http://schemas.microsoft.com/office/powerpoint/2010/main" val="924559755"/>
      </p:ext>
    </p:extLst>
  </p:cSld>
  <p:clrMapOvr>
    <a:masterClrMapping/>
  </p:clrMapOvr>
  <p:transition xmlns:p14="http://schemas.microsoft.com/office/powerpoint/2010/mai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0"/>
          </p:nvPr>
        </p:nvSpPr>
        <p:spPr/>
        <p:txBody>
          <a:bodyPr lIns="64291" tIns="32146" rIns="64291" bIns="32146"/>
          <a:lstStyle/>
          <a:p>
            <a:fld id="{12FBEE2C-95FA-E843-B498-FEC91A053EBC}" type="slidenum">
              <a:rPr lang="en-US"/>
              <a:pPr/>
              <a:t>17</a:t>
            </a:fld>
            <a:endParaRPr lang="en-US"/>
          </a:p>
        </p:txBody>
      </p:sp>
      <p:pic>
        <p:nvPicPr>
          <p:cNvPr id="33793" name="Picture 1"/>
          <p:cNvPicPr>
            <a:picLocks noChangeArrowheads="1"/>
          </p:cNvPicPr>
          <p:nvPr/>
        </p:nvPicPr>
        <p:blipFill>
          <a:blip r:embed="rId2"/>
          <a:srcRect/>
          <a:stretch>
            <a:fillRect/>
          </a:stretch>
        </p:blipFill>
        <p:spPr bwMode="auto">
          <a:xfrm>
            <a:off x="0" y="0"/>
            <a:ext cx="9144000" cy="6858000"/>
          </a:xfrm>
          <a:prstGeom prst="rect">
            <a:avLst/>
          </a:prstGeom>
          <a:noFill/>
          <a:ln w="9525" cap="flat">
            <a:noFill/>
            <a:miter lim="800000"/>
            <a:headEnd/>
            <a:tailEnd/>
          </a:ln>
        </p:spPr>
      </p:pic>
      <p:sp>
        <p:nvSpPr>
          <p:cNvPr id="33794" name="Rectangle 2"/>
          <p:cNvSpPr>
            <a:spLocks noGrp="1" noChangeArrowheads="1"/>
          </p:cNvSpPr>
          <p:nvPr>
            <p:ph type="title"/>
          </p:nvPr>
        </p:nvSpPr>
        <p:spPr>
          <a:ln/>
        </p:spPr>
        <p:txBody>
          <a:bodyPr rIns="116994"/>
          <a:lstStyle/>
          <a:p>
            <a:pPr marL="40182"/>
            <a:r>
              <a:rPr lang="en-US" dirty="0" smtClean="0"/>
              <a:t>EIC </a:t>
            </a:r>
            <a:r>
              <a:rPr lang="en-US" dirty="0"/>
              <a:t>will be a QCD laboratory</a:t>
            </a:r>
          </a:p>
        </p:txBody>
      </p:sp>
      <p:sp>
        <p:nvSpPr>
          <p:cNvPr id="33795" name="Text Box 3"/>
          <p:cNvSpPr txBox="1">
            <a:spLocks noChangeArrowheads="1"/>
          </p:cNvSpPr>
          <p:nvPr/>
        </p:nvSpPr>
        <p:spPr bwMode="auto">
          <a:xfrm>
            <a:off x="6689452" y="6438305"/>
            <a:ext cx="258961" cy="250031"/>
          </a:xfrm>
          <a:prstGeom prst="rect">
            <a:avLst/>
          </a:prstGeom>
          <a:noFill/>
          <a:ln w="12700">
            <a:noFill/>
            <a:miter lim="800000"/>
            <a:headEnd/>
            <a:tailEnd/>
          </a:ln>
        </p:spPr>
        <p:txBody>
          <a:bodyPr wrap="none" lIns="64291" tIns="32146" rIns="64291" bIns="32146" anchor="b">
            <a:prstTxWarp prst="textNoShape">
              <a:avLst/>
            </a:prstTxWarp>
          </a:bodyPr>
          <a:lstStyle/>
          <a:p>
            <a:pPr algn="ctr"/>
            <a:fld id="{8AC4C60F-BDBB-D54D-8080-858526E76CF2}" type="slidenum">
              <a:rPr lang="en-US" sz="1300">
                <a:solidFill>
                  <a:srgbClr val="042B7F"/>
                </a:solidFill>
                <a:effectLst>
                  <a:outerShdw blurRad="38100" dist="38100" dir="2700000" algn="tl">
                    <a:srgbClr val="DDDDDD"/>
                  </a:outerShdw>
                </a:effectLst>
                <a:ea typeface="Arial" pitchFamily="-83" charset="0"/>
                <a:cs typeface="Arial" pitchFamily="-83" charset="0"/>
              </a:rPr>
              <a:pPr algn="ctr"/>
              <a:t>17</a:t>
            </a:fld>
            <a:endParaRPr lang="en-US" sz="1300" dirty="0">
              <a:solidFill>
                <a:srgbClr val="042B7F"/>
              </a:solidFill>
              <a:effectLst>
                <a:outerShdw blurRad="38100" dist="38100" dir="2700000" algn="tl">
                  <a:srgbClr val="DDDDDD"/>
                </a:outerShdw>
              </a:effectLst>
              <a:ea typeface="Arial" pitchFamily="-83" charset="0"/>
              <a:cs typeface="Arial" pitchFamily="-83" charset="0"/>
            </a:endParaRPr>
          </a:p>
        </p:txBody>
      </p:sp>
      <p:grpSp>
        <p:nvGrpSpPr>
          <p:cNvPr id="2" name="Group 6"/>
          <p:cNvGrpSpPr>
            <a:grpSpLocks/>
          </p:cNvGrpSpPr>
          <p:nvPr/>
        </p:nvGrpSpPr>
        <p:grpSpPr bwMode="auto">
          <a:xfrm>
            <a:off x="357188" y="1089422"/>
            <a:ext cx="8405068" cy="1321594"/>
            <a:chOff x="0" y="0"/>
            <a:chExt cx="7530" cy="1184"/>
          </a:xfrm>
        </p:grpSpPr>
        <p:pic>
          <p:nvPicPr>
            <p:cNvPr id="33796" name="Picture 4"/>
            <p:cNvPicPr>
              <a:picLocks noChangeAspect="1" noChangeArrowheads="1"/>
            </p:cNvPicPr>
            <p:nvPr/>
          </p:nvPicPr>
          <p:blipFill>
            <a:blip r:embed="rId3"/>
            <a:srcRect/>
            <a:stretch>
              <a:fillRect/>
            </a:stretch>
          </p:blipFill>
          <p:spPr bwMode="auto">
            <a:xfrm>
              <a:off x="4874" y="0"/>
              <a:ext cx="2656" cy="1184"/>
            </a:xfrm>
            <a:prstGeom prst="rect">
              <a:avLst/>
            </a:prstGeom>
            <a:noFill/>
            <a:ln w="12700" cap="rnd">
              <a:noFill/>
              <a:round/>
              <a:headEnd/>
              <a:tailEnd/>
            </a:ln>
          </p:spPr>
        </p:pic>
        <p:sp>
          <p:nvSpPr>
            <p:cNvPr id="33797" name="Rectangle 5"/>
            <p:cNvSpPr>
              <a:spLocks/>
            </p:cNvSpPr>
            <p:nvPr/>
          </p:nvSpPr>
          <p:spPr bwMode="auto">
            <a:xfrm>
              <a:off x="0" y="296"/>
              <a:ext cx="4616" cy="584"/>
            </a:xfrm>
            <a:prstGeom prst="rect">
              <a:avLst/>
            </a:prstGeom>
            <a:noFill/>
            <a:ln w="12700" cap="flat">
              <a:solidFill>
                <a:srgbClr val="000000"/>
              </a:solidFill>
              <a:prstDash val="solid"/>
              <a:miter lim="800000"/>
              <a:headEnd type="none" w="med" len="med"/>
              <a:tailEnd type="none" w="med" len="med"/>
            </a:ln>
          </p:spPr>
          <p:txBody>
            <a:bodyPr lIns="0" tIns="0" rIns="57799" bIns="0">
              <a:prstTxWarp prst="textNoShape">
                <a:avLst/>
              </a:prstTxWarp>
            </a:bodyPr>
            <a:lstStyle/>
            <a:p>
              <a:pPr marL="40182"/>
              <a:r>
                <a:rPr lang="en-US" sz="2000" dirty="0">
                  <a:ea typeface="Arial" pitchFamily="-83" charset="0"/>
                  <a:cs typeface="Arial" pitchFamily="-83" charset="0"/>
                </a:rPr>
                <a:t>Gluon and sea quark structure of the proton,         or what gives matter (most of) its mass ?</a:t>
              </a:r>
            </a:p>
          </p:txBody>
        </p:sp>
      </p:grpSp>
      <p:grpSp>
        <p:nvGrpSpPr>
          <p:cNvPr id="3" name="Group 9"/>
          <p:cNvGrpSpPr>
            <a:grpSpLocks/>
          </p:cNvGrpSpPr>
          <p:nvPr/>
        </p:nvGrpSpPr>
        <p:grpSpPr bwMode="auto">
          <a:xfrm>
            <a:off x="1049239" y="2714626"/>
            <a:ext cx="2802804" cy="3516064"/>
            <a:chOff x="2" y="0"/>
            <a:chExt cx="2510" cy="3150"/>
          </a:xfrm>
        </p:grpSpPr>
        <p:pic>
          <p:nvPicPr>
            <p:cNvPr id="33799" name="Picture 7"/>
            <p:cNvPicPr>
              <a:picLocks noChangeAspect="1" noChangeArrowheads="1"/>
            </p:cNvPicPr>
            <p:nvPr/>
          </p:nvPicPr>
          <p:blipFill>
            <a:blip r:embed="rId4"/>
            <a:srcRect/>
            <a:stretch>
              <a:fillRect/>
            </a:stretch>
          </p:blipFill>
          <p:spPr bwMode="auto">
            <a:xfrm>
              <a:off x="109" y="950"/>
              <a:ext cx="2304" cy="2200"/>
            </a:xfrm>
            <a:prstGeom prst="rect">
              <a:avLst/>
            </a:prstGeom>
            <a:noFill/>
            <a:ln w="12700" cap="rnd">
              <a:noFill/>
              <a:round/>
              <a:headEnd/>
              <a:tailEnd/>
            </a:ln>
          </p:spPr>
        </p:pic>
        <p:sp>
          <p:nvSpPr>
            <p:cNvPr id="33800" name="Rectangle 8"/>
            <p:cNvSpPr>
              <a:spLocks/>
            </p:cNvSpPr>
            <p:nvPr/>
          </p:nvSpPr>
          <p:spPr bwMode="auto">
            <a:xfrm>
              <a:off x="2" y="0"/>
              <a:ext cx="2510" cy="827"/>
            </a:xfrm>
            <a:prstGeom prst="rect">
              <a:avLst/>
            </a:prstGeom>
            <a:noFill/>
            <a:ln w="12700" cap="flat">
              <a:solidFill>
                <a:srgbClr val="000000"/>
              </a:solidFill>
              <a:prstDash val="solid"/>
              <a:miter lim="800000"/>
              <a:headEnd type="none" w="med" len="med"/>
              <a:tailEnd type="none" w="med" len="med"/>
            </a:ln>
          </p:spPr>
          <p:txBody>
            <a:bodyPr wrap="none" lIns="0" tIns="0" rIns="57799" bIns="0">
              <a:prstTxWarp prst="textNoShape">
                <a:avLst/>
              </a:prstTxWarp>
              <a:spAutoFit/>
            </a:bodyPr>
            <a:lstStyle/>
            <a:p>
              <a:pPr marL="40182" algn="ctr"/>
              <a:r>
                <a:rPr lang="en-US" sz="2000" dirty="0">
                  <a:ea typeface="Arial" pitchFamily="-83" charset="0"/>
                  <a:cs typeface="Arial" pitchFamily="-83" charset="0"/>
                </a:rPr>
                <a:t>Use the nucleus as a</a:t>
              </a:r>
            </a:p>
            <a:p>
              <a:pPr marL="40182" algn="ctr"/>
              <a:r>
                <a:rPr lang="en-US" sz="2000" dirty="0">
                  <a:ea typeface="Arial" pitchFamily="-83" charset="0"/>
                  <a:cs typeface="Arial" pitchFamily="-83" charset="0"/>
                </a:rPr>
                <a:t>fm-scale vertex detector</a:t>
              </a:r>
            </a:p>
            <a:p>
              <a:pPr marL="40182" algn="ctr"/>
              <a:r>
                <a:rPr lang="en-US" sz="2000" dirty="0">
                  <a:ea typeface="Arial" pitchFamily="-83" charset="0"/>
                  <a:cs typeface="Arial" pitchFamily="-83" charset="0"/>
                </a:rPr>
                <a:t>to probe confinement</a:t>
              </a:r>
            </a:p>
          </p:txBody>
        </p:sp>
      </p:grpSp>
      <p:grpSp>
        <p:nvGrpSpPr>
          <p:cNvPr id="4" name="Group 12"/>
          <p:cNvGrpSpPr>
            <a:grpSpLocks/>
          </p:cNvGrpSpPr>
          <p:nvPr/>
        </p:nvGrpSpPr>
        <p:grpSpPr bwMode="auto">
          <a:xfrm>
            <a:off x="4822031" y="3018234"/>
            <a:ext cx="3571875" cy="3178969"/>
            <a:chOff x="0" y="0"/>
            <a:chExt cx="3200" cy="2848"/>
          </a:xfrm>
        </p:grpSpPr>
        <p:pic>
          <p:nvPicPr>
            <p:cNvPr id="33802" name="Picture 10"/>
            <p:cNvPicPr>
              <a:picLocks noChangeAspect="1" noChangeArrowheads="1"/>
            </p:cNvPicPr>
            <p:nvPr/>
          </p:nvPicPr>
          <p:blipFill>
            <a:blip r:embed="rId5"/>
            <a:srcRect/>
            <a:stretch>
              <a:fillRect/>
            </a:stretch>
          </p:blipFill>
          <p:spPr bwMode="auto">
            <a:xfrm>
              <a:off x="368" y="720"/>
              <a:ext cx="2539" cy="2128"/>
            </a:xfrm>
            <a:prstGeom prst="rect">
              <a:avLst/>
            </a:prstGeom>
            <a:noFill/>
            <a:ln w="12700" cap="rnd">
              <a:noFill/>
              <a:round/>
              <a:headEnd/>
              <a:tailEnd/>
            </a:ln>
          </p:spPr>
        </p:pic>
        <p:sp>
          <p:nvSpPr>
            <p:cNvPr id="33803" name="Rectangle 11"/>
            <p:cNvSpPr>
              <a:spLocks/>
            </p:cNvSpPr>
            <p:nvPr/>
          </p:nvSpPr>
          <p:spPr bwMode="auto">
            <a:xfrm>
              <a:off x="0" y="0"/>
              <a:ext cx="3200" cy="584"/>
            </a:xfrm>
            <a:prstGeom prst="rect">
              <a:avLst/>
            </a:prstGeom>
            <a:noFill/>
            <a:ln w="12700" cap="flat">
              <a:solidFill>
                <a:srgbClr val="000000"/>
              </a:solidFill>
              <a:prstDash val="solid"/>
              <a:miter lim="800000"/>
              <a:headEnd type="none" w="med" len="med"/>
              <a:tailEnd type="none" w="med" len="med"/>
            </a:ln>
          </p:spPr>
          <p:txBody>
            <a:bodyPr lIns="0" tIns="0" rIns="57799" bIns="0">
              <a:prstTxWarp prst="textNoShape">
                <a:avLst/>
              </a:prstTxWarp>
            </a:bodyPr>
            <a:lstStyle/>
            <a:p>
              <a:pPr marL="40182"/>
              <a:r>
                <a:rPr lang="en-US" sz="2000" dirty="0">
                  <a:ea typeface="Arial" pitchFamily="-83" charset="0"/>
                  <a:cs typeface="Arial" pitchFamily="-83" charset="0"/>
                </a:rPr>
                <a:t>Is there a universal saturated</a:t>
              </a:r>
            </a:p>
            <a:p>
              <a:pPr marL="40182"/>
              <a:r>
                <a:rPr lang="en-US" sz="2000" dirty="0">
                  <a:ea typeface="Arial" pitchFamily="-83" charset="0"/>
                  <a:cs typeface="Arial" pitchFamily="-83" charset="0"/>
                </a:rPr>
                <a:t>gluon ocean (CGC) at low </a:t>
              </a:r>
              <a:r>
                <a:rPr lang="en-US" sz="2000" dirty="0" err="1">
                  <a:ea typeface="Arial" pitchFamily="-83" charset="0"/>
                  <a:cs typeface="Arial" pitchFamily="-83" charset="0"/>
                </a:rPr>
                <a:t>x</a:t>
              </a:r>
              <a:r>
                <a:rPr lang="en-US" sz="2000" dirty="0">
                  <a:ea typeface="Arial" pitchFamily="-83" charset="0"/>
                  <a:cs typeface="Arial" pitchFamily="-83" charset="0"/>
                </a:rPr>
                <a:t> ?</a:t>
              </a:r>
            </a:p>
          </p:txBody>
        </p:sp>
      </p:grpSp>
    </p:spTree>
  </p:cSld>
  <p:clrMapOvr>
    <a:masterClrMapping/>
  </p:clrMapOvr>
  <p:transition xmlns:p14="http://schemas.microsoft.com/office/powerpoint/2010/main" spd="slow">
    <p:cut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ou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ou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lIns="64291" tIns="32146" rIns="64291" bIns="32146"/>
          <a:lstStyle/>
          <a:p>
            <a:fld id="{DFFC52DA-B62D-5B49-BCEB-4E8C7D316DB3}" type="slidenum">
              <a:rPr lang="en-US"/>
              <a:pPr/>
              <a:t>18</a:t>
            </a:fld>
            <a:endParaRPr lang="en-US"/>
          </a:p>
        </p:txBody>
      </p:sp>
      <p:pic>
        <p:nvPicPr>
          <p:cNvPr id="31745" name="Picture 1"/>
          <p:cNvPicPr>
            <a:picLocks noChangeArrowheads="1"/>
          </p:cNvPicPr>
          <p:nvPr/>
        </p:nvPicPr>
        <p:blipFill>
          <a:blip r:embed="rId2"/>
          <a:srcRect/>
          <a:stretch>
            <a:fillRect/>
          </a:stretch>
        </p:blipFill>
        <p:spPr bwMode="auto">
          <a:xfrm>
            <a:off x="0" y="0"/>
            <a:ext cx="9144000" cy="6858000"/>
          </a:xfrm>
          <a:prstGeom prst="rect">
            <a:avLst/>
          </a:prstGeom>
          <a:noFill/>
          <a:ln w="9525" cap="flat">
            <a:noFill/>
            <a:miter lim="800000"/>
            <a:headEnd/>
            <a:tailEnd/>
          </a:ln>
        </p:spPr>
      </p:pic>
      <p:sp>
        <p:nvSpPr>
          <p:cNvPr id="31746" name="Rectangle 2"/>
          <p:cNvSpPr>
            <a:spLocks noGrp="1" noChangeArrowheads="1"/>
          </p:cNvSpPr>
          <p:nvPr>
            <p:ph type="title"/>
          </p:nvPr>
        </p:nvSpPr>
        <p:spPr>
          <a:xfrm>
            <a:off x="381000" y="0"/>
            <a:ext cx="8382000" cy="762000"/>
          </a:xfrm>
          <a:ln/>
        </p:spPr>
        <p:txBody>
          <a:bodyPr rIns="116994"/>
          <a:lstStyle/>
          <a:p>
            <a:pPr marL="40182"/>
            <a:r>
              <a:rPr lang="en-US" dirty="0" smtClean="0"/>
              <a:t>e</a:t>
            </a:r>
            <a:r>
              <a:rPr lang="en-US" dirty="0"/>
              <a:t>-</a:t>
            </a:r>
            <a:r>
              <a:rPr lang="en-US" dirty="0" smtClean="0"/>
              <a:t>RHIC: An EIC at BNL</a:t>
            </a:r>
            <a:endParaRPr lang="en-US" dirty="0"/>
          </a:p>
        </p:txBody>
      </p:sp>
      <p:sp>
        <p:nvSpPr>
          <p:cNvPr id="31747" name="Text Box 3"/>
          <p:cNvSpPr txBox="1">
            <a:spLocks noChangeArrowheads="1"/>
          </p:cNvSpPr>
          <p:nvPr/>
        </p:nvSpPr>
        <p:spPr bwMode="auto">
          <a:xfrm>
            <a:off x="6689452" y="6438305"/>
            <a:ext cx="258961" cy="250031"/>
          </a:xfrm>
          <a:prstGeom prst="rect">
            <a:avLst/>
          </a:prstGeom>
          <a:noFill/>
          <a:ln w="12700">
            <a:noFill/>
            <a:miter lim="800000"/>
            <a:headEnd/>
            <a:tailEnd/>
          </a:ln>
        </p:spPr>
        <p:txBody>
          <a:bodyPr wrap="none" lIns="64291" tIns="32146" rIns="64291" bIns="32146" anchor="b">
            <a:prstTxWarp prst="textNoShape">
              <a:avLst/>
            </a:prstTxWarp>
          </a:bodyPr>
          <a:lstStyle/>
          <a:p>
            <a:pPr algn="ctr"/>
            <a:fld id="{03995683-D346-7D41-8AE5-0D0A74FBC8B5}" type="slidenum">
              <a:rPr lang="en-US" sz="1300">
                <a:solidFill>
                  <a:srgbClr val="042B7F"/>
                </a:solidFill>
                <a:effectLst>
                  <a:outerShdw blurRad="38100" dist="38100" dir="2700000" algn="tl">
                    <a:srgbClr val="DDDDDD"/>
                  </a:outerShdw>
                </a:effectLst>
                <a:ea typeface="Arial" pitchFamily="-83" charset="0"/>
                <a:cs typeface="Arial" pitchFamily="-83" charset="0"/>
              </a:rPr>
              <a:pPr algn="ctr"/>
              <a:t>18</a:t>
            </a:fld>
            <a:endParaRPr lang="en-US" sz="1300" dirty="0">
              <a:solidFill>
                <a:srgbClr val="042B7F"/>
              </a:solidFill>
              <a:effectLst>
                <a:outerShdw blurRad="38100" dist="38100" dir="2700000" algn="tl">
                  <a:srgbClr val="DDDDDD"/>
                </a:outerShdw>
              </a:effectLst>
              <a:ea typeface="Arial" pitchFamily="-83" charset="0"/>
              <a:cs typeface="Arial" pitchFamily="-83" charset="0"/>
            </a:endParaRPr>
          </a:p>
        </p:txBody>
      </p:sp>
      <p:sp>
        <p:nvSpPr>
          <p:cNvPr id="11" name="Rectangle 10"/>
          <p:cNvSpPr/>
          <p:nvPr/>
        </p:nvSpPr>
        <p:spPr>
          <a:xfrm>
            <a:off x="381000" y="838200"/>
            <a:ext cx="8382000" cy="2086792"/>
          </a:xfrm>
          <a:prstGeom prst="rect">
            <a:avLst/>
          </a:prstGeom>
        </p:spPr>
        <p:txBody>
          <a:bodyPr wrap="square" lIns="130622" tIns="65311" rIns="130622" bIns="65311">
            <a:spAutoFit/>
          </a:bodyPr>
          <a:lstStyle/>
          <a:p>
            <a:pPr>
              <a:spcAft>
                <a:spcPts val="571"/>
              </a:spcAft>
            </a:pPr>
            <a:r>
              <a:rPr lang="en-US" sz="1800" dirty="0" err="1"/>
              <a:t>eRHIC</a:t>
            </a:r>
            <a:r>
              <a:rPr lang="en-US" sz="1800" dirty="0"/>
              <a:t> will combine several innovative, cost-effective accelerator concepts:</a:t>
            </a:r>
          </a:p>
          <a:p>
            <a:pPr marL="408194" indent="-408194">
              <a:spcAft>
                <a:spcPts val="571"/>
              </a:spcAft>
              <a:buFont typeface="Arial"/>
              <a:buChar char="•"/>
            </a:pPr>
            <a:r>
              <a:rPr lang="en-US" sz="1800" dirty="0"/>
              <a:t>World’s first </a:t>
            </a:r>
            <a:r>
              <a:rPr lang="en-US" sz="1800" dirty="0" err="1"/>
              <a:t>Linac</a:t>
            </a:r>
            <a:r>
              <a:rPr lang="en-US" sz="1800" dirty="0"/>
              <a:t>-ring collider</a:t>
            </a:r>
          </a:p>
          <a:p>
            <a:pPr marL="408194" indent="-408194">
              <a:spcAft>
                <a:spcPts val="571"/>
              </a:spcAft>
              <a:buFont typeface="Arial"/>
              <a:buChar char="•"/>
            </a:pPr>
            <a:r>
              <a:rPr lang="en-US" sz="1800" dirty="0"/>
              <a:t>Coherent electron cooling for record high beam brightness</a:t>
            </a:r>
          </a:p>
          <a:p>
            <a:pPr marL="408194" indent="-408194">
              <a:spcAft>
                <a:spcPts val="571"/>
              </a:spcAft>
              <a:buFont typeface="Arial"/>
              <a:buChar char="•"/>
            </a:pPr>
            <a:r>
              <a:rPr lang="en-US" sz="1800" dirty="0"/>
              <a:t>Energy Recovery </a:t>
            </a:r>
            <a:r>
              <a:rPr lang="en-US" sz="1800" dirty="0" err="1"/>
              <a:t>Linac</a:t>
            </a:r>
            <a:r>
              <a:rPr lang="en-US" sz="1800" dirty="0"/>
              <a:t> (ERL) reduces power </a:t>
            </a:r>
            <a:r>
              <a:rPr lang="en-US" sz="1800" dirty="0" smtClean="0"/>
              <a:t>consumption </a:t>
            </a:r>
            <a:r>
              <a:rPr lang="en-US" sz="1800" dirty="0"/>
              <a:t>to </a:t>
            </a:r>
            <a:r>
              <a:rPr lang="en-US" sz="1800" dirty="0" smtClean="0"/>
              <a:t>~20 </a:t>
            </a:r>
            <a:r>
              <a:rPr lang="en-US" sz="1800" dirty="0"/>
              <a:t>MW</a:t>
            </a:r>
          </a:p>
          <a:p>
            <a:pPr marL="408194" indent="-408194">
              <a:spcAft>
                <a:spcPts val="571"/>
              </a:spcAft>
              <a:buFont typeface="Arial"/>
              <a:buChar char="•"/>
            </a:pPr>
            <a:r>
              <a:rPr lang="en-US" sz="1800" dirty="0"/>
              <a:t>Fixed field alternating gradient (FFAG) arcs </a:t>
            </a:r>
            <a:r>
              <a:rPr lang="en-US" sz="1800" dirty="0" smtClean="0"/>
              <a:t>circul</a:t>
            </a:r>
            <a:r>
              <a:rPr lang="en-US" sz="1800" dirty="0" smtClean="0"/>
              <a:t>ate </a:t>
            </a:r>
            <a:r>
              <a:rPr lang="en-US" sz="1800" dirty="0"/>
              <a:t>beams with multiple </a:t>
            </a:r>
            <a:r>
              <a:rPr lang="en-US" sz="1800" dirty="0" smtClean="0"/>
              <a:t>energies simultaneously</a:t>
            </a:r>
            <a:endParaRPr lang="en-US" sz="1800" dirty="0"/>
          </a:p>
        </p:txBody>
      </p:sp>
      <p:pic>
        <p:nvPicPr>
          <p:cNvPr id="12" name="Picture 11" descr="13220895335_5254447e5f_b.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3124200"/>
            <a:ext cx="6170581" cy="3505200"/>
          </a:xfrm>
          <a:prstGeom prst="rect">
            <a:avLst/>
          </a:prstGeom>
        </p:spPr>
      </p:pic>
      <p:pic>
        <p:nvPicPr>
          <p:cNvPr id="13"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72200" y="2895600"/>
            <a:ext cx="2743200" cy="3764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spd="slow">
    <p:cut thruBlk="1"/>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txBox="1">
            <a:spLocks noChangeArrowheads="1"/>
          </p:cNvSpPr>
          <p:nvPr/>
        </p:nvSpPr>
        <p:spPr bwMode="auto">
          <a:xfrm>
            <a:off x="336550" y="115888"/>
            <a:ext cx="838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ea typeface="MS PGothic" pitchFamily="34" charset="-128"/>
              </a:defRPr>
            </a:lvl1pPr>
            <a:lvl2pPr marL="742950" indent="-285750">
              <a:defRPr sz="2800">
                <a:solidFill>
                  <a:schemeClr val="tx1"/>
                </a:solidFill>
                <a:latin typeface="Arial" pitchFamily="34" charset="0"/>
                <a:ea typeface="MS PGothic" pitchFamily="34" charset="-128"/>
              </a:defRPr>
            </a:lvl2pPr>
            <a:lvl3pPr marL="1143000" indent="-228600">
              <a:defRPr sz="2800">
                <a:solidFill>
                  <a:schemeClr val="tx1"/>
                </a:solidFill>
                <a:latin typeface="Arial" pitchFamily="34" charset="0"/>
                <a:ea typeface="MS PGothic" pitchFamily="34" charset="-128"/>
              </a:defRPr>
            </a:lvl3pPr>
            <a:lvl4pPr marL="1600200" indent="-228600">
              <a:defRPr sz="2800">
                <a:solidFill>
                  <a:schemeClr val="tx1"/>
                </a:solidFill>
                <a:latin typeface="Arial" pitchFamily="34" charset="0"/>
                <a:ea typeface="MS PGothic" pitchFamily="34" charset="-128"/>
              </a:defRPr>
            </a:lvl4pPr>
            <a:lvl5pPr marL="2057400" indent="-228600">
              <a:defRPr sz="28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MS PGothic" pitchFamily="34" charset="-128"/>
              </a:defRPr>
            </a:lvl9pPr>
          </a:lstStyle>
          <a:p>
            <a:pPr eaLnBrk="1" hangingPunct="1">
              <a:lnSpc>
                <a:spcPct val="80000"/>
              </a:lnSpc>
            </a:pPr>
            <a:r>
              <a:rPr lang="en-US" sz="3200" b="1" i="1" dirty="0">
                <a:solidFill>
                  <a:srgbClr val="042B7F"/>
                </a:solidFill>
              </a:rPr>
              <a:t>BNL Role in HEP  </a:t>
            </a:r>
            <a:r>
              <a:rPr lang="en-US" sz="3200" b="1" i="1" dirty="0" smtClean="0">
                <a:solidFill>
                  <a:srgbClr val="042B7F"/>
                </a:solidFill>
              </a:rPr>
              <a:t>– Science </a:t>
            </a:r>
            <a:r>
              <a:rPr lang="en-US" sz="3200" b="1" i="1" dirty="0">
                <a:solidFill>
                  <a:srgbClr val="042B7F"/>
                </a:solidFill>
              </a:rPr>
              <a:t>Driven</a:t>
            </a:r>
          </a:p>
        </p:txBody>
      </p:sp>
      <p:sp>
        <p:nvSpPr>
          <p:cNvPr id="10244" name="Content Placeholder 2"/>
          <p:cNvSpPr>
            <a:spLocks noGrp="1"/>
          </p:cNvSpPr>
          <p:nvPr>
            <p:ph idx="1"/>
          </p:nvPr>
        </p:nvSpPr>
        <p:spPr>
          <a:xfrm>
            <a:off x="242837" y="5248252"/>
            <a:ext cx="8393112" cy="847748"/>
          </a:xfrm>
          <a:solidFill>
            <a:schemeClr val="bg1"/>
          </a:solidFill>
          <a:ln w="28575">
            <a:solidFill>
              <a:srgbClr val="FF0000"/>
            </a:solidFill>
            <a:miter lim="800000"/>
            <a:headEnd/>
            <a:tailEnd/>
          </a:ln>
        </p:spPr>
        <p:txBody>
          <a:bodyPr/>
          <a:lstStyle/>
          <a:p>
            <a:pPr marL="0" indent="0" algn="ctr">
              <a:buNone/>
            </a:pPr>
            <a:r>
              <a:rPr lang="en-US" sz="2200" dirty="0" smtClean="0">
                <a:solidFill>
                  <a:srgbClr val="FF0000"/>
                </a:solidFill>
              </a:rPr>
              <a:t>As a </a:t>
            </a:r>
            <a:r>
              <a:rPr lang="en-US" sz="2200" dirty="0" smtClean="0">
                <a:solidFill>
                  <a:srgbClr val="FF0000"/>
                </a:solidFill>
              </a:rPr>
              <a:t>national </a:t>
            </a:r>
            <a:r>
              <a:rPr lang="en-US" sz="2200" dirty="0" smtClean="0">
                <a:solidFill>
                  <a:srgbClr val="FF0000"/>
                </a:solidFill>
              </a:rPr>
              <a:t>lab we strive to have a </a:t>
            </a:r>
            <a:r>
              <a:rPr lang="en-US" sz="2200" dirty="0" smtClean="0">
                <a:solidFill>
                  <a:srgbClr val="FF0000"/>
                </a:solidFill>
              </a:rPr>
              <a:t>balanced </a:t>
            </a:r>
            <a:r>
              <a:rPr lang="en-US" sz="2200" dirty="0" smtClean="0">
                <a:solidFill>
                  <a:srgbClr val="FF0000"/>
                </a:solidFill>
              </a:rPr>
              <a:t>program </a:t>
            </a:r>
            <a:r>
              <a:rPr lang="en-US" sz="2200" dirty="0" smtClean="0">
                <a:solidFill>
                  <a:srgbClr val="FF0000"/>
                </a:solidFill>
              </a:rPr>
              <a:t>to </a:t>
            </a:r>
            <a:r>
              <a:rPr lang="en-US" sz="2200" dirty="0" smtClean="0">
                <a:solidFill>
                  <a:srgbClr val="FF0000"/>
                </a:solidFill>
              </a:rPr>
              <a:t>effectively </a:t>
            </a:r>
            <a:r>
              <a:rPr lang="en-US" sz="2200" dirty="0" smtClean="0">
                <a:solidFill>
                  <a:srgbClr val="FF0000"/>
                </a:solidFill>
              </a:rPr>
              <a:t>enable </a:t>
            </a:r>
            <a:r>
              <a:rPr lang="en-US" sz="2200" dirty="0" smtClean="0">
                <a:solidFill>
                  <a:srgbClr val="FF0000"/>
                </a:solidFill>
              </a:rPr>
              <a:t>the DOE </a:t>
            </a:r>
            <a:r>
              <a:rPr lang="en-US" sz="2200" dirty="0" smtClean="0">
                <a:solidFill>
                  <a:srgbClr val="FF0000"/>
                </a:solidFill>
              </a:rPr>
              <a:t>mission</a:t>
            </a:r>
            <a:r>
              <a:rPr lang="en-US" sz="2200" dirty="0" smtClean="0">
                <a:solidFill>
                  <a:srgbClr val="FF0000"/>
                </a:solidFill>
              </a:rPr>
              <a:t>.</a:t>
            </a:r>
          </a:p>
          <a:p>
            <a:pPr marL="0" indent="0" algn="ctr">
              <a:buNone/>
            </a:pPr>
            <a:endParaRPr lang="en-US" sz="2200" dirty="0" smtClean="0"/>
          </a:p>
        </p:txBody>
      </p:sp>
      <p:sp>
        <p:nvSpPr>
          <p:cNvPr id="10243" name="Slide Number Placeholder 19"/>
          <p:cNvSpPr>
            <a:spLocks noGrp="1"/>
          </p:cNvSpPr>
          <p:nvPr>
            <p:ph type="sldNum" sz="quarter" idx="12"/>
          </p:nvPr>
        </p:nvSpPr>
        <p:spPr>
          <a:xfrm>
            <a:off x="7002463" y="6400800"/>
            <a:ext cx="990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ea typeface="MS PGothic" pitchFamily="34" charset="-128"/>
              </a:defRPr>
            </a:lvl1pPr>
            <a:lvl2pPr marL="742950" indent="-285750">
              <a:defRPr sz="2800">
                <a:solidFill>
                  <a:schemeClr val="tx1"/>
                </a:solidFill>
                <a:latin typeface="Arial" pitchFamily="34" charset="0"/>
                <a:ea typeface="MS PGothic" pitchFamily="34" charset="-128"/>
              </a:defRPr>
            </a:lvl2pPr>
            <a:lvl3pPr marL="1143000" indent="-228600">
              <a:defRPr sz="2800">
                <a:solidFill>
                  <a:schemeClr val="tx1"/>
                </a:solidFill>
                <a:latin typeface="Arial" pitchFamily="34" charset="0"/>
                <a:ea typeface="MS PGothic" pitchFamily="34" charset="-128"/>
              </a:defRPr>
            </a:lvl3pPr>
            <a:lvl4pPr marL="1600200" indent="-228600">
              <a:defRPr sz="2800">
                <a:solidFill>
                  <a:schemeClr val="tx1"/>
                </a:solidFill>
                <a:latin typeface="Arial" pitchFamily="34" charset="0"/>
                <a:ea typeface="MS PGothic" pitchFamily="34" charset="-128"/>
              </a:defRPr>
            </a:lvl4pPr>
            <a:lvl5pPr marL="2057400" indent="-228600">
              <a:defRPr sz="28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MS PGothic" pitchFamily="34" charset="-128"/>
              </a:defRPr>
            </a:lvl9pPr>
          </a:lstStyle>
          <a:p>
            <a:fld id="{F682C8FD-4A1D-4BF6-A340-59D1368C4875}" type="slidenum">
              <a:rPr lang="en-US" sz="1400" smtClean="0">
                <a:solidFill>
                  <a:srgbClr val="042B7F"/>
                </a:solidFill>
              </a:rPr>
              <a:pPr/>
              <a:t>19</a:t>
            </a:fld>
            <a:endParaRPr lang="en-US" sz="1400" smtClean="0">
              <a:solidFill>
                <a:srgbClr val="042B7F"/>
              </a:solidFill>
            </a:endParaRPr>
          </a:p>
        </p:txBody>
      </p:sp>
      <p:sp>
        <p:nvSpPr>
          <p:cNvPr id="52" name="Rectangle 51"/>
          <p:cNvSpPr/>
          <p:nvPr/>
        </p:nvSpPr>
        <p:spPr>
          <a:xfrm>
            <a:off x="0" y="958850"/>
            <a:ext cx="3646488" cy="3786188"/>
          </a:xfrm>
          <a:prstGeom prst="rect">
            <a:avLst/>
          </a:prstGeom>
        </p:spPr>
        <p:txBody>
          <a:bodyPr wrap="square">
            <a:spAutoFit/>
          </a:bodyPr>
          <a:lstStyle/>
          <a:p>
            <a:pPr marL="342900" indent="-342900">
              <a:buFont typeface="Arial" pitchFamily="34" charset="0"/>
              <a:buChar char="•"/>
              <a:defRPr/>
            </a:pPr>
            <a:r>
              <a:rPr lang="en-US" sz="2000" dirty="0">
                <a:latin typeface="Arial" charset="0"/>
                <a:ea typeface="ＭＳ Ｐゴシック" pitchFamily="34" charset="-128"/>
              </a:rPr>
              <a:t>BNL has made scientific investments in each of the three frontiers as well as the foundation that enable us to contribute to the science.</a:t>
            </a:r>
          </a:p>
          <a:p>
            <a:pPr>
              <a:defRPr/>
            </a:pPr>
            <a:endParaRPr lang="en-US" sz="2000" dirty="0">
              <a:latin typeface="Arial" charset="0"/>
              <a:ea typeface="ＭＳ Ｐゴシック" pitchFamily="34" charset="-128"/>
            </a:endParaRPr>
          </a:p>
          <a:p>
            <a:pPr marL="342900" indent="-342900">
              <a:buFont typeface="Arial" pitchFamily="34" charset="0"/>
              <a:buChar char="•"/>
              <a:defRPr/>
            </a:pPr>
            <a:r>
              <a:rPr lang="en-US" sz="2000" dirty="0">
                <a:latin typeface="Arial" charset="0"/>
                <a:ea typeface="ＭＳ Ｐゴシック" pitchFamily="34" charset="-128"/>
              </a:rPr>
              <a:t>The investments have created a core expertise that is essential for successful physics analysis. </a:t>
            </a:r>
          </a:p>
        </p:txBody>
      </p:sp>
      <p:grpSp>
        <p:nvGrpSpPr>
          <p:cNvPr id="10246" name="Group 53"/>
          <p:cNvGrpSpPr>
            <a:grpSpLocks/>
          </p:cNvGrpSpPr>
          <p:nvPr/>
        </p:nvGrpSpPr>
        <p:grpSpPr bwMode="auto">
          <a:xfrm>
            <a:off x="3589338" y="1122363"/>
            <a:ext cx="5529262" cy="2995612"/>
            <a:chOff x="319790" y="928145"/>
            <a:chExt cx="8676740" cy="5086655"/>
          </a:xfrm>
        </p:grpSpPr>
        <p:sp>
          <p:nvSpPr>
            <p:cNvPr id="66" name="Oval 65"/>
            <p:cNvSpPr/>
            <p:nvPr/>
          </p:nvSpPr>
          <p:spPr>
            <a:xfrm>
              <a:off x="6786348" y="3502472"/>
              <a:ext cx="1681500" cy="1703639"/>
            </a:xfrm>
            <a:prstGeom prst="ellipse">
              <a:avLst/>
            </a:prstGeom>
            <a:solidFill>
              <a:srgbClr val="0070C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67" name="Oval 4"/>
            <p:cNvSpPr/>
            <p:nvPr/>
          </p:nvSpPr>
          <p:spPr>
            <a:xfrm>
              <a:off x="6884252" y="3801688"/>
              <a:ext cx="1360865" cy="765559"/>
            </a:xfrm>
            <a:prstGeom prst="rect">
              <a:avLst/>
            </a:prstGeom>
          </p:spPr>
          <p:style>
            <a:lnRef idx="0">
              <a:scrgbClr r="0" g="0" b="0"/>
            </a:lnRef>
            <a:fillRef idx="0">
              <a:scrgbClr r="0" g="0" b="0"/>
            </a:fillRef>
            <a:effectRef idx="0">
              <a:scrgbClr r="0" g="0" b="0"/>
            </a:effectRef>
            <a:fontRef idx="minor">
              <a:schemeClr val="tx1"/>
            </a:fontRef>
          </p:style>
          <p:txBody>
            <a:bodyPr lIns="0" tIns="0" rIns="0" bIns="0" spcCol="1270" anchor="ctr"/>
            <a:lstStyle/>
            <a:p>
              <a:pPr algn="ctr" defTabSz="800100">
                <a:lnSpc>
                  <a:spcPct val="90000"/>
                </a:lnSpc>
                <a:spcAft>
                  <a:spcPct val="35000"/>
                </a:spcAft>
                <a:defRPr/>
              </a:pPr>
              <a:endParaRPr lang="en-US" sz="600" b="1" dirty="0">
                <a:solidFill>
                  <a:prstClr val="black"/>
                </a:solidFill>
              </a:endParaRPr>
            </a:p>
            <a:p>
              <a:pPr algn="ctr" defTabSz="800100">
                <a:lnSpc>
                  <a:spcPct val="90000"/>
                </a:lnSpc>
                <a:spcAft>
                  <a:spcPct val="35000"/>
                </a:spcAft>
                <a:defRPr/>
              </a:pPr>
              <a:endParaRPr lang="en-US" sz="900" b="1" dirty="0">
                <a:solidFill>
                  <a:prstClr val="black"/>
                </a:solidFill>
              </a:endParaRPr>
            </a:p>
            <a:p>
              <a:pPr algn="ctr" defTabSz="800100">
                <a:lnSpc>
                  <a:spcPct val="90000"/>
                </a:lnSpc>
                <a:spcAft>
                  <a:spcPct val="35000"/>
                </a:spcAft>
                <a:defRPr/>
              </a:pPr>
              <a:endParaRPr lang="en-US" sz="900" b="1" dirty="0">
                <a:solidFill>
                  <a:prstClr val="black"/>
                </a:solidFill>
              </a:endParaRPr>
            </a:p>
            <a:p>
              <a:pPr algn="ctr" defTabSz="800100">
                <a:lnSpc>
                  <a:spcPct val="90000"/>
                </a:lnSpc>
                <a:spcAft>
                  <a:spcPct val="35000"/>
                </a:spcAft>
                <a:defRPr/>
              </a:pPr>
              <a:r>
                <a:rPr lang="en-US" sz="1050" b="1" dirty="0">
                  <a:solidFill>
                    <a:prstClr val="black"/>
                  </a:solidFill>
                </a:rPr>
                <a:t>Accelerators</a:t>
              </a:r>
            </a:p>
            <a:p>
              <a:pPr algn="ctr" defTabSz="800100">
                <a:lnSpc>
                  <a:spcPct val="90000"/>
                </a:lnSpc>
                <a:spcAft>
                  <a:spcPct val="35000"/>
                </a:spcAft>
                <a:defRPr/>
              </a:pPr>
              <a:endParaRPr lang="en-US" sz="600" b="1" dirty="0">
                <a:solidFill>
                  <a:prstClr val="black"/>
                </a:solidFill>
              </a:endParaRPr>
            </a:p>
            <a:p>
              <a:pPr algn="ctr" defTabSz="800100">
                <a:lnSpc>
                  <a:spcPct val="90000"/>
                </a:lnSpc>
                <a:spcAft>
                  <a:spcPct val="35000"/>
                </a:spcAft>
                <a:defRPr/>
              </a:pPr>
              <a:endParaRPr lang="en-US" sz="600" b="1" dirty="0">
                <a:solidFill>
                  <a:prstClr val="black"/>
                </a:solidFill>
              </a:endParaRPr>
            </a:p>
            <a:p>
              <a:pPr algn="ctr" defTabSz="800100">
                <a:lnSpc>
                  <a:spcPct val="90000"/>
                </a:lnSpc>
                <a:spcAft>
                  <a:spcPct val="35000"/>
                </a:spcAft>
                <a:defRPr/>
              </a:pPr>
              <a:endParaRPr lang="en-US" sz="600" b="1" dirty="0">
                <a:solidFill>
                  <a:prstClr val="black"/>
                </a:solidFill>
              </a:endParaRPr>
            </a:p>
            <a:p>
              <a:pPr algn="ctr" defTabSz="800100">
                <a:lnSpc>
                  <a:spcPct val="90000"/>
                </a:lnSpc>
                <a:spcAft>
                  <a:spcPct val="35000"/>
                </a:spcAft>
                <a:defRPr/>
              </a:pPr>
              <a:endParaRPr lang="en-US" sz="600" b="1" dirty="0">
                <a:solidFill>
                  <a:prstClr val="black"/>
                </a:solidFill>
              </a:endParaRPr>
            </a:p>
            <a:p>
              <a:pPr algn="ctr" defTabSz="800100">
                <a:lnSpc>
                  <a:spcPct val="90000"/>
                </a:lnSpc>
                <a:spcAft>
                  <a:spcPct val="35000"/>
                </a:spcAft>
                <a:defRPr/>
              </a:pPr>
              <a:endParaRPr lang="en-US" sz="600" b="1" dirty="0">
                <a:solidFill>
                  <a:prstClr val="black"/>
                </a:solidFill>
              </a:endParaRPr>
            </a:p>
            <a:p>
              <a:pPr algn="ctr" defTabSz="800100">
                <a:lnSpc>
                  <a:spcPct val="90000"/>
                </a:lnSpc>
                <a:spcAft>
                  <a:spcPct val="35000"/>
                </a:spcAft>
                <a:defRPr/>
              </a:pPr>
              <a:endParaRPr lang="en-US" sz="600" b="1" dirty="0">
                <a:solidFill>
                  <a:prstClr val="black"/>
                </a:solidFill>
              </a:endParaRPr>
            </a:p>
          </p:txBody>
        </p:sp>
        <p:grpSp>
          <p:nvGrpSpPr>
            <p:cNvPr id="10261" name="Group 19"/>
            <p:cNvGrpSpPr>
              <a:grpSpLocks noChangeAspect="1"/>
            </p:cNvGrpSpPr>
            <p:nvPr/>
          </p:nvGrpSpPr>
          <p:grpSpPr bwMode="auto">
            <a:xfrm>
              <a:off x="3378431" y="928145"/>
              <a:ext cx="2231342" cy="2258156"/>
              <a:chOff x="1562096" y="83831"/>
              <a:chExt cx="3364666" cy="3405094"/>
            </a:xfrm>
          </p:grpSpPr>
          <p:sp>
            <p:nvSpPr>
              <p:cNvPr id="87" name="Oval 86"/>
              <p:cNvSpPr/>
              <p:nvPr/>
            </p:nvSpPr>
            <p:spPr>
              <a:xfrm>
                <a:off x="1563391" y="83831"/>
                <a:ext cx="3362285" cy="3406274"/>
              </a:xfrm>
              <a:prstGeom prst="ellipse">
                <a:avLst/>
              </a:prstGeom>
              <a:solidFill>
                <a:srgbClr val="0070C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88" name="Oval 4"/>
              <p:cNvSpPr/>
              <p:nvPr/>
            </p:nvSpPr>
            <p:spPr>
              <a:xfrm>
                <a:off x="2009972" y="681350"/>
                <a:ext cx="2469123" cy="1532418"/>
              </a:xfrm>
              <a:prstGeom prst="rect">
                <a:avLst/>
              </a:prstGeom>
            </p:spPr>
            <p:style>
              <a:lnRef idx="0">
                <a:scrgbClr r="0" g="0" b="0"/>
              </a:lnRef>
              <a:fillRef idx="0">
                <a:scrgbClr r="0" g="0" b="0"/>
              </a:fillRef>
              <a:effectRef idx="0">
                <a:scrgbClr r="0" g="0" b="0"/>
              </a:effectRef>
              <a:fontRef idx="minor">
                <a:schemeClr val="tx1"/>
              </a:fontRef>
            </p:style>
            <p:txBody>
              <a:bodyPr lIns="0" tIns="0" rIns="0" bIns="0" spcCol="1270" anchor="ctr"/>
              <a:lstStyle/>
              <a:p>
                <a:pPr algn="ctr" defTabSz="800100">
                  <a:lnSpc>
                    <a:spcPct val="90000"/>
                  </a:lnSpc>
                  <a:spcAft>
                    <a:spcPct val="35000"/>
                  </a:spcAft>
                  <a:defRPr/>
                </a:pPr>
                <a:r>
                  <a:rPr lang="en-US" sz="1400" b="1" dirty="0">
                    <a:solidFill>
                      <a:prstClr val="black"/>
                    </a:solidFill>
                  </a:rPr>
                  <a:t>Energy Frontier</a:t>
                </a:r>
                <a:endParaRPr lang="en-US" sz="500" b="1" dirty="0">
                  <a:solidFill>
                    <a:prstClr val="black"/>
                  </a:solidFill>
                </a:endParaRPr>
              </a:p>
              <a:p>
                <a:pPr algn="ctr" defTabSz="800100">
                  <a:lnSpc>
                    <a:spcPct val="90000"/>
                  </a:lnSpc>
                  <a:spcAft>
                    <a:spcPct val="35000"/>
                  </a:spcAft>
                  <a:defRPr/>
                </a:pPr>
                <a:endParaRPr lang="en-US" sz="500" b="1" dirty="0">
                  <a:solidFill>
                    <a:prstClr val="black"/>
                  </a:solidFill>
                </a:endParaRPr>
              </a:p>
              <a:p>
                <a:pPr algn="ctr" defTabSz="800100">
                  <a:lnSpc>
                    <a:spcPct val="90000"/>
                  </a:lnSpc>
                  <a:spcAft>
                    <a:spcPct val="35000"/>
                  </a:spcAft>
                  <a:defRPr/>
                </a:pPr>
                <a:endParaRPr lang="en-US" sz="500" b="1" dirty="0">
                  <a:solidFill>
                    <a:prstClr val="black"/>
                  </a:solidFill>
                </a:endParaRPr>
              </a:p>
              <a:p>
                <a:pPr algn="ctr" defTabSz="800100">
                  <a:lnSpc>
                    <a:spcPct val="90000"/>
                  </a:lnSpc>
                  <a:spcAft>
                    <a:spcPct val="35000"/>
                  </a:spcAft>
                  <a:defRPr/>
                </a:pPr>
                <a:endParaRPr lang="en-US" sz="500" b="1" dirty="0">
                  <a:solidFill>
                    <a:prstClr val="black"/>
                  </a:solidFill>
                </a:endParaRPr>
              </a:p>
              <a:p>
                <a:pPr algn="ctr" defTabSz="800100">
                  <a:lnSpc>
                    <a:spcPct val="90000"/>
                  </a:lnSpc>
                  <a:spcAft>
                    <a:spcPct val="35000"/>
                  </a:spcAft>
                  <a:defRPr/>
                </a:pPr>
                <a:endParaRPr lang="en-US" sz="500" b="1" dirty="0">
                  <a:solidFill>
                    <a:prstClr val="black"/>
                  </a:solidFill>
                </a:endParaRPr>
              </a:p>
              <a:p>
                <a:pPr algn="ctr" defTabSz="800100">
                  <a:lnSpc>
                    <a:spcPct val="90000"/>
                  </a:lnSpc>
                  <a:spcAft>
                    <a:spcPct val="35000"/>
                  </a:spcAft>
                  <a:defRPr/>
                </a:pPr>
                <a:endParaRPr lang="en-US" sz="500" b="1" dirty="0">
                  <a:solidFill>
                    <a:prstClr val="black"/>
                  </a:solidFill>
                </a:endParaRPr>
              </a:p>
            </p:txBody>
          </p:sp>
        </p:grpSp>
        <p:grpSp>
          <p:nvGrpSpPr>
            <p:cNvPr id="10262" name="Group 13"/>
            <p:cNvGrpSpPr>
              <a:grpSpLocks noChangeAspect="1"/>
            </p:cNvGrpSpPr>
            <p:nvPr/>
          </p:nvGrpSpPr>
          <p:grpSpPr bwMode="auto">
            <a:xfrm>
              <a:off x="4155666" y="2123094"/>
              <a:ext cx="2223474" cy="2324543"/>
              <a:chOff x="723900" y="0"/>
              <a:chExt cx="5029199" cy="5029199"/>
            </a:xfrm>
          </p:grpSpPr>
          <p:sp>
            <p:nvSpPr>
              <p:cNvPr id="85" name="Oval 84"/>
              <p:cNvSpPr/>
              <p:nvPr/>
            </p:nvSpPr>
            <p:spPr>
              <a:xfrm>
                <a:off x="722795" y="-1697"/>
                <a:ext cx="5032355" cy="5033067"/>
              </a:xfrm>
              <a:prstGeom prst="ellipse">
                <a:avLst/>
              </a:prstGeom>
              <a:solidFill>
                <a:srgbClr val="C00000">
                  <a:alpha val="49804"/>
                </a:srgbClr>
              </a:solidFill>
              <a:ln w="0">
                <a:solidFill>
                  <a:schemeClr val="accent1"/>
                </a:solidFill>
              </a:ln>
              <a:effectLst/>
            </p:spPr>
            <p:style>
              <a:lnRef idx="2">
                <a:scrgbClr r="0" g="0" b="0"/>
              </a:lnRef>
              <a:fillRef idx="1">
                <a:scrgbClr r="0" g="0" b="0"/>
              </a:fillRef>
              <a:effectRef idx="0">
                <a:scrgbClr r="0" g="0" b="0"/>
              </a:effectRef>
              <a:fontRef idx="minor">
                <a:schemeClr val="tx1"/>
              </a:fontRef>
            </p:style>
          </p:sp>
          <p:sp>
            <p:nvSpPr>
              <p:cNvPr id="86" name="Oval 4"/>
              <p:cNvSpPr/>
              <p:nvPr/>
            </p:nvSpPr>
            <p:spPr>
              <a:xfrm>
                <a:off x="1752517" y="803127"/>
                <a:ext cx="3559741" cy="3096824"/>
              </a:xfrm>
              <a:prstGeom prst="rect">
                <a:avLst/>
              </a:prstGeom>
            </p:spPr>
            <p:style>
              <a:lnRef idx="0">
                <a:scrgbClr r="0" g="0" b="0"/>
              </a:lnRef>
              <a:fillRef idx="0">
                <a:scrgbClr r="0" g="0" b="0"/>
              </a:fillRef>
              <a:effectRef idx="0">
                <a:scrgbClr r="0" g="0" b="0"/>
              </a:effectRef>
              <a:fontRef idx="minor">
                <a:schemeClr val="tx1"/>
              </a:fontRef>
            </p:style>
            <p:txBody>
              <a:bodyPr lIns="0" tIns="0" rIns="0" bIns="0" spcCol="1270" anchor="ctr"/>
              <a:lstStyle/>
              <a:p>
                <a:pPr algn="ctr" defTabSz="488950">
                  <a:lnSpc>
                    <a:spcPct val="90000"/>
                  </a:lnSpc>
                  <a:spcAft>
                    <a:spcPct val="35000"/>
                  </a:spcAft>
                  <a:defRPr/>
                </a:pPr>
                <a:r>
                  <a:rPr lang="en-US" sz="800" b="1" dirty="0">
                    <a:solidFill>
                      <a:prstClr val="black"/>
                    </a:solidFill>
                  </a:rPr>
                  <a:t>	</a:t>
                </a:r>
              </a:p>
              <a:p>
                <a:pPr algn="r" defTabSz="488950">
                  <a:lnSpc>
                    <a:spcPct val="90000"/>
                  </a:lnSpc>
                  <a:spcAft>
                    <a:spcPct val="35000"/>
                  </a:spcAft>
                  <a:defRPr/>
                </a:pPr>
                <a:endParaRPr lang="en-US" sz="800" b="1" dirty="0">
                  <a:solidFill>
                    <a:prstClr val="black"/>
                  </a:solidFill>
                </a:endParaRPr>
              </a:p>
              <a:p>
                <a:pPr algn="r" defTabSz="488950">
                  <a:lnSpc>
                    <a:spcPct val="90000"/>
                  </a:lnSpc>
                  <a:spcAft>
                    <a:spcPct val="35000"/>
                  </a:spcAft>
                  <a:defRPr/>
                </a:pPr>
                <a:r>
                  <a:rPr lang="en-US" sz="800" b="1" dirty="0">
                    <a:solidFill>
                      <a:prstClr val="black"/>
                    </a:solidFill>
                  </a:rPr>
                  <a:t>	</a:t>
                </a:r>
                <a:endParaRPr lang="en-US" sz="700" b="1" dirty="0">
                  <a:solidFill>
                    <a:prstClr val="black"/>
                  </a:solidFill>
                </a:endParaRPr>
              </a:p>
              <a:p>
                <a:pPr algn="r" defTabSz="488950">
                  <a:lnSpc>
                    <a:spcPct val="90000"/>
                  </a:lnSpc>
                  <a:spcAft>
                    <a:spcPct val="35000"/>
                  </a:spcAft>
                  <a:defRPr/>
                </a:pPr>
                <a:r>
                  <a:rPr lang="en-US" sz="1400" b="1" dirty="0">
                    <a:solidFill>
                      <a:prstClr val="black"/>
                    </a:solidFill>
                  </a:rPr>
                  <a:t>Cosmic</a:t>
                </a:r>
              </a:p>
              <a:p>
                <a:pPr algn="r" defTabSz="488950">
                  <a:lnSpc>
                    <a:spcPct val="90000"/>
                  </a:lnSpc>
                  <a:spcAft>
                    <a:spcPct val="35000"/>
                  </a:spcAft>
                  <a:defRPr/>
                </a:pPr>
                <a:r>
                  <a:rPr lang="en-US" sz="1400" b="1" dirty="0">
                    <a:solidFill>
                      <a:prstClr val="black"/>
                    </a:solidFill>
                  </a:rPr>
                  <a:t>Frontier</a:t>
                </a:r>
              </a:p>
            </p:txBody>
          </p:sp>
        </p:grpSp>
        <p:grpSp>
          <p:nvGrpSpPr>
            <p:cNvPr id="10263" name="Group 16"/>
            <p:cNvGrpSpPr>
              <a:grpSpLocks noChangeAspect="1"/>
            </p:cNvGrpSpPr>
            <p:nvPr/>
          </p:nvGrpSpPr>
          <p:grpSpPr bwMode="auto">
            <a:xfrm>
              <a:off x="2730727" y="2094007"/>
              <a:ext cx="2223474" cy="2324543"/>
              <a:chOff x="2814678" y="717232"/>
              <a:chExt cx="3516589" cy="3594734"/>
            </a:xfrm>
          </p:grpSpPr>
          <p:sp>
            <p:nvSpPr>
              <p:cNvPr id="83" name="Oval 82"/>
              <p:cNvSpPr/>
              <p:nvPr/>
            </p:nvSpPr>
            <p:spPr>
              <a:xfrm>
                <a:off x="2814595" y="719312"/>
                <a:ext cx="3514924" cy="3593329"/>
              </a:xfrm>
              <a:prstGeom prst="ellipse">
                <a:avLst/>
              </a:prstGeom>
              <a:solidFill>
                <a:srgbClr val="15A715">
                  <a:alpha val="49804"/>
                </a:srgbClr>
              </a:solidFill>
              <a:ln w="0">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84" name="Oval 4"/>
              <p:cNvSpPr/>
              <p:nvPr/>
            </p:nvSpPr>
            <p:spPr>
              <a:xfrm>
                <a:off x="3135894" y="1119497"/>
                <a:ext cx="2071016" cy="2747106"/>
              </a:xfrm>
              <a:prstGeom prst="rect">
                <a:avLst/>
              </a:prstGeom>
            </p:spPr>
            <p:style>
              <a:lnRef idx="0">
                <a:scrgbClr r="0" g="0" b="0"/>
              </a:lnRef>
              <a:fillRef idx="0">
                <a:scrgbClr r="0" g="0" b="0"/>
              </a:fillRef>
              <a:effectRef idx="0">
                <a:scrgbClr r="0" g="0" b="0"/>
              </a:effectRef>
              <a:fontRef idx="minor">
                <a:schemeClr val="tx1"/>
              </a:fontRef>
            </p:style>
            <p:txBody>
              <a:bodyPr lIns="0" tIns="0" rIns="0" bIns="0" spcCol="1270" anchor="ctr"/>
              <a:lstStyle/>
              <a:p>
                <a:pPr algn="ctr" eaLnBrk="1" hangingPunct="1">
                  <a:defRPr/>
                </a:pPr>
                <a:endParaRPr lang="en-US" sz="800" b="1" dirty="0">
                  <a:solidFill>
                    <a:prstClr val="black"/>
                  </a:solidFill>
                </a:endParaRPr>
              </a:p>
              <a:p>
                <a:pPr algn="ctr" eaLnBrk="1" hangingPunct="1">
                  <a:defRPr/>
                </a:pPr>
                <a:endParaRPr lang="en-US" sz="800" b="1" dirty="0">
                  <a:solidFill>
                    <a:prstClr val="black"/>
                  </a:solidFill>
                </a:endParaRPr>
              </a:p>
              <a:p>
                <a:pPr algn="ctr" eaLnBrk="1" hangingPunct="1">
                  <a:defRPr/>
                </a:pPr>
                <a:r>
                  <a:rPr lang="en-US" sz="800" b="1" dirty="0">
                    <a:solidFill>
                      <a:prstClr val="black"/>
                    </a:solidFill>
                  </a:rPr>
                  <a:t>	</a:t>
                </a:r>
                <a:br>
                  <a:rPr lang="en-US" sz="800" b="1" dirty="0">
                    <a:solidFill>
                      <a:prstClr val="black"/>
                    </a:solidFill>
                  </a:rPr>
                </a:br>
                <a:r>
                  <a:rPr lang="en-US" sz="1000" b="1" dirty="0">
                    <a:solidFill>
                      <a:prstClr val="black"/>
                    </a:solidFill>
                  </a:rPr>
                  <a:t/>
                </a:r>
                <a:br>
                  <a:rPr lang="en-US" sz="1000" b="1" dirty="0">
                    <a:solidFill>
                      <a:prstClr val="black"/>
                    </a:solidFill>
                  </a:rPr>
                </a:br>
                <a:endParaRPr lang="en-US" sz="1000" b="1" dirty="0">
                  <a:solidFill>
                    <a:prstClr val="black"/>
                  </a:solidFill>
                </a:endParaRPr>
              </a:p>
              <a:p>
                <a:pPr eaLnBrk="1" hangingPunct="1">
                  <a:defRPr/>
                </a:pPr>
                <a:r>
                  <a:rPr lang="en-US" sz="1400" b="1" dirty="0">
                    <a:solidFill>
                      <a:prstClr val="black"/>
                    </a:solidFill>
                  </a:rPr>
                  <a:t> Intensity</a:t>
                </a:r>
              </a:p>
              <a:p>
                <a:pPr eaLnBrk="1" hangingPunct="1">
                  <a:defRPr/>
                </a:pPr>
                <a:r>
                  <a:rPr lang="en-US" sz="1400" b="1" dirty="0">
                    <a:solidFill>
                      <a:prstClr val="black"/>
                    </a:solidFill>
                  </a:rPr>
                  <a:t>Frontier          </a:t>
                </a:r>
                <a:r>
                  <a:rPr lang="en-US" sz="1600" b="1" dirty="0">
                    <a:solidFill>
                      <a:prstClr val="black"/>
                    </a:solidFill>
                  </a:rPr>
                  <a:t>	</a:t>
                </a:r>
              </a:p>
            </p:txBody>
          </p:sp>
        </p:grpSp>
        <p:sp>
          <p:nvSpPr>
            <p:cNvPr id="10264" name="TextBox 71"/>
            <p:cNvSpPr txBox="1">
              <a:spLocks noChangeAspect="1"/>
            </p:cNvSpPr>
            <p:nvPr/>
          </p:nvSpPr>
          <p:spPr bwMode="auto">
            <a:xfrm>
              <a:off x="5386300" y="2353089"/>
              <a:ext cx="1847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itchFamily="34" charset="0"/>
                  <a:ea typeface="MS PGothic" pitchFamily="34" charset="-128"/>
                </a:defRPr>
              </a:lvl1pPr>
              <a:lvl2pPr marL="742950" indent="-285750">
                <a:defRPr sz="2800">
                  <a:solidFill>
                    <a:schemeClr val="tx1"/>
                  </a:solidFill>
                  <a:latin typeface="Arial" pitchFamily="34" charset="0"/>
                  <a:ea typeface="MS PGothic" pitchFamily="34" charset="-128"/>
                </a:defRPr>
              </a:lvl2pPr>
              <a:lvl3pPr marL="1143000" indent="-228600">
                <a:defRPr sz="2800">
                  <a:solidFill>
                    <a:schemeClr val="tx1"/>
                  </a:solidFill>
                  <a:latin typeface="Arial" pitchFamily="34" charset="0"/>
                  <a:ea typeface="MS PGothic" pitchFamily="34" charset="-128"/>
                </a:defRPr>
              </a:lvl3pPr>
              <a:lvl4pPr marL="1600200" indent="-228600">
                <a:defRPr sz="2800">
                  <a:solidFill>
                    <a:schemeClr val="tx1"/>
                  </a:solidFill>
                  <a:latin typeface="Arial" pitchFamily="34" charset="0"/>
                  <a:ea typeface="MS PGothic" pitchFamily="34" charset="-128"/>
                </a:defRPr>
              </a:lvl4pPr>
              <a:lvl5pPr marL="2057400" indent="-228600">
                <a:defRPr sz="28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MS PGothic" pitchFamily="34" charset="-128"/>
                </a:defRPr>
              </a:lvl9pPr>
            </a:lstStyle>
            <a:p>
              <a:endParaRPr lang="en-US" sz="800" b="1">
                <a:solidFill>
                  <a:srgbClr val="000000"/>
                </a:solidFill>
              </a:endParaRPr>
            </a:p>
          </p:txBody>
        </p:sp>
        <p:sp>
          <p:nvSpPr>
            <p:cNvPr id="73" name="Oval 72"/>
            <p:cNvSpPr/>
            <p:nvPr/>
          </p:nvSpPr>
          <p:spPr>
            <a:xfrm>
              <a:off x="701616" y="3462038"/>
              <a:ext cx="1681500" cy="1700942"/>
            </a:xfrm>
            <a:prstGeom prst="ellipse">
              <a:avLst/>
            </a:prstGeom>
            <a:solidFill>
              <a:srgbClr val="0070C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74" name="Oval 4"/>
            <p:cNvSpPr/>
            <p:nvPr/>
          </p:nvSpPr>
          <p:spPr>
            <a:xfrm>
              <a:off x="887633" y="3731601"/>
              <a:ext cx="1358417" cy="1062079"/>
            </a:xfrm>
            <a:prstGeom prst="rect">
              <a:avLst/>
            </a:prstGeom>
          </p:spPr>
          <p:style>
            <a:lnRef idx="0">
              <a:scrgbClr r="0" g="0" b="0"/>
            </a:lnRef>
            <a:fillRef idx="0">
              <a:scrgbClr r="0" g="0" b="0"/>
            </a:fillRef>
            <a:effectRef idx="0">
              <a:scrgbClr r="0" g="0" b="0"/>
            </a:effectRef>
            <a:fontRef idx="minor">
              <a:schemeClr val="tx1"/>
            </a:fontRef>
          </p:style>
          <p:txBody>
            <a:bodyPr lIns="0" tIns="0" rIns="0" bIns="0" spcCol="1270" anchor="ctr"/>
            <a:lstStyle/>
            <a:p>
              <a:pPr algn="ctr" defTabSz="800100">
                <a:lnSpc>
                  <a:spcPct val="90000"/>
                </a:lnSpc>
                <a:spcAft>
                  <a:spcPct val="35000"/>
                </a:spcAft>
                <a:defRPr/>
              </a:pPr>
              <a:endParaRPr lang="en-US" sz="600" b="1" dirty="0">
                <a:solidFill>
                  <a:prstClr val="black"/>
                </a:solidFill>
              </a:endParaRPr>
            </a:p>
            <a:p>
              <a:pPr algn="ctr" defTabSz="800100">
                <a:lnSpc>
                  <a:spcPct val="90000"/>
                </a:lnSpc>
                <a:spcAft>
                  <a:spcPct val="35000"/>
                </a:spcAft>
                <a:defRPr/>
              </a:pPr>
              <a:endParaRPr lang="en-US" sz="900" b="1" dirty="0">
                <a:solidFill>
                  <a:prstClr val="black"/>
                </a:solidFill>
              </a:endParaRPr>
            </a:p>
            <a:p>
              <a:pPr algn="ctr" defTabSz="800100">
                <a:lnSpc>
                  <a:spcPct val="90000"/>
                </a:lnSpc>
                <a:spcAft>
                  <a:spcPct val="35000"/>
                </a:spcAft>
                <a:defRPr/>
              </a:pPr>
              <a:endParaRPr lang="en-US" sz="900" b="1" dirty="0">
                <a:solidFill>
                  <a:prstClr val="black"/>
                </a:solidFill>
              </a:endParaRPr>
            </a:p>
            <a:p>
              <a:pPr algn="ctr" defTabSz="800100">
                <a:lnSpc>
                  <a:spcPct val="90000"/>
                </a:lnSpc>
                <a:spcAft>
                  <a:spcPct val="35000"/>
                </a:spcAft>
                <a:defRPr/>
              </a:pPr>
              <a:r>
                <a:rPr lang="en-US" sz="1050" b="1" dirty="0">
                  <a:solidFill>
                    <a:prstClr val="black"/>
                  </a:solidFill>
                </a:rPr>
                <a:t>Experimental</a:t>
              </a:r>
            </a:p>
            <a:p>
              <a:pPr algn="ctr" defTabSz="800100">
                <a:lnSpc>
                  <a:spcPct val="90000"/>
                </a:lnSpc>
                <a:spcAft>
                  <a:spcPct val="35000"/>
                </a:spcAft>
                <a:defRPr/>
              </a:pPr>
              <a:endParaRPr lang="en-US" sz="600" b="1" dirty="0">
                <a:solidFill>
                  <a:prstClr val="black"/>
                </a:solidFill>
              </a:endParaRPr>
            </a:p>
            <a:p>
              <a:pPr algn="ctr" defTabSz="800100">
                <a:lnSpc>
                  <a:spcPct val="90000"/>
                </a:lnSpc>
                <a:spcAft>
                  <a:spcPct val="35000"/>
                </a:spcAft>
                <a:defRPr/>
              </a:pPr>
              <a:endParaRPr lang="en-US" sz="600" b="1" dirty="0">
                <a:solidFill>
                  <a:prstClr val="black"/>
                </a:solidFill>
              </a:endParaRPr>
            </a:p>
            <a:p>
              <a:pPr algn="ctr" defTabSz="800100">
                <a:lnSpc>
                  <a:spcPct val="90000"/>
                </a:lnSpc>
                <a:spcAft>
                  <a:spcPct val="35000"/>
                </a:spcAft>
                <a:defRPr/>
              </a:pPr>
              <a:endParaRPr lang="en-US" sz="600" b="1" dirty="0">
                <a:solidFill>
                  <a:prstClr val="black"/>
                </a:solidFill>
              </a:endParaRPr>
            </a:p>
            <a:p>
              <a:pPr algn="ctr" defTabSz="800100">
                <a:lnSpc>
                  <a:spcPct val="90000"/>
                </a:lnSpc>
                <a:spcAft>
                  <a:spcPct val="35000"/>
                </a:spcAft>
                <a:defRPr/>
              </a:pPr>
              <a:endParaRPr lang="en-US" sz="600" b="1" dirty="0">
                <a:solidFill>
                  <a:prstClr val="black"/>
                </a:solidFill>
              </a:endParaRPr>
            </a:p>
            <a:p>
              <a:pPr algn="ctr" defTabSz="800100">
                <a:lnSpc>
                  <a:spcPct val="90000"/>
                </a:lnSpc>
                <a:spcAft>
                  <a:spcPct val="35000"/>
                </a:spcAft>
                <a:defRPr/>
              </a:pPr>
              <a:endParaRPr lang="en-US" sz="600" b="1" dirty="0">
                <a:solidFill>
                  <a:prstClr val="black"/>
                </a:solidFill>
              </a:endParaRPr>
            </a:p>
            <a:p>
              <a:pPr algn="ctr" defTabSz="800100">
                <a:lnSpc>
                  <a:spcPct val="90000"/>
                </a:lnSpc>
                <a:spcAft>
                  <a:spcPct val="35000"/>
                </a:spcAft>
                <a:defRPr/>
              </a:pPr>
              <a:endParaRPr lang="en-US" sz="600" b="1" dirty="0">
                <a:solidFill>
                  <a:prstClr val="black"/>
                </a:solidFill>
              </a:endParaRPr>
            </a:p>
          </p:txBody>
        </p:sp>
        <p:sp>
          <p:nvSpPr>
            <p:cNvPr id="75" name="Oval 74"/>
            <p:cNvSpPr/>
            <p:nvPr/>
          </p:nvSpPr>
          <p:spPr>
            <a:xfrm>
              <a:off x="6252772" y="4262640"/>
              <a:ext cx="1676605" cy="1752160"/>
            </a:xfrm>
            <a:prstGeom prst="ellipse">
              <a:avLst/>
            </a:prstGeom>
            <a:solidFill>
              <a:srgbClr val="15A715">
                <a:alpha val="49804"/>
              </a:srgbClr>
            </a:solidFill>
            <a:ln w="0">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76" name="Oval 4"/>
            <p:cNvSpPr/>
            <p:nvPr/>
          </p:nvSpPr>
          <p:spPr>
            <a:xfrm>
              <a:off x="6404523" y="4491769"/>
              <a:ext cx="988830" cy="1337033"/>
            </a:xfrm>
            <a:prstGeom prst="rect">
              <a:avLst/>
            </a:prstGeom>
          </p:spPr>
          <p:style>
            <a:lnRef idx="0">
              <a:scrgbClr r="0" g="0" b="0"/>
            </a:lnRef>
            <a:fillRef idx="0">
              <a:scrgbClr r="0" g="0" b="0"/>
            </a:fillRef>
            <a:effectRef idx="0">
              <a:scrgbClr r="0" g="0" b="0"/>
            </a:effectRef>
            <a:fontRef idx="minor">
              <a:schemeClr val="tx1"/>
            </a:fontRef>
          </p:style>
          <p:txBody>
            <a:bodyPr lIns="0" tIns="0" rIns="0" bIns="0" spcCol="1270" anchor="ctr"/>
            <a:lstStyle/>
            <a:p>
              <a:pPr algn="ctr" eaLnBrk="1" hangingPunct="1">
                <a:defRPr/>
              </a:pPr>
              <a:endParaRPr lang="en-US" sz="900" b="1" dirty="0">
                <a:solidFill>
                  <a:prstClr val="black"/>
                </a:solidFill>
              </a:endParaRPr>
            </a:p>
            <a:p>
              <a:pPr algn="ctr" eaLnBrk="1" hangingPunct="1">
                <a:defRPr/>
              </a:pPr>
              <a:endParaRPr lang="en-US" sz="900" b="1" dirty="0">
                <a:solidFill>
                  <a:prstClr val="black"/>
                </a:solidFill>
              </a:endParaRPr>
            </a:p>
            <a:p>
              <a:pPr eaLnBrk="1" hangingPunct="1">
                <a:defRPr/>
              </a:pPr>
              <a:r>
                <a:rPr lang="en-US" sz="1050" b="1" dirty="0">
                  <a:solidFill>
                    <a:prstClr val="black"/>
                  </a:solidFill>
                </a:rPr>
                <a:t/>
              </a:r>
              <a:br>
                <a:rPr lang="en-US" sz="1050" b="1" dirty="0">
                  <a:solidFill>
                    <a:prstClr val="black"/>
                  </a:solidFill>
                </a:rPr>
              </a:br>
              <a:endParaRPr lang="en-US" sz="1050" b="1" dirty="0">
                <a:solidFill>
                  <a:prstClr val="black"/>
                </a:solidFill>
              </a:endParaRPr>
            </a:p>
            <a:p>
              <a:pPr eaLnBrk="1" hangingPunct="1">
                <a:defRPr/>
              </a:pPr>
              <a:r>
                <a:rPr lang="en-US" sz="1050" b="1" dirty="0">
                  <a:solidFill>
                    <a:prstClr val="black"/>
                  </a:solidFill>
                </a:rPr>
                <a:t>Detectors</a:t>
              </a:r>
              <a:r>
                <a:rPr lang="en-US" sz="1800" b="1" dirty="0">
                  <a:solidFill>
                    <a:prstClr val="black"/>
                  </a:solidFill>
                </a:rPr>
                <a:t>        	</a:t>
              </a:r>
            </a:p>
          </p:txBody>
        </p:sp>
        <p:sp>
          <p:nvSpPr>
            <p:cNvPr id="77" name="Oval 76"/>
            <p:cNvSpPr/>
            <p:nvPr/>
          </p:nvSpPr>
          <p:spPr>
            <a:xfrm>
              <a:off x="1311067" y="4144032"/>
              <a:ext cx="1676607" cy="1752160"/>
            </a:xfrm>
            <a:prstGeom prst="ellipse">
              <a:avLst/>
            </a:prstGeom>
            <a:solidFill>
              <a:srgbClr val="C00000">
                <a:alpha val="49804"/>
              </a:srgbClr>
            </a:solidFill>
            <a:ln w="0">
              <a:solidFill>
                <a:schemeClr val="accent1"/>
              </a:solidFill>
            </a:ln>
            <a:effectLst/>
          </p:spPr>
          <p:style>
            <a:lnRef idx="2">
              <a:scrgbClr r="0" g="0" b="0"/>
            </a:lnRef>
            <a:fillRef idx="1">
              <a:scrgbClr r="0" g="0" b="0"/>
            </a:fillRef>
            <a:effectRef idx="0">
              <a:scrgbClr r="0" g="0" b="0"/>
            </a:effectRef>
            <a:fontRef idx="minor">
              <a:schemeClr val="tx1"/>
            </a:fontRef>
          </p:style>
        </p:sp>
        <p:sp>
          <p:nvSpPr>
            <p:cNvPr id="78" name="Oval 4"/>
            <p:cNvSpPr/>
            <p:nvPr/>
          </p:nvSpPr>
          <p:spPr>
            <a:xfrm>
              <a:off x="1653731" y="4410900"/>
              <a:ext cx="1184638" cy="1237294"/>
            </a:xfrm>
            <a:prstGeom prst="rect">
              <a:avLst/>
            </a:prstGeom>
          </p:spPr>
          <p:style>
            <a:lnRef idx="0">
              <a:scrgbClr r="0" g="0" b="0"/>
            </a:lnRef>
            <a:fillRef idx="0">
              <a:scrgbClr r="0" g="0" b="0"/>
            </a:fillRef>
            <a:effectRef idx="0">
              <a:scrgbClr r="0" g="0" b="0"/>
            </a:effectRef>
            <a:fontRef idx="minor">
              <a:schemeClr val="tx1"/>
            </a:fontRef>
          </p:style>
          <p:txBody>
            <a:bodyPr lIns="0" tIns="0" rIns="0" bIns="0" spcCol="1270" anchor="ctr"/>
            <a:lstStyle/>
            <a:p>
              <a:pPr algn="r" defTabSz="488950">
                <a:lnSpc>
                  <a:spcPct val="90000"/>
                </a:lnSpc>
                <a:spcAft>
                  <a:spcPct val="35000"/>
                </a:spcAft>
                <a:defRPr/>
              </a:pPr>
              <a:endParaRPr lang="en-US" sz="1050" b="1" dirty="0">
                <a:solidFill>
                  <a:prstClr val="black"/>
                </a:solidFill>
              </a:endParaRPr>
            </a:p>
            <a:p>
              <a:pPr algn="r" defTabSz="488950">
                <a:lnSpc>
                  <a:spcPct val="90000"/>
                </a:lnSpc>
                <a:spcAft>
                  <a:spcPct val="35000"/>
                </a:spcAft>
                <a:defRPr/>
              </a:pPr>
              <a:endParaRPr lang="en-US" sz="1050" b="1" dirty="0">
                <a:solidFill>
                  <a:prstClr val="black"/>
                </a:solidFill>
              </a:endParaRPr>
            </a:p>
            <a:p>
              <a:pPr algn="r" defTabSz="488950">
                <a:lnSpc>
                  <a:spcPct val="90000"/>
                </a:lnSpc>
                <a:spcAft>
                  <a:spcPct val="35000"/>
                </a:spcAft>
                <a:defRPr/>
              </a:pPr>
              <a:r>
                <a:rPr lang="en-US" sz="1050" b="1" dirty="0">
                  <a:solidFill>
                    <a:prstClr val="black"/>
                  </a:solidFill>
                </a:rPr>
                <a:t>Simulation</a:t>
              </a:r>
            </a:p>
          </p:txBody>
        </p:sp>
        <p:sp>
          <p:nvSpPr>
            <p:cNvPr id="79" name="Oval 78"/>
            <p:cNvSpPr/>
            <p:nvPr/>
          </p:nvSpPr>
          <p:spPr>
            <a:xfrm>
              <a:off x="319790" y="4144032"/>
              <a:ext cx="1676605" cy="1752160"/>
            </a:xfrm>
            <a:prstGeom prst="ellipse">
              <a:avLst/>
            </a:prstGeom>
            <a:solidFill>
              <a:srgbClr val="15A715">
                <a:alpha val="49804"/>
              </a:srgbClr>
            </a:solidFill>
            <a:ln w="0">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80" name="Oval 4"/>
            <p:cNvSpPr/>
            <p:nvPr/>
          </p:nvSpPr>
          <p:spPr>
            <a:xfrm>
              <a:off x="471541" y="4373162"/>
              <a:ext cx="988830" cy="1337033"/>
            </a:xfrm>
            <a:prstGeom prst="rect">
              <a:avLst/>
            </a:prstGeom>
          </p:spPr>
          <p:style>
            <a:lnRef idx="0">
              <a:scrgbClr r="0" g="0" b="0"/>
            </a:lnRef>
            <a:fillRef idx="0">
              <a:scrgbClr r="0" g="0" b="0"/>
            </a:fillRef>
            <a:effectRef idx="0">
              <a:scrgbClr r="0" g="0" b="0"/>
            </a:effectRef>
            <a:fontRef idx="minor">
              <a:schemeClr val="tx1"/>
            </a:fontRef>
          </p:style>
          <p:txBody>
            <a:bodyPr lIns="0" tIns="0" rIns="0" bIns="0" spcCol="1270" anchor="ctr"/>
            <a:lstStyle/>
            <a:p>
              <a:pPr algn="ctr" eaLnBrk="1" hangingPunct="1">
                <a:defRPr/>
              </a:pPr>
              <a:endParaRPr lang="en-US" sz="900" b="1" dirty="0">
                <a:solidFill>
                  <a:prstClr val="black"/>
                </a:solidFill>
              </a:endParaRPr>
            </a:p>
            <a:p>
              <a:pPr algn="ctr" eaLnBrk="1" hangingPunct="1">
                <a:defRPr/>
              </a:pPr>
              <a:endParaRPr lang="en-US" sz="900" b="1" dirty="0">
                <a:solidFill>
                  <a:prstClr val="black"/>
                </a:solidFill>
              </a:endParaRPr>
            </a:p>
            <a:p>
              <a:pPr eaLnBrk="1" hangingPunct="1">
                <a:defRPr/>
              </a:pPr>
              <a:r>
                <a:rPr lang="en-US" sz="1050" b="1" dirty="0">
                  <a:solidFill>
                    <a:prstClr val="black"/>
                  </a:solidFill>
                </a:rPr>
                <a:t/>
              </a:r>
              <a:br>
                <a:rPr lang="en-US" sz="1050" b="1" dirty="0">
                  <a:solidFill>
                    <a:prstClr val="black"/>
                  </a:solidFill>
                </a:rPr>
              </a:br>
              <a:endParaRPr lang="en-US" sz="1050" b="1" dirty="0">
                <a:solidFill>
                  <a:prstClr val="black"/>
                </a:solidFill>
              </a:endParaRPr>
            </a:p>
            <a:p>
              <a:pPr eaLnBrk="1" hangingPunct="1">
                <a:defRPr/>
              </a:pPr>
              <a:r>
                <a:rPr lang="en-US" sz="1050" b="1" dirty="0">
                  <a:solidFill>
                    <a:prstClr val="black"/>
                  </a:solidFill>
                </a:rPr>
                <a:t>Theory</a:t>
              </a:r>
              <a:r>
                <a:rPr lang="en-US" sz="1800" b="1" dirty="0">
                  <a:solidFill>
                    <a:prstClr val="black"/>
                  </a:solidFill>
                </a:rPr>
                <a:t>        	</a:t>
              </a:r>
            </a:p>
          </p:txBody>
        </p:sp>
        <p:sp>
          <p:nvSpPr>
            <p:cNvPr id="81" name="Oval 80"/>
            <p:cNvSpPr/>
            <p:nvPr/>
          </p:nvSpPr>
          <p:spPr>
            <a:xfrm>
              <a:off x="7319925" y="4262640"/>
              <a:ext cx="1676605" cy="1752160"/>
            </a:xfrm>
            <a:prstGeom prst="ellipse">
              <a:avLst/>
            </a:prstGeom>
            <a:solidFill>
              <a:srgbClr val="C00000">
                <a:alpha val="49804"/>
              </a:srgbClr>
            </a:solidFill>
            <a:ln w="0">
              <a:solidFill>
                <a:schemeClr val="accent1"/>
              </a:solidFill>
            </a:ln>
            <a:effectLst/>
          </p:spPr>
          <p:style>
            <a:lnRef idx="2">
              <a:scrgbClr r="0" g="0" b="0"/>
            </a:lnRef>
            <a:fillRef idx="1">
              <a:scrgbClr r="0" g="0" b="0"/>
            </a:fillRef>
            <a:effectRef idx="0">
              <a:scrgbClr r="0" g="0" b="0"/>
            </a:effectRef>
            <a:fontRef idx="minor">
              <a:schemeClr val="tx1"/>
            </a:fontRef>
          </p:style>
        </p:sp>
        <p:sp>
          <p:nvSpPr>
            <p:cNvPr id="82" name="Oval 4"/>
            <p:cNvSpPr/>
            <p:nvPr/>
          </p:nvSpPr>
          <p:spPr>
            <a:xfrm>
              <a:off x="7662589" y="4529508"/>
              <a:ext cx="1258066" cy="1239990"/>
            </a:xfrm>
            <a:prstGeom prst="rect">
              <a:avLst/>
            </a:prstGeom>
          </p:spPr>
          <p:style>
            <a:lnRef idx="0">
              <a:scrgbClr r="0" g="0" b="0"/>
            </a:lnRef>
            <a:fillRef idx="0">
              <a:scrgbClr r="0" g="0" b="0"/>
            </a:fillRef>
            <a:effectRef idx="0">
              <a:scrgbClr r="0" g="0" b="0"/>
            </a:effectRef>
            <a:fontRef idx="minor">
              <a:schemeClr val="tx1"/>
            </a:fontRef>
          </p:style>
          <p:txBody>
            <a:bodyPr lIns="0" tIns="0" rIns="0" bIns="0" spcCol="1270" anchor="ctr"/>
            <a:lstStyle/>
            <a:p>
              <a:pPr algn="r" defTabSz="488950">
                <a:lnSpc>
                  <a:spcPct val="90000"/>
                </a:lnSpc>
                <a:spcAft>
                  <a:spcPct val="35000"/>
                </a:spcAft>
                <a:defRPr/>
              </a:pPr>
              <a:endParaRPr lang="en-US" sz="1050" b="1" dirty="0">
                <a:solidFill>
                  <a:prstClr val="black"/>
                </a:solidFill>
              </a:endParaRPr>
            </a:p>
            <a:p>
              <a:pPr algn="r" defTabSz="488950">
                <a:lnSpc>
                  <a:spcPct val="90000"/>
                </a:lnSpc>
                <a:spcAft>
                  <a:spcPct val="35000"/>
                </a:spcAft>
                <a:defRPr/>
              </a:pPr>
              <a:endParaRPr lang="en-US" sz="1050" b="1" dirty="0">
                <a:solidFill>
                  <a:prstClr val="black"/>
                </a:solidFill>
              </a:endParaRPr>
            </a:p>
            <a:p>
              <a:pPr algn="r" defTabSz="488950">
                <a:lnSpc>
                  <a:spcPct val="90000"/>
                </a:lnSpc>
                <a:spcAft>
                  <a:spcPct val="35000"/>
                </a:spcAft>
                <a:defRPr/>
              </a:pPr>
              <a:r>
                <a:rPr lang="en-US" sz="1050" b="1" dirty="0">
                  <a:solidFill>
                    <a:prstClr val="black"/>
                  </a:solidFill>
                </a:rPr>
                <a:t>  Computing</a:t>
              </a:r>
            </a:p>
          </p:txBody>
        </p:sp>
      </p:grpSp>
      <p:grpSp>
        <p:nvGrpSpPr>
          <p:cNvPr id="10247" name="Group 54"/>
          <p:cNvGrpSpPr>
            <a:grpSpLocks/>
          </p:cNvGrpSpPr>
          <p:nvPr/>
        </p:nvGrpSpPr>
        <p:grpSpPr bwMode="auto">
          <a:xfrm>
            <a:off x="3646488" y="1654175"/>
            <a:ext cx="5307012" cy="2725738"/>
            <a:chOff x="558916" y="1831407"/>
            <a:chExt cx="8180039" cy="4626875"/>
          </a:xfrm>
        </p:grpSpPr>
        <p:sp>
          <p:nvSpPr>
            <p:cNvPr id="10249" name="TextBox 55"/>
            <p:cNvSpPr txBox="1">
              <a:spLocks noChangeArrowheads="1"/>
            </p:cNvSpPr>
            <p:nvPr/>
          </p:nvSpPr>
          <p:spPr bwMode="auto">
            <a:xfrm>
              <a:off x="558916" y="6013649"/>
              <a:ext cx="2110883" cy="44412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itchFamily="34" charset="0"/>
                  <a:ea typeface="MS PGothic" pitchFamily="34" charset="-128"/>
                </a:defRPr>
              </a:lvl1pPr>
              <a:lvl2pPr marL="742950" indent="-285750">
                <a:defRPr sz="2800">
                  <a:solidFill>
                    <a:schemeClr val="tx1"/>
                  </a:solidFill>
                  <a:latin typeface="Arial" pitchFamily="34" charset="0"/>
                  <a:ea typeface="MS PGothic" pitchFamily="34" charset="-128"/>
                </a:defRPr>
              </a:lvl2pPr>
              <a:lvl3pPr marL="1143000" indent="-228600">
                <a:defRPr sz="2800">
                  <a:solidFill>
                    <a:schemeClr val="tx1"/>
                  </a:solidFill>
                  <a:latin typeface="Arial" pitchFamily="34" charset="0"/>
                  <a:ea typeface="MS PGothic" pitchFamily="34" charset="-128"/>
                </a:defRPr>
              </a:lvl3pPr>
              <a:lvl4pPr marL="1600200" indent="-228600">
                <a:defRPr sz="2800">
                  <a:solidFill>
                    <a:schemeClr val="tx1"/>
                  </a:solidFill>
                  <a:latin typeface="Arial" pitchFamily="34" charset="0"/>
                  <a:ea typeface="MS PGothic" pitchFamily="34" charset="-128"/>
                </a:defRPr>
              </a:lvl4pPr>
              <a:lvl5pPr marL="2057400" indent="-228600">
                <a:defRPr sz="28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MS PGothic" pitchFamily="34" charset="-128"/>
                </a:defRPr>
              </a:lvl9pPr>
            </a:lstStyle>
            <a:p>
              <a:r>
                <a:rPr lang="en-US" sz="1100" b="1">
                  <a:solidFill>
                    <a:srgbClr val="000000"/>
                  </a:solidFill>
                  <a:cs typeface="Tahoma" pitchFamily="34" charset="0"/>
                </a:rPr>
                <a:t>Along the Paths</a:t>
              </a:r>
              <a:endParaRPr lang="en-US" sz="1100" b="1">
                <a:solidFill>
                  <a:srgbClr val="000000"/>
                </a:solidFill>
              </a:endParaRPr>
            </a:p>
          </p:txBody>
        </p:sp>
        <p:sp>
          <p:nvSpPr>
            <p:cNvPr id="10250" name="TextBox 56"/>
            <p:cNvSpPr txBox="1">
              <a:spLocks noChangeArrowheads="1"/>
            </p:cNvSpPr>
            <p:nvPr/>
          </p:nvSpPr>
          <p:spPr bwMode="auto">
            <a:xfrm>
              <a:off x="6402778" y="6014152"/>
              <a:ext cx="2336177" cy="44413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a:solidFill>
                    <a:schemeClr val="tx1"/>
                  </a:solidFill>
                  <a:latin typeface="Arial" pitchFamily="34" charset="0"/>
                  <a:ea typeface="MS PGothic" pitchFamily="34" charset="-128"/>
                </a:defRPr>
              </a:lvl1pPr>
              <a:lvl2pPr marL="406400">
                <a:defRPr sz="2800">
                  <a:solidFill>
                    <a:schemeClr val="tx1"/>
                  </a:solidFill>
                  <a:latin typeface="Arial" pitchFamily="34" charset="0"/>
                  <a:ea typeface="MS PGothic" pitchFamily="34" charset="-128"/>
                </a:defRPr>
              </a:lvl2pPr>
              <a:lvl3pPr marL="1143000" indent="-228600">
                <a:defRPr sz="2800">
                  <a:solidFill>
                    <a:schemeClr val="tx1"/>
                  </a:solidFill>
                  <a:latin typeface="Arial" pitchFamily="34" charset="0"/>
                  <a:ea typeface="MS PGothic" pitchFamily="34" charset="-128"/>
                </a:defRPr>
              </a:lvl3pPr>
              <a:lvl4pPr marL="1600200" indent="-228600">
                <a:defRPr sz="2800">
                  <a:solidFill>
                    <a:schemeClr val="tx1"/>
                  </a:solidFill>
                  <a:latin typeface="Arial" pitchFamily="34" charset="0"/>
                  <a:ea typeface="MS PGothic" pitchFamily="34" charset="-128"/>
                </a:defRPr>
              </a:lvl4pPr>
              <a:lvl5pPr marL="2057400" indent="-228600">
                <a:defRPr sz="28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MS PGothic" pitchFamily="34" charset="-128"/>
                </a:defRPr>
              </a:lvl9pPr>
            </a:lstStyle>
            <a:p>
              <a:pPr lvl="1" eaLnBrk="1" hangingPunct="1">
                <a:spcBef>
                  <a:spcPts val="200"/>
                </a:spcBef>
              </a:pPr>
              <a:r>
                <a:rPr lang="en-US" sz="1100" b="1">
                  <a:solidFill>
                    <a:srgbClr val="000000"/>
                  </a:solidFill>
                  <a:cs typeface="Tahoma" pitchFamily="34" charset="0"/>
                </a:rPr>
                <a:t>Enabled by </a:t>
              </a:r>
            </a:p>
          </p:txBody>
        </p:sp>
        <p:sp>
          <p:nvSpPr>
            <p:cNvPr id="10251" name="Right Arrow 57"/>
            <p:cNvSpPr>
              <a:spLocks noChangeArrowheads="1"/>
            </p:cNvSpPr>
            <p:nvPr/>
          </p:nvSpPr>
          <p:spPr bwMode="auto">
            <a:xfrm rot="-8071154">
              <a:off x="6219726" y="3791286"/>
              <a:ext cx="551721" cy="591155"/>
            </a:xfrm>
            <a:prstGeom prst="rightArrow">
              <a:avLst>
                <a:gd name="adj1" fmla="val 50000"/>
                <a:gd name="adj2" fmla="val 50000"/>
              </a:avLst>
            </a:prstGeom>
            <a:solidFill>
              <a:schemeClr val="accent1"/>
            </a:solidFill>
            <a:ln w="9525" algn="ctr">
              <a:solidFill>
                <a:schemeClr val="tx1"/>
              </a:solidFill>
              <a:round/>
              <a:headEnd/>
              <a:tailEnd/>
            </a:ln>
          </p:spPr>
          <p:txBody>
            <a:bodyPr/>
            <a:lstStyle/>
            <a:p>
              <a:endParaRPr lang="en-US" sz="1800">
                <a:solidFill>
                  <a:srgbClr val="322F31"/>
                </a:solidFill>
              </a:endParaRPr>
            </a:p>
          </p:txBody>
        </p:sp>
        <p:sp>
          <p:nvSpPr>
            <p:cNvPr id="10252" name="Right Arrow 58"/>
            <p:cNvSpPr>
              <a:spLocks noChangeArrowheads="1"/>
            </p:cNvSpPr>
            <p:nvPr/>
          </p:nvSpPr>
          <p:spPr bwMode="auto">
            <a:xfrm rot="-2301832">
              <a:off x="2326053" y="3724940"/>
              <a:ext cx="687492" cy="591155"/>
            </a:xfrm>
            <a:prstGeom prst="rightArrow">
              <a:avLst>
                <a:gd name="adj1" fmla="val 50000"/>
                <a:gd name="adj2" fmla="val 50002"/>
              </a:avLst>
            </a:prstGeom>
            <a:solidFill>
              <a:schemeClr val="accent1"/>
            </a:solidFill>
            <a:ln w="9525" algn="ctr">
              <a:solidFill>
                <a:schemeClr val="tx1"/>
              </a:solidFill>
              <a:round/>
              <a:headEnd/>
              <a:tailEnd/>
            </a:ln>
          </p:spPr>
          <p:txBody>
            <a:bodyPr/>
            <a:lstStyle/>
            <a:p>
              <a:endParaRPr lang="en-US" sz="1800">
                <a:solidFill>
                  <a:srgbClr val="322F31"/>
                </a:solidFill>
              </a:endParaRPr>
            </a:p>
          </p:txBody>
        </p:sp>
        <p:sp>
          <p:nvSpPr>
            <p:cNvPr id="10253" name="Right Arrow 59"/>
            <p:cNvSpPr>
              <a:spLocks noChangeArrowheads="1"/>
            </p:cNvSpPr>
            <p:nvPr/>
          </p:nvSpPr>
          <p:spPr bwMode="auto">
            <a:xfrm rot="10800000">
              <a:off x="1425282" y="1944075"/>
              <a:ext cx="1741660" cy="225336"/>
            </a:xfrm>
            <a:prstGeom prst="rightArrow">
              <a:avLst>
                <a:gd name="adj1" fmla="val 50000"/>
                <a:gd name="adj2" fmla="val 49989"/>
              </a:avLst>
            </a:prstGeom>
            <a:solidFill>
              <a:schemeClr val="accent1"/>
            </a:solidFill>
            <a:ln w="9525" algn="ctr">
              <a:solidFill>
                <a:schemeClr val="tx1"/>
              </a:solidFill>
              <a:round/>
              <a:headEnd/>
              <a:tailEnd/>
            </a:ln>
          </p:spPr>
          <p:txBody>
            <a:bodyPr/>
            <a:lstStyle/>
            <a:p>
              <a:endParaRPr lang="en-US" sz="1800">
                <a:solidFill>
                  <a:srgbClr val="322F31"/>
                </a:solidFill>
              </a:endParaRPr>
            </a:p>
          </p:txBody>
        </p:sp>
        <p:sp>
          <p:nvSpPr>
            <p:cNvPr id="10254" name="Right Arrow 60"/>
            <p:cNvSpPr>
              <a:spLocks noChangeArrowheads="1"/>
            </p:cNvSpPr>
            <p:nvPr/>
          </p:nvSpPr>
          <p:spPr bwMode="auto">
            <a:xfrm rot="5400000">
              <a:off x="7188055" y="2683295"/>
              <a:ext cx="1244228" cy="239121"/>
            </a:xfrm>
            <a:prstGeom prst="rightArrow">
              <a:avLst>
                <a:gd name="adj1" fmla="val 50000"/>
                <a:gd name="adj2" fmla="val 50010"/>
              </a:avLst>
            </a:prstGeom>
            <a:solidFill>
              <a:schemeClr val="accent1"/>
            </a:solidFill>
            <a:ln w="9525" algn="ctr">
              <a:solidFill>
                <a:schemeClr val="tx1"/>
              </a:solidFill>
              <a:round/>
              <a:headEnd/>
              <a:tailEnd/>
            </a:ln>
          </p:spPr>
          <p:txBody>
            <a:bodyPr/>
            <a:lstStyle/>
            <a:p>
              <a:endParaRPr lang="en-US" sz="1800">
                <a:solidFill>
                  <a:srgbClr val="322F31"/>
                </a:solidFill>
              </a:endParaRPr>
            </a:p>
          </p:txBody>
        </p:sp>
        <p:sp>
          <p:nvSpPr>
            <p:cNvPr id="10255" name="Right Arrow 61"/>
            <p:cNvSpPr>
              <a:spLocks noChangeArrowheads="1"/>
            </p:cNvSpPr>
            <p:nvPr/>
          </p:nvSpPr>
          <p:spPr bwMode="auto">
            <a:xfrm rot="10800000">
              <a:off x="3116873" y="5424139"/>
              <a:ext cx="3065827" cy="225336"/>
            </a:xfrm>
            <a:prstGeom prst="rightArrow">
              <a:avLst>
                <a:gd name="adj1" fmla="val 50000"/>
                <a:gd name="adj2" fmla="val 50013"/>
              </a:avLst>
            </a:prstGeom>
            <a:solidFill>
              <a:schemeClr val="accent1"/>
            </a:solidFill>
            <a:ln w="9525" algn="ctr">
              <a:solidFill>
                <a:schemeClr val="tx1"/>
              </a:solidFill>
              <a:round/>
              <a:headEnd/>
              <a:tailEnd/>
            </a:ln>
          </p:spPr>
          <p:txBody>
            <a:bodyPr/>
            <a:lstStyle/>
            <a:p>
              <a:endParaRPr lang="en-US" sz="1800">
                <a:solidFill>
                  <a:srgbClr val="322F31"/>
                </a:solidFill>
              </a:endParaRPr>
            </a:p>
          </p:txBody>
        </p:sp>
        <p:sp>
          <p:nvSpPr>
            <p:cNvPr id="10256" name="Right Arrow 62"/>
            <p:cNvSpPr>
              <a:spLocks noChangeArrowheads="1"/>
            </p:cNvSpPr>
            <p:nvPr/>
          </p:nvSpPr>
          <p:spPr bwMode="auto">
            <a:xfrm>
              <a:off x="6008206" y="1831407"/>
              <a:ext cx="1741660" cy="225336"/>
            </a:xfrm>
            <a:prstGeom prst="rightArrow">
              <a:avLst>
                <a:gd name="adj1" fmla="val 50000"/>
                <a:gd name="adj2" fmla="val 49989"/>
              </a:avLst>
            </a:prstGeom>
            <a:solidFill>
              <a:schemeClr val="accent1"/>
            </a:solidFill>
            <a:ln w="9525" algn="ctr">
              <a:solidFill>
                <a:schemeClr val="tx1"/>
              </a:solidFill>
              <a:round/>
              <a:headEnd/>
              <a:tailEnd/>
            </a:ln>
          </p:spPr>
          <p:txBody>
            <a:bodyPr/>
            <a:lstStyle/>
            <a:p>
              <a:endParaRPr lang="en-US" sz="1800">
                <a:solidFill>
                  <a:srgbClr val="322F31"/>
                </a:solidFill>
              </a:endParaRPr>
            </a:p>
          </p:txBody>
        </p:sp>
        <p:sp>
          <p:nvSpPr>
            <p:cNvPr id="10257" name="Right Arrow 63"/>
            <p:cNvSpPr>
              <a:spLocks noChangeArrowheads="1"/>
            </p:cNvSpPr>
            <p:nvPr/>
          </p:nvSpPr>
          <p:spPr bwMode="auto">
            <a:xfrm rot="5400000">
              <a:off x="792779" y="2671966"/>
              <a:ext cx="1244228" cy="239121"/>
            </a:xfrm>
            <a:prstGeom prst="rightArrow">
              <a:avLst>
                <a:gd name="adj1" fmla="val 50000"/>
                <a:gd name="adj2" fmla="val 50010"/>
              </a:avLst>
            </a:prstGeom>
            <a:solidFill>
              <a:schemeClr val="accent1"/>
            </a:solidFill>
            <a:ln w="9525" algn="ctr">
              <a:solidFill>
                <a:schemeClr val="tx1"/>
              </a:solidFill>
              <a:round/>
              <a:headEnd/>
              <a:tailEnd/>
            </a:ln>
          </p:spPr>
          <p:txBody>
            <a:bodyPr/>
            <a:lstStyle/>
            <a:p>
              <a:endParaRPr lang="en-US" sz="1800">
                <a:solidFill>
                  <a:srgbClr val="322F31"/>
                </a:solidFill>
              </a:endParaRPr>
            </a:p>
          </p:txBody>
        </p:sp>
        <p:sp>
          <p:nvSpPr>
            <p:cNvPr id="10258" name="TextBox 64"/>
            <p:cNvSpPr txBox="1">
              <a:spLocks noChangeArrowheads="1"/>
            </p:cNvSpPr>
            <p:nvPr/>
          </p:nvSpPr>
          <p:spPr bwMode="auto">
            <a:xfrm>
              <a:off x="2955455" y="5829486"/>
              <a:ext cx="3408829"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itchFamily="34" charset="0"/>
                  <a:ea typeface="MS PGothic" pitchFamily="34" charset="-128"/>
                </a:defRPr>
              </a:lvl1pPr>
              <a:lvl2pPr marL="742950" indent="-285750">
                <a:defRPr sz="2800">
                  <a:solidFill>
                    <a:schemeClr val="tx1"/>
                  </a:solidFill>
                  <a:latin typeface="Arial" pitchFamily="34" charset="0"/>
                  <a:ea typeface="MS PGothic" pitchFamily="34" charset="-128"/>
                </a:defRPr>
              </a:lvl2pPr>
              <a:lvl3pPr marL="1143000" indent="-228600">
                <a:defRPr sz="2800">
                  <a:solidFill>
                    <a:schemeClr val="tx1"/>
                  </a:solidFill>
                  <a:latin typeface="Arial" pitchFamily="34" charset="0"/>
                  <a:ea typeface="MS PGothic" pitchFamily="34" charset="-128"/>
                </a:defRPr>
              </a:lvl3pPr>
              <a:lvl4pPr marL="1600200" indent="-228600">
                <a:defRPr sz="2800">
                  <a:solidFill>
                    <a:schemeClr val="tx1"/>
                  </a:solidFill>
                  <a:latin typeface="Arial" pitchFamily="34" charset="0"/>
                  <a:ea typeface="MS PGothic" pitchFamily="34" charset="-128"/>
                </a:defRPr>
              </a:lvl4pPr>
              <a:lvl5pPr marL="2057400" indent="-228600">
                <a:defRPr sz="28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MS PGothic" pitchFamily="34" charset="-128"/>
                </a:defRPr>
              </a:lvl9pPr>
            </a:lstStyle>
            <a:p>
              <a:pPr eaLnBrk="1" hangingPunct="1"/>
              <a:r>
                <a:rPr lang="en-US" sz="1800">
                  <a:solidFill>
                    <a:srgbClr val="322F31"/>
                  </a:solidFill>
                </a:rPr>
                <a:t> </a:t>
              </a:r>
              <a:r>
                <a:rPr lang="en-US" sz="1800" b="1">
                  <a:solidFill>
                    <a:srgbClr val="FF0000"/>
                  </a:solidFill>
                </a:rPr>
                <a:t>Solid Foundation</a:t>
              </a:r>
              <a:endParaRPr lang="en-US" sz="1800">
                <a:solidFill>
                  <a:srgbClr val="322F31"/>
                </a:solidFill>
              </a:endParaRPr>
            </a:p>
          </p:txBody>
        </p:sp>
      </p:grpSp>
      <p:sp>
        <p:nvSpPr>
          <p:cNvPr id="10248" name="TextBox 1"/>
          <p:cNvSpPr txBox="1">
            <a:spLocks noChangeArrowheads="1"/>
          </p:cNvSpPr>
          <p:nvPr/>
        </p:nvSpPr>
        <p:spPr bwMode="auto">
          <a:xfrm>
            <a:off x="5308600" y="3200400"/>
            <a:ext cx="2030413" cy="3381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itchFamily="34" charset="0"/>
                <a:ea typeface="MS PGothic" pitchFamily="34" charset="-128"/>
              </a:defRPr>
            </a:lvl1pPr>
            <a:lvl2pPr marL="742950" indent="-285750">
              <a:defRPr sz="2800">
                <a:solidFill>
                  <a:schemeClr val="tx1"/>
                </a:solidFill>
                <a:latin typeface="Arial" pitchFamily="34" charset="0"/>
                <a:ea typeface="MS PGothic" pitchFamily="34" charset="-128"/>
              </a:defRPr>
            </a:lvl2pPr>
            <a:lvl3pPr marL="1143000" indent="-228600">
              <a:defRPr sz="2800">
                <a:solidFill>
                  <a:schemeClr val="tx1"/>
                </a:solidFill>
                <a:latin typeface="Arial" pitchFamily="34" charset="0"/>
                <a:ea typeface="MS PGothic" pitchFamily="34" charset="-128"/>
              </a:defRPr>
            </a:lvl3pPr>
            <a:lvl4pPr marL="1600200" indent="-228600">
              <a:defRPr sz="2800">
                <a:solidFill>
                  <a:schemeClr val="tx1"/>
                </a:solidFill>
                <a:latin typeface="Arial" pitchFamily="34" charset="0"/>
                <a:ea typeface="MS PGothic" pitchFamily="34" charset="-128"/>
              </a:defRPr>
            </a:lvl4pPr>
            <a:lvl5pPr marL="2057400" indent="-228600">
              <a:defRPr sz="28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MS PGothic" pitchFamily="34" charset="-128"/>
              </a:defRPr>
            </a:lvl9pPr>
          </a:lstStyle>
          <a:p>
            <a:r>
              <a:rPr lang="en-US" sz="1600" b="1">
                <a:solidFill>
                  <a:srgbClr val="FF0000"/>
                </a:solidFill>
              </a:rPr>
              <a:t>Physics Frontiers</a:t>
            </a:r>
          </a:p>
        </p:txBody>
      </p:sp>
    </p:spTree>
    <p:extLst>
      <p:ext uri="{BB962C8B-B14F-4D97-AF65-F5344CB8AC3E}">
        <p14:creationId xmlns:p14="http://schemas.microsoft.com/office/powerpoint/2010/main" val="134799959"/>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NPP Directorate</a:t>
            </a:r>
            <a:endParaRPr lang="en-US" dirty="0"/>
          </a:p>
        </p:txBody>
      </p:sp>
      <p:sp>
        <p:nvSpPr>
          <p:cNvPr id="3" name="Content Placeholder 2"/>
          <p:cNvSpPr>
            <a:spLocks noGrp="1"/>
          </p:cNvSpPr>
          <p:nvPr>
            <p:ph idx="1"/>
          </p:nvPr>
        </p:nvSpPr>
        <p:spPr>
          <a:xfrm>
            <a:off x="762000" y="1219200"/>
            <a:ext cx="7620000" cy="5105400"/>
          </a:xfrm>
        </p:spPr>
        <p:txBody>
          <a:bodyPr/>
          <a:lstStyle/>
          <a:p>
            <a:r>
              <a:rPr lang="en-US" dirty="0" smtClean="0">
                <a:solidFill>
                  <a:srgbClr val="008000"/>
                </a:solidFill>
              </a:rPr>
              <a:t>Physics Department</a:t>
            </a:r>
          </a:p>
          <a:p>
            <a:pPr lvl="1"/>
            <a:r>
              <a:rPr lang="en-US" dirty="0" smtClean="0"/>
              <a:t>Nuclear Physics</a:t>
            </a:r>
          </a:p>
          <a:p>
            <a:pPr lvl="2"/>
            <a:r>
              <a:rPr lang="en-US" sz="1800" dirty="0" smtClean="0"/>
              <a:t>PHENIX, STAR, RHIC Spin, Nuclear &amp; Lattice </a:t>
            </a:r>
            <a:r>
              <a:rPr lang="en-US" sz="1800" dirty="0"/>
              <a:t>T</a:t>
            </a:r>
            <a:r>
              <a:rPr lang="en-US" sz="1800" dirty="0" smtClean="0"/>
              <a:t>heory</a:t>
            </a:r>
          </a:p>
          <a:p>
            <a:pPr lvl="1"/>
            <a:r>
              <a:rPr lang="en-US" dirty="0" smtClean="0"/>
              <a:t>Particle Physics</a:t>
            </a:r>
          </a:p>
          <a:p>
            <a:pPr lvl="2"/>
            <a:r>
              <a:rPr lang="en-US" sz="1800" dirty="0" smtClean="0"/>
              <a:t>ATLAS, Daya Bay, LBNE, </a:t>
            </a:r>
            <a:r>
              <a:rPr lang="en-US" sz="1800" dirty="0" err="1" smtClean="0"/>
              <a:t>μBooNE</a:t>
            </a:r>
            <a:r>
              <a:rPr lang="en-US" sz="1800" dirty="0" smtClean="0"/>
              <a:t>, g-</a:t>
            </a:r>
            <a:r>
              <a:rPr lang="en-US" sz="1800" dirty="0" smtClean="0"/>
              <a:t>2, </a:t>
            </a:r>
            <a:r>
              <a:rPr lang="en-US" sz="1800" dirty="0" smtClean="0"/>
              <a:t>(</a:t>
            </a:r>
            <a:r>
              <a:rPr lang="en-US" sz="1800" dirty="0" err="1" smtClean="0"/>
              <a:t>μ</a:t>
            </a:r>
            <a:r>
              <a:rPr lang="en-US" sz="1800" dirty="0" err="1" smtClean="0">
                <a:latin typeface="Wingdings"/>
                <a:ea typeface="Wingdings"/>
                <a:cs typeface="Wingdings"/>
                <a:sym typeface="Wingdings"/>
              </a:rPr>
              <a:t></a:t>
            </a:r>
            <a:r>
              <a:rPr lang="en-US" sz="1800" dirty="0" err="1" smtClean="0"/>
              <a:t>eγ</a:t>
            </a:r>
            <a:r>
              <a:rPr lang="en-US" sz="1800" dirty="0" smtClean="0"/>
              <a:t>), </a:t>
            </a:r>
            <a:endParaRPr lang="en-US" sz="1800" dirty="0" smtClean="0"/>
          </a:p>
          <a:p>
            <a:pPr lvl="2"/>
            <a:r>
              <a:rPr lang="en-US" sz="1800" dirty="0" smtClean="0"/>
              <a:t>Accelerator </a:t>
            </a:r>
            <a:r>
              <a:rPr lang="en-US" sz="1800" dirty="0" smtClean="0"/>
              <a:t>Technology (LARP,  SMD)</a:t>
            </a:r>
          </a:p>
          <a:p>
            <a:pPr lvl="2"/>
            <a:r>
              <a:rPr lang="en-US" sz="1800" dirty="0" smtClean="0"/>
              <a:t>Particle Phenomenology &amp; Lattice Theory</a:t>
            </a:r>
          </a:p>
          <a:p>
            <a:pPr lvl="1"/>
            <a:r>
              <a:rPr lang="en-US" dirty="0" smtClean="0"/>
              <a:t>Astrophysics</a:t>
            </a:r>
          </a:p>
          <a:p>
            <a:pPr lvl="2"/>
            <a:r>
              <a:rPr lang="en-US" sz="1800" dirty="0" smtClean="0"/>
              <a:t>BOSS</a:t>
            </a:r>
            <a:r>
              <a:rPr lang="en-US" sz="1800" dirty="0" smtClean="0"/>
              <a:t>, DES</a:t>
            </a:r>
            <a:r>
              <a:rPr lang="en-US" sz="1800" dirty="0" smtClean="0"/>
              <a:t>, </a:t>
            </a:r>
            <a:r>
              <a:rPr lang="en-US" sz="1800" dirty="0" smtClean="0"/>
              <a:t>DESI, </a:t>
            </a:r>
            <a:r>
              <a:rPr lang="en-US" sz="1800" dirty="0" smtClean="0"/>
              <a:t>LSST</a:t>
            </a:r>
          </a:p>
          <a:p>
            <a:pPr lvl="1"/>
            <a:r>
              <a:rPr lang="en-US" dirty="0" smtClean="0"/>
              <a:t>RACF</a:t>
            </a:r>
          </a:p>
          <a:p>
            <a:r>
              <a:rPr lang="en-US" dirty="0" smtClean="0">
                <a:solidFill>
                  <a:srgbClr val="008000"/>
                </a:solidFill>
              </a:rPr>
              <a:t>Collider-Accelerator Department</a:t>
            </a:r>
          </a:p>
          <a:p>
            <a:pPr lvl="1"/>
            <a:r>
              <a:rPr lang="en-US" dirty="0" smtClean="0"/>
              <a:t>RHIC, AGS, ATF, NSRL, BLIP</a:t>
            </a:r>
          </a:p>
          <a:p>
            <a:r>
              <a:rPr lang="en-US" dirty="0" smtClean="0">
                <a:solidFill>
                  <a:srgbClr val="008000"/>
                </a:solidFill>
              </a:rPr>
              <a:t>Superconducting Magnet Division</a:t>
            </a:r>
          </a:p>
          <a:p>
            <a:r>
              <a:rPr lang="en-US" dirty="0" smtClean="0">
                <a:solidFill>
                  <a:srgbClr val="008000"/>
                </a:solidFill>
              </a:rPr>
              <a:t>Instrumentation Division</a:t>
            </a:r>
          </a:p>
        </p:txBody>
      </p:sp>
    </p:spTree>
    <p:extLst>
      <p:ext uri="{BB962C8B-B14F-4D97-AF65-F5344CB8AC3E}">
        <p14:creationId xmlns:p14="http://schemas.microsoft.com/office/powerpoint/2010/main" val="4075408932"/>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36550" y="1588"/>
            <a:ext cx="8382000" cy="627062"/>
          </a:xfrm>
        </p:spPr>
        <p:txBody>
          <a:bodyPr/>
          <a:lstStyle/>
          <a:p>
            <a:pPr eaLnBrk="1" hangingPunct="1"/>
            <a:r>
              <a:rPr lang="en-US" sz="2800" smtClean="0"/>
              <a:t>Long-Term Vision for BNL HEP </a:t>
            </a:r>
          </a:p>
        </p:txBody>
      </p:sp>
      <p:sp>
        <p:nvSpPr>
          <p:cNvPr id="11267" name="Slide Number Placeholder 6"/>
          <p:cNvSpPr>
            <a:spLocks noGrp="1"/>
          </p:cNvSpPr>
          <p:nvPr>
            <p:ph type="sldNum" sz="quarter" idx="12"/>
          </p:nvPr>
        </p:nvSpPr>
        <p:spPr>
          <a:xfrm>
            <a:off x="7850188" y="6400800"/>
            <a:ext cx="487362"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ea typeface="MS PGothic" pitchFamily="34" charset="-128"/>
              </a:defRPr>
            </a:lvl1pPr>
            <a:lvl2pPr marL="742950" indent="-285750">
              <a:defRPr sz="2800">
                <a:solidFill>
                  <a:schemeClr val="tx1"/>
                </a:solidFill>
                <a:latin typeface="Arial" pitchFamily="34" charset="0"/>
                <a:ea typeface="MS PGothic" pitchFamily="34" charset="-128"/>
              </a:defRPr>
            </a:lvl2pPr>
            <a:lvl3pPr marL="1143000" indent="-228600">
              <a:defRPr sz="2800">
                <a:solidFill>
                  <a:schemeClr val="tx1"/>
                </a:solidFill>
                <a:latin typeface="Arial" pitchFamily="34" charset="0"/>
                <a:ea typeface="MS PGothic" pitchFamily="34" charset="-128"/>
              </a:defRPr>
            </a:lvl3pPr>
            <a:lvl4pPr marL="1600200" indent="-228600">
              <a:defRPr sz="2800">
                <a:solidFill>
                  <a:schemeClr val="tx1"/>
                </a:solidFill>
                <a:latin typeface="Arial" pitchFamily="34" charset="0"/>
                <a:ea typeface="MS PGothic" pitchFamily="34" charset="-128"/>
              </a:defRPr>
            </a:lvl4pPr>
            <a:lvl5pPr marL="2057400" indent="-228600">
              <a:defRPr sz="28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MS PGothic" pitchFamily="34" charset="-128"/>
              </a:defRPr>
            </a:lvl9pPr>
          </a:lstStyle>
          <a:p>
            <a:fld id="{5E4424C3-D3D4-41CE-8E95-3619478EF24F}" type="slidenum">
              <a:rPr lang="en-US" sz="1400" smtClean="0">
                <a:solidFill>
                  <a:srgbClr val="042B7F"/>
                </a:solidFill>
              </a:rPr>
              <a:pPr/>
              <a:t>20</a:t>
            </a:fld>
            <a:endParaRPr lang="en-US" sz="1400" dirty="0" smtClean="0">
              <a:solidFill>
                <a:srgbClr val="042B7F"/>
              </a:solidFill>
            </a:endParaRPr>
          </a:p>
        </p:txBody>
      </p:sp>
      <p:sp>
        <p:nvSpPr>
          <p:cNvPr id="11268" name="Text Box 5"/>
          <p:cNvSpPr txBox="1">
            <a:spLocks noChangeArrowheads="1"/>
          </p:cNvSpPr>
          <p:nvPr/>
        </p:nvSpPr>
        <p:spPr bwMode="auto">
          <a:xfrm>
            <a:off x="136525" y="5888038"/>
            <a:ext cx="8850313"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itchFamily="34" charset="0"/>
                <a:ea typeface="MS PGothic" pitchFamily="34" charset="-128"/>
              </a:defRPr>
            </a:lvl1pPr>
            <a:lvl2pPr marL="742950" indent="-285750">
              <a:defRPr sz="2800">
                <a:solidFill>
                  <a:schemeClr val="tx1"/>
                </a:solidFill>
                <a:latin typeface="Arial" pitchFamily="34" charset="0"/>
                <a:ea typeface="MS PGothic" pitchFamily="34" charset="-128"/>
              </a:defRPr>
            </a:lvl2pPr>
            <a:lvl3pPr marL="1143000" indent="-228600">
              <a:defRPr sz="2800">
                <a:solidFill>
                  <a:schemeClr val="tx1"/>
                </a:solidFill>
                <a:latin typeface="Arial" pitchFamily="34" charset="0"/>
                <a:ea typeface="MS PGothic" pitchFamily="34" charset="-128"/>
              </a:defRPr>
            </a:lvl3pPr>
            <a:lvl4pPr marL="1600200" indent="-228600">
              <a:defRPr sz="2800">
                <a:solidFill>
                  <a:schemeClr val="tx1"/>
                </a:solidFill>
                <a:latin typeface="Arial" pitchFamily="34" charset="0"/>
                <a:ea typeface="MS PGothic" pitchFamily="34" charset="-128"/>
              </a:defRPr>
            </a:lvl4pPr>
            <a:lvl5pPr marL="2057400" indent="-228600">
              <a:defRPr sz="28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MS PGothic" pitchFamily="34" charset="-128"/>
              </a:defRPr>
            </a:lvl9pPr>
          </a:lstStyle>
          <a:p>
            <a:pPr algn="ctr" eaLnBrk="0" hangingPunct="0">
              <a:spcBef>
                <a:spcPct val="50000"/>
              </a:spcBef>
            </a:pPr>
            <a:r>
              <a:rPr lang="en-US" sz="2000" b="1" dirty="0" smtClean="0">
                <a:solidFill>
                  <a:srgbClr val="FF0000"/>
                </a:solidFill>
                <a:cs typeface="+mn-cs"/>
              </a:rPr>
              <a:t>ATLAS,  LBNE, LSST are our physics priorities in the three frontiers for the coming decade.</a:t>
            </a:r>
          </a:p>
        </p:txBody>
      </p:sp>
      <p:cxnSp>
        <p:nvCxnSpPr>
          <p:cNvPr id="11269" name="Straight Arrow Connector 2"/>
          <p:cNvCxnSpPr>
            <a:cxnSpLocks noChangeShapeType="1"/>
          </p:cNvCxnSpPr>
          <p:nvPr/>
        </p:nvCxnSpPr>
        <p:spPr bwMode="auto">
          <a:xfrm>
            <a:off x="2292350" y="3001963"/>
            <a:ext cx="341313" cy="546100"/>
          </a:xfrm>
          <a:prstGeom prst="straightConnector1">
            <a:avLst/>
          </a:prstGeom>
          <a:noFill/>
          <a:ln w="38100" algn="ctr">
            <a:solidFill>
              <a:schemeClr val="bg1"/>
            </a:solidFill>
            <a:round/>
            <a:headEnd/>
            <a:tailEnd type="arrow" w="med" len="med"/>
          </a:ln>
          <a:extLst>
            <a:ext uri="{909E8E84-426E-40dd-AFC4-6F175D3DCCD1}">
              <a14:hiddenFill xmlns:a14="http://schemas.microsoft.com/office/drawing/2010/main">
                <a:noFill/>
              </a14:hiddenFill>
            </a:ext>
          </a:extLst>
        </p:spPr>
      </p:cxnSp>
      <p:pic>
        <p:nvPicPr>
          <p:cNvPr id="11270" name="Picture 9" descr="64917a87-245b-4363-a215-7cbfb3ea60ad@exchan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163" y="1527175"/>
            <a:ext cx="9063037"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3"/>
          <p:cNvSpPr txBox="1">
            <a:spLocks noChangeArrowheads="1"/>
          </p:cNvSpPr>
          <p:nvPr/>
        </p:nvSpPr>
        <p:spPr bwMode="auto">
          <a:xfrm>
            <a:off x="374650" y="762000"/>
            <a:ext cx="8464550" cy="10064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itchFamily="34" charset="0"/>
                <a:ea typeface="MS PGothic" pitchFamily="34" charset="-128"/>
              </a:defRPr>
            </a:lvl1pPr>
            <a:lvl2pPr marL="742950" indent="-285750">
              <a:defRPr sz="2800">
                <a:solidFill>
                  <a:schemeClr val="tx1"/>
                </a:solidFill>
                <a:latin typeface="Arial" pitchFamily="34" charset="0"/>
                <a:ea typeface="MS PGothic" pitchFamily="34" charset="-128"/>
              </a:defRPr>
            </a:lvl2pPr>
            <a:lvl3pPr marL="1143000" indent="-228600">
              <a:defRPr sz="2800">
                <a:solidFill>
                  <a:schemeClr val="tx1"/>
                </a:solidFill>
                <a:latin typeface="Arial" pitchFamily="34" charset="0"/>
                <a:ea typeface="MS PGothic" pitchFamily="34" charset="-128"/>
              </a:defRPr>
            </a:lvl3pPr>
            <a:lvl4pPr marL="1600200" indent="-228600">
              <a:defRPr sz="2800">
                <a:solidFill>
                  <a:schemeClr val="tx1"/>
                </a:solidFill>
                <a:latin typeface="Arial" pitchFamily="34" charset="0"/>
                <a:ea typeface="MS PGothic" pitchFamily="34" charset="-128"/>
              </a:defRPr>
            </a:lvl4pPr>
            <a:lvl5pPr marL="2057400" indent="-228600">
              <a:defRPr sz="28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MS PGothic" pitchFamily="34" charset="-128"/>
              </a:defRPr>
            </a:lvl9pPr>
          </a:lstStyle>
          <a:p>
            <a:pPr eaLnBrk="0" hangingPunct="0">
              <a:spcBef>
                <a:spcPct val="50000"/>
              </a:spcBef>
            </a:pPr>
            <a:r>
              <a:rPr lang="en-US" sz="2000" b="1" dirty="0" smtClean="0">
                <a:solidFill>
                  <a:srgbClr val="FF0000"/>
                </a:solidFill>
                <a:cs typeface="+mn-cs"/>
              </a:rPr>
              <a:t>Goal: </a:t>
            </a:r>
            <a:r>
              <a:rPr lang="en-US" sz="2000" b="1" i="1" dirty="0">
                <a:solidFill>
                  <a:srgbClr val="0070C0"/>
                </a:solidFill>
              </a:rPr>
              <a:t>T</a:t>
            </a:r>
            <a:r>
              <a:rPr lang="en-US" sz="2000" b="1" i="1" dirty="0" smtClean="0">
                <a:solidFill>
                  <a:srgbClr val="0070C0"/>
                </a:solidFill>
                <a:cs typeface="+mn-cs"/>
              </a:rPr>
              <a:t>echnical </a:t>
            </a:r>
            <a:r>
              <a:rPr lang="en-US" sz="2000" b="1" i="1" dirty="0" smtClean="0">
                <a:solidFill>
                  <a:srgbClr val="0070C0"/>
                </a:solidFill>
                <a:cs typeface="+mn-cs"/>
              </a:rPr>
              <a:t>&amp; intellectual leadership in key experiments at the three frontiers (</a:t>
            </a:r>
            <a:r>
              <a:rPr lang="en-US" sz="2000" b="1" i="1" dirty="0" smtClean="0">
                <a:solidFill>
                  <a:srgbClr val="FF0000"/>
                </a:solidFill>
                <a:cs typeface="+mn-cs"/>
              </a:rPr>
              <a:t>energy, intensity, cosmology</a:t>
            </a:r>
            <a:r>
              <a:rPr lang="en-US" sz="2000" b="1" i="1" dirty="0" smtClean="0">
                <a:solidFill>
                  <a:srgbClr val="0070C0"/>
                </a:solidFill>
                <a:cs typeface="+mn-cs"/>
              </a:rPr>
              <a:t>), supported by theory, advanced accelerator and detector R&amp;D, and computing.</a:t>
            </a:r>
            <a:endParaRPr lang="en-US" sz="2000" b="1" dirty="0" smtClean="0">
              <a:solidFill>
                <a:srgbClr val="0070C0"/>
              </a:solidFill>
              <a:cs typeface="+mn-cs"/>
            </a:endParaRPr>
          </a:p>
        </p:txBody>
      </p:sp>
      <p:sp>
        <p:nvSpPr>
          <p:cNvPr id="11272" name="Rectangle 2"/>
          <p:cNvSpPr>
            <a:spLocks noChangeArrowheads="1"/>
          </p:cNvSpPr>
          <p:nvPr/>
        </p:nvSpPr>
        <p:spPr bwMode="auto">
          <a:xfrm>
            <a:off x="66675" y="3397250"/>
            <a:ext cx="9026525" cy="1677988"/>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mtClean="0">
              <a:solidFill>
                <a:srgbClr val="322F31"/>
              </a:solidFill>
              <a:latin typeface="Arial" pitchFamily="34" charset="0"/>
              <a:ea typeface="MS PGothic" pitchFamily="34" charset="-128"/>
              <a:cs typeface="+mn-cs"/>
            </a:endParaRPr>
          </a:p>
        </p:txBody>
      </p:sp>
    </p:spTree>
    <p:extLst>
      <p:ext uri="{BB962C8B-B14F-4D97-AF65-F5344CB8AC3E}">
        <p14:creationId xmlns:p14="http://schemas.microsoft.com/office/powerpoint/2010/main" val="777488405"/>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81000" y="217488"/>
            <a:ext cx="8382000" cy="577850"/>
          </a:xfrm>
        </p:spPr>
        <p:txBody>
          <a:bodyPr/>
          <a:lstStyle/>
          <a:p>
            <a:r>
              <a:rPr lang="en-US" smtClean="0"/>
              <a:t>Magnet Division</a:t>
            </a:r>
          </a:p>
        </p:txBody>
      </p:sp>
      <p:sp>
        <p:nvSpPr>
          <p:cNvPr id="44035" name="Content Placeholder 2"/>
          <p:cNvSpPr>
            <a:spLocks noGrp="1"/>
          </p:cNvSpPr>
          <p:nvPr>
            <p:ph idx="1"/>
          </p:nvPr>
        </p:nvSpPr>
        <p:spPr>
          <a:xfrm>
            <a:off x="0" y="800100"/>
            <a:ext cx="9029700" cy="4800600"/>
          </a:xfrm>
        </p:spPr>
        <p:txBody>
          <a:bodyPr/>
          <a:lstStyle/>
          <a:p>
            <a:pPr>
              <a:buFont typeface="Wingdings" pitchFamily="2" charset="2"/>
              <a:buChar char="q"/>
              <a:defRPr/>
            </a:pPr>
            <a:r>
              <a:rPr lang="en-US" i="1" dirty="0" smtClean="0">
                <a:solidFill>
                  <a:srgbClr val="FF0000"/>
                </a:solidFill>
              </a:rPr>
              <a:t>Super Conducting cable development </a:t>
            </a:r>
          </a:p>
          <a:p>
            <a:pPr marL="0" indent="0">
              <a:buFont typeface="Wingdings" pitchFamily="2" charset="2"/>
              <a:buNone/>
              <a:defRPr/>
            </a:pPr>
            <a:endParaRPr lang="en-US" sz="1000" dirty="0"/>
          </a:p>
          <a:p>
            <a:pPr>
              <a:buFont typeface="Wingdings" pitchFamily="2" charset="2"/>
              <a:buChar char="q"/>
              <a:defRPr/>
            </a:pPr>
            <a:r>
              <a:rPr lang="en-US" i="1" dirty="0" smtClean="0">
                <a:solidFill>
                  <a:srgbClr val="FF0000"/>
                </a:solidFill>
              </a:rPr>
              <a:t>Energy Storage</a:t>
            </a:r>
          </a:p>
          <a:p>
            <a:pPr lvl="1">
              <a:buFont typeface="Wingdings" pitchFamily="2" charset="2"/>
              <a:buChar char="q"/>
              <a:defRPr/>
            </a:pPr>
            <a:r>
              <a:rPr lang="en-US" b="1" i="1" dirty="0" smtClean="0">
                <a:solidFill>
                  <a:srgbClr val="0033CC"/>
                </a:solidFill>
              </a:rPr>
              <a:t>SMES</a:t>
            </a:r>
            <a:endParaRPr lang="en-US" b="1" i="1" dirty="0">
              <a:solidFill>
                <a:srgbClr val="0033CC"/>
              </a:solidFill>
            </a:endParaRPr>
          </a:p>
          <a:p>
            <a:pPr lvl="1">
              <a:buFont typeface="Wingdings" pitchFamily="2" charset="2"/>
              <a:buChar char="q"/>
              <a:defRPr/>
            </a:pPr>
            <a:r>
              <a:rPr lang="en-US" b="1" i="1" dirty="0" smtClean="0">
                <a:solidFill>
                  <a:srgbClr val="0033CC"/>
                </a:solidFill>
              </a:rPr>
              <a:t>Army  – Mobile Energy Storage devices</a:t>
            </a:r>
            <a:r>
              <a:rPr lang="en-US" dirty="0" smtClean="0"/>
              <a:t>.</a:t>
            </a:r>
          </a:p>
          <a:p>
            <a:pPr marL="457200" lvl="1" indent="0">
              <a:buFont typeface="Times" pitchFamily="18" charset="0"/>
              <a:buNone/>
              <a:defRPr/>
            </a:pPr>
            <a:endParaRPr lang="en-US" sz="700" dirty="0" smtClean="0"/>
          </a:p>
          <a:p>
            <a:pPr>
              <a:buFont typeface="Wingdings" pitchFamily="2" charset="2"/>
              <a:buChar char="q"/>
              <a:defRPr/>
            </a:pPr>
            <a:r>
              <a:rPr lang="en-US" i="1" dirty="0" smtClean="0">
                <a:solidFill>
                  <a:srgbClr val="FF0000"/>
                </a:solidFill>
              </a:rPr>
              <a:t>LHC Upgrades </a:t>
            </a:r>
          </a:p>
          <a:p>
            <a:pPr marL="0" indent="0">
              <a:buFont typeface="Wingdings" pitchFamily="2" charset="2"/>
              <a:buNone/>
              <a:defRPr/>
            </a:pPr>
            <a:endParaRPr lang="en-US" sz="1200" dirty="0" smtClean="0"/>
          </a:p>
          <a:p>
            <a:pPr>
              <a:buFont typeface="Wingdings" pitchFamily="2" charset="2"/>
              <a:buChar char="q"/>
              <a:defRPr/>
            </a:pPr>
            <a:r>
              <a:rPr lang="en-US" i="1" dirty="0" err="1" smtClean="0">
                <a:solidFill>
                  <a:srgbClr val="FF0000"/>
                </a:solidFill>
              </a:rPr>
              <a:t>SuperKEKB</a:t>
            </a:r>
            <a:r>
              <a:rPr lang="en-US" i="1" dirty="0" smtClean="0">
                <a:solidFill>
                  <a:srgbClr val="FF0000"/>
                </a:solidFill>
              </a:rPr>
              <a:t>  - IR Magnets</a:t>
            </a:r>
          </a:p>
          <a:p>
            <a:pPr lvl="1">
              <a:buFont typeface="Wingdings" pitchFamily="2" charset="2"/>
              <a:buChar char="q"/>
              <a:defRPr/>
            </a:pPr>
            <a:r>
              <a:rPr lang="en-US" b="1" i="1" dirty="0" smtClean="0">
                <a:solidFill>
                  <a:srgbClr val="0033CC"/>
                </a:solidFill>
              </a:rPr>
              <a:t>43  Corrector Magnets</a:t>
            </a:r>
          </a:p>
          <a:p>
            <a:pPr lvl="1">
              <a:buFont typeface="Wingdings" pitchFamily="2" charset="2"/>
              <a:buChar char="q"/>
              <a:defRPr/>
            </a:pPr>
            <a:endParaRPr lang="en-US" b="1" i="1" dirty="0" smtClean="0">
              <a:solidFill>
                <a:srgbClr val="0033CC"/>
              </a:solidFill>
            </a:endParaRPr>
          </a:p>
          <a:p>
            <a:pPr>
              <a:buFont typeface="Wingdings" pitchFamily="2" charset="2"/>
              <a:buChar char="q"/>
              <a:defRPr/>
            </a:pPr>
            <a:r>
              <a:rPr lang="en-US" dirty="0">
                <a:solidFill>
                  <a:srgbClr val="FF0000"/>
                </a:solidFill>
              </a:rPr>
              <a:t>RHIC</a:t>
            </a:r>
          </a:p>
          <a:p>
            <a:pPr lvl="1">
              <a:buFont typeface="Wingdings" pitchFamily="2" charset="2"/>
              <a:buChar char="q"/>
              <a:defRPr/>
            </a:pPr>
            <a:r>
              <a:rPr lang="en-US" dirty="0">
                <a:solidFill>
                  <a:srgbClr val="0033CC"/>
                </a:solidFill>
              </a:rPr>
              <a:t>e </a:t>
            </a:r>
            <a:r>
              <a:rPr lang="en-US" dirty="0" smtClean="0">
                <a:solidFill>
                  <a:srgbClr val="0033CC"/>
                </a:solidFill>
              </a:rPr>
              <a:t>Lens </a:t>
            </a:r>
            <a:r>
              <a:rPr lang="en-US" dirty="0">
                <a:solidFill>
                  <a:srgbClr val="0033CC"/>
                </a:solidFill>
              </a:rPr>
              <a:t>magnets.</a:t>
            </a:r>
          </a:p>
          <a:p>
            <a:pPr marL="457200" lvl="1" indent="0">
              <a:buFont typeface="Times" pitchFamily="18" charset="0"/>
              <a:buNone/>
              <a:defRPr/>
            </a:pPr>
            <a:endParaRPr lang="en-US" sz="1100" dirty="0" smtClean="0"/>
          </a:p>
          <a:p>
            <a:pPr>
              <a:buFont typeface="Wingdings" pitchFamily="2" charset="2"/>
              <a:buChar char="q"/>
              <a:defRPr/>
            </a:pPr>
            <a:r>
              <a:rPr lang="en-US" i="1" dirty="0" smtClean="0">
                <a:solidFill>
                  <a:srgbClr val="FF0000"/>
                </a:solidFill>
              </a:rPr>
              <a:t>FRIB</a:t>
            </a:r>
            <a:r>
              <a:rPr lang="en-US" dirty="0" smtClean="0">
                <a:solidFill>
                  <a:srgbClr val="FF0000"/>
                </a:solidFill>
              </a:rPr>
              <a:t> </a:t>
            </a:r>
            <a:endParaRPr lang="en-US" dirty="0">
              <a:solidFill>
                <a:srgbClr val="FF0000"/>
              </a:solidFill>
            </a:endParaRPr>
          </a:p>
          <a:p>
            <a:pPr lvl="1">
              <a:buFont typeface="Wingdings" pitchFamily="2" charset="2"/>
              <a:buChar char="q"/>
              <a:defRPr/>
            </a:pPr>
            <a:r>
              <a:rPr lang="en-US" b="1" i="1" dirty="0" smtClean="0">
                <a:solidFill>
                  <a:srgbClr val="0033CC"/>
                </a:solidFill>
              </a:rPr>
              <a:t>Special  HTC Beam Magnets</a:t>
            </a:r>
            <a:endParaRPr lang="en-US" dirty="0" smtClean="0"/>
          </a:p>
          <a:p>
            <a:pPr marL="457200" lvl="1" indent="0">
              <a:buNone/>
              <a:defRPr/>
            </a:pPr>
            <a:endParaRPr lang="en-US" sz="1000" dirty="0" smtClean="0"/>
          </a:p>
          <a:p>
            <a:pPr lvl="1">
              <a:buFont typeface="Times" pitchFamily="18" charset="0"/>
              <a:buChar char="•"/>
              <a:defRPr/>
            </a:pPr>
            <a:endParaRPr lang="en-US" dirty="0" smtClean="0"/>
          </a:p>
          <a:p>
            <a:pPr lvl="1">
              <a:buFont typeface="Times" pitchFamily="18" charset="0"/>
              <a:buChar char="•"/>
              <a:defRPr/>
            </a:pPr>
            <a:endParaRPr lang="en-US" dirty="0" smtClean="0"/>
          </a:p>
        </p:txBody>
      </p:sp>
      <p:sp>
        <p:nvSpPr>
          <p:cNvPr id="389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fld id="{72895AC6-0AEF-4A4A-A5F1-C72339371CB5}" type="slidenum">
              <a:rPr lang="en-US" sz="1400" smtClean="0">
                <a:solidFill>
                  <a:srgbClr val="042B7F"/>
                </a:solidFill>
                <a:latin typeface="Arial" pitchFamily="34" charset="0"/>
              </a:rPr>
              <a:pPr/>
              <a:t>21</a:t>
            </a:fld>
            <a:endParaRPr lang="en-US" sz="1400" smtClean="0">
              <a:solidFill>
                <a:srgbClr val="042B7F"/>
              </a:solidFill>
              <a:latin typeface="Arial" pitchFamily="34"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825038" y="2700997"/>
            <a:ext cx="3318962" cy="2125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825038" y="4456975"/>
            <a:ext cx="3318962" cy="369332"/>
          </a:xfrm>
          <a:prstGeom prst="rect">
            <a:avLst/>
          </a:prstGeom>
          <a:solidFill>
            <a:srgbClr val="FFFF00"/>
          </a:solidFill>
        </p:spPr>
        <p:txBody>
          <a:bodyPr wrap="square" rtlCol="0">
            <a:spAutoFit/>
          </a:bodyPr>
          <a:lstStyle/>
          <a:p>
            <a:r>
              <a:rPr lang="en-US" sz="1800" b="1" dirty="0" smtClean="0">
                <a:solidFill>
                  <a:srgbClr val="FF0000"/>
                </a:solidFill>
              </a:rPr>
              <a:t>APUL (LHC) Two Magnets </a:t>
            </a:r>
          </a:p>
        </p:txBody>
      </p:sp>
      <p:sp>
        <p:nvSpPr>
          <p:cNvPr id="12" name="TextBox 11"/>
          <p:cNvSpPr txBox="1"/>
          <p:nvPr/>
        </p:nvSpPr>
        <p:spPr>
          <a:xfrm>
            <a:off x="5849218" y="2803882"/>
            <a:ext cx="1344515" cy="307777"/>
          </a:xfrm>
          <a:prstGeom prst="rect">
            <a:avLst/>
          </a:prstGeom>
          <a:solidFill>
            <a:srgbClr val="FFFF00"/>
          </a:solidFill>
        </p:spPr>
        <p:txBody>
          <a:bodyPr wrap="square" rtlCol="0">
            <a:spAutoFit/>
          </a:bodyPr>
          <a:lstStyle/>
          <a:p>
            <a:r>
              <a:rPr lang="en-US" sz="1400" b="1" dirty="0" smtClean="0">
                <a:solidFill>
                  <a:srgbClr val="FF0000"/>
                </a:solidFill>
              </a:rPr>
              <a:t>Test Stand</a:t>
            </a:r>
          </a:p>
        </p:txBody>
      </p:sp>
      <p:sp>
        <p:nvSpPr>
          <p:cNvPr id="13" name="TextBox 12"/>
          <p:cNvSpPr txBox="1"/>
          <p:nvPr/>
        </p:nvSpPr>
        <p:spPr>
          <a:xfrm>
            <a:off x="7799485" y="4149198"/>
            <a:ext cx="1344515" cy="307777"/>
          </a:xfrm>
          <a:prstGeom prst="rect">
            <a:avLst/>
          </a:prstGeom>
          <a:solidFill>
            <a:srgbClr val="FFFF00"/>
          </a:solidFill>
        </p:spPr>
        <p:txBody>
          <a:bodyPr wrap="square" rtlCol="0">
            <a:spAutoFit/>
          </a:bodyPr>
          <a:lstStyle/>
          <a:p>
            <a:r>
              <a:rPr lang="en-US" sz="1400" b="1" dirty="0" smtClean="0">
                <a:solidFill>
                  <a:srgbClr val="FF0000"/>
                </a:solidFill>
              </a:rPr>
              <a:t>Cold Mass</a:t>
            </a:r>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849218" y="834315"/>
            <a:ext cx="3318455" cy="1866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5825545" y="2314025"/>
            <a:ext cx="3342128" cy="369332"/>
          </a:xfrm>
          <a:prstGeom prst="rect">
            <a:avLst/>
          </a:prstGeom>
          <a:solidFill>
            <a:srgbClr val="FFFF00"/>
          </a:solidFill>
        </p:spPr>
        <p:txBody>
          <a:bodyPr wrap="square" rtlCol="0">
            <a:spAutoFit/>
          </a:bodyPr>
          <a:lstStyle/>
          <a:p>
            <a:r>
              <a:rPr lang="en-US" sz="1800" b="1" dirty="0" err="1" smtClean="0">
                <a:solidFill>
                  <a:srgbClr val="FF0000"/>
                </a:solidFill>
              </a:rPr>
              <a:t>SuperKEKB</a:t>
            </a:r>
            <a:r>
              <a:rPr lang="en-US" sz="1800" b="1" dirty="0">
                <a:solidFill>
                  <a:srgbClr val="FF0000"/>
                </a:solidFill>
              </a:rPr>
              <a:t>:</a:t>
            </a:r>
            <a:r>
              <a:rPr lang="en-US" sz="1800" b="1" dirty="0" smtClean="0">
                <a:solidFill>
                  <a:srgbClr val="FF0000"/>
                </a:solidFill>
              </a:rPr>
              <a:t> IR magnets.</a:t>
            </a:r>
          </a:p>
        </p:txBody>
      </p:sp>
      <p:pic>
        <p:nvPicPr>
          <p:cNvPr id="16" name="Picture 15"/>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5849218" y="4826307"/>
            <a:ext cx="3342635" cy="159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5837381" y="6143790"/>
            <a:ext cx="3342128" cy="369332"/>
          </a:xfrm>
          <a:prstGeom prst="rect">
            <a:avLst/>
          </a:prstGeom>
          <a:solidFill>
            <a:srgbClr val="FFFF00"/>
          </a:solidFill>
        </p:spPr>
        <p:txBody>
          <a:bodyPr wrap="square" rtlCol="0">
            <a:spAutoFit/>
          </a:bodyPr>
          <a:lstStyle/>
          <a:p>
            <a:r>
              <a:rPr lang="en-US" sz="1800" b="1" dirty="0" smtClean="0">
                <a:solidFill>
                  <a:srgbClr val="FF0000"/>
                </a:solidFill>
              </a:rPr>
              <a:t>E </a:t>
            </a:r>
            <a:r>
              <a:rPr lang="en-US" sz="1800" b="1" dirty="0" err="1" smtClean="0">
                <a:solidFill>
                  <a:srgbClr val="FF0000"/>
                </a:solidFill>
              </a:rPr>
              <a:t>Lense</a:t>
            </a:r>
            <a:r>
              <a:rPr lang="en-US" sz="1800" b="1" dirty="0" smtClean="0">
                <a:solidFill>
                  <a:srgbClr val="FF0000"/>
                </a:solidFill>
              </a:rPr>
              <a:t> 6 T, 2.5 m, 200 mm</a:t>
            </a:r>
          </a:p>
        </p:txBody>
      </p:sp>
    </p:spTree>
    <p:extLst>
      <p:ext uri="{BB962C8B-B14F-4D97-AF65-F5344CB8AC3E}">
        <p14:creationId xmlns:p14="http://schemas.microsoft.com/office/powerpoint/2010/main" val="3412151583"/>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6"/>
          <p:cNvSpPr txBox="1">
            <a:spLocks noGrp="1" noChangeArrowheads="1"/>
          </p:cNvSpPr>
          <p:nvPr/>
        </p:nvSpPr>
        <p:spPr bwMode="auto">
          <a:xfrm>
            <a:off x="6553200" y="6356350"/>
            <a:ext cx="2133600" cy="365125"/>
          </a:xfrm>
          <a:prstGeom prst="rect">
            <a:avLst/>
          </a:prstGeom>
          <a:noFill/>
          <a:ln w="9525">
            <a:noFill/>
            <a:miter lim="800000"/>
            <a:headEnd/>
            <a:tailEnd/>
          </a:ln>
        </p:spPr>
        <p:txBody>
          <a:bodyPr anchor="ctr"/>
          <a:lstStyle/>
          <a:p>
            <a:pPr algn="r"/>
            <a:fld id="{A5F05273-082D-4EEC-BD38-D359EFA4CE25}" type="slidenum">
              <a:rPr lang="en-US" sz="1200">
                <a:solidFill>
                  <a:srgbClr val="898989"/>
                </a:solidFill>
                <a:ea typeface="+mn-ea"/>
                <a:cs typeface="+mn-cs"/>
              </a:rPr>
              <a:pPr algn="r"/>
              <a:t>22</a:t>
            </a:fld>
            <a:endParaRPr lang="en-US" sz="1200">
              <a:solidFill>
                <a:srgbClr val="898989"/>
              </a:solidFill>
              <a:ea typeface="+mn-ea"/>
              <a:cs typeface="+mn-cs"/>
            </a:endParaRPr>
          </a:p>
        </p:txBody>
      </p:sp>
      <p:sp>
        <p:nvSpPr>
          <p:cNvPr id="11267" name="AutoShape 8"/>
          <p:cNvSpPr>
            <a:spLocks noChangeArrowheads="1"/>
          </p:cNvSpPr>
          <p:nvPr/>
        </p:nvSpPr>
        <p:spPr bwMode="auto">
          <a:xfrm>
            <a:off x="3657600" y="2810608"/>
            <a:ext cx="1524000" cy="381000"/>
          </a:xfrm>
          <a:prstGeom prst="notchedRightArrow">
            <a:avLst>
              <a:gd name="adj1" fmla="val 50000"/>
              <a:gd name="adj2" fmla="val 150000"/>
            </a:avLst>
          </a:prstGeom>
          <a:solidFill>
            <a:srgbClr val="FFFFCC"/>
          </a:solidFill>
          <a:ln w="9525">
            <a:solidFill>
              <a:schemeClr val="tx1"/>
            </a:solidFill>
            <a:miter lim="800000"/>
            <a:headEnd/>
            <a:tailEnd/>
          </a:ln>
        </p:spPr>
        <p:txBody>
          <a:bodyPr wrap="none" anchor="ctr"/>
          <a:lstStyle/>
          <a:p>
            <a:endParaRPr lang="en-US" sz="1800">
              <a:solidFill>
                <a:srgbClr val="000000"/>
              </a:solidFill>
              <a:ea typeface="+mn-ea"/>
              <a:cs typeface="+mn-cs"/>
            </a:endParaRPr>
          </a:p>
        </p:txBody>
      </p:sp>
      <p:sp>
        <p:nvSpPr>
          <p:cNvPr id="11268" name="Text Box 8"/>
          <p:cNvSpPr txBox="1">
            <a:spLocks noChangeArrowheads="1"/>
          </p:cNvSpPr>
          <p:nvPr/>
        </p:nvSpPr>
        <p:spPr bwMode="auto">
          <a:xfrm>
            <a:off x="152400" y="1120775"/>
            <a:ext cx="3352800" cy="2446824"/>
          </a:xfrm>
          <a:prstGeom prst="rect">
            <a:avLst/>
          </a:prstGeom>
          <a:solidFill>
            <a:srgbClr val="FFFFCC"/>
          </a:solidFill>
          <a:ln w="9525">
            <a:noFill/>
            <a:miter lim="800000"/>
            <a:headEnd/>
            <a:tailEnd/>
          </a:ln>
        </p:spPr>
        <p:txBody>
          <a:bodyPr wrap="square">
            <a:spAutoFit/>
          </a:bodyPr>
          <a:lstStyle/>
          <a:p>
            <a:pPr>
              <a:spcBef>
                <a:spcPct val="50000"/>
              </a:spcBef>
            </a:pPr>
            <a:r>
              <a:rPr lang="en-US" sz="1800" b="1" i="1" dirty="0">
                <a:solidFill>
                  <a:srgbClr val="333399"/>
                </a:solidFill>
                <a:latin typeface="Calibri" pitchFamily="34" charset="0"/>
                <a:ea typeface="+mn-ea"/>
                <a:cs typeface="+mn-cs"/>
              </a:rPr>
              <a:t>Mission:</a:t>
            </a:r>
            <a:r>
              <a:rPr lang="en-US" sz="1800" dirty="0">
                <a:solidFill>
                  <a:srgbClr val="333399"/>
                </a:solidFill>
                <a:latin typeface="Calibri" pitchFamily="34" charset="0"/>
                <a:ea typeface="+mn-ea"/>
                <a:cs typeface="+mn-cs"/>
              </a:rPr>
              <a:t> “To develop state-of-the art instrumentation required for experimental research </a:t>
            </a:r>
            <a:r>
              <a:rPr lang="en-US" sz="1800" dirty="0" smtClean="0">
                <a:solidFill>
                  <a:srgbClr val="333399"/>
                </a:solidFill>
                <a:latin typeface="Calibri" pitchFamily="34" charset="0"/>
                <a:ea typeface="+mn-ea"/>
                <a:cs typeface="+mn-cs"/>
              </a:rPr>
              <a:t>programs”</a:t>
            </a:r>
          </a:p>
          <a:p>
            <a:pPr>
              <a:spcBef>
                <a:spcPct val="50000"/>
              </a:spcBef>
            </a:pPr>
            <a:r>
              <a:rPr lang="en-US" sz="1800" dirty="0" smtClean="0">
                <a:solidFill>
                  <a:srgbClr val="333399"/>
                </a:solidFill>
                <a:latin typeface="Calibri" pitchFamily="34" charset="0"/>
                <a:ea typeface="+mn-ea"/>
                <a:cs typeface="+mn-cs"/>
              </a:rPr>
              <a:t/>
            </a:r>
            <a:br>
              <a:rPr lang="en-US" sz="1800" dirty="0" smtClean="0">
                <a:solidFill>
                  <a:srgbClr val="333399"/>
                </a:solidFill>
                <a:latin typeface="Calibri" pitchFamily="34" charset="0"/>
                <a:ea typeface="+mn-ea"/>
                <a:cs typeface="+mn-cs"/>
              </a:rPr>
            </a:br>
            <a:r>
              <a:rPr lang="en-US" sz="1800" b="1" i="1" u="sng" dirty="0" smtClean="0">
                <a:solidFill>
                  <a:srgbClr val="333399"/>
                </a:solidFill>
                <a:latin typeface="Calibri" pitchFamily="34" charset="0"/>
                <a:ea typeface="+mn-ea"/>
              </a:rPr>
              <a:t>G</a:t>
            </a:r>
            <a:r>
              <a:rPr lang="en-US" sz="1800" b="1" i="1" u="sng" dirty="0" smtClean="0">
                <a:solidFill>
                  <a:srgbClr val="333399"/>
                </a:solidFill>
                <a:latin typeface="Calibri" pitchFamily="34" charset="0"/>
                <a:ea typeface="+mn-ea"/>
                <a:cs typeface="+mn-cs"/>
              </a:rPr>
              <a:t>oal</a:t>
            </a:r>
            <a:r>
              <a:rPr lang="en-US" sz="1800" b="1" i="1" dirty="0">
                <a:solidFill>
                  <a:srgbClr val="333399"/>
                </a:solidFill>
                <a:latin typeface="Calibri" pitchFamily="34" charset="0"/>
                <a:ea typeface="+mn-ea"/>
                <a:cs typeface="+mn-cs"/>
              </a:rPr>
              <a:t>: to make the</a:t>
            </a:r>
            <a:r>
              <a:rPr lang="en-US" sz="1800" b="1" i="1" dirty="0" smtClean="0">
                <a:solidFill>
                  <a:srgbClr val="333399"/>
                </a:solidFill>
                <a:latin typeface="Calibri" pitchFamily="34" charset="0"/>
                <a:ea typeface="+mn-ea"/>
                <a:cs typeface="+mn-cs"/>
              </a:rPr>
              <a:t> </a:t>
            </a:r>
            <a:r>
              <a:rPr lang="en-US" sz="1800" b="1" i="1" dirty="0" smtClean="0">
                <a:solidFill>
                  <a:srgbClr val="333399"/>
                </a:solidFill>
                <a:latin typeface="Calibri" pitchFamily="34" charset="0"/>
                <a:ea typeface="+mn-ea"/>
              </a:rPr>
              <a:t>BNL</a:t>
            </a:r>
            <a:r>
              <a:rPr lang="en-US" sz="1800" b="1" i="1" dirty="0" smtClean="0">
                <a:solidFill>
                  <a:srgbClr val="333399"/>
                </a:solidFill>
                <a:latin typeface="Calibri" pitchFamily="34" charset="0"/>
                <a:ea typeface="+mn-ea"/>
                <a:cs typeface="+mn-cs"/>
              </a:rPr>
              <a:t> </a:t>
            </a:r>
            <a:r>
              <a:rPr lang="en-US" sz="1800" b="1" i="1" dirty="0">
                <a:solidFill>
                  <a:srgbClr val="333399"/>
                </a:solidFill>
                <a:latin typeface="Calibri" pitchFamily="34" charset="0"/>
                <a:ea typeface="+mn-ea"/>
                <a:cs typeface="+mn-cs"/>
              </a:rPr>
              <a:t>scientists and science programs more competitive</a:t>
            </a:r>
            <a:r>
              <a:rPr lang="en-US" sz="1800" b="1" i="1" dirty="0" smtClean="0">
                <a:solidFill>
                  <a:srgbClr val="333399"/>
                </a:solidFill>
                <a:latin typeface="Calibri" pitchFamily="34" charset="0"/>
                <a:ea typeface="+mn-ea"/>
                <a:cs typeface="+mn-cs"/>
              </a:rPr>
              <a:t> by </a:t>
            </a:r>
            <a:r>
              <a:rPr lang="en-US" sz="1800" b="1" i="1" dirty="0">
                <a:solidFill>
                  <a:srgbClr val="333399"/>
                </a:solidFill>
                <a:latin typeface="Calibri" pitchFamily="34" charset="0"/>
                <a:ea typeface="+mn-ea"/>
                <a:cs typeface="+mn-cs"/>
              </a:rPr>
              <a:t>development of enabling technologies</a:t>
            </a:r>
          </a:p>
        </p:txBody>
      </p:sp>
      <p:sp>
        <p:nvSpPr>
          <p:cNvPr id="11269" name="Text Box 8"/>
          <p:cNvSpPr txBox="1">
            <a:spLocks noChangeArrowheads="1"/>
          </p:cNvSpPr>
          <p:nvPr/>
        </p:nvSpPr>
        <p:spPr bwMode="auto">
          <a:xfrm>
            <a:off x="152400" y="76200"/>
            <a:ext cx="4876800" cy="523220"/>
          </a:xfrm>
          <a:prstGeom prst="rect">
            <a:avLst/>
          </a:prstGeom>
          <a:noFill/>
          <a:ln w="9525">
            <a:noFill/>
            <a:miter lim="800000"/>
            <a:headEnd/>
            <a:tailEnd/>
          </a:ln>
        </p:spPr>
        <p:txBody>
          <a:bodyPr>
            <a:spAutoFit/>
          </a:bodyPr>
          <a:lstStyle/>
          <a:p>
            <a:pPr>
              <a:spcBef>
                <a:spcPct val="50000"/>
              </a:spcBef>
            </a:pPr>
            <a:r>
              <a:rPr lang="en-US" b="1" dirty="0">
                <a:solidFill>
                  <a:srgbClr val="0033CC"/>
                </a:solidFill>
                <a:latin typeface="+mn-lt"/>
                <a:ea typeface="+mn-ea"/>
                <a:cs typeface="+mn-cs"/>
              </a:rPr>
              <a:t>Instrumentation </a:t>
            </a:r>
            <a:r>
              <a:rPr lang="en-US" b="1" dirty="0" smtClean="0">
                <a:solidFill>
                  <a:srgbClr val="0033CC"/>
                </a:solidFill>
                <a:latin typeface="+mn-lt"/>
                <a:ea typeface="+mn-ea"/>
                <a:cs typeface="+mn-cs"/>
              </a:rPr>
              <a:t>Division</a:t>
            </a:r>
            <a:endParaRPr lang="en-US" b="1" dirty="0">
              <a:solidFill>
                <a:srgbClr val="0033CC"/>
              </a:solidFill>
              <a:latin typeface="+mn-lt"/>
              <a:ea typeface="+mn-ea"/>
              <a:cs typeface="+mn-cs"/>
            </a:endParaRPr>
          </a:p>
        </p:txBody>
      </p:sp>
      <p:sp>
        <p:nvSpPr>
          <p:cNvPr id="11274" name="TextBox 12"/>
          <p:cNvSpPr txBox="1">
            <a:spLocks noChangeArrowheads="1"/>
          </p:cNvSpPr>
          <p:nvPr/>
        </p:nvSpPr>
        <p:spPr bwMode="auto">
          <a:xfrm>
            <a:off x="50006" y="3733800"/>
            <a:ext cx="5081587" cy="2677656"/>
          </a:xfrm>
          <a:prstGeom prst="rect">
            <a:avLst/>
          </a:prstGeom>
          <a:noFill/>
          <a:ln w="28575">
            <a:solidFill>
              <a:srgbClr val="D60093"/>
            </a:solidFill>
            <a:miter lim="800000"/>
            <a:headEnd/>
            <a:tailEnd/>
          </a:ln>
        </p:spPr>
        <p:txBody>
          <a:bodyPr wrap="square">
            <a:spAutoFit/>
          </a:bodyPr>
          <a:lstStyle/>
          <a:p>
            <a:r>
              <a:rPr lang="en-US" sz="1600" b="1" u="sng" dirty="0">
                <a:solidFill>
                  <a:srgbClr val="000000"/>
                </a:solidFill>
                <a:ea typeface="+mn-ea"/>
                <a:cs typeface="+mn-cs"/>
              </a:rPr>
              <a:t>Key recent </a:t>
            </a:r>
            <a:r>
              <a:rPr lang="en-US" sz="1600" b="1" u="sng" dirty="0" smtClean="0">
                <a:solidFill>
                  <a:srgbClr val="000000"/>
                </a:solidFill>
                <a:ea typeface="+mn-ea"/>
                <a:cs typeface="+mn-cs"/>
              </a:rPr>
              <a:t>accomplishments</a:t>
            </a:r>
            <a:r>
              <a:rPr lang="en-US" sz="1600" b="1" dirty="0" smtClean="0">
                <a:solidFill>
                  <a:srgbClr val="000000"/>
                </a:solidFill>
                <a:ea typeface="+mn-ea"/>
                <a:cs typeface="+mn-cs"/>
              </a:rPr>
              <a:t>:</a:t>
            </a:r>
          </a:p>
          <a:p>
            <a:endParaRPr lang="en-US" sz="800" b="1" dirty="0" smtClean="0">
              <a:solidFill>
                <a:srgbClr val="000000"/>
              </a:solidFill>
              <a:ea typeface="+mn-ea"/>
              <a:cs typeface="+mn-cs"/>
            </a:endParaRPr>
          </a:p>
          <a:p>
            <a:pPr marL="285750" indent="-285750">
              <a:buFont typeface="Symbol"/>
              <a:buChar char="·"/>
            </a:pPr>
            <a:r>
              <a:rPr lang="en-US" sz="1600" dirty="0" err="1" smtClean="0">
                <a:solidFill>
                  <a:srgbClr val="000000"/>
                </a:solidFill>
                <a:ea typeface="+mn-ea"/>
                <a:cs typeface="+mn-cs"/>
                <a:sym typeface="Symbol"/>
              </a:rPr>
              <a:t>LSSTCam</a:t>
            </a:r>
            <a:r>
              <a:rPr lang="en-US" sz="1600" dirty="0" smtClean="0">
                <a:solidFill>
                  <a:srgbClr val="000000"/>
                </a:solidFill>
                <a:ea typeface="+mn-ea"/>
                <a:cs typeface="+mn-cs"/>
                <a:sym typeface="Symbol"/>
              </a:rPr>
              <a:t> </a:t>
            </a:r>
            <a:r>
              <a:rPr lang="en-US" sz="1600" dirty="0">
                <a:solidFill>
                  <a:srgbClr val="000000"/>
                </a:solidFill>
                <a:ea typeface="+mn-ea"/>
                <a:sym typeface="Symbol"/>
              </a:rPr>
              <a:t> </a:t>
            </a:r>
            <a:r>
              <a:rPr lang="en-US" sz="1600" dirty="0" smtClean="0">
                <a:solidFill>
                  <a:srgbClr val="FF0000"/>
                </a:solidFill>
                <a:ea typeface="+mn-ea"/>
                <a:sym typeface="Symbol"/>
              </a:rPr>
              <a:t>CD2 formally approved by DOE </a:t>
            </a:r>
          </a:p>
          <a:p>
            <a:pPr marL="285750" indent="-285750">
              <a:buFont typeface="Symbol"/>
              <a:buChar char="·"/>
            </a:pPr>
            <a:r>
              <a:rPr lang="en-US" sz="1600" dirty="0" smtClean="0">
                <a:solidFill>
                  <a:srgbClr val="FF0000"/>
                </a:solidFill>
                <a:ea typeface="+mn-ea"/>
                <a:cs typeface="+mn-cs"/>
                <a:sym typeface="Symbol"/>
              </a:rPr>
              <a:t>ATLAS Phase I upgrade CD2 Approved by DOE</a:t>
            </a:r>
          </a:p>
          <a:p>
            <a:pPr marL="285750" indent="-285750">
              <a:buFont typeface="Symbol"/>
              <a:buChar char="·"/>
            </a:pPr>
            <a:r>
              <a:rPr lang="en-US" sz="1600" dirty="0">
                <a:solidFill>
                  <a:srgbClr val="000000"/>
                </a:solidFill>
                <a:ea typeface="+mn-ea"/>
                <a:cs typeface="+mn-cs"/>
              </a:rPr>
              <a:t>Range of Si-detectors for RHIC </a:t>
            </a:r>
            <a:r>
              <a:rPr lang="en-US" sz="1600" dirty="0" smtClean="0">
                <a:solidFill>
                  <a:srgbClr val="000000"/>
                </a:solidFill>
                <a:ea typeface="+mn-ea"/>
                <a:cs typeface="+mn-cs"/>
              </a:rPr>
              <a:t>experiments </a:t>
            </a:r>
            <a:endParaRPr lang="en-US" sz="1600" dirty="0">
              <a:solidFill>
                <a:srgbClr val="000000"/>
              </a:solidFill>
              <a:ea typeface="+mn-ea"/>
              <a:cs typeface="+mn-cs"/>
            </a:endParaRPr>
          </a:p>
          <a:p>
            <a:pPr marL="285750" indent="-285750">
              <a:buFont typeface="Symbol"/>
              <a:buChar char="·"/>
            </a:pPr>
            <a:r>
              <a:rPr lang="en-US" sz="1600" dirty="0" smtClean="0">
                <a:solidFill>
                  <a:srgbClr val="000000"/>
                </a:solidFill>
                <a:ea typeface="+mn-ea"/>
                <a:cs typeface="+mn-cs"/>
                <a:sym typeface="Symbol"/>
              </a:rPr>
              <a:t>Advances in multi-alkali photocathodes </a:t>
            </a:r>
          </a:p>
          <a:p>
            <a:pPr marL="285750" indent="-285750">
              <a:buFont typeface="Symbol"/>
              <a:buChar char="·"/>
            </a:pPr>
            <a:r>
              <a:rPr lang="en-US" sz="1600" dirty="0" smtClean="0">
                <a:solidFill>
                  <a:srgbClr val="000000"/>
                </a:solidFill>
                <a:ea typeface="+mn-ea"/>
                <a:cs typeface="+mn-cs"/>
              </a:rPr>
              <a:t>Wide range of ASIC designs, e.g</a:t>
            </a:r>
            <a:r>
              <a:rPr lang="en-US" sz="1600" dirty="0">
                <a:solidFill>
                  <a:srgbClr val="000000"/>
                </a:solidFill>
                <a:ea typeface="+mn-ea"/>
                <a:cs typeface="+mn-cs"/>
              </a:rPr>
              <a:t>., ATLAS/LHC </a:t>
            </a:r>
            <a:r>
              <a:rPr lang="en-US" sz="1600" dirty="0" err="1" smtClean="0">
                <a:solidFill>
                  <a:srgbClr val="000000"/>
                </a:solidFill>
                <a:ea typeface="+mn-ea"/>
                <a:cs typeface="+mn-cs"/>
              </a:rPr>
              <a:t>muon</a:t>
            </a:r>
            <a:r>
              <a:rPr lang="en-US" sz="1600" dirty="0" smtClean="0">
                <a:solidFill>
                  <a:srgbClr val="000000"/>
                </a:solidFill>
                <a:ea typeface="+mn-ea"/>
                <a:cs typeface="+mn-cs"/>
              </a:rPr>
              <a:t> detector</a:t>
            </a:r>
            <a:r>
              <a:rPr lang="en-US" sz="1600" dirty="0">
                <a:solidFill>
                  <a:srgbClr val="000000"/>
                </a:solidFill>
                <a:ea typeface="+mn-ea"/>
                <a:cs typeface="+mn-cs"/>
              </a:rPr>
              <a:t>, nuclear non-proliferation detectors, medical imaging</a:t>
            </a:r>
            <a:r>
              <a:rPr lang="en-US" sz="1600" dirty="0" smtClean="0">
                <a:solidFill>
                  <a:srgbClr val="000000"/>
                </a:solidFill>
                <a:ea typeface="+mn-ea"/>
                <a:cs typeface="+mn-cs"/>
              </a:rPr>
              <a:t>.</a:t>
            </a:r>
          </a:p>
          <a:p>
            <a:pPr marL="285750" indent="-285750">
              <a:buFont typeface="Symbol"/>
              <a:buChar char="·"/>
            </a:pPr>
            <a:r>
              <a:rPr lang="en-US" sz="1600" dirty="0">
                <a:solidFill>
                  <a:srgbClr val="000000"/>
                </a:solidFill>
                <a:ea typeface="+mn-ea"/>
                <a:cs typeface="+mn-cs"/>
              </a:rPr>
              <a:t>Beam </a:t>
            </a:r>
            <a:r>
              <a:rPr lang="en-US" sz="1600" dirty="0" smtClean="0">
                <a:solidFill>
                  <a:srgbClr val="000000"/>
                </a:solidFill>
                <a:ea typeface="+mn-ea"/>
                <a:cs typeface="+mn-cs"/>
              </a:rPr>
              <a:t>position monitors </a:t>
            </a:r>
            <a:r>
              <a:rPr lang="en-US" sz="1600" dirty="0">
                <a:solidFill>
                  <a:srgbClr val="000000"/>
                </a:solidFill>
                <a:ea typeface="+mn-ea"/>
                <a:cs typeface="+mn-cs"/>
              </a:rPr>
              <a:t>for photon science</a:t>
            </a:r>
            <a:r>
              <a:rPr lang="en-US" sz="1600" dirty="0" smtClean="0">
                <a:solidFill>
                  <a:srgbClr val="000000"/>
                </a:solidFill>
                <a:ea typeface="+mn-ea"/>
                <a:cs typeface="+mn-cs"/>
              </a:rPr>
              <a:t>.</a:t>
            </a:r>
          </a:p>
          <a:p>
            <a:pPr marL="285750" indent="-285750">
              <a:buFont typeface="Symbol"/>
              <a:buChar char="·"/>
            </a:pPr>
            <a:r>
              <a:rPr lang="en-US" sz="1600" dirty="0" smtClean="0">
                <a:solidFill>
                  <a:srgbClr val="000000"/>
                </a:solidFill>
                <a:ea typeface="+mn-ea"/>
                <a:cs typeface="+mn-cs"/>
              </a:rPr>
              <a:t>New </a:t>
            </a:r>
            <a:r>
              <a:rPr lang="en-US" sz="1600" dirty="0">
                <a:solidFill>
                  <a:srgbClr val="000000"/>
                </a:solidFill>
                <a:ea typeface="+mn-ea"/>
                <a:cs typeface="+mn-cs"/>
              </a:rPr>
              <a:t>generation of thermal neutron detectors</a:t>
            </a:r>
            <a:r>
              <a:rPr lang="en-US" sz="1600" dirty="0" smtClean="0">
                <a:solidFill>
                  <a:srgbClr val="000000"/>
                </a:solidFill>
                <a:ea typeface="+mn-ea"/>
                <a:cs typeface="+mn-cs"/>
              </a:rPr>
              <a:t>. </a:t>
            </a:r>
            <a:endParaRPr lang="en-US" sz="1600" dirty="0">
              <a:solidFill>
                <a:srgbClr val="000000"/>
              </a:solidFill>
              <a:ea typeface="+mn-ea"/>
              <a:cs typeface="+mn-cs"/>
            </a:endParaRPr>
          </a:p>
        </p:txBody>
      </p:sp>
      <p:sp>
        <p:nvSpPr>
          <p:cNvPr id="5132" name="AutoShape 12"/>
          <p:cNvSpPr>
            <a:spLocks noChangeArrowheads="1"/>
          </p:cNvSpPr>
          <p:nvPr/>
        </p:nvSpPr>
        <p:spPr bwMode="auto">
          <a:xfrm>
            <a:off x="5057775" y="238125"/>
            <a:ext cx="314325" cy="278606"/>
          </a:xfrm>
          <a:prstGeom prst="star5">
            <a:avLst/>
          </a:prstGeom>
          <a:solidFill>
            <a:srgbClr val="FF0000"/>
          </a:solidFill>
          <a:ln w="9525">
            <a:solidFill>
              <a:schemeClr val="tx1"/>
            </a:solidFill>
            <a:miter lim="800000"/>
            <a:headEnd/>
            <a:tailEnd/>
          </a:ln>
          <a:effectLst/>
        </p:spPr>
        <p:txBody>
          <a:bodyPr wrap="none" anchor="ctr"/>
          <a:lstStyle/>
          <a:p>
            <a:pPr>
              <a:defRPr/>
            </a:pPr>
            <a:endParaRPr lang="en-US" sz="1800">
              <a:solidFill>
                <a:srgbClr val="000000"/>
              </a:solidFill>
              <a:latin typeface="Arial"/>
              <a:ea typeface="+mn-ea"/>
              <a:cs typeface="+mn-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53050" y="315297"/>
            <a:ext cx="3718285" cy="6223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AutoShape 12"/>
          <p:cNvSpPr>
            <a:spLocks noChangeArrowheads="1"/>
          </p:cNvSpPr>
          <p:nvPr/>
        </p:nvSpPr>
        <p:spPr bwMode="auto">
          <a:xfrm>
            <a:off x="5067300" y="819150"/>
            <a:ext cx="314325" cy="278606"/>
          </a:xfrm>
          <a:prstGeom prst="star5">
            <a:avLst/>
          </a:prstGeom>
          <a:solidFill>
            <a:srgbClr val="FF0000"/>
          </a:solidFill>
          <a:ln w="9525">
            <a:solidFill>
              <a:schemeClr val="tx1"/>
            </a:solidFill>
            <a:miter lim="800000"/>
            <a:headEnd/>
            <a:tailEnd/>
          </a:ln>
          <a:effectLst/>
        </p:spPr>
        <p:txBody>
          <a:bodyPr wrap="none" anchor="ctr"/>
          <a:lstStyle/>
          <a:p>
            <a:pPr>
              <a:defRPr/>
            </a:pPr>
            <a:endParaRPr lang="en-US" sz="1800">
              <a:solidFill>
                <a:srgbClr val="000000"/>
              </a:solidFill>
              <a:latin typeface="Arial"/>
              <a:ea typeface="+mn-ea"/>
              <a:cs typeface="+mn-cs"/>
            </a:endParaRPr>
          </a:p>
        </p:txBody>
      </p:sp>
      <p:sp>
        <p:nvSpPr>
          <p:cNvPr id="14" name="AutoShape 12"/>
          <p:cNvSpPr>
            <a:spLocks noChangeArrowheads="1"/>
          </p:cNvSpPr>
          <p:nvPr/>
        </p:nvSpPr>
        <p:spPr bwMode="auto">
          <a:xfrm>
            <a:off x="5076825" y="1104900"/>
            <a:ext cx="314325" cy="278606"/>
          </a:xfrm>
          <a:prstGeom prst="star5">
            <a:avLst/>
          </a:prstGeom>
          <a:solidFill>
            <a:srgbClr val="FF0000"/>
          </a:solidFill>
          <a:ln w="9525">
            <a:solidFill>
              <a:schemeClr val="tx1"/>
            </a:solidFill>
            <a:miter lim="800000"/>
            <a:headEnd/>
            <a:tailEnd/>
          </a:ln>
          <a:effectLst/>
        </p:spPr>
        <p:txBody>
          <a:bodyPr wrap="none" anchor="ctr"/>
          <a:lstStyle/>
          <a:p>
            <a:pPr>
              <a:defRPr/>
            </a:pPr>
            <a:endParaRPr lang="en-US" sz="1800">
              <a:solidFill>
                <a:srgbClr val="000000"/>
              </a:solidFill>
              <a:latin typeface="Arial"/>
              <a:ea typeface="+mn-ea"/>
              <a:cs typeface="+mn-cs"/>
            </a:endParaRPr>
          </a:p>
        </p:txBody>
      </p:sp>
      <p:sp>
        <p:nvSpPr>
          <p:cNvPr id="15" name="AutoShape 12"/>
          <p:cNvSpPr>
            <a:spLocks noChangeArrowheads="1"/>
          </p:cNvSpPr>
          <p:nvPr/>
        </p:nvSpPr>
        <p:spPr bwMode="auto">
          <a:xfrm>
            <a:off x="5076825" y="1364456"/>
            <a:ext cx="314325" cy="278606"/>
          </a:xfrm>
          <a:prstGeom prst="star5">
            <a:avLst/>
          </a:prstGeom>
          <a:solidFill>
            <a:srgbClr val="FF0000"/>
          </a:solidFill>
          <a:ln w="9525">
            <a:solidFill>
              <a:schemeClr val="tx1"/>
            </a:solidFill>
            <a:miter lim="800000"/>
            <a:headEnd/>
            <a:tailEnd/>
          </a:ln>
          <a:effectLst/>
        </p:spPr>
        <p:txBody>
          <a:bodyPr wrap="none" anchor="ctr"/>
          <a:lstStyle/>
          <a:p>
            <a:pPr>
              <a:defRPr/>
            </a:pPr>
            <a:endParaRPr lang="en-US" sz="1800">
              <a:solidFill>
                <a:srgbClr val="000000"/>
              </a:solidFill>
              <a:latin typeface="Arial"/>
              <a:ea typeface="+mn-ea"/>
              <a:cs typeface="+mn-cs"/>
            </a:endParaRPr>
          </a:p>
        </p:txBody>
      </p:sp>
      <p:sp>
        <p:nvSpPr>
          <p:cNvPr id="12" name="AutoShape 12"/>
          <p:cNvSpPr>
            <a:spLocks noChangeArrowheads="1"/>
          </p:cNvSpPr>
          <p:nvPr/>
        </p:nvSpPr>
        <p:spPr bwMode="auto">
          <a:xfrm>
            <a:off x="5076825" y="501480"/>
            <a:ext cx="314325" cy="278606"/>
          </a:xfrm>
          <a:prstGeom prst="star5">
            <a:avLst/>
          </a:prstGeom>
          <a:solidFill>
            <a:srgbClr val="FF0000"/>
          </a:solidFill>
          <a:ln w="9525">
            <a:solidFill>
              <a:schemeClr val="tx1"/>
            </a:solidFill>
            <a:miter lim="800000"/>
            <a:headEnd/>
            <a:tailEnd/>
          </a:ln>
          <a:effectLst/>
        </p:spPr>
        <p:txBody>
          <a:bodyPr wrap="none" anchor="ctr"/>
          <a:lstStyle/>
          <a:p>
            <a:pPr>
              <a:defRPr/>
            </a:pPr>
            <a:endParaRPr lang="en-US" sz="1800">
              <a:solidFill>
                <a:srgbClr val="000000"/>
              </a:solidFill>
              <a:latin typeface="Arial"/>
              <a:ea typeface="+mn-ea"/>
              <a:cs typeface="+mn-cs"/>
            </a:endParaRPr>
          </a:p>
        </p:txBody>
      </p:sp>
      <p:sp>
        <p:nvSpPr>
          <p:cNvPr id="4" name="Slide Number Placeholder 3"/>
          <p:cNvSpPr>
            <a:spLocks noGrp="1"/>
          </p:cNvSpPr>
          <p:nvPr>
            <p:ph type="sldNum" sz="quarter" idx="12"/>
          </p:nvPr>
        </p:nvSpPr>
        <p:spPr/>
        <p:txBody>
          <a:bodyPr/>
          <a:lstStyle/>
          <a:p>
            <a:pPr>
              <a:defRPr/>
            </a:pPr>
            <a:fld id="{213950DC-3311-4B1D-9FDD-54E4AFA80FF1}" type="slidenum">
              <a:rPr lang="en-US" smtClean="0"/>
              <a:pPr>
                <a:defRPr/>
              </a:pPr>
              <a:t>22</a:t>
            </a:fld>
            <a:endParaRPr lang="en-US"/>
          </a:p>
        </p:txBody>
      </p:sp>
    </p:spTree>
    <p:extLst>
      <p:ext uri="{BB962C8B-B14F-4D97-AF65-F5344CB8AC3E}">
        <p14:creationId xmlns:p14="http://schemas.microsoft.com/office/powerpoint/2010/main" val="2849354384"/>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p:nvPr>
        </p:nvSpPr>
        <p:spPr>
          <a:xfrm>
            <a:off x="239151" y="-195947"/>
            <a:ext cx="8608255" cy="1090613"/>
          </a:xfrm>
        </p:spPr>
        <p:txBody>
          <a:bodyPr/>
          <a:lstStyle/>
          <a:p>
            <a:r>
              <a:rPr lang="en-US" sz="2800" dirty="0" smtClean="0">
                <a:latin typeface="Helvetica" pitchFamily="34" charset="0"/>
                <a:cs typeface="Helvetica" pitchFamily="34" charset="0"/>
              </a:rPr>
              <a:t>Accelerator Science, R&amp;D, and Applications </a:t>
            </a:r>
          </a:p>
        </p:txBody>
      </p:sp>
      <p:sp>
        <p:nvSpPr>
          <p:cNvPr id="137218" name="Content Placeholder 2"/>
          <p:cNvSpPr>
            <a:spLocks noGrp="1"/>
          </p:cNvSpPr>
          <p:nvPr>
            <p:ph idx="1"/>
          </p:nvPr>
        </p:nvSpPr>
        <p:spPr>
          <a:xfrm>
            <a:off x="201635" y="851094"/>
            <a:ext cx="4522765" cy="5625905"/>
          </a:xfrm>
        </p:spPr>
        <p:txBody>
          <a:bodyPr/>
          <a:lstStyle/>
          <a:p>
            <a:pPr marL="231775">
              <a:lnSpc>
                <a:spcPct val="100000"/>
              </a:lnSpc>
              <a:spcBef>
                <a:spcPct val="20000"/>
              </a:spcBef>
            </a:pPr>
            <a:r>
              <a:rPr lang="en-US" sz="1600" b="1" dirty="0" smtClean="0">
                <a:solidFill>
                  <a:srgbClr val="FF0000"/>
                </a:solidFill>
                <a:cs typeface="Helvetica" pitchFamily="34" charset="0"/>
              </a:rPr>
              <a:t>Accelerator R&amp;D for the next </a:t>
            </a:r>
            <a:r>
              <a:rPr lang="en-US" sz="1600" b="1" dirty="0" smtClean="0">
                <a:solidFill>
                  <a:srgbClr val="FF0000"/>
                </a:solidFill>
                <a:cs typeface="Helvetica" pitchFamily="34" charset="0"/>
              </a:rPr>
              <a:t> generation </a:t>
            </a:r>
            <a:r>
              <a:rPr lang="en-US" sz="1600" b="1" dirty="0" smtClean="0">
                <a:solidFill>
                  <a:srgbClr val="FF0000"/>
                </a:solidFill>
                <a:cs typeface="Helvetica" pitchFamily="34" charset="0"/>
              </a:rPr>
              <a:t>accelerators:</a:t>
            </a:r>
          </a:p>
          <a:p>
            <a:pPr lvl="1">
              <a:lnSpc>
                <a:spcPct val="100000"/>
              </a:lnSpc>
              <a:spcBef>
                <a:spcPct val="20000"/>
              </a:spcBef>
            </a:pPr>
            <a:r>
              <a:rPr lang="en-US" sz="1400" dirty="0" smtClean="0">
                <a:solidFill>
                  <a:srgbClr val="0033CC"/>
                </a:solidFill>
                <a:cs typeface="Helvetica" pitchFamily="34" charset="0"/>
              </a:rPr>
              <a:t>Intense, high brightness particle sources</a:t>
            </a:r>
          </a:p>
          <a:p>
            <a:pPr lvl="1">
              <a:lnSpc>
                <a:spcPct val="100000"/>
              </a:lnSpc>
              <a:spcBef>
                <a:spcPct val="20000"/>
              </a:spcBef>
            </a:pPr>
            <a:r>
              <a:rPr lang="en-US" sz="1400" dirty="0" smtClean="0">
                <a:solidFill>
                  <a:srgbClr val="0033CC"/>
                </a:solidFill>
                <a:cs typeface="Helvetica" pitchFamily="34" charset="0"/>
              </a:rPr>
              <a:t>High intensity Energy Recovery </a:t>
            </a:r>
            <a:r>
              <a:rPr lang="en-US" sz="1400" dirty="0" err="1" smtClean="0">
                <a:solidFill>
                  <a:srgbClr val="0033CC"/>
                </a:solidFill>
                <a:cs typeface="Helvetica" pitchFamily="34" charset="0"/>
              </a:rPr>
              <a:t>Linacs</a:t>
            </a:r>
            <a:r>
              <a:rPr lang="en-US" sz="1400" dirty="0" smtClean="0">
                <a:solidFill>
                  <a:srgbClr val="0033CC"/>
                </a:solidFill>
                <a:cs typeface="Helvetica" pitchFamily="34" charset="0"/>
              </a:rPr>
              <a:t> (ERL) </a:t>
            </a:r>
          </a:p>
          <a:p>
            <a:pPr lvl="1">
              <a:lnSpc>
                <a:spcPct val="100000"/>
              </a:lnSpc>
              <a:spcBef>
                <a:spcPct val="20000"/>
              </a:spcBef>
            </a:pPr>
            <a:r>
              <a:rPr lang="en-US" sz="1400" dirty="0" smtClean="0">
                <a:solidFill>
                  <a:srgbClr val="0033CC"/>
                </a:solidFill>
                <a:cs typeface="Helvetica" pitchFamily="34" charset="0"/>
              </a:rPr>
              <a:t>Next generation beam cooling techniques</a:t>
            </a:r>
          </a:p>
          <a:p>
            <a:pPr lvl="1">
              <a:lnSpc>
                <a:spcPct val="100000"/>
              </a:lnSpc>
              <a:spcBef>
                <a:spcPct val="20000"/>
              </a:spcBef>
            </a:pPr>
            <a:r>
              <a:rPr lang="en-US" sz="1400" dirty="0" smtClean="0">
                <a:solidFill>
                  <a:srgbClr val="0033CC"/>
                </a:solidFill>
                <a:cs typeface="Helvetica" pitchFamily="34" charset="0"/>
              </a:rPr>
              <a:t>Laser-driven acceleration</a:t>
            </a:r>
          </a:p>
          <a:p>
            <a:pPr lvl="1">
              <a:lnSpc>
                <a:spcPct val="100000"/>
              </a:lnSpc>
              <a:spcBef>
                <a:spcPct val="20000"/>
              </a:spcBef>
            </a:pPr>
            <a:r>
              <a:rPr lang="en-US" sz="1400" dirty="0" smtClean="0">
                <a:solidFill>
                  <a:srgbClr val="0033CC"/>
                </a:solidFill>
                <a:cs typeface="Helvetica" pitchFamily="34" charset="0"/>
              </a:rPr>
              <a:t>High Temp. Superconducting magnets</a:t>
            </a:r>
          </a:p>
          <a:p>
            <a:pPr marL="231775">
              <a:lnSpc>
                <a:spcPct val="100000"/>
              </a:lnSpc>
              <a:spcBef>
                <a:spcPct val="20000"/>
              </a:spcBef>
            </a:pPr>
            <a:r>
              <a:rPr lang="en-US" sz="1600" b="1" dirty="0" smtClean="0">
                <a:solidFill>
                  <a:srgbClr val="FF0000"/>
                </a:solidFill>
                <a:cs typeface="Helvetica" pitchFamily="34" charset="0"/>
              </a:rPr>
              <a:t>Accelerators for medical, energy, &amp; defense applications</a:t>
            </a:r>
          </a:p>
          <a:p>
            <a:pPr lvl="1">
              <a:lnSpc>
                <a:spcPct val="100000"/>
              </a:lnSpc>
              <a:spcBef>
                <a:spcPct val="20000"/>
              </a:spcBef>
            </a:pPr>
            <a:r>
              <a:rPr lang="en-US" sz="1400" dirty="0" smtClean="0">
                <a:solidFill>
                  <a:srgbClr val="0033CC"/>
                </a:solidFill>
                <a:cs typeface="Helvetica" pitchFamily="34" charset="0"/>
              </a:rPr>
              <a:t>Compact cancer therapy accelerators; ultra compact treatment gantries</a:t>
            </a:r>
          </a:p>
          <a:p>
            <a:pPr lvl="1">
              <a:lnSpc>
                <a:spcPct val="100000"/>
              </a:lnSpc>
              <a:spcBef>
                <a:spcPct val="20000"/>
              </a:spcBef>
            </a:pPr>
            <a:r>
              <a:rPr lang="en-US" sz="1400" dirty="0" smtClean="0">
                <a:solidFill>
                  <a:srgbClr val="0033CC"/>
                </a:solidFill>
                <a:cs typeface="Helvetica" pitchFamily="34" charset="0"/>
              </a:rPr>
              <a:t>ERL for MW Free Electron Lasers</a:t>
            </a:r>
          </a:p>
          <a:p>
            <a:pPr lvl="1">
              <a:lnSpc>
                <a:spcPct val="100000"/>
              </a:lnSpc>
              <a:spcBef>
                <a:spcPct val="20000"/>
              </a:spcBef>
            </a:pPr>
            <a:r>
              <a:rPr lang="en-US" sz="1400" dirty="0" smtClean="0">
                <a:solidFill>
                  <a:srgbClr val="0033CC"/>
                </a:solidFill>
                <a:cs typeface="Helvetica" pitchFamily="34" charset="0"/>
              </a:rPr>
              <a:t>Cost effective drivers for nuclear waste transmutation</a:t>
            </a:r>
          </a:p>
          <a:p>
            <a:pPr marL="231775">
              <a:lnSpc>
                <a:spcPct val="100000"/>
              </a:lnSpc>
              <a:spcBef>
                <a:spcPct val="20000"/>
              </a:spcBef>
            </a:pPr>
            <a:r>
              <a:rPr lang="en-US" sz="1600" b="1" dirty="0" smtClean="0">
                <a:solidFill>
                  <a:srgbClr val="FF0000"/>
                </a:solidFill>
                <a:cs typeface="Helvetica" pitchFamily="34" charset="0"/>
              </a:rPr>
              <a:t>Energy Storage.</a:t>
            </a:r>
          </a:p>
          <a:p>
            <a:pPr marL="631825" lvl="1"/>
            <a:r>
              <a:rPr lang="en-US" sz="1400" dirty="0" smtClean="0">
                <a:solidFill>
                  <a:srgbClr val="0033CC"/>
                </a:solidFill>
                <a:cs typeface="Helvetica" pitchFamily="34" charset="0"/>
              </a:rPr>
              <a:t>Energy storage using Super Conducting Magnets. </a:t>
            </a:r>
          </a:p>
          <a:p>
            <a:pPr marL="231775">
              <a:lnSpc>
                <a:spcPct val="100000"/>
              </a:lnSpc>
              <a:spcBef>
                <a:spcPct val="20000"/>
              </a:spcBef>
            </a:pPr>
            <a:r>
              <a:rPr lang="en-US" sz="1600" b="1" dirty="0" smtClean="0">
                <a:solidFill>
                  <a:srgbClr val="FF0000"/>
                </a:solidFill>
                <a:cs typeface="Helvetica" pitchFamily="34" charset="0"/>
              </a:rPr>
              <a:t>CASE: (Cluster Hire at </a:t>
            </a:r>
            <a:r>
              <a:rPr lang="en-US" sz="1600" b="1" dirty="0" err="1" smtClean="0">
                <a:solidFill>
                  <a:srgbClr val="FF0000"/>
                </a:solidFill>
                <a:cs typeface="Helvetica" pitchFamily="34" charset="0"/>
              </a:rPr>
              <a:t>Stonybrook</a:t>
            </a:r>
            <a:r>
              <a:rPr lang="en-US" sz="1600" b="1" dirty="0" smtClean="0">
                <a:solidFill>
                  <a:srgbClr val="FF0000"/>
                </a:solidFill>
                <a:cs typeface="Helvetica" pitchFamily="34" charset="0"/>
              </a:rPr>
              <a:t>)</a:t>
            </a:r>
          </a:p>
          <a:p>
            <a:pPr marL="631825" lvl="1"/>
            <a:r>
              <a:rPr lang="en-US" sz="1400" dirty="0" smtClean="0">
                <a:solidFill>
                  <a:srgbClr val="0033CC"/>
                </a:solidFill>
                <a:cs typeface="Helvetica" pitchFamily="34" charset="0"/>
              </a:rPr>
              <a:t>Training the next generation accelerator scientists at the BNL/SBU Center for Accelerator Science and Education</a:t>
            </a:r>
          </a:p>
          <a:p>
            <a:pPr lvl="1">
              <a:lnSpc>
                <a:spcPct val="100000"/>
              </a:lnSpc>
            </a:pPr>
            <a:endParaRPr lang="en-US" sz="1400" dirty="0" smtClean="0">
              <a:cs typeface="Helvetica" pitchFamily="34" charset="0"/>
            </a:endParaRPr>
          </a:p>
        </p:txBody>
      </p:sp>
      <p:sp>
        <p:nvSpPr>
          <p:cNvPr id="137223" name="Slide Number Placeholder 2"/>
          <p:cNvSpPr>
            <a:spLocks noGrp="1"/>
          </p:cNvSpPr>
          <p:nvPr>
            <p:ph type="sldNum" sz="quarter" idx="12"/>
          </p:nvPr>
        </p:nvSpPr>
        <p:spPr>
          <a:noFill/>
        </p:spPr>
        <p:txBody>
          <a:bodyPr/>
          <a:lstStyle/>
          <a:p>
            <a:fld id="{C6615D8F-5E2B-4730-BD48-CC23704F36B1}" type="slidenum">
              <a:rPr lang="en-US">
                <a:ea typeface="ＭＳ Ｐゴシック"/>
                <a:cs typeface="ＭＳ Ｐゴシック"/>
              </a:rPr>
              <a:pPr/>
              <a:t>23</a:t>
            </a:fld>
            <a:endParaRPr lang="en-US">
              <a:ea typeface="ＭＳ Ｐゴシック"/>
              <a:cs typeface="ＭＳ Ｐゴシック"/>
            </a:endParaRPr>
          </a:p>
        </p:txBody>
      </p:sp>
      <p:grpSp>
        <p:nvGrpSpPr>
          <p:cNvPr id="137225" name="Group 9"/>
          <p:cNvGrpSpPr>
            <a:grpSpLocks/>
          </p:cNvGrpSpPr>
          <p:nvPr/>
        </p:nvGrpSpPr>
        <p:grpSpPr bwMode="auto">
          <a:xfrm>
            <a:off x="5305425" y="4267200"/>
            <a:ext cx="3332163" cy="1897063"/>
            <a:chOff x="3504" y="768"/>
            <a:chExt cx="2099" cy="1195"/>
          </a:xfrm>
        </p:grpSpPr>
        <p:pic>
          <p:nvPicPr>
            <p:cNvPr id="137226" name="Picture 4"/>
            <p:cNvPicPr>
              <a:picLocks noChangeAspect="1" noChangeArrowheads="1"/>
            </p:cNvPicPr>
            <p:nvPr/>
          </p:nvPicPr>
          <p:blipFill>
            <a:blip r:embed="rId3" cstate="print">
              <a:clrChange>
                <a:clrFrom>
                  <a:srgbClr val="FFFFFC"/>
                </a:clrFrom>
                <a:clrTo>
                  <a:srgbClr val="FFFFFC">
                    <a:alpha val="0"/>
                  </a:srgbClr>
                </a:clrTo>
              </a:clrChange>
              <a:extLst>
                <a:ext uri="{28A0092B-C50C-407E-A947-70E740481C1C}">
                  <a14:useLocalDpi xmlns:a14="http://schemas.microsoft.com/office/drawing/2010/main"/>
                </a:ext>
              </a:extLst>
            </a:blip>
            <a:srcRect l="38416" t="8284" r="722" b="24599"/>
            <a:stretch>
              <a:fillRect/>
            </a:stretch>
          </p:blipFill>
          <p:spPr bwMode="auto">
            <a:xfrm>
              <a:off x="3504" y="768"/>
              <a:ext cx="2099" cy="1195"/>
            </a:xfrm>
            <a:prstGeom prst="rect">
              <a:avLst/>
            </a:prstGeom>
            <a:noFill/>
            <a:ln w="9525">
              <a:solidFill>
                <a:schemeClr val="tx1"/>
              </a:solidFill>
              <a:miter lim="800000"/>
              <a:headEnd/>
              <a:tailEnd/>
            </a:ln>
          </p:spPr>
        </p:pic>
        <p:sp>
          <p:nvSpPr>
            <p:cNvPr id="137227" name="TextBox 20"/>
            <p:cNvSpPr txBox="1">
              <a:spLocks noChangeArrowheads="1"/>
            </p:cNvSpPr>
            <p:nvPr/>
          </p:nvSpPr>
          <p:spPr bwMode="auto">
            <a:xfrm>
              <a:off x="4352" y="1248"/>
              <a:ext cx="403" cy="177"/>
            </a:xfrm>
            <a:prstGeom prst="rect">
              <a:avLst/>
            </a:prstGeom>
            <a:solidFill>
              <a:srgbClr val="FFFF00"/>
            </a:solidFill>
            <a:ln w="9525">
              <a:noFill/>
              <a:miter lim="800000"/>
              <a:headEnd/>
              <a:tailEnd/>
            </a:ln>
          </p:spPr>
          <p:txBody>
            <a:bodyPr wrap="none" lIns="64291" tIns="32146" rIns="64291" bIns="32146">
              <a:spAutoFit/>
            </a:bodyPr>
            <a:lstStyle/>
            <a:p>
              <a:r>
                <a:rPr lang="en-US" sz="1400" b="1" dirty="0">
                  <a:solidFill>
                    <a:srgbClr val="FF0000"/>
                  </a:solidFill>
                  <a:ea typeface="ヒラギノ角ゴ ProN W3"/>
                  <a:cs typeface="ヒラギノ角ゴ ProN W3"/>
                  <a:sym typeface="Arial" charset="0"/>
                </a:rPr>
                <a:t>SMES</a:t>
              </a:r>
            </a:p>
          </p:txBody>
        </p:sp>
      </p:grpSp>
      <p:pic>
        <p:nvPicPr>
          <p:cNvPr id="137229" name="Picture 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329238" y="500063"/>
            <a:ext cx="3286125" cy="1833562"/>
          </a:xfrm>
          <a:prstGeom prst="rect">
            <a:avLst/>
          </a:prstGeom>
          <a:noFill/>
          <a:ln w="9525">
            <a:noFill/>
            <a:miter lim="800000"/>
            <a:headEnd/>
            <a:tailEnd/>
          </a:ln>
        </p:spPr>
      </p:pic>
      <p:sp>
        <p:nvSpPr>
          <p:cNvPr id="137230" name="TextBox 1"/>
          <p:cNvSpPr txBox="1">
            <a:spLocks noChangeArrowheads="1"/>
          </p:cNvSpPr>
          <p:nvPr/>
        </p:nvSpPr>
        <p:spPr bwMode="auto">
          <a:xfrm>
            <a:off x="5953125" y="2233613"/>
            <a:ext cx="2208933" cy="280363"/>
          </a:xfrm>
          <a:prstGeom prst="rect">
            <a:avLst/>
          </a:prstGeom>
          <a:solidFill>
            <a:srgbClr val="FFFF00"/>
          </a:solidFill>
          <a:ln w="9525">
            <a:noFill/>
            <a:miter lim="800000"/>
            <a:headEnd/>
            <a:tailEnd/>
          </a:ln>
        </p:spPr>
        <p:txBody>
          <a:bodyPr wrap="none" lIns="64291" tIns="32146" rIns="64291" bIns="32146">
            <a:spAutoFit/>
          </a:bodyPr>
          <a:lstStyle/>
          <a:p>
            <a:r>
              <a:rPr lang="en-US" sz="1400" b="1" dirty="0">
                <a:solidFill>
                  <a:srgbClr val="FF0000"/>
                </a:solidFill>
                <a:ea typeface="ヒラギノ角ゴ ProN W3"/>
                <a:cs typeface="ヒラギノ角ゴ ProN W3"/>
                <a:sym typeface="Arial" charset="0"/>
              </a:rPr>
              <a:t>Laser-driven accelerator</a:t>
            </a:r>
          </a:p>
        </p:txBody>
      </p:sp>
      <p:grpSp>
        <p:nvGrpSpPr>
          <p:cNvPr id="137231" name="Group 15"/>
          <p:cNvGrpSpPr>
            <a:grpSpLocks/>
          </p:cNvGrpSpPr>
          <p:nvPr/>
        </p:nvGrpSpPr>
        <p:grpSpPr bwMode="auto">
          <a:xfrm>
            <a:off x="5207000" y="2428876"/>
            <a:ext cx="3529013" cy="1766888"/>
            <a:chOff x="384" y="2952"/>
            <a:chExt cx="2223" cy="1113"/>
          </a:xfrm>
        </p:grpSpPr>
        <p:pic>
          <p:nvPicPr>
            <p:cNvPr id="137232" name="Picture 7" descr="Screen shot 2012-01-18 at 9.31.32 AM.pn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84" y="2952"/>
              <a:ext cx="2223" cy="1047"/>
            </a:xfrm>
            <a:prstGeom prst="rect">
              <a:avLst/>
            </a:prstGeom>
            <a:noFill/>
            <a:ln w="9525">
              <a:noFill/>
              <a:miter lim="800000"/>
              <a:headEnd/>
              <a:tailEnd/>
            </a:ln>
          </p:spPr>
        </p:pic>
        <p:sp>
          <p:nvSpPr>
            <p:cNvPr id="137233" name="TextBox 21"/>
            <p:cNvSpPr txBox="1">
              <a:spLocks noChangeArrowheads="1"/>
            </p:cNvSpPr>
            <p:nvPr/>
          </p:nvSpPr>
          <p:spPr bwMode="auto">
            <a:xfrm>
              <a:off x="926" y="3888"/>
              <a:ext cx="1216" cy="177"/>
            </a:xfrm>
            <a:prstGeom prst="rect">
              <a:avLst/>
            </a:prstGeom>
            <a:solidFill>
              <a:srgbClr val="FFFF00"/>
            </a:solidFill>
            <a:ln w="9525">
              <a:noFill/>
              <a:miter lim="800000"/>
              <a:headEnd/>
              <a:tailEnd/>
            </a:ln>
          </p:spPr>
          <p:txBody>
            <a:bodyPr wrap="none" lIns="64291" tIns="32146" rIns="64291" bIns="32146">
              <a:spAutoFit/>
            </a:bodyPr>
            <a:lstStyle/>
            <a:p>
              <a:r>
                <a:rPr lang="en-US" sz="1400" b="1" dirty="0">
                  <a:solidFill>
                    <a:srgbClr val="FF0000"/>
                  </a:solidFill>
                  <a:ea typeface="ヒラギノ角ゴ ProN W3"/>
                  <a:cs typeface="ヒラギノ角ゴ ProN W3"/>
                  <a:sym typeface="Arial" charset="0"/>
                </a:rPr>
                <a:t>Ultra-compact gantry</a:t>
              </a:r>
            </a:p>
          </p:txBody>
        </p:sp>
      </p:grpSp>
    </p:spTree>
    <p:extLst>
      <p:ext uri="{BB962C8B-B14F-4D97-AF65-F5344CB8AC3E}">
        <p14:creationId xmlns:p14="http://schemas.microsoft.com/office/powerpoint/2010/main" val="1618589658"/>
      </p:ext>
    </p:extLst>
  </p:cSld>
  <p:clrMapOvr>
    <a:masterClrMapping/>
  </p:clrMapOvr>
  <p:transition xmlns:p14="http://schemas.microsoft.com/office/powerpoint/2010/main" spd="slow">
    <p:cut thruBlk="1"/>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852488"/>
            <a:ext cx="9144000" cy="600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Oval 3"/>
          <p:cNvSpPr>
            <a:spLocks noChangeArrowheads="1"/>
          </p:cNvSpPr>
          <p:nvPr/>
        </p:nvSpPr>
        <p:spPr bwMode="auto">
          <a:xfrm>
            <a:off x="914400" y="1182688"/>
            <a:ext cx="7924800" cy="1676400"/>
          </a:xfrm>
          <a:prstGeom prst="ellipse">
            <a:avLst/>
          </a:pr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Helvetica" charset="0"/>
              <a:cs typeface="Helvetica" charset="0"/>
            </a:endParaRPr>
          </a:p>
        </p:txBody>
      </p:sp>
      <p:sp>
        <p:nvSpPr>
          <p:cNvPr id="6147" name="Oval 4"/>
          <p:cNvSpPr>
            <a:spLocks noChangeArrowheads="1"/>
          </p:cNvSpPr>
          <p:nvPr/>
        </p:nvSpPr>
        <p:spPr bwMode="auto">
          <a:xfrm>
            <a:off x="914400" y="1214438"/>
            <a:ext cx="7924800" cy="1676400"/>
          </a:xfrm>
          <a:prstGeom prst="ellipse">
            <a:avLst/>
          </a:prstGeom>
          <a:noFill/>
          <a:ln w="254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Helvetica" charset="0"/>
              <a:cs typeface="Helvetica" charset="0"/>
            </a:endParaRPr>
          </a:p>
        </p:txBody>
      </p:sp>
      <p:sp>
        <p:nvSpPr>
          <p:cNvPr id="6148" name="Line 5"/>
          <p:cNvSpPr>
            <a:spLocks noChangeShapeType="1"/>
          </p:cNvSpPr>
          <p:nvPr/>
        </p:nvSpPr>
        <p:spPr bwMode="auto">
          <a:xfrm flipH="1">
            <a:off x="3200400" y="3087688"/>
            <a:ext cx="304800" cy="457200"/>
          </a:xfrm>
          <a:prstGeom prst="line">
            <a:avLst/>
          </a:prstGeom>
          <a:noFill/>
          <a:ln w="254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9" name="Line 6"/>
          <p:cNvSpPr>
            <a:spLocks noChangeShapeType="1"/>
          </p:cNvSpPr>
          <p:nvPr/>
        </p:nvSpPr>
        <p:spPr bwMode="auto">
          <a:xfrm>
            <a:off x="3200400" y="3544888"/>
            <a:ext cx="76200" cy="533400"/>
          </a:xfrm>
          <a:prstGeom prst="line">
            <a:avLst/>
          </a:prstGeom>
          <a:noFill/>
          <a:ln w="254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0" name="Arc 7"/>
          <p:cNvSpPr>
            <a:spLocks/>
          </p:cNvSpPr>
          <p:nvPr/>
        </p:nvSpPr>
        <p:spPr bwMode="auto">
          <a:xfrm>
            <a:off x="3200400" y="2782888"/>
            <a:ext cx="304800" cy="304800"/>
          </a:xfrm>
          <a:custGeom>
            <a:avLst/>
            <a:gdLst>
              <a:gd name="T0" fmla="*/ 0 w 21600"/>
              <a:gd name="T1" fmla="*/ 0 h 25397"/>
              <a:gd name="T2" fmla="*/ 2147483647 w 21600"/>
              <a:gd name="T3" fmla="*/ 2147483647 h 25397"/>
              <a:gd name="T4" fmla="*/ 0 w 21600"/>
              <a:gd name="T5" fmla="*/ 2147483647 h 25397"/>
              <a:gd name="T6" fmla="*/ 0 60000 65536"/>
              <a:gd name="T7" fmla="*/ 0 60000 65536"/>
              <a:gd name="T8" fmla="*/ 0 60000 65536"/>
              <a:gd name="T9" fmla="*/ 0 w 21600"/>
              <a:gd name="T10" fmla="*/ 0 h 25397"/>
              <a:gd name="T11" fmla="*/ 21600 w 21600"/>
              <a:gd name="T12" fmla="*/ 25397 h 25397"/>
            </a:gdLst>
            <a:ahLst/>
            <a:cxnLst>
              <a:cxn ang="T6">
                <a:pos x="T0" y="T1"/>
              </a:cxn>
              <a:cxn ang="T7">
                <a:pos x="T2" y="T3"/>
              </a:cxn>
              <a:cxn ang="T8">
                <a:pos x="T4" y="T5"/>
              </a:cxn>
            </a:cxnLst>
            <a:rect l="T9" t="T10" r="T11" b="T12"/>
            <a:pathLst>
              <a:path w="21600" h="25397" fill="none" extrusionOk="0">
                <a:moveTo>
                  <a:pt x="0" y="-1"/>
                </a:moveTo>
                <a:cubicBezTo>
                  <a:pt x="11929" y="0"/>
                  <a:pt x="21600" y="9670"/>
                  <a:pt x="21600" y="21600"/>
                </a:cubicBezTo>
                <a:cubicBezTo>
                  <a:pt x="21600" y="22873"/>
                  <a:pt x="21487" y="24143"/>
                  <a:pt x="21263" y="25396"/>
                </a:cubicBezTo>
              </a:path>
              <a:path w="21600" h="25397" stroke="0" extrusionOk="0">
                <a:moveTo>
                  <a:pt x="0" y="-1"/>
                </a:moveTo>
                <a:cubicBezTo>
                  <a:pt x="11929" y="0"/>
                  <a:pt x="21600" y="9670"/>
                  <a:pt x="21600" y="21600"/>
                </a:cubicBezTo>
                <a:cubicBezTo>
                  <a:pt x="21600" y="22873"/>
                  <a:pt x="21487" y="24143"/>
                  <a:pt x="21263" y="25396"/>
                </a:cubicBezTo>
                <a:lnTo>
                  <a:pt x="0" y="21600"/>
                </a:lnTo>
                <a:lnTo>
                  <a:pt x="0" y="-1"/>
                </a:lnTo>
                <a:close/>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51" name="Freeform 8"/>
          <p:cNvSpPr>
            <a:spLocks/>
          </p:cNvSpPr>
          <p:nvPr/>
        </p:nvSpPr>
        <p:spPr bwMode="auto">
          <a:xfrm>
            <a:off x="3505200" y="2870200"/>
            <a:ext cx="539750" cy="228600"/>
          </a:xfrm>
          <a:custGeom>
            <a:avLst/>
            <a:gdLst>
              <a:gd name="T0" fmla="*/ 0 w 288"/>
              <a:gd name="T1" fmla="*/ 2147483647 h 144"/>
              <a:gd name="T2" fmla="*/ 2147483647 w 288"/>
              <a:gd name="T3" fmla="*/ 2147483647 h 144"/>
              <a:gd name="T4" fmla="*/ 2147483647 w 288"/>
              <a:gd name="T5" fmla="*/ 0 h 144"/>
              <a:gd name="T6" fmla="*/ 0 60000 65536"/>
              <a:gd name="T7" fmla="*/ 0 60000 65536"/>
              <a:gd name="T8" fmla="*/ 0 60000 65536"/>
              <a:gd name="T9" fmla="*/ 0 w 288"/>
              <a:gd name="T10" fmla="*/ 0 h 144"/>
              <a:gd name="T11" fmla="*/ 288 w 288"/>
              <a:gd name="T12" fmla="*/ 144 h 144"/>
            </a:gdLst>
            <a:ahLst/>
            <a:cxnLst>
              <a:cxn ang="T6">
                <a:pos x="T0" y="T1"/>
              </a:cxn>
              <a:cxn ang="T7">
                <a:pos x="T2" y="T3"/>
              </a:cxn>
              <a:cxn ang="T8">
                <a:pos x="T4" y="T5"/>
              </a:cxn>
            </a:cxnLst>
            <a:rect l="T9" t="T10" r="T11" b="T12"/>
            <a:pathLst>
              <a:path w="288" h="144">
                <a:moveTo>
                  <a:pt x="0" y="144"/>
                </a:moveTo>
                <a:cubicBezTo>
                  <a:pt x="24" y="108"/>
                  <a:pt x="48" y="72"/>
                  <a:pt x="96" y="48"/>
                </a:cubicBezTo>
                <a:cubicBezTo>
                  <a:pt x="144" y="24"/>
                  <a:pt x="256" y="8"/>
                  <a:pt x="288" y="0"/>
                </a:cubicBezTo>
              </a:path>
            </a:pathLst>
          </a:custGeom>
          <a:noFill/>
          <a:ln w="2540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2" name="Line 9"/>
          <p:cNvSpPr>
            <a:spLocks noChangeShapeType="1"/>
          </p:cNvSpPr>
          <p:nvPr/>
        </p:nvSpPr>
        <p:spPr bwMode="auto">
          <a:xfrm rot="20365824" flipH="1">
            <a:off x="1274763" y="3884613"/>
            <a:ext cx="233362" cy="133350"/>
          </a:xfrm>
          <a:prstGeom prst="line">
            <a:avLst/>
          </a:prstGeom>
          <a:noFill/>
          <a:ln w="254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3" name="Line 10"/>
          <p:cNvSpPr>
            <a:spLocks noChangeShapeType="1"/>
          </p:cNvSpPr>
          <p:nvPr/>
        </p:nvSpPr>
        <p:spPr bwMode="auto">
          <a:xfrm>
            <a:off x="277813" y="3529013"/>
            <a:ext cx="733425" cy="32385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4" name="Line 11"/>
          <p:cNvSpPr>
            <a:spLocks noChangeShapeType="1"/>
          </p:cNvSpPr>
          <p:nvPr/>
        </p:nvSpPr>
        <p:spPr bwMode="auto">
          <a:xfrm rot="855002" flipV="1">
            <a:off x="1016000" y="3776663"/>
            <a:ext cx="26988" cy="7937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5" name="Line 12"/>
          <p:cNvSpPr>
            <a:spLocks noChangeShapeType="1"/>
          </p:cNvSpPr>
          <p:nvPr/>
        </p:nvSpPr>
        <p:spPr bwMode="auto">
          <a:xfrm>
            <a:off x="1066800" y="3773488"/>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6" name="Line 13"/>
          <p:cNvSpPr>
            <a:spLocks noChangeShapeType="1"/>
          </p:cNvSpPr>
          <p:nvPr/>
        </p:nvSpPr>
        <p:spPr bwMode="auto">
          <a:xfrm rot="855002" flipV="1">
            <a:off x="149225" y="3489325"/>
            <a:ext cx="150813" cy="13017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7" name="Line 14"/>
          <p:cNvSpPr>
            <a:spLocks noChangeShapeType="1"/>
          </p:cNvSpPr>
          <p:nvPr/>
        </p:nvSpPr>
        <p:spPr bwMode="auto">
          <a:xfrm rot="855002" flipV="1">
            <a:off x="44450" y="3436938"/>
            <a:ext cx="150813" cy="13017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8" name="Line 15"/>
          <p:cNvSpPr>
            <a:spLocks noChangeShapeType="1"/>
          </p:cNvSpPr>
          <p:nvPr/>
        </p:nvSpPr>
        <p:spPr bwMode="auto">
          <a:xfrm rot="-741322">
            <a:off x="44450" y="3527425"/>
            <a:ext cx="92075" cy="762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9" name="Line 16"/>
          <p:cNvSpPr>
            <a:spLocks noChangeShapeType="1"/>
          </p:cNvSpPr>
          <p:nvPr/>
        </p:nvSpPr>
        <p:spPr bwMode="auto">
          <a:xfrm rot="-369779">
            <a:off x="200025" y="3444875"/>
            <a:ext cx="109538" cy="762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0" name="Line 17"/>
          <p:cNvSpPr>
            <a:spLocks noChangeShapeType="1"/>
          </p:cNvSpPr>
          <p:nvPr/>
        </p:nvSpPr>
        <p:spPr bwMode="auto">
          <a:xfrm rot="344547">
            <a:off x="1031875" y="3825875"/>
            <a:ext cx="26988" cy="344488"/>
          </a:xfrm>
          <a:prstGeom prst="line">
            <a:avLst/>
          </a:prstGeom>
          <a:noFill/>
          <a:ln w="2540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1" name="Line 18"/>
          <p:cNvSpPr>
            <a:spLocks noChangeShapeType="1"/>
          </p:cNvSpPr>
          <p:nvPr/>
        </p:nvSpPr>
        <p:spPr bwMode="auto">
          <a:xfrm>
            <a:off x="1041400" y="4168775"/>
            <a:ext cx="101600" cy="138113"/>
          </a:xfrm>
          <a:prstGeom prst="line">
            <a:avLst/>
          </a:prstGeom>
          <a:noFill/>
          <a:ln w="2540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2" name="Line 19"/>
          <p:cNvSpPr>
            <a:spLocks noChangeShapeType="1"/>
          </p:cNvSpPr>
          <p:nvPr/>
        </p:nvSpPr>
        <p:spPr bwMode="auto">
          <a:xfrm>
            <a:off x="1143000" y="4306888"/>
            <a:ext cx="1066800" cy="762000"/>
          </a:xfrm>
          <a:prstGeom prst="line">
            <a:avLst/>
          </a:prstGeom>
          <a:noFill/>
          <a:ln w="2540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3" name="Line 20"/>
          <p:cNvSpPr>
            <a:spLocks noChangeShapeType="1"/>
          </p:cNvSpPr>
          <p:nvPr/>
        </p:nvSpPr>
        <p:spPr bwMode="auto">
          <a:xfrm>
            <a:off x="2209800" y="5068888"/>
            <a:ext cx="304800" cy="152400"/>
          </a:xfrm>
          <a:prstGeom prst="line">
            <a:avLst/>
          </a:prstGeom>
          <a:noFill/>
          <a:ln w="2540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4" name="Line 21"/>
          <p:cNvSpPr>
            <a:spLocks noChangeShapeType="1"/>
          </p:cNvSpPr>
          <p:nvPr/>
        </p:nvSpPr>
        <p:spPr bwMode="auto">
          <a:xfrm>
            <a:off x="2514600" y="5221288"/>
            <a:ext cx="3200400" cy="152400"/>
          </a:xfrm>
          <a:prstGeom prst="line">
            <a:avLst/>
          </a:prstGeom>
          <a:noFill/>
          <a:ln w="2540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5" name="Line 22"/>
          <p:cNvSpPr>
            <a:spLocks noChangeShapeType="1"/>
          </p:cNvSpPr>
          <p:nvPr/>
        </p:nvSpPr>
        <p:spPr bwMode="auto">
          <a:xfrm flipH="1">
            <a:off x="5638800" y="5373688"/>
            <a:ext cx="76200" cy="109537"/>
          </a:xfrm>
          <a:prstGeom prst="line">
            <a:avLst/>
          </a:prstGeom>
          <a:noFill/>
          <a:ln w="2540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6" name="Rectangle 23"/>
          <p:cNvSpPr>
            <a:spLocks noChangeArrowheads="1"/>
          </p:cNvSpPr>
          <p:nvPr/>
        </p:nvSpPr>
        <p:spPr bwMode="auto">
          <a:xfrm rot="183840">
            <a:off x="4572000" y="5373688"/>
            <a:ext cx="304800" cy="76200"/>
          </a:xfrm>
          <a:prstGeom prst="rect">
            <a:avLst/>
          </a:prstGeom>
          <a:solidFill>
            <a:srgbClr val="FFCC00"/>
          </a:solidFill>
          <a:ln w="9525">
            <a:solidFill>
              <a:srgbClr val="FFCC00"/>
            </a:solidFill>
            <a:miter lim="800000"/>
            <a:headEnd/>
            <a:tailEnd/>
          </a:ln>
        </p:spPr>
        <p:txBody>
          <a:bodyPr wrap="none" anchor="ctr"/>
          <a:lstStyle/>
          <a:p>
            <a:endParaRPr lang="en-US">
              <a:latin typeface="Helvetica" charset="0"/>
              <a:cs typeface="Helvetica" charset="0"/>
            </a:endParaRPr>
          </a:p>
        </p:txBody>
      </p:sp>
      <p:sp>
        <p:nvSpPr>
          <p:cNvPr id="6167" name="Rectangle 24"/>
          <p:cNvSpPr>
            <a:spLocks noChangeArrowheads="1"/>
          </p:cNvSpPr>
          <p:nvPr/>
        </p:nvSpPr>
        <p:spPr bwMode="auto">
          <a:xfrm rot="183840">
            <a:off x="5105400" y="5410200"/>
            <a:ext cx="304800" cy="76200"/>
          </a:xfrm>
          <a:prstGeom prst="rect">
            <a:avLst/>
          </a:prstGeom>
          <a:solidFill>
            <a:srgbClr val="FFCC00"/>
          </a:solidFill>
          <a:ln w="9525">
            <a:solidFill>
              <a:srgbClr val="FFCC00"/>
            </a:solidFill>
            <a:miter lim="800000"/>
            <a:headEnd/>
            <a:tailEnd/>
          </a:ln>
        </p:spPr>
        <p:txBody>
          <a:bodyPr wrap="none" anchor="ctr"/>
          <a:lstStyle/>
          <a:p>
            <a:endParaRPr lang="en-US">
              <a:latin typeface="Helvetica" charset="0"/>
              <a:cs typeface="Helvetica" charset="0"/>
            </a:endParaRPr>
          </a:p>
        </p:txBody>
      </p:sp>
      <p:sp>
        <p:nvSpPr>
          <p:cNvPr id="6168" name="Line 25"/>
          <p:cNvSpPr>
            <a:spLocks noChangeShapeType="1"/>
          </p:cNvSpPr>
          <p:nvPr/>
        </p:nvSpPr>
        <p:spPr bwMode="auto">
          <a:xfrm rot="216884" flipH="1">
            <a:off x="5410200" y="5465763"/>
            <a:ext cx="255588" cy="0"/>
          </a:xfrm>
          <a:prstGeom prst="line">
            <a:avLst/>
          </a:prstGeom>
          <a:noFill/>
          <a:ln w="2540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9" name="Line 26"/>
          <p:cNvSpPr>
            <a:spLocks noChangeShapeType="1"/>
          </p:cNvSpPr>
          <p:nvPr/>
        </p:nvSpPr>
        <p:spPr bwMode="auto">
          <a:xfrm rot="216884" flipH="1">
            <a:off x="4876800" y="5419725"/>
            <a:ext cx="152400" cy="0"/>
          </a:xfrm>
          <a:prstGeom prst="line">
            <a:avLst/>
          </a:prstGeom>
          <a:noFill/>
          <a:ln w="25400">
            <a:solidFill>
              <a:srgbClr val="FFCC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170" name="Line 27"/>
          <p:cNvSpPr>
            <a:spLocks noChangeShapeType="1"/>
          </p:cNvSpPr>
          <p:nvPr/>
        </p:nvSpPr>
        <p:spPr bwMode="auto">
          <a:xfrm rot="216884" flipH="1">
            <a:off x="5030788" y="5370513"/>
            <a:ext cx="76200" cy="76200"/>
          </a:xfrm>
          <a:prstGeom prst="line">
            <a:avLst/>
          </a:prstGeom>
          <a:noFill/>
          <a:ln w="25400">
            <a:solidFill>
              <a:srgbClr val="FFCC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171" name="Line 28"/>
          <p:cNvSpPr>
            <a:spLocks noChangeShapeType="1"/>
          </p:cNvSpPr>
          <p:nvPr/>
        </p:nvSpPr>
        <p:spPr bwMode="auto">
          <a:xfrm rot="274163" flipH="1">
            <a:off x="5105400" y="5378450"/>
            <a:ext cx="381000" cy="9525"/>
          </a:xfrm>
          <a:prstGeom prst="line">
            <a:avLst/>
          </a:prstGeom>
          <a:noFill/>
          <a:ln w="25400">
            <a:solidFill>
              <a:srgbClr val="FFCC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172" name="Line 29"/>
          <p:cNvSpPr>
            <a:spLocks noChangeShapeType="1"/>
          </p:cNvSpPr>
          <p:nvPr/>
        </p:nvSpPr>
        <p:spPr bwMode="auto">
          <a:xfrm rot="216884" flipH="1" flipV="1">
            <a:off x="5480050" y="5383213"/>
            <a:ext cx="76200" cy="76200"/>
          </a:xfrm>
          <a:prstGeom prst="line">
            <a:avLst/>
          </a:prstGeom>
          <a:noFill/>
          <a:ln w="25400">
            <a:solidFill>
              <a:srgbClr val="FFCC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173" name="Line 30"/>
          <p:cNvSpPr>
            <a:spLocks noChangeShapeType="1"/>
          </p:cNvSpPr>
          <p:nvPr/>
        </p:nvSpPr>
        <p:spPr bwMode="auto">
          <a:xfrm rot="-318485" flipH="1" flipV="1">
            <a:off x="2819400" y="3697288"/>
            <a:ext cx="381000" cy="228600"/>
          </a:xfrm>
          <a:prstGeom prst="line">
            <a:avLst/>
          </a:prstGeom>
          <a:noFill/>
          <a:ln w="254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4" name="Line 31"/>
          <p:cNvSpPr>
            <a:spLocks noChangeShapeType="1"/>
          </p:cNvSpPr>
          <p:nvPr/>
        </p:nvSpPr>
        <p:spPr bwMode="auto">
          <a:xfrm flipH="1">
            <a:off x="2514600" y="3719513"/>
            <a:ext cx="304800" cy="0"/>
          </a:xfrm>
          <a:prstGeom prst="line">
            <a:avLst/>
          </a:prstGeom>
          <a:noFill/>
          <a:ln w="254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5" name="Line 32"/>
          <p:cNvSpPr>
            <a:spLocks noChangeShapeType="1"/>
          </p:cNvSpPr>
          <p:nvPr/>
        </p:nvSpPr>
        <p:spPr bwMode="auto">
          <a:xfrm flipH="1" flipV="1">
            <a:off x="2362200" y="3646488"/>
            <a:ext cx="152400" cy="76200"/>
          </a:xfrm>
          <a:prstGeom prst="line">
            <a:avLst/>
          </a:prstGeom>
          <a:noFill/>
          <a:ln w="254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6" name="Oval 33"/>
          <p:cNvSpPr>
            <a:spLocks noChangeArrowheads="1"/>
          </p:cNvSpPr>
          <p:nvPr/>
        </p:nvSpPr>
        <p:spPr bwMode="auto">
          <a:xfrm>
            <a:off x="2286000" y="3573463"/>
            <a:ext cx="152400" cy="76200"/>
          </a:xfrm>
          <a:prstGeom prst="ellipse">
            <a:avLst/>
          </a:prstGeom>
          <a:noFill/>
          <a:ln w="2540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Helvetica" charset="0"/>
              <a:cs typeface="Helvetica" charset="0"/>
            </a:endParaRPr>
          </a:p>
        </p:txBody>
      </p:sp>
      <p:sp>
        <p:nvSpPr>
          <p:cNvPr id="6177" name="Line 34"/>
          <p:cNvSpPr>
            <a:spLocks noChangeShapeType="1"/>
          </p:cNvSpPr>
          <p:nvPr/>
        </p:nvSpPr>
        <p:spPr bwMode="auto">
          <a:xfrm flipH="1">
            <a:off x="3200400" y="4154488"/>
            <a:ext cx="228600" cy="123825"/>
          </a:xfrm>
          <a:prstGeom prst="line">
            <a:avLst/>
          </a:prstGeom>
          <a:noFill/>
          <a:ln w="254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8" name="Line 35"/>
          <p:cNvSpPr>
            <a:spLocks noChangeShapeType="1"/>
          </p:cNvSpPr>
          <p:nvPr/>
        </p:nvSpPr>
        <p:spPr bwMode="auto">
          <a:xfrm flipH="1">
            <a:off x="3276600" y="3849688"/>
            <a:ext cx="304800" cy="381000"/>
          </a:xfrm>
          <a:prstGeom prst="line">
            <a:avLst/>
          </a:prstGeom>
          <a:noFill/>
          <a:ln w="254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9" name="Line 36"/>
          <p:cNvSpPr>
            <a:spLocks noChangeShapeType="1"/>
          </p:cNvSpPr>
          <p:nvPr/>
        </p:nvSpPr>
        <p:spPr bwMode="auto">
          <a:xfrm flipH="1">
            <a:off x="3429000" y="4002088"/>
            <a:ext cx="152400" cy="152400"/>
          </a:xfrm>
          <a:prstGeom prst="line">
            <a:avLst/>
          </a:prstGeom>
          <a:noFill/>
          <a:ln w="254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0" name="Line 37"/>
          <p:cNvSpPr>
            <a:spLocks noChangeShapeType="1"/>
          </p:cNvSpPr>
          <p:nvPr/>
        </p:nvSpPr>
        <p:spPr bwMode="auto">
          <a:xfrm flipH="1">
            <a:off x="3429000" y="4002088"/>
            <a:ext cx="381000" cy="152400"/>
          </a:xfrm>
          <a:prstGeom prst="line">
            <a:avLst/>
          </a:prstGeom>
          <a:noFill/>
          <a:ln w="254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1" name="Line 38"/>
          <p:cNvSpPr>
            <a:spLocks noChangeShapeType="1"/>
          </p:cNvSpPr>
          <p:nvPr/>
        </p:nvSpPr>
        <p:spPr bwMode="auto">
          <a:xfrm rot="20674670" flipH="1">
            <a:off x="3733800" y="3925888"/>
            <a:ext cx="152400" cy="76200"/>
          </a:xfrm>
          <a:prstGeom prst="line">
            <a:avLst/>
          </a:prstGeom>
          <a:noFill/>
          <a:ln w="254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2" name="Line 40"/>
          <p:cNvSpPr>
            <a:spLocks noChangeShapeType="1"/>
          </p:cNvSpPr>
          <p:nvPr/>
        </p:nvSpPr>
        <p:spPr bwMode="auto">
          <a:xfrm rot="1243533" flipH="1" flipV="1">
            <a:off x="3189288" y="3921125"/>
            <a:ext cx="92075" cy="76200"/>
          </a:xfrm>
          <a:prstGeom prst="line">
            <a:avLst/>
          </a:prstGeom>
          <a:noFill/>
          <a:ln w="254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3" name="Line 41"/>
          <p:cNvSpPr>
            <a:spLocks noChangeShapeType="1"/>
          </p:cNvSpPr>
          <p:nvPr/>
        </p:nvSpPr>
        <p:spPr bwMode="auto">
          <a:xfrm flipH="1" flipV="1">
            <a:off x="3124200" y="3316288"/>
            <a:ext cx="76200" cy="228600"/>
          </a:xfrm>
          <a:prstGeom prst="line">
            <a:avLst/>
          </a:prstGeom>
          <a:noFill/>
          <a:ln w="25400">
            <a:solidFill>
              <a:srgbClr val="00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4" name="Line 42"/>
          <p:cNvSpPr>
            <a:spLocks noChangeShapeType="1"/>
          </p:cNvSpPr>
          <p:nvPr/>
        </p:nvSpPr>
        <p:spPr bwMode="auto">
          <a:xfrm rot="13263285" flipV="1">
            <a:off x="1322388" y="3652838"/>
            <a:ext cx="215900" cy="160337"/>
          </a:xfrm>
          <a:prstGeom prst="line">
            <a:avLst/>
          </a:prstGeom>
          <a:noFill/>
          <a:ln w="2540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5" name="Rectangle 43"/>
          <p:cNvSpPr>
            <a:spLocks noChangeArrowheads="1"/>
          </p:cNvSpPr>
          <p:nvPr/>
        </p:nvSpPr>
        <p:spPr bwMode="auto">
          <a:xfrm rot="4257526">
            <a:off x="1873250" y="3584575"/>
            <a:ext cx="76200" cy="152400"/>
          </a:xfrm>
          <a:prstGeom prst="rect">
            <a:avLst/>
          </a:prstGeom>
          <a:solidFill>
            <a:srgbClr val="800080"/>
          </a:solidFill>
          <a:ln w="9525">
            <a:solidFill>
              <a:srgbClr val="0000FF"/>
            </a:solidFill>
            <a:miter lim="800000"/>
            <a:headEnd/>
            <a:tailEnd/>
          </a:ln>
        </p:spPr>
        <p:txBody>
          <a:bodyPr wrap="none" anchor="ctr"/>
          <a:lstStyle/>
          <a:p>
            <a:endParaRPr lang="en-US">
              <a:latin typeface="Helvetica" charset="0"/>
              <a:cs typeface="Helvetica" charset="0"/>
            </a:endParaRPr>
          </a:p>
        </p:txBody>
      </p:sp>
      <p:sp>
        <p:nvSpPr>
          <p:cNvPr id="6186" name="Line 44"/>
          <p:cNvSpPr>
            <a:spLocks noChangeShapeType="1"/>
          </p:cNvSpPr>
          <p:nvPr/>
        </p:nvSpPr>
        <p:spPr bwMode="auto">
          <a:xfrm rot="21414741" flipH="1">
            <a:off x="1555750" y="3692525"/>
            <a:ext cx="284163" cy="49213"/>
          </a:xfrm>
          <a:prstGeom prst="line">
            <a:avLst/>
          </a:prstGeom>
          <a:noFill/>
          <a:ln w="2540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7" name="Text Box 45"/>
          <p:cNvSpPr txBox="1">
            <a:spLocks noChangeArrowheads="1"/>
          </p:cNvSpPr>
          <p:nvPr/>
        </p:nvSpPr>
        <p:spPr bwMode="auto">
          <a:xfrm>
            <a:off x="4216400" y="1616075"/>
            <a:ext cx="1062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sz="2800">
                <a:solidFill>
                  <a:schemeClr val="bg1"/>
                </a:solidFill>
                <a:latin typeface="Helvetica" charset="0"/>
                <a:cs typeface="Helvetica" charset="0"/>
              </a:rPr>
              <a:t>RHIC</a:t>
            </a:r>
          </a:p>
        </p:txBody>
      </p:sp>
      <p:sp>
        <p:nvSpPr>
          <p:cNvPr id="6188" name="Text Box 46"/>
          <p:cNvSpPr txBox="1">
            <a:spLocks noChangeArrowheads="1"/>
          </p:cNvSpPr>
          <p:nvPr/>
        </p:nvSpPr>
        <p:spPr bwMode="auto">
          <a:xfrm>
            <a:off x="1477963" y="3284538"/>
            <a:ext cx="674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sz="1400">
                <a:solidFill>
                  <a:schemeClr val="bg1"/>
                </a:solidFill>
                <a:latin typeface="Helvetica" charset="0"/>
                <a:cs typeface="Helvetica" charset="0"/>
              </a:rPr>
              <a:t>NSRL</a:t>
            </a:r>
          </a:p>
        </p:txBody>
      </p:sp>
      <p:sp>
        <p:nvSpPr>
          <p:cNvPr id="6189" name="Text Box 47"/>
          <p:cNvSpPr txBox="1">
            <a:spLocks noChangeArrowheads="1"/>
          </p:cNvSpPr>
          <p:nvPr/>
        </p:nvSpPr>
        <p:spPr bwMode="auto">
          <a:xfrm>
            <a:off x="-52388" y="3175000"/>
            <a:ext cx="75882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sz="1400">
                <a:solidFill>
                  <a:schemeClr val="bg1"/>
                </a:solidFill>
                <a:latin typeface="Helvetica" charset="0"/>
                <a:cs typeface="Helvetica" charset="0"/>
              </a:rPr>
              <a:t>LINAC</a:t>
            </a:r>
          </a:p>
        </p:txBody>
      </p:sp>
      <p:sp>
        <p:nvSpPr>
          <p:cNvPr id="6190" name="Text Box 48"/>
          <p:cNvSpPr txBox="1">
            <a:spLocks noChangeArrowheads="1"/>
          </p:cNvSpPr>
          <p:nvPr/>
        </p:nvSpPr>
        <p:spPr bwMode="auto">
          <a:xfrm>
            <a:off x="923925" y="3476625"/>
            <a:ext cx="86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sz="1400">
                <a:solidFill>
                  <a:schemeClr val="bg1"/>
                </a:solidFill>
                <a:latin typeface="Helvetica" charset="0"/>
                <a:cs typeface="Helvetica" charset="0"/>
              </a:rPr>
              <a:t>Booster</a:t>
            </a:r>
          </a:p>
        </p:txBody>
      </p:sp>
      <p:sp>
        <p:nvSpPr>
          <p:cNvPr id="6191" name="Text Box 49"/>
          <p:cNvSpPr txBox="1">
            <a:spLocks noChangeArrowheads="1"/>
          </p:cNvSpPr>
          <p:nvPr/>
        </p:nvSpPr>
        <p:spPr bwMode="auto">
          <a:xfrm>
            <a:off x="1920875" y="38862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sz="1800">
                <a:solidFill>
                  <a:schemeClr val="bg1"/>
                </a:solidFill>
                <a:latin typeface="Helvetica" charset="0"/>
                <a:cs typeface="Helvetica" charset="0"/>
              </a:rPr>
              <a:t>AGS</a:t>
            </a:r>
          </a:p>
        </p:txBody>
      </p:sp>
      <p:sp>
        <p:nvSpPr>
          <p:cNvPr id="6192" name="Text Box 50"/>
          <p:cNvSpPr txBox="1">
            <a:spLocks noChangeArrowheads="1"/>
          </p:cNvSpPr>
          <p:nvPr/>
        </p:nvSpPr>
        <p:spPr bwMode="auto">
          <a:xfrm>
            <a:off x="4454525" y="5029200"/>
            <a:ext cx="968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sz="1400">
                <a:solidFill>
                  <a:schemeClr val="bg1"/>
                </a:solidFill>
                <a:latin typeface="Helvetica" charset="0"/>
                <a:cs typeface="Helvetica" charset="0"/>
              </a:rPr>
              <a:t>Tandems</a:t>
            </a:r>
          </a:p>
        </p:txBody>
      </p:sp>
      <p:sp>
        <p:nvSpPr>
          <p:cNvPr id="6193" name="Rectangle 51"/>
          <p:cNvSpPr>
            <a:spLocks noChangeArrowheads="1"/>
          </p:cNvSpPr>
          <p:nvPr/>
        </p:nvSpPr>
        <p:spPr bwMode="auto">
          <a:xfrm rot="219660">
            <a:off x="3581400" y="2782888"/>
            <a:ext cx="152400" cy="98425"/>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Helvetica" charset="0"/>
              <a:cs typeface="Helvetica" charset="0"/>
            </a:endParaRPr>
          </a:p>
        </p:txBody>
      </p:sp>
      <p:sp>
        <p:nvSpPr>
          <p:cNvPr id="6194" name="Rectangle 52"/>
          <p:cNvSpPr>
            <a:spLocks noChangeArrowheads="1"/>
          </p:cNvSpPr>
          <p:nvPr/>
        </p:nvSpPr>
        <p:spPr bwMode="auto">
          <a:xfrm rot="3112852">
            <a:off x="900113" y="2151062"/>
            <a:ext cx="152400" cy="98425"/>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Helvetica" charset="0"/>
              <a:cs typeface="Helvetica" charset="0"/>
            </a:endParaRPr>
          </a:p>
        </p:txBody>
      </p:sp>
      <p:sp>
        <p:nvSpPr>
          <p:cNvPr id="6195" name="Rectangle 53"/>
          <p:cNvSpPr>
            <a:spLocks noChangeArrowheads="1"/>
          </p:cNvSpPr>
          <p:nvPr/>
        </p:nvSpPr>
        <p:spPr bwMode="auto">
          <a:xfrm rot="-771096">
            <a:off x="7829550" y="2525713"/>
            <a:ext cx="152400" cy="98425"/>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Helvetica" charset="0"/>
              <a:cs typeface="Helvetica" charset="0"/>
            </a:endParaRPr>
          </a:p>
        </p:txBody>
      </p:sp>
      <p:sp>
        <p:nvSpPr>
          <p:cNvPr id="6196" name="Rectangle 54"/>
          <p:cNvSpPr>
            <a:spLocks noChangeArrowheads="1"/>
          </p:cNvSpPr>
          <p:nvPr/>
        </p:nvSpPr>
        <p:spPr bwMode="auto">
          <a:xfrm rot="1180436">
            <a:off x="8226425" y="1570038"/>
            <a:ext cx="152400" cy="98425"/>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Helvetica" charset="0"/>
              <a:cs typeface="Helvetica" charset="0"/>
            </a:endParaRPr>
          </a:p>
        </p:txBody>
      </p:sp>
      <p:sp>
        <p:nvSpPr>
          <p:cNvPr id="6197" name="Rectangle 55"/>
          <p:cNvSpPr>
            <a:spLocks noChangeArrowheads="1"/>
          </p:cNvSpPr>
          <p:nvPr/>
        </p:nvSpPr>
        <p:spPr bwMode="auto">
          <a:xfrm rot="181585">
            <a:off x="5627688" y="1166813"/>
            <a:ext cx="152400" cy="98425"/>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Helvetica" charset="0"/>
              <a:cs typeface="Helvetica" charset="0"/>
            </a:endParaRPr>
          </a:p>
        </p:txBody>
      </p:sp>
      <p:sp>
        <p:nvSpPr>
          <p:cNvPr id="6198" name="Rectangle 56"/>
          <p:cNvSpPr>
            <a:spLocks noChangeArrowheads="1"/>
          </p:cNvSpPr>
          <p:nvPr/>
        </p:nvSpPr>
        <p:spPr bwMode="auto">
          <a:xfrm rot="-581619">
            <a:off x="2498725" y="1303338"/>
            <a:ext cx="152400" cy="98425"/>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Helvetica" charset="0"/>
              <a:cs typeface="Helvetica" charset="0"/>
            </a:endParaRPr>
          </a:p>
        </p:txBody>
      </p:sp>
      <p:sp>
        <p:nvSpPr>
          <p:cNvPr id="6199" name="Text Box 57"/>
          <p:cNvSpPr txBox="1">
            <a:spLocks noChangeArrowheads="1"/>
          </p:cNvSpPr>
          <p:nvPr/>
        </p:nvSpPr>
        <p:spPr bwMode="auto">
          <a:xfrm>
            <a:off x="3819525" y="2859088"/>
            <a:ext cx="1211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sz="1400">
                <a:solidFill>
                  <a:schemeClr val="bg1"/>
                </a:solidFill>
                <a:latin typeface="Helvetica" charset="0"/>
                <a:cs typeface="Helvetica" charset="0"/>
              </a:rPr>
              <a:t>STAR</a:t>
            </a:r>
          </a:p>
          <a:p>
            <a:pPr eaLnBrk="1" hangingPunct="1"/>
            <a:r>
              <a:rPr lang="en-US" sz="1400">
                <a:solidFill>
                  <a:srgbClr val="FFFF00"/>
                </a:solidFill>
                <a:latin typeface="Helvetica" charset="0"/>
                <a:cs typeface="Helvetica" charset="0"/>
              </a:rPr>
              <a:t>6:00 o’clock</a:t>
            </a:r>
          </a:p>
        </p:txBody>
      </p:sp>
      <p:sp>
        <p:nvSpPr>
          <p:cNvPr id="6200" name="Text Box 58"/>
          <p:cNvSpPr txBox="1">
            <a:spLocks noChangeArrowheads="1"/>
          </p:cNvSpPr>
          <p:nvPr/>
        </p:nvSpPr>
        <p:spPr bwMode="auto">
          <a:xfrm>
            <a:off x="106363" y="2286000"/>
            <a:ext cx="1212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sz="1400">
                <a:solidFill>
                  <a:schemeClr val="bg1"/>
                </a:solidFill>
                <a:latin typeface="Helvetica" charset="0"/>
                <a:cs typeface="Helvetica" charset="0"/>
              </a:rPr>
              <a:t>PHENIX</a:t>
            </a:r>
          </a:p>
          <a:p>
            <a:pPr eaLnBrk="1" hangingPunct="1"/>
            <a:r>
              <a:rPr lang="en-US" sz="1400">
                <a:solidFill>
                  <a:srgbClr val="FFFF00"/>
                </a:solidFill>
                <a:latin typeface="Helvetica" charset="0"/>
                <a:cs typeface="Helvetica" charset="0"/>
              </a:rPr>
              <a:t>8:00 o’clock</a:t>
            </a:r>
          </a:p>
        </p:txBody>
      </p:sp>
      <p:sp>
        <p:nvSpPr>
          <p:cNvPr id="6201" name="Text Box 59"/>
          <p:cNvSpPr txBox="1">
            <a:spLocks noChangeArrowheads="1"/>
          </p:cNvSpPr>
          <p:nvPr/>
        </p:nvSpPr>
        <p:spPr bwMode="auto">
          <a:xfrm>
            <a:off x="2182813" y="1393825"/>
            <a:ext cx="13128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sz="1400">
                <a:solidFill>
                  <a:srgbClr val="FFFF00"/>
                </a:solidFill>
                <a:latin typeface="Helvetica" charset="0"/>
                <a:cs typeface="Helvetica" charset="0"/>
              </a:rPr>
              <a:t>10:00 o’clock</a:t>
            </a:r>
          </a:p>
        </p:txBody>
      </p:sp>
      <p:sp>
        <p:nvSpPr>
          <p:cNvPr id="6202" name="Text Box 60"/>
          <p:cNvSpPr txBox="1">
            <a:spLocks noChangeArrowheads="1"/>
          </p:cNvSpPr>
          <p:nvPr/>
        </p:nvSpPr>
        <p:spPr bwMode="auto">
          <a:xfrm>
            <a:off x="4913313" y="1219200"/>
            <a:ext cx="1878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sz="1400">
                <a:solidFill>
                  <a:schemeClr val="bg1"/>
                </a:solidFill>
                <a:latin typeface="Helvetica" charset="0"/>
                <a:cs typeface="Helvetica" charset="0"/>
              </a:rPr>
              <a:t>Polarized Jet Target</a:t>
            </a:r>
          </a:p>
          <a:p>
            <a:pPr eaLnBrk="1" hangingPunct="1"/>
            <a:r>
              <a:rPr lang="en-US" sz="1400">
                <a:solidFill>
                  <a:srgbClr val="FFFF00"/>
                </a:solidFill>
                <a:latin typeface="Helvetica" charset="0"/>
                <a:cs typeface="Helvetica" charset="0"/>
              </a:rPr>
              <a:t>12:00 o’clock</a:t>
            </a:r>
          </a:p>
        </p:txBody>
      </p:sp>
      <p:sp>
        <p:nvSpPr>
          <p:cNvPr id="6203" name="Text Box 61"/>
          <p:cNvSpPr txBox="1">
            <a:spLocks noChangeArrowheads="1"/>
          </p:cNvSpPr>
          <p:nvPr/>
        </p:nvSpPr>
        <p:spPr bwMode="auto">
          <a:xfrm>
            <a:off x="7751763" y="2590800"/>
            <a:ext cx="1211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sz="1400">
                <a:solidFill>
                  <a:schemeClr val="bg1"/>
                </a:solidFill>
                <a:latin typeface="Helvetica" charset="0"/>
                <a:cs typeface="Helvetica" charset="0"/>
              </a:rPr>
              <a:t>RF</a:t>
            </a:r>
          </a:p>
          <a:p>
            <a:pPr eaLnBrk="1" hangingPunct="1"/>
            <a:r>
              <a:rPr lang="en-US" sz="1400">
                <a:solidFill>
                  <a:srgbClr val="FFFF00"/>
                </a:solidFill>
                <a:latin typeface="Helvetica" charset="0"/>
                <a:cs typeface="Helvetica" charset="0"/>
              </a:rPr>
              <a:t>4:00 o’clock</a:t>
            </a:r>
          </a:p>
        </p:txBody>
      </p:sp>
      <p:sp>
        <p:nvSpPr>
          <p:cNvPr id="6204" name="Text Box 62"/>
          <p:cNvSpPr txBox="1">
            <a:spLocks noChangeArrowheads="1"/>
          </p:cNvSpPr>
          <p:nvPr/>
        </p:nvSpPr>
        <p:spPr bwMode="auto">
          <a:xfrm>
            <a:off x="7453313" y="1552575"/>
            <a:ext cx="12334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sz="1400">
                <a:solidFill>
                  <a:schemeClr val="bg1"/>
                </a:solidFill>
                <a:latin typeface="Helvetica" charset="0"/>
                <a:cs typeface="Helvetica" charset="0"/>
              </a:rPr>
              <a:t>(CeC)</a:t>
            </a:r>
          </a:p>
          <a:p>
            <a:pPr eaLnBrk="1" hangingPunct="1"/>
            <a:r>
              <a:rPr lang="en-US" sz="1400">
                <a:solidFill>
                  <a:srgbClr val="FFFF00"/>
                </a:solidFill>
                <a:latin typeface="Helvetica" charset="0"/>
                <a:cs typeface="Helvetica" charset="0"/>
              </a:rPr>
              <a:t>2:00 o’clock</a:t>
            </a:r>
          </a:p>
        </p:txBody>
      </p:sp>
      <p:sp>
        <p:nvSpPr>
          <p:cNvPr id="6205" name="Rectangle 63"/>
          <p:cNvSpPr>
            <a:spLocks noGrp="1" noChangeArrowheads="1"/>
          </p:cNvSpPr>
          <p:nvPr>
            <p:ph type="title"/>
          </p:nvPr>
        </p:nvSpPr>
        <p:spPr>
          <a:xfrm>
            <a:off x="342900" y="96838"/>
            <a:ext cx="8648700" cy="719137"/>
          </a:xfrm>
        </p:spPr>
        <p:txBody>
          <a:bodyPr/>
          <a:lstStyle/>
          <a:p>
            <a:r>
              <a:rPr dirty="0">
                <a:latin typeface="Helvetica" charset="0"/>
                <a:ea typeface="ＭＳ Ｐゴシック" charset="0"/>
              </a:rPr>
              <a:t>RHIC – </a:t>
            </a:r>
            <a:r>
              <a:rPr dirty="0" smtClean="0">
                <a:latin typeface="Helvetica" charset="0"/>
                <a:ea typeface="ＭＳ Ｐゴシック" charset="0"/>
              </a:rPr>
              <a:t>Hadron</a:t>
            </a:r>
            <a:r>
              <a:rPr lang="en-US" dirty="0" smtClean="0">
                <a:latin typeface="Helvetica" charset="0"/>
                <a:ea typeface="ＭＳ Ｐゴシック" charset="0"/>
              </a:rPr>
              <a:t> &amp; Nucleus</a:t>
            </a:r>
            <a:r>
              <a:rPr dirty="0" smtClean="0">
                <a:latin typeface="Helvetica" charset="0"/>
                <a:ea typeface="ＭＳ Ｐゴシック" charset="0"/>
              </a:rPr>
              <a:t> </a:t>
            </a:r>
            <a:r>
              <a:rPr dirty="0">
                <a:latin typeface="Helvetica" charset="0"/>
                <a:ea typeface="ＭＳ Ｐゴシック" charset="0"/>
              </a:rPr>
              <a:t>Collider</a:t>
            </a:r>
          </a:p>
        </p:txBody>
      </p:sp>
      <p:sp>
        <p:nvSpPr>
          <p:cNvPr id="6206" name="Line 66"/>
          <p:cNvSpPr>
            <a:spLocks noChangeShapeType="1"/>
          </p:cNvSpPr>
          <p:nvPr/>
        </p:nvSpPr>
        <p:spPr bwMode="auto">
          <a:xfrm>
            <a:off x="836613" y="3741738"/>
            <a:ext cx="220662" cy="100012"/>
          </a:xfrm>
          <a:prstGeom prst="line">
            <a:avLst/>
          </a:prstGeom>
          <a:noFill/>
          <a:ln w="25400">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7" name="Oval 67"/>
          <p:cNvSpPr>
            <a:spLocks noChangeArrowheads="1"/>
          </p:cNvSpPr>
          <p:nvPr/>
        </p:nvSpPr>
        <p:spPr bwMode="auto">
          <a:xfrm>
            <a:off x="1044575" y="3722688"/>
            <a:ext cx="473075" cy="166687"/>
          </a:xfrm>
          <a:prstGeom prst="ellipse">
            <a:avLst/>
          </a:prstGeom>
          <a:noFill/>
          <a:ln w="25400">
            <a:solidFill>
              <a:srgbClr val="33CC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Helvetica" charset="0"/>
              <a:cs typeface="Helvetica" charset="0"/>
            </a:endParaRPr>
          </a:p>
        </p:txBody>
      </p:sp>
      <p:sp>
        <p:nvSpPr>
          <p:cNvPr id="6208" name="Oval 68"/>
          <p:cNvSpPr>
            <a:spLocks noChangeArrowheads="1"/>
          </p:cNvSpPr>
          <p:nvPr/>
        </p:nvSpPr>
        <p:spPr bwMode="auto">
          <a:xfrm>
            <a:off x="1295400" y="3746500"/>
            <a:ext cx="1981200" cy="758825"/>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Helvetica" charset="0"/>
              <a:cs typeface="Helvetica" charset="0"/>
            </a:endParaRPr>
          </a:p>
        </p:txBody>
      </p:sp>
      <p:sp>
        <p:nvSpPr>
          <p:cNvPr id="6209" name="Freeform 69"/>
          <p:cNvSpPr>
            <a:spLocks/>
          </p:cNvSpPr>
          <p:nvPr/>
        </p:nvSpPr>
        <p:spPr bwMode="auto">
          <a:xfrm>
            <a:off x="706438" y="3656013"/>
            <a:ext cx="246062" cy="107950"/>
          </a:xfrm>
          <a:custGeom>
            <a:avLst/>
            <a:gdLst>
              <a:gd name="T0" fmla="*/ 0 w 126"/>
              <a:gd name="T1" fmla="*/ 2147483647 h 67"/>
              <a:gd name="T2" fmla="*/ 2147483647 w 126"/>
              <a:gd name="T3" fmla="*/ 2147483647 h 67"/>
              <a:gd name="T4" fmla="*/ 2147483647 w 126"/>
              <a:gd name="T5" fmla="*/ 2147483647 h 67"/>
              <a:gd name="T6" fmla="*/ 2147483647 w 126"/>
              <a:gd name="T7" fmla="*/ 0 h 67"/>
              <a:gd name="T8" fmla="*/ 0 w 126"/>
              <a:gd name="T9" fmla="*/ 2147483647 h 67"/>
              <a:gd name="T10" fmla="*/ 0 60000 65536"/>
              <a:gd name="T11" fmla="*/ 0 60000 65536"/>
              <a:gd name="T12" fmla="*/ 0 60000 65536"/>
              <a:gd name="T13" fmla="*/ 0 60000 65536"/>
              <a:gd name="T14" fmla="*/ 0 60000 65536"/>
              <a:gd name="T15" fmla="*/ 0 w 126"/>
              <a:gd name="T16" fmla="*/ 0 h 67"/>
              <a:gd name="T17" fmla="*/ 126 w 126"/>
              <a:gd name="T18" fmla="*/ 67 h 67"/>
            </a:gdLst>
            <a:ahLst/>
            <a:cxnLst>
              <a:cxn ang="T10">
                <a:pos x="T0" y="T1"/>
              </a:cxn>
              <a:cxn ang="T11">
                <a:pos x="T2" y="T3"/>
              </a:cxn>
              <a:cxn ang="T12">
                <a:pos x="T4" y="T5"/>
              </a:cxn>
              <a:cxn ang="T13">
                <a:pos x="T6" y="T7"/>
              </a:cxn>
              <a:cxn ang="T14">
                <a:pos x="T8" y="T9"/>
              </a:cxn>
            </a:cxnLst>
            <a:rect l="T15" t="T16" r="T17" b="T18"/>
            <a:pathLst>
              <a:path w="126" h="67">
                <a:moveTo>
                  <a:pt x="0" y="24"/>
                </a:moveTo>
                <a:lnTo>
                  <a:pt x="93" y="67"/>
                </a:lnTo>
                <a:lnTo>
                  <a:pt x="126" y="45"/>
                </a:lnTo>
                <a:lnTo>
                  <a:pt x="33" y="0"/>
                </a:lnTo>
                <a:lnTo>
                  <a:pt x="0" y="24"/>
                </a:lnTo>
                <a:close/>
              </a:path>
            </a:pathLst>
          </a:custGeom>
          <a:solidFill>
            <a:srgbClr val="0066FF"/>
          </a:solidFill>
          <a:ln w="9525">
            <a:solidFill>
              <a:srgbClr val="0066FF"/>
            </a:solidFill>
            <a:round/>
            <a:headEnd/>
            <a:tailEnd/>
          </a:ln>
        </p:spPr>
        <p:txBody>
          <a:bodyPr/>
          <a:lstStyle/>
          <a:p>
            <a:endParaRPr lang="en-US"/>
          </a:p>
        </p:txBody>
      </p:sp>
      <p:sp>
        <p:nvSpPr>
          <p:cNvPr id="6210" name="Text Box 70"/>
          <p:cNvSpPr txBox="1">
            <a:spLocks noChangeArrowheads="1"/>
          </p:cNvSpPr>
          <p:nvPr/>
        </p:nvSpPr>
        <p:spPr bwMode="auto">
          <a:xfrm>
            <a:off x="546100" y="3352800"/>
            <a:ext cx="603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sz="1400">
                <a:solidFill>
                  <a:schemeClr val="bg1"/>
                </a:solidFill>
                <a:latin typeface="Helvetica" charset="0"/>
                <a:cs typeface="Helvetica" charset="0"/>
              </a:rPr>
              <a:t>EBIS</a:t>
            </a:r>
          </a:p>
        </p:txBody>
      </p:sp>
      <p:sp>
        <p:nvSpPr>
          <p:cNvPr id="6211" name="Text Box 70"/>
          <p:cNvSpPr txBox="1">
            <a:spLocks noChangeArrowheads="1"/>
          </p:cNvSpPr>
          <p:nvPr/>
        </p:nvSpPr>
        <p:spPr bwMode="auto">
          <a:xfrm>
            <a:off x="342900" y="3806825"/>
            <a:ext cx="595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sz="1400">
                <a:solidFill>
                  <a:schemeClr val="bg1"/>
                </a:solidFill>
                <a:latin typeface="Helvetica" charset="0"/>
                <a:cs typeface="Helvetica" charset="0"/>
              </a:rPr>
              <a:t>BLIP</a:t>
            </a:r>
          </a:p>
        </p:txBody>
      </p:sp>
      <p:sp>
        <p:nvSpPr>
          <p:cNvPr id="6212" name="Text Box 46"/>
          <p:cNvSpPr txBox="1">
            <a:spLocks noChangeArrowheads="1"/>
          </p:cNvSpPr>
          <p:nvPr/>
        </p:nvSpPr>
        <p:spPr bwMode="auto">
          <a:xfrm>
            <a:off x="8280400" y="5064125"/>
            <a:ext cx="520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sz="1400">
                <a:solidFill>
                  <a:schemeClr val="bg1"/>
                </a:solidFill>
                <a:latin typeface="Helvetica" charset="0"/>
                <a:cs typeface="Helvetica" charset="0"/>
              </a:rPr>
              <a:t>ATF</a:t>
            </a:r>
          </a:p>
        </p:txBody>
      </p:sp>
      <p:sp>
        <p:nvSpPr>
          <p:cNvPr id="6213" name="Text Box 46"/>
          <p:cNvSpPr txBox="1">
            <a:spLocks noChangeArrowheads="1"/>
          </p:cNvSpPr>
          <p:nvPr/>
        </p:nvSpPr>
        <p:spPr bwMode="auto">
          <a:xfrm>
            <a:off x="4914900" y="3248025"/>
            <a:ext cx="5413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sz="1400">
                <a:solidFill>
                  <a:schemeClr val="bg1"/>
                </a:solidFill>
                <a:latin typeface="Helvetica" charset="0"/>
                <a:cs typeface="Helvetica" charset="0"/>
              </a:rPr>
              <a:t>Test</a:t>
            </a:r>
            <a:br>
              <a:rPr lang="en-US" sz="1400">
                <a:solidFill>
                  <a:schemeClr val="bg1"/>
                </a:solidFill>
                <a:latin typeface="Helvetica" charset="0"/>
                <a:cs typeface="Helvetica" charset="0"/>
              </a:rPr>
            </a:br>
            <a:r>
              <a:rPr lang="en-US" sz="1400">
                <a:solidFill>
                  <a:schemeClr val="bg1"/>
                </a:solidFill>
                <a:latin typeface="Helvetica" charset="0"/>
                <a:cs typeface="Helvetica" charset="0"/>
              </a:rPr>
              <a:t>ERL</a:t>
            </a:r>
          </a:p>
        </p:txBody>
      </p:sp>
      <p:cxnSp>
        <p:nvCxnSpPr>
          <p:cNvPr id="6214" name="Straight Arrow Connector 5"/>
          <p:cNvCxnSpPr>
            <a:cxnSpLocks noChangeShapeType="1"/>
            <a:stCxn id="6213" idx="1"/>
          </p:cNvCxnSpPr>
          <p:nvPr/>
        </p:nvCxnSpPr>
        <p:spPr bwMode="auto">
          <a:xfrm flipH="1">
            <a:off x="4457700" y="3509963"/>
            <a:ext cx="457200" cy="147637"/>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cxnSp>
      <p:sp>
        <p:nvSpPr>
          <p:cNvPr id="6215" name="Text Box 46"/>
          <p:cNvSpPr txBox="1">
            <a:spLocks noChangeArrowheads="1"/>
          </p:cNvSpPr>
          <p:nvPr/>
        </p:nvSpPr>
        <p:spPr bwMode="auto">
          <a:xfrm>
            <a:off x="0" y="4264025"/>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sz="1400">
                <a:solidFill>
                  <a:schemeClr val="bg1"/>
                </a:solidFill>
                <a:latin typeface="Helvetica" charset="0"/>
                <a:cs typeface="Helvetica" charset="0"/>
              </a:rPr>
              <a:t>SMD</a:t>
            </a:r>
          </a:p>
        </p:txBody>
      </p:sp>
      <p:sp>
        <p:nvSpPr>
          <p:cNvPr id="6216" name="Text Box 65"/>
          <p:cNvSpPr txBox="1">
            <a:spLocks noChangeArrowheads="1"/>
          </p:cNvSpPr>
          <p:nvPr/>
        </p:nvSpPr>
        <p:spPr bwMode="auto">
          <a:xfrm>
            <a:off x="0" y="5257800"/>
            <a:ext cx="4343400" cy="1600200"/>
          </a:xfrm>
          <a:prstGeom prst="rect">
            <a:avLst/>
          </a:prstGeom>
          <a:solidFill>
            <a:srgbClr val="FFFFFF"/>
          </a:solidFill>
          <a:ln w="25400">
            <a:solidFill>
              <a:srgbClr val="0000FF"/>
            </a:solidFill>
            <a:miter lim="800000"/>
            <a:headEnd type="none" w="sm" len="sm"/>
            <a:tailEnd type="none" w="med" len="lg"/>
          </a:ln>
        </p:spPr>
        <p:txBody>
          <a:bodyPr>
            <a:spAutoFit/>
          </a:bodyPr>
          <a:lstStyle>
            <a:lvl1pPr eaLnBrk="0" hangingPunct="0">
              <a:tabLst>
                <a:tab pos="911225" algn="l"/>
              </a:tabLst>
              <a:defRPr sz="2400" b="1">
                <a:solidFill>
                  <a:schemeClr val="tx1"/>
                </a:solidFill>
                <a:latin typeface="Times New Roman" charset="0"/>
                <a:ea typeface="ＭＳ Ｐゴシック" charset="0"/>
                <a:cs typeface="ＭＳ Ｐゴシック" charset="0"/>
              </a:defRPr>
            </a:lvl1pPr>
            <a:lvl2pPr marL="742950" indent="-285750" eaLnBrk="0" hangingPunct="0">
              <a:tabLst>
                <a:tab pos="911225" algn="l"/>
              </a:tabLst>
              <a:defRPr sz="2400" b="1">
                <a:solidFill>
                  <a:schemeClr val="tx1"/>
                </a:solidFill>
                <a:latin typeface="Times New Roman" charset="0"/>
                <a:ea typeface="ＭＳ Ｐゴシック" charset="0"/>
              </a:defRPr>
            </a:lvl2pPr>
            <a:lvl3pPr marL="1143000" indent="-228600" eaLnBrk="0" hangingPunct="0">
              <a:tabLst>
                <a:tab pos="911225" algn="l"/>
              </a:tabLst>
              <a:defRPr sz="2400" b="1">
                <a:solidFill>
                  <a:schemeClr val="tx1"/>
                </a:solidFill>
                <a:latin typeface="Times New Roman" charset="0"/>
                <a:ea typeface="ＭＳ Ｐゴシック" charset="0"/>
              </a:defRPr>
            </a:lvl3pPr>
            <a:lvl4pPr marL="1600200" indent="-228600" eaLnBrk="0" hangingPunct="0">
              <a:tabLst>
                <a:tab pos="911225" algn="l"/>
              </a:tabLst>
              <a:defRPr sz="2400" b="1">
                <a:solidFill>
                  <a:schemeClr val="tx1"/>
                </a:solidFill>
                <a:latin typeface="Times New Roman" charset="0"/>
                <a:ea typeface="ＭＳ Ｐゴシック" charset="0"/>
              </a:defRPr>
            </a:lvl4pPr>
            <a:lvl5pPr marL="2057400" indent="-228600" eaLnBrk="0" hangingPunct="0">
              <a:tabLst>
                <a:tab pos="911225" algn="l"/>
              </a:tabLst>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911225" algn="l"/>
              </a:tabLs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911225" algn="l"/>
              </a:tabLs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911225" algn="l"/>
              </a:tabLs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911225" algn="l"/>
              </a:tabLst>
              <a:defRPr sz="2400" b="1">
                <a:solidFill>
                  <a:schemeClr val="tx1"/>
                </a:solidFill>
                <a:latin typeface="Times New Roman" charset="0"/>
                <a:ea typeface="ＭＳ Ｐゴシック" charset="0"/>
              </a:defRPr>
            </a:lvl9pPr>
          </a:lstStyle>
          <a:p>
            <a:pPr eaLnBrk="1" hangingPunct="1">
              <a:spcBef>
                <a:spcPct val="20000"/>
              </a:spcBef>
              <a:buClr>
                <a:schemeClr val="tx1"/>
              </a:buClr>
              <a:buSzPct val="70000"/>
              <a:buFont typeface="Monotype Sorts" charset="0"/>
              <a:buNone/>
            </a:pPr>
            <a:r>
              <a:rPr kumimoji="1" lang="en-US" sz="1400" dirty="0">
                <a:solidFill>
                  <a:srgbClr val="0033CC"/>
                </a:solidFill>
                <a:latin typeface="Helvetica" charset="0"/>
                <a:cs typeface="Helvetica" charset="0"/>
              </a:rPr>
              <a:t>Achieved peak luminosities:</a:t>
            </a:r>
          </a:p>
          <a:p>
            <a:pPr eaLnBrk="1" hangingPunct="1">
              <a:spcBef>
                <a:spcPct val="20000"/>
              </a:spcBef>
              <a:buClr>
                <a:schemeClr val="tx1"/>
              </a:buClr>
              <a:buSzPct val="70000"/>
              <a:buFont typeface="Monotype Sorts" charset="0"/>
              <a:buNone/>
            </a:pPr>
            <a:r>
              <a:rPr kumimoji="1" lang="en-US" sz="1400" b="0" dirty="0">
                <a:solidFill>
                  <a:srgbClr val="0033CC"/>
                </a:solidFill>
                <a:latin typeface="Helvetica" charset="0"/>
                <a:cs typeface="Helvetica" charset="0"/>
              </a:rPr>
              <a:t>Au – Au (100 </a:t>
            </a:r>
            <a:r>
              <a:rPr kumimoji="1" lang="en-US" sz="1400" b="0" dirty="0" err="1">
                <a:solidFill>
                  <a:srgbClr val="0033CC"/>
                </a:solidFill>
                <a:latin typeface="Helvetica" charset="0"/>
                <a:cs typeface="Helvetica" charset="0"/>
              </a:rPr>
              <a:t>GeV/n</a:t>
            </a:r>
            <a:r>
              <a:rPr kumimoji="1" lang="en-US" sz="1400" b="0" dirty="0">
                <a:solidFill>
                  <a:srgbClr val="0033CC"/>
                </a:solidFill>
                <a:latin typeface="Helvetica" charset="0"/>
                <a:cs typeface="Helvetica" charset="0"/>
              </a:rPr>
              <a:t>)	</a:t>
            </a:r>
            <a:r>
              <a:rPr kumimoji="1" lang="en-US" sz="1400" b="0" dirty="0" smtClean="0">
                <a:solidFill>
                  <a:srgbClr val="0033CC"/>
                </a:solidFill>
                <a:latin typeface="Helvetica" charset="0"/>
                <a:cs typeface="Helvetica" charset="0"/>
              </a:rPr>
              <a:t>195×10</a:t>
            </a:r>
            <a:r>
              <a:rPr kumimoji="1" lang="en-US" sz="1400" b="0" baseline="30000" dirty="0" smtClean="0">
                <a:solidFill>
                  <a:srgbClr val="0033CC"/>
                </a:solidFill>
                <a:latin typeface="Helvetica" charset="0"/>
                <a:cs typeface="Helvetica" charset="0"/>
              </a:rPr>
              <a:t>30</a:t>
            </a:r>
            <a:r>
              <a:rPr kumimoji="1" lang="en-US" sz="1400" b="0" dirty="0" smtClean="0">
                <a:solidFill>
                  <a:srgbClr val="0033CC"/>
                </a:solidFill>
                <a:latin typeface="Helvetica" charset="0"/>
                <a:cs typeface="Helvetica" charset="0"/>
              </a:rPr>
              <a:t> </a:t>
            </a:r>
            <a:r>
              <a:rPr kumimoji="1" lang="en-US" sz="1400" b="0" dirty="0">
                <a:solidFill>
                  <a:srgbClr val="0033CC"/>
                </a:solidFill>
                <a:latin typeface="Helvetica" charset="0"/>
                <a:cs typeface="Helvetica" charset="0"/>
              </a:rPr>
              <a:t>cm</a:t>
            </a:r>
            <a:r>
              <a:rPr kumimoji="1" lang="en-US" sz="1400" b="0" baseline="30000" dirty="0">
                <a:solidFill>
                  <a:srgbClr val="0033CC"/>
                </a:solidFill>
                <a:latin typeface="Helvetica" charset="0"/>
                <a:cs typeface="Helvetica" charset="0"/>
              </a:rPr>
              <a:t>-2</a:t>
            </a:r>
            <a:r>
              <a:rPr kumimoji="1" lang="en-US" sz="900" b="0" dirty="0">
                <a:solidFill>
                  <a:srgbClr val="0033CC"/>
                </a:solidFill>
                <a:latin typeface="Helvetica" charset="0"/>
                <a:cs typeface="Helvetica" charset="0"/>
              </a:rPr>
              <a:t> </a:t>
            </a:r>
            <a:r>
              <a:rPr kumimoji="1" lang="en-US" sz="1400" b="0" dirty="0" err="1">
                <a:solidFill>
                  <a:srgbClr val="0033CC"/>
                </a:solidFill>
                <a:latin typeface="Helvetica" charset="0"/>
                <a:cs typeface="Helvetica" charset="0"/>
              </a:rPr>
              <a:t>s</a:t>
            </a:r>
            <a:r>
              <a:rPr kumimoji="1" lang="en-US" sz="1400" b="0" dirty="0">
                <a:solidFill>
                  <a:srgbClr val="0033CC"/>
                </a:solidFill>
                <a:latin typeface="Helvetica" charset="0"/>
                <a:cs typeface="Helvetica" charset="0"/>
              </a:rPr>
              <a:t> </a:t>
            </a:r>
            <a:r>
              <a:rPr kumimoji="1" lang="en-US" sz="1400" b="0" baseline="30000" dirty="0">
                <a:solidFill>
                  <a:srgbClr val="0033CC"/>
                </a:solidFill>
                <a:latin typeface="Helvetica" charset="0"/>
                <a:cs typeface="Helvetica" charset="0"/>
              </a:rPr>
              <a:t>-1</a:t>
            </a:r>
            <a:endParaRPr kumimoji="1" lang="en-US" sz="1400" b="0" dirty="0">
              <a:solidFill>
                <a:srgbClr val="0033CC"/>
              </a:solidFill>
              <a:latin typeface="Helvetica" charset="0"/>
              <a:cs typeface="Helvetica" charset="0"/>
            </a:endParaRPr>
          </a:p>
          <a:p>
            <a:pPr eaLnBrk="1" hangingPunct="1">
              <a:spcBef>
                <a:spcPct val="20000"/>
              </a:spcBef>
              <a:buClr>
                <a:srgbClr val="FFFFFF"/>
              </a:buClr>
              <a:buSzPct val="25000"/>
              <a:buFont typeface="Wingdings" charset="0"/>
              <a:buNone/>
            </a:pPr>
            <a:r>
              <a:rPr kumimoji="1" lang="en-US" sz="1400" b="0" dirty="0" err="1" smtClean="0">
                <a:solidFill>
                  <a:srgbClr val="0033CC"/>
                </a:solidFill>
                <a:latin typeface="Helvetica" charset="0"/>
                <a:cs typeface="Helvetica" charset="0"/>
              </a:rPr>
              <a:t>p</a:t>
            </a:r>
            <a:r>
              <a:rPr kumimoji="1" lang="en-US" sz="1400" b="0" dirty="0" smtClean="0">
                <a:solidFill>
                  <a:srgbClr val="0033CC"/>
                </a:solidFill>
                <a:latin typeface="Helvetica" charset="0"/>
                <a:cs typeface="Helvetica" charset="0"/>
                <a:sym typeface="Symbol" charset="0"/>
              </a:rPr>
              <a:t> </a:t>
            </a:r>
            <a:r>
              <a:rPr kumimoji="1" lang="en-US" sz="1400" b="0" dirty="0">
                <a:solidFill>
                  <a:srgbClr val="0033CC"/>
                </a:solidFill>
                <a:latin typeface="Helvetica" charset="0"/>
                <a:cs typeface="Helvetica" charset="0"/>
              </a:rPr>
              <a:t>– </a:t>
            </a:r>
            <a:r>
              <a:rPr kumimoji="1" lang="en-US" sz="1400" b="0" dirty="0" err="1" smtClean="0">
                <a:solidFill>
                  <a:srgbClr val="0033CC"/>
                </a:solidFill>
                <a:latin typeface="Helvetica" charset="0"/>
                <a:cs typeface="Helvetica" charset="0"/>
              </a:rPr>
              <a:t>p</a:t>
            </a:r>
            <a:r>
              <a:rPr kumimoji="1" lang="en-US" sz="1400" b="0" dirty="0" smtClean="0">
                <a:solidFill>
                  <a:srgbClr val="0033CC"/>
                </a:solidFill>
                <a:latin typeface="Helvetica" charset="0"/>
                <a:cs typeface="Helvetica" charset="0"/>
                <a:sym typeface="Symbol" charset="0"/>
              </a:rPr>
              <a:t> </a:t>
            </a:r>
            <a:r>
              <a:rPr kumimoji="1" lang="en-US" sz="1400" b="0" dirty="0" smtClean="0">
                <a:solidFill>
                  <a:srgbClr val="0033CC"/>
                </a:solidFill>
                <a:latin typeface="Helvetica" charset="0"/>
                <a:cs typeface="Helvetica" charset="0"/>
              </a:rPr>
              <a:t> </a:t>
            </a:r>
            <a:r>
              <a:rPr kumimoji="1" lang="en-US" sz="1400" b="0" dirty="0">
                <a:solidFill>
                  <a:srgbClr val="0033CC"/>
                </a:solidFill>
                <a:latin typeface="Helvetica" charset="0"/>
                <a:cs typeface="Helvetica" charset="0"/>
              </a:rPr>
              <a:t>(255 </a:t>
            </a:r>
            <a:r>
              <a:rPr kumimoji="1" lang="en-US" sz="1400" b="0" dirty="0" err="1">
                <a:solidFill>
                  <a:srgbClr val="0033CC"/>
                </a:solidFill>
                <a:latin typeface="Helvetica" charset="0"/>
                <a:cs typeface="Helvetica" charset="0"/>
              </a:rPr>
              <a:t>GeV</a:t>
            </a:r>
            <a:r>
              <a:rPr kumimoji="1" lang="en-US" sz="1400" b="0" dirty="0">
                <a:solidFill>
                  <a:srgbClr val="0033CC"/>
                </a:solidFill>
                <a:latin typeface="Helvetica" charset="0"/>
                <a:cs typeface="Helvetica" charset="0"/>
              </a:rPr>
              <a:t>)	</a:t>
            </a:r>
            <a:r>
              <a:rPr kumimoji="1" lang="en-US" sz="1400" b="0" dirty="0" smtClean="0">
                <a:solidFill>
                  <a:srgbClr val="0033CC"/>
                </a:solidFill>
                <a:latin typeface="Helvetica" charset="0"/>
                <a:cs typeface="Helvetica" charset="0"/>
              </a:rPr>
              <a:t>210×10</a:t>
            </a:r>
            <a:r>
              <a:rPr kumimoji="1" lang="en-US" sz="1400" b="0" baseline="30000" dirty="0" smtClean="0">
                <a:solidFill>
                  <a:srgbClr val="0033CC"/>
                </a:solidFill>
                <a:latin typeface="Helvetica" charset="0"/>
                <a:cs typeface="Helvetica" charset="0"/>
              </a:rPr>
              <a:t>30</a:t>
            </a:r>
            <a:r>
              <a:rPr kumimoji="1" lang="en-US" sz="1400" b="0" dirty="0" smtClean="0">
                <a:solidFill>
                  <a:srgbClr val="0033CC"/>
                </a:solidFill>
                <a:latin typeface="Helvetica" charset="0"/>
                <a:cs typeface="Helvetica" charset="0"/>
              </a:rPr>
              <a:t> </a:t>
            </a:r>
            <a:r>
              <a:rPr kumimoji="1" lang="en-US" sz="1400" b="0" dirty="0">
                <a:solidFill>
                  <a:srgbClr val="0033CC"/>
                </a:solidFill>
                <a:latin typeface="Helvetica" charset="0"/>
                <a:cs typeface="Helvetica" charset="0"/>
              </a:rPr>
              <a:t>cm</a:t>
            </a:r>
            <a:r>
              <a:rPr kumimoji="1" lang="en-US" sz="1400" b="0" baseline="30000" dirty="0">
                <a:solidFill>
                  <a:srgbClr val="0033CC"/>
                </a:solidFill>
                <a:latin typeface="Helvetica" charset="0"/>
                <a:cs typeface="Helvetica" charset="0"/>
              </a:rPr>
              <a:t>-2</a:t>
            </a:r>
            <a:r>
              <a:rPr kumimoji="1" lang="en-US" sz="1400" b="0" dirty="0">
                <a:solidFill>
                  <a:srgbClr val="0033CC"/>
                </a:solidFill>
                <a:latin typeface="Helvetica" charset="0"/>
                <a:cs typeface="Helvetica" charset="0"/>
              </a:rPr>
              <a:t> </a:t>
            </a:r>
            <a:r>
              <a:rPr kumimoji="1" lang="en-US" sz="1400" b="0" dirty="0" err="1">
                <a:solidFill>
                  <a:srgbClr val="0033CC"/>
                </a:solidFill>
                <a:latin typeface="Helvetica" charset="0"/>
                <a:cs typeface="Helvetica" charset="0"/>
              </a:rPr>
              <a:t>s</a:t>
            </a:r>
            <a:r>
              <a:rPr kumimoji="1" lang="en-US" sz="1400" b="0" dirty="0">
                <a:solidFill>
                  <a:srgbClr val="0033CC"/>
                </a:solidFill>
                <a:latin typeface="Helvetica" charset="0"/>
                <a:cs typeface="Helvetica" charset="0"/>
              </a:rPr>
              <a:t> </a:t>
            </a:r>
            <a:r>
              <a:rPr kumimoji="1" lang="en-US" sz="1400" b="0" baseline="30000" dirty="0">
                <a:solidFill>
                  <a:srgbClr val="0033CC"/>
                </a:solidFill>
                <a:latin typeface="Helvetica" charset="0"/>
                <a:cs typeface="Helvetica" charset="0"/>
              </a:rPr>
              <a:t>-1</a:t>
            </a:r>
            <a:endParaRPr kumimoji="1" lang="en-US" sz="1400" b="0" dirty="0">
              <a:solidFill>
                <a:srgbClr val="0033CC"/>
              </a:solidFill>
              <a:latin typeface="Helvetica" charset="0"/>
              <a:cs typeface="Helvetica" charset="0"/>
            </a:endParaRPr>
          </a:p>
          <a:p>
            <a:pPr eaLnBrk="1" hangingPunct="1">
              <a:spcBef>
                <a:spcPct val="20000"/>
              </a:spcBef>
              <a:buClr>
                <a:srgbClr val="FFFFFF"/>
              </a:buClr>
              <a:buSzPct val="25000"/>
              <a:buFont typeface="Wingdings" charset="0"/>
              <a:buNone/>
            </a:pPr>
            <a:r>
              <a:rPr kumimoji="1" lang="en-US" sz="1400" dirty="0">
                <a:solidFill>
                  <a:srgbClr val="0033CC"/>
                </a:solidFill>
                <a:latin typeface="Helvetica" charset="0"/>
                <a:cs typeface="Helvetica" charset="0"/>
              </a:rPr>
              <a:t>Other large </a:t>
            </a:r>
            <a:r>
              <a:rPr kumimoji="1" lang="en-US" sz="1400" dirty="0" err="1">
                <a:solidFill>
                  <a:srgbClr val="0033CC"/>
                </a:solidFill>
                <a:latin typeface="Helvetica" charset="0"/>
                <a:cs typeface="Helvetica" charset="0"/>
              </a:rPr>
              <a:t>hadron</a:t>
            </a:r>
            <a:r>
              <a:rPr kumimoji="1" lang="en-US" sz="1400" dirty="0">
                <a:solidFill>
                  <a:srgbClr val="0033CC"/>
                </a:solidFill>
                <a:latin typeface="Helvetica" charset="0"/>
                <a:cs typeface="Helvetica" charset="0"/>
              </a:rPr>
              <a:t> colliders (scaled to 255 </a:t>
            </a:r>
            <a:r>
              <a:rPr kumimoji="1" lang="en-US" sz="1400" dirty="0" err="1">
                <a:solidFill>
                  <a:srgbClr val="0033CC"/>
                </a:solidFill>
                <a:latin typeface="Helvetica" charset="0"/>
                <a:cs typeface="Helvetica" charset="0"/>
              </a:rPr>
              <a:t>GeV</a:t>
            </a:r>
            <a:r>
              <a:rPr kumimoji="1" lang="en-US" sz="1400" dirty="0">
                <a:solidFill>
                  <a:srgbClr val="0033CC"/>
                </a:solidFill>
                <a:latin typeface="Helvetica" charset="0"/>
                <a:cs typeface="Helvetica" charset="0"/>
              </a:rPr>
              <a:t>):</a:t>
            </a:r>
          </a:p>
          <a:p>
            <a:pPr eaLnBrk="1" hangingPunct="1">
              <a:spcBef>
                <a:spcPct val="20000"/>
              </a:spcBef>
              <a:buClr>
                <a:srgbClr val="FFFFFF"/>
              </a:buClr>
              <a:buSzPct val="25000"/>
              <a:buFont typeface="Wingdings" charset="0"/>
              <a:buNone/>
            </a:pPr>
            <a:r>
              <a:rPr kumimoji="1" lang="en-US" sz="1400" b="0" dirty="0" err="1">
                <a:solidFill>
                  <a:srgbClr val="0033CC"/>
                </a:solidFill>
                <a:latin typeface="Helvetica" charset="0"/>
                <a:cs typeface="Helvetica" charset="0"/>
              </a:rPr>
              <a:t>Tevatron</a:t>
            </a:r>
            <a:r>
              <a:rPr kumimoji="1" lang="en-US" sz="1400" b="0" dirty="0">
                <a:solidFill>
                  <a:srgbClr val="0033CC"/>
                </a:solidFill>
                <a:latin typeface="Helvetica" charset="0"/>
                <a:cs typeface="Helvetica" charset="0"/>
              </a:rPr>
              <a:t> (</a:t>
            </a:r>
            <a:r>
              <a:rPr kumimoji="1" lang="en-US" sz="1400" b="0" dirty="0" err="1">
                <a:solidFill>
                  <a:srgbClr val="0033CC"/>
                </a:solidFill>
                <a:latin typeface="Helvetica" charset="0"/>
                <a:cs typeface="Helvetica" charset="0"/>
              </a:rPr>
              <a:t>p</a:t>
            </a:r>
            <a:r>
              <a:rPr kumimoji="1" lang="en-US" sz="1400" b="0" dirty="0">
                <a:solidFill>
                  <a:srgbClr val="0033CC"/>
                </a:solidFill>
                <a:latin typeface="Helvetica" charset="0"/>
                <a:cs typeface="Helvetica" charset="0"/>
              </a:rPr>
              <a:t> – </a:t>
            </a:r>
            <a:r>
              <a:rPr kumimoji="1" lang="en-US" sz="1400" b="0" dirty="0" err="1">
                <a:solidFill>
                  <a:srgbClr val="0033CC"/>
                </a:solidFill>
                <a:latin typeface="Helvetica" charset="0"/>
                <a:cs typeface="Helvetica" charset="0"/>
              </a:rPr>
              <a:t>pbar</a:t>
            </a:r>
            <a:r>
              <a:rPr kumimoji="1" lang="en-US" sz="1400" b="0" dirty="0">
                <a:solidFill>
                  <a:srgbClr val="0033CC"/>
                </a:solidFill>
                <a:latin typeface="Helvetica" charset="0"/>
                <a:cs typeface="Helvetica" charset="0"/>
              </a:rPr>
              <a:t>)	</a:t>
            </a:r>
            <a:r>
              <a:rPr kumimoji="1" lang="en-US" sz="1400" b="0" dirty="0" smtClean="0">
                <a:solidFill>
                  <a:srgbClr val="0033CC"/>
                </a:solidFill>
                <a:latin typeface="Helvetica" charset="0"/>
                <a:cs typeface="Helvetica" charset="0"/>
              </a:rPr>
              <a:t>110×10</a:t>
            </a:r>
            <a:r>
              <a:rPr kumimoji="1" lang="en-US" sz="1400" b="0" baseline="30000" dirty="0" smtClean="0">
                <a:solidFill>
                  <a:srgbClr val="0033CC"/>
                </a:solidFill>
                <a:latin typeface="Helvetica" charset="0"/>
                <a:cs typeface="Helvetica" charset="0"/>
              </a:rPr>
              <a:t>30</a:t>
            </a:r>
            <a:r>
              <a:rPr kumimoji="1" lang="en-US" sz="1400" b="0" dirty="0" smtClean="0">
                <a:solidFill>
                  <a:srgbClr val="0033CC"/>
                </a:solidFill>
                <a:latin typeface="Helvetica" charset="0"/>
                <a:cs typeface="Helvetica" charset="0"/>
              </a:rPr>
              <a:t> </a:t>
            </a:r>
            <a:r>
              <a:rPr kumimoji="1" lang="en-US" sz="1400" b="0" dirty="0">
                <a:solidFill>
                  <a:srgbClr val="0033CC"/>
                </a:solidFill>
                <a:latin typeface="Helvetica" charset="0"/>
                <a:cs typeface="Helvetica" charset="0"/>
              </a:rPr>
              <a:t>cm</a:t>
            </a:r>
            <a:r>
              <a:rPr kumimoji="1" lang="en-US" sz="1400" b="0" baseline="30000" dirty="0">
                <a:solidFill>
                  <a:srgbClr val="0033CC"/>
                </a:solidFill>
                <a:latin typeface="Helvetica" charset="0"/>
                <a:cs typeface="Helvetica" charset="0"/>
              </a:rPr>
              <a:t>-2</a:t>
            </a:r>
            <a:r>
              <a:rPr kumimoji="1" lang="en-US" sz="1400" b="0" dirty="0">
                <a:solidFill>
                  <a:srgbClr val="0033CC"/>
                </a:solidFill>
                <a:latin typeface="Helvetica" charset="0"/>
                <a:cs typeface="Helvetica" charset="0"/>
              </a:rPr>
              <a:t> </a:t>
            </a:r>
            <a:r>
              <a:rPr kumimoji="1" lang="en-US" sz="1400" b="0" dirty="0" err="1">
                <a:solidFill>
                  <a:srgbClr val="0033CC"/>
                </a:solidFill>
                <a:latin typeface="Helvetica" charset="0"/>
                <a:cs typeface="Helvetica" charset="0"/>
              </a:rPr>
              <a:t>s</a:t>
            </a:r>
            <a:r>
              <a:rPr kumimoji="1" lang="en-US" sz="1400" b="0" dirty="0">
                <a:solidFill>
                  <a:srgbClr val="0033CC"/>
                </a:solidFill>
                <a:latin typeface="Helvetica" charset="0"/>
                <a:cs typeface="Helvetica" charset="0"/>
              </a:rPr>
              <a:t> </a:t>
            </a:r>
            <a:r>
              <a:rPr kumimoji="1" lang="en-US" sz="1400" b="0" baseline="30000" dirty="0">
                <a:solidFill>
                  <a:srgbClr val="0033CC"/>
                </a:solidFill>
                <a:latin typeface="Helvetica" charset="0"/>
                <a:cs typeface="Helvetica" charset="0"/>
              </a:rPr>
              <a:t>-1</a:t>
            </a:r>
            <a:endParaRPr kumimoji="1" lang="en-US" sz="1400" b="0" dirty="0">
              <a:solidFill>
                <a:srgbClr val="0033CC"/>
              </a:solidFill>
              <a:latin typeface="Helvetica" charset="0"/>
              <a:cs typeface="Helvetica" charset="0"/>
            </a:endParaRPr>
          </a:p>
          <a:p>
            <a:pPr eaLnBrk="1" hangingPunct="1">
              <a:spcBef>
                <a:spcPct val="20000"/>
              </a:spcBef>
              <a:buClr>
                <a:srgbClr val="FFFFFF"/>
              </a:buClr>
              <a:buSzPct val="25000"/>
              <a:buFont typeface="Wingdings" charset="0"/>
              <a:buNone/>
            </a:pPr>
            <a:r>
              <a:rPr kumimoji="1" lang="en-US" sz="1400" b="0" dirty="0">
                <a:solidFill>
                  <a:srgbClr val="0033CC"/>
                </a:solidFill>
                <a:latin typeface="Helvetica" charset="0"/>
                <a:cs typeface="Helvetica" charset="0"/>
              </a:rPr>
              <a:t>LHC (</a:t>
            </a:r>
            <a:r>
              <a:rPr kumimoji="1" lang="en-US" sz="1400" b="0" dirty="0" err="1">
                <a:solidFill>
                  <a:srgbClr val="0033CC"/>
                </a:solidFill>
                <a:latin typeface="Helvetica" charset="0"/>
                <a:cs typeface="Helvetica" charset="0"/>
              </a:rPr>
              <a:t>p</a:t>
            </a:r>
            <a:r>
              <a:rPr kumimoji="1" lang="en-US" sz="1400" b="0" dirty="0">
                <a:solidFill>
                  <a:srgbClr val="0033CC"/>
                </a:solidFill>
                <a:latin typeface="Helvetica" charset="0"/>
                <a:cs typeface="Helvetica" charset="0"/>
              </a:rPr>
              <a:t> – </a:t>
            </a:r>
            <a:r>
              <a:rPr kumimoji="1" lang="en-US" sz="1400" b="0" dirty="0" err="1">
                <a:solidFill>
                  <a:srgbClr val="0033CC"/>
                </a:solidFill>
                <a:latin typeface="Helvetica" charset="0"/>
                <a:cs typeface="Helvetica" charset="0"/>
              </a:rPr>
              <a:t>p</a:t>
            </a:r>
            <a:r>
              <a:rPr kumimoji="1" lang="en-US" sz="1400" b="0" dirty="0">
                <a:solidFill>
                  <a:srgbClr val="0033CC"/>
                </a:solidFill>
                <a:latin typeface="Helvetica" charset="0"/>
                <a:cs typeface="Helvetica" charset="0"/>
              </a:rPr>
              <a:t>)                  	</a:t>
            </a:r>
            <a:r>
              <a:rPr kumimoji="1" lang="en-US" sz="1400" b="0" dirty="0" smtClean="0">
                <a:solidFill>
                  <a:srgbClr val="0033CC"/>
                </a:solidFill>
                <a:latin typeface="Helvetica" charset="0"/>
                <a:cs typeface="Helvetica" charset="0"/>
              </a:rPr>
              <a:t>490×10</a:t>
            </a:r>
            <a:r>
              <a:rPr kumimoji="1" lang="en-US" sz="1400" b="0" baseline="30000" dirty="0" smtClean="0">
                <a:solidFill>
                  <a:srgbClr val="0033CC"/>
                </a:solidFill>
                <a:latin typeface="Helvetica" charset="0"/>
                <a:cs typeface="Helvetica" charset="0"/>
              </a:rPr>
              <a:t>30</a:t>
            </a:r>
            <a:r>
              <a:rPr kumimoji="1" lang="en-US" sz="1400" b="0" dirty="0" smtClean="0">
                <a:solidFill>
                  <a:srgbClr val="0033CC"/>
                </a:solidFill>
                <a:latin typeface="Helvetica" charset="0"/>
                <a:cs typeface="Helvetica" charset="0"/>
              </a:rPr>
              <a:t> </a:t>
            </a:r>
            <a:r>
              <a:rPr kumimoji="1" lang="en-US" sz="1400" b="0" dirty="0">
                <a:solidFill>
                  <a:srgbClr val="0033CC"/>
                </a:solidFill>
                <a:latin typeface="Helvetica" charset="0"/>
                <a:cs typeface="Helvetica" charset="0"/>
              </a:rPr>
              <a:t>cm</a:t>
            </a:r>
            <a:r>
              <a:rPr kumimoji="1" lang="en-US" sz="1400" b="0" baseline="30000" dirty="0">
                <a:solidFill>
                  <a:srgbClr val="0033CC"/>
                </a:solidFill>
                <a:latin typeface="Helvetica" charset="0"/>
                <a:cs typeface="Helvetica" charset="0"/>
              </a:rPr>
              <a:t>-2</a:t>
            </a:r>
            <a:r>
              <a:rPr kumimoji="1" lang="en-US" sz="1400" b="0" dirty="0">
                <a:solidFill>
                  <a:srgbClr val="0033CC"/>
                </a:solidFill>
                <a:latin typeface="Helvetica" charset="0"/>
                <a:cs typeface="Helvetica" charset="0"/>
              </a:rPr>
              <a:t> </a:t>
            </a:r>
            <a:r>
              <a:rPr kumimoji="1" lang="en-US" sz="1400" b="0" dirty="0" err="1">
                <a:solidFill>
                  <a:srgbClr val="0033CC"/>
                </a:solidFill>
                <a:latin typeface="Helvetica" charset="0"/>
                <a:cs typeface="Helvetica" charset="0"/>
              </a:rPr>
              <a:t>s</a:t>
            </a:r>
            <a:r>
              <a:rPr kumimoji="1" lang="en-US" sz="1400" b="0" dirty="0">
                <a:solidFill>
                  <a:srgbClr val="0033CC"/>
                </a:solidFill>
                <a:latin typeface="Helvetica" charset="0"/>
                <a:cs typeface="Helvetica" charset="0"/>
              </a:rPr>
              <a:t> </a:t>
            </a:r>
            <a:r>
              <a:rPr kumimoji="1" lang="en-US" sz="1400" b="0" baseline="30000" dirty="0">
                <a:solidFill>
                  <a:srgbClr val="0033CC"/>
                </a:solidFill>
                <a:latin typeface="Helvetica" charset="0"/>
                <a:cs typeface="Helvetica" charset="0"/>
              </a:rPr>
              <a:t>-1</a:t>
            </a:r>
          </a:p>
        </p:txBody>
      </p:sp>
      <p:sp>
        <p:nvSpPr>
          <p:cNvPr id="75" name="Shape 252"/>
          <p:cNvSpPr/>
          <p:nvPr/>
        </p:nvSpPr>
        <p:spPr>
          <a:xfrm>
            <a:off x="4668380" y="3756640"/>
            <a:ext cx="4482099" cy="3101360"/>
          </a:xfrm>
          <a:prstGeom prst="rect">
            <a:avLst/>
          </a:prstGeom>
          <a:solidFill>
            <a:srgbClr val="FFFFFF"/>
          </a:solidFill>
          <a:ln w="25400">
            <a:solidFill>
              <a:srgbClr val="0000FF"/>
            </a:solidFill>
            <a:round/>
          </a:ln>
          <a:extLst>
            <a:ext uri="{C572A759-6A51-4108-AA02-DFA0A04FC94B}">
              <ma14:wrappingTextBoxFlag xmlns:ma14="http://schemas.microsoft.com/office/mac/drawingml/2011/main" val="1"/>
            </a:ext>
          </a:extLst>
        </p:spPr>
        <p:txBody>
          <a:bodyPr wrap="square" lIns="65023" tIns="65023" rIns="65023" bIns="65023">
            <a:spAutoFit/>
          </a:bodyPr>
          <a:lstStyle/>
          <a:p>
            <a:pPr lvl="0" defTabSz="914400">
              <a:spcBef>
                <a:spcPts val="300"/>
              </a:spcBef>
              <a:tabLst>
                <a:tab pos="1219200" algn="l"/>
              </a:tabLst>
              <a:defRPr sz="1800"/>
            </a:pPr>
            <a:r>
              <a:rPr sz="1400" b="1" dirty="0">
                <a:solidFill>
                  <a:srgbClr val="0000CC"/>
                </a:solidFill>
                <a:latin typeface="Helvetica"/>
                <a:cs typeface="Helvetica"/>
              </a:rPr>
              <a:t>Operated modes (beam energies):</a:t>
            </a:r>
          </a:p>
          <a:p>
            <a:pPr lvl="0" defTabSz="914400">
              <a:spcBef>
                <a:spcPts val="300"/>
              </a:spcBef>
              <a:tabLst>
                <a:tab pos="1219200" algn="l"/>
              </a:tabLst>
              <a:defRPr sz="1800"/>
            </a:pPr>
            <a:r>
              <a:rPr sz="1400" dirty="0">
                <a:solidFill>
                  <a:srgbClr val="0000CC"/>
                </a:solidFill>
                <a:latin typeface="Helvetica"/>
                <a:cs typeface="Helvetica"/>
              </a:rPr>
              <a:t>Au – Au 	3.8/4.6/5.8/10/14/32/65/100 GeV/n</a:t>
            </a:r>
          </a:p>
          <a:p>
            <a:pPr lvl="0" defTabSz="914400">
              <a:spcBef>
                <a:spcPts val="300"/>
              </a:spcBef>
              <a:tabLst>
                <a:tab pos="1219200" algn="l"/>
              </a:tabLst>
              <a:defRPr sz="1800"/>
            </a:pPr>
            <a:r>
              <a:rPr sz="1400" dirty="0">
                <a:solidFill>
                  <a:srgbClr val="0000CC"/>
                </a:solidFill>
                <a:latin typeface="Helvetica"/>
                <a:cs typeface="Helvetica"/>
              </a:rPr>
              <a:t>U – U	96.4 GeV/n</a:t>
            </a:r>
          </a:p>
          <a:p>
            <a:pPr lvl="0" defTabSz="914400">
              <a:spcBef>
                <a:spcPts val="300"/>
              </a:spcBef>
              <a:tabLst>
                <a:tab pos="1219200" algn="l"/>
              </a:tabLst>
              <a:defRPr sz="1800"/>
            </a:pPr>
            <a:r>
              <a:rPr sz="1400" dirty="0">
                <a:solidFill>
                  <a:srgbClr val="0000CC"/>
                </a:solidFill>
                <a:latin typeface="Helvetica"/>
                <a:cs typeface="Helvetica"/>
              </a:rPr>
              <a:t>Cu – Cu	11/31/100 GeV/n</a:t>
            </a:r>
          </a:p>
          <a:p>
            <a:pPr lvl="0" defTabSz="914400">
              <a:spcBef>
                <a:spcPts val="300"/>
              </a:spcBef>
              <a:tabLst>
                <a:tab pos="1219200" algn="l"/>
              </a:tabLst>
              <a:defRPr sz="1800"/>
            </a:pPr>
            <a:r>
              <a:rPr sz="1400" dirty="0">
                <a:solidFill>
                  <a:srgbClr val="0000CC"/>
                </a:solidFill>
                <a:latin typeface="Helvetica"/>
                <a:cs typeface="Helvetica"/>
              </a:rPr>
              <a:t>p</a:t>
            </a:r>
            <a:r>
              <a:rPr sz="1400" dirty="0">
                <a:solidFill>
                  <a:srgbClr val="0000CC"/>
                </a:solidFill>
                <a:latin typeface="Helvetica"/>
                <a:ea typeface="Symbol"/>
                <a:cs typeface="Helvetica"/>
                <a:sym typeface="Symbol"/>
              </a:rPr>
              <a:t>↑ </a:t>
            </a:r>
            <a:r>
              <a:rPr sz="1400" dirty="0">
                <a:solidFill>
                  <a:srgbClr val="0000CC"/>
                </a:solidFill>
                <a:latin typeface="Helvetica"/>
                <a:cs typeface="Helvetica"/>
              </a:rPr>
              <a:t>– p</a:t>
            </a:r>
            <a:r>
              <a:rPr sz="1400" dirty="0">
                <a:solidFill>
                  <a:srgbClr val="0000CC"/>
                </a:solidFill>
                <a:latin typeface="Helvetica"/>
                <a:ea typeface="Symbol"/>
                <a:cs typeface="Helvetica"/>
                <a:sym typeface="Symbol"/>
              </a:rPr>
              <a:t>↑</a:t>
            </a:r>
            <a:r>
              <a:rPr sz="1400" dirty="0">
                <a:solidFill>
                  <a:srgbClr val="0000CC"/>
                </a:solidFill>
                <a:latin typeface="Helvetica"/>
                <a:cs typeface="Helvetica"/>
              </a:rPr>
              <a:t> 	11/31/100/205/250/255 GeV </a:t>
            </a:r>
          </a:p>
          <a:p>
            <a:pPr lvl="0" defTabSz="914400">
              <a:spcBef>
                <a:spcPts val="300"/>
              </a:spcBef>
              <a:tabLst>
                <a:tab pos="1219200" algn="l"/>
              </a:tabLst>
              <a:defRPr sz="1800"/>
            </a:pPr>
            <a:r>
              <a:rPr sz="1400" dirty="0">
                <a:solidFill>
                  <a:srgbClr val="0000CC"/>
                </a:solidFill>
                <a:latin typeface="Helvetica"/>
                <a:cs typeface="Helvetica"/>
              </a:rPr>
              <a:t>d – Au*   	100 GeV/n      </a:t>
            </a:r>
          </a:p>
          <a:p>
            <a:pPr lvl="0" defTabSz="914400">
              <a:spcBef>
                <a:spcPts val="300"/>
              </a:spcBef>
              <a:tabLst>
                <a:tab pos="1219200" algn="l"/>
              </a:tabLst>
              <a:defRPr sz="1800"/>
            </a:pPr>
            <a:r>
              <a:rPr sz="1400" dirty="0">
                <a:solidFill>
                  <a:srgbClr val="0000CC"/>
                </a:solidFill>
                <a:latin typeface="Helvetica"/>
                <a:cs typeface="Helvetica"/>
              </a:rPr>
              <a:t>Cu – Au*	100 GeV/n</a:t>
            </a:r>
          </a:p>
          <a:p>
            <a:pPr lvl="0" defTabSz="914400">
              <a:spcBef>
                <a:spcPts val="300"/>
              </a:spcBef>
              <a:tabLst>
                <a:tab pos="1219200" algn="l"/>
              </a:tabLst>
              <a:defRPr sz="1800"/>
            </a:pPr>
            <a:r>
              <a:rPr sz="1400" baseline="30444" dirty="0">
                <a:solidFill>
                  <a:srgbClr val="0000CC"/>
                </a:solidFill>
                <a:latin typeface="Helvetica"/>
                <a:cs typeface="Helvetica"/>
              </a:rPr>
              <a:t>3</a:t>
            </a:r>
            <a:r>
              <a:rPr sz="1400" dirty="0">
                <a:solidFill>
                  <a:srgbClr val="0000CC"/>
                </a:solidFill>
                <a:latin typeface="Helvetica"/>
                <a:cs typeface="Helvetica"/>
              </a:rPr>
              <a:t>He – Au*	100 GeV/n</a:t>
            </a:r>
          </a:p>
          <a:p>
            <a:pPr lvl="0" defTabSz="914400">
              <a:spcBef>
                <a:spcPts val="300"/>
              </a:spcBef>
              <a:tabLst>
                <a:tab pos="1219200" algn="l"/>
              </a:tabLst>
              <a:defRPr sz="1800"/>
            </a:pPr>
            <a:r>
              <a:rPr sz="1400" b="1" dirty="0">
                <a:solidFill>
                  <a:srgbClr val="0000CC"/>
                </a:solidFill>
                <a:latin typeface="Helvetica"/>
                <a:cs typeface="Helvetica"/>
              </a:rPr>
              <a:t>Planned or possible future modes:</a:t>
            </a:r>
          </a:p>
          <a:p>
            <a:pPr lvl="0" defTabSz="914400">
              <a:spcBef>
                <a:spcPts val="300"/>
              </a:spcBef>
              <a:tabLst>
                <a:tab pos="1219200" algn="l"/>
              </a:tabLst>
              <a:defRPr sz="1800"/>
            </a:pPr>
            <a:r>
              <a:rPr sz="1400" dirty="0">
                <a:solidFill>
                  <a:srgbClr val="0000CC"/>
                </a:solidFill>
                <a:latin typeface="Helvetica"/>
                <a:cs typeface="Helvetica"/>
              </a:rPr>
              <a:t>Au – Au	2.5 GeV/n</a:t>
            </a:r>
            <a:br>
              <a:rPr sz="1400" dirty="0">
                <a:solidFill>
                  <a:srgbClr val="0000CC"/>
                </a:solidFill>
                <a:latin typeface="Helvetica"/>
                <a:cs typeface="Helvetica"/>
              </a:rPr>
            </a:br>
            <a:r>
              <a:rPr sz="1400" dirty="0">
                <a:solidFill>
                  <a:srgbClr val="0000CC"/>
                </a:solidFill>
                <a:latin typeface="Helvetica"/>
                <a:cs typeface="Helvetica"/>
              </a:rPr>
              <a:t>p</a:t>
            </a:r>
            <a:r>
              <a:rPr sz="1400" dirty="0">
                <a:solidFill>
                  <a:srgbClr val="0000CC"/>
                </a:solidFill>
                <a:latin typeface="Helvetica"/>
                <a:ea typeface="Symbol"/>
                <a:cs typeface="Helvetica"/>
                <a:sym typeface="Symbol"/>
              </a:rPr>
              <a:t>↑</a:t>
            </a:r>
            <a:r>
              <a:rPr sz="1400" dirty="0">
                <a:solidFill>
                  <a:srgbClr val="0000CC"/>
                </a:solidFill>
                <a:latin typeface="Helvetica"/>
                <a:cs typeface="Helvetica"/>
              </a:rPr>
              <a:t> – Au*	100 GeV/n  	     </a:t>
            </a:r>
          </a:p>
          <a:p>
            <a:pPr lvl="0" defTabSz="914400">
              <a:spcBef>
                <a:spcPts val="300"/>
              </a:spcBef>
              <a:tabLst>
                <a:tab pos="1219200" algn="l"/>
              </a:tabLst>
              <a:defRPr sz="1800"/>
            </a:pPr>
            <a:r>
              <a:rPr sz="1400" dirty="0">
                <a:solidFill>
                  <a:srgbClr val="0000CC"/>
                </a:solidFill>
                <a:latin typeface="Helvetica"/>
                <a:cs typeface="Helvetica"/>
              </a:rPr>
              <a:t>p</a:t>
            </a:r>
            <a:r>
              <a:rPr sz="1400" dirty="0">
                <a:solidFill>
                  <a:srgbClr val="0000CC"/>
                </a:solidFill>
                <a:latin typeface="Helvetica"/>
                <a:ea typeface="Symbol"/>
                <a:cs typeface="Helvetica"/>
                <a:sym typeface="Symbol"/>
              </a:rPr>
              <a:t>↑</a:t>
            </a:r>
            <a:r>
              <a:rPr sz="1400" dirty="0">
                <a:solidFill>
                  <a:srgbClr val="0000CC"/>
                </a:solidFill>
                <a:latin typeface="Helvetica"/>
                <a:cs typeface="Helvetica"/>
              </a:rPr>
              <a:t> – </a:t>
            </a:r>
            <a:r>
              <a:rPr sz="1400" baseline="30444" dirty="0">
                <a:solidFill>
                  <a:srgbClr val="0000CC"/>
                </a:solidFill>
                <a:latin typeface="Helvetica"/>
                <a:cs typeface="Helvetica"/>
              </a:rPr>
              <a:t>3</a:t>
            </a:r>
            <a:r>
              <a:rPr sz="1400" dirty="0">
                <a:solidFill>
                  <a:srgbClr val="0000CC"/>
                </a:solidFill>
                <a:latin typeface="Helvetica"/>
                <a:cs typeface="Helvetica"/>
              </a:rPr>
              <a:t>He</a:t>
            </a:r>
            <a:r>
              <a:rPr sz="1400" dirty="0">
                <a:solidFill>
                  <a:srgbClr val="0000CC"/>
                </a:solidFill>
                <a:latin typeface="Helvetica"/>
                <a:ea typeface="Symbol"/>
                <a:cs typeface="Helvetica"/>
                <a:sym typeface="Symbol"/>
              </a:rPr>
              <a:t>↑</a:t>
            </a:r>
            <a:r>
              <a:rPr sz="1400" dirty="0">
                <a:solidFill>
                  <a:srgbClr val="0000CC"/>
                </a:solidFill>
                <a:latin typeface="Helvetica"/>
                <a:cs typeface="Helvetica"/>
              </a:rPr>
              <a:t>*	166 GeV/</a:t>
            </a:r>
            <a:r>
              <a:rPr sz="1400" dirty="0" smtClean="0">
                <a:solidFill>
                  <a:srgbClr val="0000CC"/>
                </a:solidFill>
                <a:latin typeface="Helvetica"/>
                <a:cs typeface="Helvetica"/>
              </a:rPr>
              <a:t>n</a:t>
            </a:r>
            <a:endParaRPr sz="1400" dirty="0">
              <a:solidFill>
                <a:srgbClr val="0000CC"/>
              </a:solidFill>
              <a:latin typeface="Helvetica"/>
              <a:cs typeface="Helvetica"/>
            </a:endParaRPr>
          </a:p>
        </p:txBody>
      </p:sp>
    </p:spTree>
    <p:extLst>
      <p:ext uri="{BB962C8B-B14F-4D97-AF65-F5344CB8AC3E}">
        <p14:creationId xmlns:p14="http://schemas.microsoft.com/office/powerpoint/2010/main" val="2216401433"/>
      </p:ext>
    </p:extLst>
  </p:cSld>
  <p:clrMapOvr>
    <a:masterClrMapping/>
  </p:clrMapOvr>
  <p:transition xmlns:p14="http://schemas.microsoft.com/office/powerpoint/2010/main" spd="slow">
    <p:cut thruBlk="1"/>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a:spLocks noGrp="1"/>
          </p:cNvSpPr>
          <p:nvPr>
            <p:ph type="sldNum" sz="quarter" idx="2"/>
          </p:nvPr>
        </p:nvSpPr>
        <p:spPr>
          <a:xfrm>
            <a:off x="6690324" y="6434335"/>
            <a:ext cx="259154" cy="254001"/>
          </a:xfrm>
          <a:prstGeom prst="rect">
            <a:avLst/>
          </a:prstGeom>
          <a:extLst>
            <a:ext uri="{C572A759-6A51-4108-AA02-DFA0A04FC94B}">
              <ma14:wrappingTextBoxFlag xmlns:ma14="http://schemas.microsoft.com/office/mac/drawingml/2011/main" val="1"/>
            </a:ext>
          </a:extLst>
        </p:spPr>
        <p:txBody>
          <a:bodyPr/>
          <a:lstStyle>
            <a:lvl1pPr defTabSz="580429"/>
          </a:lstStyle>
          <a:p>
            <a:pPr lvl="0">
              <a:defRPr sz="1800">
                <a:solidFill>
                  <a:srgbClr val="000000"/>
                </a:solidFill>
                <a:effectLst/>
                <a:uFillTx/>
              </a:defRPr>
            </a:pPr>
            <a:fld id="{86CB4B4D-7CA3-9044-876B-883B54F8677D}" type="slidenum">
              <a:rPr sz="1200">
                <a:solidFill>
                  <a:srgbClr val="013E92"/>
                </a:solidFill>
                <a:effectLst>
                  <a:outerShdw blurRad="12700" dist="25400" dir="2700000" rotWithShape="0">
                    <a:srgbClr val="CBCBCB"/>
                  </a:outerShdw>
                </a:effectLst>
                <a:uFill>
                  <a:solidFill>
                    <a:srgbClr val="013E92"/>
                  </a:solidFill>
                </a:uFill>
              </a:rPr>
              <a:t>4</a:t>
            </a:fld>
            <a:endParaRPr sz="1200">
              <a:solidFill>
                <a:srgbClr val="013E92"/>
              </a:solidFill>
              <a:effectLst>
                <a:outerShdw blurRad="12700" dist="25400" dir="2700000" rotWithShape="0">
                  <a:srgbClr val="CBCBCB"/>
                </a:outerShdw>
              </a:effectLst>
              <a:uFill>
                <a:solidFill>
                  <a:srgbClr val="013E92"/>
                </a:solidFill>
              </a:uFill>
            </a:endParaRPr>
          </a:p>
        </p:txBody>
      </p:sp>
      <p:sp>
        <p:nvSpPr>
          <p:cNvPr id="88" name="Shape 88"/>
          <p:cNvSpPr>
            <a:spLocks noGrp="1"/>
          </p:cNvSpPr>
          <p:nvPr>
            <p:ph type="title"/>
          </p:nvPr>
        </p:nvSpPr>
        <p:spPr>
          <a:xfrm>
            <a:off x="8929" y="0"/>
            <a:ext cx="9117212" cy="866180"/>
          </a:xfrm>
          <a:prstGeom prst="rect">
            <a:avLst/>
          </a:prstGeom>
        </p:spPr>
        <p:txBody>
          <a:bodyPr/>
          <a:lstStyle>
            <a:lvl1pPr algn="ctr">
              <a:defRPr sz="3200"/>
            </a:lvl1pPr>
          </a:lstStyle>
          <a:p>
            <a:pPr lvl="0">
              <a:defRPr sz="1800" b="0">
                <a:solidFill>
                  <a:srgbClr val="000000"/>
                </a:solidFill>
                <a:uFillTx/>
              </a:defRPr>
            </a:pPr>
            <a:r>
              <a:rPr sz="3200" b="1">
                <a:solidFill>
                  <a:srgbClr val="013E92"/>
                </a:solidFill>
                <a:uFill>
                  <a:solidFill>
                    <a:srgbClr val="013E92"/>
                  </a:solidFill>
                </a:uFill>
              </a:rPr>
              <a:t>RHIC explores the Phases of Nuclear Matter</a:t>
            </a:r>
          </a:p>
        </p:txBody>
      </p:sp>
      <p:sp>
        <p:nvSpPr>
          <p:cNvPr id="89" name="Shape 89"/>
          <p:cNvSpPr/>
          <p:nvPr/>
        </p:nvSpPr>
        <p:spPr>
          <a:xfrm>
            <a:off x="99144" y="973807"/>
            <a:ext cx="3515073" cy="2243138"/>
          </a:xfrm>
          <a:prstGeom prst="rect">
            <a:avLst/>
          </a:prstGeom>
          <a:ln w="12700">
            <a:miter lim="400000"/>
          </a:ln>
          <a:extLst>
            <a:ext uri="{C572A759-6A51-4108-AA02-DFA0A04FC94B}">
              <ma14:wrappingTextBoxFlag xmlns:ma14="http://schemas.microsoft.com/office/mac/drawingml/2011/main" val="1"/>
            </a:ext>
          </a:extLst>
        </p:spPr>
        <p:txBody>
          <a:bodyPr lIns="35718" tIns="35718" rIns="35718" bIns="35718">
            <a:spAutoFit/>
          </a:bodyPr>
          <a:lstStyle/>
          <a:p>
            <a:pPr marL="57799" marR="57799" lvl="0" algn="l" defTabSz="455414">
              <a:buClr>
                <a:srgbClr val="000000"/>
              </a:buClr>
              <a:buFont typeface="Calibri"/>
              <a:defRPr sz="1800" b="0"/>
            </a:pPr>
            <a:r>
              <a:rPr sz="1600">
                <a:solidFill>
                  <a:srgbClr val="E32400"/>
                </a:solidFill>
                <a:uFill>
                  <a:solidFill>
                    <a:srgbClr val="E32400"/>
                  </a:solidFill>
                </a:uFill>
                <a:latin typeface="Calibri"/>
                <a:ea typeface="Calibri"/>
                <a:cs typeface="Calibri"/>
                <a:sym typeface="Calibri"/>
              </a:rPr>
              <a:t>LHC:</a:t>
            </a:r>
            <a:r>
              <a:rPr sz="1600">
                <a:uFill>
                  <a:solidFill/>
                </a:uFill>
                <a:latin typeface="Calibri"/>
                <a:ea typeface="Calibri"/>
                <a:cs typeface="Calibri"/>
                <a:sym typeface="Calibri"/>
              </a:rPr>
              <a:t> High energy collider at CERN with 13.8 - 27.5 times higher beam energy: Pb+Pb, p+Pb, p+p collisions only.</a:t>
            </a:r>
          </a:p>
          <a:p>
            <a:pPr marL="57799" marR="57799" lvl="0" algn="l" defTabSz="455414">
              <a:buClr>
                <a:srgbClr val="000000"/>
              </a:buClr>
              <a:buFont typeface="Calibri"/>
              <a:defRPr sz="1800" b="0"/>
            </a:pPr>
            <a:endParaRPr sz="1600">
              <a:uFill>
                <a:solidFill/>
              </a:uFill>
              <a:latin typeface="Calibri"/>
              <a:ea typeface="Calibri"/>
              <a:cs typeface="Calibri"/>
              <a:sym typeface="Calibri"/>
            </a:endParaRPr>
          </a:p>
          <a:p>
            <a:pPr marL="57799" marR="57799" lvl="0" algn="l" defTabSz="455414">
              <a:buClr>
                <a:srgbClr val="000000"/>
              </a:buClr>
              <a:buFont typeface="Calibri"/>
              <a:defRPr sz="1800" b="0"/>
            </a:pPr>
            <a:r>
              <a:rPr sz="1600">
                <a:solidFill>
                  <a:srgbClr val="E32400"/>
                </a:solidFill>
                <a:uFill>
                  <a:solidFill>
                    <a:srgbClr val="E32400"/>
                  </a:solidFill>
                </a:uFill>
                <a:latin typeface="Calibri"/>
                <a:ea typeface="Calibri"/>
                <a:cs typeface="Calibri"/>
                <a:sym typeface="Calibri"/>
              </a:rPr>
              <a:t>FAIR &amp; NICA:</a:t>
            </a:r>
            <a:r>
              <a:rPr sz="1600">
                <a:uFill>
                  <a:solidFill/>
                </a:uFill>
                <a:latin typeface="Calibri"/>
                <a:ea typeface="Calibri"/>
                <a:cs typeface="Calibri"/>
                <a:sym typeface="Calibri"/>
              </a:rPr>
              <a:t> Planned European facilities at lower energies.</a:t>
            </a:r>
          </a:p>
          <a:p>
            <a:pPr marL="57799" marR="57799" lvl="0" algn="l" defTabSz="455414">
              <a:buClr>
                <a:srgbClr val="000000"/>
              </a:buClr>
              <a:buFont typeface="Calibri"/>
              <a:defRPr sz="1800" b="0"/>
            </a:pPr>
            <a:endParaRPr sz="1600">
              <a:uFill>
                <a:solidFill/>
              </a:uFill>
              <a:latin typeface="Calibri"/>
              <a:ea typeface="Calibri"/>
              <a:cs typeface="Calibri"/>
              <a:sym typeface="Calibri"/>
            </a:endParaRPr>
          </a:p>
          <a:p>
            <a:pPr marL="57799" marR="57799" lvl="0" algn="l" defTabSz="455414">
              <a:buClr>
                <a:srgbClr val="000000"/>
              </a:buClr>
              <a:buFont typeface="Calibri"/>
              <a:defRPr sz="1800" b="0"/>
            </a:pPr>
            <a:r>
              <a:rPr sz="1600">
                <a:solidFill>
                  <a:srgbClr val="E32400"/>
                </a:solidFill>
                <a:uFill>
                  <a:solidFill>
                    <a:srgbClr val="E32400"/>
                  </a:solidFill>
                </a:uFill>
                <a:latin typeface="Calibri"/>
                <a:ea typeface="Calibri"/>
                <a:cs typeface="Calibri"/>
                <a:sym typeface="Calibri"/>
              </a:rPr>
              <a:t>RHIC: Spans largest swath of the phase diagram in the preferred collider mode. </a:t>
            </a:r>
          </a:p>
        </p:txBody>
      </p:sp>
      <p:sp>
        <p:nvSpPr>
          <p:cNvPr id="90" name="Shape 90"/>
          <p:cNvSpPr/>
          <p:nvPr/>
        </p:nvSpPr>
        <p:spPr>
          <a:xfrm>
            <a:off x="5866804" y="3616523"/>
            <a:ext cx="1170334" cy="215901"/>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spAutoFit/>
          </a:bodyPr>
          <a:lstStyle>
            <a:lvl1pPr marL="57799" marR="57799" algn="l" defTabSz="1295400">
              <a:defRPr sz="900" b="0">
                <a:solidFill>
                  <a:srgbClr val="FFFFFF"/>
                </a:solidFill>
                <a:uFill>
                  <a:solidFill>
                    <a:srgbClr val="FFFFFF"/>
                  </a:solidFill>
                </a:uFill>
                <a:latin typeface="Arial"/>
                <a:ea typeface="Arial"/>
                <a:cs typeface="Arial"/>
                <a:sym typeface="Arial"/>
              </a:defRPr>
            </a:lvl1pPr>
          </a:lstStyle>
          <a:p>
            <a:pPr lvl="0">
              <a:defRPr sz="1800">
                <a:solidFill>
                  <a:srgbClr val="000000"/>
                </a:solidFill>
                <a:uFillTx/>
              </a:defRPr>
            </a:pPr>
            <a:r>
              <a:rPr sz="900">
                <a:solidFill>
                  <a:srgbClr val="FFFFFF"/>
                </a:solidFill>
                <a:uFill>
                  <a:solidFill>
                    <a:srgbClr val="FFFFFF"/>
                  </a:solidFill>
                </a:uFill>
              </a:rPr>
              <a:t>(location unknown)</a:t>
            </a:r>
          </a:p>
        </p:txBody>
      </p:sp>
      <p:sp>
        <p:nvSpPr>
          <p:cNvPr id="91" name="Shape 91"/>
          <p:cNvSpPr/>
          <p:nvPr/>
        </p:nvSpPr>
        <p:spPr>
          <a:xfrm>
            <a:off x="5377705" y="2723554"/>
            <a:ext cx="1568207" cy="491134"/>
          </a:xfrm>
          <a:prstGeom prst="rect">
            <a:avLst/>
          </a:prstGeom>
          <a:ln w="3175">
            <a:solidFill>
              <a:srgbClr val="FFFFFF"/>
            </a:solidFill>
            <a:miter lim="400000"/>
          </a:ln>
          <a:extLst>
            <a:ext uri="{C572A759-6A51-4108-AA02-DFA0A04FC94B}">
              <ma14:wrappingTextBoxFlag xmlns:ma14="http://schemas.microsoft.com/office/mac/drawingml/2011/main" val="1"/>
            </a:ext>
          </a:extLst>
        </p:spPr>
        <p:txBody>
          <a:bodyPr wrap="none" lIns="35718" tIns="35718" rIns="35718" bIns="35718">
            <a:spAutoFit/>
          </a:bodyPr>
          <a:lstStyle/>
          <a:p>
            <a:pPr marL="57799" marR="57799" lvl="0" defTabSz="1295400">
              <a:defRPr sz="1800" b="0"/>
            </a:pPr>
            <a:r>
              <a:rPr sz="1400">
                <a:solidFill>
                  <a:srgbClr val="FFFC41"/>
                </a:solidFill>
                <a:uFill>
                  <a:solidFill>
                    <a:srgbClr val="FFFC41"/>
                  </a:solidFill>
                </a:uFill>
                <a:latin typeface="Arial"/>
                <a:ea typeface="Arial"/>
                <a:cs typeface="Arial"/>
                <a:sym typeface="Arial"/>
              </a:rPr>
              <a:t>Range of matter  </a:t>
            </a:r>
          </a:p>
          <a:p>
            <a:pPr marL="57799" marR="57799" lvl="0" defTabSz="1295400">
              <a:defRPr sz="1800" b="0"/>
            </a:pPr>
            <a:r>
              <a:rPr sz="1400">
                <a:solidFill>
                  <a:srgbClr val="FFFC41"/>
                </a:solidFill>
                <a:uFill>
                  <a:solidFill>
                    <a:srgbClr val="FFFC41"/>
                  </a:solidFill>
                </a:uFill>
                <a:latin typeface="Arial"/>
                <a:ea typeface="Arial"/>
                <a:cs typeface="Arial"/>
                <a:sym typeface="Arial"/>
              </a:rPr>
              <a:t>explored at RHIC</a:t>
            </a:r>
          </a:p>
        </p:txBody>
      </p:sp>
      <p:sp>
        <p:nvSpPr>
          <p:cNvPr id="92" name="Shape 92"/>
          <p:cNvSpPr/>
          <p:nvPr/>
        </p:nvSpPr>
        <p:spPr>
          <a:xfrm>
            <a:off x="3770" y="4219202"/>
            <a:ext cx="3705821" cy="1664991"/>
          </a:xfrm>
          <a:prstGeom prst="rect">
            <a:avLst/>
          </a:prstGeom>
          <a:ln w="12700">
            <a:miter lim="400000"/>
          </a:ln>
          <a:extLst>
            <a:ext uri="{C572A759-6A51-4108-AA02-DFA0A04FC94B}">
              <ma14:wrappingTextBoxFlag xmlns:ma14="http://schemas.microsoft.com/office/mac/drawingml/2011/main" val="1"/>
            </a:ext>
          </a:extLst>
        </p:spPr>
        <p:txBody>
          <a:bodyPr lIns="35718" tIns="35718" rIns="35718" bIns="35718">
            <a:spAutoFit/>
          </a:bodyPr>
          <a:lstStyle/>
          <a:p>
            <a:pPr marL="57799" marR="57799" lvl="0" algn="l" defTabSz="1295400">
              <a:defRPr sz="1800" b="0"/>
            </a:pPr>
            <a:r>
              <a:rPr sz="1600" i="1">
                <a:solidFill>
                  <a:srgbClr val="0042AA"/>
                </a:solidFill>
                <a:uFill>
                  <a:solidFill>
                    <a:srgbClr val="0042AA"/>
                  </a:solidFill>
                </a:uFill>
                <a:latin typeface="Arial"/>
                <a:ea typeface="Arial"/>
                <a:cs typeface="Arial"/>
                <a:sym typeface="Arial"/>
              </a:rPr>
              <a:t>RHIC is perfectly suited to explore the phases of nuclear matter and the perfectly liquid quark-gluon plasma.</a:t>
            </a:r>
          </a:p>
          <a:p>
            <a:pPr marL="57799" marR="57799" lvl="0" algn="l" defTabSz="1295400">
              <a:defRPr sz="1800" b="0"/>
            </a:pPr>
            <a:endParaRPr sz="1600" i="1">
              <a:solidFill>
                <a:srgbClr val="0042AA"/>
              </a:solidFill>
              <a:uFill>
                <a:solidFill>
                  <a:srgbClr val="0042AA"/>
                </a:solidFill>
              </a:uFill>
              <a:latin typeface="Arial"/>
              <a:ea typeface="Arial"/>
              <a:cs typeface="Arial"/>
              <a:sym typeface="Arial"/>
            </a:endParaRPr>
          </a:p>
          <a:p>
            <a:pPr marL="57799" marR="57799" lvl="0" algn="l" defTabSz="1295400">
              <a:defRPr sz="1800" b="0"/>
            </a:pPr>
            <a:r>
              <a:rPr sz="1600" i="1">
                <a:solidFill>
                  <a:srgbClr val="0042AA"/>
                </a:solidFill>
                <a:uFill>
                  <a:solidFill>
                    <a:srgbClr val="0042AA"/>
                  </a:solidFill>
                </a:uFill>
                <a:latin typeface="Arial"/>
                <a:ea typeface="Arial"/>
                <a:cs typeface="Arial"/>
                <a:sym typeface="Arial"/>
              </a:rPr>
              <a:t>If RHIC did not exist, someone would have to build it (...but no one could afford it -  a &gt;$2B value!)</a:t>
            </a:r>
          </a:p>
        </p:txBody>
      </p:sp>
      <p:sp>
        <p:nvSpPr>
          <p:cNvPr id="93" name="Shape 93"/>
          <p:cNvSpPr/>
          <p:nvPr/>
        </p:nvSpPr>
        <p:spPr>
          <a:xfrm>
            <a:off x="1200836" y="3551386"/>
            <a:ext cx="1044254" cy="333376"/>
          </a:xfrm>
          <a:prstGeom prst="rect">
            <a:avLst/>
          </a:prstGeom>
          <a:ln w="3175">
            <a:solidFill/>
            <a:miter lim="400000"/>
          </a:ln>
          <a:extLst>
            <a:ext uri="{C572A759-6A51-4108-AA02-DFA0A04FC94B}">
              <ma14:wrappingTextBoxFlag xmlns:ma14="http://schemas.microsoft.com/office/mac/drawingml/2011/main" val="1"/>
            </a:ext>
          </a:extLst>
        </p:spPr>
        <p:txBody>
          <a:bodyPr wrap="none" lIns="35718" tIns="35718" rIns="35718" bIns="35718">
            <a:spAutoFit/>
          </a:bodyPr>
          <a:lstStyle>
            <a:lvl1pPr marL="57799" marR="57799" defTabSz="1295400">
              <a:defRPr sz="1600">
                <a:solidFill>
                  <a:srgbClr val="413E40"/>
                </a:solidFill>
                <a:uFill>
                  <a:solidFill>
                    <a:srgbClr val="413E40"/>
                  </a:solidFill>
                </a:uFill>
                <a:latin typeface="Arial"/>
                <a:ea typeface="Arial"/>
                <a:cs typeface="Arial"/>
                <a:sym typeface="Arial"/>
              </a:defRPr>
            </a:lvl1pPr>
          </a:lstStyle>
          <a:p>
            <a:pPr lvl="0">
              <a:defRPr sz="1800" b="0">
                <a:solidFill>
                  <a:srgbClr val="000000"/>
                </a:solidFill>
                <a:uFillTx/>
              </a:defRPr>
            </a:pPr>
            <a:r>
              <a:rPr sz="1600" b="1">
                <a:solidFill>
                  <a:srgbClr val="413E40"/>
                </a:solidFill>
                <a:uFill>
                  <a:solidFill>
                    <a:srgbClr val="413E40"/>
                  </a:solidFill>
                </a:uFill>
              </a:rPr>
              <a:t>Message</a:t>
            </a:r>
          </a:p>
        </p:txBody>
      </p:sp>
      <p:grpSp>
        <p:nvGrpSpPr>
          <p:cNvPr id="103" name="Group 103"/>
          <p:cNvGrpSpPr/>
          <p:nvPr/>
        </p:nvGrpSpPr>
        <p:grpSpPr>
          <a:xfrm>
            <a:off x="3907416" y="936111"/>
            <a:ext cx="5089110" cy="4985778"/>
            <a:chOff x="0" y="0"/>
            <a:chExt cx="5089108" cy="4985776"/>
          </a:xfrm>
        </p:grpSpPr>
        <p:pic>
          <p:nvPicPr>
            <p:cNvPr id="94" name="QCDPhaseDiagramPS.pdf"/>
            <p:cNvPicPr/>
            <p:nvPr/>
          </p:nvPicPr>
          <p:blipFill>
            <a:blip r:embed="rId2">
              <a:extLst/>
            </a:blip>
            <a:stretch>
              <a:fillRect/>
            </a:stretch>
          </p:blipFill>
          <p:spPr>
            <a:xfrm>
              <a:off x="0" y="0"/>
              <a:ext cx="5089109" cy="4985777"/>
            </a:xfrm>
            <a:prstGeom prst="rect">
              <a:avLst/>
            </a:prstGeom>
            <a:ln w="3175" cap="flat">
              <a:noFill/>
              <a:round/>
            </a:ln>
            <a:effectLst/>
          </p:spPr>
        </p:pic>
        <p:sp>
          <p:nvSpPr>
            <p:cNvPr id="95" name="Shape 95"/>
            <p:cNvSpPr/>
            <p:nvPr/>
          </p:nvSpPr>
          <p:spPr>
            <a:xfrm>
              <a:off x="2003134" y="2359897"/>
              <a:ext cx="1222016" cy="2117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5718" tIns="35718" rIns="35718" bIns="35718" numCol="1" anchor="t">
              <a:noAutofit/>
            </a:bodyPr>
            <a:lstStyle>
              <a:lvl1pPr marL="57799" marR="57799" algn="l" defTabSz="1295400">
                <a:defRPr sz="900" b="0">
                  <a:solidFill>
                    <a:srgbClr val="FFFFFF"/>
                  </a:solidFill>
                  <a:uFill>
                    <a:solidFill>
                      <a:srgbClr val="FFFFFF"/>
                    </a:solidFill>
                  </a:uFill>
                  <a:latin typeface="Arial"/>
                  <a:ea typeface="Arial"/>
                  <a:cs typeface="Arial"/>
                  <a:sym typeface="Arial"/>
                </a:defRPr>
              </a:lvl1pPr>
            </a:lstStyle>
            <a:p>
              <a:pPr lvl="0">
                <a:defRPr sz="1800">
                  <a:solidFill>
                    <a:srgbClr val="000000"/>
                  </a:solidFill>
                  <a:uFillTx/>
                </a:defRPr>
              </a:pPr>
              <a:r>
                <a:rPr sz="900">
                  <a:solidFill>
                    <a:srgbClr val="FFFFFF"/>
                  </a:solidFill>
                  <a:uFill>
                    <a:solidFill>
                      <a:srgbClr val="FFFFFF"/>
                    </a:solidFill>
                  </a:uFill>
                </a:rPr>
                <a:t>(location unknown)</a:t>
              </a:r>
            </a:p>
          </p:txBody>
        </p:sp>
        <p:sp>
          <p:nvSpPr>
            <p:cNvPr id="96" name="Shape 96"/>
            <p:cNvSpPr/>
            <p:nvPr/>
          </p:nvSpPr>
          <p:spPr>
            <a:xfrm>
              <a:off x="1464847" y="3582696"/>
              <a:ext cx="1245620" cy="485342"/>
            </a:xfrm>
            <a:prstGeom prst="rect">
              <a:avLst/>
            </a:prstGeom>
            <a:noFill/>
            <a:ln w="3175"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35718" tIns="35718" rIns="35718" bIns="35718" numCol="1" anchor="t">
              <a:noAutofit/>
            </a:bodyPr>
            <a:lstStyle/>
            <a:p>
              <a:pPr marL="57799" marR="57799" lvl="0" defTabSz="1295400">
                <a:defRPr sz="1800" b="0"/>
              </a:pPr>
              <a:r>
                <a:rPr sz="1200">
                  <a:solidFill>
                    <a:srgbClr val="1DCF1C"/>
                  </a:solidFill>
                  <a:uFill>
                    <a:solidFill>
                      <a:srgbClr val="1DCF1C"/>
                    </a:solidFill>
                  </a:uFill>
                  <a:latin typeface="Arial"/>
                  <a:ea typeface="Arial"/>
                  <a:cs typeface="Arial"/>
                  <a:sym typeface="Arial"/>
                </a:rPr>
                <a:t>Matter known </a:t>
              </a:r>
            </a:p>
            <a:p>
              <a:pPr marL="57799" marR="57799" lvl="0" defTabSz="1295400">
                <a:defRPr sz="1800" b="0"/>
              </a:pPr>
              <a:r>
                <a:rPr sz="1200">
                  <a:solidFill>
                    <a:srgbClr val="1DCF1C"/>
                  </a:solidFill>
                  <a:uFill>
                    <a:solidFill>
                      <a:srgbClr val="1DCF1C"/>
                    </a:solidFill>
                  </a:uFill>
                  <a:latin typeface="Arial"/>
                  <a:ea typeface="Arial"/>
                  <a:cs typeface="Arial"/>
                  <a:sym typeface="Arial"/>
                </a:rPr>
                <a:t>before RHIC</a:t>
              </a:r>
            </a:p>
          </p:txBody>
        </p:sp>
        <p:sp>
          <p:nvSpPr>
            <p:cNvPr id="97" name="Shape 97"/>
            <p:cNvSpPr/>
            <p:nvPr/>
          </p:nvSpPr>
          <p:spPr>
            <a:xfrm>
              <a:off x="1544266" y="1447197"/>
              <a:ext cx="1500786" cy="485342"/>
            </a:xfrm>
            <a:prstGeom prst="rect">
              <a:avLst/>
            </a:prstGeom>
            <a:noFill/>
            <a:ln w="3175" cap="flat">
              <a:solidFill>
                <a:srgbClr val="FFFFFF"/>
              </a:solidFill>
              <a:prstDash val="solid"/>
              <a:miter lim="400000"/>
            </a:ln>
            <a:effectLst/>
            <a:extLst>
              <a:ext uri="{C572A759-6A51-4108-AA02-DFA0A04FC94B}">
                <ma14:wrappingTextBoxFlag xmlns:ma14="http://schemas.microsoft.com/office/mac/drawingml/2011/main" val="1"/>
              </a:ext>
            </a:extLst>
          </p:spPr>
          <p:txBody>
            <a:bodyPr wrap="square" lIns="35718" tIns="35718" rIns="35718" bIns="35718" numCol="1" anchor="t">
              <a:noAutofit/>
            </a:bodyPr>
            <a:lstStyle/>
            <a:p>
              <a:pPr marL="57799" marR="57799" lvl="0" defTabSz="1295400">
                <a:defRPr sz="1800" b="0"/>
              </a:pPr>
              <a:r>
                <a:rPr sz="1200">
                  <a:solidFill>
                    <a:srgbClr val="FFFC41"/>
                  </a:solidFill>
                  <a:uFill>
                    <a:solidFill>
                      <a:srgbClr val="FFFC41"/>
                    </a:solidFill>
                  </a:uFill>
                  <a:latin typeface="Arial"/>
                  <a:ea typeface="Arial"/>
                  <a:cs typeface="Arial"/>
                  <a:sym typeface="Arial"/>
                </a:rPr>
                <a:t>Range of matter  </a:t>
              </a:r>
            </a:p>
            <a:p>
              <a:pPr marL="57799" marR="57799" lvl="0" defTabSz="1295400">
                <a:defRPr sz="1800" b="0"/>
              </a:pPr>
              <a:r>
                <a:rPr sz="1200">
                  <a:solidFill>
                    <a:srgbClr val="FFFC41"/>
                  </a:solidFill>
                  <a:uFill>
                    <a:solidFill>
                      <a:srgbClr val="FFFC41"/>
                    </a:solidFill>
                  </a:uFill>
                  <a:latin typeface="Arial"/>
                  <a:ea typeface="Arial"/>
                  <a:cs typeface="Arial"/>
                  <a:sym typeface="Arial"/>
                </a:rPr>
                <a:t>explored at RHIC</a:t>
              </a:r>
            </a:p>
          </p:txBody>
        </p:sp>
        <p:sp>
          <p:nvSpPr>
            <p:cNvPr id="98" name="Shape 98"/>
            <p:cNvSpPr/>
            <p:nvPr/>
          </p:nvSpPr>
          <p:spPr>
            <a:xfrm>
              <a:off x="3463241" y="3150302"/>
              <a:ext cx="725637" cy="485341"/>
            </a:xfrm>
            <a:prstGeom prst="rect">
              <a:avLst/>
            </a:prstGeom>
            <a:noFill/>
            <a:ln w="3175"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35718" tIns="35718" rIns="35718" bIns="35718" numCol="1" anchor="t">
              <a:noAutofit/>
            </a:bodyPr>
            <a:lstStyle/>
            <a:p>
              <a:pPr marL="57799" marR="57799" lvl="0" defTabSz="1295400">
                <a:defRPr sz="1800" b="0"/>
              </a:pPr>
              <a:r>
                <a:rPr sz="1200">
                  <a:uFill>
                    <a:solidFill/>
                  </a:uFill>
                  <a:latin typeface="Arial"/>
                  <a:ea typeface="Arial"/>
                  <a:cs typeface="Arial"/>
                  <a:sym typeface="Arial"/>
                </a:rPr>
                <a:t>Atomic </a:t>
              </a:r>
            </a:p>
            <a:p>
              <a:pPr marL="57799" marR="57799" lvl="0" defTabSz="1295400">
                <a:defRPr sz="1800" b="0"/>
              </a:pPr>
              <a:r>
                <a:rPr sz="1200">
                  <a:uFill>
                    <a:solidFill/>
                  </a:uFill>
                  <a:latin typeface="Arial"/>
                  <a:ea typeface="Arial"/>
                  <a:cs typeface="Arial"/>
                  <a:sym typeface="Arial"/>
                </a:rPr>
                <a:t>nuclei</a:t>
              </a:r>
            </a:p>
          </p:txBody>
        </p:sp>
        <p:sp>
          <p:nvSpPr>
            <p:cNvPr id="99" name="Shape 99"/>
            <p:cNvSpPr/>
            <p:nvPr/>
          </p:nvSpPr>
          <p:spPr>
            <a:xfrm flipV="1">
              <a:off x="3638494" y="3643410"/>
              <a:ext cx="125840" cy="709950"/>
            </a:xfrm>
            <a:prstGeom prst="line">
              <a:avLst/>
            </a:prstGeom>
            <a:noFill/>
            <a:ln w="12700" cap="flat">
              <a:solidFill>
                <a:srgbClr val="000000"/>
              </a:solidFill>
              <a:prstDash val="solid"/>
              <a:round/>
              <a:headEnd type="stealth" w="med" len="med"/>
            </a:ln>
            <a:effectLst/>
          </p:spPr>
          <p:txBody>
            <a:bodyPr wrap="square" lIns="0" tIns="0" rIns="0" bIns="0" numCol="1" anchor="t">
              <a:noAutofit/>
            </a:bodyPr>
            <a:lstStyle/>
            <a:p>
              <a:pPr lvl="0" algn="l" defTabSz="457200">
                <a:defRPr sz="800" b="0"/>
              </a:pPr>
              <a:endParaRPr/>
            </a:p>
          </p:txBody>
        </p:sp>
        <p:grpSp>
          <p:nvGrpSpPr>
            <p:cNvPr id="102" name="Group 102"/>
            <p:cNvGrpSpPr/>
            <p:nvPr/>
          </p:nvGrpSpPr>
          <p:grpSpPr>
            <a:xfrm rot="2154525">
              <a:off x="1985485" y="2991463"/>
              <a:ext cx="1597212" cy="423571"/>
              <a:chOff x="0" y="0"/>
              <a:chExt cx="1597211" cy="423569"/>
            </a:xfrm>
          </p:grpSpPr>
          <p:sp>
            <p:nvSpPr>
              <p:cNvPr id="100" name="Shape 100"/>
              <p:cNvSpPr/>
              <p:nvPr/>
            </p:nvSpPr>
            <p:spPr>
              <a:xfrm>
                <a:off x="0" y="0"/>
                <a:ext cx="1597212" cy="423570"/>
              </a:xfrm>
              <a:prstGeom prst="leftRightArrow">
                <a:avLst>
                  <a:gd name="adj1" fmla="val 49269"/>
                  <a:gd name="adj2" fmla="val 115334"/>
                </a:avLst>
              </a:prstGeom>
              <a:solidFill>
                <a:srgbClr val="FFF875"/>
              </a:solidFill>
              <a:ln w="3175" cap="flat">
                <a:solidFill>
                  <a:srgbClr val="413E40"/>
                </a:solidFill>
                <a:prstDash val="solid"/>
                <a:round/>
              </a:ln>
              <a:effectLst/>
            </p:spPr>
            <p:txBody>
              <a:bodyPr wrap="square" lIns="35718" tIns="35718" rIns="35718" bIns="35718" numCol="1" anchor="ctr">
                <a:noAutofit/>
              </a:bodyPr>
              <a:lstStyle/>
              <a:p>
                <a:pPr marL="57799" marR="57799" lvl="0" algn="l" defTabSz="1295400">
                  <a:defRPr sz="2600" b="0">
                    <a:solidFill>
                      <a:srgbClr val="413E40"/>
                    </a:solidFill>
                    <a:uFill>
                      <a:solidFill>
                        <a:srgbClr val="413E40"/>
                      </a:solidFill>
                    </a:uFill>
                    <a:latin typeface="Arial"/>
                    <a:ea typeface="Arial"/>
                    <a:cs typeface="Arial"/>
                    <a:sym typeface="Arial"/>
                  </a:defRPr>
                </a:pPr>
                <a:endParaRPr/>
              </a:p>
            </p:txBody>
          </p:sp>
          <p:sp>
            <p:nvSpPr>
              <p:cNvPr id="101" name="Shape 101"/>
              <p:cNvSpPr/>
              <p:nvPr/>
            </p:nvSpPr>
            <p:spPr>
              <a:xfrm>
                <a:off x="114716" y="105892"/>
                <a:ext cx="1375805" cy="2117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5718" tIns="35718" rIns="35718" bIns="35718" numCol="1" anchor="t">
                <a:noAutofit/>
              </a:bodyPr>
              <a:lstStyle>
                <a:lvl1pPr marL="57799" marR="57799" algn="l" defTabSz="1295400">
                  <a:defRPr sz="900">
                    <a:solidFill>
                      <a:srgbClr val="413E40"/>
                    </a:solidFill>
                    <a:uFill>
                      <a:solidFill>
                        <a:srgbClr val="413E40"/>
                      </a:solidFill>
                    </a:uFill>
                    <a:latin typeface="Arial"/>
                    <a:ea typeface="Arial"/>
                    <a:cs typeface="Arial"/>
                    <a:sym typeface="Arial"/>
                  </a:defRPr>
                </a:lvl1pPr>
              </a:lstStyle>
              <a:p>
                <a:pPr lvl="0">
                  <a:defRPr sz="1800" b="0">
                    <a:solidFill>
                      <a:srgbClr val="000000"/>
                    </a:solidFill>
                    <a:uFillTx/>
                  </a:defRPr>
                </a:pPr>
                <a:r>
                  <a:rPr sz="900" b="1">
                    <a:solidFill>
                      <a:srgbClr val="413E40"/>
                    </a:solidFill>
                    <a:uFill>
                      <a:solidFill>
                        <a:srgbClr val="413E40"/>
                      </a:solidFill>
                    </a:uFill>
                  </a:rPr>
                  <a:t>Internal fixed target ?</a:t>
                </a:r>
              </a:p>
            </p:txBody>
          </p:sp>
        </p:grpSp>
      </p:grpSp>
    </p:spTree>
    <p:extLst>
      <p:ext uri="{BB962C8B-B14F-4D97-AF65-F5344CB8AC3E}">
        <p14:creationId xmlns:p14="http://schemas.microsoft.com/office/powerpoint/2010/main" val="1396949754"/>
      </p:ext>
    </p:extLst>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a:spLocks noGrp="1"/>
          </p:cNvSpPr>
          <p:nvPr>
            <p:ph type="title"/>
          </p:nvPr>
        </p:nvSpPr>
        <p:spPr>
          <a:prstGeom prst="rect">
            <a:avLst/>
          </a:prstGeom>
        </p:spPr>
        <p:txBody>
          <a:bodyPr/>
          <a:lstStyle>
            <a:lvl1pPr>
              <a:defRPr sz="2800">
                <a:solidFill>
                  <a:srgbClr val="29297A"/>
                </a:solidFill>
              </a:defRPr>
            </a:lvl1pPr>
          </a:lstStyle>
          <a:p>
            <a:pPr lvl="0">
              <a:defRPr sz="1800" b="0">
                <a:solidFill>
                  <a:srgbClr val="000000"/>
                </a:solidFill>
                <a:uFillTx/>
              </a:defRPr>
            </a:pPr>
            <a:r>
              <a:rPr sz="2800" b="1">
                <a:solidFill>
                  <a:srgbClr val="29297A"/>
                </a:solidFill>
                <a:uFill>
                  <a:solidFill>
                    <a:srgbClr val="013E92"/>
                  </a:solidFill>
                </a:uFill>
              </a:rPr>
              <a:t>RHIC – the First Polarized Proton Collider</a:t>
            </a:r>
          </a:p>
        </p:txBody>
      </p:sp>
      <p:sp>
        <p:nvSpPr>
          <p:cNvPr id="106" name="Shape 106"/>
          <p:cNvSpPr>
            <a:spLocks noGrp="1"/>
          </p:cNvSpPr>
          <p:nvPr>
            <p:ph type="sldNum" sz="quarter" idx="2"/>
          </p:nvPr>
        </p:nvSpPr>
        <p:spPr>
          <a:xfrm>
            <a:off x="6728390" y="6419515"/>
            <a:ext cx="183022" cy="268821"/>
          </a:xfrm>
          <a:prstGeom prst="rect">
            <a:avLst/>
          </a:prstGeom>
          <a:extLst>
            <a:ext uri="{C572A759-6A51-4108-AA02-DFA0A04FC94B}">
              <ma14:wrappingTextBoxFlag xmlns:ma14="http://schemas.microsoft.com/office/mac/drawingml/2011/main" val="1"/>
            </a:ext>
          </a:extLst>
        </p:spPr>
        <p:txBody>
          <a:bodyPr/>
          <a:lstStyle>
            <a:lvl1pPr>
              <a:defRPr sz="1400"/>
            </a:lvl1pPr>
          </a:lstStyle>
          <a:p>
            <a:pPr lvl="0">
              <a:defRPr sz="1800">
                <a:solidFill>
                  <a:srgbClr val="000000"/>
                </a:solidFill>
                <a:effectLst/>
                <a:uFillTx/>
              </a:defRPr>
            </a:pPr>
            <a:fld id="{86CB4B4D-7CA3-9044-876B-883B54F8677D}" type="slidenum">
              <a:rPr sz="1400">
                <a:solidFill>
                  <a:srgbClr val="013E92"/>
                </a:solidFill>
                <a:effectLst>
                  <a:outerShdw blurRad="12700" dist="25400" dir="2700000" rotWithShape="0">
                    <a:srgbClr val="CBCBCB"/>
                  </a:outerShdw>
                </a:effectLst>
                <a:uFill>
                  <a:solidFill>
                    <a:srgbClr val="013E92"/>
                  </a:solidFill>
                </a:uFill>
              </a:rPr>
              <a:t>5</a:t>
            </a:fld>
            <a:endParaRPr sz="1400">
              <a:solidFill>
                <a:srgbClr val="013E92"/>
              </a:solidFill>
              <a:effectLst>
                <a:outerShdw blurRad="12700" dist="25400" dir="2700000" rotWithShape="0">
                  <a:srgbClr val="CBCBCB"/>
                </a:outerShdw>
              </a:effectLst>
              <a:uFill>
                <a:solidFill>
                  <a:srgbClr val="013E92"/>
                </a:solidFill>
              </a:uFill>
            </a:endParaRPr>
          </a:p>
        </p:txBody>
      </p:sp>
      <p:grpSp>
        <p:nvGrpSpPr>
          <p:cNvPr id="278" name="Group 278"/>
          <p:cNvGrpSpPr/>
          <p:nvPr/>
        </p:nvGrpSpPr>
        <p:grpSpPr>
          <a:xfrm>
            <a:off x="4972050" y="803399"/>
            <a:ext cx="4093976" cy="2873586"/>
            <a:chOff x="0" y="0"/>
            <a:chExt cx="4093975" cy="2873585"/>
          </a:xfrm>
        </p:grpSpPr>
        <p:sp>
          <p:nvSpPr>
            <p:cNvPr id="107" name="Shape 107"/>
            <p:cNvSpPr/>
            <p:nvPr/>
          </p:nvSpPr>
          <p:spPr>
            <a:xfrm>
              <a:off x="677468" y="647046"/>
              <a:ext cx="936499" cy="231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a:defRPr sz="900" b="0"/>
              </a:lvl1pPr>
            </a:lstStyle>
            <a:p>
              <a:pPr lvl="0">
                <a:defRPr sz="1800"/>
              </a:pPr>
              <a:r>
                <a:rPr sz="900"/>
                <a:t>Siberian Snakes</a:t>
              </a:r>
            </a:p>
          </p:txBody>
        </p:sp>
        <p:grpSp>
          <p:nvGrpSpPr>
            <p:cNvPr id="277" name="Group 277"/>
            <p:cNvGrpSpPr/>
            <p:nvPr/>
          </p:nvGrpSpPr>
          <p:grpSpPr>
            <a:xfrm>
              <a:off x="0" y="0"/>
              <a:ext cx="4093976" cy="2873586"/>
              <a:chOff x="0" y="0"/>
              <a:chExt cx="4093975" cy="2873585"/>
            </a:xfrm>
          </p:grpSpPr>
          <p:sp>
            <p:nvSpPr>
              <p:cNvPr id="108" name="Shape 108"/>
              <p:cNvSpPr/>
              <p:nvPr/>
            </p:nvSpPr>
            <p:spPr>
              <a:xfrm>
                <a:off x="1086289" y="2200388"/>
                <a:ext cx="75882" cy="29692"/>
              </a:xfrm>
              <a:prstGeom prst="line">
                <a:avLst/>
              </a:prstGeom>
              <a:noFill/>
              <a:ln w="9525" cap="flat">
                <a:solidFill>
                  <a:srgbClr val="FF0000"/>
                </a:solidFill>
                <a:prstDash val="solid"/>
                <a:round/>
              </a:ln>
              <a:effectLst/>
            </p:spPr>
            <p:txBody>
              <a:bodyPr wrap="square" lIns="0" tIns="0" rIns="0" bIns="0" numCol="1" anchor="t">
                <a:noAutofit/>
              </a:bodyPr>
              <a:lstStyle/>
              <a:p>
                <a:pPr lvl="0" algn="l" defTabSz="457200">
                  <a:defRPr sz="1200" b="0"/>
                </a:pPr>
                <a:endParaRPr/>
              </a:p>
            </p:txBody>
          </p:sp>
          <p:sp>
            <p:nvSpPr>
              <p:cNvPr id="109" name="Shape 109"/>
              <p:cNvSpPr/>
              <p:nvPr/>
            </p:nvSpPr>
            <p:spPr>
              <a:xfrm>
                <a:off x="3516689" y="1011673"/>
                <a:ext cx="321122" cy="27051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734" y="18790"/>
                    </a:lnTo>
                    <a:lnTo>
                      <a:pt x="4882" y="15102"/>
                    </a:lnTo>
                    <a:lnTo>
                      <a:pt x="17162" y="9307"/>
                    </a:lnTo>
                    <a:lnTo>
                      <a:pt x="17162" y="5356"/>
                    </a:lnTo>
                    <a:lnTo>
                      <a:pt x="21600" y="0"/>
                    </a:lnTo>
                  </a:path>
                </a:pathLst>
              </a:custGeom>
              <a:noFill/>
              <a:ln w="28575" cap="flat">
                <a:solidFill>
                  <a:srgbClr val="FFCC00"/>
                </a:solidFill>
                <a:prstDash val="solid"/>
                <a:round/>
              </a:ln>
              <a:effectLst/>
            </p:spPr>
            <p:txBody>
              <a:bodyPr wrap="square" lIns="0" tIns="0" rIns="0" bIns="0" numCol="1" anchor="ctr">
                <a:noAutofit/>
              </a:bodyPr>
              <a:lstStyle/>
              <a:p>
                <a:pPr lvl="0">
                  <a:defRPr>
                    <a:latin typeface="Times New Roman"/>
                    <a:ea typeface="Times New Roman"/>
                    <a:cs typeface="Times New Roman"/>
                    <a:sym typeface="Times New Roman"/>
                  </a:defRPr>
                </a:pPr>
                <a:endParaRPr/>
              </a:p>
            </p:txBody>
          </p:sp>
          <p:sp>
            <p:nvSpPr>
              <p:cNvPr id="110" name="Shape 110"/>
              <p:cNvSpPr/>
              <p:nvPr/>
            </p:nvSpPr>
            <p:spPr>
              <a:xfrm>
                <a:off x="1983700" y="1139232"/>
                <a:ext cx="309110"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900" b="0"/>
                </a:lvl1pPr>
              </a:lstStyle>
              <a:p>
                <a:pPr lvl="0">
                  <a:defRPr sz="1800"/>
                </a:pPr>
                <a:r>
                  <a:rPr sz="900"/>
                  <a:t>STAR</a:t>
                </a:r>
              </a:p>
            </p:txBody>
          </p:sp>
          <p:sp>
            <p:nvSpPr>
              <p:cNvPr id="111" name="Shape 111"/>
              <p:cNvSpPr/>
              <p:nvPr/>
            </p:nvSpPr>
            <p:spPr>
              <a:xfrm>
                <a:off x="539473" y="923701"/>
                <a:ext cx="438256"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900" b="0"/>
                </a:lvl1pPr>
              </a:lstStyle>
              <a:p>
                <a:pPr lvl="0">
                  <a:defRPr sz="1800"/>
                </a:pPr>
                <a:r>
                  <a:rPr sz="900"/>
                  <a:t>PHENIX</a:t>
                </a:r>
              </a:p>
            </p:txBody>
          </p:sp>
          <p:sp>
            <p:nvSpPr>
              <p:cNvPr id="112" name="Shape 112"/>
              <p:cNvSpPr/>
              <p:nvPr/>
            </p:nvSpPr>
            <p:spPr>
              <a:xfrm>
                <a:off x="1734204" y="2201490"/>
                <a:ext cx="280901" cy="152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1000" b="0"/>
                </a:lvl1pPr>
              </a:lstStyle>
              <a:p>
                <a:pPr lvl="0">
                  <a:defRPr sz="1800"/>
                </a:pPr>
                <a:r>
                  <a:rPr sz="1000"/>
                  <a:t>AGS</a:t>
                </a:r>
              </a:p>
            </p:txBody>
          </p:sp>
          <p:sp>
            <p:nvSpPr>
              <p:cNvPr id="113" name="Shape 113"/>
              <p:cNvSpPr/>
              <p:nvPr/>
            </p:nvSpPr>
            <p:spPr>
              <a:xfrm>
                <a:off x="747503" y="1895787"/>
                <a:ext cx="199728"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500" b="0"/>
                </a:lvl1pPr>
              </a:lstStyle>
              <a:p>
                <a:pPr lvl="0">
                  <a:defRPr sz="1800"/>
                </a:pPr>
                <a:r>
                  <a:rPr sz="500"/>
                  <a:t>LINAC</a:t>
                </a:r>
              </a:p>
            </p:txBody>
          </p:sp>
          <p:sp>
            <p:nvSpPr>
              <p:cNvPr id="114" name="Shape 114"/>
              <p:cNvSpPr/>
              <p:nvPr/>
            </p:nvSpPr>
            <p:spPr>
              <a:xfrm>
                <a:off x="1082995" y="1927320"/>
                <a:ext cx="323194"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500" b="0"/>
                </a:lvl1pPr>
              </a:lstStyle>
              <a:p>
                <a:pPr lvl="0">
                  <a:defRPr sz="1800"/>
                </a:pPr>
                <a:r>
                  <a:rPr sz="500"/>
                  <a:t>BOOSTER</a:t>
                </a:r>
              </a:p>
            </p:txBody>
          </p:sp>
          <p:sp>
            <p:nvSpPr>
              <p:cNvPr id="115" name="Shape 115"/>
              <p:cNvSpPr/>
              <p:nvPr/>
            </p:nvSpPr>
            <p:spPr>
              <a:xfrm>
                <a:off x="1294137" y="2036541"/>
                <a:ext cx="1149218" cy="5157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8575" cap="flat">
                <a:solidFill>
                  <a:srgbClr val="FF0000"/>
                </a:solidFill>
                <a:prstDash val="solid"/>
                <a:round/>
              </a:ln>
              <a:effectLst/>
            </p:spPr>
            <p:txBody>
              <a:bodyPr wrap="square" lIns="0" tIns="0" rIns="0" bIns="0" numCol="1" anchor="t">
                <a:noAutofit/>
              </a:bodyPr>
              <a:lstStyle/>
              <a:p>
                <a:pPr lvl="0" algn="l">
                  <a:defRPr sz="1200" b="0"/>
                </a:pPr>
                <a:endParaRPr/>
              </a:p>
            </p:txBody>
          </p:sp>
          <p:sp>
            <p:nvSpPr>
              <p:cNvPr id="116" name="Shape 116"/>
              <p:cNvSpPr/>
              <p:nvPr/>
            </p:nvSpPr>
            <p:spPr>
              <a:xfrm flipH="1">
                <a:off x="842234" y="351886"/>
                <a:ext cx="929925" cy="1415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224" y="3185"/>
                      <a:pt x="15740" y="10702"/>
                      <a:pt x="21600" y="21600"/>
                    </a:cubicBezTo>
                  </a:path>
                </a:pathLst>
              </a:custGeom>
              <a:noFill/>
              <a:ln w="28575" cap="flat">
                <a:solidFill>
                  <a:srgbClr val="FFCC00"/>
                </a:solidFill>
                <a:prstDash val="solid"/>
                <a:round/>
              </a:ln>
              <a:effectLst/>
            </p:spPr>
            <p:txBody>
              <a:bodyPr wrap="square" lIns="0" tIns="0" rIns="0" bIns="0" numCol="1" anchor="ctr">
                <a:noAutofit/>
              </a:bodyPr>
              <a:lstStyle/>
              <a:p>
                <a:pPr lvl="0">
                  <a:defRPr>
                    <a:latin typeface="Times New Roman"/>
                    <a:ea typeface="Times New Roman"/>
                    <a:cs typeface="Times New Roman"/>
                    <a:sym typeface="Times New Roman"/>
                  </a:defRPr>
                </a:pPr>
                <a:endParaRPr/>
              </a:p>
            </p:txBody>
          </p:sp>
          <p:sp>
            <p:nvSpPr>
              <p:cNvPr id="117" name="Shape 117"/>
              <p:cNvSpPr/>
              <p:nvPr/>
            </p:nvSpPr>
            <p:spPr>
              <a:xfrm flipH="1">
                <a:off x="281288" y="643291"/>
                <a:ext cx="148782" cy="3771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4244" y="3599"/>
                      <a:pt x="21600" y="7475"/>
                      <a:pt x="21600" y="11394"/>
                    </a:cubicBezTo>
                    <a:cubicBezTo>
                      <a:pt x="21600" y="14880"/>
                      <a:pt x="15772" y="18339"/>
                      <a:pt x="4411" y="21600"/>
                    </a:cubicBezTo>
                  </a:path>
                </a:pathLst>
              </a:custGeom>
              <a:noFill/>
              <a:ln w="28575" cap="flat">
                <a:solidFill>
                  <a:srgbClr val="0066FF"/>
                </a:solidFill>
                <a:prstDash val="solid"/>
                <a:round/>
              </a:ln>
              <a:effectLst/>
            </p:spPr>
            <p:txBody>
              <a:bodyPr wrap="square" lIns="0" tIns="0" rIns="0" bIns="0" numCol="1" anchor="ctr">
                <a:noAutofit/>
              </a:bodyPr>
              <a:lstStyle/>
              <a:p>
                <a:pPr lvl="0">
                  <a:defRPr>
                    <a:latin typeface="Times New Roman"/>
                    <a:ea typeface="Times New Roman"/>
                    <a:cs typeface="Times New Roman"/>
                    <a:sym typeface="Times New Roman"/>
                  </a:defRPr>
                </a:pPr>
                <a:endParaRPr/>
              </a:p>
            </p:txBody>
          </p:sp>
          <p:sp>
            <p:nvSpPr>
              <p:cNvPr id="118" name="Shape 118"/>
              <p:cNvSpPr/>
              <p:nvPr/>
            </p:nvSpPr>
            <p:spPr>
              <a:xfrm flipH="1">
                <a:off x="3795190" y="638869"/>
                <a:ext cx="150395" cy="372805"/>
              </a:xfrm>
              <a:custGeom>
                <a:avLst/>
                <a:gdLst/>
                <a:ahLst/>
                <a:cxnLst>
                  <a:cxn ang="0">
                    <a:pos x="wd2" y="hd2"/>
                  </a:cxn>
                  <a:cxn ang="5400000">
                    <a:pos x="wd2" y="hd2"/>
                  </a:cxn>
                  <a:cxn ang="10800000">
                    <a:pos x="wd2" y="hd2"/>
                  </a:cxn>
                  <a:cxn ang="16200000">
                    <a:pos x="wd2" y="hd2"/>
                  </a:cxn>
                </a:cxnLst>
                <a:rect l="0" t="0" r="r" b="b"/>
                <a:pathLst>
                  <a:path w="21600" h="21600" extrusionOk="0">
                    <a:moveTo>
                      <a:pt x="15920" y="21600"/>
                    </a:moveTo>
                    <a:cubicBezTo>
                      <a:pt x="5388" y="18392"/>
                      <a:pt x="0" y="15005"/>
                      <a:pt x="0" y="11593"/>
                    </a:cubicBezTo>
                    <a:cubicBezTo>
                      <a:pt x="0" y="7605"/>
                      <a:pt x="7350" y="3660"/>
                      <a:pt x="21600" y="0"/>
                    </a:cubicBezTo>
                  </a:path>
                </a:pathLst>
              </a:custGeom>
              <a:noFill/>
              <a:ln w="28575" cap="flat">
                <a:solidFill>
                  <a:srgbClr val="FFCC00"/>
                </a:solidFill>
                <a:prstDash val="solid"/>
                <a:round/>
              </a:ln>
              <a:effectLst/>
            </p:spPr>
            <p:txBody>
              <a:bodyPr wrap="square" lIns="0" tIns="0" rIns="0" bIns="0" numCol="1" anchor="ctr">
                <a:noAutofit/>
              </a:bodyPr>
              <a:lstStyle/>
              <a:p>
                <a:pPr lvl="0">
                  <a:defRPr>
                    <a:latin typeface="Times New Roman"/>
                    <a:ea typeface="Times New Roman"/>
                    <a:cs typeface="Times New Roman"/>
                    <a:sym typeface="Times New Roman"/>
                  </a:defRPr>
                </a:pPr>
                <a:endParaRPr/>
              </a:p>
            </p:txBody>
          </p:sp>
          <p:sp>
            <p:nvSpPr>
              <p:cNvPr id="119" name="Shape 119"/>
              <p:cNvSpPr/>
              <p:nvPr/>
            </p:nvSpPr>
            <p:spPr>
              <a:xfrm flipH="1">
                <a:off x="2458469" y="1193173"/>
                <a:ext cx="982340" cy="14729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3533" y="19224"/>
                      <a:pt x="5997" y="11689"/>
                      <a:pt x="0" y="0"/>
                    </a:cubicBezTo>
                  </a:path>
                </a:pathLst>
              </a:custGeom>
              <a:noFill/>
              <a:ln w="28575" cap="flat">
                <a:solidFill>
                  <a:srgbClr val="0066FF"/>
                </a:solidFill>
                <a:prstDash val="solid"/>
                <a:round/>
              </a:ln>
              <a:effectLst/>
            </p:spPr>
            <p:txBody>
              <a:bodyPr wrap="square" lIns="0" tIns="0" rIns="0" bIns="0" numCol="1" anchor="ctr">
                <a:noAutofit/>
              </a:bodyPr>
              <a:lstStyle/>
              <a:p>
                <a:pPr lvl="0">
                  <a:defRPr>
                    <a:latin typeface="Times New Roman"/>
                    <a:ea typeface="Times New Roman"/>
                    <a:cs typeface="Times New Roman"/>
                    <a:sym typeface="Times New Roman"/>
                  </a:defRPr>
                </a:pPr>
                <a:endParaRPr/>
              </a:p>
            </p:txBody>
          </p:sp>
          <p:sp>
            <p:nvSpPr>
              <p:cNvPr id="120" name="Shape 120"/>
              <p:cNvSpPr/>
              <p:nvPr/>
            </p:nvSpPr>
            <p:spPr>
              <a:xfrm flipH="1">
                <a:off x="826753" y="1196999"/>
                <a:ext cx="949916" cy="13906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900" y="10777"/>
                      <a:pt x="8353" y="18323"/>
                      <a:pt x="0" y="21600"/>
                    </a:cubicBezTo>
                  </a:path>
                </a:pathLst>
              </a:custGeom>
              <a:noFill/>
              <a:ln w="28575" cap="flat">
                <a:solidFill>
                  <a:srgbClr val="FFCC00"/>
                </a:solidFill>
                <a:prstDash val="solid"/>
                <a:round/>
              </a:ln>
              <a:effectLst/>
            </p:spPr>
            <p:txBody>
              <a:bodyPr wrap="square" lIns="0" tIns="0" rIns="0" bIns="0" numCol="1" anchor="ctr">
                <a:noAutofit/>
              </a:bodyPr>
              <a:lstStyle/>
              <a:p>
                <a:pPr lvl="0">
                  <a:defRPr>
                    <a:latin typeface="Times New Roman"/>
                    <a:ea typeface="Times New Roman"/>
                    <a:cs typeface="Times New Roman"/>
                    <a:sym typeface="Times New Roman"/>
                  </a:defRPr>
                </a:pPr>
                <a:endParaRPr/>
              </a:p>
            </p:txBody>
          </p:sp>
          <p:sp>
            <p:nvSpPr>
              <p:cNvPr id="121" name="Shape 121"/>
              <p:cNvSpPr/>
              <p:nvPr/>
            </p:nvSpPr>
            <p:spPr>
              <a:xfrm flipH="1">
                <a:off x="2460559" y="356261"/>
                <a:ext cx="930762" cy="13193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937" y="10547"/>
                      <a:pt x="13446" y="3038"/>
                      <a:pt x="21600" y="0"/>
                    </a:cubicBezTo>
                  </a:path>
                </a:pathLst>
              </a:custGeom>
              <a:noFill/>
              <a:ln w="28575" cap="flat">
                <a:solidFill>
                  <a:srgbClr val="0066FF"/>
                </a:solidFill>
                <a:prstDash val="solid"/>
                <a:round/>
              </a:ln>
              <a:effectLst/>
            </p:spPr>
            <p:txBody>
              <a:bodyPr wrap="square" lIns="0" tIns="0" rIns="0" bIns="0" numCol="1" anchor="ctr">
                <a:noAutofit/>
              </a:bodyPr>
              <a:lstStyle/>
              <a:p>
                <a:pPr lvl="0">
                  <a:defRPr>
                    <a:latin typeface="Times New Roman"/>
                    <a:ea typeface="Times New Roman"/>
                    <a:cs typeface="Times New Roman"/>
                    <a:sym typeface="Times New Roman"/>
                  </a:defRPr>
                </a:pPr>
                <a:endParaRPr/>
              </a:p>
            </p:txBody>
          </p:sp>
          <p:sp>
            <p:nvSpPr>
              <p:cNvPr id="122" name="Shape 122"/>
              <p:cNvSpPr/>
              <p:nvPr/>
            </p:nvSpPr>
            <p:spPr>
              <a:xfrm>
                <a:off x="2472436" y="1279654"/>
                <a:ext cx="1043154" cy="1674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739" y="11210"/>
                      <a:pt x="8201" y="18751"/>
                      <a:pt x="0" y="21600"/>
                    </a:cubicBezTo>
                  </a:path>
                </a:pathLst>
              </a:custGeom>
              <a:noFill/>
              <a:ln w="28575" cap="flat">
                <a:solidFill>
                  <a:srgbClr val="FFCC00"/>
                </a:solidFill>
                <a:prstDash val="solid"/>
                <a:round/>
              </a:ln>
              <a:effectLst/>
            </p:spPr>
            <p:txBody>
              <a:bodyPr wrap="square" lIns="0" tIns="0" rIns="0" bIns="0" numCol="1" anchor="ctr">
                <a:noAutofit/>
              </a:bodyPr>
              <a:lstStyle/>
              <a:p>
                <a:pPr lvl="0">
                  <a:defRPr>
                    <a:latin typeface="Times New Roman"/>
                    <a:ea typeface="Times New Roman"/>
                    <a:cs typeface="Times New Roman"/>
                    <a:sym typeface="Times New Roman"/>
                  </a:defRPr>
                </a:pPr>
                <a:endParaRPr/>
              </a:p>
            </p:txBody>
          </p:sp>
          <p:sp>
            <p:nvSpPr>
              <p:cNvPr id="123" name="Shape 123"/>
              <p:cNvSpPr/>
              <p:nvPr/>
            </p:nvSpPr>
            <p:spPr>
              <a:xfrm>
                <a:off x="755270" y="1289122"/>
                <a:ext cx="1012408" cy="15801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3462" y="18698"/>
                      <a:pt x="5948" y="11183"/>
                      <a:pt x="0" y="0"/>
                    </a:cubicBezTo>
                  </a:path>
                </a:pathLst>
              </a:custGeom>
              <a:noFill/>
              <a:ln w="28575" cap="flat">
                <a:solidFill>
                  <a:srgbClr val="0066FF"/>
                </a:solidFill>
                <a:prstDash val="solid"/>
                <a:round/>
              </a:ln>
              <a:effectLst/>
            </p:spPr>
            <p:txBody>
              <a:bodyPr wrap="square" lIns="0" tIns="0" rIns="0" bIns="0" numCol="1" anchor="ctr">
                <a:noAutofit/>
              </a:bodyPr>
              <a:lstStyle/>
              <a:p>
                <a:pPr lvl="0">
                  <a:defRPr>
                    <a:latin typeface="Times New Roman"/>
                    <a:ea typeface="Times New Roman"/>
                    <a:cs typeface="Times New Roman"/>
                    <a:sym typeface="Times New Roman"/>
                  </a:defRPr>
                </a:pPr>
                <a:endParaRPr/>
              </a:p>
            </p:txBody>
          </p:sp>
          <p:sp>
            <p:nvSpPr>
              <p:cNvPr id="124" name="Shape 124"/>
              <p:cNvSpPr/>
              <p:nvPr/>
            </p:nvSpPr>
            <p:spPr>
              <a:xfrm>
                <a:off x="157018" y="604804"/>
                <a:ext cx="189532" cy="488243"/>
              </a:xfrm>
              <a:custGeom>
                <a:avLst/>
                <a:gdLst/>
                <a:ahLst/>
                <a:cxnLst>
                  <a:cxn ang="0">
                    <a:pos x="wd2" y="hd2"/>
                  </a:cxn>
                  <a:cxn ang="5400000">
                    <a:pos x="wd2" y="hd2"/>
                  </a:cxn>
                  <a:cxn ang="10800000">
                    <a:pos x="wd2" y="hd2"/>
                  </a:cxn>
                  <a:cxn ang="16200000">
                    <a:pos x="wd2" y="hd2"/>
                  </a:cxn>
                </a:cxnLst>
                <a:rect l="0" t="0" r="r" b="b"/>
                <a:pathLst>
                  <a:path w="21600" h="21600" extrusionOk="0">
                    <a:moveTo>
                      <a:pt x="17512" y="21600"/>
                    </a:moveTo>
                    <a:cubicBezTo>
                      <a:pt x="5955" y="18351"/>
                      <a:pt x="0" y="14862"/>
                      <a:pt x="0" y="11339"/>
                    </a:cubicBezTo>
                    <a:cubicBezTo>
                      <a:pt x="0" y="7416"/>
                      <a:pt x="7376" y="3544"/>
                      <a:pt x="21600" y="0"/>
                    </a:cubicBezTo>
                  </a:path>
                </a:pathLst>
              </a:custGeom>
              <a:noFill/>
              <a:ln w="28575" cap="flat">
                <a:solidFill>
                  <a:srgbClr val="FFCC00"/>
                </a:solidFill>
                <a:prstDash val="solid"/>
                <a:round/>
              </a:ln>
              <a:effectLst/>
            </p:spPr>
            <p:txBody>
              <a:bodyPr wrap="square" lIns="0" tIns="0" rIns="0" bIns="0" numCol="1" anchor="ctr">
                <a:noAutofit/>
              </a:bodyPr>
              <a:lstStyle/>
              <a:p>
                <a:pPr lvl="0">
                  <a:defRPr>
                    <a:latin typeface="Times New Roman"/>
                    <a:ea typeface="Times New Roman"/>
                    <a:cs typeface="Times New Roman"/>
                    <a:sym typeface="Times New Roman"/>
                  </a:defRPr>
                </a:pPr>
                <a:endParaRPr/>
              </a:p>
            </p:txBody>
          </p:sp>
          <p:sp>
            <p:nvSpPr>
              <p:cNvPr id="125" name="Shape 125"/>
              <p:cNvSpPr/>
              <p:nvPr/>
            </p:nvSpPr>
            <p:spPr>
              <a:xfrm>
                <a:off x="779464" y="269384"/>
                <a:ext cx="994526" cy="1540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6002" y="10411"/>
                      <a:pt x="13505" y="2909"/>
                      <a:pt x="21600" y="0"/>
                    </a:cubicBezTo>
                  </a:path>
                </a:pathLst>
              </a:custGeom>
              <a:noFill/>
              <a:ln w="28575" cap="flat">
                <a:solidFill>
                  <a:srgbClr val="0066FF"/>
                </a:solidFill>
                <a:prstDash val="solid"/>
                <a:round/>
                <a:tailEnd type="triangle" w="med" len="med"/>
              </a:ln>
              <a:effectLst/>
            </p:spPr>
            <p:txBody>
              <a:bodyPr wrap="square" lIns="0" tIns="0" rIns="0" bIns="0" numCol="1" anchor="ctr">
                <a:noAutofit/>
              </a:bodyPr>
              <a:lstStyle/>
              <a:p>
                <a:pPr lvl="0">
                  <a:defRPr>
                    <a:latin typeface="Times New Roman"/>
                    <a:ea typeface="Times New Roman"/>
                    <a:cs typeface="Times New Roman"/>
                    <a:sym typeface="Times New Roman"/>
                  </a:defRPr>
                </a:pPr>
                <a:endParaRPr/>
              </a:p>
            </p:txBody>
          </p:sp>
          <p:sp>
            <p:nvSpPr>
              <p:cNvPr id="126" name="Shape 126"/>
              <p:cNvSpPr/>
              <p:nvPr/>
            </p:nvSpPr>
            <p:spPr>
              <a:xfrm>
                <a:off x="2462715" y="272711"/>
                <a:ext cx="986892" cy="1498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076" y="2907"/>
                      <a:pt x="15569" y="10401"/>
                      <a:pt x="21600" y="21600"/>
                    </a:cubicBezTo>
                  </a:path>
                </a:pathLst>
              </a:custGeom>
              <a:noFill/>
              <a:ln w="28575" cap="flat">
                <a:solidFill>
                  <a:srgbClr val="FFCC00"/>
                </a:solidFill>
                <a:prstDash val="solid"/>
                <a:round/>
                <a:headEnd type="triangle" w="med" len="med"/>
              </a:ln>
              <a:effectLst/>
            </p:spPr>
            <p:txBody>
              <a:bodyPr wrap="square" lIns="0" tIns="0" rIns="0" bIns="0" numCol="1" anchor="ctr">
                <a:noAutofit/>
              </a:bodyPr>
              <a:lstStyle/>
              <a:p>
                <a:pPr lvl="0">
                  <a:defRPr>
                    <a:latin typeface="Times New Roman"/>
                    <a:ea typeface="Times New Roman"/>
                    <a:cs typeface="Times New Roman"/>
                    <a:sym typeface="Times New Roman"/>
                  </a:defRPr>
                </a:pPr>
                <a:endParaRPr/>
              </a:p>
            </p:txBody>
          </p:sp>
          <p:sp>
            <p:nvSpPr>
              <p:cNvPr id="127" name="Shape 127"/>
              <p:cNvSpPr/>
              <p:nvPr/>
            </p:nvSpPr>
            <p:spPr>
              <a:xfrm>
                <a:off x="3879135" y="594907"/>
                <a:ext cx="203915" cy="4959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4204" y="3577"/>
                      <a:pt x="21600" y="7514"/>
                      <a:pt x="21600" y="11506"/>
                    </a:cubicBezTo>
                    <a:cubicBezTo>
                      <a:pt x="21600" y="14974"/>
                      <a:pt x="16017" y="18406"/>
                      <a:pt x="5188" y="21600"/>
                    </a:cubicBezTo>
                  </a:path>
                </a:pathLst>
              </a:custGeom>
              <a:noFill/>
              <a:ln w="28575" cap="flat">
                <a:solidFill>
                  <a:srgbClr val="0066FF"/>
                </a:solidFill>
                <a:prstDash val="solid"/>
                <a:round/>
              </a:ln>
              <a:effectLst/>
            </p:spPr>
            <p:txBody>
              <a:bodyPr wrap="square" lIns="0" tIns="0" rIns="0" bIns="0" numCol="1" anchor="ctr">
                <a:noAutofit/>
              </a:bodyPr>
              <a:lstStyle/>
              <a:p>
                <a:pPr lvl="0">
                  <a:defRPr>
                    <a:latin typeface="Times New Roman"/>
                    <a:ea typeface="Times New Roman"/>
                    <a:cs typeface="Times New Roman"/>
                    <a:sym typeface="Times New Roman"/>
                  </a:defRPr>
                </a:pPr>
                <a:endParaRPr/>
              </a:p>
            </p:txBody>
          </p:sp>
          <p:sp>
            <p:nvSpPr>
              <p:cNvPr id="128" name="Shape 128"/>
              <p:cNvSpPr/>
              <p:nvPr/>
            </p:nvSpPr>
            <p:spPr>
              <a:xfrm>
                <a:off x="1771420" y="1336067"/>
                <a:ext cx="702728" cy="1088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814" y="3927"/>
                    </a:lnTo>
                    <a:lnTo>
                      <a:pt x="7437" y="12436"/>
                    </a:lnTo>
                    <a:lnTo>
                      <a:pt x="13724" y="12436"/>
                    </a:lnTo>
                    <a:lnTo>
                      <a:pt x="15042" y="20727"/>
                    </a:lnTo>
                    <a:lnTo>
                      <a:pt x="21600" y="21600"/>
                    </a:lnTo>
                  </a:path>
                </a:pathLst>
              </a:custGeom>
              <a:noFill/>
              <a:ln w="28575" cap="flat">
                <a:solidFill>
                  <a:srgbClr val="FFCC00"/>
                </a:solidFill>
                <a:prstDash val="solid"/>
                <a:round/>
              </a:ln>
              <a:effectLst/>
            </p:spPr>
            <p:txBody>
              <a:bodyPr wrap="square" lIns="0" tIns="0" rIns="0" bIns="0" numCol="1" anchor="ctr">
                <a:noAutofit/>
              </a:bodyPr>
              <a:lstStyle/>
              <a:p>
                <a:pPr lvl="0">
                  <a:defRPr>
                    <a:latin typeface="Times New Roman"/>
                    <a:ea typeface="Times New Roman"/>
                    <a:cs typeface="Times New Roman"/>
                    <a:sym typeface="Times New Roman"/>
                  </a:defRPr>
                </a:pPr>
                <a:endParaRPr/>
              </a:p>
            </p:txBody>
          </p:sp>
          <p:sp>
            <p:nvSpPr>
              <p:cNvPr id="129" name="Shape 129"/>
              <p:cNvSpPr/>
              <p:nvPr/>
            </p:nvSpPr>
            <p:spPr>
              <a:xfrm>
                <a:off x="1765921" y="1339367"/>
                <a:ext cx="692830" cy="10666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069" y="21377"/>
                    </a:lnTo>
                    <a:lnTo>
                      <a:pt x="7714" y="11357"/>
                    </a:lnTo>
                    <a:lnTo>
                      <a:pt x="13989" y="11357"/>
                    </a:lnTo>
                    <a:lnTo>
                      <a:pt x="15394" y="3340"/>
                    </a:lnTo>
                    <a:lnTo>
                      <a:pt x="21600" y="0"/>
                    </a:lnTo>
                  </a:path>
                </a:pathLst>
              </a:custGeom>
              <a:noFill/>
              <a:ln w="28575" cap="flat">
                <a:solidFill>
                  <a:srgbClr val="0066FF"/>
                </a:solidFill>
                <a:prstDash val="solid"/>
                <a:round/>
              </a:ln>
              <a:effectLst/>
            </p:spPr>
            <p:txBody>
              <a:bodyPr wrap="square" lIns="0" tIns="0" rIns="0" bIns="0" numCol="1" anchor="ctr">
                <a:noAutofit/>
              </a:bodyPr>
              <a:lstStyle/>
              <a:p>
                <a:pPr lvl="0">
                  <a:defRPr>
                    <a:latin typeface="Times New Roman"/>
                    <a:ea typeface="Times New Roman"/>
                    <a:cs typeface="Times New Roman"/>
                    <a:sym typeface="Times New Roman"/>
                  </a:defRPr>
                </a:pPr>
                <a:endParaRPr/>
              </a:p>
            </p:txBody>
          </p:sp>
          <p:sp>
            <p:nvSpPr>
              <p:cNvPr id="130" name="Shape 130"/>
              <p:cNvSpPr/>
              <p:nvPr/>
            </p:nvSpPr>
            <p:spPr>
              <a:xfrm>
                <a:off x="2065047" y="1367957"/>
                <a:ext cx="104475" cy="63781"/>
              </a:xfrm>
              <a:prstGeom prst="rect">
                <a:avLst/>
              </a:prstGeom>
              <a:solidFill>
                <a:srgbClr val="BBE0E3"/>
              </a:solidFill>
              <a:ln w="7938" cap="flat">
                <a:solidFill>
                  <a:srgbClr val="000000"/>
                </a:solidFill>
                <a:prstDash val="solid"/>
                <a:round/>
              </a:ln>
              <a:effectLst/>
            </p:spPr>
            <p:txBody>
              <a:bodyPr wrap="square" lIns="0" tIns="0" rIns="0" bIns="0" numCol="1" anchor="t">
                <a:noAutofit/>
              </a:bodyPr>
              <a:lstStyle/>
              <a:p>
                <a:pPr lvl="0" algn="l">
                  <a:defRPr sz="1200" b="0"/>
                </a:pPr>
                <a:endParaRPr/>
              </a:p>
            </p:txBody>
          </p:sp>
          <p:sp>
            <p:nvSpPr>
              <p:cNvPr id="131" name="Shape 131"/>
              <p:cNvSpPr/>
              <p:nvPr/>
            </p:nvSpPr>
            <p:spPr>
              <a:xfrm>
                <a:off x="1549912" y="1429521"/>
                <a:ext cx="567924" cy="3409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2554" y="2043"/>
                      <a:pt x="21600" y="11089"/>
                      <a:pt x="21600" y="21600"/>
                    </a:cubicBezTo>
                  </a:path>
                </a:pathLst>
              </a:custGeom>
              <a:noFill/>
              <a:ln w="28575" cap="flat">
                <a:solidFill>
                  <a:srgbClr val="0066FF"/>
                </a:solidFill>
                <a:prstDash val="solid"/>
                <a:round/>
              </a:ln>
              <a:effectLst/>
            </p:spPr>
            <p:txBody>
              <a:bodyPr wrap="square" lIns="0" tIns="0" rIns="0" bIns="0" numCol="1" anchor="ctr">
                <a:noAutofit/>
              </a:bodyPr>
              <a:lstStyle/>
              <a:p>
                <a:pPr lvl="0">
                  <a:defRPr>
                    <a:latin typeface="Times New Roman"/>
                    <a:ea typeface="Times New Roman"/>
                    <a:cs typeface="Times New Roman"/>
                    <a:sym typeface="Times New Roman"/>
                  </a:defRPr>
                </a:pPr>
                <a:endParaRPr/>
              </a:p>
            </p:txBody>
          </p:sp>
          <p:sp>
            <p:nvSpPr>
              <p:cNvPr id="132" name="Shape 132"/>
              <p:cNvSpPr/>
              <p:nvPr/>
            </p:nvSpPr>
            <p:spPr>
              <a:xfrm flipH="1">
                <a:off x="2121133" y="1429521"/>
                <a:ext cx="567924" cy="3409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2554" y="2043"/>
                      <a:pt x="21600" y="11089"/>
                      <a:pt x="21600" y="21600"/>
                    </a:cubicBezTo>
                  </a:path>
                </a:pathLst>
              </a:custGeom>
              <a:noFill/>
              <a:ln w="28575" cap="flat">
                <a:solidFill>
                  <a:srgbClr val="FFCC00"/>
                </a:solidFill>
                <a:prstDash val="solid"/>
                <a:round/>
              </a:ln>
              <a:effectLst/>
            </p:spPr>
            <p:txBody>
              <a:bodyPr wrap="square" lIns="0" tIns="0" rIns="0" bIns="0" numCol="1" anchor="ctr">
                <a:noAutofit/>
              </a:bodyPr>
              <a:lstStyle/>
              <a:p>
                <a:pPr lvl="0">
                  <a:defRPr>
                    <a:latin typeface="Times New Roman"/>
                    <a:ea typeface="Times New Roman"/>
                    <a:cs typeface="Times New Roman"/>
                    <a:sym typeface="Times New Roman"/>
                  </a:defRPr>
                </a:pPr>
                <a:endParaRPr/>
              </a:p>
            </p:txBody>
          </p:sp>
          <p:sp>
            <p:nvSpPr>
              <p:cNvPr id="133" name="Shape 133"/>
              <p:cNvSpPr/>
              <p:nvPr/>
            </p:nvSpPr>
            <p:spPr>
              <a:xfrm>
                <a:off x="1768121" y="269412"/>
                <a:ext cx="699428" cy="879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842" y="540"/>
                    </a:lnTo>
                    <a:lnTo>
                      <a:pt x="7540" y="8640"/>
                    </a:lnTo>
                    <a:lnTo>
                      <a:pt x="13585" y="8100"/>
                    </a:lnTo>
                    <a:lnTo>
                      <a:pt x="15147" y="18360"/>
                    </a:lnTo>
                    <a:lnTo>
                      <a:pt x="21600" y="21600"/>
                    </a:lnTo>
                  </a:path>
                </a:pathLst>
              </a:custGeom>
              <a:noFill/>
              <a:ln w="28575" cap="flat">
                <a:solidFill>
                  <a:srgbClr val="0066FF"/>
                </a:solidFill>
                <a:prstDash val="solid"/>
                <a:round/>
              </a:ln>
              <a:effectLst/>
            </p:spPr>
            <p:txBody>
              <a:bodyPr wrap="square" lIns="0" tIns="0" rIns="0" bIns="0" numCol="1" anchor="ctr">
                <a:noAutofit/>
              </a:bodyPr>
              <a:lstStyle/>
              <a:p>
                <a:pPr lvl="0">
                  <a:defRPr>
                    <a:latin typeface="Times New Roman"/>
                    <a:ea typeface="Times New Roman"/>
                    <a:cs typeface="Times New Roman"/>
                    <a:sym typeface="Times New Roman"/>
                  </a:defRPr>
                </a:pPr>
                <a:endParaRPr/>
              </a:p>
            </p:txBody>
          </p:sp>
          <p:sp>
            <p:nvSpPr>
              <p:cNvPr id="134" name="Shape 134"/>
              <p:cNvSpPr/>
              <p:nvPr/>
            </p:nvSpPr>
            <p:spPr>
              <a:xfrm>
                <a:off x="1765921" y="267213"/>
                <a:ext cx="701628" cy="879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026" y="19980"/>
                    </a:lnTo>
                    <a:lnTo>
                      <a:pt x="7516" y="8640"/>
                    </a:lnTo>
                    <a:lnTo>
                      <a:pt x="13475" y="8640"/>
                    </a:lnTo>
                    <a:lnTo>
                      <a:pt x="15303" y="0"/>
                    </a:lnTo>
                    <a:lnTo>
                      <a:pt x="21600" y="1080"/>
                    </a:lnTo>
                  </a:path>
                </a:pathLst>
              </a:custGeom>
              <a:noFill/>
              <a:ln w="28575" cap="flat">
                <a:solidFill>
                  <a:srgbClr val="FFCC00"/>
                </a:solidFill>
                <a:prstDash val="solid"/>
                <a:round/>
              </a:ln>
              <a:effectLst/>
            </p:spPr>
            <p:txBody>
              <a:bodyPr wrap="square" lIns="0" tIns="0" rIns="0" bIns="0" numCol="1" anchor="ctr">
                <a:noAutofit/>
              </a:bodyPr>
              <a:lstStyle/>
              <a:p>
                <a:pPr lvl="0">
                  <a:defRPr>
                    <a:latin typeface="Times New Roman"/>
                    <a:ea typeface="Times New Roman"/>
                    <a:cs typeface="Times New Roman"/>
                    <a:sym typeface="Times New Roman"/>
                  </a:defRPr>
                </a:pPr>
                <a:endParaRPr/>
              </a:p>
            </p:txBody>
          </p:sp>
          <p:sp>
            <p:nvSpPr>
              <p:cNvPr id="135" name="Shape 135"/>
              <p:cNvSpPr/>
              <p:nvPr/>
            </p:nvSpPr>
            <p:spPr>
              <a:xfrm>
                <a:off x="312080" y="1094146"/>
                <a:ext cx="516873" cy="1055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871" y="12150"/>
                    </a:lnTo>
                    <a:lnTo>
                      <a:pt x="6986" y="9900"/>
                    </a:lnTo>
                    <a:lnTo>
                      <a:pt x="12409" y="20250"/>
                    </a:lnTo>
                    <a:lnTo>
                      <a:pt x="15809" y="15300"/>
                    </a:lnTo>
                    <a:lnTo>
                      <a:pt x="21600" y="21600"/>
                    </a:lnTo>
                  </a:path>
                </a:pathLst>
              </a:custGeom>
              <a:noFill/>
              <a:ln w="28575" cap="flat">
                <a:solidFill>
                  <a:srgbClr val="FFCC00"/>
                </a:solidFill>
                <a:prstDash val="solid"/>
                <a:round/>
              </a:ln>
              <a:effectLst/>
            </p:spPr>
            <p:txBody>
              <a:bodyPr wrap="square" lIns="0" tIns="0" rIns="0" bIns="0" numCol="1" anchor="ctr">
                <a:noAutofit/>
              </a:bodyPr>
              <a:lstStyle/>
              <a:p>
                <a:pPr lvl="0">
                  <a:defRPr>
                    <a:latin typeface="Times New Roman"/>
                    <a:ea typeface="Times New Roman"/>
                    <a:cs typeface="Times New Roman"/>
                    <a:sym typeface="Times New Roman"/>
                  </a:defRPr>
                </a:pPr>
                <a:endParaRPr/>
              </a:p>
            </p:txBody>
          </p:sp>
          <p:sp>
            <p:nvSpPr>
              <p:cNvPr id="136" name="Shape 136"/>
              <p:cNvSpPr/>
              <p:nvPr/>
            </p:nvSpPr>
            <p:spPr>
              <a:xfrm>
                <a:off x="397859" y="1019370"/>
                <a:ext cx="362911" cy="2727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51" y="4006"/>
                    </a:lnTo>
                    <a:lnTo>
                      <a:pt x="5105" y="9581"/>
                    </a:lnTo>
                    <a:lnTo>
                      <a:pt x="12567" y="13587"/>
                    </a:lnTo>
                    <a:lnTo>
                      <a:pt x="12829" y="17594"/>
                    </a:lnTo>
                    <a:lnTo>
                      <a:pt x="21600" y="21600"/>
                    </a:lnTo>
                  </a:path>
                </a:pathLst>
              </a:custGeom>
              <a:noFill/>
              <a:ln w="28575" cap="flat">
                <a:solidFill>
                  <a:srgbClr val="3333FF"/>
                </a:solidFill>
                <a:prstDash val="solid"/>
                <a:round/>
              </a:ln>
              <a:effectLst/>
            </p:spPr>
            <p:txBody>
              <a:bodyPr wrap="square" lIns="0" tIns="0" rIns="0" bIns="0" numCol="1" anchor="ctr">
                <a:noAutofit/>
              </a:bodyPr>
              <a:lstStyle/>
              <a:p>
                <a:pPr lvl="0">
                  <a:defRPr>
                    <a:latin typeface="Times New Roman"/>
                    <a:ea typeface="Times New Roman"/>
                    <a:cs typeface="Times New Roman"/>
                    <a:sym typeface="Times New Roman"/>
                  </a:defRPr>
                </a:pPr>
                <a:endParaRPr/>
              </a:p>
            </p:txBody>
          </p:sp>
          <p:sp>
            <p:nvSpPr>
              <p:cNvPr id="137" name="Shape 137"/>
              <p:cNvSpPr/>
              <p:nvPr/>
            </p:nvSpPr>
            <p:spPr>
              <a:xfrm rot="1511052">
                <a:off x="496834" y="1127135"/>
                <a:ext cx="104475" cy="63780"/>
              </a:xfrm>
              <a:prstGeom prst="rect">
                <a:avLst/>
              </a:prstGeom>
              <a:solidFill>
                <a:srgbClr val="BBE0E3"/>
              </a:solidFill>
              <a:ln w="7938" cap="flat">
                <a:solidFill>
                  <a:srgbClr val="000000"/>
                </a:solidFill>
                <a:prstDash val="solid"/>
                <a:round/>
              </a:ln>
              <a:effectLst/>
            </p:spPr>
            <p:txBody>
              <a:bodyPr wrap="square" lIns="0" tIns="0" rIns="0" bIns="0" numCol="1" anchor="t">
                <a:noAutofit/>
              </a:bodyPr>
              <a:lstStyle/>
              <a:p>
                <a:pPr lvl="0" algn="l">
                  <a:defRPr sz="1200" b="0"/>
                </a:pPr>
                <a:endParaRPr/>
              </a:p>
            </p:txBody>
          </p:sp>
          <p:sp>
            <p:nvSpPr>
              <p:cNvPr id="138" name="Shape 138"/>
              <p:cNvSpPr/>
              <p:nvPr/>
            </p:nvSpPr>
            <p:spPr>
              <a:xfrm>
                <a:off x="345072" y="489341"/>
                <a:ext cx="501477" cy="12096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789" y="13745"/>
                    </a:lnTo>
                    <a:lnTo>
                      <a:pt x="6442" y="13353"/>
                    </a:lnTo>
                    <a:lnTo>
                      <a:pt x="14021" y="393"/>
                    </a:lnTo>
                    <a:lnTo>
                      <a:pt x="16484" y="4320"/>
                    </a:lnTo>
                    <a:lnTo>
                      <a:pt x="21600" y="0"/>
                    </a:lnTo>
                  </a:path>
                </a:pathLst>
              </a:custGeom>
              <a:noFill/>
              <a:ln w="28575" cap="flat">
                <a:solidFill>
                  <a:srgbClr val="FFCC00"/>
                </a:solidFill>
                <a:prstDash val="solid"/>
                <a:round/>
              </a:ln>
              <a:effectLst/>
            </p:spPr>
            <p:txBody>
              <a:bodyPr wrap="square" lIns="0" tIns="0" rIns="0" bIns="0" numCol="1" anchor="ctr">
                <a:noAutofit/>
              </a:bodyPr>
              <a:lstStyle/>
              <a:p>
                <a:pPr lvl="0">
                  <a:defRPr>
                    <a:latin typeface="Times New Roman"/>
                    <a:ea typeface="Times New Roman"/>
                    <a:cs typeface="Times New Roman"/>
                    <a:sym typeface="Times New Roman"/>
                  </a:defRPr>
                </a:pPr>
                <a:endParaRPr/>
              </a:p>
            </p:txBody>
          </p:sp>
          <p:sp>
            <p:nvSpPr>
              <p:cNvPr id="139" name="Shape 139"/>
              <p:cNvSpPr/>
              <p:nvPr/>
            </p:nvSpPr>
            <p:spPr>
              <a:xfrm>
                <a:off x="428651" y="421163"/>
                <a:ext cx="354114" cy="22432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91" y="17365"/>
                    </a:lnTo>
                    <a:lnTo>
                      <a:pt x="3891" y="13765"/>
                    </a:lnTo>
                    <a:lnTo>
                      <a:pt x="14624" y="6988"/>
                    </a:lnTo>
                    <a:lnTo>
                      <a:pt x="14892" y="3176"/>
                    </a:lnTo>
                    <a:lnTo>
                      <a:pt x="21600" y="0"/>
                    </a:lnTo>
                  </a:path>
                </a:pathLst>
              </a:custGeom>
              <a:noFill/>
              <a:ln w="28575" cap="flat">
                <a:solidFill>
                  <a:srgbClr val="3333FF"/>
                </a:solidFill>
                <a:prstDash val="solid"/>
                <a:round/>
              </a:ln>
              <a:effectLst/>
            </p:spPr>
            <p:txBody>
              <a:bodyPr wrap="square" lIns="0" tIns="0" rIns="0" bIns="0" numCol="1" anchor="ctr">
                <a:noAutofit/>
              </a:bodyPr>
              <a:lstStyle/>
              <a:p>
                <a:pPr lvl="0">
                  <a:defRPr>
                    <a:latin typeface="Times New Roman"/>
                    <a:ea typeface="Times New Roman"/>
                    <a:cs typeface="Times New Roman"/>
                    <a:sym typeface="Times New Roman"/>
                  </a:defRPr>
                </a:pPr>
                <a:endParaRPr/>
              </a:p>
            </p:txBody>
          </p:sp>
          <p:sp>
            <p:nvSpPr>
              <p:cNvPr id="140" name="Shape 140"/>
              <p:cNvSpPr/>
              <p:nvPr/>
            </p:nvSpPr>
            <p:spPr>
              <a:xfrm rot="20322719">
                <a:off x="538624" y="491540"/>
                <a:ext cx="104475" cy="63781"/>
              </a:xfrm>
              <a:prstGeom prst="rect">
                <a:avLst/>
              </a:prstGeom>
              <a:solidFill>
                <a:srgbClr val="BBE0E3"/>
              </a:solidFill>
              <a:ln w="7938" cap="flat">
                <a:solidFill>
                  <a:srgbClr val="000000"/>
                </a:solidFill>
                <a:prstDash val="solid"/>
                <a:round/>
              </a:ln>
              <a:effectLst/>
            </p:spPr>
            <p:txBody>
              <a:bodyPr wrap="square" lIns="0" tIns="0" rIns="0" bIns="0" numCol="1" anchor="t">
                <a:noAutofit/>
              </a:bodyPr>
              <a:lstStyle/>
              <a:p>
                <a:pPr lvl="0" algn="l">
                  <a:defRPr sz="1200" b="0"/>
                </a:pPr>
                <a:endParaRPr/>
              </a:p>
            </p:txBody>
          </p:sp>
          <p:sp>
            <p:nvSpPr>
              <p:cNvPr id="141" name="Shape 141"/>
              <p:cNvSpPr/>
              <p:nvPr/>
            </p:nvSpPr>
            <p:spPr>
              <a:xfrm>
                <a:off x="3450706" y="422263"/>
                <a:ext cx="347515" cy="2166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127" y="2631"/>
                    </a:lnTo>
                    <a:lnTo>
                      <a:pt x="5947" y="6250"/>
                    </a:lnTo>
                    <a:lnTo>
                      <a:pt x="18046" y="13706"/>
                    </a:lnTo>
                    <a:lnTo>
                      <a:pt x="17909" y="17982"/>
                    </a:lnTo>
                    <a:lnTo>
                      <a:pt x="21600" y="21600"/>
                    </a:lnTo>
                  </a:path>
                </a:pathLst>
              </a:custGeom>
              <a:noFill/>
              <a:ln w="28575" cap="flat">
                <a:solidFill>
                  <a:srgbClr val="FFCC00"/>
                </a:solidFill>
                <a:prstDash val="solid"/>
                <a:round/>
              </a:ln>
              <a:effectLst/>
            </p:spPr>
            <p:txBody>
              <a:bodyPr wrap="square" lIns="0" tIns="0" rIns="0" bIns="0" numCol="1" anchor="ctr">
                <a:noAutofit/>
              </a:bodyPr>
              <a:lstStyle/>
              <a:p>
                <a:pPr lvl="0">
                  <a:defRPr>
                    <a:latin typeface="Times New Roman"/>
                    <a:ea typeface="Times New Roman"/>
                    <a:cs typeface="Times New Roman"/>
                    <a:sym typeface="Times New Roman"/>
                  </a:defRPr>
                </a:pPr>
                <a:endParaRPr/>
              </a:p>
            </p:txBody>
          </p:sp>
          <p:sp>
            <p:nvSpPr>
              <p:cNvPr id="142" name="Shape 142"/>
              <p:cNvSpPr/>
              <p:nvPr/>
            </p:nvSpPr>
            <p:spPr>
              <a:xfrm>
                <a:off x="3437509" y="1090847"/>
                <a:ext cx="492680" cy="109965"/>
              </a:xfrm>
              <a:custGeom>
                <a:avLst/>
                <a:gdLst/>
                <a:ahLst/>
                <a:cxnLst>
                  <a:cxn ang="0">
                    <a:pos x="wd2" y="hd2"/>
                  </a:cxn>
                  <a:cxn ang="5400000">
                    <a:pos x="wd2" y="hd2"/>
                  </a:cxn>
                  <a:cxn ang="10800000">
                    <a:pos x="wd2" y="hd2"/>
                  </a:cxn>
                  <a:cxn ang="16200000">
                    <a:pos x="wd2" y="hd2"/>
                  </a:cxn>
                </a:cxnLst>
                <a:rect l="0" t="0" r="r" b="b"/>
                <a:pathLst>
                  <a:path w="21600" h="21600" extrusionOk="0">
                    <a:moveTo>
                      <a:pt x="0" y="19855"/>
                    </a:moveTo>
                    <a:lnTo>
                      <a:pt x="4484" y="15709"/>
                    </a:lnTo>
                    <a:lnTo>
                      <a:pt x="6798" y="21600"/>
                    </a:lnTo>
                    <a:lnTo>
                      <a:pt x="14657" y="7200"/>
                    </a:lnTo>
                    <a:lnTo>
                      <a:pt x="17068" y="11127"/>
                    </a:lnTo>
                    <a:lnTo>
                      <a:pt x="21600" y="0"/>
                    </a:lnTo>
                  </a:path>
                </a:pathLst>
              </a:custGeom>
              <a:noFill/>
              <a:ln w="28575" cap="flat">
                <a:solidFill>
                  <a:srgbClr val="3333FF"/>
                </a:solidFill>
                <a:prstDash val="solid"/>
                <a:round/>
              </a:ln>
              <a:effectLst/>
            </p:spPr>
            <p:txBody>
              <a:bodyPr wrap="square" lIns="0" tIns="0" rIns="0" bIns="0" numCol="1" anchor="ctr">
                <a:noAutofit/>
              </a:bodyPr>
              <a:lstStyle/>
              <a:p>
                <a:pPr lvl="0">
                  <a:defRPr>
                    <a:latin typeface="Times New Roman"/>
                    <a:ea typeface="Times New Roman"/>
                    <a:cs typeface="Times New Roman"/>
                    <a:sym typeface="Times New Roman"/>
                  </a:defRPr>
                </a:pPr>
                <a:endParaRPr/>
              </a:p>
            </p:txBody>
          </p:sp>
          <p:sp>
            <p:nvSpPr>
              <p:cNvPr id="143" name="Shape 143"/>
              <p:cNvSpPr/>
              <p:nvPr/>
            </p:nvSpPr>
            <p:spPr>
              <a:xfrm>
                <a:off x="3388021" y="487142"/>
                <a:ext cx="493780" cy="1110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032" y="4275"/>
                    </a:lnTo>
                    <a:lnTo>
                      <a:pt x="7056" y="0"/>
                    </a:lnTo>
                    <a:lnTo>
                      <a:pt x="15312" y="14850"/>
                    </a:lnTo>
                    <a:lnTo>
                      <a:pt x="18192" y="12825"/>
                    </a:lnTo>
                    <a:lnTo>
                      <a:pt x="21600" y="21600"/>
                    </a:lnTo>
                  </a:path>
                </a:pathLst>
              </a:custGeom>
              <a:noFill/>
              <a:ln w="28575" cap="flat">
                <a:solidFill>
                  <a:srgbClr val="3333FF"/>
                </a:solidFill>
                <a:prstDash val="solid"/>
                <a:round/>
              </a:ln>
              <a:effectLst/>
            </p:spPr>
            <p:txBody>
              <a:bodyPr wrap="square" lIns="0" tIns="0" rIns="0" bIns="0" numCol="1" anchor="ctr">
                <a:noAutofit/>
              </a:bodyPr>
              <a:lstStyle/>
              <a:p>
                <a:pPr lvl="0">
                  <a:defRPr>
                    <a:latin typeface="Times New Roman"/>
                    <a:ea typeface="Times New Roman"/>
                    <a:cs typeface="Times New Roman"/>
                    <a:sym typeface="Times New Roman"/>
                  </a:defRPr>
                </a:pPr>
                <a:endParaRPr/>
              </a:p>
            </p:txBody>
          </p:sp>
          <p:sp>
            <p:nvSpPr>
              <p:cNvPr id="144" name="Shape 144"/>
              <p:cNvSpPr/>
              <p:nvPr/>
            </p:nvSpPr>
            <p:spPr>
              <a:xfrm rot="1511052">
                <a:off x="3594770" y="490441"/>
                <a:ext cx="104476" cy="63780"/>
              </a:xfrm>
              <a:prstGeom prst="rect">
                <a:avLst/>
              </a:prstGeom>
              <a:solidFill>
                <a:srgbClr val="BBE0E3"/>
              </a:solidFill>
              <a:ln w="7938" cap="flat">
                <a:solidFill>
                  <a:srgbClr val="000000"/>
                </a:solidFill>
                <a:prstDash val="solid"/>
                <a:round/>
              </a:ln>
              <a:effectLst/>
            </p:spPr>
            <p:txBody>
              <a:bodyPr wrap="square" lIns="0" tIns="0" rIns="0" bIns="0" numCol="1" anchor="t">
                <a:noAutofit/>
              </a:bodyPr>
              <a:lstStyle/>
              <a:p>
                <a:pPr lvl="0" algn="l">
                  <a:defRPr sz="1200" b="0"/>
                </a:pPr>
                <a:endParaRPr/>
              </a:p>
            </p:txBody>
          </p:sp>
          <p:sp>
            <p:nvSpPr>
              <p:cNvPr id="145" name="Shape 145"/>
              <p:cNvSpPr/>
              <p:nvPr/>
            </p:nvSpPr>
            <p:spPr>
              <a:xfrm rot="93880">
                <a:off x="2261899" y="1397648"/>
                <a:ext cx="158362" cy="879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C00"/>
              </a:solidFill>
              <a:ln w="9525" cap="flat">
                <a:solidFill>
                  <a:srgbClr val="000000"/>
                </a:solidFill>
                <a:prstDash val="solid"/>
                <a:round/>
              </a:ln>
              <a:effectLst/>
            </p:spPr>
            <p:txBody>
              <a:bodyPr wrap="square" lIns="0" tIns="0" rIns="0" bIns="0" numCol="1" anchor="ctr">
                <a:noAutofit/>
              </a:bodyPr>
              <a:lstStyle/>
              <a:p>
                <a:pPr lvl="0" algn="l">
                  <a:defRPr sz="1200" b="0"/>
                </a:pPr>
                <a:endParaRPr/>
              </a:p>
            </p:txBody>
          </p:sp>
          <p:grpSp>
            <p:nvGrpSpPr>
              <p:cNvPr id="149" name="Group 149"/>
              <p:cNvGrpSpPr/>
              <p:nvPr/>
            </p:nvGrpSpPr>
            <p:grpSpPr>
              <a:xfrm>
                <a:off x="2299327" y="1406564"/>
                <a:ext cx="92657" cy="69929"/>
                <a:chOff x="0" y="0"/>
                <a:chExt cx="92656" cy="69928"/>
              </a:xfrm>
            </p:grpSpPr>
            <p:sp>
              <p:nvSpPr>
                <p:cNvPr id="146" name="Shape 146"/>
                <p:cNvSpPr/>
                <p:nvPr/>
              </p:nvSpPr>
              <p:spPr>
                <a:xfrm rot="245892">
                  <a:off x="2166" y="3074"/>
                  <a:ext cx="88325" cy="637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3498" y="0"/>
                        <a:pt x="7813" y="0"/>
                      </a:cubicBezTo>
                      <a:lnTo>
                        <a:pt x="12277" y="0"/>
                      </a:lnTo>
                      <a:cubicBezTo>
                        <a:pt x="15322" y="0"/>
                        <a:pt x="18089" y="4889"/>
                        <a:pt x="19367" y="12526"/>
                      </a:cubicBezTo>
                      <a:lnTo>
                        <a:pt x="21600" y="12526"/>
                      </a:lnTo>
                      <a:lnTo>
                        <a:pt x="17858" y="21600"/>
                      </a:lnTo>
                      <a:lnTo>
                        <a:pt x="12671" y="12526"/>
                      </a:lnTo>
                      <a:lnTo>
                        <a:pt x="14903" y="12526"/>
                      </a:lnTo>
                      <a:cubicBezTo>
                        <a:pt x="13962" y="6904"/>
                        <a:pt x="12192" y="2670"/>
                        <a:pt x="10045" y="900"/>
                      </a:cubicBezTo>
                      <a:lnTo>
                        <a:pt x="10045" y="900"/>
                      </a:lnTo>
                      <a:cubicBezTo>
                        <a:pt x="6734" y="3630"/>
                        <a:pt x="4464" y="12048"/>
                        <a:pt x="4464" y="21600"/>
                      </a:cubicBezTo>
                      <a:close/>
                    </a:path>
                  </a:pathLst>
                </a:custGeom>
                <a:solidFill>
                  <a:srgbClr val="FFFFFF"/>
                </a:solidFill>
                <a:ln w="3175" cap="flat">
                  <a:solidFill>
                    <a:srgbClr val="000000"/>
                  </a:solidFill>
                  <a:prstDash val="solid"/>
                  <a:round/>
                </a:ln>
                <a:effectLst/>
              </p:spPr>
              <p:txBody>
                <a:bodyPr wrap="square" lIns="0" tIns="0" rIns="0" bIns="0" numCol="1" anchor="ctr">
                  <a:noAutofit/>
                </a:bodyPr>
                <a:lstStyle/>
                <a:p>
                  <a:pPr lvl="0" algn="l">
                    <a:defRPr sz="1200" b="0"/>
                  </a:pPr>
                  <a:endParaRPr/>
                </a:p>
              </p:txBody>
            </p:sp>
            <p:sp>
              <p:nvSpPr>
                <p:cNvPr id="147" name="Shape 147"/>
                <p:cNvSpPr/>
                <p:nvPr/>
              </p:nvSpPr>
              <p:spPr>
                <a:xfrm rot="245892">
                  <a:off x="2226" y="1386"/>
                  <a:ext cx="41076" cy="637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7522" y="0"/>
                        <a:pt x="16800" y="0"/>
                      </a:cubicBezTo>
                      <a:cubicBezTo>
                        <a:pt x="18425" y="0"/>
                        <a:pt x="20042" y="303"/>
                        <a:pt x="21600" y="900"/>
                      </a:cubicBezTo>
                      <a:lnTo>
                        <a:pt x="21600" y="900"/>
                      </a:lnTo>
                      <a:cubicBezTo>
                        <a:pt x="14480" y="3630"/>
                        <a:pt x="9600" y="12048"/>
                        <a:pt x="9600" y="21600"/>
                      </a:cubicBezTo>
                      <a:close/>
                    </a:path>
                  </a:pathLst>
                </a:custGeom>
                <a:solidFill>
                  <a:srgbClr val="CCCCCC"/>
                </a:solidFill>
                <a:ln w="12700" cap="flat">
                  <a:noFill/>
                  <a:miter lim="400000"/>
                </a:ln>
                <a:effectLst/>
              </p:spPr>
              <p:txBody>
                <a:bodyPr wrap="square" lIns="0" tIns="0" rIns="0" bIns="0" numCol="1" anchor="ctr">
                  <a:noAutofit/>
                </a:bodyPr>
                <a:lstStyle/>
                <a:p>
                  <a:pPr lvl="0" algn="l">
                    <a:defRPr sz="1200" b="0"/>
                  </a:pPr>
                  <a:endParaRPr/>
                </a:p>
              </p:txBody>
            </p:sp>
            <p:sp>
              <p:nvSpPr>
                <p:cNvPr id="148" name="Shape 148"/>
                <p:cNvSpPr/>
                <p:nvPr/>
              </p:nvSpPr>
              <p:spPr>
                <a:xfrm rot="245892">
                  <a:off x="36316" y="2605"/>
                  <a:ext cx="9129" cy="26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315" y="0"/>
                        <a:pt x="14590" y="7276"/>
                        <a:pt x="21600" y="21600"/>
                      </a:cubicBezTo>
                    </a:path>
                  </a:pathLst>
                </a:custGeom>
                <a:noFill/>
                <a:ln w="3175" cap="flat">
                  <a:solidFill>
                    <a:srgbClr val="000000"/>
                  </a:solidFill>
                  <a:prstDash val="solid"/>
                  <a:round/>
                </a:ln>
                <a:effectLst/>
              </p:spPr>
              <p:txBody>
                <a:bodyPr wrap="square" lIns="0" tIns="0" rIns="0" bIns="0" numCol="1" anchor="ctr">
                  <a:noAutofit/>
                </a:bodyPr>
                <a:lstStyle/>
                <a:p>
                  <a:pPr lvl="0" algn="l">
                    <a:defRPr sz="1200" b="0"/>
                  </a:pPr>
                  <a:endParaRPr/>
                </a:p>
              </p:txBody>
            </p:sp>
          </p:grpSp>
          <p:sp>
            <p:nvSpPr>
              <p:cNvPr id="150" name="Shape 150"/>
              <p:cNvSpPr/>
              <p:nvPr/>
            </p:nvSpPr>
            <p:spPr>
              <a:xfrm rot="21394482">
                <a:off x="2256400" y="1299779"/>
                <a:ext cx="158362" cy="879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699FF"/>
              </a:solidFill>
              <a:ln w="9525" cap="flat">
                <a:solidFill>
                  <a:srgbClr val="000000"/>
                </a:solidFill>
                <a:prstDash val="solid"/>
                <a:round/>
              </a:ln>
              <a:effectLst/>
            </p:spPr>
            <p:txBody>
              <a:bodyPr wrap="square" lIns="0" tIns="0" rIns="0" bIns="0" numCol="1" anchor="ctr">
                <a:noAutofit/>
              </a:bodyPr>
              <a:lstStyle/>
              <a:p>
                <a:pPr lvl="0" algn="l">
                  <a:defRPr sz="1200" b="0"/>
                </a:pPr>
                <a:endParaRPr/>
              </a:p>
            </p:txBody>
          </p:sp>
          <p:grpSp>
            <p:nvGrpSpPr>
              <p:cNvPr id="154" name="Group 154"/>
              <p:cNvGrpSpPr/>
              <p:nvPr/>
            </p:nvGrpSpPr>
            <p:grpSpPr>
              <a:xfrm>
                <a:off x="2295500" y="1306816"/>
                <a:ext cx="89306" cy="65147"/>
                <a:chOff x="0" y="0"/>
                <a:chExt cx="89305" cy="65146"/>
              </a:xfrm>
            </p:grpSpPr>
            <p:sp>
              <p:nvSpPr>
                <p:cNvPr id="151" name="Shape 151"/>
                <p:cNvSpPr/>
                <p:nvPr/>
              </p:nvSpPr>
              <p:spPr>
                <a:xfrm rot="21546497">
                  <a:off x="490" y="683"/>
                  <a:ext cx="88325" cy="637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3498" y="0"/>
                        <a:pt x="7813" y="0"/>
                      </a:cubicBezTo>
                      <a:lnTo>
                        <a:pt x="12277" y="0"/>
                      </a:lnTo>
                      <a:cubicBezTo>
                        <a:pt x="15322" y="0"/>
                        <a:pt x="18089" y="4889"/>
                        <a:pt x="19367" y="12526"/>
                      </a:cubicBezTo>
                      <a:lnTo>
                        <a:pt x="21600" y="12526"/>
                      </a:lnTo>
                      <a:lnTo>
                        <a:pt x="17858" y="21600"/>
                      </a:lnTo>
                      <a:lnTo>
                        <a:pt x="12671" y="12526"/>
                      </a:lnTo>
                      <a:lnTo>
                        <a:pt x="14903" y="12526"/>
                      </a:lnTo>
                      <a:cubicBezTo>
                        <a:pt x="13962" y="6904"/>
                        <a:pt x="12192" y="2670"/>
                        <a:pt x="10045" y="900"/>
                      </a:cubicBezTo>
                      <a:lnTo>
                        <a:pt x="10045" y="900"/>
                      </a:lnTo>
                      <a:cubicBezTo>
                        <a:pt x="6734" y="3630"/>
                        <a:pt x="4464" y="12048"/>
                        <a:pt x="4464" y="21600"/>
                      </a:cubicBezTo>
                      <a:close/>
                    </a:path>
                  </a:pathLst>
                </a:custGeom>
                <a:solidFill>
                  <a:srgbClr val="FFFFFF"/>
                </a:solidFill>
                <a:ln w="3175" cap="flat">
                  <a:solidFill>
                    <a:srgbClr val="000000"/>
                  </a:solidFill>
                  <a:prstDash val="solid"/>
                  <a:round/>
                </a:ln>
                <a:effectLst/>
              </p:spPr>
              <p:txBody>
                <a:bodyPr wrap="square" lIns="0" tIns="0" rIns="0" bIns="0" numCol="1" anchor="ctr">
                  <a:noAutofit/>
                </a:bodyPr>
                <a:lstStyle/>
                <a:p>
                  <a:pPr lvl="0" algn="l">
                    <a:defRPr sz="1200" b="0"/>
                  </a:pPr>
                  <a:endParaRPr/>
                </a:p>
              </p:txBody>
            </p:sp>
            <p:sp>
              <p:nvSpPr>
                <p:cNvPr id="152" name="Shape 152"/>
                <p:cNvSpPr/>
                <p:nvPr/>
              </p:nvSpPr>
              <p:spPr>
                <a:xfrm rot="21546497">
                  <a:off x="493" y="1051"/>
                  <a:ext cx="41076" cy="637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7522" y="0"/>
                        <a:pt x="16800" y="0"/>
                      </a:cubicBezTo>
                      <a:cubicBezTo>
                        <a:pt x="18425" y="0"/>
                        <a:pt x="20042" y="303"/>
                        <a:pt x="21600" y="900"/>
                      </a:cubicBezTo>
                      <a:lnTo>
                        <a:pt x="21600" y="900"/>
                      </a:lnTo>
                      <a:cubicBezTo>
                        <a:pt x="14480" y="3630"/>
                        <a:pt x="9600" y="12048"/>
                        <a:pt x="9600" y="21600"/>
                      </a:cubicBezTo>
                      <a:close/>
                    </a:path>
                  </a:pathLst>
                </a:custGeom>
                <a:solidFill>
                  <a:srgbClr val="CCCCCC"/>
                </a:solidFill>
                <a:ln w="12700" cap="flat">
                  <a:noFill/>
                  <a:miter lim="400000"/>
                </a:ln>
                <a:effectLst/>
              </p:spPr>
              <p:txBody>
                <a:bodyPr wrap="square" lIns="0" tIns="0" rIns="0" bIns="0" numCol="1" anchor="ctr">
                  <a:noAutofit/>
                </a:bodyPr>
                <a:lstStyle/>
                <a:p>
                  <a:pPr lvl="0" algn="l">
                    <a:defRPr sz="1200" b="0"/>
                  </a:pPr>
                  <a:endParaRPr/>
                </a:p>
              </p:txBody>
            </p:sp>
            <p:sp>
              <p:nvSpPr>
                <p:cNvPr id="153" name="Shape 153"/>
                <p:cNvSpPr/>
                <p:nvPr/>
              </p:nvSpPr>
              <p:spPr>
                <a:xfrm rot="21546497">
                  <a:off x="31963" y="806"/>
                  <a:ext cx="9128" cy="26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315" y="0"/>
                        <a:pt x="14590" y="7276"/>
                        <a:pt x="21600" y="21600"/>
                      </a:cubicBezTo>
                    </a:path>
                  </a:pathLst>
                </a:custGeom>
                <a:noFill/>
                <a:ln w="3175" cap="flat">
                  <a:solidFill>
                    <a:srgbClr val="000000"/>
                  </a:solidFill>
                  <a:prstDash val="solid"/>
                  <a:round/>
                </a:ln>
                <a:effectLst/>
              </p:spPr>
              <p:txBody>
                <a:bodyPr wrap="square" lIns="0" tIns="0" rIns="0" bIns="0" numCol="1" anchor="ctr">
                  <a:noAutofit/>
                </a:bodyPr>
                <a:lstStyle/>
                <a:p>
                  <a:pPr lvl="0" algn="l">
                    <a:defRPr sz="1200" b="0"/>
                  </a:pPr>
                  <a:endParaRPr/>
                </a:p>
              </p:txBody>
            </p:sp>
          </p:grpSp>
          <p:sp>
            <p:nvSpPr>
              <p:cNvPr id="155" name="Shape 155"/>
              <p:cNvSpPr/>
              <p:nvPr/>
            </p:nvSpPr>
            <p:spPr>
              <a:xfrm rot="21394482">
                <a:off x="1806611" y="1395448"/>
                <a:ext cx="158362" cy="879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699FF"/>
              </a:solidFill>
              <a:ln w="9525" cap="flat">
                <a:solidFill>
                  <a:srgbClr val="000000"/>
                </a:solidFill>
                <a:prstDash val="solid"/>
                <a:round/>
              </a:ln>
              <a:effectLst/>
            </p:spPr>
            <p:txBody>
              <a:bodyPr wrap="square" lIns="0" tIns="0" rIns="0" bIns="0" numCol="1" anchor="ctr">
                <a:noAutofit/>
              </a:bodyPr>
              <a:lstStyle/>
              <a:p>
                <a:pPr lvl="0" algn="l">
                  <a:defRPr sz="1200" b="0"/>
                </a:pPr>
                <a:endParaRPr/>
              </a:p>
            </p:txBody>
          </p:sp>
          <p:grpSp>
            <p:nvGrpSpPr>
              <p:cNvPr id="159" name="Group 159"/>
              <p:cNvGrpSpPr/>
              <p:nvPr/>
            </p:nvGrpSpPr>
            <p:grpSpPr>
              <a:xfrm>
                <a:off x="1845710" y="1402486"/>
                <a:ext cx="89307" cy="65147"/>
                <a:chOff x="0" y="0"/>
                <a:chExt cx="89305" cy="65146"/>
              </a:xfrm>
            </p:grpSpPr>
            <p:sp>
              <p:nvSpPr>
                <p:cNvPr id="156" name="Shape 156"/>
                <p:cNvSpPr/>
                <p:nvPr/>
              </p:nvSpPr>
              <p:spPr>
                <a:xfrm rot="21546497">
                  <a:off x="490" y="683"/>
                  <a:ext cx="88325" cy="637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3498" y="0"/>
                        <a:pt x="7813" y="0"/>
                      </a:cubicBezTo>
                      <a:lnTo>
                        <a:pt x="12277" y="0"/>
                      </a:lnTo>
                      <a:cubicBezTo>
                        <a:pt x="15322" y="0"/>
                        <a:pt x="18089" y="4889"/>
                        <a:pt x="19367" y="12526"/>
                      </a:cubicBezTo>
                      <a:lnTo>
                        <a:pt x="21600" y="12526"/>
                      </a:lnTo>
                      <a:lnTo>
                        <a:pt x="17858" y="21600"/>
                      </a:lnTo>
                      <a:lnTo>
                        <a:pt x="12671" y="12526"/>
                      </a:lnTo>
                      <a:lnTo>
                        <a:pt x="14903" y="12526"/>
                      </a:lnTo>
                      <a:cubicBezTo>
                        <a:pt x="13962" y="6904"/>
                        <a:pt x="12192" y="2670"/>
                        <a:pt x="10045" y="900"/>
                      </a:cubicBezTo>
                      <a:lnTo>
                        <a:pt x="10045" y="900"/>
                      </a:lnTo>
                      <a:cubicBezTo>
                        <a:pt x="6734" y="3630"/>
                        <a:pt x="4464" y="12048"/>
                        <a:pt x="4464" y="21600"/>
                      </a:cubicBezTo>
                      <a:close/>
                    </a:path>
                  </a:pathLst>
                </a:custGeom>
                <a:solidFill>
                  <a:srgbClr val="FFFFFF"/>
                </a:solidFill>
                <a:ln w="3175" cap="flat">
                  <a:solidFill>
                    <a:srgbClr val="000000"/>
                  </a:solidFill>
                  <a:prstDash val="solid"/>
                  <a:round/>
                </a:ln>
                <a:effectLst/>
              </p:spPr>
              <p:txBody>
                <a:bodyPr wrap="square" lIns="0" tIns="0" rIns="0" bIns="0" numCol="1" anchor="ctr">
                  <a:noAutofit/>
                </a:bodyPr>
                <a:lstStyle/>
                <a:p>
                  <a:pPr lvl="0" algn="l">
                    <a:defRPr sz="1200" b="0"/>
                  </a:pPr>
                  <a:endParaRPr/>
                </a:p>
              </p:txBody>
            </p:sp>
            <p:sp>
              <p:nvSpPr>
                <p:cNvPr id="157" name="Shape 157"/>
                <p:cNvSpPr/>
                <p:nvPr/>
              </p:nvSpPr>
              <p:spPr>
                <a:xfrm rot="21546497">
                  <a:off x="493" y="1051"/>
                  <a:ext cx="41077" cy="637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7522" y="0"/>
                        <a:pt x="16800" y="0"/>
                      </a:cubicBezTo>
                      <a:cubicBezTo>
                        <a:pt x="18425" y="0"/>
                        <a:pt x="20042" y="303"/>
                        <a:pt x="21600" y="900"/>
                      </a:cubicBezTo>
                      <a:lnTo>
                        <a:pt x="21600" y="900"/>
                      </a:lnTo>
                      <a:cubicBezTo>
                        <a:pt x="14480" y="3630"/>
                        <a:pt x="9600" y="12048"/>
                        <a:pt x="9600" y="21600"/>
                      </a:cubicBezTo>
                      <a:close/>
                    </a:path>
                  </a:pathLst>
                </a:custGeom>
                <a:solidFill>
                  <a:srgbClr val="CCCCCC"/>
                </a:solidFill>
                <a:ln w="12700" cap="flat">
                  <a:noFill/>
                  <a:miter lim="400000"/>
                </a:ln>
                <a:effectLst/>
              </p:spPr>
              <p:txBody>
                <a:bodyPr wrap="square" lIns="0" tIns="0" rIns="0" bIns="0" numCol="1" anchor="ctr">
                  <a:noAutofit/>
                </a:bodyPr>
                <a:lstStyle/>
                <a:p>
                  <a:pPr lvl="0" algn="l">
                    <a:defRPr sz="1200" b="0"/>
                  </a:pPr>
                  <a:endParaRPr/>
                </a:p>
              </p:txBody>
            </p:sp>
            <p:sp>
              <p:nvSpPr>
                <p:cNvPr id="158" name="Shape 158"/>
                <p:cNvSpPr/>
                <p:nvPr/>
              </p:nvSpPr>
              <p:spPr>
                <a:xfrm rot="21546497">
                  <a:off x="31963" y="806"/>
                  <a:ext cx="9129" cy="26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315" y="0"/>
                        <a:pt x="14590" y="7276"/>
                        <a:pt x="21600" y="21600"/>
                      </a:cubicBezTo>
                    </a:path>
                  </a:pathLst>
                </a:custGeom>
                <a:noFill/>
                <a:ln w="3175" cap="flat">
                  <a:solidFill>
                    <a:srgbClr val="000000"/>
                  </a:solidFill>
                  <a:prstDash val="solid"/>
                  <a:round/>
                </a:ln>
                <a:effectLst/>
              </p:spPr>
              <p:txBody>
                <a:bodyPr wrap="square" lIns="0" tIns="0" rIns="0" bIns="0" numCol="1" anchor="ctr">
                  <a:noAutofit/>
                </a:bodyPr>
                <a:lstStyle/>
                <a:p>
                  <a:pPr lvl="0" algn="l">
                    <a:defRPr sz="1200" b="0"/>
                  </a:pPr>
                  <a:endParaRPr/>
                </a:p>
              </p:txBody>
            </p:sp>
          </p:grpSp>
          <p:sp>
            <p:nvSpPr>
              <p:cNvPr id="160" name="Shape 160"/>
              <p:cNvSpPr/>
              <p:nvPr/>
            </p:nvSpPr>
            <p:spPr>
              <a:xfrm rot="93880">
                <a:off x="1802212" y="1297580"/>
                <a:ext cx="158362" cy="879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C00"/>
              </a:solidFill>
              <a:ln w="9525" cap="flat">
                <a:solidFill>
                  <a:srgbClr val="000000"/>
                </a:solidFill>
                <a:prstDash val="solid"/>
                <a:round/>
              </a:ln>
              <a:effectLst/>
            </p:spPr>
            <p:txBody>
              <a:bodyPr wrap="square" lIns="0" tIns="0" rIns="0" bIns="0" numCol="1" anchor="ctr">
                <a:noAutofit/>
              </a:bodyPr>
              <a:lstStyle/>
              <a:p>
                <a:pPr lvl="0" algn="l">
                  <a:defRPr sz="1200" b="0"/>
                </a:pPr>
                <a:endParaRPr/>
              </a:p>
            </p:txBody>
          </p:sp>
          <p:grpSp>
            <p:nvGrpSpPr>
              <p:cNvPr id="164" name="Group 164"/>
              <p:cNvGrpSpPr/>
              <p:nvPr/>
            </p:nvGrpSpPr>
            <p:grpSpPr>
              <a:xfrm>
                <a:off x="1839640" y="1306496"/>
                <a:ext cx="92657" cy="69929"/>
                <a:chOff x="0" y="0"/>
                <a:chExt cx="92656" cy="69928"/>
              </a:xfrm>
            </p:grpSpPr>
            <p:sp>
              <p:nvSpPr>
                <p:cNvPr id="161" name="Shape 161"/>
                <p:cNvSpPr/>
                <p:nvPr/>
              </p:nvSpPr>
              <p:spPr>
                <a:xfrm rot="245892">
                  <a:off x="2166" y="3074"/>
                  <a:ext cx="88325" cy="637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3498" y="0"/>
                        <a:pt x="7813" y="0"/>
                      </a:cubicBezTo>
                      <a:lnTo>
                        <a:pt x="12277" y="0"/>
                      </a:lnTo>
                      <a:cubicBezTo>
                        <a:pt x="15322" y="0"/>
                        <a:pt x="18089" y="4889"/>
                        <a:pt x="19367" y="12526"/>
                      </a:cubicBezTo>
                      <a:lnTo>
                        <a:pt x="21600" y="12526"/>
                      </a:lnTo>
                      <a:lnTo>
                        <a:pt x="17858" y="21600"/>
                      </a:lnTo>
                      <a:lnTo>
                        <a:pt x="12671" y="12526"/>
                      </a:lnTo>
                      <a:lnTo>
                        <a:pt x="14903" y="12526"/>
                      </a:lnTo>
                      <a:cubicBezTo>
                        <a:pt x="13962" y="6904"/>
                        <a:pt x="12192" y="2670"/>
                        <a:pt x="10045" y="900"/>
                      </a:cubicBezTo>
                      <a:lnTo>
                        <a:pt x="10045" y="900"/>
                      </a:lnTo>
                      <a:cubicBezTo>
                        <a:pt x="6734" y="3630"/>
                        <a:pt x="4464" y="12048"/>
                        <a:pt x="4464" y="21600"/>
                      </a:cubicBezTo>
                      <a:close/>
                    </a:path>
                  </a:pathLst>
                </a:custGeom>
                <a:solidFill>
                  <a:srgbClr val="FFFFFF"/>
                </a:solidFill>
                <a:ln w="3175" cap="flat">
                  <a:solidFill>
                    <a:srgbClr val="000000"/>
                  </a:solidFill>
                  <a:prstDash val="solid"/>
                  <a:round/>
                </a:ln>
                <a:effectLst/>
              </p:spPr>
              <p:txBody>
                <a:bodyPr wrap="square" lIns="0" tIns="0" rIns="0" bIns="0" numCol="1" anchor="ctr">
                  <a:noAutofit/>
                </a:bodyPr>
                <a:lstStyle/>
                <a:p>
                  <a:pPr lvl="0" algn="l">
                    <a:defRPr sz="1200" b="0"/>
                  </a:pPr>
                  <a:endParaRPr/>
                </a:p>
              </p:txBody>
            </p:sp>
            <p:sp>
              <p:nvSpPr>
                <p:cNvPr id="162" name="Shape 162"/>
                <p:cNvSpPr/>
                <p:nvPr/>
              </p:nvSpPr>
              <p:spPr>
                <a:xfrm rot="245892">
                  <a:off x="2226" y="1386"/>
                  <a:ext cx="41076" cy="637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7522" y="0"/>
                        <a:pt x="16800" y="0"/>
                      </a:cubicBezTo>
                      <a:cubicBezTo>
                        <a:pt x="18425" y="0"/>
                        <a:pt x="20042" y="303"/>
                        <a:pt x="21600" y="900"/>
                      </a:cubicBezTo>
                      <a:lnTo>
                        <a:pt x="21600" y="900"/>
                      </a:lnTo>
                      <a:cubicBezTo>
                        <a:pt x="14480" y="3630"/>
                        <a:pt x="9600" y="12048"/>
                        <a:pt x="9600" y="21600"/>
                      </a:cubicBezTo>
                      <a:close/>
                    </a:path>
                  </a:pathLst>
                </a:custGeom>
                <a:solidFill>
                  <a:srgbClr val="CCCCCC"/>
                </a:solidFill>
                <a:ln w="12700" cap="flat">
                  <a:noFill/>
                  <a:miter lim="400000"/>
                </a:ln>
                <a:effectLst/>
              </p:spPr>
              <p:txBody>
                <a:bodyPr wrap="square" lIns="0" tIns="0" rIns="0" bIns="0" numCol="1" anchor="ctr">
                  <a:noAutofit/>
                </a:bodyPr>
                <a:lstStyle/>
                <a:p>
                  <a:pPr lvl="0" algn="l">
                    <a:defRPr sz="1200" b="0"/>
                  </a:pPr>
                  <a:endParaRPr/>
                </a:p>
              </p:txBody>
            </p:sp>
            <p:sp>
              <p:nvSpPr>
                <p:cNvPr id="163" name="Shape 163"/>
                <p:cNvSpPr/>
                <p:nvPr/>
              </p:nvSpPr>
              <p:spPr>
                <a:xfrm rot="245892">
                  <a:off x="36316" y="2605"/>
                  <a:ext cx="9129" cy="26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315" y="0"/>
                        <a:pt x="14590" y="7276"/>
                        <a:pt x="21600" y="21600"/>
                      </a:cubicBezTo>
                    </a:path>
                  </a:pathLst>
                </a:custGeom>
                <a:noFill/>
                <a:ln w="3175" cap="flat">
                  <a:solidFill>
                    <a:srgbClr val="000000"/>
                  </a:solidFill>
                  <a:prstDash val="solid"/>
                  <a:round/>
                </a:ln>
                <a:effectLst/>
              </p:spPr>
              <p:txBody>
                <a:bodyPr wrap="square" lIns="0" tIns="0" rIns="0" bIns="0" numCol="1" anchor="ctr">
                  <a:noAutofit/>
                </a:bodyPr>
                <a:lstStyle/>
                <a:p>
                  <a:pPr lvl="0" algn="l">
                    <a:defRPr sz="1200" b="0"/>
                  </a:pPr>
                  <a:endParaRPr/>
                </a:p>
              </p:txBody>
            </p:sp>
          </p:grpSp>
          <p:sp>
            <p:nvSpPr>
              <p:cNvPr id="165" name="Shape 165"/>
              <p:cNvSpPr/>
              <p:nvPr/>
            </p:nvSpPr>
            <p:spPr>
              <a:xfrm rot="814006">
                <a:off x="710182" y="1149128"/>
                <a:ext cx="158362" cy="879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C00"/>
              </a:solidFill>
              <a:ln w="9525" cap="flat">
                <a:solidFill>
                  <a:srgbClr val="000000"/>
                </a:solidFill>
                <a:prstDash val="solid"/>
                <a:round/>
              </a:ln>
              <a:effectLst/>
            </p:spPr>
            <p:txBody>
              <a:bodyPr wrap="square" lIns="0" tIns="0" rIns="0" bIns="0" numCol="1" anchor="ctr">
                <a:noAutofit/>
              </a:bodyPr>
              <a:lstStyle/>
              <a:p>
                <a:pPr lvl="0" algn="l">
                  <a:defRPr sz="1200" b="0"/>
                </a:pPr>
                <a:endParaRPr/>
              </a:p>
            </p:txBody>
          </p:sp>
          <p:grpSp>
            <p:nvGrpSpPr>
              <p:cNvPr id="169" name="Group 169"/>
              <p:cNvGrpSpPr/>
              <p:nvPr/>
            </p:nvGrpSpPr>
            <p:grpSpPr>
              <a:xfrm>
                <a:off x="741618" y="1150918"/>
                <a:ext cx="102548" cy="85773"/>
                <a:chOff x="0" y="0"/>
                <a:chExt cx="102547" cy="85771"/>
              </a:xfrm>
            </p:grpSpPr>
            <p:sp>
              <p:nvSpPr>
                <p:cNvPr id="166" name="Shape 166"/>
                <p:cNvSpPr/>
                <p:nvPr/>
              </p:nvSpPr>
              <p:spPr>
                <a:xfrm rot="966022">
                  <a:off x="7111" y="10996"/>
                  <a:ext cx="88325" cy="637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3498" y="0"/>
                        <a:pt x="7813" y="0"/>
                      </a:cubicBezTo>
                      <a:lnTo>
                        <a:pt x="12277" y="0"/>
                      </a:lnTo>
                      <a:cubicBezTo>
                        <a:pt x="15322" y="0"/>
                        <a:pt x="18089" y="4889"/>
                        <a:pt x="19367" y="12526"/>
                      </a:cubicBezTo>
                      <a:lnTo>
                        <a:pt x="21600" y="12526"/>
                      </a:lnTo>
                      <a:lnTo>
                        <a:pt x="17858" y="21600"/>
                      </a:lnTo>
                      <a:lnTo>
                        <a:pt x="12671" y="12526"/>
                      </a:lnTo>
                      <a:lnTo>
                        <a:pt x="14903" y="12526"/>
                      </a:lnTo>
                      <a:cubicBezTo>
                        <a:pt x="13962" y="6904"/>
                        <a:pt x="12192" y="2670"/>
                        <a:pt x="10045" y="900"/>
                      </a:cubicBezTo>
                      <a:lnTo>
                        <a:pt x="10045" y="900"/>
                      </a:lnTo>
                      <a:cubicBezTo>
                        <a:pt x="6734" y="3630"/>
                        <a:pt x="4464" y="12048"/>
                        <a:pt x="4464" y="21600"/>
                      </a:cubicBezTo>
                      <a:close/>
                    </a:path>
                  </a:pathLst>
                </a:custGeom>
                <a:solidFill>
                  <a:srgbClr val="FFFFFF"/>
                </a:solidFill>
                <a:ln w="3175" cap="flat">
                  <a:solidFill>
                    <a:srgbClr val="000000"/>
                  </a:solidFill>
                  <a:prstDash val="solid"/>
                  <a:round/>
                </a:ln>
                <a:effectLst/>
              </p:spPr>
              <p:txBody>
                <a:bodyPr wrap="square" lIns="0" tIns="0" rIns="0" bIns="0" numCol="1" anchor="ctr">
                  <a:noAutofit/>
                </a:bodyPr>
                <a:lstStyle/>
                <a:p>
                  <a:pPr lvl="0" algn="l">
                    <a:defRPr sz="1200" b="0"/>
                  </a:pPr>
                  <a:endParaRPr/>
                </a:p>
              </p:txBody>
            </p:sp>
            <p:sp>
              <p:nvSpPr>
                <p:cNvPr id="167" name="Shape 167"/>
                <p:cNvSpPr/>
                <p:nvPr/>
              </p:nvSpPr>
              <p:spPr>
                <a:xfrm rot="966022">
                  <a:off x="8038" y="4444"/>
                  <a:ext cx="41076" cy="6378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7522" y="0"/>
                        <a:pt x="16800" y="0"/>
                      </a:cubicBezTo>
                      <a:cubicBezTo>
                        <a:pt x="18425" y="0"/>
                        <a:pt x="20042" y="303"/>
                        <a:pt x="21600" y="900"/>
                      </a:cubicBezTo>
                      <a:lnTo>
                        <a:pt x="21600" y="900"/>
                      </a:lnTo>
                      <a:cubicBezTo>
                        <a:pt x="14480" y="3630"/>
                        <a:pt x="9600" y="12048"/>
                        <a:pt x="9600" y="21600"/>
                      </a:cubicBezTo>
                      <a:close/>
                    </a:path>
                  </a:pathLst>
                </a:custGeom>
                <a:solidFill>
                  <a:srgbClr val="CCCCCC"/>
                </a:solidFill>
                <a:ln w="12700" cap="flat">
                  <a:noFill/>
                  <a:miter lim="400000"/>
                </a:ln>
                <a:effectLst/>
              </p:spPr>
              <p:txBody>
                <a:bodyPr wrap="square" lIns="0" tIns="0" rIns="0" bIns="0" numCol="1" anchor="ctr">
                  <a:noAutofit/>
                </a:bodyPr>
                <a:lstStyle/>
                <a:p>
                  <a:pPr lvl="0" algn="l">
                    <a:defRPr sz="1200" b="0"/>
                  </a:pPr>
                  <a:endParaRPr/>
                </a:p>
              </p:txBody>
            </p:sp>
            <p:sp>
              <p:nvSpPr>
                <p:cNvPr id="168" name="Shape 168"/>
                <p:cNvSpPr/>
                <p:nvPr/>
              </p:nvSpPr>
              <p:spPr>
                <a:xfrm rot="966022">
                  <a:off x="47833" y="10073"/>
                  <a:ext cx="9129" cy="26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315" y="0"/>
                        <a:pt x="14590" y="7276"/>
                        <a:pt x="21600" y="21600"/>
                      </a:cubicBezTo>
                    </a:path>
                  </a:pathLst>
                </a:custGeom>
                <a:noFill/>
                <a:ln w="3175" cap="flat">
                  <a:solidFill>
                    <a:srgbClr val="000000"/>
                  </a:solidFill>
                  <a:prstDash val="solid"/>
                  <a:round/>
                </a:ln>
                <a:effectLst/>
              </p:spPr>
              <p:txBody>
                <a:bodyPr wrap="square" lIns="0" tIns="0" rIns="0" bIns="0" numCol="1" anchor="ctr">
                  <a:noAutofit/>
                </a:bodyPr>
                <a:lstStyle/>
                <a:p>
                  <a:pPr lvl="0" algn="l">
                    <a:defRPr sz="1200" b="0"/>
                  </a:pPr>
                  <a:endParaRPr/>
                </a:p>
              </p:txBody>
            </p:sp>
          </p:grpSp>
          <p:sp>
            <p:nvSpPr>
              <p:cNvPr id="170" name="Shape 170"/>
              <p:cNvSpPr/>
              <p:nvPr/>
            </p:nvSpPr>
            <p:spPr>
              <a:xfrm rot="1050912">
                <a:off x="631001" y="1230502"/>
                <a:ext cx="158362" cy="879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699FF"/>
              </a:solidFill>
              <a:ln w="9525" cap="flat">
                <a:solidFill>
                  <a:srgbClr val="000000"/>
                </a:solidFill>
                <a:prstDash val="solid"/>
                <a:round/>
              </a:ln>
              <a:effectLst/>
            </p:spPr>
            <p:txBody>
              <a:bodyPr wrap="square" lIns="0" tIns="0" rIns="0" bIns="0" numCol="1" anchor="ctr">
                <a:noAutofit/>
              </a:bodyPr>
              <a:lstStyle/>
              <a:p>
                <a:pPr lvl="0" algn="l">
                  <a:defRPr sz="1200" b="0"/>
                </a:pPr>
                <a:endParaRPr/>
              </a:p>
            </p:txBody>
          </p:sp>
          <p:grpSp>
            <p:nvGrpSpPr>
              <p:cNvPr id="174" name="Group 174"/>
              <p:cNvGrpSpPr/>
              <p:nvPr/>
            </p:nvGrpSpPr>
            <p:grpSpPr>
              <a:xfrm>
                <a:off x="663524" y="1226685"/>
                <a:ext cx="104838" cy="90195"/>
                <a:chOff x="0" y="0"/>
                <a:chExt cx="104836" cy="90193"/>
              </a:xfrm>
            </p:grpSpPr>
            <p:sp>
              <p:nvSpPr>
                <p:cNvPr id="171" name="Shape 171"/>
                <p:cNvSpPr/>
                <p:nvPr/>
              </p:nvSpPr>
              <p:spPr>
                <a:xfrm rot="1202926">
                  <a:off x="8256" y="13207"/>
                  <a:ext cx="88325" cy="637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3498" y="0"/>
                        <a:pt x="7813" y="0"/>
                      </a:cubicBezTo>
                      <a:lnTo>
                        <a:pt x="12277" y="0"/>
                      </a:lnTo>
                      <a:cubicBezTo>
                        <a:pt x="15322" y="0"/>
                        <a:pt x="18089" y="4889"/>
                        <a:pt x="19367" y="12526"/>
                      </a:cubicBezTo>
                      <a:lnTo>
                        <a:pt x="21600" y="12526"/>
                      </a:lnTo>
                      <a:lnTo>
                        <a:pt x="17858" y="21600"/>
                      </a:lnTo>
                      <a:lnTo>
                        <a:pt x="12671" y="12526"/>
                      </a:lnTo>
                      <a:lnTo>
                        <a:pt x="14903" y="12526"/>
                      </a:lnTo>
                      <a:cubicBezTo>
                        <a:pt x="13962" y="6904"/>
                        <a:pt x="12192" y="2670"/>
                        <a:pt x="10045" y="900"/>
                      </a:cubicBezTo>
                      <a:lnTo>
                        <a:pt x="10045" y="900"/>
                      </a:lnTo>
                      <a:cubicBezTo>
                        <a:pt x="6734" y="3630"/>
                        <a:pt x="4464" y="12048"/>
                        <a:pt x="4464" y="21600"/>
                      </a:cubicBezTo>
                      <a:close/>
                    </a:path>
                  </a:pathLst>
                </a:custGeom>
                <a:solidFill>
                  <a:srgbClr val="FFFFFF"/>
                </a:solidFill>
                <a:ln w="3175" cap="flat">
                  <a:solidFill>
                    <a:srgbClr val="000000"/>
                  </a:solidFill>
                  <a:prstDash val="solid"/>
                  <a:round/>
                </a:ln>
                <a:effectLst/>
              </p:spPr>
              <p:txBody>
                <a:bodyPr wrap="square" lIns="0" tIns="0" rIns="0" bIns="0" numCol="1" anchor="ctr">
                  <a:noAutofit/>
                </a:bodyPr>
                <a:lstStyle/>
                <a:p>
                  <a:pPr lvl="0" algn="l">
                    <a:defRPr sz="1200" b="0"/>
                  </a:pPr>
                  <a:endParaRPr/>
                </a:p>
              </p:txBody>
            </p:sp>
            <p:sp>
              <p:nvSpPr>
                <p:cNvPr id="172" name="Shape 172"/>
                <p:cNvSpPr/>
                <p:nvPr/>
              </p:nvSpPr>
              <p:spPr>
                <a:xfrm rot="1202926">
                  <a:off x="9687" y="5108"/>
                  <a:ext cx="41077" cy="637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7522" y="0"/>
                        <a:pt x="16800" y="0"/>
                      </a:cubicBezTo>
                      <a:cubicBezTo>
                        <a:pt x="18425" y="0"/>
                        <a:pt x="20042" y="303"/>
                        <a:pt x="21600" y="900"/>
                      </a:cubicBezTo>
                      <a:lnTo>
                        <a:pt x="21600" y="900"/>
                      </a:lnTo>
                      <a:cubicBezTo>
                        <a:pt x="14480" y="3630"/>
                        <a:pt x="9600" y="12048"/>
                        <a:pt x="9600" y="21600"/>
                      </a:cubicBezTo>
                      <a:close/>
                    </a:path>
                  </a:pathLst>
                </a:custGeom>
                <a:solidFill>
                  <a:srgbClr val="CCCCCC"/>
                </a:solidFill>
                <a:ln w="12700" cap="flat">
                  <a:noFill/>
                  <a:miter lim="400000"/>
                </a:ln>
                <a:effectLst/>
              </p:spPr>
              <p:txBody>
                <a:bodyPr wrap="square" lIns="0" tIns="0" rIns="0" bIns="0" numCol="1" anchor="ctr">
                  <a:noAutofit/>
                </a:bodyPr>
                <a:lstStyle/>
                <a:p>
                  <a:pPr lvl="0" algn="l">
                    <a:defRPr sz="1200" b="0"/>
                  </a:pPr>
                  <a:endParaRPr/>
                </a:p>
              </p:txBody>
            </p:sp>
            <p:sp>
              <p:nvSpPr>
                <p:cNvPr id="173" name="Shape 173"/>
                <p:cNvSpPr/>
                <p:nvPr/>
              </p:nvSpPr>
              <p:spPr>
                <a:xfrm rot="1202926">
                  <a:off x="51143" y="12436"/>
                  <a:ext cx="9129" cy="26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315" y="0"/>
                        <a:pt x="14590" y="7276"/>
                        <a:pt x="21600" y="21600"/>
                      </a:cubicBezTo>
                    </a:path>
                  </a:pathLst>
                </a:custGeom>
                <a:noFill/>
                <a:ln w="3175" cap="flat">
                  <a:solidFill>
                    <a:srgbClr val="000000"/>
                  </a:solidFill>
                  <a:prstDash val="solid"/>
                  <a:round/>
                </a:ln>
                <a:effectLst/>
              </p:spPr>
              <p:txBody>
                <a:bodyPr wrap="square" lIns="0" tIns="0" rIns="0" bIns="0" numCol="1" anchor="ctr">
                  <a:noAutofit/>
                </a:bodyPr>
                <a:lstStyle/>
                <a:p>
                  <a:pPr lvl="0" algn="l">
                    <a:defRPr sz="1200" b="0"/>
                  </a:pPr>
                  <a:endParaRPr/>
                </a:p>
              </p:txBody>
            </p:sp>
          </p:grpSp>
          <p:sp>
            <p:nvSpPr>
              <p:cNvPr id="175" name="Shape 175"/>
              <p:cNvSpPr/>
              <p:nvPr/>
            </p:nvSpPr>
            <p:spPr>
              <a:xfrm rot="1911330">
                <a:off x="319778" y="970985"/>
                <a:ext cx="158362" cy="879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699FF"/>
              </a:solidFill>
              <a:ln w="9525" cap="flat">
                <a:solidFill>
                  <a:srgbClr val="000000"/>
                </a:solidFill>
                <a:prstDash val="solid"/>
                <a:round/>
              </a:ln>
              <a:effectLst/>
            </p:spPr>
            <p:txBody>
              <a:bodyPr wrap="square" lIns="0" tIns="0" rIns="0" bIns="0" numCol="1" anchor="ctr">
                <a:noAutofit/>
              </a:bodyPr>
              <a:lstStyle/>
              <a:p>
                <a:pPr lvl="0" algn="l">
                  <a:defRPr sz="1200" b="0"/>
                </a:pPr>
                <a:endParaRPr/>
              </a:p>
            </p:txBody>
          </p:sp>
          <p:grpSp>
            <p:nvGrpSpPr>
              <p:cNvPr id="179" name="Group 179"/>
              <p:cNvGrpSpPr/>
              <p:nvPr/>
            </p:nvGrpSpPr>
            <p:grpSpPr>
              <a:xfrm>
                <a:off x="350433" y="962878"/>
                <a:ext cx="108911" cy="102519"/>
                <a:chOff x="0" y="0"/>
                <a:chExt cx="108909" cy="102517"/>
              </a:xfrm>
            </p:grpSpPr>
            <p:sp>
              <p:nvSpPr>
                <p:cNvPr id="176" name="Shape 176"/>
                <p:cNvSpPr/>
                <p:nvPr/>
              </p:nvSpPr>
              <p:spPr>
                <a:xfrm rot="2063342">
                  <a:off x="10293" y="19369"/>
                  <a:ext cx="88324" cy="637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3498" y="0"/>
                        <a:pt x="7813" y="0"/>
                      </a:cubicBezTo>
                      <a:lnTo>
                        <a:pt x="12277" y="0"/>
                      </a:lnTo>
                      <a:cubicBezTo>
                        <a:pt x="15322" y="0"/>
                        <a:pt x="18089" y="4889"/>
                        <a:pt x="19367" y="12526"/>
                      </a:cubicBezTo>
                      <a:lnTo>
                        <a:pt x="21600" y="12526"/>
                      </a:lnTo>
                      <a:lnTo>
                        <a:pt x="17858" y="21600"/>
                      </a:lnTo>
                      <a:lnTo>
                        <a:pt x="12671" y="12526"/>
                      </a:lnTo>
                      <a:lnTo>
                        <a:pt x="14903" y="12526"/>
                      </a:lnTo>
                      <a:cubicBezTo>
                        <a:pt x="13962" y="6904"/>
                        <a:pt x="12192" y="2670"/>
                        <a:pt x="10045" y="900"/>
                      </a:cubicBezTo>
                      <a:lnTo>
                        <a:pt x="10045" y="900"/>
                      </a:lnTo>
                      <a:cubicBezTo>
                        <a:pt x="6734" y="3630"/>
                        <a:pt x="4464" y="12048"/>
                        <a:pt x="4464" y="21600"/>
                      </a:cubicBezTo>
                      <a:close/>
                    </a:path>
                  </a:pathLst>
                </a:custGeom>
                <a:solidFill>
                  <a:srgbClr val="FFFFFF"/>
                </a:solidFill>
                <a:ln w="3175" cap="flat">
                  <a:solidFill>
                    <a:srgbClr val="000000"/>
                  </a:solidFill>
                  <a:prstDash val="solid"/>
                  <a:round/>
                </a:ln>
                <a:effectLst/>
              </p:spPr>
              <p:txBody>
                <a:bodyPr wrap="square" lIns="0" tIns="0" rIns="0" bIns="0" numCol="1" anchor="ctr">
                  <a:noAutofit/>
                </a:bodyPr>
                <a:lstStyle/>
                <a:p>
                  <a:pPr lvl="0" algn="l">
                    <a:defRPr sz="1200" b="0"/>
                  </a:pPr>
                  <a:endParaRPr/>
                </a:p>
              </p:txBody>
            </p:sp>
            <p:sp>
              <p:nvSpPr>
                <p:cNvPr id="177" name="Shape 177"/>
                <p:cNvSpPr/>
                <p:nvPr/>
              </p:nvSpPr>
              <p:spPr>
                <a:xfrm rot="2063342">
                  <a:off x="14422" y="6026"/>
                  <a:ext cx="41075" cy="637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7522" y="0"/>
                        <a:pt x="16800" y="0"/>
                      </a:cubicBezTo>
                      <a:cubicBezTo>
                        <a:pt x="18425" y="0"/>
                        <a:pt x="20042" y="303"/>
                        <a:pt x="21600" y="900"/>
                      </a:cubicBezTo>
                      <a:lnTo>
                        <a:pt x="21600" y="900"/>
                      </a:lnTo>
                      <a:cubicBezTo>
                        <a:pt x="14480" y="3630"/>
                        <a:pt x="9600" y="12048"/>
                        <a:pt x="9600" y="21600"/>
                      </a:cubicBezTo>
                      <a:close/>
                    </a:path>
                  </a:pathLst>
                </a:custGeom>
                <a:solidFill>
                  <a:srgbClr val="CCCCCC"/>
                </a:solidFill>
                <a:ln w="12700" cap="flat">
                  <a:noFill/>
                  <a:miter lim="400000"/>
                </a:ln>
                <a:effectLst/>
              </p:spPr>
              <p:txBody>
                <a:bodyPr wrap="square" lIns="0" tIns="0" rIns="0" bIns="0" numCol="1" anchor="ctr">
                  <a:noAutofit/>
                </a:bodyPr>
                <a:lstStyle/>
                <a:p>
                  <a:pPr lvl="0" algn="l">
                    <a:defRPr sz="1200" b="0"/>
                  </a:pPr>
                  <a:endParaRPr/>
                </a:p>
              </p:txBody>
            </p:sp>
            <p:sp>
              <p:nvSpPr>
                <p:cNvPr id="178" name="Shape 178"/>
                <p:cNvSpPr/>
                <p:nvPr/>
              </p:nvSpPr>
              <p:spPr>
                <a:xfrm rot="2063342">
                  <a:off x="60838" y="20389"/>
                  <a:ext cx="9128" cy="26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315" y="0"/>
                        <a:pt x="14590" y="7276"/>
                        <a:pt x="21600" y="21600"/>
                      </a:cubicBezTo>
                    </a:path>
                  </a:pathLst>
                </a:custGeom>
                <a:noFill/>
                <a:ln w="3175" cap="flat">
                  <a:solidFill>
                    <a:srgbClr val="000000"/>
                  </a:solidFill>
                  <a:prstDash val="solid"/>
                  <a:round/>
                </a:ln>
                <a:effectLst/>
              </p:spPr>
              <p:txBody>
                <a:bodyPr wrap="square" lIns="0" tIns="0" rIns="0" bIns="0" numCol="1" anchor="ctr">
                  <a:noAutofit/>
                </a:bodyPr>
                <a:lstStyle/>
                <a:p>
                  <a:pPr lvl="0" algn="l">
                    <a:defRPr sz="1200" b="0"/>
                  </a:pPr>
                  <a:endParaRPr/>
                </a:p>
              </p:txBody>
            </p:sp>
          </p:grpSp>
          <p:sp>
            <p:nvSpPr>
              <p:cNvPr id="180" name="Shape 180"/>
              <p:cNvSpPr/>
              <p:nvPr/>
            </p:nvSpPr>
            <p:spPr>
              <a:xfrm rot="1594986">
                <a:off x="250495" y="1047961"/>
                <a:ext cx="158362" cy="879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C00"/>
              </a:solidFill>
              <a:ln w="9525" cap="flat">
                <a:solidFill>
                  <a:srgbClr val="000000"/>
                </a:solidFill>
                <a:prstDash val="solid"/>
                <a:round/>
              </a:ln>
              <a:effectLst/>
            </p:spPr>
            <p:txBody>
              <a:bodyPr wrap="square" lIns="0" tIns="0" rIns="0" bIns="0" numCol="1" anchor="ctr">
                <a:noAutofit/>
              </a:bodyPr>
              <a:lstStyle/>
              <a:p>
                <a:pPr lvl="0" algn="l">
                  <a:defRPr sz="1200" b="0"/>
                </a:pPr>
                <a:endParaRPr/>
              </a:p>
            </p:txBody>
          </p:sp>
          <p:grpSp>
            <p:nvGrpSpPr>
              <p:cNvPr id="184" name="Group 184"/>
              <p:cNvGrpSpPr/>
              <p:nvPr/>
            </p:nvGrpSpPr>
            <p:grpSpPr>
              <a:xfrm>
                <a:off x="279235" y="1044079"/>
                <a:ext cx="108198" cy="98698"/>
                <a:chOff x="0" y="0"/>
                <a:chExt cx="108196" cy="98697"/>
              </a:xfrm>
            </p:grpSpPr>
            <p:sp>
              <p:nvSpPr>
                <p:cNvPr id="181" name="Shape 181"/>
                <p:cNvSpPr/>
                <p:nvPr/>
              </p:nvSpPr>
              <p:spPr>
                <a:xfrm rot="1746998">
                  <a:off x="9936" y="17458"/>
                  <a:ext cx="88325" cy="6378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3498" y="0"/>
                        <a:pt x="7813" y="0"/>
                      </a:cubicBezTo>
                      <a:lnTo>
                        <a:pt x="12277" y="0"/>
                      </a:lnTo>
                      <a:cubicBezTo>
                        <a:pt x="15322" y="0"/>
                        <a:pt x="18089" y="4889"/>
                        <a:pt x="19367" y="12526"/>
                      </a:cubicBezTo>
                      <a:lnTo>
                        <a:pt x="21600" y="12526"/>
                      </a:lnTo>
                      <a:lnTo>
                        <a:pt x="17858" y="21600"/>
                      </a:lnTo>
                      <a:lnTo>
                        <a:pt x="12671" y="12526"/>
                      </a:lnTo>
                      <a:lnTo>
                        <a:pt x="14903" y="12526"/>
                      </a:lnTo>
                      <a:cubicBezTo>
                        <a:pt x="13962" y="6904"/>
                        <a:pt x="12192" y="2670"/>
                        <a:pt x="10045" y="900"/>
                      </a:cubicBezTo>
                      <a:lnTo>
                        <a:pt x="10045" y="900"/>
                      </a:lnTo>
                      <a:cubicBezTo>
                        <a:pt x="6734" y="3630"/>
                        <a:pt x="4464" y="12048"/>
                        <a:pt x="4464" y="21600"/>
                      </a:cubicBezTo>
                      <a:close/>
                    </a:path>
                  </a:pathLst>
                </a:custGeom>
                <a:solidFill>
                  <a:srgbClr val="FFFFFF"/>
                </a:solidFill>
                <a:ln w="3175" cap="flat">
                  <a:solidFill>
                    <a:srgbClr val="000000"/>
                  </a:solidFill>
                  <a:prstDash val="solid"/>
                  <a:round/>
                </a:ln>
                <a:effectLst/>
              </p:spPr>
              <p:txBody>
                <a:bodyPr wrap="square" lIns="0" tIns="0" rIns="0" bIns="0" numCol="1" anchor="ctr">
                  <a:noAutofit/>
                </a:bodyPr>
                <a:lstStyle/>
                <a:p>
                  <a:pPr lvl="0" algn="l">
                    <a:defRPr sz="1200" b="0"/>
                  </a:pPr>
                  <a:endParaRPr/>
                </a:p>
              </p:txBody>
            </p:sp>
            <p:sp>
              <p:nvSpPr>
                <p:cNvPr id="182" name="Shape 182"/>
                <p:cNvSpPr/>
                <p:nvPr/>
              </p:nvSpPr>
              <p:spPr>
                <a:xfrm rot="1746998">
                  <a:off x="12921" y="5963"/>
                  <a:ext cx="41077" cy="637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7522" y="0"/>
                        <a:pt x="16800" y="0"/>
                      </a:cubicBezTo>
                      <a:cubicBezTo>
                        <a:pt x="18425" y="0"/>
                        <a:pt x="20042" y="303"/>
                        <a:pt x="21600" y="900"/>
                      </a:cubicBezTo>
                      <a:lnTo>
                        <a:pt x="21600" y="900"/>
                      </a:lnTo>
                      <a:cubicBezTo>
                        <a:pt x="14480" y="3630"/>
                        <a:pt x="9600" y="12048"/>
                        <a:pt x="9600" y="21600"/>
                      </a:cubicBezTo>
                      <a:close/>
                    </a:path>
                  </a:pathLst>
                </a:custGeom>
                <a:solidFill>
                  <a:srgbClr val="CCCCCC"/>
                </a:solidFill>
                <a:ln w="12700" cap="flat">
                  <a:noFill/>
                  <a:miter lim="400000"/>
                </a:ln>
                <a:effectLst/>
              </p:spPr>
              <p:txBody>
                <a:bodyPr wrap="square" lIns="0" tIns="0" rIns="0" bIns="0" numCol="1" anchor="ctr">
                  <a:noAutofit/>
                </a:bodyPr>
                <a:lstStyle/>
                <a:p>
                  <a:pPr lvl="0" algn="l">
                    <a:defRPr sz="1200" b="0"/>
                  </a:pPr>
                  <a:endParaRPr/>
                </a:p>
              </p:txBody>
            </p:sp>
            <p:sp>
              <p:nvSpPr>
                <p:cNvPr id="183" name="Shape 183"/>
                <p:cNvSpPr/>
                <p:nvPr/>
              </p:nvSpPr>
              <p:spPr>
                <a:xfrm rot="1746998">
                  <a:off x="57720" y="17597"/>
                  <a:ext cx="9129" cy="26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315" y="0"/>
                        <a:pt x="14590" y="7276"/>
                        <a:pt x="21600" y="21600"/>
                      </a:cubicBezTo>
                    </a:path>
                  </a:pathLst>
                </a:custGeom>
                <a:noFill/>
                <a:ln w="3175" cap="flat">
                  <a:solidFill>
                    <a:srgbClr val="000000"/>
                  </a:solidFill>
                  <a:prstDash val="solid"/>
                  <a:round/>
                </a:ln>
                <a:effectLst/>
              </p:spPr>
              <p:txBody>
                <a:bodyPr wrap="square" lIns="0" tIns="0" rIns="0" bIns="0" numCol="1" anchor="ctr">
                  <a:noAutofit/>
                </a:bodyPr>
                <a:lstStyle/>
                <a:p>
                  <a:pPr lvl="0" algn="l">
                    <a:defRPr sz="1200" b="0"/>
                  </a:pPr>
                  <a:endParaRPr/>
                </a:p>
              </p:txBody>
            </p:sp>
          </p:grpSp>
          <p:sp>
            <p:nvSpPr>
              <p:cNvPr id="185" name="Shape 185"/>
              <p:cNvSpPr/>
              <p:nvPr/>
            </p:nvSpPr>
            <p:spPr>
              <a:xfrm rot="18949277">
                <a:off x="171315" y="633395"/>
                <a:ext cx="158362" cy="879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C00"/>
              </a:solidFill>
              <a:ln w="9525" cap="flat">
                <a:solidFill>
                  <a:srgbClr val="000000"/>
                </a:solidFill>
                <a:prstDash val="solid"/>
                <a:round/>
              </a:ln>
              <a:effectLst/>
            </p:spPr>
            <p:txBody>
              <a:bodyPr wrap="square" lIns="0" tIns="0" rIns="0" bIns="0" numCol="1" anchor="ctr">
                <a:noAutofit/>
              </a:bodyPr>
              <a:lstStyle/>
              <a:p>
                <a:pPr lvl="0" algn="l">
                  <a:defRPr sz="1200" b="0"/>
                </a:pPr>
                <a:endParaRPr/>
              </a:p>
            </p:txBody>
          </p:sp>
          <p:grpSp>
            <p:nvGrpSpPr>
              <p:cNvPr id="189" name="Group 189"/>
              <p:cNvGrpSpPr/>
              <p:nvPr/>
            </p:nvGrpSpPr>
            <p:grpSpPr>
              <a:xfrm>
                <a:off x="199048" y="619687"/>
                <a:ext cx="108385" cy="106354"/>
                <a:chOff x="0" y="0"/>
                <a:chExt cx="108384" cy="106352"/>
              </a:xfrm>
            </p:grpSpPr>
            <p:sp>
              <p:nvSpPr>
                <p:cNvPr id="186" name="Shape 186"/>
                <p:cNvSpPr/>
                <p:nvPr/>
              </p:nvSpPr>
              <p:spPr>
                <a:xfrm rot="19101288">
                  <a:off x="10030" y="21286"/>
                  <a:ext cx="88324" cy="6378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3498" y="0"/>
                        <a:pt x="7813" y="0"/>
                      </a:cubicBezTo>
                      <a:lnTo>
                        <a:pt x="12277" y="0"/>
                      </a:lnTo>
                      <a:cubicBezTo>
                        <a:pt x="15322" y="0"/>
                        <a:pt x="18089" y="4889"/>
                        <a:pt x="19367" y="12526"/>
                      </a:cubicBezTo>
                      <a:lnTo>
                        <a:pt x="21600" y="12526"/>
                      </a:lnTo>
                      <a:lnTo>
                        <a:pt x="17858" y="21600"/>
                      </a:lnTo>
                      <a:lnTo>
                        <a:pt x="12671" y="12526"/>
                      </a:lnTo>
                      <a:lnTo>
                        <a:pt x="14903" y="12526"/>
                      </a:lnTo>
                      <a:cubicBezTo>
                        <a:pt x="13962" y="6904"/>
                        <a:pt x="12192" y="2670"/>
                        <a:pt x="10045" y="900"/>
                      </a:cubicBezTo>
                      <a:lnTo>
                        <a:pt x="10045" y="900"/>
                      </a:lnTo>
                      <a:cubicBezTo>
                        <a:pt x="6734" y="3630"/>
                        <a:pt x="4464" y="12048"/>
                        <a:pt x="4464" y="21600"/>
                      </a:cubicBezTo>
                      <a:close/>
                    </a:path>
                  </a:pathLst>
                </a:custGeom>
                <a:solidFill>
                  <a:srgbClr val="FFFFFF"/>
                </a:solidFill>
                <a:ln w="3175" cap="flat">
                  <a:solidFill>
                    <a:srgbClr val="000000"/>
                  </a:solidFill>
                  <a:prstDash val="solid"/>
                  <a:round/>
                </a:ln>
                <a:effectLst/>
              </p:spPr>
              <p:txBody>
                <a:bodyPr wrap="square" lIns="0" tIns="0" rIns="0" bIns="0" numCol="1" anchor="ctr">
                  <a:noAutofit/>
                </a:bodyPr>
                <a:lstStyle/>
                <a:p>
                  <a:pPr lvl="0" algn="l">
                    <a:defRPr sz="1200" b="0"/>
                  </a:pPr>
                  <a:endParaRPr/>
                </a:p>
              </p:txBody>
            </p:sp>
            <p:sp>
              <p:nvSpPr>
                <p:cNvPr id="187" name="Shape 187"/>
                <p:cNvSpPr/>
                <p:nvPr/>
              </p:nvSpPr>
              <p:spPr>
                <a:xfrm rot="19101288">
                  <a:off x="16000" y="36985"/>
                  <a:ext cx="41076" cy="637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7522" y="0"/>
                        <a:pt x="16800" y="0"/>
                      </a:cubicBezTo>
                      <a:cubicBezTo>
                        <a:pt x="18425" y="0"/>
                        <a:pt x="20042" y="303"/>
                        <a:pt x="21600" y="900"/>
                      </a:cubicBezTo>
                      <a:lnTo>
                        <a:pt x="21600" y="900"/>
                      </a:lnTo>
                      <a:cubicBezTo>
                        <a:pt x="14480" y="3630"/>
                        <a:pt x="9600" y="12048"/>
                        <a:pt x="9600" y="21600"/>
                      </a:cubicBezTo>
                      <a:close/>
                    </a:path>
                  </a:pathLst>
                </a:custGeom>
                <a:solidFill>
                  <a:srgbClr val="CCCCCC"/>
                </a:solidFill>
                <a:ln w="12700" cap="flat">
                  <a:noFill/>
                  <a:miter lim="400000"/>
                </a:ln>
                <a:effectLst/>
              </p:spPr>
              <p:txBody>
                <a:bodyPr wrap="square" lIns="0" tIns="0" rIns="0" bIns="0" numCol="1" anchor="ctr">
                  <a:noAutofit/>
                </a:bodyPr>
                <a:lstStyle/>
                <a:p>
                  <a:pPr lvl="0" algn="l">
                    <a:defRPr sz="1200" b="0"/>
                  </a:pPr>
                  <a:endParaRPr/>
                </a:p>
              </p:txBody>
            </p:sp>
            <p:sp>
              <p:nvSpPr>
                <p:cNvPr id="188" name="Shape 188"/>
                <p:cNvSpPr/>
                <p:nvPr/>
              </p:nvSpPr>
              <p:spPr>
                <a:xfrm rot="19101288">
                  <a:off x="23603" y="34094"/>
                  <a:ext cx="9128" cy="26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315" y="0"/>
                        <a:pt x="14590" y="7276"/>
                        <a:pt x="21600" y="21600"/>
                      </a:cubicBezTo>
                    </a:path>
                  </a:pathLst>
                </a:custGeom>
                <a:noFill/>
                <a:ln w="3175" cap="flat">
                  <a:solidFill>
                    <a:srgbClr val="000000"/>
                  </a:solidFill>
                  <a:prstDash val="solid"/>
                  <a:round/>
                </a:ln>
                <a:effectLst/>
              </p:spPr>
              <p:txBody>
                <a:bodyPr wrap="square" lIns="0" tIns="0" rIns="0" bIns="0" numCol="1" anchor="ctr">
                  <a:noAutofit/>
                </a:bodyPr>
                <a:lstStyle/>
                <a:p>
                  <a:pPr lvl="0" algn="l">
                    <a:defRPr sz="1200" b="0"/>
                  </a:pPr>
                  <a:endParaRPr/>
                </a:p>
              </p:txBody>
            </p:sp>
          </p:grpSp>
          <p:sp>
            <p:nvSpPr>
              <p:cNvPr id="190" name="Shape 190"/>
              <p:cNvSpPr/>
              <p:nvPr/>
            </p:nvSpPr>
            <p:spPr>
              <a:xfrm rot="18880666">
                <a:off x="276895" y="666381"/>
                <a:ext cx="158350" cy="879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699FF"/>
              </a:solidFill>
              <a:ln w="9525" cap="flat">
                <a:solidFill>
                  <a:srgbClr val="000000"/>
                </a:solidFill>
                <a:prstDash val="solid"/>
                <a:round/>
              </a:ln>
              <a:effectLst/>
            </p:spPr>
            <p:txBody>
              <a:bodyPr wrap="square" lIns="0" tIns="0" rIns="0" bIns="0" numCol="1" anchor="ctr">
                <a:noAutofit/>
              </a:bodyPr>
              <a:lstStyle/>
              <a:p>
                <a:pPr lvl="0" algn="l">
                  <a:defRPr sz="1200" b="0"/>
                </a:pPr>
                <a:endParaRPr/>
              </a:p>
            </p:txBody>
          </p:sp>
          <p:grpSp>
            <p:nvGrpSpPr>
              <p:cNvPr id="194" name="Group 194"/>
              <p:cNvGrpSpPr/>
              <p:nvPr/>
            </p:nvGrpSpPr>
            <p:grpSpPr>
              <a:xfrm>
                <a:off x="301464" y="650274"/>
                <a:ext cx="108143" cy="106804"/>
                <a:chOff x="0" y="0"/>
                <a:chExt cx="108142" cy="106803"/>
              </a:xfrm>
            </p:grpSpPr>
            <p:sp>
              <p:nvSpPr>
                <p:cNvPr id="191" name="Shape 191"/>
                <p:cNvSpPr/>
                <p:nvPr/>
              </p:nvSpPr>
              <p:spPr>
                <a:xfrm rot="19032678">
                  <a:off x="9909" y="21512"/>
                  <a:ext cx="88325" cy="637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3498" y="0"/>
                        <a:pt x="7813" y="0"/>
                      </a:cubicBezTo>
                      <a:lnTo>
                        <a:pt x="12277" y="0"/>
                      </a:lnTo>
                      <a:cubicBezTo>
                        <a:pt x="15322" y="0"/>
                        <a:pt x="18089" y="4889"/>
                        <a:pt x="19367" y="12526"/>
                      </a:cubicBezTo>
                      <a:lnTo>
                        <a:pt x="21600" y="12526"/>
                      </a:lnTo>
                      <a:lnTo>
                        <a:pt x="17858" y="21600"/>
                      </a:lnTo>
                      <a:lnTo>
                        <a:pt x="12671" y="12526"/>
                      </a:lnTo>
                      <a:lnTo>
                        <a:pt x="14903" y="12526"/>
                      </a:lnTo>
                      <a:cubicBezTo>
                        <a:pt x="13962" y="6904"/>
                        <a:pt x="12192" y="2670"/>
                        <a:pt x="10045" y="900"/>
                      </a:cubicBezTo>
                      <a:lnTo>
                        <a:pt x="10045" y="900"/>
                      </a:lnTo>
                      <a:cubicBezTo>
                        <a:pt x="6734" y="3630"/>
                        <a:pt x="4464" y="12048"/>
                        <a:pt x="4464" y="21600"/>
                      </a:cubicBezTo>
                      <a:close/>
                    </a:path>
                  </a:pathLst>
                </a:custGeom>
                <a:solidFill>
                  <a:srgbClr val="FFFFFF"/>
                </a:solidFill>
                <a:ln w="3175" cap="flat">
                  <a:solidFill>
                    <a:srgbClr val="000000"/>
                  </a:solidFill>
                  <a:prstDash val="solid"/>
                  <a:round/>
                </a:ln>
                <a:effectLst/>
              </p:spPr>
              <p:txBody>
                <a:bodyPr wrap="square" lIns="0" tIns="0" rIns="0" bIns="0" numCol="1" anchor="ctr">
                  <a:noAutofit/>
                </a:bodyPr>
                <a:lstStyle/>
                <a:p>
                  <a:pPr lvl="0" algn="l">
                    <a:defRPr sz="1200" b="0"/>
                  </a:pPr>
                  <a:endParaRPr/>
                </a:p>
              </p:txBody>
            </p:sp>
            <p:sp>
              <p:nvSpPr>
                <p:cNvPr id="192" name="Shape 192"/>
                <p:cNvSpPr/>
                <p:nvPr/>
              </p:nvSpPr>
              <p:spPr>
                <a:xfrm rot="19032678">
                  <a:off x="16196" y="37560"/>
                  <a:ext cx="41076" cy="637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7522" y="0"/>
                        <a:pt x="16800" y="0"/>
                      </a:cubicBezTo>
                      <a:cubicBezTo>
                        <a:pt x="18425" y="0"/>
                        <a:pt x="20042" y="303"/>
                        <a:pt x="21600" y="900"/>
                      </a:cubicBezTo>
                      <a:lnTo>
                        <a:pt x="21600" y="900"/>
                      </a:lnTo>
                      <a:cubicBezTo>
                        <a:pt x="14480" y="3630"/>
                        <a:pt x="9600" y="12048"/>
                        <a:pt x="9600" y="21600"/>
                      </a:cubicBezTo>
                      <a:close/>
                    </a:path>
                  </a:pathLst>
                </a:custGeom>
                <a:solidFill>
                  <a:srgbClr val="CCCCCC"/>
                </a:solidFill>
                <a:ln w="12700" cap="flat">
                  <a:noFill/>
                  <a:miter lim="400000"/>
                </a:ln>
                <a:effectLst/>
              </p:spPr>
              <p:txBody>
                <a:bodyPr wrap="square" lIns="0" tIns="0" rIns="0" bIns="0" numCol="1" anchor="ctr">
                  <a:noAutofit/>
                </a:bodyPr>
                <a:lstStyle/>
                <a:p>
                  <a:pPr lvl="0" algn="l">
                    <a:defRPr sz="1200" b="0"/>
                  </a:pPr>
                  <a:endParaRPr/>
                </a:p>
              </p:txBody>
            </p:sp>
            <p:sp>
              <p:nvSpPr>
                <p:cNvPr id="193" name="Shape 193"/>
                <p:cNvSpPr/>
                <p:nvPr/>
              </p:nvSpPr>
              <p:spPr>
                <a:xfrm rot="19032678">
                  <a:off x="23133" y="34842"/>
                  <a:ext cx="9128" cy="26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315" y="0"/>
                        <a:pt x="14590" y="7276"/>
                        <a:pt x="21600" y="21600"/>
                      </a:cubicBezTo>
                    </a:path>
                  </a:pathLst>
                </a:custGeom>
                <a:noFill/>
                <a:ln w="3175" cap="flat">
                  <a:solidFill>
                    <a:srgbClr val="000000"/>
                  </a:solidFill>
                  <a:prstDash val="solid"/>
                  <a:round/>
                </a:ln>
                <a:effectLst/>
              </p:spPr>
              <p:txBody>
                <a:bodyPr wrap="square" lIns="0" tIns="0" rIns="0" bIns="0" numCol="1" anchor="ctr">
                  <a:noAutofit/>
                </a:bodyPr>
                <a:lstStyle/>
                <a:p>
                  <a:pPr lvl="0" algn="l">
                    <a:defRPr sz="1200" b="0"/>
                  </a:pPr>
                  <a:endParaRPr/>
                </a:p>
              </p:txBody>
            </p:sp>
          </p:grpSp>
          <p:sp>
            <p:nvSpPr>
              <p:cNvPr id="195" name="Shape 195"/>
              <p:cNvSpPr/>
              <p:nvPr/>
            </p:nvSpPr>
            <p:spPr>
              <a:xfrm rot="18724545">
                <a:off x="3929093" y="967683"/>
                <a:ext cx="158350" cy="879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699FF"/>
              </a:solidFill>
              <a:ln w="9525" cap="flat">
                <a:solidFill>
                  <a:srgbClr val="000000"/>
                </a:solidFill>
                <a:prstDash val="solid"/>
                <a:round/>
              </a:ln>
              <a:effectLst/>
            </p:spPr>
            <p:txBody>
              <a:bodyPr wrap="square" lIns="0" tIns="0" rIns="0" bIns="0" numCol="1" anchor="ctr">
                <a:noAutofit/>
              </a:bodyPr>
              <a:lstStyle/>
              <a:p>
                <a:pPr lvl="0" algn="l">
                  <a:defRPr sz="1200" b="0"/>
                </a:pPr>
                <a:endParaRPr/>
              </a:p>
            </p:txBody>
          </p:sp>
          <p:grpSp>
            <p:nvGrpSpPr>
              <p:cNvPr id="199" name="Group 199"/>
              <p:cNvGrpSpPr/>
              <p:nvPr/>
            </p:nvGrpSpPr>
            <p:grpSpPr>
              <a:xfrm>
                <a:off x="3954229" y="949727"/>
                <a:ext cx="108179" cy="108426"/>
                <a:chOff x="0" y="0"/>
                <a:chExt cx="108178" cy="108425"/>
              </a:xfrm>
            </p:grpSpPr>
            <p:sp>
              <p:nvSpPr>
                <p:cNvPr id="196" name="Shape 196"/>
                <p:cNvSpPr/>
                <p:nvPr/>
              </p:nvSpPr>
              <p:spPr>
                <a:xfrm rot="18876559">
                  <a:off x="9398" y="22320"/>
                  <a:ext cx="89382" cy="6378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3498" y="0"/>
                        <a:pt x="7813" y="0"/>
                      </a:cubicBezTo>
                      <a:lnTo>
                        <a:pt x="12277" y="0"/>
                      </a:lnTo>
                      <a:cubicBezTo>
                        <a:pt x="15322" y="0"/>
                        <a:pt x="18089" y="4889"/>
                        <a:pt x="19367" y="12526"/>
                      </a:cubicBezTo>
                      <a:lnTo>
                        <a:pt x="21600" y="12526"/>
                      </a:lnTo>
                      <a:lnTo>
                        <a:pt x="17858" y="21600"/>
                      </a:lnTo>
                      <a:lnTo>
                        <a:pt x="12671" y="12526"/>
                      </a:lnTo>
                      <a:lnTo>
                        <a:pt x="14903" y="12526"/>
                      </a:lnTo>
                      <a:cubicBezTo>
                        <a:pt x="13962" y="6904"/>
                        <a:pt x="12192" y="2670"/>
                        <a:pt x="10045" y="900"/>
                      </a:cubicBezTo>
                      <a:lnTo>
                        <a:pt x="10045" y="900"/>
                      </a:lnTo>
                      <a:cubicBezTo>
                        <a:pt x="6734" y="3630"/>
                        <a:pt x="4464" y="12048"/>
                        <a:pt x="4464" y="21600"/>
                      </a:cubicBezTo>
                      <a:close/>
                    </a:path>
                  </a:pathLst>
                </a:custGeom>
                <a:solidFill>
                  <a:srgbClr val="FFFFFF"/>
                </a:solidFill>
                <a:ln w="3175" cap="flat">
                  <a:solidFill>
                    <a:srgbClr val="000000"/>
                  </a:solidFill>
                  <a:prstDash val="solid"/>
                  <a:round/>
                </a:ln>
                <a:effectLst/>
              </p:spPr>
              <p:txBody>
                <a:bodyPr wrap="square" lIns="0" tIns="0" rIns="0" bIns="0" numCol="1" anchor="ctr">
                  <a:noAutofit/>
                </a:bodyPr>
                <a:lstStyle/>
                <a:p>
                  <a:pPr lvl="0" algn="l">
                    <a:defRPr sz="1200" b="0"/>
                  </a:pPr>
                  <a:endParaRPr/>
                </a:p>
              </p:txBody>
            </p:sp>
            <p:sp>
              <p:nvSpPr>
                <p:cNvPr id="197" name="Shape 197"/>
                <p:cNvSpPr/>
                <p:nvPr/>
              </p:nvSpPr>
              <p:spPr>
                <a:xfrm rot="18876559">
                  <a:off x="16516" y="39340"/>
                  <a:ext cx="41568" cy="6378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7522" y="0"/>
                        <a:pt x="16800" y="0"/>
                      </a:cubicBezTo>
                      <a:cubicBezTo>
                        <a:pt x="18425" y="0"/>
                        <a:pt x="20042" y="303"/>
                        <a:pt x="21600" y="900"/>
                      </a:cubicBezTo>
                      <a:lnTo>
                        <a:pt x="21600" y="900"/>
                      </a:lnTo>
                      <a:cubicBezTo>
                        <a:pt x="14480" y="3630"/>
                        <a:pt x="9600" y="12048"/>
                        <a:pt x="9600" y="21600"/>
                      </a:cubicBezTo>
                      <a:close/>
                    </a:path>
                  </a:pathLst>
                </a:custGeom>
                <a:solidFill>
                  <a:srgbClr val="CCCCCC"/>
                </a:solidFill>
                <a:ln w="12700" cap="flat">
                  <a:noFill/>
                  <a:miter lim="400000"/>
                </a:ln>
                <a:effectLst/>
              </p:spPr>
              <p:txBody>
                <a:bodyPr wrap="square" lIns="0" tIns="0" rIns="0" bIns="0" numCol="1" anchor="ctr">
                  <a:noAutofit/>
                </a:bodyPr>
                <a:lstStyle/>
                <a:p>
                  <a:pPr lvl="0" algn="l">
                    <a:defRPr sz="1200" b="0"/>
                  </a:pPr>
                  <a:endParaRPr/>
                </a:p>
              </p:txBody>
            </p:sp>
            <p:sp>
              <p:nvSpPr>
                <p:cNvPr id="198" name="Shape 198"/>
                <p:cNvSpPr/>
                <p:nvPr/>
              </p:nvSpPr>
              <p:spPr>
                <a:xfrm rot="18876559">
                  <a:off x="22275" y="36931"/>
                  <a:ext cx="9238" cy="26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315" y="0"/>
                        <a:pt x="14590" y="7276"/>
                        <a:pt x="21600" y="21600"/>
                      </a:cubicBezTo>
                    </a:path>
                  </a:pathLst>
                </a:custGeom>
                <a:noFill/>
                <a:ln w="3175" cap="flat">
                  <a:solidFill>
                    <a:srgbClr val="000000"/>
                  </a:solidFill>
                  <a:prstDash val="solid"/>
                  <a:round/>
                </a:ln>
                <a:effectLst/>
              </p:spPr>
              <p:txBody>
                <a:bodyPr wrap="square" lIns="0" tIns="0" rIns="0" bIns="0" numCol="1" anchor="ctr">
                  <a:noAutofit/>
                </a:bodyPr>
                <a:lstStyle/>
                <a:p>
                  <a:pPr lvl="0" algn="l">
                    <a:defRPr sz="1200" b="0"/>
                  </a:pPr>
                  <a:endParaRPr/>
                </a:p>
              </p:txBody>
            </p:sp>
          </p:grpSp>
          <p:sp>
            <p:nvSpPr>
              <p:cNvPr id="200" name="Shape 200"/>
              <p:cNvSpPr/>
              <p:nvPr/>
            </p:nvSpPr>
            <p:spPr>
              <a:xfrm rot="18917990">
                <a:off x="3793821" y="927000"/>
                <a:ext cx="158362" cy="879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C00"/>
              </a:solidFill>
              <a:ln w="9525" cap="flat">
                <a:solidFill>
                  <a:srgbClr val="000000"/>
                </a:solidFill>
                <a:prstDash val="solid"/>
                <a:round/>
              </a:ln>
              <a:effectLst/>
            </p:spPr>
            <p:txBody>
              <a:bodyPr wrap="square" lIns="0" tIns="0" rIns="0" bIns="0" numCol="1" anchor="ctr">
                <a:noAutofit/>
              </a:bodyPr>
              <a:lstStyle/>
              <a:p>
                <a:pPr lvl="0" algn="l">
                  <a:defRPr sz="1200" b="0"/>
                </a:pPr>
                <a:endParaRPr/>
              </a:p>
            </p:txBody>
          </p:sp>
          <p:grpSp>
            <p:nvGrpSpPr>
              <p:cNvPr id="204" name="Group 204"/>
              <p:cNvGrpSpPr/>
              <p:nvPr/>
            </p:nvGrpSpPr>
            <p:grpSpPr>
              <a:xfrm>
                <a:off x="3821616" y="913197"/>
                <a:ext cx="108280" cy="106564"/>
                <a:chOff x="0" y="0"/>
                <a:chExt cx="108279" cy="106563"/>
              </a:xfrm>
            </p:grpSpPr>
            <p:sp>
              <p:nvSpPr>
                <p:cNvPr id="201" name="Shape 201"/>
                <p:cNvSpPr/>
                <p:nvPr/>
              </p:nvSpPr>
              <p:spPr>
                <a:xfrm rot="19070002">
                  <a:off x="9977" y="21392"/>
                  <a:ext cx="88325" cy="637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3498" y="0"/>
                        <a:pt x="7813" y="0"/>
                      </a:cubicBezTo>
                      <a:lnTo>
                        <a:pt x="12277" y="0"/>
                      </a:lnTo>
                      <a:cubicBezTo>
                        <a:pt x="15322" y="0"/>
                        <a:pt x="18089" y="4889"/>
                        <a:pt x="19367" y="12526"/>
                      </a:cubicBezTo>
                      <a:lnTo>
                        <a:pt x="21600" y="12526"/>
                      </a:lnTo>
                      <a:lnTo>
                        <a:pt x="17858" y="21600"/>
                      </a:lnTo>
                      <a:lnTo>
                        <a:pt x="12671" y="12526"/>
                      </a:lnTo>
                      <a:lnTo>
                        <a:pt x="14903" y="12526"/>
                      </a:lnTo>
                      <a:cubicBezTo>
                        <a:pt x="13962" y="6904"/>
                        <a:pt x="12192" y="2670"/>
                        <a:pt x="10045" y="900"/>
                      </a:cubicBezTo>
                      <a:lnTo>
                        <a:pt x="10045" y="900"/>
                      </a:lnTo>
                      <a:cubicBezTo>
                        <a:pt x="6734" y="3630"/>
                        <a:pt x="4464" y="12048"/>
                        <a:pt x="4464" y="21600"/>
                      </a:cubicBezTo>
                      <a:close/>
                    </a:path>
                  </a:pathLst>
                </a:custGeom>
                <a:solidFill>
                  <a:srgbClr val="FFFFFF"/>
                </a:solidFill>
                <a:ln w="3175" cap="flat">
                  <a:solidFill>
                    <a:srgbClr val="000000"/>
                  </a:solidFill>
                  <a:prstDash val="solid"/>
                  <a:round/>
                </a:ln>
                <a:effectLst/>
              </p:spPr>
              <p:txBody>
                <a:bodyPr wrap="square" lIns="0" tIns="0" rIns="0" bIns="0" numCol="1" anchor="ctr">
                  <a:noAutofit/>
                </a:bodyPr>
                <a:lstStyle/>
                <a:p>
                  <a:pPr lvl="0" algn="l">
                    <a:defRPr sz="1200" b="0"/>
                  </a:pPr>
                  <a:endParaRPr/>
                </a:p>
              </p:txBody>
            </p:sp>
            <p:sp>
              <p:nvSpPr>
                <p:cNvPr id="202" name="Shape 202"/>
                <p:cNvSpPr/>
                <p:nvPr/>
              </p:nvSpPr>
              <p:spPr>
                <a:xfrm rot="19070002">
                  <a:off x="16092" y="37250"/>
                  <a:ext cx="41075" cy="6378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7522" y="0"/>
                        <a:pt x="16800" y="0"/>
                      </a:cubicBezTo>
                      <a:cubicBezTo>
                        <a:pt x="18425" y="0"/>
                        <a:pt x="20042" y="303"/>
                        <a:pt x="21600" y="900"/>
                      </a:cubicBezTo>
                      <a:lnTo>
                        <a:pt x="21600" y="900"/>
                      </a:lnTo>
                      <a:cubicBezTo>
                        <a:pt x="14480" y="3630"/>
                        <a:pt x="9600" y="12048"/>
                        <a:pt x="9600" y="21600"/>
                      </a:cubicBezTo>
                      <a:close/>
                    </a:path>
                  </a:pathLst>
                </a:custGeom>
                <a:solidFill>
                  <a:srgbClr val="CCCCCC"/>
                </a:solidFill>
                <a:ln w="12700" cap="flat">
                  <a:noFill/>
                  <a:miter lim="400000"/>
                </a:ln>
                <a:effectLst/>
              </p:spPr>
              <p:txBody>
                <a:bodyPr wrap="square" lIns="0" tIns="0" rIns="0" bIns="0" numCol="1" anchor="ctr">
                  <a:noAutofit/>
                </a:bodyPr>
                <a:lstStyle/>
                <a:p>
                  <a:pPr lvl="0" algn="l">
                    <a:defRPr sz="1200" b="0"/>
                  </a:pPr>
                  <a:endParaRPr/>
                </a:p>
              </p:txBody>
            </p:sp>
            <p:sp>
              <p:nvSpPr>
                <p:cNvPr id="203" name="Shape 203"/>
                <p:cNvSpPr/>
                <p:nvPr/>
              </p:nvSpPr>
              <p:spPr>
                <a:xfrm rot="19070002">
                  <a:off x="23390" y="34437"/>
                  <a:ext cx="9128" cy="26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315" y="0"/>
                        <a:pt x="14590" y="7276"/>
                        <a:pt x="21600" y="21600"/>
                      </a:cubicBezTo>
                    </a:path>
                  </a:pathLst>
                </a:custGeom>
                <a:noFill/>
                <a:ln w="3175" cap="flat">
                  <a:solidFill>
                    <a:srgbClr val="000000"/>
                  </a:solidFill>
                  <a:prstDash val="solid"/>
                  <a:round/>
                </a:ln>
                <a:effectLst/>
              </p:spPr>
              <p:txBody>
                <a:bodyPr wrap="square" lIns="0" tIns="0" rIns="0" bIns="0" numCol="1" anchor="ctr">
                  <a:noAutofit/>
                </a:bodyPr>
                <a:lstStyle/>
                <a:p>
                  <a:pPr lvl="0" algn="l">
                    <a:defRPr sz="1200" b="0"/>
                  </a:pPr>
                  <a:endParaRPr/>
                </a:p>
              </p:txBody>
            </p:sp>
          </p:grpSp>
          <p:sp>
            <p:nvSpPr>
              <p:cNvPr id="205" name="Shape 205"/>
              <p:cNvSpPr/>
              <p:nvPr/>
            </p:nvSpPr>
            <p:spPr>
              <a:xfrm>
                <a:off x="914731" y="2104719"/>
                <a:ext cx="194653" cy="9787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841" y="10679"/>
                    </a:lnTo>
                    <a:lnTo>
                      <a:pt x="18915" y="21600"/>
                    </a:lnTo>
                    <a:lnTo>
                      <a:pt x="0" y="8737"/>
                    </a:lnTo>
                  </a:path>
                </a:pathLst>
              </a:custGeom>
              <a:noFill/>
              <a:ln w="28575" cap="flat">
                <a:solidFill>
                  <a:srgbClr val="FF0000"/>
                </a:solidFill>
                <a:prstDash val="solid"/>
                <a:round/>
              </a:ln>
              <a:effectLst/>
            </p:spPr>
            <p:txBody>
              <a:bodyPr wrap="square" lIns="0" tIns="0" rIns="0" bIns="0" numCol="1" anchor="ctr">
                <a:noAutofit/>
              </a:bodyPr>
              <a:lstStyle/>
              <a:p>
                <a:pPr lvl="0">
                  <a:defRPr>
                    <a:latin typeface="Times New Roman"/>
                    <a:ea typeface="Times New Roman"/>
                    <a:cs typeface="Times New Roman"/>
                    <a:sym typeface="Times New Roman"/>
                  </a:defRPr>
                </a:pPr>
                <a:endParaRPr/>
              </a:p>
            </p:txBody>
          </p:sp>
          <p:sp>
            <p:nvSpPr>
              <p:cNvPr id="206" name="Shape 206"/>
              <p:cNvSpPr/>
              <p:nvPr/>
            </p:nvSpPr>
            <p:spPr>
              <a:xfrm>
                <a:off x="351670" y="1949669"/>
                <a:ext cx="138567" cy="43987"/>
              </a:xfrm>
              <a:prstGeom prst="line">
                <a:avLst/>
              </a:prstGeom>
              <a:noFill/>
              <a:ln w="28575" cap="flat">
                <a:solidFill>
                  <a:srgbClr val="FF0000"/>
                </a:solidFill>
                <a:prstDash val="solid"/>
                <a:round/>
              </a:ln>
              <a:effectLst/>
            </p:spPr>
            <p:txBody>
              <a:bodyPr wrap="square" lIns="0" tIns="0" rIns="0" bIns="0" numCol="1" anchor="t">
                <a:noAutofit/>
              </a:bodyPr>
              <a:lstStyle/>
              <a:p>
                <a:pPr lvl="0" algn="l" defTabSz="457200">
                  <a:defRPr sz="1200" b="0"/>
                </a:pPr>
                <a:endParaRPr/>
              </a:p>
            </p:txBody>
          </p:sp>
          <p:sp>
            <p:nvSpPr>
              <p:cNvPr id="207" name="Shape 207"/>
              <p:cNvSpPr/>
              <p:nvPr/>
            </p:nvSpPr>
            <p:spPr>
              <a:xfrm>
                <a:off x="313179" y="1978260"/>
                <a:ext cx="113274" cy="100069"/>
              </a:xfrm>
              <a:custGeom>
                <a:avLst/>
                <a:gdLst/>
                <a:ahLst/>
                <a:cxnLst>
                  <a:cxn ang="0">
                    <a:pos x="wd2" y="hd2"/>
                  </a:cxn>
                  <a:cxn ang="5400000">
                    <a:pos x="wd2" y="hd2"/>
                  </a:cxn>
                  <a:cxn ang="10800000">
                    <a:pos x="wd2" y="hd2"/>
                  </a:cxn>
                  <a:cxn ang="16200000">
                    <a:pos x="wd2" y="hd2"/>
                  </a:cxn>
                </a:cxnLst>
                <a:rect l="0" t="0" r="r" b="b"/>
                <a:pathLst>
                  <a:path w="21600" h="21600" extrusionOk="0">
                    <a:moveTo>
                      <a:pt x="0" y="15903"/>
                    </a:moveTo>
                    <a:lnTo>
                      <a:pt x="15309" y="21600"/>
                    </a:lnTo>
                    <a:lnTo>
                      <a:pt x="21600" y="0"/>
                    </a:lnTo>
                  </a:path>
                </a:pathLst>
              </a:custGeom>
              <a:noFill/>
              <a:ln w="28575" cap="flat">
                <a:solidFill>
                  <a:srgbClr val="FF0000"/>
                </a:solidFill>
                <a:prstDash val="solid"/>
                <a:round/>
              </a:ln>
              <a:effectLst/>
            </p:spPr>
            <p:txBody>
              <a:bodyPr wrap="square" lIns="0" tIns="0" rIns="0" bIns="0" numCol="1" anchor="ctr">
                <a:noAutofit/>
              </a:bodyPr>
              <a:lstStyle/>
              <a:p>
                <a:pPr lvl="0">
                  <a:defRPr>
                    <a:latin typeface="Times New Roman"/>
                    <a:ea typeface="Times New Roman"/>
                    <a:cs typeface="Times New Roman"/>
                    <a:sym typeface="Times New Roman"/>
                  </a:defRPr>
                </a:pPr>
                <a:endParaRPr/>
              </a:p>
            </p:txBody>
          </p:sp>
          <p:sp>
            <p:nvSpPr>
              <p:cNvPr id="208" name="Shape 208"/>
              <p:cNvSpPr/>
              <p:nvPr/>
            </p:nvSpPr>
            <p:spPr>
              <a:xfrm>
                <a:off x="1297437" y="2075029"/>
                <a:ext cx="56087" cy="184741"/>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21600" y="6943"/>
                    </a:lnTo>
                    <a:lnTo>
                      <a:pt x="0" y="21600"/>
                    </a:lnTo>
                  </a:path>
                </a:pathLst>
              </a:custGeom>
              <a:noFill/>
              <a:ln w="28575" cap="flat">
                <a:solidFill>
                  <a:srgbClr val="FF0000"/>
                </a:solidFill>
                <a:prstDash val="solid"/>
                <a:round/>
              </a:ln>
              <a:effectLst/>
            </p:spPr>
            <p:txBody>
              <a:bodyPr wrap="square" lIns="0" tIns="0" rIns="0" bIns="0" numCol="1" anchor="ctr">
                <a:noAutofit/>
              </a:bodyPr>
              <a:lstStyle/>
              <a:p>
                <a:pPr lvl="0">
                  <a:defRPr>
                    <a:latin typeface="Times New Roman"/>
                    <a:ea typeface="Times New Roman"/>
                    <a:cs typeface="Times New Roman"/>
                    <a:sym typeface="Times New Roman"/>
                  </a:defRPr>
                </a:pPr>
                <a:endParaRPr/>
              </a:p>
            </p:txBody>
          </p:sp>
          <p:sp>
            <p:nvSpPr>
              <p:cNvPr id="209" name="Shape 209"/>
              <p:cNvSpPr/>
              <p:nvPr/>
            </p:nvSpPr>
            <p:spPr>
              <a:xfrm>
                <a:off x="1109383" y="2058534"/>
                <a:ext cx="223246" cy="1187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8575" cap="flat">
                <a:solidFill>
                  <a:srgbClr val="FF0000"/>
                </a:solidFill>
                <a:prstDash val="solid"/>
                <a:round/>
              </a:ln>
              <a:effectLst/>
            </p:spPr>
            <p:txBody>
              <a:bodyPr wrap="square" lIns="0" tIns="0" rIns="0" bIns="0" numCol="1" anchor="t">
                <a:noAutofit/>
              </a:bodyPr>
              <a:lstStyle/>
              <a:p>
                <a:pPr lvl="0" algn="l">
                  <a:defRPr sz="1200" b="0"/>
                </a:pPr>
                <a:endParaRPr/>
              </a:p>
            </p:txBody>
          </p:sp>
          <p:sp>
            <p:nvSpPr>
              <p:cNvPr id="210" name="Shape 210"/>
              <p:cNvSpPr/>
              <p:nvPr/>
            </p:nvSpPr>
            <p:spPr>
              <a:xfrm>
                <a:off x="2118934" y="1761630"/>
                <a:ext cx="267235" cy="41566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8000" y="14400"/>
                    </a:lnTo>
                    <a:lnTo>
                      <a:pt x="3733" y="10286"/>
                    </a:lnTo>
                    <a:lnTo>
                      <a:pt x="0" y="0"/>
                    </a:lnTo>
                  </a:path>
                </a:pathLst>
              </a:custGeom>
              <a:noFill/>
              <a:ln w="28575" cap="flat">
                <a:solidFill>
                  <a:srgbClr val="FF0000"/>
                </a:solidFill>
                <a:prstDash val="solid"/>
                <a:round/>
              </a:ln>
              <a:effectLst/>
            </p:spPr>
            <p:txBody>
              <a:bodyPr wrap="square" lIns="0" tIns="0" rIns="0" bIns="0" numCol="1" anchor="ctr">
                <a:noAutofit/>
              </a:bodyPr>
              <a:lstStyle/>
              <a:p>
                <a:pPr lvl="0">
                  <a:defRPr>
                    <a:latin typeface="Times New Roman"/>
                    <a:ea typeface="Times New Roman"/>
                    <a:cs typeface="Times New Roman"/>
                    <a:sym typeface="Times New Roman"/>
                  </a:defRPr>
                </a:pPr>
                <a:endParaRPr/>
              </a:p>
            </p:txBody>
          </p:sp>
          <p:sp>
            <p:nvSpPr>
              <p:cNvPr id="211" name="Shape 211"/>
              <p:cNvSpPr/>
              <p:nvPr/>
            </p:nvSpPr>
            <p:spPr>
              <a:xfrm rot="1147844">
                <a:off x="191110" y="1994755"/>
                <a:ext cx="125370" cy="75876"/>
              </a:xfrm>
              <a:prstGeom prst="rect">
                <a:avLst/>
              </a:prstGeom>
              <a:solidFill>
                <a:srgbClr val="BBE0E3"/>
              </a:solidFill>
              <a:ln w="9525" cap="flat">
                <a:solidFill>
                  <a:srgbClr val="000000"/>
                </a:solidFill>
                <a:prstDash val="solid"/>
                <a:round/>
              </a:ln>
              <a:effectLst/>
            </p:spPr>
            <p:txBody>
              <a:bodyPr wrap="square" lIns="0" tIns="0" rIns="0" bIns="0" numCol="1" anchor="ctr">
                <a:noAutofit/>
              </a:bodyPr>
              <a:lstStyle/>
              <a:p>
                <a:pPr lvl="0" algn="l">
                  <a:defRPr sz="1200" b="0"/>
                </a:pPr>
                <a:endParaRPr/>
              </a:p>
            </p:txBody>
          </p:sp>
          <p:sp>
            <p:nvSpPr>
              <p:cNvPr id="212" name="Shape 212"/>
              <p:cNvSpPr/>
              <p:nvPr/>
            </p:nvSpPr>
            <p:spPr>
              <a:xfrm rot="1147844">
                <a:off x="228501" y="1891388"/>
                <a:ext cx="125370" cy="75876"/>
              </a:xfrm>
              <a:prstGeom prst="rect">
                <a:avLst/>
              </a:prstGeom>
              <a:solidFill>
                <a:srgbClr val="BBE0E3"/>
              </a:solidFill>
              <a:ln w="9525" cap="flat">
                <a:solidFill>
                  <a:srgbClr val="000000"/>
                </a:solidFill>
                <a:prstDash val="solid"/>
                <a:round/>
              </a:ln>
              <a:effectLst/>
            </p:spPr>
            <p:txBody>
              <a:bodyPr wrap="square" lIns="0" tIns="0" rIns="0" bIns="0" numCol="1" anchor="ctr">
                <a:noAutofit/>
              </a:bodyPr>
              <a:lstStyle/>
              <a:p>
                <a:pPr lvl="0" algn="l">
                  <a:defRPr sz="1200" b="0"/>
                </a:pPr>
                <a:endParaRPr/>
              </a:p>
            </p:txBody>
          </p:sp>
          <p:sp>
            <p:nvSpPr>
              <p:cNvPr id="213" name="Shape 213"/>
              <p:cNvSpPr/>
              <p:nvPr/>
            </p:nvSpPr>
            <p:spPr>
              <a:xfrm rot="1147844">
                <a:off x="475939" y="2035441"/>
                <a:ext cx="470685" cy="75877"/>
              </a:xfrm>
              <a:prstGeom prst="rect">
                <a:avLst/>
              </a:prstGeom>
              <a:solidFill>
                <a:srgbClr val="BBE0E3"/>
              </a:solidFill>
              <a:ln w="9525" cap="flat">
                <a:solidFill>
                  <a:srgbClr val="000000"/>
                </a:solidFill>
                <a:prstDash val="solid"/>
                <a:round/>
              </a:ln>
              <a:effectLst/>
            </p:spPr>
            <p:txBody>
              <a:bodyPr wrap="square" lIns="0" tIns="0" rIns="0" bIns="0" numCol="1" anchor="ctr">
                <a:noAutofit/>
              </a:bodyPr>
              <a:lstStyle/>
              <a:p>
                <a:pPr lvl="0" algn="l">
                  <a:defRPr sz="1200" b="0"/>
                </a:pPr>
                <a:endParaRPr/>
              </a:p>
            </p:txBody>
          </p:sp>
          <p:sp>
            <p:nvSpPr>
              <p:cNvPr id="214" name="Shape 214"/>
              <p:cNvSpPr/>
              <p:nvPr/>
            </p:nvSpPr>
            <p:spPr>
              <a:xfrm>
                <a:off x="113995" y="2209185"/>
                <a:ext cx="751701" cy="177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b="0"/>
                </a:pPr>
                <a:r>
                  <a:rPr sz="900"/>
                  <a:t>Pol. H</a:t>
                </a:r>
                <a:r>
                  <a:rPr sz="1200" baseline="30000"/>
                  <a:t>-</a:t>
                </a:r>
                <a:r>
                  <a:rPr sz="900"/>
                  <a:t> Source</a:t>
                </a:r>
              </a:p>
            </p:txBody>
          </p:sp>
          <p:sp>
            <p:nvSpPr>
              <p:cNvPr id="215" name="Shape 215"/>
              <p:cNvSpPr/>
              <p:nvPr/>
            </p:nvSpPr>
            <p:spPr>
              <a:xfrm>
                <a:off x="0" y="1316275"/>
                <a:ext cx="1374891"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lvl="0" algn="l">
                  <a:defRPr sz="1800" b="0"/>
                </a:pPr>
                <a:r>
                  <a:rPr sz="900"/>
                  <a:t>Spin Rotators</a:t>
                </a:r>
              </a:p>
              <a:p>
                <a:pPr lvl="0" algn="l">
                  <a:defRPr sz="1800" b="0"/>
                </a:pPr>
                <a:r>
                  <a:rPr sz="900"/>
                  <a:t>(longitudinal polarization)</a:t>
                </a:r>
              </a:p>
            </p:txBody>
          </p:sp>
          <p:sp>
            <p:nvSpPr>
              <p:cNvPr id="216" name="Shape 216"/>
              <p:cNvSpPr/>
              <p:nvPr/>
            </p:nvSpPr>
            <p:spPr>
              <a:xfrm>
                <a:off x="2480895" y="722466"/>
                <a:ext cx="936500" cy="231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a:defRPr sz="900" b="0"/>
                </a:lvl1pPr>
              </a:lstStyle>
              <a:p>
                <a:pPr lvl="0">
                  <a:defRPr sz="1800"/>
                </a:pPr>
                <a:r>
                  <a:rPr sz="900"/>
                  <a:t>Siberian Snakes</a:t>
                </a:r>
              </a:p>
            </p:txBody>
          </p:sp>
          <p:sp>
            <p:nvSpPr>
              <p:cNvPr id="217" name="Shape 217"/>
              <p:cNvSpPr/>
              <p:nvPr/>
            </p:nvSpPr>
            <p:spPr>
              <a:xfrm flipH="1" flipV="1">
                <a:off x="380263" y="1184316"/>
                <a:ext cx="59387" cy="184742"/>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algn="l" defTabSz="457200">
                  <a:defRPr sz="1200" b="0"/>
                </a:pPr>
                <a:endParaRPr/>
              </a:p>
            </p:txBody>
          </p:sp>
          <p:sp>
            <p:nvSpPr>
              <p:cNvPr id="218" name="Shape 218"/>
              <p:cNvSpPr/>
              <p:nvPr/>
            </p:nvSpPr>
            <p:spPr>
              <a:xfrm flipV="1">
                <a:off x="545222" y="1316274"/>
                <a:ext cx="79182" cy="52784"/>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algn="l" defTabSz="457200">
                  <a:defRPr sz="1200" b="0"/>
                </a:pPr>
                <a:endParaRPr/>
              </a:p>
            </p:txBody>
          </p:sp>
          <p:sp>
            <p:nvSpPr>
              <p:cNvPr id="219" name="Shape 219"/>
              <p:cNvSpPr/>
              <p:nvPr/>
            </p:nvSpPr>
            <p:spPr>
              <a:xfrm rot="6499683">
                <a:off x="1153374" y="2211383"/>
                <a:ext cx="52784" cy="527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C00CC"/>
              </a:solidFill>
              <a:ln w="9525" cap="flat">
                <a:solidFill>
                  <a:srgbClr val="000000"/>
                </a:solidFill>
                <a:prstDash val="solid"/>
                <a:round/>
              </a:ln>
              <a:effectLst/>
            </p:spPr>
            <p:txBody>
              <a:bodyPr wrap="square" lIns="0" tIns="0" rIns="0" bIns="0" numCol="1" anchor="ctr">
                <a:noAutofit/>
              </a:bodyPr>
              <a:lstStyle/>
              <a:p>
                <a:pPr lvl="0" algn="l">
                  <a:defRPr sz="1200" b="0"/>
                </a:pPr>
                <a:endParaRPr/>
              </a:p>
            </p:txBody>
          </p:sp>
          <p:sp>
            <p:nvSpPr>
              <p:cNvPr id="220" name="Shape 220"/>
              <p:cNvSpPr/>
              <p:nvPr/>
            </p:nvSpPr>
            <p:spPr>
              <a:xfrm flipH="1">
                <a:off x="1188528" y="2275384"/>
                <a:ext cx="31964" cy="16056"/>
              </a:xfrm>
              <a:prstGeom prst="line">
                <a:avLst/>
              </a:prstGeom>
              <a:noFill/>
              <a:ln w="9525" cap="flat">
                <a:solidFill>
                  <a:srgbClr val="CC00CC"/>
                </a:solidFill>
                <a:prstDash val="solid"/>
                <a:round/>
              </a:ln>
              <a:effectLst/>
            </p:spPr>
            <p:txBody>
              <a:bodyPr wrap="square" lIns="0" tIns="0" rIns="0" bIns="0" numCol="1" anchor="t">
                <a:noAutofit/>
              </a:bodyPr>
              <a:lstStyle/>
              <a:p>
                <a:pPr lvl="0" algn="l" defTabSz="457200">
                  <a:defRPr sz="1200" b="0"/>
                </a:pPr>
                <a:endParaRPr/>
              </a:p>
            </p:txBody>
          </p:sp>
          <p:sp>
            <p:nvSpPr>
              <p:cNvPr id="221" name="Shape 221"/>
              <p:cNvSpPr/>
              <p:nvPr/>
            </p:nvSpPr>
            <p:spPr>
              <a:xfrm flipH="1">
                <a:off x="1201725" y="2300676"/>
                <a:ext cx="31964" cy="16056"/>
              </a:xfrm>
              <a:prstGeom prst="line">
                <a:avLst/>
              </a:prstGeom>
              <a:noFill/>
              <a:ln w="9525" cap="flat">
                <a:solidFill>
                  <a:srgbClr val="CC00CC"/>
                </a:solidFill>
                <a:prstDash val="solid"/>
                <a:round/>
              </a:ln>
              <a:effectLst/>
            </p:spPr>
            <p:txBody>
              <a:bodyPr wrap="square" lIns="0" tIns="0" rIns="0" bIns="0" numCol="1" anchor="t">
                <a:noAutofit/>
              </a:bodyPr>
              <a:lstStyle/>
              <a:p>
                <a:pPr lvl="0" algn="l" defTabSz="457200">
                  <a:defRPr sz="1200" b="0"/>
                </a:pPr>
                <a:endParaRPr/>
              </a:p>
            </p:txBody>
          </p:sp>
          <p:sp>
            <p:nvSpPr>
              <p:cNvPr id="222" name="Shape 222"/>
              <p:cNvSpPr/>
              <p:nvPr/>
            </p:nvSpPr>
            <p:spPr>
              <a:xfrm>
                <a:off x="1220675" y="2205850"/>
                <a:ext cx="16058" cy="31964"/>
              </a:xfrm>
              <a:prstGeom prst="line">
                <a:avLst/>
              </a:prstGeom>
              <a:noFill/>
              <a:ln w="9525" cap="flat">
                <a:solidFill>
                  <a:srgbClr val="CC00CC"/>
                </a:solidFill>
                <a:prstDash val="solid"/>
                <a:round/>
              </a:ln>
              <a:effectLst/>
            </p:spPr>
            <p:txBody>
              <a:bodyPr wrap="square" lIns="0" tIns="0" rIns="0" bIns="0" numCol="1" anchor="t">
                <a:noAutofit/>
              </a:bodyPr>
              <a:lstStyle/>
              <a:p>
                <a:pPr lvl="0" algn="l" defTabSz="457200">
                  <a:defRPr sz="1200" b="0"/>
                </a:pPr>
                <a:endParaRPr/>
              </a:p>
            </p:txBody>
          </p:sp>
          <p:sp>
            <p:nvSpPr>
              <p:cNvPr id="223" name="Shape 223"/>
              <p:cNvSpPr/>
              <p:nvPr/>
            </p:nvSpPr>
            <p:spPr>
              <a:xfrm>
                <a:off x="1245968" y="2193754"/>
                <a:ext cx="16059" cy="31964"/>
              </a:xfrm>
              <a:prstGeom prst="line">
                <a:avLst/>
              </a:prstGeom>
              <a:noFill/>
              <a:ln w="9525" cap="flat">
                <a:solidFill>
                  <a:srgbClr val="CC00CC"/>
                </a:solidFill>
                <a:prstDash val="solid"/>
                <a:round/>
              </a:ln>
              <a:effectLst/>
            </p:spPr>
            <p:txBody>
              <a:bodyPr wrap="square" lIns="0" tIns="0" rIns="0" bIns="0" numCol="1" anchor="t">
                <a:noAutofit/>
              </a:bodyPr>
              <a:lstStyle/>
              <a:p>
                <a:pPr lvl="0" algn="l" defTabSz="457200">
                  <a:defRPr sz="1200" b="0"/>
                </a:pPr>
                <a:endParaRPr/>
              </a:p>
            </p:txBody>
          </p:sp>
          <p:sp>
            <p:nvSpPr>
              <p:cNvPr id="224" name="Shape 224"/>
              <p:cNvSpPr/>
              <p:nvPr/>
            </p:nvSpPr>
            <p:spPr>
              <a:xfrm rot="5400000">
                <a:off x="2321286" y="321094"/>
                <a:ext cx="52784" cy="527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C00CC"/>
              </a:solidFill>
              <a:ln w="9525" cap="flat">
                <a:solidFill>
                  <a:srgbClr val="000000"/>
                </a:solidFill>
                <a:prstDash val="solid"/>
                <a:round/>
              </a:ln>
              <a:effectLst/>
            </p:spPr>
            <p:txBody>
              <a:bodyPr wrap="square" lIns="0" tIns="0" rIns="0" bIns="0" numCol="1" anchor="ctr">
                <a:noAutofit/>
              </a:bodyPr>
              <a:lstStyle/>
              <a:p>
                <a:pPr lvl="0" algn="l">
                  <a:defRPr sz="1200" b="0"/>
                </a:pPr>
                <a:endParaRPr/>
              </a:p>
            </p:txBody>
          </p:sp>
          <p:sp>
            <p:nvSpPr>
              <p:cNvPr id="225" name="Shape 225"/>
              <p:cNvSpPr/>
              <p:nvPr/>
            </p:nvSpPr>
            <p:spPr>
              <a:xfrm flipH="1">
                <a:off x="2374071" y="370579"/>
                <a:ext cx="25295" cy="25294"/>
              </a:xfrm>
              <a:prstGeom prst="line">
                <a:avLst/>
              </a:prstGeom>
              <a:noFill/>
              <a:ln w="9525" cap="flat">
                <a:solidFill>
                  <a:srgbClr val="CC00CC"/>
                </a:solidFill>
                <a:prstDash val="solid"/>
                <a:round/>
              </a:ln>
              <a:effectLst/>
            </p:spPr>
            <p:txBody>
              <a:bodyPr wrap="square" lIns="0" tIns="0" rIns="0" bIns="0" numCol="1" anchor="t">
                <a:noAutofit/>
              </a:bodyPr>
              <a:lstStyle/>
              <a:p>
                <a:pPr lvl="0" algn="l" defTabSz="457200">
                  <a:defRPr sz="1200" b="0"/>
                </a:pPr>
                <a:endParaRPr/>
              </a:p>
            </p:txBody>
          </p:sp>
          <p:sp>
            <p:nvSpPr>
              <p:cNvPr id="226" name="Shape 226"/>
              <p:cNvSpPr/>
              <p:nvPr/>
            </p:nvSpPr>
            <p:spPr>
              <a:xfrm flipH="1">
                <a:off x="2393866" y="390373"/>
                <a:ext cx="25295" cy="25293"/>
              </a:xfrm>
              <a:prstGeom prst="line">
                <a:avLst/>
              </a:prstGeom>
              <a:noFill/>
              <a:ln w="9525" cap="flat">
                <a:solidFill>
                  <a:srgbClr val="CC00CC"/>
                </a:solidFill>
                <a:prstDash val="solid"/>
                <a:round/>
              </a:ln>
              <a:effectLst/>
            </p:spPr>
            <p:txBody>
              <a:bodyPr wrap="square" lIns="0" tIns="0" rIns="0" bIns="0" numCol="1" anchor="t">
                <a:noAutofit/>
              </a:bodyPr>
              <a:lstStyle/>
              <a:p>
                <a:pPr lvl="0" algn="l" defTabSz="457200">
                  <a:defRPr sz="1200" b="0"/>
                </a:pPr>
                <a:endParaRPr/>
              </a:p>
            </p:txBody>
          </p:sp>
          <p:sp>
            <p:nvSpPr>
              <p:cNvPr id="227" name="Shape 227"/>
              <p:cNvSpPr/>
              <p:nvPr/>
            </p:nvSpPr>
            <p:spPr>
              <a:xfrm>
                <a:off x="2377370" y="304601"/>
                <a:ext cx="25295" cy="25293"/>
              </a:xfrm>
              <a:prstGeom prst="line">
                <a:avLst/>
              </a:prstGeom>
              <a:noFill/>
              <a:ln w="9525" cap="flat">
                <a:solidFill>
                  <a:srgbClr val="CC00CC"/>
                </a:solidFill>
                <a:prstDash val="solid"/>
                <a:round/>
              </a:ln>
              <a:effectLst/>
            </p:spPr>
            <p:txBody>
              <a:bodyPr wrap="square" lIns="0" tIns="0" rIns="0" bIns="0" numCol="1" anchor="t">
                <a:noAutofit/>
              </a:bodyPr>
              <a:lstStyle/>
              <a:p>
                <a:pPr lvl="0" algn="l" defTabSz="457200">
                  <a:defRPr sz="1200" b="0"/>
                </a:pPr>
                <a:endParaRPr/>
              </a:p>
            </p:txBody>
          </p:sp>
          <p:sp>
            <p:nvSpPr>
              <p:cNvPr id="228" name="Shape 228"/>
              <p:cNvSpPr/>
              <p:nvPr/>
            </p:nvSpPr>
            <p:spPr>
              <a:xfrm>
                <a:off x="2397166" y="284807"/>
                <a:ext cx="25294" cy="25293"/>
              </a:xfrm>
              <a:prstGeom prst="line">
                <a:avLst/>
              </a:prstGeom>
              <a:noFill/>
              <a:ln w="9525" cap="flat">
                <a:solidFill>
                  <a:srgbClr val="CC00CC"/>
                </a:solidFill>
                <a:prstDash val="solid"/>
                <a:round/>
              </a:ln>
              <a:effectLst/>
            </p:spPr>
            <p:txBody>
              <a:bodyPr wrap="square" lIns="0" tIns="0" rIns="0" bIns="0" numCol="1" anchor="t">
                <a:noAutofit/>
              </a:bodyPr>
              <a:lstStyle/>
              <a:p>
                <a:pPr lvl="0" algn="l" defTabSz="457200">
                  <a:defRPr sz="1200" b="0"/>
                </a:pPr>
                <a:endParaRPr/>
              </a:p>
            </p:txBody>
          </p:sp>
          <p:sp>
            <p:nvSpPr>
              <p:cNvPr id="229" name="Shape 229"/>
              <p:cNvSpPr/>
              <p:nvPr/>
            </p:nvSpPr>
            <p:spPr>
              <a:xfrm rot="16200000">
                <a:off x="2305890" y="243019"/>
                <a:ext cx="52784" cy="527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C00CC"/>
              </a:solidFill>
              <a:ln w="9525" cap="flat">
                <a:solidFill>
                  <a:srgbClr val="000000"/>
                </a:solidFill>
                <a:prstDash val="solid"/>
                <a:round/>
              </a:ln>
              <a:effectLst/>
            </p:spPr>
            <p:txBody>
              <a:bodyPr wrap="square" lIns="0" tIns="0" rIns="0" bIns="0" numCol="1" anchor="ctr">
                <a:noAutofit/>
              </a:bodyPr>
              <a:lstStyle/>
              <a:p>
                <a:pPr lvl="0" algn="l">
                  <a:defRPr sz="1200" b="0"/>
                </a:pPr>
                <a:endParaRPr/>
              </a:p>
            </p:txBody>
          </p:sp>
          <p:sp>
            <p:nvSpPr>
              <p:cNvPr id="230" name="Shape 230"/>
              <p:cNvSpPr/>
              <p:nvPr/>
            </p:nvSpPr>
            <p:spPr>
              <a:xfrm flipV="1">
                <a:off x="2279494" y="219928"/>
                <a:ext cx="25295" cy="25293"/>
              </a:xfrm>
              <a:prstGeom prst="line">
                <a:avLst/>
              </a:prstGeom>
              <a:noFill/>
              <a:ln w="9525" cap="flat">
                <a:solidFill>
                  <a:srgbClr val="CC00CC"/>
                </a:solidFill>
                <a:prstDash val="solid"/>
                <a:round/>
              </a:ln>
              <a:effectLst/>
            </p:spPr>
            <p:txBody>
              <a:bodyPr wrap="square" lIns="0" tIns="0" rIns="0" bIns="0" numCol="1" anchor="t">
                <a:noAutofit/>
              </a:bodyPr>
              <a:lstStyle/>
              <a:p>
                <a:pPr lvl="0" algn="l" defTabSz="457200">
                  <a:defRPr sz="1200" b="0"/>
                </a:pPr>
                <a:endParaRPr/>
              </a:p>
            </p:txBody>
          </p:sp>
          <p:sp>
            <p:nvSpPr>
              <p:cNvPr id="231" name="Shape 231"/>
              <p:cNvSpPr/>
              <p:nvPr/>
            </p:nvSpPr>
            <p:spPr>
              <a:xfrm flipV="1">
                <a:off x="2259699" y="200135"/>
                <a:ext cx="25295" cy="25292"/>
              </a:xfrm>
              <a:prstGeom prst="line">
                <a:avLst/>
              </a:prstGeom>
              <a:noFill/>
              <a:ln w="9525" cap="flat">
                <a:solidFill>
                  <a:srgbClr val="CC00CC"/>
                </a:solidFill>
                <a:prstDash val="solid"/>
                <a:round/>
              </a:ln>
              <a:effectLst/>
            </p:spPr>
            <p:txBody>
              <a:bodyPr wrap="square" lIns="0" tIns="0" rIns="0" bIns="0" numCol="1" anchor="t">
                <a:noAutofit/>
              </a:bodyPr>
              <a:lstStyle/>
              <a:p>
                <a:pPr lvl="0" algn="l" defTabSz="457200">
                  <a:defRPr sz="1200" b="0"/>
                </a:pPr>
                <a:endParaRPr/>
              </a:p>
            </p:txBody>
          </p:sp>
          <p:sp>
            <p:nvSpPr>
              <p:cNvPr id="232" name="Shape 232"/>
              <p:cNvSpPr/>
              <p:nvPr/>
            </p:nvSpPr>
            <p:spPr>
              <a:xfrm flipH="1" flipV="1">
                <a:off x="2276196" y="285907"/>
                <a:ext cx="25294" cy="25293"/>
              </a:xfrm>
              <a:prstGeom prst="line">
                <a:avLst/>
              </a:prstGeom>
              <a:noFill/>
              <a:ln w="9525" cap="flat">
                <a:solidFill>
                  <a:srgbClr val="CC00CC"/>
                </a:solidFill>
                <a:prstDash val="solid"/>
                <a:round/>
              </a:ln>
              <a:effectLst/>
            </p:spPr>
            <p:txBody>
              <a:bodyPr wrap="square" lIns="0" tIns="0" rIns="0" bIns="0" numCol="1" anchor="t">
                <a:noAutofit/>
              </a:bodyPr>
              <a:lstStyle/>
              <a:p>
                <a:pPr lvl="0" algn="l" defTabSz="457200">
                  <a:defRPr sz="1200" b="0"/>
                </a:pPr>
                <a:endParaRPr/>
              </a:p>
            </p:txBody>
          </p:sp>
          <p:sp>
            <p:nvSpPr>
              <p:cNvPr id="233" name="Shape 233"/>
              <p:cNvSpPr/>
              <p:nvPr/>
            </p:nvSpPr>
            <p:spPr>
              <a:xfrm flipH="1" flipV="1">
                <a:off x="2256400" y="305701"/>
                <a:ext cx="25295" cy="25292"/>
              </a:xfrm>
              <a:prstGeom prst="line">
                <a:avLst/>
              </a:prstGeom>
              <a:noFill/>
              <a:ln w="9525" cap="flat">
                <a:solidFill>
                  <a:srgbClr val="CC00CC"/>
                </a:solidFill>
                <a:prstDash val="solid"/>
                <a:round/>
              </a:ln>
              <a:effectLst/>
            </p:spPr>
            <p:txBody>
              <a:bodyPr wrap="square" lIns="0" tIns="0" rIns="0" bIns="0" numCol="1" anchor="t">
                <a:noAutofit/>
              </a:bodyPr>
              <a:lstStyle/>
              <a:p>
                <a:pPr lvl="0" algn="l" defTabSz="457200">
                  <a:defRPr sz="1200" b="0"/>
                </a:pPr>
                <a:endParaRPr/>
              </a:p>
            </p:txBody>
          </p:sp>
          <p:sp>
            <p:nvSpPr>
              <p:cNvPr id="234" name="Shape 234"/>
              <p:cNvSpPr/>
              <p:nvPr/>
            </p:nvSpPr>
            <p:spPr>
              <a:xfrm>
                <a:off x="179026" y="2495093"/>
                <a:ext cx="1086329"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900" b="0"/>
                </a:lvl1pPr>
              </a:lstStyle>
              <a:p>
                <a:pPr lvl="0">
                  <a:defRPr sz="1800"/>
                </a:pPr>
                <a:r>
                  <a:rPr sz="900"/>
                  <a:t>200 MeV Polarimeter</a:t>
                </a:r>
              </a:p>
            </p:txBody>
          </p:sp>
          <p:sp>
            <p:nvSpPr>
              <p:cNvPr id="235" name="Shape 235"/>
              <p:cNvSpPr/>
              <p:nvPr/>
            </p:nvSpPr>
            <p:spPr>
              <a:xfrm flipV="1">
                <a:off x="937834" y="2266366"/>
                <a:ext cx="191345" cy="203921"/>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algn="l" defTabSz="457200">
                  <a:defRPr sz="1200" b="0"/>
                </a:pPr>
                <a:endParaRPr/>
              </a:p>
            </p:txBody>
          </p:sp>
          <p:sp>
            <p:nvSpPr>
              <p:cNvPr id="236" name="Shape 236"/>
              <p:cNvSpPr/>
              <p:nvPr/>
            </p:nvSpPr>
            <p:spPr>
              <a:xfrm>
                <a:off x="2553650" y="0"/>
                <a:ext cx="832111" cy="139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900" b="0"/>
                </a:lvl1pPr>
              </a:lstStyle>
              <a:p>
                <a:pPr lvl="0">
                  <a:defRPr sz="1800"/>
                </a:pPr>
                <a:r>
                  <a:rPr sz="900"/>
                  <a:t>pC Polarimeters</a:t>
                </a:r>
              </a:p>
            </p:txBody>
          </p:sp>
          <p:sp>
            <p:nvSpPr>
              <p:cNvPr id="237" name="Shape 237"/>
              <p:cNvSpPr/>
              <p:nvPr/>
            </p:nvSpPr>
            <p:spPr>
              <a:xfrm flipH="1">
                <a:off x="2390567" y="150650"/>
                <a:ext cx="181456" cy="68179"/>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algn="l" defTabSz="457200">
                  <a:defRPr sz="1200" b="0"/>
                </a:pPr>
                <a:endParaRPr/>
              </a:p>
            </p:txBody>
          </p:sp>
          <p:sp>
            <p:nvSpPr>
              <p:cNvPr id="238" name="Shape 238"/>
              <p:cNvSpPr/>
              <p:nvPr/>
            </p:nvSpPr>
            <p:spPr>
              <a:xfrm rot="8100306">
                <a:off x="2080444" y="274911"/>
                <a:ext cx="52788" cy="5278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C00CC"/>
              </a:solidFill>
              <a:ln w="9525" cap="flat">
                <a:solidFill>
                  <a:srgbClr val="000000"/>
                </a:solidFill>
                <a:prstDash val="solid"/>
                <a:round/>
              </a:ln>
              <a:effectLst/>
            </p:spPr>
            <p:txBody>
              <a:bodyPr wrap="square" lIns="0" tIns="0" rIns="0" bIns="0" numCol="1" anchor="ctr">
                <a:noAutofit/>
              </a:bodyPr>
              <a:lstStyle/>
              <a:p>
                <a:pPr lvl="0" algn="l">
                  <a:defRPr sz="1200" b="0"/>
                </a:pPr>
                <a:endParaRPr/>
              </a:p>
            </p:txBody>
          </p:sp>
          <p:grpSp>
            <p:nvGrpSpPr>
              <p:cNvPr id="241" name="Group 241"/>
              <p:cNvGrpSpPr/>
              <p:nvPr/>
            </p:nvGrpSpPr>
            <p:grpSpPr>
              <a:xfrm>
                <a:off x="2090600" y="353833"/>
                <a:ext cx="35774" cy="27996"/>
                <a:chOff x="0" y="0"/>
                <a:chExt cx="35773" cy="27994"/>
              </a:xfrm>
            </p:grpSpPr>
            <p:sp>
              <p:nvSpPr>
                <p:cNvPr id="239" name="Shape 239"/>
                <p:cNvSpPr/>
                <p:nvPr/>
              </p:nvSpPr>
              <p:spPr>
                <a:xfrm flipH="1" flipV="1">
                  <a:off x="3" y="-1"/>
                  <a:ext cx="35771" cy="3"/>
                </a:xfrm>
                <a:prstGeom prst="line">
                  <a:avLst/>
                </a:prstGeom>
                <a:noFill/>
                <a:ln w="9525" cap="flat">
                  <a:solidFill>
                    <a:srgbClr val="CC00CC"/>
                  </a:solidFill>
                  <a:prstDash val="solid"/>
                  <a:round/>
                </a:ln>
                <a:effectLst/>
              </p:spPr>
              <p:txBody>
                <a:bodyPr wrap="square" lIns="0" tIns="0" rIns="0" bIns="0" numCol="1" anchor="t">
                  <a:noAutofit/>
                </a:bodyPr>
                <a:lstStyle/>
                <a:p>
                  <a:pPr lvl="0" algn="l" defTabSz="457200">
                    <a:defRPr sz="1200" b="0"/>
                  </a:pPr>
                  <a:endParaRPr/>
                </a:p>
              </p:txBody>
            </p:sp>
            <p:sp>
              <p:nvSpPr>
                <p:cNvPr id="240" name="Shape 240"/>
                <p:cNvSpPr/>
                <p:nvPr/>
              </p:nvSpPr>
              <p:spPr>
                <a:xfrm flipH="1" flipV="1">
                  <a:off x="0" y="27993"/>
                  <a:ext cx="35770" cy="2"/>
                </a:xfrm>
                <a:prstGeom prst="line">
                  <a:avLst/>
                </a:prstGeom>
                <a:noFill/>
                <a:ln w="9525" cap="flat">
                  <a:solidFill>
                    <a:srgbClr val="CC00CC"/>
                  </a:solidFill>
                  <a:prstDash val="solid"/>
                  <a:round/>
                </a:ln>
                <a:effectLst/>
              </p:spPr>
              <p:txBody>
                <a:bodyPr wrap="square" lIns="0" tIns="0" rIns="0" bIns="0" numCol="1" anchor="t">
                  <a:noAutofit/>
                </a:bodyPr>
                <a:lstStyle/>
                <a:p>
                  <a:pPr lvl="0" algn="l" defTabSz="457200">
                    <a:defRPr sz="1200" b="0"/>
                  </a:pPr>
                  <a:endParaRPr/>
                </a:p>
              </p:txBody>
            </p:sp>
          </p:grpSp>
          <p:grpSp>
            <p:nvGrpSpPr>
              <p:cNvPr id="244" name="Group 244"/>
              <p:cNvGrpSpPr/>
              <p:nvPr/>
            </p:nvGrpSpPr>
            <p:grpSpPr>
              <a:xfrm>
                <a:off x="2091700" y="227374"/>
                <a:ext cx="35774" cy="27996"/>
                <a:chOff x="0" y="0"/>
                <a:chExt cx="35772" cy="27995"/>
              </a:xfrm>
            </p:grpSpPr>
            <p:sp>
              <p:nvSpPr>
                <p:cNvPr id="242" name="Shape 242"/>
                <p:cNvSpPr/>
                <p:nvPr/>
              </p:nvSpPr>
              <p:spPr>
                <a:xfrm flipH="1" flipV="1">
                  <a:off x="3" y="0"/>
                  <a:ext cx="35770" cy="3"/>
                </a:xfrm>
                <a:prstGeom prst="line">
                  <a:avLst/>
                </a:prstGeom>
                <a:noFill/>
                <a:ln w="9525" cap="flat">
                  <a:solidFill>
                    <a:srgbClr val="CC00CC"/>
                  </a:solidFill>
                  <a:prstDash val="solid"/>
                  <a:round/>
                </a:ln>
                <a:effectLst/>
              </p:spPr>
              <p:txBody>
                <a:bodyPr wrap="square" lIns="0" tIns="0" rIns="0" bIns="0" numCol="1" anchor="t">
                  <a:noAutofit/>
                </a:bodyPr>
                <a:lstStyle/>
                <a:p>
                  <a:pPr lvl="0" algn="l" defTabSz="457200">
                    <a:defRPr sz="1200" b="0"/>
                  </a:pPr>
                  <a:endParaRPr/>
                </a:p>
              </p:txBody>
            </p:sp>
            <p:sp>
              <p:nvSpPr>
                <p:cNvPr id="243" name="Shape 243"/>
                <p:cNvSpPr/>
                <p:nvPr/>
              </p:nvSpPr>
              <p:spPr>
                <a:xfrm flipH="1" flipV="1">
                  <a:off x="-1" y="27993"/>
                  <a:ext cx="35771" cy="3"/>
                </a:xfrm>
                <a:prstGeom prst="line">
                  <a:avLst/>
                </a:prstGeom>
                <a:noFill/>
                <a:ln w="9525" cap="flat">
                  <a:solidFill>
                    <a:srgbClr val="CC00CC"/>
                  </a:solidFill>
                  <a:prstDash val="solid"/>
                  <a:round/>
                </a:ln>
                <a:effectLst/>
              </p:spPr>
              <p:txBody>
                <a:bodyPr wrap="square" lIns="0" tIns="0" rIns="0" bIns="0" numCol="1" anchor="t">
                  <a:noAutofit/>
                </a:bodyPr>
                <a:lstStyle/>
                <a:p>
                  <a:pPr lvl="0" algn="l" defTabSz="457200">
                    <a:defRPr sz="1200" b="0"/>
                  </a:pPr>
                  <a:endParaRPr/>
                </a:p>
              </p:txBody>
            </p:sp>
          </p:grpSp>
          <p:sp>
            <p:nvSpPr>
              <p:cNvPr id="245" name="Shape 245"/>
              <p:cNvSpPr/>
              <p:nvPr/>
            </p:nvSpPr>
            <p:spPr>
              <a:xfrm>
                <a:off x="270522" y="4397"/>
                <a:ext cx="1485485" cy="1513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b="0"/>
                </a:pPr>
                <a:r>
                  <a:rPr sz="900"/>
                  <a:t>Absolute Polarimeter (H</a:t>
                </a:r>
                <a:r>
                  <a:rPr sz="900">
                    <a:latin typeface="Symbol"/>
                    <a:ea typeface="Symbol"/>
                    <a:cs typeface="Symbol"/>
                    <a:sym typeface="Symbol"/>
                  </a:rPr>
                  <a:t>↑</a:t>
                </a:r>
                <a:r>
                  <a:rPr sz="900"/>
                  <a:t> jet)</a:t>
                </a:r>
              </a:p>
            </p:txBody>
          </p:sp>
          <p:sp>
            <p:nvSpPr>
              <p:cNvPr id="246" name="Shape 246"/>
              <p:cNvSpPr/>
              <p:nvPr/>
            </p:nvSpPr>
            <p:spPr>
              <a:xfrm>
                <a:off x="1787916" y="133056"/>
                <a:ext cx="251838" cy="95671"/>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algn="l" defTabSz="457200">
                  <a:defRPr sz="1200" b="0"/>
                </a:pPr>
                <a:endParaRPr/>
              </a:p>
            </p:txBody>
          </p:sp>
          <p:sp>
            <p:nvSpPr>
              <p:cNvPr id="247" name="Shape 247"/>
              <p:cNvSpPr/>
              <p:nvPr/>
            </p:nvSpPr>
            <p:spPr>
              <a:xfrm flipH="1" flipV="1">
                <a:off x="171314" y="2079427"/>
                <a:ext cx="40335" cy="147031"/>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algn="l" defTabSz="457200">
                  <a:defRPr sz="1200" b="0"/>
                </a:pPr>
                <a:endParaRPr/>
              </a:p>
            </p:txBody>
          </p:sp>
          <p:sp>
            <p:nvSpPr>
              <p:cNvPr id="248" name="Shape 248"/>
              <p:cNvSpPr/>
              <p:nvPr/>
            </p:nvSpPr>
            <p:spPr>
              <a:xfrm rot="3845358">
                <a:off x="2173922" y="2479696"/>
                <a:ext cx="52784" cy="527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C00CC"/>
              </a:solidFill>
              <a:ln w="9525" cap="flat">
                <a:solidFill>
                  <a:srgbClr val="000000"/>
                </a:solidFill>
                <a:prstDash val="solid"/>
                <a:round/>
              </a:ln>
              <a:effectLst/>
            </p:spPr>
            <p:txBody>
              <a:bodyPr wrap="square" lIns="0" tIns="0" rIns="0" bIns="0" numCol="1" anchor="ctr">
                <a:noAutofit/>
              </a:bodyPr>
              <a:lstStyle/>
              <a:p>
                <a:pPr lvl="0" algn="l">
                  <a:defRPr sz="1200" b="0"/>
                </a:pPr>
                <a:endParaRPr/>
              </a:p>
            </p:txBody>
          </p:sp>
          <p:sp>
            <p:nvSpPr>
              <p:cNvPr id="249" name="Shape 249"/>
              <p:cNvSpPr/>
              <p:nvPr/>
            </p:nvSpPr>
            <p:spPr>
              <a:xfrm flipH="1">
                <a:off x="2245602" y="2504034"/>
                <a:ext cx="11700" cy="33803"/>
              </a:xfrm>
              <a:prstGeom prst="line">
                <a:avLst/>
              </a:prstGeom>
              <a:noFill/>
              <a:ln w="9525" cap="flat">
                <a:solidFill>
                  <a:srgbClr val="CC00CC"/>
                </a:solidFill>
                <a:prstDash val="solid"/>
                <a:round/>
              </a:ln>
              <a:effectLst/>
            </p:spPr>
            <p:txBody>
              <a:bodyPr wrap="square" lIns="0" tIns="0" rIns="0" bIns="0" numCol="1" anchor="t">
                <a:noAutofit/>
              </a:bodyPr>
              <a:lstStyle/>
              <a:p>
                <a:pPr lvl="0" algn="l" defTabSz="457200">
                  <a:defRPr sz="1200" b="0"/>
                </a:pPr>
                <a:endParaRPr/>
              </a:p>
            </p:txBody>
          </p:sp>
          <p:sp>
            <p:nvSpPr>
              <p:cNvPr id="250" name="Shape 250"/>
              <p:cNvSpPr/>
              <p:nvPr/>
            </p:nvSpPr>
            <p:spPr>
              <a:xfrm flipH="1">
                <a:off x="2271995" y="2513931"/>
                <a:ext cx="11700" cy="33802"/>
              </a:xfrm>
              <a:prstGeom prst="line">
                <a:avLst/>
              </a:prstGeom>
              <a:noFill/>
              <a:ln w="9525" cap="flat">
                <a:solidFill>
                  <a:srgbClr val="CC00CC"/>
                </a:solidFill>
                <a:prstDash val="solid"/>
                <a:round/>
              </a:ln>
              <a:effectLst/>
            </p:spPr>
            <p:txBody>
              <a:bodyPr wrap="square" lIns="0" tIns="0" rIns="0" bIns="0" numCol="1" anchor="t">
                <a:noAutofit/>
              </a:bodyPr>
              <a:lstStyle/>
              <a:p>
                <a:pPr lvl="0" algn="l" defTabSz="457200">
                  <a:defRPr sz="1200" b="0"/>
                </a:pPr>
                <a:endParaRPr/>
              </a:p>
            </p:txBody>
          </p:sp>
          <p:sp>
            <p:nvSpPr>
              <p:cNvPr id="251" name="Shape 251"/>
              <p:cNvSpPr/>
              <p:nvPr/>
            </p:nvSpPr>
            <p:spPr>
              <a:xfrm>
                <a:off x="2209256" y="2454606"/>
                <a:ext cx="33804" cy="11698"/>
              </a:xfrm>
              <a:prstGeom prst="line">
                <a:avLst/>
              </a:prstGeom>
              <a:noFill/>
              <a:ln w="9525" cap="flat">
                <a:solidFill>
                  <a:srgbClr val="CC00CC"/>
                </a:solidFill>
                <a:prstDash val="solid"/>
                <a:round/>
              </a:ln>
              <a:effectLst/>
            </p:spPr>
            <p:txBody>
              <a:bodyPr wrap="square" lIns="0" tIns="0" rIns="0" bIns="0" numCol="1" anchor="t">
                <a:noAutofit/>
              </a:bodyPr>
              <a:lstStyle/>
              <a:p>
                <a:pPr lvl="0" algn="l" defTabSz="457200">
                  <a:defRPr sz="1200" b="0"/>
                </a:pPr>
                <a:endParaRPr/>
              </a:p>
            </p:txBody>
          </p:sp>
          <p:sp>
            <p:nvSpPr>
              <p:cNvPr id="252" name="Shape 252"/>
              <p:cNvSpPr/>
              <p:nvPr/>
            </p:nvSpPr>
            <p:spPr>
              <a:xfrm>
                <a:off x="2218054" y="2428215"/>
                <a:ext cx="33804" cy="11697"/>
              </a:xfrm>
              <a:prstGeom prst="line">
                <a:avLst/>
              </a:prstGeom>
              <a:noFill/>
              <a:ln w="9525" cap="flat">
                <a:solidFill>
                  <a:srgbClr val="CC00CC"/>
                </a:solidFill>
                <a:prstDash val="solid"/>
                <a:round/>
              </a:ln>
              <a:effectLst/>
            </p:spPr>
            <p:txBody>
              <a:bodyPr wrap="square" lIns="0" tIns="0" rIns="0" bIns="0" numCol="1" anchor="t">
                <a:noAutofit/>
              </a:bodyPr>
              <a:lstStyle/>
              <a:p>
                <a:pPr lvl="0" algn="l" defTabSz="457200">
                  <a:defRPr sz="1200" b="0"/>
                </a:pPr>
                <a:endParaRPr/>
              </a:p>
            </p:txBody>
          </p:sp>
          <p:sp>
            <p:nvSpPr>
              <p:cNvPr id="253" name="Shape 253"/>
              <p:cNvSpPr/>
              <p:nvPr/>
            </p:nvSpPr>
            <p:spPr>
              <a:xfrm>
                <a:off x="2578998" y="2484097"/>
                <a:ext cx="774962"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900" b="0"/>
                </a:lvl1pPr>
              </a:lstStyle>
              <a:p>
                <a:pPr lvl="0">
                  <a:defRPr sz="1800"/>
                </a:pPr>
                <a:r>
                  <a:rPr sz="900"/>
                  <a:t>pC Polarimeter</a:t>
                </a:r>
              </a:p>
            </p:txBody>
          </p:sp>
          <p:sp>
            <p:nvSpPr>
              <p:cNvPr id="254" name="Shape 254"/>
              <p:cNvSpPr/>
              <p:nvPr/>
            </p:nvSpPr>
            <p:spPr>
              <a:xfrm flipH="1" flipV="1">
                <a:off x="2299289" y="2554474"/>
                <a:ext cx="226546" cy="35189"/>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algn="l" defTabSz="457200">
                  <a:defRPr sz="1200" b="0"/>
                </a:pPr>
                <a:endParaRPr/>
              </a:p>
            </p:txBody>
          </p:sp>
          <p:sp>
            <p:nvSpPr>
              <p:cNvPr id="255" name="Shape 255"/>
              <p:cNvSpPr/>
              <p:nvPr/>
            </p:nvSpPr>
            <p:spPr>
              <a:xfrm>
                <a:off x="1043825" y="2642445"/>
                <a:ext cx="1902134" cy="231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a:defRPr sz="900" b="0"/>
                </a:lvl1pPr>
              </a:lstStyle>
              <a:p>
                <a:pPr lvl="0">
                  <a:defRPr sz="1800"/>
                </a:pPr>
                <a:r>
                  <a:rPr sz="900"/>
                  <a:t>10 % Helical Partial Siberian Snake</a:t>
                </a:r>
              </a:p>
            </p:txBody>
          </p:sp>
          <p:sp>
            <p:nvSpPr>
              <p:cNvPr id="256" name="Shape 256"/>
              <p:cNvSpPr/>
              <p:nvPr/>
            </p:nvSpPr>
            <p:spPr>
              <a:xfrm flipH="1" flipV="1">
                <a:off x="1565771" y="2585264"/>
                <a:ext cx="69283" cy="92371"/>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algn="l" defTabSz="457200">
                  <a:defRPr sz="1200" b="0"/>
                </a:pPr>
                <a:endParaRPr/>
              </a:p>
            </p:txBody>
          </p:sp>
          <p:grpSp>
            <p:nvGrpSpPr>
              <p:cNvPr id="262" name="Group 262"/>
              <p:cNvGrpSpPr/>
              <p:nvPr/>
            </p:nvGrpSpPr>
            <p:grpSpPr>
              <a:xfrm>
                <a:off x="2321783" y="2127590"/>
                <a:ext cx="159564" cy="180785"/>
                <a:chOff x="0" y="0"/>
                <a:chExt cx="159563" cy="180784"/>
              </a:xfrm>
            </p:grpSpPr>
            <p:sp>
              <p:nvSpPr>
                <p:cNvPr id="257" name="Shape 257"/>
                <p:cNvSpPr/>
                <p:nvPr/>
              </p:nvSpPr>
              <p:spPr>
                <a:xfrm rot="3438710">
                  <a:off x="607" y="46402"/>
                  <a:ext cx="158350" cy="879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3CC33"/>
                </a:solidFill>
                <a:ln w="9525" cap="flat">
                  <a:solidFill>
                    <a:srgbClr val="000000"/>
                  </a:solidFill>
                  <a:prstDash val="solid"/>
                  <a:round/>
                </a:ln>
                <a:effectLst/>
              </p:spPr>
              <p:txBody>
                <a:bodyPr wrap="square" lIns="0" tIns="0" rIns="0" bIns="0" numCol="1" anchor="ctr">
                  <a:noAutofit/>
                </a:bodyPr>
                <a:lstStyle/>
                <a:p>
                  <a:pPr lvl="0" algn="l">
                    <a:defRPr sz="1200" b="0"/>
                  </a:pPr>
                  <a:endParaRPr/>
                </a:p>
              </p:txBody>
            </p:sp>
            <p:grpSp>
              <p:nvGrpSpPr>
                <p:cNvPr id="261" name="Group 261"/>
                <p:cNvGrpSpPr/>
                <p:nvPr/>
              </p:nvGrpSpPr>
              <p:grpSpPr>
                <a:xfrm>
                  <a:off x="34552" y="39013"/>
                  <a:ext cx="99322" cy="108452"/>
                  <a:chOff x="0" y="0"/>
                  <a:chExt cx="99320" cy="108451"/>
                </a:xfrm>
              </p:grpSpPr>
              <p:sp>
                <p:nvSpPr>
                  <p:cNvPr id="258" name="Shape 258"/>
                  <p:cNvSpPr/>
                  <p:nvPr/>
                </p:nvSpPr>
                <p:spPr>
                  <a:xfrm rot="3590724">
                    <a:off x="5363" y="22527"/>
                    <a:ext cx="88595" cy="6339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3498" y="0"/>
                          <a:pt x="7813" y="0"/>
                        </a:cubicBezTo>
                        <a:lnTo>
                          <a:pt x="12277" y="0"/>
                        </a:lnTo>
                        <a:cubicBezTo>
                          <a:pt x="15322" y="0"/>
                          <a:pt x="18089" y="4889"/>
                          <a:pt x="19367" y="12526"/>
                        </a:cubicBezTo>
                        <a:lnTo>
                          <a:pt x="21600" y="12526"/>
                        </a:lnTo>
                        <a:lnTo>
                          <a:pt x="17858" y="21600"/>
                        </a:lnTo>
                        <a:lnTo>
                          <a:pt x="12671" y="12526"/>
                        </a:lnTo>
                        <a:lnTo>
                          <a:pt x="14903" y="12526"/>
                        </a:lnTo>
                        <a:cubicBezTo>
                          <a:pt x="13962" y="6904"/>
                          <a:pt x="12192" y="2670"/>
                          <a:pt x="10045" y="900"/>
                        </a:cubicBezTo>
                        <a:lnTo>
                          <a:pt x="10045" y="900"/>
                        </a:lnTo>
                        <a:cubicBezTo>
                          <a:pt x="6734" y="3630"/>
                          <a:pt x="4464" y="12048"/>
                          <a:pt x="4464" y="21600"/>
                        </a:cubicBezTo>
                        <a:close/>
                      </a:path>
                    </a:pathLst>
                  </a:custGeom>
                  <a:solidFill>
                    <a:srgbClr val="FFFFFF"/>
                  </a:solidFill>
                  <a:ln w="3175" cap="flat">
                    <a:solidFill>
                      <a:srgbClr val="000000"/>
                    </a:solidFill>
                    <a:prstDash val="solid"/>
                    <a:round/>
                  </a:ln>
                  <a:effectLst/>
                </p:spPr>
                <p:txBody>
                  <a:bodyPr wrap="square" lIns="0" tIns="0" rIns="0" bIns="0" numCol="1" anchor="ctr">
                    <a:noAutofit/>
                  </a:bodyPr>
                  <a:lstStyle/>
                  <a:p>
                    <a:pPr lvl="0" algn="l">
                      <a:defRPr sz="1200" b="0"/>
                    </a:pPr>
                    <a:endParaRPr/>
                  </a:p>
                </p:txBody>
              </p:sp>
              <p:sp>
                <p:nvSpPr>
                  <p:cNvPr id="259" name="Shape 259"/>
                  <p:cNvSpPr/>
                  <p:nvPr/>
                </p:nvSpPr>
                <p:spPr>
                  <a:xfrm rot="3590724">
                    <a:off x="17156" y="2037"/>
                    <a:ext cx="41202" cy="6339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7522" y="0"/>
                          <a:pt x="16800" y="0"/>
                        </a:cubicBezTo>
                        <a:cubicBezTo>
                          <a:pt x="18425" y="0"/>
                          <a:pt x="20042" y="303"/>
                          <a:pt x="21600" y="900"/>
                        </a:cubicBezTo>
                        <a:lnTo>
                          <a:pt x="21600" y="900"/>
                        </a:lnTo>
                        <a:cubicBezTo>
                          <a:pt x="14480" y="3630"/>
                          <a:pt x="9600" y="12048"/>
                          <a:pt x="9600" y="21600"/>
                        </a:cubicBezTo>
                        <a:close/>
                      </a:path>
                    </a:pathLst>
                  </a:custGeom>
                  <a:solidFill>
                    <a:srgbClr val="CCCCCC"/>
                  </a:solidFill>
                  <a:ln w="12700" cap="flat">
                    <a:noFill/>
                    <a:miter lim="400000"/>
                  </a:ln>
                  <a:effectLst/>
                </p:spPr>
                <p:txBody>
                  <a:bodyPr wrap="square" lIns="0" tIns="0" rIns="0" bIns="0" numCol="1" anchor="ctr">
                    <a:noAutofit/>
                  </a:bodyPr>
                  <a:lstStyle/>
                  <a:p>
                    <a:pPr lvl="0" algn="l">
                      <a:defRPr sz="1200" b="0"/>
                    </a:pPr>
                    <a:endParaRPr/>
                  </a:p>
                </p:txBody>
              </p:sp>
              <p:sp>
                <p:nvSpPr>
                  <p:cNvPr id="260" name="Shape 260"/>
                  <p:cNvSpPr/>
                  <p:nvPr/>
                </p:nvSpPr>
                <p:spPr>
                  <a:xfrm rot="3590724">
                    <a:off x="67493" y="31009"/>
                    <a:ext cx="9157" cy="26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315" y="0"/>
                          <a:pt x="14590" y="7276"/>
                          <a:pt x="21600" y="21600"/>
                        </a:cubicBezTo>
                      </a:path>
                    </a:pathLst>
                  </a:custGeom>
                  <a:noFill/>
                  <a:ln w="3175" cap="flat">
                    <a:solidFill>
                      <a:srgbClr val="000000"/>
                    </a:solidFill>
                    <a:prstDash val="solid"/>
                    <a:round/>
                  </a:ln>
                  <a:effectLst/>
                </p:spPr>
                <p:txBody>
                  <a:bodyPr wrap="square" lIns="0" tIns="0" rIns="0" bIns="0" numCol="1" anchor="ctr">
                    <a:noAutofit/>
                  </a:bodyPr>
                  <a:lstStyle/>
                  <a:p>
                    <a:pPr lvl="0" algn="l">
                      <a:defRPr sz="1200" b="0"/>
                    </a:pPr>
                    <a:endParaRPr/>
                  </a:p>
                </p:txBody>
              </p:sp>
            </p:grpSp>
          </p:grpSp>
          <p:sp>
            <p:nvSpPr>
              <p:cNvPr id="263" name="Shape 263"/>
              <p:cNvSpPr/>
              <p:nvPr/>
            </p:nvSpPr>
            <p:spPr>
              <a:xfrm>
                <a:off x="2501511" y="1844103"/>
                <a:ext cx="1190437"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lvl="0" algn="l">
                  <a:defRPr sz="1800" b="0"/>
                </a:pPr>
                <a:r>
                  <a:rPr sz="900"/>
                  <a:t>5.9 % Helical Partial </a:t>
                </a:r>
              </a:p>
              <a:p>
                <a:pPr lvl="0" algn="l">
                  <a:defRPr sz="1800" b="0"/>
                </a:pPr>
                <a:r>
                  <a:rPr sz="900"/>
                  <a:t>Siberian Snake</a:t>
                </a:r>
              </a:p>
            </p:txBody>
          </p:sp>
          <p:sp>
            <p:nvSpPr>
              <p:cNvPr id="264" name="Shape 264"/>
              <p:cNvSpPr/>
              <p:nvPr/>
            </p:nvSpPr>
            <p:spPr>
              <a:xfrm flipH="1">
                <a:off x="2488443" y="2055235"/>
                <a:ext cx="90178" cy="105567"/>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algn="l" defTabSz="457200">
                  <a:defRPr sz="1200" b="0"/>
                </a:pPr>
                <a:endParaRPr/>
              </a:p>
            </p:txBody>
          </p:sp>
          <p:sp>
            <p:nvSpPr>
              <p:cNvPr id="265" name="Shape 265"/>
              <p:cNvSpPr/>
              <p:nvPr/>
            </p:nvSpPr>
            <p:spPr>
              <a:xfrm>
                <a:off x="2471802" y="1525206"/>
                <a:ext cx="1368418" cy="231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a:defRPr sz="900" b="0"/>
                </a:lvl1pPr>
              </a:lstStyle>
              <a:p>
                <a:pPr lvl="0">
                  <a:defRPr sz="1800"/>
                </a:pPr>
                <a:r>
                  <a:rPr sz="900"/>
                  <a:t>Spin Rotators (long. pol.)</a:t>
                </a:r>
              </a:p>
            </p:txBody>
          </p:sp>
          <p:sp>
            <p:nvSpPr>
              <p:cNvPr id="266" name="Shape 266"/>
              <p:cNvSpPr/>
              <p:nvPr/>
            </p:nvSpPr>
            <p:spPr>
              <a:xfrm flipH="1" flipV="1">
                <a:off x="2396066" y="1520808"/>
                <a:ext cx="151763" cy="87972"/>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algn="l" defTabSz="457200">
                  <a:defRPr sz="1200" b="0"/>
                </a:pPr>
                <a:endParaRPr/>
              </a:p>
            </p:txBody>
          </p:sp>
          <p:sp>
            <p:nvSpPr>
              <p:cNvPr id="267" name="Shape 267"/>
              <p:cNvSpPr/>
              <p:nvPr/>
            </p:nvSpPr>
            <p:spPr>
              <a:xfrm flipH="1" flipV="1">
                <a:off x="1966072" y="1494416"/>
                <a:ext cx="598253" cy="146254"/>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algn="l" defTabSz="457200">
                  <a:defRPr sz="1200" b="0"/>
                </a:pPr>
                <a:endParaRPr/>
              </a:p>
            </p:txBody>
          </p:sp>
          <p:sp>
            <p:nvSpPr>
              <p:cNvPr id="268" name="Shape 268"/>
              <p:cNvSpPr/>
              <p:nvPr/>
            </p:nvSpPr>
            <p:spPr>
              <a:xfrm rot="20386961">
                <a:off x="3628862" y="1134833"/>
                <a:ext cx="104475" cy="63780"/>
              </a:xfrm>
              <a:prstGeom prst="rect">
                <a:avLst/>
              </a:prstGeom>
              <a:solidFill>
                <a:srgbClr val="33CC33"/>
              </a:solidFill>
              <a:ln w="7938" cap="flat">
                <a:solidFill>
                  <a:srgbClr val="000000"/>
                </a:solidFill>
                <a:prstDash val="solid"/>
                <a:round/>
              </a:ln>
              <a:effectLst/>
            </p:spPr>
            <p:txBody>
              <a:bodyPr wrap="square" lIns="0" tIns="0" rIns="0" bIns="0" numCol="1" anchor="t">
                <a:noAutofit/>
              </a:bodyPr>
              <a:lstStyle/>
              <a:p>
                <a:pPr lvl="0" algn="l">
                  <a:defRPr sz="1200" b="0"/>
                </a:pPr>
                <a:endParaRPr/>
              </a:p>
            </p:txBody>
          </p:sp>
          <p:sp>
            <p:nvSpPr>
              <p:cNvPr id="269" name="Shape 269"/>
              <p:cNvSpPr/>
              <p:nvPr/>
            </p:nvSpPr>
            <p:spPr>
              <a:xfrm>
                <a:off x="3483698" y="874217"/>
                <a:ext cx="277132" cy="72577"/>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algn="l" defTabSz="457200">
                  <a:defRPr sz="1200" b="0"/>
                </a:pPr>
                <a:endParaRPr/>
              </a:p>
            </p:txBody>
          </p:sp>
          <p:sp>
            <p:nvSpPr>
              <p:cNvPr id="270" name="Shape 270"/>
              <p:cNvSpPr/>
              <p:nvPr/>
            </p:nvSpPr>
            <p:spPr>
              <a:xfrm flipH="1" flipV="1">
                <a:off x="463552" y="707284"/>
                <a:ext cx="275878" cy="62297"/>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algn="l" defTabSz="457200">
                  <a:defRPr sz="1200" b="0"/>
                </a:pPr>
                <a:endParaRPr/>
              </a:p>
            </p:txBody>
          </p:sp>
          <p:grpSp>
            <p:nvGrpSpPr>
              <p:cNvPr id="276" name="Group 276"/>
              <p:cNvGrpSpPr/>
              <p:nvPr/>
            </p:nvGrpSpPr>
            <p:grpSpPr>
              <a:xfrm>
                <a:off x="1427851" y="2436909"/>
                <a:ext cx="172465" cy="119668"/>
                <a:chOff x="0" y="0"/>
                <a:chExt cx="172463" cy="119667"/>
              </a:xfrm>
            </p:grpSpPr>
            <p:sp>
              <p:nvSpPr>
                <p:cNvPr id="271" name="Shape 271"/>
                <p:cNvSpPr/>
                <p:nvPr/>
              </p:nvSpPr>
              <p:spPr>
                <a:xfrm rot="743361">
                  <a:off x="7607" y="15844"/>
                  <a:ext cx="157250" cy="879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3CC33"/>
                </a:solidFill>
                <a:ln w="9525" cap="flat">
                  <a:solidFill>
                    <a:srgbClr val="000000"/>
                  </a:solidFill>
                  <a:prstDash val="solid"/>
                  <a:round/>
                </a:ln>
                <a:effectLst/>
              </p:spPr>
              <p:txBody>
                <a:bodyPr wrap="square" lIns="0" tIns="0" rIns="0" bIns="0" numCol="1" anchor="ctr">
                  <a:noAutofit/>
                </a:bodyPr>
                <a:lstStyle/>
                <a:p>
                  <a:pPr lvl="0" algn="l">
                    <a:defRPr sz="1200" b="0"/>
                  </a:pPr>
                  <a:endParaRPr/>
                </a:p>
              </p:txBody>
            </p:sp>
            <p:grpSp>
              <p:nvGrpSpPr>
                <p:cNvPr id="275" name="Group 275"/>
                <p:cNvGrpSpPr/>
                <p:nvPr/>
              </p:nvGrpSpPr>
              <p:grpSpPr>
                <a:xfrm>
                  <a:off x="40700" y="16745"/>
                  <a:ext cx="101338" cy="83916"/>
                  <a:chOff x="0" y="0"/>
                  <a:chExt cx="101337" cy="83914"/>
                </a:xfrm>
              </p:grpSpPr>
              <p:sp>
                <p:nvSpPr>
                  <p:cNvPr id="272" name="Shape 272"/>
                  <p:cNvSpPr/>
                  <p:nvPr/>
                </p:nvSpPr>
                <p:spPr>
                  <a:xfrm rot="895377">
                    <a:off x="6679" y="10259"/>
                    <a:ext cx="87980" cy="6339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3498" y="0"/>
                          <a:pt x="7813" y="0"/>
                        </a:cubicBezTo>
                        <a:lnTo>
                          <a:pt x="12277" y="0"/>
                        </a:lnTo>
                        <a:cubicBezTo>
                          <a:pt x="15322" y="0"/>
                          <a:pt x="18089" y="4889"/>
                          <a:pt x="19367" y="12526"/>
                        </a:cubicBezTo>
                        <a:lnTo>
                          <a:pt x="21600" y="12526"/>
                        </a:lnTo>
                        <a:lnTo>
                          <a:pt x="17858" y="21600"/>
                        </a:lnTo>
                        <a:lnTo>
                          <a:pt x="12671" y="12526"/>
                        </a:lnTo>
                        <a:lnTo>
                          <a:pt x="14903" y="12526"/>
                        </a:lnTo>
                        <a:cubicBezTo>
                          <a:pt x="13962" y="6904"/>
                          <a:pt x="12192" y="2670"/>
                          <a:pt x="10045" y="900"/>
                        </a:cubicBezTo>
                        <a:lnTo>
                          <a:pt x="10045" y="900"/>
                        </a:lnTo>
                        <a:cubicBezTo>
                          <a:pt x="6734" y="3630"/>
                          <a:pt x="4464" y="12048"/>
                          <a:pt x="4464" y="21600"/>
                        </a:cubicBezTo>
                        <a:close/>
                      </a:path>
                    </a:pathLst>
                  </a:custGeom>
                  <a:solidFill>
                    <a:srgbClr val="FFFFFF"/>
                  </a:solidFill>
                  <a:ln w="3175" cap="flat">
                    <a:solidFill>
                      <a:srgbClr val="000000"/>
                    </a:solidFill>
                    <a:prstDash val="solid"/>
                    <a:round/>
                  </a:ln>
                  <a:effectLst/>
                </p:spPr>
                <p:txBody>
                  <a:bodyPr wrap="square" lIns="0" tIns="0" rIns="0" bIns="0" numCol="1" anchor="ctr">
                    <a:noAutofit/>
                  </a:bodyPr>
                  <a:lstStyle/>
                  <a:p>
                    <a:pPr lvl="0" algn="l">
                      <a:defRPr sz="1200" b="0"/>
                    </a:pPr>
                    <a:endParaRPr/>
                  </a:p>
                </p:txBody>
              </p:sp>
              <p:sp>
                <p:nvSpPr>
                  <p:cNvPr id="273" name="Shape 273"/>
                  <p:cNvSpPr/>
                  <p:nvPr/>
                </p:nvSpPr>
                <p:spPr>
                  <a:xfrm rot="895377">
                    <a:off x="7472" y="4199"/>
                    <a:ext cx="40916" cy="6339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7522" y="0"/>
                          <a:pt x="16800" y="0"/>
                        </a:cubicBezTo>
                        <a:cubicBezTo>
                          <a:pt x="18425" y="0"/>
                          <a:pt x="20042" y="303"/>
                          <a:pt x="21600" y="900"/>
                        </a:cubicBezTo>
                        <a:lnTo>
                          <a:pt x="21600" y="900"/>
                        </a:lnTo>
                        <a:cubicBezTo>
                          <a:pt x="14480" y="3630"/>
                          <a:pt x="9600" y="12048"/>
                          <a:pt x="9600" y="21600"/>
                        </a:cubicBezTo>
                        <a:close/>
                      </a:path>
                    </a:pathLst>
                  </a:custGeom>
                  <a:solidFill>
                    <a:srgbClr val="CCCCCC"/>
                  </a:solidFill>
                  <a:ln w="12700" cap="flat">
                    <a:noFill/>
                    <a:miter lim="400000"/>
                  </a:ln>
                  <a:effectLst/>
                </p:spPr>
                <p:txBody>
                  <a:bodyPr wrap="square" lIns="0" tIns="0" rIns="0" bIns="0" numCol="1" anchor="ctr">
                    <a:noAutofit/>
                  </a:bodyPr>
                  <a:lstStyle/>
                  <a:p>
                    <a:pPr lvl="0" algn="l">
                      <a:defRPr sz="1200" b="0"/>
                    </a:pPr>
                    <a:endParaRPr/>
                  </a:p>
                </p:txBody>
              </p:sp>
              <p:sp>
                <p:nvSpPr>
                  <p:cNvPr id="274" name="Shape 274"/>
                  <p:cNvSpPr/>
                  <p:nvPr/>
                </p:nvSpPr>
                <p:spPr>
                  <a:xfrm rot="895377">
                    <a:off x="46581" y="9321"/>
                    <a:ext cx="9093" cy="26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315" y="0"/>
                          <a:pt x="14590" y="7276"/>
                          <a:pt x="21600" y="21600"/>
                        </a:cubicBezTo>
                      </a:path>
                    </a:pathLst>
                  </a:custGeom>
                  <a:noFill/>
                  <a:ln w="3175" cap="flat">
                    <a:solidFill>
                      <a:srgbClr val="000000"/>
                    </a:solidFill>
                    <a:prstDash val="solid"/>
                    <a:round/>
                  </a:ln>
                  <a:effectLst/>
                </p:spPr>
                <p:txBody>
                  <a:bodyPr wrap="square" lIns="0" tIns="0" rIns="0" bIns="0" numCol="1" anchor="ctr">
                    <a:noAutofit/>
                  </a:bodyPr>
                  <a:lstStyle/>
                  <a:p>
                    <a:pPr lvl="0" algn="l">
                      <a:defRPr sz="1200" b="0"/>
                    </a:pPr>
                    <a:endParaRPr/>
                  </a:p>
                </p:txBody>
              </p:sp>
            </p:grpSp>
          </p:grpSp>
        </p:grpSp>
      </p:grpSp>
      <p:sp>
        <p:nvSpPr>
          <p:cNvPr id="279" name="Shape 279"/>
          <p:cNvSpPr/>
          <p:nvPr/>
        </p:nvSpPr>
        <p:spPr>
          <a:xfrm>
            <a:off x="6931025" y="1485900"/>
            <a:ext cx="385217" cy="1778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l">
              <a:defRPr sz="1200" b="0"/>
            </a:lvl1pPr>
          </a:lstStyle>
          <a:p>
            <a:pPr lvl="0">
              <a:defRPr sz="1800"/>
            </a:pPr>
            <a:r>
              <a:rPr sz="1200"/>
              <a:t>RHIC</a:t>
            </a:r>
          </a:p>
        </p:txBody>
      </p:sp>
      <p:grpSp>
        <p:nvGrpSpPr>
          <p:cNvPr id="284" name="Group 284"/>
          <p:cNvGrpSpPr/>
          <p:nvPr/>
        </p:nvGrpSpPr>
        <p:grpSpPr>
          <a:xfrm>
            <a:off x="5143500" y="3608387"/>
            <a:ext cx="3736975" cy="3249613"/>
            <a:chOff x="0" y="0"/>
            <a:chExt cx="3736975" cy="3249612"/>
          </a:xfrm>
        </p:grpSpPr>
        <p:pic>
          <p:nvPicPr>
            <p:cNvPr id="280" name="RhicLuminosityPP.png" descr="RhicLuminosityPP.png"/>
            <p:cNvPicPr/>
            <p:nvPr/>
          </p:nvPicPr>
          <p:blipFill>
            <a:blip r:embed="rId2">
              <a:extLst/>
            </a:blip>
            <a:stretch>
              <a:fillRect/>
            </a:stretch>
          </p:blipFill>
          <p:spPr>
            <a:xfrm>
              <a:off x="0" y="0"/>
              <a:ext cx="3736975" cy="3249613"/>
            </a:xfrm>
            <a:prstGeom prst="rect">
              <a:avLst/>
            </a:prstGeom>
            <a:ln w="12700" cap="flat">
              <a:noFill/>
              <a:miter lim="400000"/>
            </a:ln>
            <a:effectLst/>
          </p:spPr>
        </p:pic>
        <p:grpSp>
          <p:nvGrpSpPr>
            <p:cNvPr id="283" name="Group 283"/>
            <p:cNvGrpSpPr/>
            <p:nvPr/>
          </p:nvGrpSpPr>
          <p:grpSpPr>
            <a:xfrm>
              <a:off x="571478" y="639222"/>
              <a:ext cx="1844914" cy="892973"/>
              <a:chOff x="0" y="0"/>
              <a:chExt cx="1844912" cy="892971"/>
            </a:xfrm>
          </p:grpSpPr>
          <p:sp>
            <p:nvSpPr>
              <p:cNvPr id="281" name="Shape 281"/>
              <p:cNvSpPr/>
              <p:nvPr/>
            </p:nvSpPr>
            <p:spPr>
              <a:xfrm>
                <a:off x="0" y="95317"/>
                <a:ext cx="1714436" cy="7976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l">
                  <a:defRPr sz="1200" b="0">
                    <a:solidFill>
                      <a:srgbClr val="0000FF"/>
                    </a:solidFill>
                    <a:latin typeface="Arial"/>
                    <a:ea typeface="Arial"/>
                    <a:cs typeface="Arial"/>
                    <a:sym typeface="Arial"/>
                  </a:defRPr>
                </a:lvl1pPr>
              </a:lstStyle>
              <a:p>
                <a:pPr lvl="0">
                  <a:defRPr sz="1800">
                    <a:solidFill>
                      <a:srgbClr val="000000"/>
                    </a:solidFill>
                  </a:defRPr>
                </a:pPr>
                <a:r>
                  <a:rPr sz="1200">
                    <a:solidFill>
                      <a:srgbClr val="0000FF"/>
                    </a:solidFill>
                  </a:rPr>
                  <a:t>p+p luminosity from Run-13 exceeds all previous p+p runs combined </a:t>
                </a:r>
              </a:p>
            </p:txBody>
          </p:sp>
          <p:sp>
            <p:nvSpPr>
              <p:cNvPr id="282" name="Shape 282"/>
              <p:cNvSpPr/>
              <p:nvPr/>
            </p:nvSpPr>
            <p:spPr>
              <a:xfrm flipV="1">
                <a:off x="1428918" y="-1"/>
                <a:ext cx="415995" cy="153312"/>
              </a:xfrm>
              <a:prstGeom prst="line">
                <a:avLst/>
              </a:prstGeom>
              <a:noFill/>
              <a:ln w="25400" cap="flat">
                <a:solidFill>
                  <a:srgbClr val="0000FF"/>
                </a:solidFill>
                <a:prstDash val="solid"/>
                <a:round/>
                <a:tailEnd type="triangle" w="med" len="med"/>
              </a:ln>
              <a:effectLst/>
            </p:spPr>
            <p:txBody>
              <a:bodyPr wrap="square" lIns="0" tIns="0" rIns="0" bIns="0" numCol="1" anchor="t">
                <a:noAutofit/>
              </a:bodyPr>
              <a:lstStyle/>
              <a:p>
                <a:pPr lvl="0" algn="l" defTabSz="457200">
                  <a:defRPr sz="1200" b="0"/>
                </a:pPr>
                <a:endParaRPr/>
              </a:p>
            </p:txBody>
          </p:sp>
        </p:grpSp>
      </p:grpSp>
      <p:pic>
        <p:nvPicPr>
          <p:cNvPr id="285" name="THP055f1.png" descr="THP055f1.tiff"/>
          <p:cNvPicPr/>
          <p:nvPr/>
        </p:nvPicPr>
        <p:blipFill>
          <a:blip r:embed="rId3">
            <a:extLst/>
          </a:blip>
          <a:stretch>
            <a:fillRect/>
          </a:stretch>
        </p:blipFill>
        <p:spPr>
          <a:xfrm>
            <a:off x="609600" y="4953000"/>
            <a:ext cx="3771900" cy="1341438"/>
          </a:xfrm>
          <a:prstGeom prst="rect">
            <a:avLst/>
          </a:prstGeom>
          <a:ln w="12700">
            <a:miter lim="400000"/>
          </a:ln>
        </p:spPr>
      </p:pic>
      <p:sp>
        <p:nvSpPr>
          <p:cNvPr id="286" name="Shape 286"/>
          <p:cNvSpPr>
            <a:spLocks noGrp="1"/>
          </p:cNvSpPr>
          <p:nvPr>
            <p:ph type="body" idx="4294967295"/>
          </p:nvPr>
        </p:nvSpPr>
        <p:spPr>
          <a:xfrm>
            <a:off x="114300" y="815975"/>
            <a:ext cx="5029200" cy="6042025"/>
          </a:xfrm>
          <a:prstGeom prst="rect">
            <a:avLst/>
          </a:prstGeom>
        </p:spPr>
        <p:txBody>
          <a:bodyPr lIns="0" tIns="0" rIns="0" bIns="0">
            <a:normAutofit/>
          </a:bodyPr>
          <a:lstStyle/>
          <a:p>
            <a:pPr marL="233362" marR="0" lvl="0" indent="-233362" defTabSz="914400">
              <a:spcBef>
                <a:spcPts val="400"/>
              </a:spcBef>
              <a:buClrTx/>
              <a:buSzPct val="65000"/>
              <a:buFontTx/>
              <a:buBlip>
                <a:blip r:embed="rId4"/>
              </a:buBlip>
              <a:defRPr sz="1800">
                <a:solidFill>
                  <a:srgbClr val="000000"/>
                </a:solidFill>
                <a:uFillTx/>
              </a:defRPr>
            </a:pPr>
            <a:r>
              <a:rPr sz="2000">
                <a:solidFill>
                  <a:srgbClr val="0000FF"/>
                </a:solidFill>
                <a:latin typeface="+mj-lt"/>
                <a:ea typeface="+mj-ea"/>
                <a:cs typeface="+mj-cs"/>
                <a:sym typeface="Helvetica"/>
              </a:rPr>
              <a:t>Successful development of all necessary tools to accelerate polarized protons in the injector and in RHIC (polar. source, [partial] Siberian snakes, polarimeters)</a:t>
            </a:r>
          </a:p>
          <a:p>
            <a:pPr marL="233362" marR="0" lvl="0" indent="-233362" defTabSz="914400">
              <a:spcBef>
                <a:spcPts val="400"/>
              </a:spcBef>
              <a:buClrTx/>
              <a:buSzPct val="65000"/>
              <a:buFontTx/>
              <a:buBlip>
                <a:blip r:embed="rId4"/>
              </a:buBlip>
              <a:defRPr sz="1800">
                <a:solidFill>
                  <a:srgbClr val="000000"/>
                </a:solidFill>
                <a:uFillTx/>
              </a:defRPr>
            </a:pPr>
            <a:endParaRPr sz="2000">
              <a:latin typeface="+mj-lt"/>
              <a:ea typeface="+mj-ea"/>
              <a:cs typeface="+mj-cs"/>
              <a:sym typeface="Helvetica"/>
            </a:endParaRPr>
          </a:p>
          <a:p>
            <a:pPr marL="233362" marR="0" lvl="0" indent="-233362" defTabSz="914400">
              <a:spcBef>
                <a:spcPts val="400"/>
              </a:spcBef>
              <a:buClrTx/>
              <a:buSzPct val="65000"/>
              <a:buFontTx/>
              <a:buBlip>
                <a:blip r:embed="rId4"/>
              </a:buBlip>
              <a:defRPr sz="1800">
                <a:solidFill>
                  <a:srgbClr val="000000"/>
                </a:solidFill>
                <a:uFillTx/>
              </a:defRPr>
            </a:pPr>
            <a:r>
              <a:rPr sz="2000">
                <a:solidFill>
                  <a:srgbClr val="0000FF"/>
                </a:solidFill>
                <a:latin typeface="+mj-lt"/>
                <a:ea typeface="+mj-ea"/>
                <a:cs typeface="+mj-cs"/>
                <a:sym typeface="Helvetica"/>
              </a:rPr>
              <a:t>Polarized proton collisions in RHIC:</a:t>
            </a:r>
          </a:p>
          <a:p>
            <a:pPr marL="339725" marR="0" lvl="1" indent="-230187" defTabSz="914400">
              <a:spcBef>
                <a:spcPts val="400"/>
              </a:spcBef>
              <a:buClrTx/>
              <a:buSzPct val="65000"/>
              <a:buFontTx/>
              <a:buBlip>
                <a:blip r:embed="rId5"/>
              </a:buBlip>
              <a:defRPr sz="1800">
                <a:solidFill>
                  <a:srgbClr val="000000"/>
                </a:solidFill>
                <a:uFillTx/>
              </a:defRPr>
            </a:pPr>
            <a:r>
              <a:rPr>
                <a:latin typeface="+mj-lt"/>
                <a:ea typeface="+mj-ea"/>
                <a:cs typeface="+mj-cs"/>
                <a:sym typeface="Helvetica"/>
              </a:rPr>
              <a:t>√s=200 GeV: P~59%, L</a:t>
            </a:r>
            <a:r>
              <a:rPr baseline="-25000">
                <a:latin typeface="+mj-lt"/>
                <a:ea typeface="+mj-ea"/>
                <a:cs typeface="+mj-cs"/>
                <a:sym typeface="Helvetica"/>
              </a:rPr>
              <a:t>peak</a:t>
            </a:r>
            <a:r>
              <a:rPr>
                <a:latin typeface="+mj-lt"/>
                <a:ea typeface="+mj-ea"/>
                <a:cs typeface="+mj-cs"/>
                <a:sym typeface="Helvetica"/>
              </a:rPr>
              <a:t>~0.5x10</a:t>
            </a:r>
            <a:r>
              <a:rPr baseline="30000">
                <a:latin typeface="+mj-lt"/>
                <a:ea typeface="+mj-ea"/>
                <a:cs typeface="+mj-cs"/>
                <a:sym typeface="Helvetica"/>
              </a:rPr>
              <a:t>32 </a:t>
            </a:r>
            <a:r>
              <a:rPr>
                <a:latin typeface="+mj-lt"/>
                <a:ea typeface="+mj-ea"/>
                <a:cs typeface="+mj-cs"/>
                <a:sym typeface="Helvetica"/>
              </a:rPr>
              <a:t>cm</a:t>
            </a:r>
            <a:r>
              <a:rPr baseline="30000">
                <a:latin typeface="+mj-lt"/>
                <a:ea typeface="+mj-ea"/>
                <a:cs typeface="+mj-cs"/>
                <a:sym typeface="Helvetica"/>
              </a:rPr>
              <a:t>-2</a:t>
            </a:r>
            <a:r>
              <a:rPr>
                <a:latin typeface="+mj-lt"/>
                <a:ea typeface="+mj-ea"/>
                <a:cs typeface="+mj-cs"/>
                <a:sym typeface="Helvetica"/>
              </a:rPr>
              <a:t>s</a:t>
            </a:r>
            <a:r>
              <a:rPr baseline="30000">
                <a:latin typeface="+mj-lt"/>
                <a:ea typeface="+mj-ea"/>
                <a:cs typeface="+mj-cs"/>
                <a:sym typeface="Helvetica"/>
              </a:rPr>
              <a:t>-1</a:t>
            </a:r>
          </a:p>
          <a:p>
            <a:pPr marL="339725" marR="0" lvl="1" indent="-230187" defTabSz="914400">
              <a:spcBef>
                <a:spcPts val="400"/>
              </a:spcBef>
              <a:buClrTx/>
              <a:buSzPct val="65000"/>
              <a:buFontTx/>
              <a:buBlip>
                <a:blip r:embed="rId5"/>
              </a:buBlip>
              <a:defRPr sz="1800">
                <a:solidFill>
                  <a:srgbClr val="000000"/>
                </a:solidFill>
                <a:uFillTx/>
              </a:defRPr>
            </a:pPr>
            <a:r>
              <a:rPr>
                <a:latin typeface="+mj-lt"/>
                <a:ea typeface="+mj-ea"/>
                <a:cs typeface="+mj-cs"/>
                <a:sym typeface="Helvetica"/>
              </a:rPr>
              <a:t>√s=510 GeV: P~52%, L</a:t>
            </a:r>
            <a:r>
              <a:rPr baseline="-25000">
                <a:latin typeface="+mj-lt"/>
                <a:ea typeface="+mj-ea"/>
                <a:cs typeface="+mj-cs"/>
                <a:sym typeface="Helvetica"/>
              </a:rPr>
              <a:t>peak</a:t>
            </a:r>
            <a:r>
              <a:rPr>
                <a:latin typeface="+mj-lt"/>
                <a:ea typeface="+mj-ea"/>
                <a:cs typeface="+mj-cs"/>
                <a:sym typeface="Helvetica"/>
              </a:rPr>
              <a:t>~2.5x10</a:t>
            </a:r>
            <a:r>
              <a:rPr baseline="30000">
                <a:latin typeface="+mj-lt"/>
                <a:ea typeface="+mj-ea"/>
                <a:cs typeface="+mj-cs"/>
                <a:sym typeface="Helvetica"/>
              </a:rPr>
              <a:t>32</a:t>
            </a:r>
            <a:r>
              <a:rPr>
                <a:latin typeface="+mj-lt"/>
                <a:ea typeface="+mj-ea"/>
                <a:cs typeface="+mj-cs"/>
                <a:sym typeface="Helvetica"/>
              </a:rPr>
              <a:t>cm</a:t>
            </a:r>
            <a:r>
              <a:rPr baseline="30000">
                <a:latin typeface="+mj-lt"/>
                <a:ea typeface="+mj-ea"/>
                <a:cs typeface="+mj-cs"/>
                <a:sym typeface="Helvetica"/>
              </a:rPr>
              <a:t>-2</a:t>
            </a:r>
            <a:r>
              <a:rPr>
                <a:latin typeface="+mj-lt"/>
                <a:ea typeface="+mj-ea"/>
                <a:cs typeface="+mj-cs"/>
                <a:sym typeface="Helvetica"/>
              </a:rPr>
              <a:t>s</a:t>
            </a:r>
            <a:r>
              <a:rPr baseline="30000">
                <a:latin typeface="+mj-lt"/>
                <a:ea typeface="+mj-ea"/>
                <a:cs typeface="+mj-cs"/>
                <a:sym typeface="Helvetica"/>
              </a:rPr>
              <a:t>-1</a:t>
            </a:r>
          </a:p>
          <a:p>
            <a:pPr marL="233362" marR="0" lvl="0" indent="-233362" defTabSz="914400">
              <a:spcBef>
                <a:spcPts val="400"/>
              </a:spcBef>
              <a:buClrTx/>
              <a:buSzPct val="65000"/>
              <a:buFontTx/>
              <a:buBlip>
                <a:blip r:embed="rId5"/>
              </a:buBlip>
              <a:defRPr sz="1800">
                <a:solidFill>
                  <a:srgbClr val="000000"/>
                </a:solidFill>
                <a:uFillTx/>
              </a:defRPr>
            </a:pPr>
            <a:endParaRPr baseline="30000">
              <a:latin typeface="+mj-lt"/>
              <a:ea typeface="+mj-ea"/>
              <a:cs typeface="+mj-cs"/>
              <a:sym typeface="Helvetica"/>
            </a:endParaRPr>
          </a:p>
          <a:p>
            <a:pPr marL="233362" marR="0" lvl="0" indent="-233362" defTabSz="914400">
              <a:spcBef>
                <a:spcPts val="400"/>
              </a:spcBef>
              <a:buClrTx/>
              <a:buSzPct val="65000"/>
              <a:buFontTx/>
              <a:buBlip>
                <a:blip r:embed="rId5"/>
              </a:buBlip>
              <a:defRPr sz="1800">
                <a:solidFill>
                  <a:srgbClr val="000000"/>
                </a:solidFill>
                <a:uFillTx/>
              </a:defRPr>
            </a:pPr>
            <a:r>
              <a:rPr sz="2000">
                <a:solidFill>
                  <a:srgbClr val="0000FF"/>
                </a:solidFill>
                <a:latin typeface="+mj-lt"/>
                <a:ea typeface="+mj-ea"/>
                <a:cs typeface="+mj-cs"/>
                <a:sym typeface="Helvetica"/>
              </a:rPr>
              <a:t>Ongoing upgrade: Luminosity increase with electron lenses to compensate for beam-beam interactions (commissioned)</a:t>
            </a:r>
          </a:p>
        </p:txBody>
      </p:sp>
    </p:spTree>
    <p:extLst>
      <p:ext uri="{BB962C8B-B14F-4D97-AF65-F5344CB8AC3E}">
        <p14:creationId xmlns:p14="http://schemas.microsoft.com/office/powerpoint/2010/main" val="321989893"/>
      </p:ext>
    </p:extLst>
  </p:cSld>
  <p:clrMapOvr>
    <a:masterClrMapping/>
  </p:clrMapOvr>
  <p:transition xmlns:p14="http://schemas.microsoft.com/office/powerpoint/2010/mai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3"/>
          <p:cNvSpPr>
            <a:spLocks noGrp="1" noChangeArrowheads="1"/>
          </p:cNvSpPr>
          <p:nvPr>
            <p:ph type="title"/>
          </p:nvPr>
        </p:nvSpPr>
        <p:spPr/>
        <p:txBody>
          <a:bodyPr/>
          <a:lstStyle/>
          <a:p>
            <a:pPr eaLnBrk="1" hangingPunct="1"/>
            <a:r>
              <a:rPr dirty="0">
                <a:latin typeface="Helvetica" charset="0"/>
                <a:ea typeface="ＭＳ Ｐゴシック" charset="0"/>
              </a:rPr>
              <a:t> RHIC performance</a:t>
            </a:r>
          </a:p>
        </p:txBody>
      </p:sp>
      <p:sp>
        <p:nvSpPr>
          <p:cNvPr id="8195" name="Text Box 15"/>
          <p:cNvSpPr txBox="1">
            <a:spLocks noChangeArrowheads="1"/>
          </p:cNvSpPr>
          <p:nvPr/>
        </p:nvSpPr>
        <p:spPr bwMode="auto">
          <a:xfrm>
            <a:off x="6096000" y="1524000"/>
            <a:ext cx="20441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sz="1400" dirty="0">
                <a:latin typeface="Helvetica" charset="0"/>
                <a:cs typeface="Helvetica" charset="0"/>
              </a:rPr>
              <a:t>Polarized proton runs</a:t>
            </a:r>
          </a:p>
        </p:txBody>
      </p:sp>
      <p:sp>
        <p:nvSpPr>
          <p:cNvPr id="8196" name="Text Box 16"/>
          <p:cNvSpPr txBox="1">
            <a:spLocks noChangeArrowheads="1"/>
          </p:cNvSpPr>
          <p:nvPr/>
        </p:nvSpPr>
        <p:spPr bwMode="auto">
          <a:xfrm rot="-5400000">
            <a:off x="3664744" y="2907507"/>
            <a:ext cx="2298700"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sz="1200" dirty="0">
                <a:latin typeface="Helvetica" charset="0"/>
                <a:cs typeface="Helvetica" charset="0"/>
              </a:rPr>
              <a:t>Integrated luminosity L [pb</a:t>
            </a:r>
            <a:r>
              <a:rPr lang="en-US" sz="1200" baseline="30000" dirty="0">
                <a:latin typeface="Helvetica" charset="0"/>
                <a:cs typeface="Helvetica" charset="0"/>
              </a:rPr>
              <a:t>-1</a:t>
            </a:r>
            <a:r>
              <a:rPr lang="en-US" sz="1200" dirty="0">
                <a:latin typeface="Helvetica" charset="0"/>
                <a:cs typeface="Helvetica" charset="0"/>
              </a:rPr>
              <a:t>]</a:t>
            </a:r>
          </a:p>
        </p:txBody>
      </p:sp>
      <p:sp>
        <p:nvSpPr>
          <p:cNvPr id="8197" name="Rectangle 3"/>
          <p:cNvSpPr>
            <a:spLocks noChangeArrowheads="1"/>
          </p:cNvSpPr>
          <p:nvPr/>
        </p:nvSpPr>
        <p:spPr bwMode="auto">
          <a:xfrm>
            <a:off x="7416800" y="1468438"/>
            <a:ext cx="114300" cy="1143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b="0">
              <a:latin typeface="Helvetica" charset="0"/>
              <a:cs typeface="Helvetica" charset="0"/>
            </a:endParaRPr>
          </a:p>
        </p:txBody>
      </p:sp>
      <p:pic>
        <p:nvPicPr>
          <p:cNvPr id="8" name="Picture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181600" y="1776118"/>
            <a:ext cx="3962399" cy="416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0" y="1501718"/>
            <a:ext cx="5105400" cy="4441882"/>
          </a:xfrm>
          <a:prstGeom prst="rect">
            <a:avLst/>
          </a:prstGeom>
        </p:spPr>
      </p:pic>
    </p:spTree>
    <p:extLst>
      <p:ext uri="{BB962C8B-B14F-4D97-AF65-F5344CB8AC3E}">
        <p14:creationId xmlns:p14="http://schemas.microsoft.com/office/powerpoint/2010/main" val="806913889"/>
      </p:ext>
    </p:extLst>
  </p:cSld>
  <p:clrMapOvr>
    <a:masterClrMapping/>
  </p:clrMapOvr>
  <p:transition xmlns:p14="http://schemas.microsoft.com/office/powerpoint/2010/main" spd="slow">
    <p:cut thruBlk="1"/>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lIns="64291" tIns="32146" rIns="64291" bIns="32146"/>
          <a:lstStyle/>
          <a:p>
            <a:pPr>
              <a:defRPr/>
            </a:pPr>
            <a:fld id="{29075C4B-6E32-2B48-934C-B63CD775D609}" type="slidenum">
              <a:rPr lang="en-US" smtClean="0"/>
              <a:pPr>
                <a:defRPr/>
              </a:pPr>
              <a:t>7</a:t>
            </a:fld>
            <a:endParaRPr lang="en-US"/>
          </a:p>
        </p:txBody>
      </p:sp>
      <p:pic>
        <p:nvPicPr>
          <p:cNvPr id="55299" name="Picture 1"/>
          <p:cNvPicPr>
            <a:picLocks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5300" name="Rectangle 2"/>
          <p:cNvSpPr>
            <a:spLocks noGrp="1" noChangeArrowheads="1"/>
          </p:cNvSpPr>
          <p:nvPr>
            <p:ph type="title"/>
          </p:nvPr>
        </p:nvSpPr>
        <p:spPr/>
        <p:txBody>
          <a:bodyPr rIns="116994"/>
          <a:lstStyle/>
          <a:p>
            <a:pPr marL="40182" algn="ctr"/>
            <a:r>
              <a:rPr lang="en-US" dirty="0"/>
              <a:t>Detector Collaborations</a:t>
            </a:r>
          </a:p>
        </p:txBody>
      </p:sp>
      <p:sp>
        <p:nvSpPr>
          <p:cNvPr id="7171" name="Text Box 3"/>
          <p:cNvSpPr txBox="1">
            <a:spLocks noChangeArrowheads="1"/>
          </p:cNvSpPr>
          <p:nvPr/>
        </p:nvSpPr>
        <p:spPr bwMode="auto">
          <a:xfrm>
            <a:off x="6689452" y="6438305"/>
            <a:ext cx="258961" cy="250031"/>
          </a:xfrm>
          <a:prstGeom prst="rect">
            <a:avLst/>
          </a:prstGeom>
          <a:noFill/>
          <a:ln w="12700">
            <a:noFill/>
            <a:miter lim="800000"/>
            <a:headEnd/>
            <a:tailEnd/>
          </a:ln>
        </p:spPr>
        <p:txBody>
          <a:bodyPr wrap="none" lIns="64291" tIns="32146" rIns="64291" bIns="32146" anchor="b">
            <a:prstTxWarp prst="textNoShape">
              <a:avLst/>
            </a:prstTxWarp>
          </a:bodyPr>
          <a:lstStyle/>
          <a:p>
            <a:pPr algn="ctr">
              <a:defRPr/>
            </a:pPr>
            <a:fld id="{F0C4D258-2668-7547-97A0-5A6EB70D26EF}" type="slidenum">
              <a:rPr lang="en-US" sz="1300">
                <a:solidFill>
                  <a:srgbClr val="042B7F"/>
                </a:solidFill>
                <a:effectLst>
                  <a:outerShdw blurRad="38100" dist="38100" dir="2700000" algn="tl">
                    <a:srgbClr val="DDDDDD"/>
                  </a:outerShdw>
                </a:effectLst>
                <a:latin typeface="Arial" pitchFamily="-65" charset="0"/>
                <a:ea typeface="Arial" pitchFamily="-65" charset="0"/>
                <a:cs typeface="Arial" pitchFamily="-65" charset="0"/>
                <a:sym typeface="Arial" pitchFamily="-65" charset="0"/>
              </a:rPr>
              <a:pPr algn="ctr">
                <a:defRPr/>
              </a:pPr>
              <a:t>7</a:t>
            </a:fld>
            <a:endParaRPr lang="en-US" sz="1300" dirty="0">
              <a:solidFill>
                <a:srgbClr val="042B7F"/>
              </a:solidFill>
              <a:effectLst>
                <a:outerShdw blurRad="38100" dist="38100" dir="2700000" algn="tl">
                  <a:srgbClr val="DDDDDD"/>
                </a:outerShdw>
              </a:effectLst>
              <a:latin typeface="Arial" pitchFamily="-65" charset="0"/>
              <a:ea typeface="Arial" pitchFamily="-65" charset="0"/>
              <a:cs typeface="Arial" pitchFamily="-65" charset="0"/>
              <a:sym typeface="Arial" pitchFamily="-65" charset="0"/>
            </a:endParaRPr>
          </a:p>
        </p:txBody>
      </p:sp>
      <p:pic>
        <p:nvPicPr>
          <p:cNvPr id="55302" name="Picture 4"/>
          <p:cNvPicPr>
            <a:picLocks noChangeAspect="1" noChangeArrowheads="1"/>
          </p:cNvPicPr>
          <p:nvPr/>
        </p:nvPicPr>
        <p:blipFill>
          <a:blip r:embed="rId3"/>
          <a:srcRect/>
          <a:stretch>
            <a:fillRect/>
          </a:stretch>
        </p:blipFill>
        <p:spPr bwMode="auto">
          <a:xfrm>
            <a:off x="375047" y="995660"/>
            <a:ext cx="8384977" cy="4290715"/>
          </a:xfrm>
          <a:prstGeom prst="rect">
            <a:avLst/>
          </a:prstGeom>
          <a:noFill/>
          <a:ln w="9525">
            <a:noFill/>
            <a:round/>
            <a:headEnd/>
            <a:tailEnd/>
          </a:ln>
        </p:spPr>
      </p:pic>
      <p:sp>
        <p:nvSpPr>
          <p:cNvPr id="55303" name="Rectangle 5"/>
          <p:cNvSpPr>
            <a:spLocks/>
          </p:cNvSpPr>
          <p:nvPr/>
        </p:nvSpPr>
        <p:spPr bwMode="auto">
          <a:xfrm>
            <a:off x="4705945" y="5527477"/>
            <a:ext cx="3937992" cy="330398"/>
          </a:xfrm>
          <a:prstGeom prst="rect">
            <a:avLst/>
          </a:prstGeom>
          <a:noFill/>
          <a:ln w="12700">
            <a:solidFill>
              <a:srgbClr val="000000"/>
            </a:solidFill>
            <a:miter lim="800000"/>
            <a:headEnd/>
            <a:tailEnd/>
          </a:ln>
        </p:spPr>
        <p:txBody>
          <a:bodyPr lIns="0" tIns="0" rIns="40638" bIns="0">
            <a:prstTxWarp prst="textNoShape">
              <a:avLst/>
            </a:prstTxWarp>
          </a:bodyPr>
          <a:lstStyle/>
          <a:p>
            <a:pPr marL="40182" algn="ctr"/>
            <a:r>
              <a:rPr lang="en-US" sz="1700" b="1" dirty="0" smtClean="0">
                <a:ea typeface="Arial" pitchFamily="-83" charset="0"/>
                <a:cs typeface="Arial" pitchFamily="-83" charset="0"/>
              </a:rPr>
              <a:t>~550 </a:t>
            </a:r>
            <a:r>
              <a:rPr lang="en-US" sz="1700" b="1" dirty="0">
                <a:ea typeface="Arial" pitchFamily="-83" charset="0"/>
                <a:cs typeface="Arial" pitchFamily="-83" charset="0"/>
              </a:rPr>
              <a:t>collaborators from </a:t>
            </a:r>
            <a:r>
              <a:rPr lang="en-US" sz="1700" b="1" dirty="0" smtClean="0">
                <a:ea typeface="Arial" pitchFamily="-83" charset="0"/>
                <a:cs typeface="Arial" pitchFamily="-83" charset="0"/>
              </a:rPr>
              <a:t>15 </a:t>
            </a:r>
            <a:r>
              <a:rPr lang="en-US" sz="1700" b="1" dirty="0">
                <a:ea typeface="Arial" pitchFamily="-83" charset="0"/>
                <a:cs typeface="Arial" pitchFamily="-83" charset="0"/>
              </a:rPr>
              <a:t>countries</a:t>
            </a:r>
          </a:p>
        </p:txBody>
      </p:sp>
      <p:sp>
        <p:nvSpPr>
          <p:cNvPr id="55304" name="Rectangle 6"/>
          <p:cNvSpPr>
            <a:spLocks/>
          </p:cNvSpPr>
          <p:nvPr/>
        </p:nvSpPr>
        <p:spPr bwMode="auto">
          <a:xfrm>
            <a:off x="553641" y="5527477"/>
            <a:ext cx="3875484" cy="330398"/>
          </a:xfrm>
          <a:prstGeom prst="rect">
            <a:avLst/>
          </a:prstGeom>
          <a:noFill/>
          <a:ln w="12700">
            <a:solidFill>
              <a:srgbClr val="000000"/>
            </a:solidFill>
            <a:miter lim="800000"/>
            <a:headEnd/>
            <a:tailEnd/>
          </a:ln>
        </p:spPr>
        <p:txBody>
          <a:bodyPr lIns="0" tIns="0" rIns="40638" bIns="0">
            <a:prstTxWarp prst="textNoShape">
              <a:avLst/>
            </a:prstTxWarp>
          </a:bodyPr>
          <a:lstStyle/>
          <a:p>
            <a:pPr marL="40182" algn="ctr"/>
            <a:r>
              <a:rPr lang="en-US" sz="1700" b="1" dirty="0" smtClean="0">
                <a:ea typeface="Arial" pitchFamily="-83" charset="0"/>
                <a:cs typeface="Arial" pitchFamily="-83" charset="0"/>
              </a:rPr>
              <a:t>~580 </a:t>
            </a:r>
            <a:r>
              <a:rPr lang="en-US" sz="1700" b="1" dirty="0">
                <a:ea typeface="Arial" pitchFamily="-83" charset="0"/>
                <a:cs typeface="Arial" pitchFamily="-83" charset="0"/>
              </a:rPr>
              <a:t>collaborators from </a:t>
            </a:r>
            <a:r>
              <a:rPr lang="en-US" sz="1700" b="1" dirty="0" smtClean="0">
                <a:ea typeface="Arial" pitchFamily="-83" charset="0"/>
                <a:cs typeface="Arial" pitchFamily="-83" charset="0"/>
              </a:rPr>
              <a:t>13 </a:t>
            </a:r>
            <a:r>
              <a:rPr lang="en-US" sz="1700" b="1" dirty="0">
                <a:ea typeface="Arial" pitchFamily="-83" charset="0"/>
                <a:cs typeface="Arial" pitchFamily="-83" charset="0"/>
              </a:rPr>
              <a:t>countries</a:t>
            </a:r>
          </a:p>
        </p:txBody>
      </p:sp>
    </p:spTree>
  </p:cSld>
  <p:clrMapOvr>
    <a:masterClrMapping/>
  </p:clrMapOvr>
  <p:transition xmlns:p14="http://schemas.microsoft.com/office/powerpoint/2010/main" spd="slow">
    <p:cut thruBlk="1"/>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hape 294"/>
          <p:cNvSpPr/>
          <p:nvPr/>
        </p:nvSpPr>
        <p:spPr>
          <a:xfrm>
            <a:off x="431800" y="926067"/>
            <a:ext cx="4457700" cy="5428291"/>
          </a:xfrm>
          <a:prstGeom prst="roundRect">
            <a:avLst>
              <a:gd name="adj" fmla="val 1862"/>
            </a:avLst>
          </a:prstGeom>
          <a:ln w="38100">
            <a:solidFill>
              <a:srgbClr val="800000"/>
            </a:solidFill>
            <a:round/>
          </a:ln>
          <a:effectLst>
            <a:outerShdw blurRad="38100" dist="23000" dir="5400000" rotWithShape="0">
              <a:srgbClr val="000000">
                <a:alpha val="35000"/>
              </a:srgbClr>
            </a:outerShdw>
          </a:effectLst>
        </p:spPr>
        <p:txBody>
          <a:bodyPr lIns="0" tIns="0" rIns="0" bIns="0" anchor="ctr"/>
          <a:lstStyle/>
          <a:p>
            <a:pPr lvl="0">
              <a:defRPr sz="1800" b="0">
                <a:solidFill>
                  <a:srgbClr val="FFFFFF"/>
                </a:solidFill>
                <a:latin typeface="Arial"/>
                <a:ea typeface="Arial"/>
                <a:cs typeface="Arial"/>
                <a:sym typeface="Arial"/>
              </a:defRPr>
            </a:pPr>
            <a:endParaRPr/>
          </a:p>
        </p:txBody>
      </p:sp>
      <p:sp>
        <p:nvSpPr>
          <p:cNvPr id="295" name="Shape 295"/>
          <p:cNvSpPr>
            <a:spLocks noGrp="1"/>
          </p:cNvSpPr>
          <p:nvPr>
            <p:ph type="title"/>
          </p:nvPr>
        </p:nvSpPr>
        <p:spPr>
          <a:prstGeom prst="rect">
            <a:avLst/>
          </a:prstGeom>
        </p:spPr>
        <p:txBody>
          <a:bodyPr/>
          <a:lstStyle>
            <a:lvl1pPr>
              <a:defRPr sz="3600">
                <a:solidFill>
                  <a:srgbClr val="29297A"/>
                </a:solidFill>
              </a:defRPr>
            </a:lvl1pPr>
          </a:lstStyle>
          <a:p>
            <a:pPr lvl="0">
              <a:defRPr sz="1800" b="0">
                <a:solidFill>
                  <a:srgbClr val="000000"/>
                </a:solidFill>
                <a:uFillTx/>
              </a:defRPr>
            </a:pPr>
            <a:r>
              <a:rPr sz="3600" b="1">
                <a:solidFill>
                  <a:srgbClr val="29297A"/>
                </a:solidFill>
                <a:uFill>
                  <a:solidFill>
                    <a:srgbClr val="013E92"/>
                  </a:solidFill>
                </a:uFill>
              </a:rPr>
              <a:t>Recent RHIC Detector Upgrades</a:t>
            </a:r>
          </a:p>
        </p:txBody>
      </p:sp>
      <p:sp>
        <p:nvSpPr>
          <p:cNvPr id="296" name="Shape 296"/>
          <p:cNvSpPr>
            <a:spLocks noGrp="1"/>
          </p:cNvSpPr>
          <p:nvPr>
            <p:ph type="sldNum" sz="quarter" idx="2"/>
          </p:nvPr>
        </p:nvSpPr>
        <p:spPr>
          <a:xfrm>
            <a:off x="6735453" y="6444084"/>
            <a:ext cx="168896" cy="244252"/>
          </a:xfrm>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effectLst/>
                <a:uFillTx/>
              </a:defRPr>
            </a:pPr>
            <a:fld id="{86CB4B4D-7CA3-9044-876B-883B54F8677D}" type="slidenum">
              <a:rPr sz="1200">
                <a:solidFill>
                  <a:srgbClr val="013E92"/>
                </a:solidFill>
                <a:effectLst>
                  <a:outerShdw blurRad="12700" dist="25400" dir="2700000" rotWithShape="0">
                    <a:srgbClr val="CBCBCB"/>
                  </a:outerShdw>
                </a:effectLst>
                <a:uFill>
                  <a:solidFill>
                    <a:srgbClr val="013E92"/>
                  </a:solidFill>
                </a:uFill>
              </a:rPr>
              <a:t>8</a:t>
            </a:fld>
            <a:endParaRPr sz="1200">
              <a:solidFill>
                <a:srgbClr val="013E92"/>
              </a:solidFill>
              <a:effectLst>
                <a:outerShdw blurRad="12700" dist="25400" dir="2700000" rotWithShape="0">
                  <a:srgbClr val="CBCBCB"/>
                </a:outerShdw>
              </a:effectLst>
              <a:uFill>
                <a:solidFill>
                  <a:srgbClr val="013E92"/>
                </a:solidFill>
              </a:uFill>
            </a:endParaRPr>
          </a:p>
        </p:txBody>
      </p:sp>
      <p:sp>
        <p:nvSpPr>
          <p:cNvPr id="297" name="Shape 297"/>
          <p:cNvSpPr/>
          <p:nvPr/>
        </p:nvSpPr>
        <p:spPr>
          <a:xfrm>
            <a:off x="533398" y="1009538"/>
            <a:ext cx="4254504" cy="61736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800">
                <a:solidFill>
                  <a:srgbClr val="9933FF"/>
                </a:solidFill>
                <a:latin typeface="Arial"/>
                <a:ea typeface="Arial"/>
                <a:cs typeface="Arial"/>
                <a:sym typeface="Arial"/>
              </a:defRPr>
            </a:lvl1pPr>
          </a:lstStyle>
          <a:p>
            <a:pPr lvl="0">
              <a:defRPr b="0">
                <a:solidFill>
                  <a:srgbClr val="000000"/>
                </a:solidFill>
              </a:defRPr>
            </a:pPr>
            <a:r>
              <a:rPr b="1">
                <a:solidFill>
                  <a:srgbClr val="9933FF"/>
                </a:solidFill>
              </a:rPr>
              <a:t>Fully reconstruct open charm/beauty hadrons with displaced vertex </a:t>
            </a:r>
          </a:p>
        </p:txBody>
      </p:sp>
      <p:grpSp>
        <p:nvGrpSpPr>
          <p:cNvPr id="304" name="Group 304"/>
          <p:cNvGrpSpPr/>
          <p:nvPr/>
        </p:nvGrpSpPr>
        <p:grpSpPr>
          <a:xfrm>
            <a:off x="469661" y="1706758"/>
            <a:ext cx="4381978" cy="4497023"/>
            <a:chOff x="0" y="0"/>
            <a:chExt cx="4381976" cy="4497021"/>
          </a:xfrm>
        </p:grpSpPr>
        <p:pic>
          <p:nvPicPr>
            <p:cNvPr id="298" name="image8.jpg" descr="md_XBD201401-00052-01.TIF.jpg"/>
            <p:cNvPicPr/>
            <p:nvPr/>
          </p:nvPicPr>
          <p:blipFill>
            <a:blip r:embed="rId2">
              <a:extLst/>
            </a:blip>
            <a:stretch>
              <a:fillRect/>
            </a:stretch>
          </p:blipFill>
          <p:spPr>
            <a:xfrm>
              <a:off x="85620" y="0"/>
              <a:ext cx="2057401" cy="1952661"/>
            </a:xfrm>
            <a:prstGeom prst="rect">
              <a:avLst/>
            </a:prstGeom>
            <a:ln w="12700" cap="flat">
              <a:noFill/>
              <a:miter lim="400000"/>
            </a:ln>
            <a:effectLst/>
          </p:spPr>
        </p:pic>
        <p:pic>
          <p:nvPicPr>
            <p:cNvPr id="299" name="image9.jpg" descr="HFT-image-for-Web2.jpg"/>
            <p:cNvPicPr/>
            <p:nvPr/>
          </p:nvPicPr>
          <p:blipFill>
            <a:blip r:embed="rId3">
              <a:extLst/>
            </a:blip>
            <a:stretch>
              <a:fillRect/>
            </a:stretch>
          </p:blipFill>
          <p:spPr>
            <a:xfrm>
              <a:off x="2181119" y="0"/>
              <a:ext cx="2083194" cy="1956817"/>
            </a:xfrm>
            <a:prstGeom prst="rect">
              <a:avLst/>
            </a:prstGeom>
            <a:ln w="12700" cap="flat">
              <a:noFill/>
              <a:miter lim="400000"/>
            </a:ln>
            <a:effectLst/>
          </p:spPr>
        </p:pic>
        <p:sp>
          <p:nvSpPr>
            <p:cNvPr id="300" name="Shape 300"/>
            <p:cNvSpPr/>
            <p:nvPr/>
          </p:nvSpPr>
          <p:spPr>
            <a:xfrm>
              <a:off x="263347" y="2022464"/>
              <a:ext cx="3920293" cy="3133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1600" i="1">
                  <a:latin typeface="Arial"/>
                  <a:ea typeface="Arial"/>
                  <a:cs typeface="Arial"/>
                  <a:sym typeface="Arial"/>
                </a:defRPr>
              </a:lvl1pPr>
            </a:lstStyle>
            <a:p>
              <a:pPr lvl="0">
                <a:defRPr sz="1800" b="0" i="0"/>
              </a:pPr>
              <a:r>
                <a:rPr sz="1600" b="1" i="1"/>
                <a:t>Completed on schedule and below cost</a:t>
              </a:r>
            </a:p>
          </p:txBody>
        </p:sp>
        <p:pic>
          <p:nvPicPr>
            <p:cNvPr id="301" name="image11.png"/>
            <p:cNvPicPr/>
            <p:nvPr/>
          </p:nvPicPr>
          <p:blipFill>
            <a:blip r:embed="rId4" cstate="print">
              <a:extLst>
                <a:ext uri="{28A0092B-C50C-407E-A947-70E740481C1C}">
                  <a14:useLocalDpi xmlns:a14="http://schemas.microsoft.com/office/drawing/2010/main"/>
                </a:ext>
              </a:extLst>
            </a:blip>
            <a:stretch>
              <a:fillRect/>
            </a:stretch>
          </p:blipFill>
          <p:spPr>
            <a:xfrm>
              <a:off x="0" y="2405662"/>
              <a:ext cx="2228640" cy="1749855"/>
            </a:xfrm>
            <a:prstGeom prst="rect">
              <a:avLst/>
            </a:prstGeom>
            <a:ln w="12700" cap="flat">
              <a:noFill/>
              <a:miter lim="400000"/>
            </a:ln>
            <a:effectLst/>
          </p:spPr>
        </p:pic>
        <p:pic>
          <p:nvPicPr>
            <p:cNvPr id="302" name="image12.png"/>
            <p:cNvPicPr/>
            <p:nvPr/>
          </p:nvPicPr>
          <p:blipFill>
            <a:blip r:embed="rId5" cstate="print">
              <a:extLst>
                <a:ext uri="{28A0092B-C50C-407E-A947-70E740481C1C}">
                  <a14:useLocalDpi xmlns:a14="http://schemas.microsoft.com/office/drawing/2010/main"/>
                </a:ext>
              </a:extLst>
            </a:blip>
            <a:stretch>
              <a:fillRect/>
            </a:stretch>
          </p:blipFill>
          <p:spPr>
            <a:xfrm>
              <a:off x="2228639" y="2405662"/>
              <a:ext cx="2153338" cy="1690730"/>
            </a:xfrm>
            <a:prstGeom prst="rect">
              <a:avLst/>
            </a:prstGeom>
            <a:ln w="12700" cap="flat">
              <a:noFill/>
              <a:miter lim="400000"/>
            </a:ln>
            <a:effectLst/>
          </p:spPr>
        </p:pic>
        <p:sp>
          <p:nvSpPr>
            <p:cNvPr id="303" name="Shape 303"/>
            <p:cNvSpPr/>
            <p:nvPr/>
          </p:nvSpPr>
          <p:spPr>
            <a:xfrm>
              <a:off x="368469" y="4183629"/>
              <a:ext cx="3684648"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1600" b="0">
                  <a:latin typeface="Arial"/>
                  <a:ea typeface="Arial"/>
                  <a:cs typeface="Arial"/>
                  <a:sym typeface="Arial"/>
                </a:defRPr>
              </a:lvl1pPr>
            </a:lstStyle>
            <a:p>
              <a:pPr lvl="0">
                <a:defRPr sz="1800"/>
              </a:pPr>
              <a:r>
                <a:rPr sz="1600"/>
                <a:t>Distance of Closest Approach to Vertex </a:t>
              </a:r>
            </a:p>
          </p:txBody>
        </p:sp>
      </p:grpSp>
      <p:pic>
        <p:nvPicPr>
          <p:cNvPr id="305" name="image2.png"/>
          <p:cNvPicPr/>
          <p:nvPr/>
        </p:nvPicPr>
        <p:blipFill>
          <a:blip r:embed="rId6">
            <a:extLst/>
          </a:blip>
          <a:stretch>
            <a:fillRect/>
          </a:stretch>
        </p:blipFill>
        <p:spPr>
          <a:xfrm>
            <a:off x="5208050" y="3473817"/>
            <a:ext cx="3548009" cy="2801884"/>
          </a:xfrm>
          <a:prstGeom prst="rect">
            <a:avLst/>
          </a:prstGeom>
          <a:ln w="12700">
            <a:miter lim="400000"/>
          </a:ln>
        </p:spPr>
      </p:pic>
      <p:pic>
        <p:nvPicPr>
          <p:cNvPr id="306" name="image2.jpg" descr="C:\Users\xzb\Desktop\MTD\installation\IMG_1006.JPG"/>
          <p:cNvPicPr/>
          <p:nvPr/>
        </p:nvPicPr>
        <p:blipFill>
          <a:blip r:embed="rId7">
            <a:extLst/>
          </a:blip>
          <a:stretch>
            <a:fillRect/>
          </a:stretch>
        </p:blipFill>
        <p:spPr>
          <a:xfrm>
            <a:off x="5198331" y="868861"/>
            <a:ext cx="1748702" cy="2476747"/>
          </a:xfrm>
          <a:prstGeom prst="rect">
            <a:avLst/>
          </a:prstGeom>
          <a:ln w="12700">
            <a:miter lim="400000"/>
          </a:ln>
        </p:spPr>
      </p:pic>
      <p:sp>
        <p:nvSpPr>
          <p:cNvPr id="307" name="Shape 307"/>
          <p:cNvSpPr/>
          <p:nvPr/>
        </p:nvSpPr>
        <p:spPr>
          <a:xfrm>
            <a:off x="5163014" y="888623"/>
            <a:ext cx="1793936" cy="54199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defRPr sz="1800" b="0"/>
            </a:pPr>
            <a:r>
              <a:rPr sz="1600" b="1">
                <a:solidFill>
                  <a:srgbClr val="FFFFFF"/>
                </a:solidFill>
                <a:latin typeface="Arial"/>
                <a:ea typeface="Arial"/>
                <a:cs typeface="Arial"/>
                <a:sym typeface="Arial"/>
              </a:rPr>
              <a:t>Muon Telescope </a:t>
            </a:r>
          </a:p>
          <a:p>
            <a:pPr lvl="0">
              <a:defRPr sz="1800" b="0"/>
            </a:pPr>
            <a:r>
              <a:rPr sz="1600" b="1">
                <a:solidFill>
                  <a:srgbClr val="FFFFFF"/>
                </a:solidFill>
                <a:latin typeface="Arial"/>
                <a:ea typeface="Arial"/>
                <a:cs typeface="Arial"/>
                <a:sym typeface="Arial"/>
              </a:rPr>
              <a:t>Detector (STAR)</a:t>
            </a:r>
          </a:p>
        </p:txBody>
      </p:sp>
      <p:sp>
        <p:nvSpPr>
          <p:cNvPr id="308" name="Shape 308"/>
          <p:cNvSpPr/>
          <p:nvPr/>
        </p:nvSpPr>
        <p:spPr>
          <a:xfrm>
            <a:off x="5315269" y="3574400"/>
            <a:ext cx="3333572" cy="19656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lgn="l" defTabSz="584200">
              <a:defRPr sz="1500">
                <a:solidFill>
                  <a:srgbClr val="FFFFFF"/>
                </a:solidFill>
                <a:latin typeface="Helvetica Neue"/>
                <a:ea typeface="Helvetica Neue"/>
                <a:cs typeface="Helvetica Neue"/>
                <a:sym typeface="Helvetica Neue"/>
              </a:defRPr>
            </a:lvl1pPr>
          </a:lstStyle>
          <a:p>
            <a:pPr lvl="0">
              <a:defRPr sz="1800" b="0">
                <a:solidFill>
                  <a:srgbClr val="000000"/>
                </a:solidFill>
              </a:defRPr>
            </a:pPr>
            <a:r>
              <a:rPr sz="1500" b="1">
                <a:solidFill>
                  <a:srgbClr val="FFFFFF"/>
                </a:solidFill>
              </a:rPr>
              <a:t>Muon Piston Calorimeter extension</a:t>
            </a:r>
          </a:p>
        </p:txBody>
      </p:sp>
      <p:sp>
        <p:nvSpPr>
          <p:cNvPr id="309" name="Shape 309"/>
          <p:cNvSpPr/>
          <p:nvPr/>
        </p:nvSpPr>
        <p:spPr>
          <a:xfrm>
            <a:off x="6997700" y="899038"/>
            <a:ext cx="2015379" cy="85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l">
              <a:defRPr sz="1800" b="0"/>
            </a:pPr>
            <a:r>
              <a:rPr sz="1700"/>
              <a:t>Enhances triggering</a:t>
            </a:r>
          </a:p>
          <a:p>
            <a:pPr lvl="0" algn="l">
              <a:defRPr sz="1800" b="0"/>
            </a:pPr>
            <a:r>
              <a:rPr sz="1700"/>
              <a:t>capabilities for heavy quarkonia </a:t>
            </a:r>
          </a:p>
        </p:txBody>
      </p:sp>
      <p:sp>
        <p:nvSpPr>
          <p:cNvPr id="310" name="Shape 310"/>
          <p:cNvSpPr/>
          <p:nvPr/>
        </p:nvSpPr>
        <p:spPr>
          <a:xfrm>
            <a:off x="6997700" y="2741340"/>
            <a:ext cx="2015379" cy="5994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defRPr sz="1700" b="0"/>
            </a:lvl1pPr>
          </a:lstStyle>
          <a:p>
            <a:pPr lvl="0">
              <a:defRPr sz="1800"/>
            </a:pPr>
            <a:r>
              <a:rPr sz="1700"/>
              <a:t>Enables forward γ  detection in Run15 </a:t>
            </a:r>
          </a:p>
        </p:txBody>
      </p:sp>
      <p:sp>
        <p:nvSpPr>
          <p:cNvPr id="311" name="Shape 311"/>
          <p:cNvSpPr/>
          <p:nvPr/>
        </p:nvSpPr>
        <p:spPr>
          <a:xfrm>
            <a:off x="2850624" y="1795658"/>
            <a:ext cx="1588552" cy="459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sz="1800" b="0">
                <a:solidFill>
                  <a:srgbClr val="000000"/>
                </a:solidFill>
              </a:defRPr>
            </a:pPr>
            <a:r>
              <a:rPr sz="2400" b="1">
                <a:solidFill>
                  <a:srgbClr val="FFFFFF"/>
                </a:solidFill>
              </a:rPr>
              <a:t>STAR HFT</a:t>
            </a:r>
          </a:p>
        </p:txBody>
      </p:sp>
      <p:sp>
        <p:nvSpPr>
          <p:cNvPr id="312" name="Shape 312"/>
          <p:cNvSpPr/>
          <p:nvPr/>
        </p:nvSpPr>
        <p:spPr>
          <a:xfrm>
            <a:off x="5318980" y="5817540"/>
            <a:ext cx="1026999" cy="37691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584200">
              <a:defRPr sz="1800">
                <a:solidFill>
                  <a:srgbClr val="FFFFFF"/>
                </a:solidFill>
                <a:latin typeface="Helvetica Neue"/>
                <a:ea typeface="Helvetica Neue"/>
                <a:cs typeface="Helvetica Neue"/>
                <a:sym typeface="Helvetica Neue"/>
              </a:defRPr>
            </a:lvl1pPr>
          </a:lstStyle>
          <a:p>
            <a:pPr lvl="0">
              <a:defRPr b="0">
                <a:solidFill>
                  <a:srgbClr val="000000"/>
                </a:solidFill>
              </a:defRPr>
            </a:pPr>
            <a:r>
              <a:rPr b="1">
                <a:solidFill>
                  <a:srgbClr val="FFFFFF"/>
                </a:solidFill>
              </a:rPr>
              <a:t>PHENIX </a:t>
            </a:r>
          </a:p>
        </p:txBody>
      </p:sp>
      <p:sp>
        <p:nvSpPr>
          <p:cNvPr id="313" name="Shape 313"/>
          <p:cNvSpPr/>
          <p:nvPr/>
        </p:nvSpPr>
        <p:spPr>
          <a:xfrm>
            <a:off x="1372794" y="4208779"/>
            <a:ext cx="1211324" cy="33274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l">
              <a:defRPr sz="1600" b="0"/>
            </a:lvl1pPr>
          </a:lstStyle>
          <a:p>
            <a:pPr lvl="0">
              <a:defRPr sz="1800"/>
            </a:pPr>
            <a:r>
              <a:rPr sz="1600"/>
              <a:t>Run 14 data</a:t>
            </a:r>
          </a:p>
        </p:txBody>
      </p:sp>
    </p:spTree>
    <p:extLst>
      <p:ext uri="{BB962C8B-B14F-4D97-AF65-F5344CB8AC3E}">
        <p14:creationId xmlns:p14="http://schemas.microsoft.com/office/powerpoint/2010/main" val="3827445608"/>
      </p:ext>
    </p:extLst>
  </p:cSld>
  <p:clrMapOvr>
    <a:masterClrMapping/>
  </p:clrMapOvr>
  <p:transition xmlns:p14="http://schemas.microsoft.com/office/powerpoint/2010/mai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
          <p:cNvPicPr>
            <a:picLocks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9395" name="Text Box 2"/>
          <p:cNvSpPr txBox="1">
            <a:spLocks noChangeArrowheads="1"/>
          </p:cNvSpPr>
          <p:nvPr/>
        </p:nvSpPr>
        <p:spPr bwMode="auto">
          <a:xfrm>
            <a:off x="6689452" y="6438305"/>
            <a:ext cx="258961" cy="250031"/>
          </a:xfrm>
          <a:prstGeom prst="rect">
            <a:avLst/>
          </a:prstGeom>
          <a:noFill/>
          <a:ln w="12700">
            <a:noFill/>
            <a:miter lim="800000"/>
            <a:headEnd/>
            <a:tailEnd/>
          </a:ln>
        </p:spPr>
        <p:txBody>
          <a:bodyPr wrap="none" lIns="64291" tIns="32146" rIns="64291" bIns="32146" anchor="b">
            <a:prstTxWarp prst="textNoShape">
              <a:avLst/>
            </a:prstTxWarp>
          </a:bodyPr>
          <a:lstStyle/>
          <a:p>
            <a:pPr algn="ctr"/>
            <a:fld id="{E9159546-1152-FD4A-B3CF-1B7AB631C497}" type="slidenum">
              <a:rPr lang="en-US" sz="1300">
                <a:solidFill>
                  <a:srgbClr val="042B7F"/>
                </a:solidFill>
                <a:ea typeface="Arial" pitchFamily="-83" charset="0"/>
                <a:cs typeface="Arial" pitchFamily="-83" charset="0"/>
              </a:rPr>
              <a:pPr algn="ctr"/>
              <a:t>9</a:t>
            </a:fld>
            <a:endParaRPr lang="en-US" sz="1300" dirty="0">
              <a:solidFill>
                <a:srgbClr val="042B7F"/>
              </a:solidFill>
              <a:ea typeface="Arial" pitchFamily="-83" charset="0"/>
              <a:cs typeface="Arial" pitchFamily="-83" charset="0"/>
            </a:endParaRPr>
          </a:p>
        </p:txBody>
      </p:sp>
      <p:grpSp>
        <p:nvGrpSpPr>
          <p:cNvPr id="2" name="Group 36"/>
          <p:cNvGrpSpPr>
            <a:grpSpLocks/>
          </p:cNvGrpSpPr>
          <p:nvPr/>
        </p:nvGrpSpPr>
        <p:grpSpPr bwMode="auto">
          <a:xfrm>
            <a:off x="0" y="371699"/>
            <a:ext cx="9160744" cy="6739682"/>
            <a:chOff x="0" y="0"/>
            <a:chExt cx="8207" cy="6037"/>
          </a:xfrm>
        </p:grpSpPr>
        <p:grpSp>
          <p:nvGrpSpPr>
            <p:cNvPr id="3" name="Group 34"/>
            <p:cNvGrpSpPr>
              <a:grpSpLocks/>
            </p:cNvGrpSpPr>
            <p:nvPr/>
          </p:nvGrpSpPr>
          <p:grpSpPr bwMode="auto">
            <a:xfrm>
              <a:off x="0" y="0"/>
              <a:ext cx="8207" cy="6037"/>
              <a:chOff x="0" y="0"/>
              <a:chExt cx="8207" cy="6037"/>
            </a:xfrm>
          </p:grpSpPr>
          <p:sp>
            <p:nvSpPr>
              <p:cNvPr id="59404" name="Rectangle 3"/>
              <p:cNvSpPr>
                <a:spLocks/>
              </p:cNvSpPr>
              <p:nvPr/>
            </p:nvSpPr>
            <p:spPr bwMode="auto">
              <a:xfrm>
                <a:off x="0" y="0"/>
                <a:ext cx="8207" cy="6037"/>
              </a:xfrm>
              <a:prstGeom prst="rect">
                <a:avLst/>
              </a:prstGeom>
              <a:solidFill>
                <a:srgbClr val="000000"/>
              </a:solidFill>
              <a:ln w="9525">
                <a:solidFill>
                  <a:srgbClr val="000000"/>
                </a:solidFill>
                <a:round/>
                <a:headEnd/>
                <a:tailEnd/>
              </a:ln>
            </p:spPr>
            <p:txBody>
              <a:bodyPr lIns="0" tIns="0" rIns="0" bIns="0">
                <a:prstTxWarp prst="textNoShape">
                  <a:avLst/>
                </a:prstTxWarp>
              </a:bodyPr>
              <a:lstStyle/>
              <a:p>
                <a:endParaRPr lang="en-US"/>
              </a:p>
            </p:txBody>
          </p:sp>
          <p:pic>
            <p:nvPicPr>
              <p:cNvPr id="59405" name="Picture 4"/>
              <p:cNvPicPr>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 y="1967"/>
                <a:ext cx="2861" cy="1302"/>
              </a:xfrm>
              <a:prstGeom prst="rect">
                <a:avLst/>
              </a:prstGeom>
              <a:noFill/>
              <a:ln w="9525">
                <a:noFill/>
                <a:miter lim="800000"/>
                <a:headEnd/>
                <a:tailEnd/>
              </a:ln>
            </p:spPr>
          </p:pic>
          <p:pic>
            <p:nvPicPr>
              <p:cNvPr id="59406" name="Picture 5"/>
              <p:cNvPicPr>
                <a:picLocks noChangeArrowheads="1"/>
              </p:cNvPicPr>
              <p:nvPr/>
            </p:nvPicPr>
            <p:blipFill>
              <a:blip r:embed="rId4"/>
              <a:srcRect/>
              <a:stretch>
                <a:fillRect/>
              </a:stretch>
            </p:blipFill>
            <p:spPr bwMode="auto">
              <a:xfrm>
                <a:off x="2442" y="2869"/>
                <a:ext cx="544" cy="1624"/>
              </a:xfrm>
              <a:prstGeom prst="rect">
                <a:avLst/>
              </a:prstGeom>
              <a:noFill/>
              <a:ln w="9525">
                <a:noFill/>
                <a:miter lim="800000"/>
                <a:headEnd/>
                <a:tailEnd/>
              </a:ln>
            </p:spPr>
          </p:pic>
          <p:pic>
            <p:nvPicPr>
              <p:cNvPr id="59407" name="Picture 6"/>
              <p:cNvPicPr>
                <a:picLocks noChangeArrowheads="1"/>
              </p:cNvPicPr>
              <p:nvPr/>
            </p:nvPicPr>
            <p:blipFill>
              <a:blip r:embed="rId5"/>
              <a:srcRect/>
              <a:stretch>
                <a:fillRect/>
              </a:stretch>
            </p:blipFill>
            <p:spPr bwMode="auto">
              <a:xfrm>
                <a:off x="5089" y="2047"/>
                <a:ext cx="760" cy="3200"/>
              </a:xfrm>
              <a:prstGeom prst="rect">
                <a:avLst/>
              </a:prstGeom>
              <a:noFill/>
              <a:ln w="9525">
                <a:noFill/>
                <a:miter lim="800000"/>
                <a:headEnd/>
                <a:tailEnd/>
              </a:ln>
            </p:spPr>
          </p:pic>
          <p:pic>
            <p:nvPicPr>
              <p:cNvPr id="59408" name="Picture 7"/>
              <p:cNvPicPr>
                <a:picLocks noChangeArrowheads="1"/>
              </p:cNvPicPr>
              <p:nvPr/>
            </p:nvPicPr>
            <p:blipFill>
              <a:blip r:embed="rId6"/>
              <a:srcRect/>
              <a:stretch>
                <a:fillRect/>
              </a:stretch>
            </p:blipFill>
            <p:spPr bwMode="auto">
              <a:xfrm>
                <a:off x="6380" y="1493"/>
                <a:ext cx="1080" cy="4208"/>
              </a:xfrm>
              <a:prstGeom prst="rect">
                <a:avLst/>
              </a:prstGeom>
              <a:noFill/>
              <a:ln w="9525">
                <a:noFill/>
                <a:miter lim="800000"/>
                <a:headEnd/>
                <a:tailEnd/>
              </a:ln>
            </p:spPr>
          </p:pic>
          <p:sp>
            <p:nvSpPr>
              <p:cNvPr id="59409" name="Oval 8"/>
              <p:cNvSpPr>
                <a:spLocks/>
              </p:cNvSpPr>
              <p:nvPr/>
            </p:nvSpPr>
            <p:spPr bwMode="auto">
              <a:xfrm rot="5400000">
                <a:off x="4789" y="3088"/>
                <a:ext cx="4254" cy="1119"/>
              </a:xfrm>
              <a:prstGeom prst="ellipse">
                <a:avLst/>
              </a:prstGeom>
              <a:noFill/>
              <a:ln w="9525">
                <a:solidFill>
                  <a:srgbClr val="FFFFFF"/>
                </a:solidFill>
                <a:round/>
                <a:headEnd/>
                <a:tailEnd/>
              </a:ln>
            </p:spPr>
            <p:txBody>
              <a:bodyPr lIns="0" tIns="0" rIns="0" bIns="0">
                <a:prstTxWarp prst="textNoShape">
                  <a:avLst/>
                </a:prstTxWarp>
              </a:bodyPr>
              <a:lstStyle/>
              <a:p>
                <a:endParaRPr lang="en-US"/>
              </a:p>
            </p:txBody>
          </p:sp>
          <p:sp>
            <p:nvSpPr>
              <p:cNvPr id="59410" name="Rectangle 9"/>
              <p:cNvSpPr>
                <a:spLocks/>
              </p:cNvSpPr>
              <p:nvPr/>
            </p:nvSpPr>
            <p:spPr bwMode="auto">
              <a:xfrm>
                <a:off x="2971" y="3473"/>
                <a:ext cx="1000" cy="488"/>
              </a:xfrm>
              <a:prstGeom prst="rect">
                <a:avLst/>
              </a:prstGeom>
              <a:noFill/>
              <a:ln w="9525">
                <a:noFill/>
                <a:miter lim="800000"/>
                <a:headEnd/>
                <a:tailEnd/>
              </a:ln>
            </p:spPr>
            <p:txBody>
              <a:bodyPr lIns="0" tIns="0" rIns="0" bIns="0">
                <a:prstTxWarp prst="textNoShape">
                  <a:avLst/>
                </a:prstTxWarp>
              </a:bodyPr>
              <a:lstStyle/>
              <a:p>
                <a:r>
                  <a:rPr lang="en-US" sz="1500" dirty="0">
                    <a:solidFill>
                      <a:srgbClr val="FFFFFF"/>
                    </a:solidFill>
                    <a:latin typeface="Calibri" pitchFamily="-83" charset="0"/>
                    <a:ea typeface="Calibri" pitchFamily="-83" charset="0"/>
                    <a:cs typeface="Calibri" pitchFamily="-83" charset="0"/>
                    <a:sym typeface="Calibri" pitchFamily="-83" charset="0"/>
                  </a:rPr>
                  <a:t>QGP phase</a:t>
                </a:r>
              </a:p>
              <a:p>
                <a:r>
                  <a:rPr lang="en-US" sz="1000" dirty="0">
                    <a:solidFill>
                      <a:srgbClr val="FFFFFF"/>
                    </a:solidFill>
                    <a:latin typeface="Calibri" pitchFamily="-83" charset="0"/>
                    <a:ea typeface="Calibri" pitchFamily="-83" charset="0"/>
                    <a:cs typeface="Calibri" pitchFamily="-83" charset="0"/>
                    <a:sym typeface="Calibri" pitchFamily="-83" charset="0"/>
                  </a:rPr>
                  <a:t>quark and gluon degrees of freedom</a:t>
                </a:r>
              </a:p>
            </p:txBody>
          </p:sp>
          <p:sp>
            <p:nvSpPr>
              <p:cNvPr id="59411" name="Rectangle 10"/>
              <p:cNvSpPr>
                <a:spLocks/>
              </p:cNvSpPr>
              <p:nvPr/>
            </p:nvSpPr>
            <p:spPr bwMode="auto">
              <a:xfrm>
                <a:off x="3883" y="1641"/>
                <a:ext cx="1048" cy="344"/>
              </a:xfrm>
              <a:prstGeom prst="rect">
                <a:avLst/>
              </a:prstGeom>
              <a:solidFill>
                <a:srgbClr val="322F31"/>
              </a:solidFill>
              <a:ln w="9525">
                <a:noFill/>
                <a:miter lim="800000"/>
                <a:headEnd/>
                <a:tailEnd/>
              </a:ln>
            </p:spPr>
            <p:txBody>
              <a:bodyPr lIns="0" tIns="0" rIns="130048" bIns="0">
                <a:prstTxWarp prst="textNoShape">
                  <a:avLst/>
                </a:prstTxWarp>
              </a:bodyPr>
              <a:lstStyle/>
              <a:p>
                <a:pPr marL="90410"/>
                <a:r>
                  <a:rPr lang="en-US" sz="1100" dirty="0">
                    <a:solidFill>
                      <a:srgbClr val="FFFFFF"/>
                    </a:solidFill>
                    <a:latin typeface="Euphemia UCAS" pitchFamily="-83" charset="0"/>
                    <a:ea typeface="Euphemia UCAS" pitchFamily="-83" charset="0"/>
                    <a:cs typeface="Euphemia UCAS" pitchFamily="-83" charset="0"/>
                    <a:sym typeface="Euphemia UCAS" pitchFamily="-83" charset="0"/>
                  </a:rPr>
                  <a:t>QGP Phase Boundary</a:t>
                </a:r>
              </a:p>
            </p:txBody>
          </p:sp>
          <p:sp>
            <p:nvSpPr>
              <p:cNvPr id="59412" name="Rectangle 11"/>
              <p:cNvSpPr>
                <a:spLocks/>
              </p:cNvSpPr>
              <p:nvPr/>
            </p:nvSpPr>
            <p:spPr bwMode="auto">
              <a:xfrm>
                <a:off x="4968" y="1210"/>
                <a:ext cx="912" cy="344"/>
              </a:xfrm>
              <a:prstGeom prst="rect">
                <a:avLst/>
              </a:prstGeom>
              <a:solidFill>
                <a:srgbClr val="322F31"/>
              </a:solidFill>
              <a:ln w="9525">
                <a:noFill/>
                <a:miter lim="800000"/>
                <a:headEnd/>
                <a:tailEnd/>
              </a:ln>
            </p:spPr>
            <p:txBody>
              <a:bodyPr lIns="0" tIns="0" rIns="0" bIns="0">
                <a:prstTxWarp prst="textNoShape">
                  <a:avLst/>
                </a:prstTxWarp>
              </a:bodyPr>
              <a:lstStyle/>
              <a:p>
                <a:r>
                  <a:rPr lang="en-US" sz="1100" dirty="0">
                    <a:solidFill>
                      <a:srgbClr val="FFFFFF"/>
                    </a:solidFill>
                    <a:latin typeface="Euphemia UCAS" pitchFamily="-83" charset="0"/>
                    <a:ea typeface="Euphemia UCAS" pitchFamily="-83" charset="0"/>
                    <a:cs typeface="Euphemia UCAS" pitchFamily="-83" charset="0"/>
                    <a:sym typeface="Euphemia UCAS" pitchFamily="-83" charset="0"/>
                  </a:rPr>
                  <a:t>kinetic</a:t>
                </a:r>
              </a:p>
              <a:p>
                <a:r>
                  <a:rPr lang="en-US" sz="1100" dirty="0">
                    <a:solidFill>
                      <a:srgbClr val="FFFFFF"/>
                    </a:solidFill>
                    <a:latin typeface="Euphemia UCAS" pitchFamily="-83" charset="0"/>
                    <a:ea typeface="Euphemia UCAS" pitchFamily="-83" charset="0"/>
                    <a:cs typeface="Euphemia UCAS" pitchFamily="-83" charset="0"/>
                    <a:sym typeface="Euphemia UCAS" pitchFamily="-83" charset="0"/>
                  </a:rPr>
                  <a:t>freeze-out</a:t>
                </a:r>
              </a:p>
            </p:txBody>
          </p:sp>
          <p:sp>
            <p:nvSpPr>
              <p:cNvPr id="59413" name="Rectangle 12"/>
              <p:cNvSpPr>
                <a:spLocks/>
              </p:cNvSpPr>
              <p:nvPr/>
            </p:nvSpPr>
            <p:spPr bwMode="auto">
              <a:xfrm>
                <a:off x="1854" y="1953"/>
                <a:ext cx="1480" cy="472"/>
              </a:xfrm>
              <a:prstGeom prst="rect">
                <a:avLst/>
              </a:prstGeom>
              <a:solidFill>
                <a:srgbClr val="322F31"/>
              </a:solidFill>
              <a:ln w="9525">
                <a:noFill/>
                <a:miter lim="800000"/>
                <a:headEnd/>
                <a:tailEnd/>
              </a:ln>
            </p:spPr>
            <p:txBody>
              <a:bodyPr lIns="0" tIns="0" rIns="0" bIns="0">
                <a:prstTxWarp prst="textNoShape">
                  <a:avLst/>
                </a:prstTxWarp>
              </a:bodyPr>
              <a:lstStyle/>
              <a:p>
                <a:r>
                  <a:rPr lang="en-US" sz="1500" dirty="0">
                    <a:solidFill>
                      <a:srgbClr val="FFFFFF"/>
                    </a:solidFill>
                    <a:latin typeface="Euphemia UCAS" pitchFamily="-83" charset="0"/>
                    <a:ea typeface="Euphemia UCAS" pitchFamily="-83" charset="0"/>
                    <a:cs typeface="Euphemia UCAS" pitchFamily="-83" charset="0"/>
                    <a:sym typeface="Euphemia UCAS" pitchFamily="-83" charset="0"/>
                  </a:rPr>
                  <a:t>lumpy initial energy density</a:t>
                </a:r>
              </a:p>
            </p:txBody>
          </p:sp>
          <p:sp>
            <p:nvSpPr>
              <p:cNvPr id="59414" name="Line 13"/>
              <p:cNvSpPr>
                <a:spLocks noChangeShapeType="1"/>
              </p:cNvSpPr>
              <p:nvPr/>
            </p:nvSpPr>
            <p:spPr bwMode="auto">
              <a:xfrm>
                <a:off x="2585" y="2493"/>
                <a:ext cx="114" cy="755"/>
              </a:xfrm>
              <a:prstGeom prst="line">
                <a:avLst/>
              </a:prstGeom>
              <a:noFill/>
              <a:ln w="6350">
                <a:solidFill>
                  <a:srgbClr val="FFFFFF"/>
                </a:solidFill>
                <a:round/>
                <a:headEnd/>
                <a:tailEnd/>
              </a:ln>
            </p:spPr>
            <p:txBody>
              <a:bodyPr lIns="0" tIns="0" rIns="0" bIns="0">
                <a:prstTxWarp prst="textNoShape">
                  <a:avLst/>
                </a:prstTxWarp>
              </a:bodyPr>
              <a:lstStyle/>
              <a:p>
                <a:endParaRPr lang="en-US"/>
              </a:p>
            </p:txBody>
          </p:sp>
          <p:grpSp>
            <p:nvGrpSpPr>
              <p:cNvPr id="4" name="Group 17"/>
              <p:cNvGrpSpPr>
                <a:grpSpLocks/>
              </p:cNvGrpSpPr>
              <p:nvPr/>
            </p:nvGrpSpPr>
            <p:grpSpPr bwMode="auto">
              <a:xfrm>
                <a:off x="4066" y="2006"/>
                <a:ext cx="566" cy="2848"/>
                <a:chOff x="0" y="0"/>
                <a:chExt cx="566" cy="2848"/>
              </a:xfrm>
            </p:grpSpPr>
            <p:sp>
              <p:nvSpPr>
                <p:cNvPr id="59432" name="Oval 14"/>
                <p:cNvSpPr>
                  <a:spLocks/>
                </p:cNvSpPr>
                <p:nvPr/>
              </p:nvSpPr>
              <p:spPr bwMode="auto">
                <a:xfrm rot="5400000">
                  <a:off x="-943" y="1338"/>
                  <a:ext cx="2457" cy="561"/>
                </a:xfrm>
                <a:prstGeom prst="ellipse">
                  <a:avLst/>
                </a:prstGeom>
                <a:gradFill rotWithShape="0">
                  <a:gsLst>
                    <a:gs pos="0">
                      <a:srgbClr val="FF8200">
                        <a:alpha val="35001"/>
                      </a:srgbClr>
                    </a:gs>
                    <a:gs pos="10001">
                      <a:srgbClr val="FF0000">
                        <a:alpha val="35001"/>
                      </a:srgbClr>
                    </a:gs>
                    <a:gs pos="35001">
                      <a:srgbClr val="BA0066">
                        <a:alpha val="35001"/>
                      </a:srgbClr>
                    </a:gs>
                    <a:gs pos="70000">
                      <a:srgbClr val="66008F">
                        <a:alpha val="35001"/>
                      </a:srgbClr>
                    </a:gs>
                    <a:gs pos="100000">
                      <a:srgbClr val="000082">
                        <a:alpha val="35001"/>
                      </a:srgbClr>
                    </a:gs>
                  </a:gsLst>
                  <a:path path="rect">
                    <a:fillToRect l="50000" t="50000" r="50000" b="50000"/>
                  </a:path>
                </a:gradFill>
                <a:ln w="9525">
                  <a:solidFill>
                    <a:srgbClr val="FFFFFF"/>
                  </a:solidFill>
                  <a:round/>
                  <a:headEnd/>
                  <a:tailEnd/>
                </a:ln>
              </p:spPr>
              <p:txBody>
                <a:bodyPr lIns="0" tIns="0" rIns="0" bIns="0">
                  <a:prstTxWarp prst="textNoShape">
                    <a:avLst/>
                  </a:prstTxWarp>
                </a:bodyPr>
                <a:lstStyle/>
                <a:p>
                  <a:endParaRPr lang="en-US"/>
                </a:p>
              </p:txBody>
            </p:sp>
            <p:pic>
              <p:nvPicPr>
                <p:cNvPr id="59433" name="Picture 15"/>
                <p:cNvPicPr>
                  <a:picLocks noChangeArrowheads="1"/>
                </p:cNvPicPr>
                <p:nvPr/>
              </p:nvPicPr>
              <p:blipFill>
                <a:blip r:embed="rId7"/>
                <a:srcRect/>
                <a:stretch>
                  <a:fillRect/>
                </a:stretch>
              </p:blipFill>
              <p:spPr bwMode="auto">
                <a:xfrm rot="5400000">
                  <a:off x="-903" y="1323"/>
                  <a:ext cx="2370" cy="563"/>
                </a:xfrm>
                <a:prstGeom prst="rect">
                  <a:avLst/>
                </a:prstGeom>
                <a:noFill/>
                <a:ln w="9525">
                  <a:noFill/>
                  <a:miter lim="800000"/>
                  <a:headEnd/>
                  <a:tailEnd/>
                </a:ln>
              </p:spPr>
            </p:pic>
            <p:sp>
              <p:nvSpPr>
                <p:cNvPr id="59434" name="Line 16"/>
                <p:cNvSpPr>
                  <a:spLocks noChangeShapeType="1"/>
                </p:cNvSpPr>
                <p:nvPr/>
              </p:nvSpPr>
              <p:spPr bwMode="auto">
                <a:xfrm>
                  <a:off x="209" y="0"/>
                  <a:ext cx="74" cy="595"/>
                </a:xfrm>
                <a:prstGeom prst="line">
                  <a:avLst/>
                </a:prstGeom>
                <a:noFill/>
                <a:ln w="6350">
                  <a:solidFill>
                    <a:srgbClr val="FFFFFF"/>
                  </a:solidFill>
                  <a:round/>
                  <a:headEnd/>
                  <a:tailEnd/>
                </a:ln>
              </p:spPr>
              <p:txBody>
                <a:bodyPr lIns="0" tIns="0" rIns="0" bIns="0">
                  <a:prstTxWarp prst="textNoShape">
                    <a:avLst/>
                  </a:prstTxWarp>
                </a:bodyPr>
                <a:lstStyle/>
                <a:p>
                  <a:endParaRPr lang="en-US"/>
                </a:p>
              </p:txBody>
            </p:sp>
          </p:grpSp>
          <p:sp>
            <p:nvSpPr>
              <p:cNvPr id="59416" name="Line 18"/>
              <p:cNvSpPr>
                <a:spLocks noChangeShapeType="1"/>
              </p:cNvSpPr>
              <p:nvPr/>
            </p:nvSpPr>
            <p:spPr bwMode="auto">
              <a:xfrm>
                <a:off x="5423" y="1664"/>
                <a:ext cx="1" cy="528"/>
              </a:xfrm>
              <a:prstGeom prst="line">
                <a:avLst/>
              </a:prstGeom>
              <a:noFill/>
              <a:ln w="6350">
                <a:solidFill>
                  <a:srgbClr val="FFFFFF"/>
                </a:solidFill>
                <a:round/>
                <a:headEnd/>
                <a:tailEnd/>
              </a:ln>
            </p:spPr>
            <p:txBody>
              <a:bodyPr lIns="0" tIns="0" rIns="0" bIns="0">
                <a:prstTxWarp prst="textNoShape">
                  <a:avLst/>
                </a:prstTxWarp>
              </a:bodyPr>
              <a:lstStyle/>
              <a:p>
                <a:endParaRPr lang="en-US"/>
              </a:p>
            </p:txBody>
          </p:sp>
          <p:pic>
            <p:nvPicPr>
              <p:cNvPr id="59417" name="Picture 19"/>
              <p:cNvPicPr>
                <a:picLocks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740" y="1488"/>
                <a:ext cx="4111" cy="1549"/>
              </a:xfrm>
              <a:prstGeom prst="rect">
                <a:avLst/>
              </a:prstGeom>
              <a:noFill/>
              <a:ln w="9525">
                <a:noFill/>
                <a:miter lim="800000"/>
                <a:headEnd/>
                <a:tailEnd/>
              </a:ln>
            </p:spPr>
          </p:pic>
          <p:pic>
            <p:nvPicPr>
              <p:cNvPr id="59418" name="Picture 20"/>
              <p:cNvPicPr>
                <a:picLocks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2734" y="4260"/>
                <a:ext cx="4113" cy="1550"/>
              </a:xfrm>
              <a:prstGeom prst="rect">
                <a:avLst/>
              </a:prstGeom>
              <a:noFill/>
              <a:ln w="9525">
                <a:noFill/>
                <a:miter lim="800000"/>
                <a:headEnd/>
                <a:tailEnd/>
              </a:ln>
            </p:spPr>
          </p:pic>
          <p:pic>
            <p:nvPicPr>
              <p:cNvPr id="59419" name="Picture 21"/>
              <p:cNvPicPr>
                <a:picLocks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2577" y="3856"/>
                <a:ext cx="3874" cy="830"/>
              </a:xfrm>
              <a:prstGeom prst="rect">
                <a:avLst/>
              </a:prstGeom>
              <a:noFill/>
              <a:ln w="9525">
                <a:noFill/>
                <a:miter lim="800000"/>
                <a:headEnd/>
                <a:tailEnd/>
              </a:ln>
            </p:spPr>
          </p:pic>
          <p:pic>
            <p:nvPicPr>
              <p:cNvPr id="59420" name="Picture 22"/>
              <p:cNvPicPr>
                <a:picLocks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2563" y="2571"/>
                <a:ext cx="3873" cy="831"/>
              </a:xfrm>
              <a:prstGeom prst="rect">
                <a:avLst/>
              </a:prstGeom>
              <a:noFill/>
              <a:ln w="9525">
                <a:noFill/>
                <a:miter lim="800000"/>
                <a:headEnd/>
                <a:tailEnd/>
              </a:ln>
            </p:spPr>
          </p:pic>
          <p:sp>
            <p:nvSpPr>
              <p:cNvPr id="59421" name="Line 23"/>
              <p:cNvSpPr>
                <a:spLocks noChangeShapeType="1"/>
              </p:cNvSpPr>
              <p:nvPr/>
            </p:nvSpPr>
            <p:spPr bwMode="auto">
              <a:xfrm flipH="1">
                <a:off x="2536" y="3650"/>
                <a:ext cx="3821" cy="34"/>
              </a:xfrm>
              <a:prstGeom prst="line">
                <a:avLst/>
              </a:prstGeom>
              <a:noFill/>
              <a:ln w="9525">
                <a:solidFill>
                  <a:srgbClr val="FFFFFF"/>
                </a:solidFill>
                <a:round/>
                <a:headEnd/>
                <a:tailEnd/>
              </a:ln>
            </p:spPr>
            <p:txBody>
              <a:bodyPr lIns="0" tIns="0" rIns="0" bIns="0">
                <a:prstTxWarp prst="textNoShape">
                  <a:avLst/>
                </a:prstTxWarp>
              </a:bodyPr>
              <a:lstStyle/>
              <a:p>
                <a:endParaRPr lang="en-US"/>
              </a:p>
            </p:txBody>
          </p:sp>
          <p:sp>
            <p:nvSpPr>
              <p:cNvPr id="59422" name="Oval 24"/>
              <p:cNvSpPr>
                <a:spLocks/>
              </p:cNvSpPr>
              <p:nvPr/>
            </p:nvSpPr>
            <p:spPr bwMode="auto">
              <a:xfrm>
                <a:off x="969" y="2292"/>
                <a:ext cx="681" cy="652"/>
              </a:xfrm>
              <a:prstGeom prst="ellipse">
                <a:avLst/>
              </a:prstGeom>
              <a:noFill/>
              <a:ln w="9525">
                <a:solidFill>
                  <a:srgbClr val="FFFFFF"/>
                </a:solidFill>
                <a:round/>
                <a:headEnd/>
                <a:tailEnd/>
              </a:ln>
            </p:spPr>
            <p:txBody>
              <a:bodyPr lIns="0" tIns="0" rIns="0" bIns="0">
                <a:prstTxWarp prst="textNoShape">
                  <a:avLst/>
                </a:prstTxWarp>
              </a:bodyPr>
              <a:lstStyle/>
              <a:p>
                <a:endParaRPr lang="en-US"/>
              </a:p>
            </p:txBody>
          </p:sp>
          <p:grpSp>
            <p:nvGrpSpPr>
              <p:cNvPr id="5" name="Group 27"/>
              <p:cNvGrpSpPr>
                <a:grpSpLocks/>
              </p:cNvGrpSpPr>
              <p:nvPr/>
            </p:nvGrpSpPr>
            <p:grpSpPr bwMode="auto">
              <a:xfrm flipH="1">
                <a:off x="6079" y="5442"/>
                <a:ext cx="136" cy="130"/>
                <a:chOff x="0" y="0"/>
                <a:chExt cx="136" cy="130"/>
              </a:xfrm>
            </p:grpSpPr>
            <p:sp>
              <p:nvSpPr>
                <p:cNvPr id="59430" name="Line 25"/>
                <p:cNvSpPr>
                  <a:spLocks noChangeShapeType="1"/>
                </p:cNvSpPr>
                <p:nvPr/>
              </p:nvSpPr>
              <p:spPr bwMode="auto">
                <a:xfrm flipH="1">
                  <a:off x="0" y="0"/>
                  <a:ext cx="68" cy="130"/>
                </a:xfrm>
                <a:prstGeom prst="line">
                  <a:avLst/>
                </a:prstGeom>
                <a:noFill/>
                <a:ln w="9525">
                  <a:solidFill>
                    <a:srgbClr val="FFFFFF"/>
                  </a:solidFill>
                  <a:round/>
                  <a:headEnd/>
                  <a:tailEnd/>
                </a:ln>
              </p:spPr>
              <p:txBody>
                <a:bodyPr lIns="0" tIns="0" rIns="0" bIns="0">
                  <a:prstTxWarp prst="textNoShape">
                    <a:avLst/>
                  </a:prstTxWarp>
                </a:bodyPr>
                <a:lstStyle/>
                <a:p>
                  <a:endParaRPr lang="en-US"/>
                </a:p>
              </p:txBody>
            </p:sp>
            <p:sp>
              <p:nvSpPr>
                <p:cNvPr id="59431" name="Line 26"/>
                <p:cNvSpPr>
                  <a:spLocks noChangeShapeType="1"/>
                </p:cNvSpPr>
                <p:nvPr/>
              </p:nvSpPr>
              <p:spPr bwMode="auto">
                <a:xfrm flipH="1">
                  <a:off x="68" y="0"/>
                  <a:ext cx="68" cy="130"/>
                </a:xfrm>
                <a:prstGeom prst="line">
                  <a:avLst/>
                </a:prstGeom>
                <a:noFill/>
                <a:ln w="9525">
                  <a:solidFill>
                    <a:srgbClr val="FFFFFF"/>
                  </a:solidFill>
                  <a:round/>
                  <a:headEnd/>
                  <a:tailEnd/>
                </a:ln>
              </p:spPr>
              <p:txBody>
                <a:bodyPr lIns="0" tIns="0" rIns="0" bIns="0">
                  <a:prstTxWarp prst="textNoShape">
                    <a:avLst/>
                  </a:prstTxWarp>
                </a:bodyPr>
                <a:lstStyle/>
                <a:p>
                  <a:endParaRPr lang="en-US"/>
                </a:p>
              </p:txBody>
            </p:sp>
          </p:grpSp>
          <p:grpSp>
            <p:nvGrpSpPr>
              <p:cNvPr id="6" name="Group 30"/>
              <p:cNvGrpSpPr>
                <a:grpSpLocks/>
              </p:cNvGrpSpPr>
              <p:nvPr/>
            </p:nvGrpSpPr>
            <p:grpSpPr bwMode="auto">
              <a:xfrm>
                <a:off x="6059" y="1737"/>
                <a:ext cx="136" cy="131"/>
                <a:chOff x="0" y="0"/>
                <a:chExt cx="136" cy="130"/>
              </a:xfrm>
            </p:grpSpPr>
            <p:sp>
              <p:nvSpPr>
                <p:cNvPr id="59428" name="Line 28"/>
                <p:cNvSpPr>
                  <a:spLocks noChangeShapeType="1"/>
                </p:cNvSpPr>
                <p:nvPr/>
              </p:nvSpPr>
              <p:spPr bwMode="auto">
                <a:xfrm flipH="1">
                  <a:off x="0" y="0"/>
                  <a:ext cx="68" cy="130"/>
                </a:xfrm>
                <a:prstGeom prst="line">
                  <a:avLst/>
                </a:prstGeom>
                <a:noFill/>
                <a:ln w="9525">
                  <a:solidFill>
                    <a:srgbClr val="FFFFFF"/>
                  </a:solidFill>
                  <a:round/>
                  <a:headEnd/>
                  <a:tailEnd/>
                </a:ln>
              </p:spPr>
              <p:txBody>
                <a:bodyPr lIns="0" tIns="0" rIns="0" bIns="0">
                  <a:prstTxWarp prst="textNoShape">
                    <a:avLst/>
                  </a:prstTxWarp>
                </a:bodyPr>
                <a:lstStyle/>
                <a:p>
                  <a:endParaRPr lang="en-US"/>
                </a:p>
              </p:txBody>
            </p:sp>
            <p:sp>
              <p:nvSpPr>
                <p:cNvPr id="59429" name="Line 29"/>
                <p:cNvSpPr>
                  <a:spLocks noChangeShapeType="1"/>
                </p:cNvSpPr>
                <p:nvPr/>
              </p:nvSpPr>
              <p:spPr bwMode="auto">
                <a:xfrm flipH="1">
                  <a:off x="68" y="0"/>
                  <a:ext cx="68" cy="130"/>
                </a:xfrm>
                <a:prstGeom prst="line">
                  <a:avLst/>
                </a:prstGeom>
                <a:noFill/>
                <a:ln w="9525">
                  <a:solidFill>
                    <a:srgbClr val="FFFFFF"/>
                  </a:solidFill>
                  <a:round/>
                  <a:headEnd/>
                  <a:tailEnd/>
                </a:ln>
              </p:spPr>
              <p:txBody>
                <a:bodyPr lIns="0" tIns="0" rIns="0" bIns="0">
                  <a:prstTxWarp prst="textNoShape">
                    <a:avLst/>
                  </a:prstTxWarp>
                </a:bodyPr>
                <a:lstStyle/>
                <a:p>
                  <a:endParaRPr lang="en-US"/>
                </a:p>
              </p:txBody>
            </p:sp>
          </p:grpSp>
          <p:sp>
            <p:nvSpPr>
              <p:cNvPr id="59425" name="AutoShape 31"/>
              <p:cNvSpPr>
                <a:spLocks/>
              </p:cNvSpPr>
              <p:nvPr/>
            </p:nvSpPr>
            <p:spPr bwMode="auto">
              <a:xfrm rot="15300000" flipH="1">
                <a:off x="904" y="2969"/>
                <a:ext cx="1820" cy="1175"/>
              </a:xfrm>
              <a:custGeom>
                <a:avLst/>
                <a:gdLst>
                  <a:gd name="T0" fmla="*/ 910 w 21600"/>
                  <a:gd name="T1" fmla="*/ 588 h 21600"/>
                  <a:gd name="T2" fmla="*/ 0 60000 65536"/>
                  <a:gd name="T3" fmla="*/ 0 w 21600"/>
                  <a:gd name="T4" fmla="*/ 0 h 21600"/>
                  <a:gd name="T5" fmla="*/ 21600 w 21600"/>
                  <a:gd name="T6" fmla="*/ 21600 h 21600"/>
                </a:gdLst>
                <a:ahLst/>
                <a:cxnLst>
                  <a:cxn ang="T2">
                    <a:pos x="T0" y="T1"/>
                  </a:cxn>
                </a:cxnLst>
                <a:rect l="T3" t="T4" r="T5" b="T6"/>
                <a:pathLst>
                  <a:path w="21600" h="21600">
                    <a:moveTo>
                      <a:pt x="0" y="0"/>
                    </a:moveTo>
                    <a:lnTo>
                      <a:pt x="0" y="0"/>
                    </a:lnTo>
                    <a:cubicBezTo>
                      <a:pt x="10025" y="0"/>
                      <a:pt x="18837" y="8812"/>
                      <a:pt x="21600" y="21600"/>
                    </a:cubicBezTo>
                  </a:path>
                </a:pathLst>
              </a:custGeom>
              <a:noFill/>
              <a:ln w="15875">
                <a:solidFill>
                  <a:srgbClr val="FFFFFF"/>
                </a:solidFill>
                <a:round/>
                <a:headEnd/>
                <a:tailEnd/>
              </a:ln>
            </p:spPr>
            <p:txBody>
              <a:bodyPr lIns="0" tIns="0" rIns="0" bIns="0">
                <a:prstTxWarp prst="textNoShape">
                  <a:avLst/>
                </a:prstTxWarp>
              </a:bodyPr>
              <a:lstStyle/>
              <a:p>
                <a:endParaRPr lang="en-US"/>
              </a:p>
            </p:txBody>
          </p:sp>
          <p:sp>
            <p:nvSpPr>
              <p:cNvPr id="59426" name="AutoShape 32"/>
              <p:cNvSpPr>
                <a:spLocks/>
              </p:cNvSpPr>
              <p:nvPr/>
            </p:nvSpPr>
            <p:spPr bwMode="auto">
              <a:xfrm rot="15300000" flipH="1">
                <a:off x="1699" y="2238"/>
                <a:ext cx="823" cy="918"/>
              </a:xfrm>
              <a:custGeom>
                <a:avLst/>
                <a:gdLst>
                  <a:gd name="T0" fmla="*/ 412 w 21600"/>
                  <a:gd name="T1" fmla="*/ 459 h 21600"/>
                  <a:gd name="T2" fmla="*/ 0 60000 65536"/>
                  <a:gd name="T3" fmla="*/ 0 w 21600"/>
                  <a:gd name="T4" fmla="*/ 0 h 21600"/>
                  <a:gd name="T5" fmla="*/ 21600 w 21600"/>
                  <a:gd name="T6" fmla="*/ 21600 h 21600"/>
                </a:gdLst>
                <a:ahLst/>
                <a:cxnLst>
                  <a:cxn ang="T2">
                    <a:pos x="T0" y="T1"/>
                  </a:cxn>
                </a:cxnLst>
                <a:rect l="T3" t="T4" r="T5" b="T6"/>
                <a:pathLst>
                  <a:path w="21600" h="21600">
                    <a:moveTo>
                      <a:pt x="0" y="0"/>
                    </a:moveTo>
                    <a:lnTo>
                      <a:pt x="0" y="0"/>
                    </a:lnTo>
                    <a:cubicBezTo>
                      <a:pt x="12990" y="3369"/>
                      <a:pt x="21600" y="11979"/>
                      <a:pt x="21600" y="21600"/>
                    </a:cubicBezTo>
                  </a:path>
                </a:pathLst>
              </a:custGeom>
              <a:noFill/>
              <a:ln w="15875">
                <a:solidFill>
                  <a:srgbClr val="FFFFFF"/>
                </a:solidFill>
                <a:round/>
                <a:headEnd/>
                <a:tailEnd/>
              </a:ln>
            </p:spPr>
            <p:txBody>
              <a:bodyPr lIns="0" tIns="0" rIns="0" bIns="0">
                <a:prstTxWarp prst="textNoShape">
                  <a:avLst/>
                </a:prstTxWarp>
              </a:bodyPr>
              <a:lstStyle/>
              <a:p>
                <a:endParaRPr lang="en-US"/>
              </a:p>
            </p:txBody>
          </p:sp>
          <p:sp>
            <p:nvSpPr>
              <p:cNvPr id="59427" name="Rectangle 33"/>
              <p:cNvSpPr>
                <a:spLocks/>
              </p:cNvSpPr>
              <p:nvPr/>
            </p:nvSpPr>
            <p:spPr bwMode="auto">
              <a:xfrm>
                <a:off x="5996" y="745"/>
                <a:ext cx="1592" cy="584"/>
              </a:xfrm>
              <a:prstGeom prst="rect">
                <a:avLst/>
              </a:prstGeom>
              <a:noFill/>
              <a:ln w="9525">
                <a:noFill/>
                <a:miter lim="800000"/>
                <a:headEnd/>
                <a:tailEnd/>
              </a:ln>
            </p:spPr>
            <p:txBody>
              <a:bodyPr lIns="0" tIns="0" rIns="57799" bIns="0">
                <a:prstTxWarp prst="textNoShape">
                  <a:avLst/>
                </a:prstTxWarp>
              </a:bodyPr>
              <a:lstStyle/>
              <a:p>
                <a:pPr marL="40182" algn="r"/>
                <a:r>
                  <a:rPr lang="en-US" sz="1100" dirty="0">
                    <a:solidFill>
                      <a:srgbClr val="FFFFFF"/>
                    </a:solidFill>
                    <a:latin typeface="Euphemia UCAS" pitchFamily="-83" charset="0"/>
                    <a:ea typeface="Euphemia UCAS" pitchFamily="-83" charset="0"/>
                    <a:cs typeface="Euphemia UCAS" pitchFamily="-83" charset="0"/>
                    <a:sym typeface="Euphemia UCAS" pitchFamily="-83" charset="0"/>
                  </a:rPr>
                  <a:t> distributions and correlations of produced particles</a:t>
                </a:r>
              </a:p>
            </p:txBody>
          </p:sp>
        </p:grpSp>
        <p:sp>
          <p:nvSpPr>
            <p:cNvPr id="59403" name="AutoShape 35"/>
            <p:cNvSpPr>
              <a:spLocks/>
            </p:cNvSpPr>
            <p:nvPr/>
          </p:nvSpPr>
          <p:spPr bwMode="auto">
            <a:xfrm rot="15300000" flipH="1">
              <a:off x="997" y="2505"/>
              <a:ext cx="1519" cy="1198"/>
            </a:xfrm>
            <a:custGeom>
              <a:avLst/>
              <a:gdLst>
                <a:gd name="T0" fmla="*/ 760 w 21600"/>
                <a:gd name="T1" fmla="*/ 599 h 21600"/>
                <a:gd name="T2" fmla="*/ 0 60000 65536"/>
                <a:gd name="T3" fmla="*/ 0 w 21600"/>
                <a:gd name="T4" fmla="*/ 0 h 21600"/>
                <a:gd name="T5" fmla="*/ 21600 w 21600"/>
                <a:gd name="T6" fmla="*/ 21600 h 21600"/>
              </a:gdLst>
              <a:ahLst/>
              <a:cxnLst>
                <a:cxn ang="T2">
                  <a:pos x="T0" y="T1"/>
                </a:cxn>
              </a:cxnLst>
              <a:rect l="T3" t="T4" r="T5" b="T6"/>
              <a:pathLst>
                <a:path w="21600" h="21600">
                  <a:moveTo>
                    <a:pt x="0" y="0"/>
                  </a:moveTo>
                  <a:lnTo>
                    <a:pt x="0" y="0"/>
                  </a:lnTo>
                  <a:cubicBezTo>
                    <a:pt x="10352" y="1919"/>
                    <a:pt x="18772" y="10339"/>
                    <a:pt x="21600" y="21600"/>
                  </a:cubicBezTo>
                </a:path>
              </a:pathLst>
            </a:custGeom>
            <a:noFill/>
            <a:ln w="15875">
              <a:solidFill>
                <a:srgbClr val="FFFFFF"/>
              </a:solidFill>
              <a:round/>
              <a:headEnd/>
              <a:tailEnd/>
            </a:ln>
          </p:spPr>
          <p:txBody>
            <a:bodyPr lIns="0" tIns="0" rIns="0" bIns="0">
              <a:prstTxWarp prst="textNoShape">
                <a:avLst/>
              </a:prstTxWarp>
            </a:bodyPr>
            <a:lstStyle/>
            <a:p>
              <a:endParaRPr lang="en-US"/>
            </a:p>
          </p:txBody>
        </p:sp>
      </p:grpSp>
      <p:sp>
        <p:nvSpPr>
          <p:cNvPr id="59397" name="Rectangle 37"/>
          <p:cNvSpPr>
            <a:spLocks/>
          </p:cNvSpPr>
          <p:nvPr/>
        </p:nvSpPr>
        <p:spPr bwMode="auto">
          <a:xfrm>
            <a:off x="2232" y="0"/>
            <a:ext cx="9170789" cy="482203"/>
          </a:xfrm>
          <a:prstGeom prst="rect">
            <a:avLst/>
          </a:prstGeom>
          <a:solidFill>
            <a:srgbClr val="322F31"/>
          </a:solidFill>
          <a:ln w="9525">
            <a:noFill/>
            <a:miter lim="800000"/>
            <a:headEnd/>
            <a:tailEnd/>
          </a:ln>
        </p:spPr>
        <p:txBody>
          <a:bodyPr lIns="0" tIns="0" rIns="40638" bIns="0">
            <a:prstTxWarp prst="textNoShape">
              <a:avLst/>
            </a:prstTxWarp>
          </a:bodyPr>
          <a:lstStyle/>
          <a:p>
            <a:pPr marL="40182" algn="ctr"/>
            <a:r>
              <a:rPr lang="en-US" dirty="0" smtClean="0">
                <a:solidFill>
                  <a:srgbClr val="FFFFFF"/>
                </a:solidFill>
                <a:latin typeface="Calibri Bold" charset="0"/>
                <a:ea typeface="Calibri Bold" charset="0"/>
                <a:cs typeface="Calibri Bold" charset="0"/>
                <a:sym typeface="Calibri Bold" charset="0"/>
              </a:rPr>
              <a:t>Exploring Hot QCD </a:t>
            </a:r>
            <a:r>
              <a:rPr lang="en-US" dirty="0">
                <a:solidFill>
                  <a:srgbClr val="FFFFFF"/>
                </a:solidFill>
                <a:latin typeface="Calibri Bold" charset="0"/>
                <a:ea typeface="Calibri Bold" charset="0"/>
                <a:cs typeface="Calibri Bold" charset="0"/>
                <a:sym typeface="Calibri Bold" charset="0"/>
              </a:rPr>
              <a:t>Matter</a:t>
            </a:r>
          </a:p>
        </p:txBody>
      </p:sp>
      <p:sp>
        <p:nvSpPr>
          <p:cNvPr id="11302" name="Rectangle 38"/>
          <p:cNvSpPr>
            <a:spLocks/>
          </p:cNvSpPr>
          <p:nvPr/>
        </p:nvSpPr>
        <p:spPr bwMode="auto">
          <a:xfrm>
            <a:off x="152400" y="6027539"/>
            <a:ext cx="4625578" cy="830461"/>
          </a:xfrm>
          <a:prstGeom prst="rect">
            <a:avLst/>
          </a:prstGeom>
          <a:noFill/>
          <a:ln w="19050">
            <a:solidFill>
              <a:srgbClr val="FFFFFF"/>
            </a:solidFill>
            <a:miter lim="800000"/>
            <a:headEnd/>
            <a:tailEnd/>
          </a:ln>
        </p:spPr>
        <p:txBody>
          <a:bodyPr lIns="0" tIns="0" rIns="40638" bIns="0">
            <a:prstTxWarp prst="textNoShape">
              <a:avLst/>
            </a:prstTxWarp>
          </a:bodyPr>
          <a:lstStyle/>
          <a:p>
            <a:pPr marL="40182"/>
            <a:r>
              <a:rPr lang="en-US" sz="1700" dirty="0">
                <a:solidFill>
                  <a:srgbClr val="FFFFFF"/>
                </a:solidFill>
                <a:ea typeface="Arial" pitchFamily="-83" charset="0"/>
                <a:cs typeface="Arial" pitchFamily="-83" charset="0"/>
              </a:rPr>
              <a:t>Initial-state quantum fluctuations propagate </a:t>
            </a:r>
          </a:p>
          <a:p>
            <a:pPr marL="40182"/>
            <a:r>
              <a:rPr lang="en-US" sz="1700" dirty="0">
                <a:solidFill>
                  <a:srgbClr val="FFFFFF"/>
                </a:solidFill>
                <a:ea typeface="Arial" pitchFamily="-83" charset="0"/>
                <a:cs typeface="Arial" pitchFamily="-83" charset="0"/>
              </a:rPr>
              <a:t>into to “macroscopic” final-state fluctuations</a:t>
            </a:r>
          </a:p>
          <a:p>
            <a:pPr marL="40182"/>
            <a:r>
              <a:rPr lang="en-US" sz="1700" dirty="0">
                <a:solidFill>
                  <a:srgbClr val="FFFFFF"/>
                </a:solidFill>
                <a:ea typeface="Arial" pitchFamily="-83" charset="0"/>
                <a:cs typeface="Arial" pitchFamily="-83" charset="0"/>
              </a:rPr>
              <a:t>by hydrodynamic response.</a:t>
            </a:r>
          </a:p>
        </p:txBody>
      </p:sp>
      <p:sp>
        <p:nvSpPr>
          <p:cNvPr id="11303" name="Line 39"/>
          <p:cNvSpPr>
            <a:spLocks noChangeShapeType="1"/>
          </p:cNvSpPr>
          <p:nvPr/>
        </p:nvSpPr>
        <p:spPr bwMode="auto">
          <a:xfrm>
            <a:off x="7670601" y="1875234"/>
            <a:ext cx="1117" cy="357188"/>
          </a:xfrm>
          <a:prstGeom prst="line">
            <a:avLst/>
          </a:prstGeom>
          <a:noFill/>
          <a:ln w="9525" cap="flat">
            <a:solidFill>
              <a:srgbClr val="FFFFFF"/>
            </a:solidFill>
            <a:prstDash val="solid"/>
            <a:round/>
            <a:headEnd type="none" w="med" len="med"/>
            <a:tailEnd type="none" w="med" len="med"/>
          </a:ln>
          <a:effectLst>
            <a:outerShdw blurRad="38100" dist="25399" dir="5400000" algn="ctr" rotWithShape="0">
              <a:schemeClr val="bg2">
                <a:alpha val="37999"/>
              </a:schemeClr>
            </a:outerShdw>
          </a:effectLst>
        </p:spPr>
        <p:txBody>
          <a:bodyPr lIns="0" tIns="0" rIns="0" bIns="0">
            <a:prstTxWarp prst="textNoShape">
              <a:avLst/>
            </a:prstTxWarp>
          </a:bodyPr>
          <a:lstStyle/>
          <a:p>
            <a:pPr>
              <a:defRPr/>
            </a:pPr>
            <a:endParaRPr lang="en-US">
              <a:latin typeface="Arial" pitchFamily="-65" charset="0"/>
              <a:ea typeface="ヒラギノ角ゴ ProN W3" pitchFamily="-65" charset="-128"/>
              <a:cs typeface="ヒラギノ角ゴ ProN W3" pitchFamily="-65" charset="-128"/>
              <a:sym typeface="Arial" pitchFamily="-65" charset="0"/>
            </a:endParaRPr>
          </a:p>
        </p:txBody>
      </p:sp>
      <p:sp>
        <p:nvSpPr>
          <p:cNvPr id="11304" name="Rectangle 40"/>
          <p:cNvSpPr>
            <a:spLocks/>
          </p:cNvSpPr>
          <p:nvPr/>
        </p:nvSpPr>
        <p:spPr bwMode="auto">
          <a:xfrm>
            <a:off x="0" y="634009"/>
            <a:ext cx="4419600" cy="1270992"/>
          </a:xfrm>
          <a:prstGeom prst="rect">
            <a:avLst/>
          </a:prstGeom>
          <a:solidFill>
            <a:srgbClr val="FFFFFF"/>
          </a:solidFill>
          <a:ln w="12700">
            <a:noFill/>
            <a:miter lim="800000"/>
            <a:headEnd/>
            <a:tailEnd/>
          </a:ln>
        </p:spPr>
        <p:txBody>
          <a:bodyPr lIns="0" tIns="0" rIns="40638" bIns="0">
            <a:prstTxWarp prst="textNoShape">
              <a:avLst/>
            </a:prstTxWarp>
          </a:bodyPr>
          <a:lstStyle/>
          <a:p>
            <a:pPr marL="40182" algn="ctr"/>
            <a:r>
              <a:rPr lang="en-US" sz="2000" dirty="0">
                <a:solidFill>
                  <a:srgbClr val="D90B00"/>
                </a:solidFill>
                <a:ea typeface="Arial" pitchFamily="-83" charset="0"/>
                <a:cs typeface="Arial" pitchFamily="-83" charset="0"/>
              </a:rPr>
              <a:t>“Big Bang”</a:t>
            </a:r>
          </a:p>
          <a:p>
            <a:pPr marL="40182" algn="ctr"/>
            <a:r>
              <a:rPr lang="en-US" sz="2000" dirty="0">
                <a:ea typeface="Arial" pitchFamily="-83" charset="0"/>
                <a:cs typeface="Arial" pitchFamily="-83" charset="0"/>
              </a:rPr>
              <a:t>Penetrating probe: photons</a:t>
            </a:r>
          </a:p>
          <a:p>
            <a:pPr marL="40182" algn="ctr"/>
            <a:r>
              <a:rPr lang="en-US" sz="2000" dirty="0">
                <a:ea typeface="Arial" pitchFamily="-83" charset="0"/>
                <a:cs typeface="Arial" pitchFamily="-83" charset="0"/>
              </a:rPr>
              <a:t>Chemical probes: light nuclei </a:t>
            </a:r>
          </a:p>
          <a:p>
            <a:pPr marL="40182" algn="ctr"/>
            <a:r>
              <a:rPr lang="en-US" sz="2000" dirty="0">
                <a:ea typeface="Arial" pitchFamily="-83" charset="0"/>
                <a:cs typeface="Arial" pitchFamily="-83" charset="0"/>
              </a:rPr>
              <a:t>Bulk probe: temperature fluctuations</a:t>
            </a:r>
          </a:p>
        </p:txBody>
      </p:sp>
      <p:sp>
        <p:nvSpPr>
          <p:cNvPr id="11305" name="Rectangle 41"/>
          <p:cNvSpPr>
            <a:spLocks/>
          </p:cNvSpPr>
          <p:nvPr/>
        </p:nvSpPr>
        <p:spPr bwMode="auto">
          <a:xfrm>
            <a:off x="3124251" y="3455789"/>
            <a:ext cx="3805211" cy="1231106"/>
          </a:xfrm>
          <a:prstGeom prst="rect">
            <a:avLst/>
          </a:prstGeom>
          <a:solidFill>
            <a:srgbClr val="FFFFFF"/>
          </a:solidFill>
          <a:ln w="12700">
            <a:noFill/>
            <a:miter lim="800000"/>
            <a:headEnd/>
            <a:tailEnd/>
          </a:ln>
        </p:spPr>
        <p:txBody>
          <a:bodyPr wrap="none" lIns="0" tIns="0" rIns="40638" bIns="0">
            <a:prstTxWarp prst="textNoShape">
              <a:avLst/>
            </a:prstTxWarp>
            <a:spAutoFit/>
          </a:bodyPr>
          <a:lstStyle/>
          <a:p>
            <a:pPr marL="40182" algn="ctr"/>
            <a:r>
              <a:rPr lang="en-US" sz="2000" dirty="0">
                <a:solidFill>
                  <a:srgbClr val="D90B00"/>
                </a:solidFill>
                <a:ea typeface="Arial" pitchFamily="-83" charset="0"/>
                <a:cs typeface="Arial" pitchFamily="-83" charset="0"/>
              </a:rPr>
              <a:t>“Little Bang”</a:t>
            </a:r>
          </a:p>
          <a:p>
            <a:pPr marL="40182" algn="ctr"/>
            <a:r>
              <a:rPr lang="en-US" sz="2000" dirty="0">
                <a:ea typeface="Arial" pitchFamily="-83" charset="0"/>
                <a:cs typeface="Arial" pitchFamily="-83" charset="0"/>
              </a:rPr>
              <a:t>Penetrating probes: photons, jets</a:t>
            </a:r>
          </a:p>
          <a:p>
            <a:pPr marL="40182" algn="ctr"/>
            <a:r>
              <a:rPr lang="en-US" sz="2000" dirty="0">
                <a:ea typeface="Arial" pitchFamily="-83" charset="0"/>
                <a:cs typeface="Arial" pitchFamily="-83" charset="0"/>
              </a:rPr>
              <a:t>Chemical probes: hadrons</a:t>
            </a:r>
          </a:p>
          <a:p>
            <a:pPr marL="40182" algn="ctr"/>
            <a:r>
              <a:rPr lang="en-US" sz="2000" dirty="0">
                <a:ea typeface="Arial" pitchFamily="-83" charset="0"/>
                <a:cs typeface="Arial" pitchFamily="-83" charset="0"/>
              </a:rPr>
              <a:t>Bulk probe: flow fluctuations</a:t>
            </a:r>
          </a:p>
        </p:txBody>
      </p:sp>
    </p:spTree>
  </p:cSld>
  <p:clrMapOvr>
    <a:masterClrMapping/>
  </p:clrMapOvr>
  <p:transition xmlns:p14="http://schemas.microsoft.com/office/powerpoint/2010/main" spd="slow">
    <p:cut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302"/>
                                        </p:tgtEl>
                                        <p:attrNameLst>
                                          <p:attrName>style.visibility</p:attrName>
                                        </p:attrNameLst>
                                      </p:cBhvr>
                                      <p:to>
                                        <p:strVal val="visible"/>
                                      </p:to>
                                    </p:set>
                                    <p:anim calcmode="lin" valueType="num">
                                      <p:cBhvr additive="base">
                                        <p:cTn id="7" dur="500" fill="hold"/>
                                        <p:tgtEl>
                                          <p:spTgt spid="11302"/>
                                        </p:tgtEl>
                                        <p:attrNameLst>
                                          <p:attrName>ppt_x</p:attrName>
                                        </p:attrNameLst>
                                      </p:cBhvr>
                                      <p:tavLst>
                                        <p:tav tm="0">
                                          <p:val>
                                            <p:strVal val="#ppt_x"/>
                                          </p:val>
                                        </p:tav>
                                        <p:tav tm="100000">
                                          <p:val>
                                            <p:strVal val="#ppt_x"/>
                                          </p:val>
                                        </p:tav>
                                      </p:tavLst>
                                    </p:anim>
                                    <p:anim calcmode="lin" valueType="num">
                                      <p:cBhvr additive="base">
                                        <p:cTn id="8" dur="500" fill="hold"/>
                                        <p:tgtEl>
                                          <p:spTgt spid="113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1304"/>
                                        </p:tgtEl>
                                        <p:attrNameLst>
                                          <p:attrName>style.visibility</p:attrName>
                                        </p:attrNameLst>
                                      </p:cBhvr>
                                      <p:to>
                                        <p:strVal val="visible"/>
                                      </p:to>
                                    </p:set>
                                    <p:animEffect transition="in" filter="box(out)">
                                      <p:cBhvr>
                                        <p:cTn id="13" dur="500"/>
                                        <p:tgtEl>
                                          <p:spTgt spid="11304"/>
                                        </p:tgtEl>
                                      </p:cBhvr>
                                    </p:animEffect>
                                  </p:childTnLst>
                                </p:cTn>
                              </p:par>
                            </p:childTnLst>
                          </p:cTn>
                        </p:par>
                        <p:par>
                          <p:cTn id="14" fill="hold">
                            <p:stCondLst>
                              <p:cond delay="500"/>
                            </p:stCondLst>
                            <p:childTnLst>
                              <p:par>
                                <p:cTn id="15" presetID="4" presetClass="entr" presetSubtype="32" fill="hold" grpId="0" nodeType="afterEffect">
                                  <p:stCondLst>
                                    <p:cond delay="0"/>
                                  </p:stCondLst>
                                  <p:childTnLst>
                                    <p:set>
                                      <p:cBhvr>
                                        <p:cTn id="16" dur="1" fill="hold">
                                          <p:stCondLst>
                                            <p:cond delay="0"/>
                                          </p:stCondLst>
                                        </p:cTn>
                                        <p:tgtEl>
                                          <p:spTgt spid="11305"/>
                                        </p:tgtEl>
                                        <p:attrNameLst>
                                          <p:attrName>style.visibility</p:attrName>
                                        </p:attrNameLst>
                                      </p:cBhvr>
                                      <p:to>
                                        <p:strVal val="visible"/>
                                      </p:to>
                                    </p:set>
                                    <p:animEffect transition="in" filter="box(out)">
                                      <p:cBhvr>
                                        <p:cTn id="17" dur="500"/>
                                        <p:tgtEl>
                                          <p:spTgt spid="11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2" grpId="0" animBg="1" autoUpdateAnimBg="0"/>
      <p:bldP spid="11304" grpId="0" animBg="1" autoUpdateAnimBg="0"/>
      <p:bldP spid="11305" grpId="0" animBg="1" autoUpdateAnimBg="0"/>
    </p:bldLst>
  </p:timing>
</p:sld>
</file>

<file path=ppt/theme/theme1.xml><?xml version="1.0" encoding="utf-8"?>
<a:theme xmlns:a="http://schemas.openxmlformats.org/drawingml/2006/main" name="BNL template">
  <a:themeElements>
    <a:clrScheme name="Blank Presentation 13">
      <a:dk1>
        <a:srgbClr val="322F31"/>
      </a:dk1>
      <a:lt1>
        <a:srgbClr val="FFFFFF"/>
      </a:lt1>
      <a:dk2>
        <a:srgbClr val="322F31"/>
      </a:dk2>
      <a:lt2>
        <a:srgbClr val="322F31"/>
      </a:lt2>
      <a:accent1>
        <a:srgbClr val="8071B4"/>
      </a:accent1>
      <a:accent2>
        <a:srgbClr val="8071B4"/>
      </a:accent2>
      <a:accent3>
        <a:srgbClr val="FFFFFF"/>
      </a:accent3>
      <a:accent4>
        <a:srgbClr val="292728"/>
      </a:accent4>
      <a:accent5>
        <a:srgbClr val="C0BBD6"/>
      </a:accent5>
      <a:accent6>
        <a:srgbClr val="7366A3"/>
      </a:accent6>
      <a:hlink>
        <a:srgbClr val="8071B4"/>
      </a:hlink>
      <a:folHlink>
        <a:srgbClr val="8071B4"/>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322F31"/>
        </a:dk1>
        <a:lt1>
          <a:srgbClr val="FFFFFF"/>
        </a:lt1>
        <a:dk2>
          <a:srgbClr val="322F31"/>
        </a:dk2>
        <a:lt2>
          <a:srgbClr val="322F31"/>
        </a:lt2>
        <a:accent1>
          <a:srgbClr val="8071B4"/>
        </a:accent1>
        <a:accent2>
          <a:srgbClr val="8071B4"/>
        </a:accent2>
        <a:accent3>
          <a:srgbClr val="FFFFFF"/>
        </a:accent3>
        <a:accent4>
          <a:srgbClr val="292728"/>
        </a:accent4>
        <a:accent5>
          <a:srgbClr val="C0BBD6"/>
        </a:accent5>
        <a:accent6>
          <a:srgbClr val="7366A3"/>
        </a:accent6>
        <a:hlink>
          <a:srgbClr val="8071B4"/>
        </a:hlink>
        <a:folHlink>
          <a:srgbClr val="8071B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BNL template</Template>
  <TotalTime>3612</TotalTime>
  <Words>2196</Words>
  <Application>Microsoft Macintosh PowerPoint</Application>
  <PresentationFormat>On-screen Show (4:3)</PresentationFormat>
  <Paragraphs>359</Paragraphs>
  <Slides>23</Slides>
  <Notes>9</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BNL template</vt:lpstr>
      <vt:lpstr>Nuclear &amp; Particle Physics at BNL   </vt:lpstr>
      <vt:lpstr>NPP Directorate</vt:lpstr>
      <vt:lpstr>RHIC – Hadron &amp; Nucleus Collider</vt:lpstr>
      <vt:lpstr>RHIC explores the Phases of Nuclear Matter</vt:lpstr>
      <vt:lpstr>RHIC – the First Polarized Proton Collider</vt:lpstr>
      <vt:lpstr> RHIC performance</vt:lpstr>
      <vt:lpstr>Detector Collaborations</vt:lpstr>
      <vt:lpstr>Recent RHIC Detector Upgrades</vt:lpstr>
      <vt:lpstr>PowerPoint Presentation</vt:lpstr>
      <vt:lpstr>Main RHIC Discoveries</vt:lpstr>
      <vt:lpstr>PowerPoint Presentation</vt:lpstr>
      <vt:lpstr>RHIC’s “Perfect Liquid” More Perfect than LHC’s</vt:lpstr>
      <vt:lpstr>Completing the RHIC science mission</vt:lpstr>
      <vt:lpstr>Low Energy e-Cooling for Au+Au</vt:lpstr>
      <vt:lpstr>Quest for critical fluctuations</vt:lpstr>
      <vt:lpstr>sPHENIX upgrade</vt:lpstr>
      <vt:lpstr>EIC will be a QCD laboratory</vt:lpstr>
      <vt:lpstr>e-RHIC: An EIC at BNL</vt:lpstr>
      <vt:lpstr>PowerPoint Presentation</vt:lpstr>
      <vt:lpstr>Long-Term Vision for BNL HEP </vt:lpstr>
      <vt:lpstr>Magnet Division</vt:lpstr>
      <vt:lpstr>PowerPoint Presentation</vt:lpstr>
      <vt:lpstr>Accelerator Science, R&amp;D, and Applications </vt:lpstr>
    </vt:vector>
  </TitlesOfParts>
  <Company>Brookhaven National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SMD Accomplishments</dc:title>
  <dc:creator>wanderer</dc:creator>
  <cp:lastModifiedBy>Berndt Mueller</cp:lastModifiedBy>
  <cp:revision>79</cp:revision>
  <cp:lastPrinted>2013-05-31T19:55:40Z</cp:lastPrinted>
  <dcterms:created xsi:type="dcterms:W3CDTF">2013-09-20T15:25:33Z</dcterms:created>
  <dcterms:modified xsi:type="dcterms:W3CDTF">2015-01-11T17:09:09Z</dcterms:modified>
</cp:coreProperties>
</file>