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382" r:id="rId3"/>
    <p:sldId id="472" r:id="rId4"/>
    <p:sldId id="344" r:id="rId5"/>
    <p:sldId id="260" r:id="rId6"/>
    <p:sldId id="480" r:id="rId7"/>
    <p:sldId id="264" r:id="rId8"/>
    <p:sldId id="345" r:id="rId9"/>
    <p:sldId id="346" r:id="rId10"/>
    <p:sldId id="274" r:id="rId11"/>
    <p:sldId id="275" r:id="rId12"/>
    <p:sldId id="276" r:id="rId13"/>
    <p:sldId id="455" r:id="rId14"/>
    <p:sldId id="481" r:id="rId15"/>
    <p:sldId id="505" r:id="rId16"/>
    <p:sldId id="483" r:id="rId17"/>
    <p:sldId id="350" r:id="rId18"/>
    <p:sldId id="486" r:id="rId19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00FA"/>
    <a:srgbClr val="2400D5"/>
    <a:srgbClr val="F10087"/>
    <a:srgbClr val="0C4693"/>
    <a:srgbClr val="1A00E1"/>
    <a:srgbClr val="0065B3"/>
    <a:srgbClr val="2254B0"/>
    <a:srgbClr val="FF3399"/>
    <a:srgbClr val="005EA4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2168" autoAdjust="0"/>
  </p:normalViewPr>
  <p:slideViewPr>
    <p:cSldViewPr snapToGrid="0">
      <p:cViewPr>
        <p:scale>
          <a:sx n="66" d="100"/>
          <a:sy n="66" d="100"/>
        </p:scale>
        <p:origin x="-5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-4074" y="-936"/>
      </p:cViewPr>
      <p:guideLst>
        <p:guide orient="horz" pos="290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F5464DC3-53DA-491C-A3C6-EE7412A1BCF9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6BD030E1-188C-43C9-A396-69C8AE08C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72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195CBD-D614-49CE-B0ED-C48067C35F31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4690" y="4225925"/>
            <a:ext cx="5557520" cy="4149090"/>
          </a:xfrm>
          <a:noFill/>
          <a:ln/>
        </p:spPr>
        <p:txBody>
          <a:bodyPr/>
          <a:lstStyle/>
          <a:p>
            <a:pPr eaLnBrk="1" hangingPunct="1"/>
            <a:r>
              <a:rPr lang="en-US" sz="2400" dirty="0">
                <a:latin typeface="Times New Roman" pitchFamily="18" charset="0"/>
                <a:ea typeface="ＭＳ Ｐゴシック"/>
                <a:cs typeface="Times New Roman" pitchFamily="18" charset="0"/>
              </a:rPr>
              <a:t>In the next </a:t>
            </a:r>
            <a:r>
              <a:rPr lang="en-US" sz="2400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half</a:t>
            </a:r>
            <a:r>
              <a:rPr lang="en-US" sz="2400" baseline="0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 hour</a:t>
            </a:r>
            <a:r>
              <a:rPr lang="en-US" sz="2400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ＭＳ Ｐゴシック"/>
                <a:cs typeface="Times New Roman" pitchFamily="18" charset="0"/>
              </a:rPr>
              <a:t>I will give an overview of the BNL HEP </a:t>
            </a:r>
            <a:r>
              <a:rPr lang="en-US" sz="2400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program.</a:t>
            </a:r>
            <a:r>
              <a:rPr lang="en-US" sz="2400" baseline="0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2400" baseline="0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Following  my talk you will hear more detailed talks and  tomorrow in the break out sessions more details will be given. </a:t>
            </a:r>
          </a:p>
          <a:p>
            <a:pPr eaLnBrk="1" hangingPunct="1"/>
            <a:r>
              <a:rPr lang="en-US" sz="2400" baseline="0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Today we will be here in </a:t>
            </a:r>
            <a:r>
              <a:rPr lang="en-US" sz="2400" baseline="0" dirty="0" err="1" smtClean="0">
                <a:latin typeface="Times New Roman" pitchFamily="18" charset="0"/>
                <a:ea typeface="ＭＳ Ｐゴシック"/>
                <a:cs typeface="Times New Roman" pitchFamily="18" charset="0"/>
              </a:rPr>
              <a:t>Berkner</a:t>
            </a:r>
            <a:r>
              <a:rPr lang="en-US" sz="2400" baseline="0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 Hall and tomorrow’s breakout will be all in Physics.  </a:t>
            </a:r>
          </a:p>
          <a:p>
            <a:pPr eaLnBrk="1" hangingPunct="1"/>
            <a:endParaRPr lang="en-US" sz="2400" dirty="0">
              <a:latin typeface="Times New Roman" pitchFamily="18" charset="0"/>
              <a:ea typeface="ＭＳ Ｐゴシック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2773" y="4379595"/>
            <a:ext cx="6060447" cy="4149090"/>
          </a:xfrm>
        </p:spPr>
        <p:txBody>
          <a:bodyPr/>
          <a:lstStyle/>
          <a:p>
            <a:r>
              <a:rPr lang="en-US" sz="1900" dirty="0"/>
              <a:t>READ:</a:t>
            </a:r>
          </a:p>
          <a:p>
            <a:endParaRPr lang="en-US" sz="1900" dirty="0"/>
          </a:p>
          <a:p>
            <a:r>
              <a:rPr lang="en-US" sz="1900" dirty="0"/>
              <a:t>1</a:t>
            </a:r>
            <a:r>
              <a:rPr lang="en-US" sz="1900" baseline="30000" dirty="0"/>
              <a:t>st</a:t>
            </a:r>
            <a:r>
              <a:rPr lang="en-US" sz="1900" dirty="0"/>
              <a:t> bullet – </a:t>
            </a:r>
          </a:p>
          <a:p>
            <a:endParaRPr lang="en-US" sz="1900" dirty="0"/>
          </a:p>
          <a:p>
            <a:r>
              <a:rPr lang="en-US" sz="1900" dirty="0" err="1" smtClean="0"/>
              <a:t>PanDa</a:t>
            </a:r>
            <a:r>
              <a:rPr lang="en-US" sz="1900" dirty="0" smtClean="0"/>
              <a:t>:</a:t>
            </a:r>
            <a:endParaRPr lang="en-US" sz="1900" dirty="0"/>
          </a:p>
          <a:p>
            <a:r>
              <a:rPr lang="en-US" sz="1900" dirty="0"/>
              <a:t>There is a growing interest in utilizing Panda outside LHC.</a:t>
            </a:r>
          </a:p>
          <a:p>
            <a:r>
              <a:rPr lang="en-US" sz="1900" dirty="0"/>
              <a:t>LSST is looking in to using Panda.</a:t>
            </a:r>
          </a:p>
          <a:p>
            <a:endParaRPr lang="en-US" sz="1900" dirty="0"/>
          </a:p>
          <a:p>
            <a:endParaRPr lang="en-US" sz="1900" dirty="0"/>
          </a:p>
          <a:p>
            <a:r>
              <a:rPr lang="en-US" sz="1900" dirty="0"/>
              <a:t>Green computing is not only good for the </a:t>
            </a:r>
            <a:r>
              <a:rPr lang="en-US" sz="1900" dirty="0" err="1"/>
              <a:t>enviourments</a:t>
            </a:r>
            <a:r>
              <a:rPr lang="en-US" sz="1900" dirty="0"/>
              <a:t>. But it reduces the cost of infrastructure that we need to support.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DD45D-BEE0-4117-A40A-9304E9D2B166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61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Read the text-</a:t>
            </a:r>
          </a:p>
          <a:p>
            <a:endParaRPr lang="en-US" sz="2800" dirty="0"/>
          </a:p>
          <a:p>
            <a:r>
              <a:rPr lang="en-US" sz="2800" dirty="0"/>
              <a:t>You will see that we have serious budget issue with support of the Theory group.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The group</a:t>
            </a:r>
            <a:r>
              <a:rPr lang="en-US" sz="2800" baseline="0" dirty="0" smtClean="0"/>
              <a:t> has shrunk over the last few years and even after the reduction we are unable to support the group at its present size. </a:t>
            </a:r>
          </a:p>
          <a:p>
            <a:endParaRPr lang="en-US" sz="2800" baseline="0" dirty="0" smtClean="0"/>
          </a:p>
          <a:p>
            <a:r>
              <a:rPr lang="en-US" sz="2800" baseline="0" dirty="0" smtClean="0"/>
              <a:t>Lattice work has really matured over the last years and is now making very detailed prediction that are critical to the interpretation of experimental results.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030E1-188C-43C9-A396-69C8AE08CE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92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Read:</a:t>
            </a:r>
          </a:p>
          <a:p>
            <a:endParaRPr lang="en-US" sz="2400" dirty="0"/>
          </a:p>
          <a:p>
            <a:r>
              <a:rPr lang="en-US" sz="2400" dirty="0"/>
              <a:t>We expect that the involvement in with Phase I and Phase II will take is to the later part of the next decade.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DD45D-BEE0-4117-A40A-9304E9D2B166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30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BNL has important role to play the</a:t>
            </a:r>
            <a:r>
              <a:rPr lang="en-US" baseline="0" dirty="0" smtClean="0"/>
              <a:t> ATLAS Phase I upgrade where the project office is here and is headed by John Kotcher – BNL had significant input in developing the technical solution that were adopted in the Phase I upgrade. </a:t>
            </a:r>
          </a:p>
          <a:p>
            <a:r>
              <a:rPr lang="en-US" baseline="0" dirty="0" smtClean="0"/>
              <a:t>We are now getting organized in preparation for Phase II – our scientists had major input to the LOI and we plan  a Directors review of the US program in anticipation and preparation  for CD0 where the US scope will have to be defined.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030E1-188C-43C9-A396-69C8AE08CE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89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1500" dirty="0"/>
              <a:t>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DD45D-BEE0-4117-A40A-9304E9D2B166}" type="slidenum">
              <a:rPr lang="en-U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027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5939" y="4379595"/>
            <a:ext cx="5557520" cy="4149090"/>
          </a:xfrm>
        </p:spPr>
        <p:txBody>
          <a:bodyPr/>
          <a:lstStyle/>
          <a:p>
            <a:r>
              <a:rPr lang="en-US" sz="2400" dirty="0"/>
              <a:t>READ</a:t>
            </a:r>
            <a:r>
              <a:rPr lang="en-US" sz="1500" dirty="0" smtClean="0"/>
              <a:t>:</a:t>
            </a:r>
          </a:p>
          <a:p>
            <a:endParaRPr lang="en-US" sz="1500" dirty="0"/>
          </a:p>
          <a:p>
            <a:r>
              <a:rPr lang="en-US" sz="1500" dirty="0" err="1" smtClean="0"/>
              <a:t>Posr</a:t>
            </a:r>
            <a:r>
              <a:rPr lang="en-US" sz="1500" baseline="0" dirty="0" smtClean="0"/>
              <a:t> P5 DOE and FNAL are in the process of reorganizing LBNE and transforming it to LBNF. We expect that BNL will continue to play a major role in the Project, the science and in the collaboration. </a:t>
            </a:r>
            <a:endParaRPr lang="en-US" sz="15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DD45D-BEE0-4117-A40A-9304E9D2B166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39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700" dirty="0"/>
              <a:t>READ:</a:t>
            </a:r>
          </a:p>
          <a:p>
            <a:endParaRPr lang="en-US" sz="1700" dirty="0"/>
          </a:p>
          <a:p>
            <a:r>
              <a:rPr lang="en-US" sz="1700" dirty="0"/>
              <a:t>Emphasis the importance of cluster hire at </a:t>
            </a:r>
            <a:r>
              <a:rPr lang="en-US" sz="1700" dirty="0" err="1"/>
              <a:t>Stonybrook</a:t>
            </a:r>
            <a:r>
              <a:rPr lang="en-US" sz="17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DD45D-BEE0-4117-A40A-9304E9D2B166}" type="slidenum">
              <a:rPr lang="en-US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35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dirty="0"/>
              <a:t>Loss of 4.5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DD45D-BEE0-4117-A40A-9304E9D2B166}" type="slidenum">
              <a:rPr lang="en-US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09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195CBD-D614-49CE-B0ED-C48067C35F31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4690" y="4225925"/>
            <a:ext cx="5557520" cy="4149090"/>
          </a:xfrm>
          <a:noFill/>
          <a:ln/>
        </p:spPr>
        <p:txBody>
          <a:bodyPr/>
          <a:lstStyle/>
          <a:p>
            <a:pPr eaLnBrk="1" hangingPunct="1"/>
            <a:r>
              <a:rPr lang="en-US" sz="2400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This are the different</a:t>
            </a:r>
            <a:r>
              <a:rPr lang="en-US" sz="2400" baseline="0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 breakout sessions and the rooms for tomorrow. </a:t>
            </a:r>
          </a:p>
          <a:p>
            <a:pPr eaLnBrk="1" hangingPunct="1"/>
            <a:r>
              <a:rPr lang="en-US" sz="2400" baseline="0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Note that the close out will be in room 2-160. </a:t>
            </a:r>
            <a:endParaRPr lang="en-US" sz="2400" dirty="0">
              <a:latin typeface="Times New Roman" pitchFamily="18" charset="0"/>
              <a:ea typeface="ＭＳ Ｐゴシック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50602" indent="-288693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54773" indent="-230955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16682" indent="-230955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78591" indent="-230955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40500" indent="-230955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3002410" indent="-230955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64319" indent="-230955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926228" indent="-230955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EB6ED49-EE2E-4E23-A780-E6AEDD6200C9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The</a:t>
            </a:r>
            <a:r>
              <a:rPr lang="en-US" altLang="en-US" baseline="0" dirty="0" smtClean="0"/>
              <a:t> HEP activities are embedded in the NPP Directorate. </a:t>
            </a:r>
          </a:p>
          <a:p>
            <a:r>
              <a:rPr lang="en-US" altLang="en-US" baseline="0" dirty="0" smtClean="0"/>
              <a:t>Berndt Muller is the Associate Lab Director for NPP – unfortunately he can not be here this morning but will join us for dinner tonight. </a:t>
            </a:r>
          </a:p>
          <a:p>
            <a:r>
              <a:rPr lang="en-US" altLang="en-US" baseline="0" dirty="0" smtClean="0"/>
              <a:t>The Accelerator research is nested in CAD where they benefit from synergy with the NP accelerator work.</a:t>
            </a:r>
          </a:p>
          <a:p>
            <a:r>
              <a:rPr lang="en-US" altLang="en-US" baseline="0" dirty="0" smtClean="0"/>
              <a:t>The experimental and theoretical  research programs are nested in the Physics department with significant help in instrumentation from the instrumentation division.  </a:t>
            </a:r>
          </a:p>
          <a:p>
            <a:r>
              <a:rPr lang="en-US" altLang="en-US" baseline="0" dirty="0" smtClean="0"/>
              <a:t>The magnet development is done in the Superconducting Magnet Division  and is where the LARP and GARD work on superconducting </a:t>
            </a:r>
            <a:r>
              <a:rPr lang="en-US" altLang="en-US" baseline="0" dirty="0" err="1" smtClean="0"/>
              <a:t>magents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technolog</a:t>
            </a:r>
            <a:r>
              <a:rPr lang="en-US" altLang="en-US" baseline="0" dirty="0" smtClean="0"/>
              <a:t> is done. 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 smtClean="0"/>
              <a:t>BNL</a:t>
            </a:r>
            <a:r>
              <a:rPr lang="en-US" sz="2000" baseline="0" dirty="0" smtClean="0"/>
              <a:t> is a multidisciplinary Lab and we benefit from synergy with the other Lab divisions. In particular </a:t>
            </a:r>
            <a:endParaRPr lang="en-US" sz="2000" dirty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728C12-2606-4CDE-8ADE-85EF40037F78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254000"/>
            <a:ext cx="4611687" cy="3457575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xfrm>
            <a:off x="135204" y="3757749"/>
            <a:ext cx="6684582" cy="5348151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900" baseline="0" dirty="0" smtClean="0">
                <a:latin typeface="Arial" pitchFamily="34" charset="0"/>
              </a:rPr>
              <a:t>In HEP we are a users facility – in the Energy frontier our main thrust is on ATLAS and is at CERN, Intensity frontier mostly at FNAL and Cosmic Frontier is LSST – will end up in Chile.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294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0484" indent="-288648" defTabSz="933294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54591" indent="-230918" defTabSz="933294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16427" indent="-230918" defTabSz="933294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78265" indent="-230918" defTabSz="933294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40100" indent="-230918" defTabSz="93329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01939" indent="-230918" defTabSz="93329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63774" indent="-230918" defTabSz="93329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25611" indent="-230918" defTabSz="93329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A827A9B-D0AE-4728-9399-A4371A92F401}" type="slidenum">
              <a:rPr lang="en-US" sz="1200">
                <a:solidFill>
                  <a:prstClr val="black"/>
                </a:solidFill>
              </a:rPr>
              <a:pPr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5075" y="763588"/>
            <a:ext cx="4756150" cy="3567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53273" y="4379595"/>
            <a:ext cx="6404172" cy="4149090"/>
          </a:xfrm>
        </p:spPr>
        <p:txBody>
          <a:bodyPr/>
          <a:lstStyle/>
          <a:p>
            <a:r>
              <a:rPr lang="en-US" sz="1900" dirty="0" smtClean="0"/>
              <a:t>You will</a:t>
            </a:r>
            <a:r>
              <a:rPr lang="en-US" sz="1900" baseline="0" dirty="0" smtClean="0"/>
              <a:t>  have </a:t>
            </a:r>
            <a:r>
              <a:rPr lang="en-US" sz="1900" baseline="0" smtClean="0"/>
              <a:t>a chance to look at </a:t>
            </a:r>
            <a:endParaRPr lang="en-US" sz="1900" dirty="0"/>
          </a:p>
          <a:p>
            <a:endParaRPr lang="en-US" sz="1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DD45D-BEE0-4117-A40A-9304E9D2B166}" type="slidenum">
              <a:rPr 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34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8046" y="4379595"/>
            <a:ext cx="6503673" cy="4149090"/>
          </a:xfrm>
        </p:spPr>
        <p:txBody>
          <a:bodyPr/>
          <a:lstStyle/>
          <a:p>
            <a:r>
              <a:rPr lang="en-US" sz="1900" dirty="0" smtClean="0"/>
              <a:t>The </a:t>
            </a:r>
            <a:r>
              <a:rPr lang="en-US" sz="1900" dirty="0"/>
              <a:t>R&amp;D efforts </a:t>
            </a:r>
            <a:r>
              <a:rPr lang="en-US" sz="1900" dirty="0" smtClean="0"/>
              <a:t>concentrates </a:t>
            </a:r>
            <a:r>
              <a:rPr lang="en-US" sz="1900" dirty="0"/>
              <a:t>on our strength , enhance synergy with ongoing projects and prepare for potential new experiments in the future. </a:t>
            </a:r>
          </a:p>
          <a:p>
            <a:endParaRPr lang="en-US" sz="1900" dirty="0"/>
          </a:p>
          <a:p>
            <a:r>
              <a:rPr lang="en-US" sz="1900" dirty="0"/>
              <a:t>These are area that are crucial for preserving our ability to contribute to future experiments. </a:t>
            </a:r>
          </a:p>
          <a:p>
            <a:endParaRPr lang="en-US" sz="1900" dirty="0"/>
          </a:p>
          <a:p>
            <a:r>
              <a:rPr lang="en-US" sz="1900" dirty="0"/>
              <a:t>ASIC developments cover many areas and continues to evolve transforming the way we think about what is possible.</a:t>
            </a:r>
          </a:p>
          <a:p>
            <a:r>
              <a:rPr lang="en-US" sz="1900" dirty="0"/>
              <a:t>Noble Liquids are critical to calorimetric, Large </a:t>
            </a:r>
            <a:r>
              <a:rPr lang="en-US" sz="1900" dirty="0" err="1"/>
              <a:t>LAr</a:t>
            </a:r>
            <a:r>
              <a:rPr lang="en-US" sz="1900" dirty="0"/>
              <a:t> TPC’s , </a:t>
            </a:r>
          </a:p>
          <a:p>
            <a:r>
              <a:rPr lang="en-US" sz="1900" dirty="0"/>
              <a:t>Si detectors that are crucial for tracking devices, </a:t>
            </a:r>
          </a:p>
          <a:p>
            <a:r>
              <a:rPr lang="en-US" sz="1900" dirty="0"/>
              <a:t>Water based Scintillators for Reactor experiments and DM Veto systems.</a:t>
            </a:r>
          </a:p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DD45D-BEE0-4117-A40A-9304E9D2B166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37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READ</a:t>
            </a:r>
          </a:p>
          <a:p>
            <a:endParaRPr lang="en-US" sz="2000" dirty="0"/>
          </a:p>
          <a:p>
            <a:r>
              <a:rPr lang="en-US" sz="2000" dirty="0"/>
              <a:t>I would like to mention that there is an ongoing search for a cluster hire at Stony Brook in Accelerator Science. We expect that this will increase the collaboration between the two institutions.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DD45D-BEE0-4117-A40A-9304E9D2B166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68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002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872" indent="-285720" defTabSz="927002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879" indent="-228575" defTabSz="927002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030" indent="-228575" defTabSz="927002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182" indent="-228575" defTabSz="927002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334" indent="-228575" defTabSz="9270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484" indent="-228575" defTabSz="9270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636" indent="-228575" defTabSz="9270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788" indent="-228575" defTabSz="9270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0B6A59C-B511-471F-AB91-5159549A3CC5}" type="slidenum">
              <a:rPr lang="en-US" sz="1200" b="0">
                <a:solidFill>
                  <a:prstClr val="black"/>
                </a:solidFill>
              </a:rPr>
              <a:pPr/>
              <a:t>9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88975"/>
            <a:ext cx="4608513" cy="3457575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676" y="4381174"/>
            <a:ext cx="5093553" cy="4147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9" tIns="46466" rIns="92929" bIns="46466"/>
          <a:lstStyle/>
          <a:p>
            <a:pPr eaLnBrk="1" hangingPunct="1"/>
            <a:r>
              <a:rPr lang="en-US" sz="2000" dirty="0" smtClean="0"/>
              <a:t>BNL now has the </a:t>
            </a:r>
            <a:r>
              <a:rPr lang="en-US" sz="2000" dirty="0"/>
              <a:t>only high energy collider in the US. Capable of running HI and polarized protons. A unique test bed for new ideas among them</a:t>
            </a:r>
            <a:r>
              <a:rPr lang="en-US" sz="2000" dirty="0" smtClean="0"/>
              <a:t>:</a:t>
            </a:r>
          </a:p>
          <a:p>
            <a:pPr eaLnBrk="1" hangingPunct="1"/>
            <a:r>
              <a:rPr lang="en-US" sz="2000" dirty="0" smtClean="0"/>
              <a:t>We are</a:t>
            </a:r>
            <a:r>
              <a:rPr lang="en-US" sz="2000" baseline="0" dirty="0" smtClean="0"/>
              <a:t> now developing an eRHIC design that  is a very innovative one and will use many state of the ART technologies many of them for the first time.</a:t>
            </a:r>
            <a:r>
              <a:rPr lang="en-US" sz="2000" baseline="0" dirty="0"/>
              <a:t> </a:t>
            </a:r>
            <a:r>
              <a:rPr lang="en-US" sz="2000" baseline="0" dirty="0" smtClean="0"/>
              <a:t>ERL, FFAG as an example. </a:t>
            </a:r>
            <a:endParaRPr lang="en-US" sz="2000" dirty="0"/>
          </a:p>
          <a:p>
            <a:pPr eaLnBrk="1" hangingPunct="1"/>
            <a:endParaRPr lang="en-US" sz="20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ppt_BG_Title_BNL_blu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630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48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6835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6824"/>
            <a:ext cx="8382000" cy="578800"/>
          </a:xfrm>
        </p:spPr>
        <p:txBody>
          <a:bodyPr/>
          <a:lstStyle>
            <a:lvl1pPr algn="ctr">
              <a:defRPr sz="32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71B4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2F3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904B5-FB45-4C24-8A74-2DA7CEF16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0" y="795624"/>
            <a:ext cx="9144000" cy="460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</a:endParaRPr>
          </a:p>
        </p:txBody>
      </p:sp>
      <p:pic>
        <p:nvPicPr>
          <p:cNvPr id="9" name="Picture 10" descr="SC-Banner-CMYK-whitethumb[1]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2225"/>
            <a:ext cx="12461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67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46188" y="6502399"/>
            <a:ext cx="1143000" cy="3270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8071B4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10378" y="6502399"/>
            <a:ext cx="3009900" cy="3270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22F31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53400" y="6502400"/>
            <a:ext cx="990600" cy="355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9CA61-68CE-41AC-A957-A27FF0E69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16824"/>
            <a:ext cx="8382000" cy="578800"/>
          </a:xfrm>
        </p:spPr>
        <p:txBody>
          <a:bodyPr/>
          <a:lstStyle>
            <a:lvl1pPr algn="ctr">
              <a:defRPr sz="32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0" y="795624"/>
            <a:ext cx="9144000" cy="460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</a:endParaRPr>
          </a:p>
        </p:txBody>
      </p:sp>
      <p:pic>
        <p:nvPicPr>
          <p:cNvPr id="7" name="Picture 10" descr="SC-Banner-CMYK-whitethumb[1]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2225"/>
            <a:ext cx="12461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86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71B4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2F31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950DC-3311-4B1D-9FDD-54E4AFA80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0" y="915545"/>
            <a:ext cx="9144000" cy="460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</a:endParaRPr>
          </a:p>
        </p:txBody>
      </p:sp>
      <p:pic>
        <p:nvPicPr>
          <p:cNvPr id="6" name="Picture 10" descr="SC-Banner-CMYK-whitethumb[1]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2225"/>
            <a:ext cx="12461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16824"/>
            <a:ext cx="8382000" cy="578800"/>
          </a:xfrm>
        </p:spPr>
        <p:txBody>
          <a:bodyPr/>
          <a:lstStyle>
            <a:lvl1pPr algn="ctr">
              <a:defRPr sz="32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873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FCC8C-4AA2-4CDC-8DA7-09B3D8088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REVBG_Slide4_Blue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8856"/>
            <a:ext cx="1143000" cy="39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accent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8071B4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67844" y="6487886"/>
            <a:ext cx="3009900" cy="3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322F31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4988" y="6473370"/>
            <a:ext cx="990600" cy="38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42B7F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ABBD21-9272-49BA-B879-5217D7D3210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127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83" r:id="rId5"/>
  </p:sldLayoutIdLst>
  <p:transition>
    <p:wedg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  <a:cs typeface="ＭＳ Ｐゴシック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  <a:cs typeface="ＭＳ Ｐゴシック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  <a:cs typeface="ＭＳ Ｐゴシック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  <a:cs typeface="ＭＳ Ｐゴシック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90000"/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228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8687" y="1683657"/>
            <a:ext cx="8955313" cy="1320800"/>
          </a:xfrm>
        </p:spPr>
        <p:txBody>
          <a:bodyPr/>
          <a:lstStyle/>
          <a:p>
            <a:pPr algn="ctr" eaLnBrk="1" hangingPunct="1"/>
            <a:r>
              <a:rPr lang="en-US" sz="3600" i="1" dirty="0" smtClean="0"/>
              <a:t>BNL HEP Program </a:t>
            </a:r>
            <a:br>
              <a:rPr lang="en-US" sz="3600" i="1" dirty="0" smtClean="0"/>
            </a:br>
            <a:r>
              <a:rPr lang="en-US" sz="3600" i="1" dirty="0"/>
              <a:t/>
            </a:r>
            <a:br>
              <a:rPr lang="en-US" sz="3600" i="1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3200" dirty="0"/>
              <a:t>Visit </a:t>
            </a:r>
            <a:r>
              <a:rPr lang="en-US" sz="3200" dirty="0" smtClean="0"/>
              <a:t>by </a:t>
            </a:r>
            <a:r>
              <a:rPr lang="en-US" sz="3200" dirty="0"/>
              <a:t>Nigel Lockyer and Joe </a:t>
            </a:r>
            <a:r>
              <a:rPr lang="en-US" sz="3200" dirty="0" err="1"/>
              <a:t>Lykken</a:t>
            </a:r>
            <a:r>
              <a:rPr lang="en-US" sz="3200" dirty="0"/>
              <a:t> </a:t>
            </a:r>
            <a:r>
              <a:rPr lang="en-US" sz="3200" dirty="0" smtClean="0"/>
              <a:t>1/12/2015</a:t>
            </a:r>
            <a:r>
              <a:rPr lang="en-US" sz="3200" i="1" dirty="0" smtClean="0"/>
              <a:t> 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5734" y="3703005"/>
            <a:ext cx="6372952" cy="457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David Lissauer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Deputy ALD for Nuclear and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 Particle Physics </a:t>
            </a:r>
          </a:p>
        </p:txBody>
      </p:sp>
    </p:spTree>
    <p:extLst>
      <p:ext uri="{BB962C8B-B14F-4D97-AF65-F5344CB8AC3E}">
        <p14:creationId xmlns:p14="http://schemas.microsoft.com/office/powerpoint/2010/main" val="325299909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DC4E0E-5425-413E-9301-4D45DA69847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852098"/>
            <a:ext cx="9144000" cy="455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800" b="1" dirty="0" smtClean="0">
                <a:solidFill>
                  <a:srgbClr val="FF0000"/>
                </a:solidFill>
              </a:rPr>
              <a:t>BNL has developed Big Data and High Throughput Computing as a core competency through a very successful  HEP and NP computing.</a:t>
            </a:r>
          </a:p>
          <a:p>
            <a:endParaRPr lang="en-US" sz="900" b="1" dirty="0" smtClean="0">
              <a:solidFill>
                <a:srgbClr val="FF0000"/>
              </a:solidFill>
            </a:endParaRPr>
          </a:p>
          <a:p>
            <a:r>
              <a:rPr lang="en-US" sz="1800" b="1" dirty="0" smtClean="0">
                <a:solidFill>
                  <a:srgbClr val="FF0000"/>
                </a:solidFill>
              </a:rPr>
              <a:t>HEP Computing dominated by ATLAS Tier I – synergy with RHIC computing.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Largest  and most successful  ATLAS Tier 1. (8M CPU </a:t>
            </a:r>
            <a:r>
              <a:rPr lang="en-US" sz="1800" dirty="0" err="1" smtClean="0">
                <a:solidFill>
                  <a:srgbClr val="0000FF"/>
                </a:solidFill>
              </a:rPr>
              <a:t>walltime</a:t>
            </a:r>
            <a:r>
              <a:rPr lang="en-US" sz="1800" dirty="0" smtClean="0">
                <a:solidFill>
                  <a:srgbClr val="0000FF"/>
                </a:solidFill>
              </a:rPr>
              <a:t> hours/month, ~10PB disk space)</a:t>
            </a:r>
          </a:p>
          <a:p>
            <a:pPr marL="457200" lvl="1" indent="0">
              <a:buFont typeface="Times" pitchFamily="18" charset="0"/>
              <a:buNone/>
            </a:pPr>
            <a:endParaRPr lang="en-US" sz="1000" dirty="0" smtClean="0">
              <a:solidFill>
                <a:srgbClr val="0000FF"/>
              </a:solidFill>
            </a:endParaRPr>
          </a:p>
          <a:p>
            <a:r>
              <a:rPr lang="en-US" sz="1800" b="1" dirty="0" smtClean="0">
                <a:solidFill>
                  <a:srgbClr val="FF0000"/>
                </a:solidFill>
              </a:rPr>
              <a:t>Maintain leadership in Facilities and distributed computing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Provide </a:t>
            </a:r>
            <a:r>
              <a:rPr lang="en-US" sz="1800" dirty="0" err="1" smtClean="0">
                <a:solidFill>
                  <a:srgbClr val="0000FF"/>
                </a:solidFill>
              </a:rPr>
              <a:t>peta</a:t>
            </a:r>
            <a:r>
              <a:rPr lang="en-US" sz="1800" dirty="0" smtClean="0">
                <a:solidFill>
                  <a:srgbClr val="0000FF"/>
                </a:solidFill>
              </a:rPr>
              <a:t>- to </a:t>
            </a:r>
            <a:r>
              <a:rPr lang="en-US" sz="1800" dirty="0" err="1" smtClean="0">
                <a:solidFill>
                  <a:srgbClr val="0000FF"/>
                </a:solidFill>
              </a:rPr>
              <a:t>exascale</a:t>
            </a:r>
            <a:r>
              <a:rPr lang="en-US" sz="1800" dirty="0" smtClean="0">
                <a:solidFill>
                  <a:srgbClr val="0000FF"/>
                </a:solidFill>
              </a:rPr>
              <a:t> computing and storage capacities and performance to HEP (and NP) programs</a:t>
            </a:r>
          </a:p>
          <a:p>
            <a:endParaRPr lang="en-US" sz="1000" dirty="0" smtClean="0">
              <a:solidFill>
                <a:srgbClr val="322F31"/>
              </a:solidFill>
            </a:endParaRPr>
          </a:p>
          <a:p>
            <a:r>
              <a:rPr lang="en-US" sz="1800" b="1" dirty="0" err="1" smtClean="0">
                <a:solidFill>
                  <a:srgbClr val="FF0000"/>
                </a:solidFill>
              </a:rPr>
              <a:t>PanDA</a:t>
            </a:r>
            <a:r>
              <a:rPr lang="en-US" sz="2000" dirty="0" smtClean="0">
                <a:solidFill>
                  <a:srgbClr val="322F31"/>
                </a:solidFill>
              </a:rPr>
              <a:t> </a:t>
            </a:r>
            <a:r>
              <a:rPr lang="en-US" sz="1800" dirty="0" smtClean="0">
                <a:solidFill>
                  <a:srgbClr val="322F31"/>
                </a:solidFill>
              </a:rPr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production and distributed</a:t>
            </a:r>
          </a:p>
          <a:p>
            <a:pPr marL="0" indent="0">
              <a:buFont typeface="Wingdings" pitchFamily="2" charset="2"/>
              <a:buNone/>
            </a:pPr>
            <a:r>
              <a:rPr lang="en-US" sz="1800" dirty="0">
                <a:solidFill>
                  <a:srgbClr val="0000FF"/>
                </a:solidFill>
              </a:rPr>
              <a:t>	</a:t>
            </a:r>
            <a:r>
              <a:rPr lang="en-US" sz="1800" dirty="0" smtClean="0">
                <a:solidFill>
                  <a:srgbClr val="0000FF"/>
                </a:solidFill>
              </a:rPr>
              <a:t> analysis (1.5M jobs/day) </a:t>
            </a:r>
          </a:p>
          <a:p>
            <a:pPr marL="0" indent="0">
              <a:buFont typeface="Wingdings" pitchFamily="2" charset="2"/>
              <a:buNone/>
            </a:pPr>
            <a:endParaRPr lang="en-US" sz="1000" dirty="0" smtClean="0">
              <a:solidFill>
                <a:srgbClr val="0000FF"/>
              </a:solidFill>
            </a:endParaRPr>
          </a:p>
          <a:p>
            <a:r>
              <a:rPr lang="en-US" sz="1800" b="1" dirty="0" smtClean="0">
                <a:solidFill>
                  <a:srgbClr val="FF0000"/>
                </a:solidFill>
              </a:rPr>
              <a:t>Green Computing</a:t>
            </a:r>
          </a:p>
          <a:p>
            <a:pPr marL="0" indent="0">
              <a:buFont typeface="Wingdings" pitchFamily="2" charset="2"/>
              <a:buNone/>
            </a:pPr>
            <a:endParaRPr lang="en-US" sz="1000" dirty="0" smtClean="0">
              <a:solidFill>
                <a:srgbClr val="322F31"/>
              </a:solidFill>
            </a:endParaRPr>
          </a:p>
          <a:p>
            <a:r>
              <a:rPr lang="en-US" sz="1800" b="1" dirty="0" smtClean="0">
                <a:solidFill>
                  <a:srgbClr val="FF0000"/>
                </a:solidFill>
              </a:rPr>
              <a:t>Lattice QCD: </a:t>
            </a:r>
            <a:r>
              <a:rPr lang="en-US" sz="1800" dirty="0" smtClean="0">
                <a:solidFill>
                  <a:srgbClr val="0000FF"/>
                </a:solidFill>
              </a:rPr>
              <a:t>Long history of developing</a:t>
            </a:r>
          </a:p>
          <a:p>
            <a:pPr marL="0" indent="0">
              <a:buFont typeface="Wingdings" pitchFamily="2" charset="2"/>
              <a:buNone/>
            </a:pP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    dedicated hardware in collaboration with </a:t>
            </a:r>
          </a:p>
          <a:p>
            <a:pPr marL="0" indent="0">
              <a:buFont typeface="Wingdings" pitchFamily="2" charset="2"/>
              <a:buNone/>
            </a:pP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    RBRC, Columbia, IBM, U Edinburgh.</a:t>
            </a:r>
          </a:p>
          <a:p>
            <a:endParaRPr lang="en-US" dirty="0">
              <a:solidFill>
                <a:srgbClr val="322F3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0"/>
            <a:ext cx="4616970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i="1" dirty="0">
                <a:solidFill>
                  <a:srgbClr val="FF0000"/>
                </a:solidFill>
              </a:rPr>
              <a:t>Computing</a:t>
            </a:r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285232" y="3584448"/>
            <a:ext cx="3776472" cy="325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8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4840"/>
            <a:ext cx="8954716" cy="534321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Mission: </a:t>
            </a:r>
            <a:r>
              <a:rPr lang="en-US" dirty="0" smtClean="0">
                <a:solidFill>
                  <a:srgbClr val="FF0000"/>
                </a:solidFill>
              </a:rPr>
              <a:t>Leadership </a:t>
            </a:r>
            <a:r>
              <a:rPr lang="en-US" dirty="0">
                <a:solidFill>
                  <a:srgbClr val="FF0000"/>
                </a:solidFill>
              </a:rPr>
              <a:t>in defining the HEP experimental </a:t>
            </a:r>
            <a:r>
              <a:rPr lang="en-US" dirty="0" smtClean="0">
                <a:solidFill>
                  <a:srgbClr val="FF0000"/>
                </a:solidFill>
              </a:rPr>
              <a:t>program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Lattice </a:t>
            </a:r>
            <a:r>
              <a:rPr lang="en-US" dirty="0">
                <a:solidFill>
                  <a:srgbClr val="FF0000"/>
                </a:solidFill>
              </a:rPr>
              <a:t>gauge </a:t>
            </a:r>
            <a:r>
              <a:rPr lang="en-US" dirty="0" smtClean="0">
                <a:solidFill>
                  <a:srgbClr val="FF0000"/>
                </a:solidFill>
              </a:rPr>
              <a:t>theory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Highly </a:t>
            </a:r>
            <a:r>
              <a:rPr lang="en-US" sz="2000" dirty="0">
                <a:solidFill>
                  <a:srgbClr val="0000FF"/>
                </a:solidFill>
              </a:rPr>
              <a:t>focused on connection with experimental </a:t>
            </a:r>
            <a:r>
              <a:rPr lang="en-US" sz="2000" dirty="0" smtClean="0">
                <a:solidFill>
                  <a:srgbClr val="0000FF"/>
                </a:solidFill>
              </a:rPr>
              <a:t>observables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Hardware/software/algorithm/theoretical </a:t>
            </a:r>
            <a:r>
              <a:rPr lang="en-US" dirty="0">
                <a:solidFill>
                  <a:srgbClr val="0000FF"/>
                </a:solidFill>
              </a:rPr>
              <a:t>contributions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Precise understanding of the 126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 scalar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Higher-order </a:t>
            </a:r>
            <a:r>
              <a:rPr lang="en-US" dirty="0">
                <a:solidFill>
                  <a:srgbClr val="FF0000"/>
                </a:solidFill>
              </a:rPr>
              <a:t>QCD corrections for LHC phenomenology </a:t>
            </a:r>
            <a:endParaRPr lang="en-US" sz="20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LBNE</a:t>
            </a:r>
            <a:r>
              <a:rPr lang="en-US" dirty="0">
                <a:solidFill>
                  <a:srgbClr val="FF0000"/>
                </a:solidFill>
              </a:rPr>
              <a:t>, Mu2e, neutrinos, (g − 2)</a:t>
            </a:r>
            <a:r>
              <a:rPr lang="en-US" baseline="-25000" dirty="0">
                <a:solidFill>
                  <a:srgbClr val="FF0000"/>
                </a:solidFill>
              </a:rPr>
              <a:t>µ</a:t>
            </a:r>
            <a:r>
              <a:rPr lang="en-US" dirty="0">
                <a:solidFill>
                  <a:srgbClr val="FF0000"/>
                </a:solidFill>
              </a:rPr>
              <a:t> , </a:t>
            </a:r>
            <a:r>
              <a:rPr lang="en-US" dirty="0" smtClean="0">
                <a:solidFill>
                  <a:srgbClr val="FF0000"/>
                </a:solidFill>
              </a:rPr>
              <a:t>EDM’s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The intellectual leadership in precision experiments. 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Model </a:t>
            </a:r>
            <a:r>
              <a:rPr lang="en-US" dirty="0">
                <a:solidFill>
                  <a:srgbClr val="FF0000"/>
                </a:solidFill>
              </a:rPr>
              <a:t>building for electroweak symmetry </a:t>
            </a:r>
            <a:r>
              <a:rPr lang="en-US" dirty="0" smtClean="0">
                <a:solidFill>
                  <a:srgbClr val="FF0000"/>
                </a:solidFill>
              </a:rPr>
              <a:t>breaking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Model </a:t>
            </a:r>
            <a:r>
              <a:rPr lang="en-US" dirty="0">
                <a:solidFill>
                  <a:srgbClr val="0000FF"/>
                </a:solidFill>
              </a:rPr>
              <a:t>building is also tightly connected to experiment </a:t>
            </a:r>
            <a:endParaRPr lang="en-US" sz="20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Super </a:t>
            </a:r>
            <a:r>
              <a:rPr lang="en-US" dirty="0">
                <a:solidFill>
                  <a:srgbClr val="FF0000"/>
                </a:solidFill>
              </a:rPr>
              <a:t>B </a:t>
            </a:r>
            <a:r>
              <a:rPr lang="en-US" dirty="0" smtClean="0">
                <a:solidFill>
                  <a:srgbClr val="FF0000"/>
                </a:solidFill>
              </a:rPr>
              <a:t>factory, </a:t>
            </a:r>
            <a:r>
              <a:rPr lang="en-US" dirty="0" err="1" smtClean="0">
                <a:solidFill>
                  <a:srgbClr val="FF0000"/>
                </a:solidFill>
              </a:rPr>
              <a:t>LHCb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rgbClr val="FF0000"/>
                </a:solidFill>
              </a:rPr>
              <a:t>CKM and CP </a:t>
            </a:r>
            <a:r>
              <a:rPr lang="en-US" dirty="0" smtClean="0">
                <a:solidFill>
                  <a:srgbClr val="FF0000"/>
                </a:solidFill>
              </a:rPr>
              <a:t>violation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DC4E0E-5425-413E-9301-4D45DA69847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3554"/>
            <a:ext cx="4616970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i="1" dirty="0">
                <a:solidFill>
                  <a:srgbClr val="FF0000"/>
                </a:solidFill>
              </a:rPr>
              <a:t>Theory</a:t>
            </a:r>
          </a:p>
        </p:txBody>
      </p:sp>
    </p:spTree>
    <p:extLst>
      <p:ext uri="{BB962C8B-B14F-4D97-AF65-F5344CB8AC3E}">
        <p14:creationId xmlns:p14="http://schemas.microsoft.com/office/powerpoint/2010/main" val="294651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9CA61-68CE-41AC-A957-A27FF0E69EF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628" y="98474"/>
            <a:ext cx="4122295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i="1" dirty="0">
                <a:solidFill>
                  <a:srgbClr val="FF0000"/>
                </a:solidFill>
              </a:rPr>
              <a:t>Energy Frontier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99628" y="998806"/>
            <a:ext cx="3479353" cy="26095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627" y="3959176"/>
            <a:ext cx="8845001" cy="230832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0000FF"/>
                </a:solidFill>
              </a:rPr>
              <a:t>US-ATLAS host institution </a:t>
            </a:r>
            <a:r>
              <a:rPr lang="en-US" b="1" i="1" dirty="0" smtClean="0">
                <a:solidFill>
                  <a:srgbClr val="0000FF"/>
                </a:solidFill>
              </a:rPr>
              <a:t>(U.S. Operation  Program Management , </a:t>
            </a:r>
            <a:r>
              <a:rPr lang="en-US" b="1" i="1" dirty="0">
                <a:solidFill>
                  <a:srgbClr val="0000FF"/>
                </a:solidFill>
              </a:rPr>
              <a:t>Tier I Computing </a:t>
            </a:r>
            <a:r>
              <a:rPr lang="en-US" b="1" i="1" dirty="0" smtClean="0">
                <a:solidFill>
                  <a:srgbClr val="0000FF"/>
                </a:solidFill>
              </a:rPr>
              <a:t>, Phase </a:t>
            </a:r>
            <a:r>
              <a:rPr lang="en-US" b="1" i="1" dirty="0">
                <a:solidFill>
                  <a:srgbClr val="0000FF"/>
                </a:solidFill>
              </a:rPr>
              <a:t>I </a:t>
            </a:r>
            <a:r>
              <a:rPr lang="en-US" b="1" i="1" dirty="0" smtClean="0">
                <a:solidFill>
                  <a:srgbClr val="0000FF"/>
                </a:solidFill>
              </a:rPr>
              <a:t>Project Office, and  preparation for Phase II  upgrades), </a:t>
            </a:r>
            <a:r>
              <a:rPr lang="en-US" b="1" i="1" dirty="0">
                <a:solidFill>
                  <a:srgbClr val="0000FF"/>
                </a:solidFill>
              </a:rPr>
              <a:t>leadership roles in detector ops, upgrades, software &amp; computing, physics analysis &amp; analysis support.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i="1" dirty="0">
              <a:solidFill>
                <a:srgbClr val="0000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D60093"/>
                </a:solidFill>
              </a:rPr>
              <a:t>Effort is backed by strong efforts </a:t>
            </a:r>
            <a:r>
              <a:rPr lang="en-US" b="1" i="1" dirty="0" smtClean="0">
                <a:solidFill>
                  <a:srgbClr val="D60093"/>
                </a:solidFill>
              </a:rPr>
              <a:t>in </a:t>
            </a:r>
            <a:r>
              <a:rPr lang="en-US" b="1" i="1" dirty="0">
                <a:solidFill>
                  <a:srgbClr val="D60093"/>
                </a:solidFill>
              </a:rPr>
              <a:t>theory, cutting-edge instrumentation development and by computing facility with world-leading performance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i="1" dirty="0">
              <a:solidFill>
                <a:srgbClr val="D60093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" t="24417" r="44262" b="32016"/>
          <a:stretch/>
        </p:blipFill>
        <p:spPr>
          <a:xfrm>
            <a:off x="3698072" y="969026"/>
            <a:ext cx="4946754" cy="29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2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Upgrades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14" y="941872"/>
            <a:ext cx="8672286" cy="2759271"/>
          </a:xfrm>
          <a:ln w="381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PHASE I:</a:t>
            </a:r>
          </a:p>
          <a:p>
            <a:pPr lvl="1"/>
            <a:r>
              <a:rPr lang="en-US" dirty="0" smtClean="0"/>
              <a:t>Approval by CERN Research Board(3/12/14)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Phase I project office </a:t>
            </a:r>
            <a:r>
              <a:rPr lang="en-US" dirty="0" smtClean="0">
                <a:solidFill>
                  <a:srgbClr val="FF0000"/>
                </a:solidFill>
              </a:rPr>
              <a:t>at </a:t>
            </a:r>
            <a:r>
              <a:rPr lang="en-US" dirty="0">
                <a:solidFill>
                  <a:srgbClr val="FF0000"/>
                </a:solidFill>
              </a:rPr>
              <a:t>BNL (J. Kotcher)  - </a:t>
            </a:r>
            <a:r>
              <a:rPr lang="en-US" dirty="0" smtClean="0">
                <a:solidFill>
                  <a:srgbClr val="FF0000"/>
                </a:solidFill>
              </a:rPr>
              <a:t>CD2/3 </a:t>
            </a:r>
            <a:endParaRPr lang="en-US" dirty="0" smtClean="0"/>
          </a:p>
          <a:p>
            <a:pPr lvl="1"/>
            <a:r>
              <a:rPr lang="en-US" dirty="0">
                <a:solidFill>
                  <a:srgbClr val="FF0000"/>
                </a:solidFill>
              </a:rPr>
              <a:t>BNL played </a:t>
            </a:r>
            <a:r>
              <a:rPr lang="en-US" dirty="0" smtClean="0">
                <a:solidFill>
                  <a:srgbClr val="FF0000"/>
                </a:solidFill>
              </a:rPr>
              <a:t>crucial roles in the ATLAS Phase-I Upgrade 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sz="1600" dirty="0">
                <a:solidFill>
                  <a:srgbClr val="2300FA"/>
                </a:solidFill>
              </a:rPr>
              <a:t>P</a:t>
            </a:r>
            <a:r>
              <a:rPr lang="en-US" sz="1600" dirty="0" smtClean="0">
                <a:solidFill>
                  <a:srgbClr val="2300FA"/>
                </a:solidFill>
              </a:rPr>
              <a:t>hysics </a:t>
            </a:r>
            <a:r>
              <a:rPr lang="en-US" sz="1600" dirty="0">
                <a:solidFill>
                  <a:srgbClr val="2300FA"/>
                </a:solidFill>
              </a:rPr>
              <a:t>motivations for the </a:t>
            </a:r>
            <a:r>
              <a:rPr lang="en-US" sz="1600" dirty="0" smtClean="0">
                <a:solidFill>
                  <a:srgbClr val="2300FA"/>
                </a:solidFill>
              </a:rPr>
              <a:t>upgrade</a:t>
            </a:r>
          </a:p>
          <a:p>
            <a:pPr lvl="1"/>
            <a:r>
              <a:rPr lang="en-US" sz="1600" dirty="0">
                <a:solidFill>
                  <a:srgbClr val="2300FA"/>
                </a:solidFill>
              </a:rPr>
              <a:t>T</a:t>
            </a:r>
            <a:r>
              <a:rPr lang="en-US" sz="1600" dirty="0" smtClean="0">
                <a:solidFill>
                  <a:srgbClr val="2300FA"/>
                </a:solidFill>
              </a:rPr>
              <a:t>echnical </a:t>
            </a:r>
            <a:r>
              <a:rPr lang="en-US" sz="1600" dirty="0">
                <a:solidFill>
                  <a:srgbClr val="2300FA"/>
                </a:solidFill>
              </a:rPr>
              <a:t>solutions, based on the strong detector R&amp;D </a:t>
            </a:r>
            <a:r>
              <a:rPr lang="en-US" sz="1600" dirty="0" smtClean="0">
                <a:solidFill>
                  <a:srgbClr val="2300FA"/>
                </a:solidFill>
              </a:rPr>
              <a:t>effort</a:t>
            </a:r>
          </a:p>
          <a:p>
            <a:pPr lvl="2"/>
            <a:r>
              <a:rPr lang="en-US" sz="1600" dirty="0" smtClean="0">
                <a:solidFill>
                  <a:srgbClr val="2300FA"/>
                </a:solidFill>
              </a:rPr>
              <a:t>Proposed and designed the high granularity calorimeter trigger </a:t>
            </a:r>
          </a:p>
          <a:p>
            <a:pPr lvl="2"/>
            <a:r>
              <a:rPr lang="en-US" sz="1600" dirty="0" smtClean="0">
                <a:solidFill>
                  <a:srgbClr val="2300FA"/>
                </a:solidFill>
              </a:rPr>
              <a:t>front-end readout of the  </a:t>
            </a:r>
            <a:r>
              <a:rPr lang="en-US" sz="1600" dirty="0" err="1" smtClean="0">
                <a:solidFill>
                  <a:srgbClr val="2300FA"/>
                </a:solidFill>
              </a:rPr>
              <a:t>muon</a:t>
            </a:r>
            <a:r>
              <a:rPr lang="en-US" sz="1600" dirty="0" smtClean="0">
                <a:solidFill>
                  <a:srgbClr val="2300FA"/>
                </a:solidFill>
              </a:rPr>
              <a:t> new small wheel upgrade</a:t>
            </a:r>
          </a:p>
          <a:p>
            <a:pPr lvl="2"/>
            <a:r>
              <a:rPr lang="en-US" sz="1600" dirty="0" smtClean="0">
                <a:solidFill>
                  <a:srgbClr val="2300FA"/>
                </a:solidFill>
              </a:rPr>
              <a:t>global feature extractor for large-area jet trigger (</a:t>
            </a:r>
            <a:r>
              <a:rPr lang="en-US" sz="1600" dirty="0" err="1" smtClean="0">
                <a:solidFill>
                  <a:srgbClr val="2300FA"/>
                </a:solidFill>
              </a:rPr>
              <a:t>gFEX</a:t>
            </a:r>
            <a:r>
              <a:rPr lang="en-US" sz="1600" dirty="0" smtClean="0">
                <a:solidFill>
                  <a:srgbClr val="2300FA"/>
                </a:solidFill>
              </a:rPr>
              <a:t>)</a:t>
            </a:r>
          </a:p>
          <a:p>
            <a:pPr lvl="1"/>
            <a:endParaRPr lang="en-US" sz="1600" dirty="0"/>
          </a:p>
          <a:p>
            <a:endParaRPr lang="en-US" dirty="0"/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E0C6-5E7B-694E-998C-AEAC1E13B8B7}" type="slidenum">
              <a:rPr lang="en-US" smtClean="0"/>
              <a:t>13</a:t>
            </a:fld>
            <a:endParaRPr lang="en-US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 bwMode="auto">
          <a:xfrm>
            <a:off x="101600" y="3850078"/>
            <a:ext cx="8679544" cy="243460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2228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000" b="1" kern="0" dirty="0" smtClean="0">
                <a:solidFill>
                  <a:srgbClr val="FF0000"/>
                </a:solidFill>
              </a:rPr>
              <a:t>Phase II</a:t>
            </a:r>
            <a:r>
              <a:rPr lang="en-US" sz="1800" kern="0" dirty="0" smtClean="0"/>
              <a:t>:</a:t>
            </a:r>
          </a:p>
          <a:p>
            <a:pPr lvl="1"/>
            <a:r>
              <a:rPr lang="en-US" kern="0" dirty="0" smtClean="0"/>
              <a:t> LOI presented to LHCC in March 2013</a:t>
            </a:r>
          </a:p>
          <a:p>
            <a:pPr lvl="2"/>
            <a:r>
              <a:rPr lang="en-US" sz="1600" kern="0" dirty="0" smtClean="0">
                <a:solidFill>
                  <a:srgbClr val="2300FA"/>
                </a:solidFill>
              </a:rPr>
              <a:t>Lanni as LOI co-editor and LAr Deputy PL for Upgrade</a:t>
            </a:r>
          </a:p>
          <a:p>
            <a:pPr lvl="2"/>
            <a:r>
              <a:rPr lang="en-US" sz="1600" kern="0" dirty="0" smtClean="0">
                <a:solidFill>
                  <a:srgbClr val="2300FA"/>
                </a:solidFill>
              </a:rPr>
              <a:t>Lynn was on the LOI editorial board for Inner Tracker</a:t>
            </a:r>
          </a:p>
          <a:p>
            <a:pPr lvl="1"/>
            <a:r>
              <a:rPr lang="en-US" kern="0" dirty="0" smtClean="0">
                <a:solidFill>
                  <a:srgbClr val="FF0000"/>
                </a:solidFill>
              </a:rPr>
              <a:t>U.S. ATLAS Phase-II BNL Director’s Review July 2014</a:t>
            </a:r>
          </a:p>
          <a:p>
            <a:pPr lvl="2"/>
            <a:r>
              <a:rPr lang="en-US" sz="1600" kern="0" dirty="0" smtClean="0"/>
              <a:t> </a:t>
            </a:r>
            <a:r>
              <a:rPr lang="en-US" sz="1600" kern="0" dirty="0" smtClean="0">
                <a:solidFill>
                  <a:srgbClr val="2300FA"/>
                </a:solidFill>
              </a:rPr>
              <a:t>U.S. aspiration – cost and scope range.</a:t>
            </a:r>
          </a:p>
          <a:p>
            <a:pPr lvl="1"/>
            <a:endParaRPr lang="en-US" sz="1600" kern="0" dirty="0" smtClean="0"/>
          </a:p>
          <a:p>
            <a:pPr lvl="1"/>
            <a:endParaRPr lang="en-US" sz="1600" kern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243" y="3912842"/>
            <a:ext cx="2411886" cy="12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3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9CA61-68CE-41AC-A957-A27FF0E69EF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8325" y="41920"/>
            <a:ext cx="4616970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i="1" dirty="0">
                <a:solidFill>
                  <a:srgbClr val="FF0000"/>
                </a:solidFill>
              </a:rPr>
              <a:t>Intensity Frontier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973557"/>
            <a:ext cx="8802456" cy="203132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008000"/>
                </a:solidFill>
              </a:rPr>
              <a:t>Intellectual leadership in Intensity Frontier physics; host </a:t>
            </a:r>
            <a:r>
              <a:rPr lang="en-US" b="1" i="1" dirty="0" smtClean="0">
                <a:solidFill>
                  <a:srgbClr val="008000"/>
                </a:solidFill>
              </a:rPr>
              <a:t>LBNE </a:t>
            </a:r>
            <a:r>
              <a:rPr lang="en-US" b="1" i="1" dirty="0">
                <a:solidFill>
                  <a:srgbClr val="008000"/>
                </a:solidFill>
              </a:rPr>
              <a:t>far detector </a:t>
            </a:r>
            <a:r>
              <a:rPr lang="en-US" b="1" i="1" dirty="0" smtClean="0">
                <a:solidFill>
                  <a:srgbClr val="008000"/>
                </a:solidFill>
              </a:rPr>
              <a:t>project </a:t>
            </a:r>
            <a:r>
              <a:rPr lang="en-US" b="1" i="1" dirty="0">
                <a:solidFill>
                  <a:srgbClr val="008000"/>
                </a:solidFill>
              </a:rPr>
              <a:t>o</a:t>
            </a:r>
            <a:r>
              <a:rPr lang="en-US" b="1" i="1" dirty="0" smtClean="0">
                <a:solidFill>
                  <a:srgbClr val="008000"/>
                </a:solidFill>
              </a:rPr>
              <a:t>ffice</a:t>
            </a:r>
            <a:r>
              <a:rPr lang="en-US" b="1" i="1" dirty="0">
                <a:solidFill>
                  <a:srgbClr val="008000"/>
                </a:solidFill>
              </a:rPr>
              <a:t>, </a:t>
            </a:r>
            <a:r>
              <a:rPr lang="en-US" b="1" i="1" dirty="0" smtClean="0">
                <a:solidFill>
                  <a:srgbClr val="008000"/>
                </a:solidFill>
              </a:rPr>
              <a:t>leading scientific case, pioneering </a:t>
            </a:r>
            <a:r>
              <a:rPr lang="en-US" b="1" i="1" dirty="0">
                <a:solidFill>
                  <a:srgbClr val="008000"/>
                </a:solidFill>
              </a:rPr>
              <a:t>work </a:t>
            </a:r>
            <a:r>
              <a:rPr lang="en-US" b="1" i="1" dirty="0" smtClean="0">
                <a:solidFill>
                  <a:srgbClr val="008000"/>
                </a:solidFill>
              </a:rPr>
              <a:t>enabling LArTPC; </a:t>
            </a:r>
            <a:r>
              <a:rPr lang="en-US" b="1" i="1" dirty="0">
                <a:solidFill>
                  <a:srgbClr val="008000"/>
                </a:solidFill>
              </a:rPr>
              <a:t>leadership </a:t>
            </a:r>
            <a:r>
              <a:rPr lang="en-US" b="1" i="1" dirty="0" smtClean="0">
                <a:solidFill>
                  <a:srgbClr val="008000"/>
                </a:solidFill>
              </a:rPr>
              <a:t>of </a:t>
            </a:r>
            <a:r>
              <a:rPr lang="en-US" b="1" i="1" dirty="0">
                <a:solidFill>
                  <a:srgbClr val="008000"/>
                </a:solidFill>
              </a:rPr>
              <a:t>Daya </a:t>
            </a:r>
            <a:r>
              <a:rPr lang="en-US" b="1" i="1" dirty="0" smtClean="0">
                <a:solidFill>
                  <a:srgbClr val="008000"/>
                </a:solidFill>
              </a:rPr>
              <a:t>Bay; lead roles on SBN Program </a:t>
            </a:r>
            <a:r>
              <a:rPr lang="en-US" b="1" i="1" dirty="0">
                <a:solidFill>
                  <a:srgbClr val="008000"/>
                </a:solidFill>
                <a:latin typeface="Symbol" panose="05050102010706020507" pitchFamily="18" charset="2"/>
              </a:rPr>
              <a:t>m</a:t>
            </a:r>
            <a:r>
              <a:rPr lang="en-US" b="1" i="1" dirty="0" smtClean="0">
                <a:solidFill>
                  <a:srgbClr val="008000"/>
                </a:solidFill>
              </a:rPr>
              <a:t>BooNE, LAr-ND; small </a:t>
            </a:r>
            <a:r>
              <a:rPr lang="en-US" b="1" i="1" dirty="0">
                <a:solidFill>
                  <a:srgbClr val="008000"/>
                </a:solidFill>
              </a:rPr>
              <a:t>but critical contributions </a:t>
            </a:r>
            <a:r>
              <a:rPr lang="en-US" b="1" i="1" dirty="0" smtClean="0">
                <a:solidFill>
                  <a:srgbClr val="008000"/>
                </a:solidFill>
              </a:rPr>
              <a:t>to g-2.</a:t>
            </a:r>
            <a:endParaRPr lang="en-US" b="1" i="1" dirty="0">
              <a:solidFill>
                <a:srgbClr val="008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i="1" dirty="0">
              <a:solidFill>
                <a:srgbClr val="008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FF0000"/>
                </a:solidFill>
              </a:rPr>
              <a:t>Backed by strong efforts in LQCD flavor physics and EW theory, </a:t>
            </a:r>
            <a:r>
              <a:rPr lang="en-US" b="1" i="1" dirty="0" smtClean="0">
                <a:solidFill>
                  <a:srgbClr val="FF0000"/>
                </a:solidFill>
              </a:rPr>
              <a:t>cutting-edge </a:t>
            </a:r>
            <a:r>
              <a:rPr lang="en-US" b="1" i="1" dirty="0">
                <a:solidFill>
                  <a:srgbClr val="FF0000"/>
                </a:solidFill>
              </a:rPr>
              <a:t>instrumentation development and </a:t>
            </a:r>
            <a:r>
              <a:rPr lang="en-US" b="1" i="1" dirty="0" smtClean="0">
                <a:solidFill>
                  <a:srgbClr val="FF0000"/>
                </a:solidFill>
              </a:rPr>
              <a:t>unique </a:t>
            </a:r>
            <a:r>
              <a:rPr lang="en-US" b="1" i="1" dirty="0">
                <a:solidFill>
                  <a:srgbClr val="FF0000"/>
                </a:solidFill>
              </a:rPr>
              <a:t>nuclear chemistry expertise</a:t>
            </a:r>
          </a:p>
        </p:txBody>
      </p:sp>
      <p:sp>
        <p:nvSpPr>
          <p:cNvPr id="12" name="Text Box 60"/>
          <p:cNvSpPr txBox="1">
            <a:spLocks noChangeArrowheads="1"/>
          </p:cNvSpPr>
          <p:nvPr/>
        </p:nvSpPr>
        <p:spPr bwMode="auto">
          <a:xfrm>
            <a:off x="0" y="6169715"/>
            <a:ext cx="2834062" cy="30777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</a:rPr>
              <a:t>Design of </a:t>
            </a:r>
            <a:r>
              <a:rPr lang="en-US" sz="1400" b="1" dirty="0" smtClean="0">
                <a:solidFill>
                  <a:srgbClr val="FF0000"/>
                </a:solidFill>
                <a:sym typeface="Symbol" pitchFamily="18" charset="2"/>
              </a:rPr>
              <a:t>MicroBooNE LArTPC</a:t>
            </a:r>
            <a:endParaRPr lang="en-US" sz="1400" b="1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3" name="Text Box 60"/>
          <p:cNvSpPr txBox="1">
            <a:spLocks noChangeArrowheads="1"/>
          </p:cNvSpPr>
          <p:nvPr/>
        </p:nvSpPr>
        <p:spPr bwMode="auto">
          <a:xfrm>
            <a:off x="5032162" y="6082196"/>
            <a:ext cx="3178388" cy="30777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  <a:sym typeface="Symbol" pitchFamily="18" charset="2"/>
              </a:rPr>
              <a:t>BNL g-2 r</a:t>
            </a:r>
            <a:r>
              <a:rPr lang="en-US" sz="1400" b="1" dirty="0" smtClean="0">
                <a:solidFill>
                  <a:srgbClr val="FF0000"/>
                </a:solidFill>
                <a:sym typeface="Symbol" pitchFamily="18" charset="2"/>
              </a:rPr>
              <a:t>ing to </a:t>
            </a:r>
            <a:r>
              <a:rPr lang="en-US" sz="1400" b="1" dirty="0">
                <a:solidFill>
                  <a:srgbClr val="FF0000"/>
                </a:solidFill>
                <a:sym typeface="Symbol" pitchFamily="18" charset="2"/>
              </a:rPr>
              <a:t>FNAL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2"/>
          <a:stretch/>
        </p:blipFill>
        <p:spPr>
          <a:xfrm>
            <a:off x="127212" y="3130774"/>
            <a:ext cx="2269598" cy="3001855"/>
          </a:xfrm>
          <a:prstGeom prst="rect">
            <a:avLst/>
          </a:prstGeom>
        </p:spPr>
      </p:pic>
      <p:pic>
        <p:nvPicPr>
          <p:cNvPr id="21506" name="Picture 2" descr="http://www.fnal.gov/pub/images/2013/muon-g-2/D10870613-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970" y="3130565"/>
            <a:ext cx="4259485" cy="283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4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BN_Location_Pl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7158037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71507" y="56200"/>
            <a:ext cx="4858509" cy="578800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en-US" b="1" dirty="0">
                <a:uFill>
                  <a:solidFill>
                    <a:srgbClr val="953735"/>
                  </a:solidFill>
                </a:uFill>
              </a:rPr>
              <a:t>SBL at the FNAL </a:t>
            </a:r>
            <a:r>
              <a:rPr lang="en-US" b="1" dirty="0" smtClean="0">
                <a:uFill>
                  <a:solidFill>
                    <a:srgbClr val="953735"/>
                  </a:solidFill>
                </a:uFill>
              </a:rPr>
              <a:t>Beam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AB4E8-2224-7747-B239-B22A1C407EE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45300" y="635000"/>
            <a:ext cx="184716" cy="369326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endParaRPr lang="en-US" dirty="0"/>
          </a:p>
        </p:txBody>
      </p:sp>
      <p:pic>
        <p:nvPicPr>
          <p:cNvPr id="9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3850" y="595972"/>
            <a:ext cx="2526932" cy="2003849"/>
          </a:xfrm>
          <a:prstGeom prst="rect">
            <a:avLst/>
          </a:prstGeom>
          <a:ln w="12700">
            <a:solidFill/>
            <a:miter lim="400000"/>
          </a:ln>
        </p:spPr>
      </p:pic>
      <p:pic>
        <p:nvPicPr>
          <p:cNvPr id="10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6437" y="3014410"/>
            <a:ext cx="2045292" cy="1805677"/>
          </a:xfrm>
          <a:prstGeom prst="rect">
            <a:avLst/>
          </a:prstGeom>
          <a:ln w="12700">
            <a:solidFill/>
            <a:miter lim="400000"/>
          </a:ln>
        </p:spPr>
      </p:pic>
      <p:pic>
        <p:nvPicPr>
          <p:cNvPr id="14" name="lar1nd_3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9024" y="5026306"/>
            <a:ext cx="1915663" cy="1805782"/>
          </a:xfrm>
          <a:prstGeom prst="rect">
            <a:avLst/>
          </a:prstGeom>
          <a:ln w="12700">
            <a:solidFill/>
            <a:miter lim="400000"/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2571960" y="2116133"/>
            <a:ext cx="1612935" cy="4836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636477" y="3290803"/>
            <a:ext cx="1677453" cy="55278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810170" y="5363750"/>
            <a:ext cx="1503760" cy="56544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hape 232"/>
          <p:cNvSpPr/>
          <p:nvPr/>
        </p:nvSpPr>
        <p:spPr>
          <a:xfrm>
            <a:off x="308176" y="2323429"/>
            <a:ext cx="1360539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1700"/>
            </a:lvl1pPr>
          </a:lstStyle>
          <a:p>
            <a:pPr lvl="0">
              <a:defRPr sz="1800">
                <a:uFillTx/>
              </a:defRPr>
            </a:pPr>
            <a:r>
              <a:rPr dirty="0">
                <a:uFill>
                  <a:solidFill/>
                </a:uFill>
              </a:rPr>
              <a:t>ICARUS T600</a:t>
            </a:r>
          </a:p>
        </p:txBody>
      </p:sp>
      <p:sp>
        <p:nvSpPr>
          <p:cNvPr id="22" name="Shape 235"/>
          <p:cNvSpPr/>
          <p:nvPr/>
        </p:nvSpPr>
        <p:spPr>
          <a:xfrm>
            <a:off x="643404" y="4534574"/>
            <a:ext cx="1295226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numCol="1" anchor="t">
            <a:spAutoFit/>
          </a:bodyPr>
          <a:lstStyle>
            <a:lvl1pPr>
              <a:defRPr sz="1700"/>
            </a:lvl1pPr>
          </a:lstStyle>
          <a:p>
            <a:pPr lvl="0">
              <a:defRPr sz="1800">
                <a:uFillTx/>
              </a:defRPr>
            </a:pPr>
            <a:r>
              <a:rPr dirty="0">
                <a:uFill>
                  <a:solidFill/>
                </a:uFill>
              </a:rPr>
              <a:t>MicroBooNE</a:t>
            </a:r>
          </a:p>
        </p:txBody>
      </p:sp>
      <p:sp>
        <p:nvSpPr>
          <p:cNvPr id="25" name="Shape 229"/>
          <p:cNvSpPr/>
          <p:nvPr/>
        </p:nvSpPr>
        <p:spPr>
          <a:xfrm>
            <a:off x="995028" y="6539695"/>
            <a:ext cx="897682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numCol="1" anchor="t">
            <a:spAutoFit/>
          </a:bodyPr>
          <a:lstStyle>
            <a:lvl1pPr>
              <a:defRPr sz="1700"/>
            </a:lvl1pPr>
          </a:lstStyle>
          <a:p>
            <a:pPr lvl="0">
              <a:defRPr sz="1800">
                <a:uFillTx/>
              </a:defRPr>
            </a:pPr>
            <a:r>
              <a:rPr>
                <a:uFill>
                  <a:solidFill/>
                </a:uFill>
              </a:rPr>
              <a:t>LAr1-ND</a:t>
            </a:r>
          </a:p>
        </p:txBody>
      </p:sp>
      <p:sp>
        <p:nvSpPr>
          <p:cNvPr id="27" name="TextBox 26"/>
          <p:cNvSpPr txBox="1"/>
          <p:nvPr/>
        </p:nvSpPr>
        <p:spPr>
          <a:xfrm rot="20093107">
            <a:off x="5172604" y="3812850"/>
            <a:ext cx="703385" cy="919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87274" tIns="43637" rIns="87274" bIns="43637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NuMi</a:t>
            </a:r>
            <a:r>
              <a:rPr lang="en-US" dirty="0" smtClean="0">
                <a:solidFill>
                  <a:srgbClr val="FF0000"/>
                </a:solidFill>
              </a:rPr>
              <a:t> 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itle 19"/>
          <p:cNvSpPr txBox="1">
            <a:spLocks/>
          </p:cNvSpPr>
          <p:nvPr/>
        </p:nvSpPr>
        <p:spPr bwMode="auto">
          <a:xfrm>
            <a:off x="3102039" y="2750982"/>
            <a:ext cx="6248400" cy="218521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42B7F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charset="0"/>
                <a:ea typeface="ＭＳ Ｐゴシック" pitchFamily="48" charset="-128"/>
                <a:cs typeface="ＭＳ Ｐゴシック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charset="0"/>
                <a:ea typeface="ＭＳ Ｐゴシック" pitchFamily="48" charset="-128"/>
                <a:cs typeface="ＭＳ Ｐゴシック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charset="0"/>
                <a:ea typeface="ＭＳ Ｐゴシック" pitchFamily="48" charset="-128"/>
                <a:cs typeface="ＭＳ Ｐゴシック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charset="0"/>
                <a:ea typeface="ＭＳ Ｐゴシック" pitchFamily="48" charset="-128"/>
                <a:cs typeface="ＭＳ Ｐゴシック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l"/>
            <a:r>
              <a:rPr lang="en-US" sz="1700" kern="0" smtClean="0"/>
              <a:t>Craig Thorn	Deputy Project Manager Active Detector</a:t>
            </a:r>
          </a:p>
          <a:p>
            <a:pPr algn="l"/>
            <a:r>
              <a:rPr lang="en-US" sz="1700" kern="0" smtClean="0"/>
              <a:t>Xin Qian		Physics, </a:t>
            </a:r>
            <a:r>
              <a:rPr lang="el-GR" sz="1700" kern="0" smtClean="0">
                <a:cs typeface="Arial"/>
              </a:rPr>
              <a:t>ν</a:t>
            </a:r>
            <a:r>
              <a:rPr lang="en-US" sz="1700" kern="0" smtClean="0">
                <a:cs typeface="Arial"/>
              </a:rPr>
              <a:t>-Ar</a:t>
            </a:r>
            <a:r>
              <a:rPr lang="en-US" sz="1700" kern="0" smtClean="0"/>
              <a:t> Cross Section analysis</a:t>
            </a:r>
            <a:br>
              <a:rPr lang="en-US" sz="1700" kern="0" smtClean="0"/>
            </a:br>
            <a:r>
              <a:rPr lang="en-US" sz="1700" kern="0" smtClean="0"/>
              <a:t>Mary Bishai	Physics, Simulation and Analysis</a:t>
            </a:r>
          </a:p>
          <a:p>
            <a:pPr algn="l"/>
            <a:r>
              <a:rPr lang="en-US" sz="1700" kern="0" smtClean="0">
                <a:solidFill>
                  <a:srgbClr val="0070C0"/>
                </a:solidFill>
              </a:rPr>
              <a:t>Yichen Li	Electron &amp; Photon transport</a:t>
            </a:r>
          </a:p>
          <a:p>
            <a:pPr algn="l"/>
            <a:r>
              <a:rPr lang="en-US" sz="1700" kern="0" smtClean="0">
                <a:solidFill>
                  <a:srgbClr val="0070C0"/>
                </a:solidFill>
              </a:rPr>
              <a:t>Chao Zhang	Simulation, LArSoft</a:t>
            </a:r>
          </a:p>
          <a:p>
            <a:pPr algn="l"/>
            <a:r>
              <a:rPr lang="en-US" sz="1700" kern="0" smtClean="0"/>
              <a:t>(Susan Duffin)	Cryostat Manager</a:t>
            </a:r>
          </a:p>
          <a:p>
            <a:pPr algn="l"/>
            <a:r>
              <a:rPr lang="en-US" sz="1700" kern="0" smtClean="0"/>
              <a:t>(Bo Yu)		TPC Design</a:t>
            </a:r>
          </a:p>
          <a:p>
            <a:pPr algn="l"/>
            <a:r>
              <a:rPr lang="en-US" sz="1700" kern="0" smtClean="0"/>
              <a:t>(Hucheng Chen)	Electronics Manager</a:t>
            </a:r>
          </a:p>
          <a:p>
            <a:pPr algn="l"/>
            <a:r>
              <a:rPr lang="en-US" sz="1700" kern="0" smtClean="0"/>
              <a:t>(George Mahler)	Detector Assembly Integration Manager</a:t>
            </a:r>
            <a:br>
              <a:rPr lang="en-US" sz="1700" kern="0" smtClean="0"/>
            </a:br>
            <a:r>
              <a:rPr lang="en-US" sz="1700" kern="0" smtClean="0">
                <a:solidFill>
                  <a:srgbClr val="0070C0"/>
                </a:solidFill>
              </a:rPr>
              <a:t>New postdocs:     Brian Kirby, Michael Mooney, Jyoti Joshi</a:t>
            </a:r>
            <a:endParaRPr lang="en-US" sz="1700" kern="0" dirty="0" smtClean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681160"/>
            <a:ext cx="403497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Tests of cold electronics.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Possible use in ICARUS.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0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4668" y="6627192"/>
            <a:ext cx="990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DBCE0610-348D-4366-961A-93F594AEBBC3}" type="slidenum">
              <a:rPr lang="en-US" sz="1400" smtClean="0">
                <a:solidFill>
                  <a:srgbClr val="042B7F"/>
                </a:solidFill>
              </a:rPr>
              <a:pPr/>
              <a:t>16</a:t>
            </a:fld>
            <a:endParaRPr lang="en-US" sz="1400" smtClean="0">
              <a:solidFill>
                <a:srgbClr val="042B7F"/>
              </a:solidFill>
            </a:endParaRPr>
          </a:p>
        </p:txBody>
      </p:sp>
      <p:sp>
        <p:nvSpPr>
          <p:cNvPr id="9219" name="Title 1"/>
          <p:cNvSpPr txBox="1">
            <a:spLocks/>
          </p:cNvSpPr>
          <p:nvPr/>
        </p:nvSpPr>
        <p:spPr bwMode="auto">
          <a:xfrm>
            <a:off x="0" y="225108"/>
            <a:ext cx="91440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 smtClean="0">
                <a:solidFill>
                  <a:srgbClr val="2400D5"/>
                </a:solidFill>
                <a:sym typeface="Wingdings" panose="05000000000000000000" pitchFamily="2" charset="2"/>
              </a:rPr>
              <a:t>LBNF</a:t>
            </a:r>
            <a:endParaRPr lang="en-US" sz="4000" b="1" i="1" dirty="0">
              <a:solidFill>
                <a:srgbClr val="2400D5"/>
              </a:solidFill>
            </a:endParaRPr>
          </a:p>
        </p:txBody>
      </p:sp>
      <p:sp>
        <p:nvSpPr>
          <p:cNvPr id="9222" name="TextBox 1"/>
          <p:cNvSpPr txBox="1">
            <a:spLocks noChangeArrowheads="1"/>
          </p:cNvSpPr>
          <p:nvPr/>
        </p:nvSpPr>
        <p:spPr bwMode="auto">
          <a:xfrm>
            <a:off x="0" y="1002371"/>
            <a:ext cx="8942957" cy="6217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i="1" dirty="0" smtClean="0">
              <a:solidFill>
                <a:srgbClr val="0000FF"/>
              </a:solidFill>
            </a:endParaRPr>
          </a:p>
          <a:p>
            <a:pPr marL="91440" indent="-9144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800" b="1" i="1" dirty="0" smtClean="0">
                <a:solidFill>
                  <a:srgbClr val="FF0066"/>
                </a:solidFill>
                <a:latin typeface="Symbol" pitchFamily="18" charset="2"/>
              </a:rPr>
              <a:t> </a:t>
            </a:r>
            <a:r>
              <a:rPr lang="en-US" sz="2000" b="1" i="1" dirty="0" smtClean="0">
                <a:solidFill>
                  <a:srgbClr val="FF0066"/>
                </a:solidFill>
                <a:latin typeface="Arial"/>
              </a:rPr>
              <a:t>Decisive contributions to the Long Baseline from the beginning</a:t>
            </a:r>
            <a:r>
              <a:rPr lang="en-US" sz="1800" b="1" i="1" dirty="0" smtClean="0">
                <a:solidFill>
                  <a:srgbClr val="FF0066"/>
                </a:solidFill>
                <a:latin typeface="Arial"/>
              </a:rPr>
              <a:t>. </a:t>
            </a:r>
          </a:p>
          <a:p>
            <a:pPr marL="91440" indent="-914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i="1" dirty="0" smtClean="0">
              <a:solidFill>
                <a:srgbClr val="FF0066"/>
              </a:solidFill>
              <a:latin typeface="Arial"/>
            </a:endParaRPr>
          </a:p>
          <a:p>
            <a:pPr marL="91440" indent="-914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i="1" dirty="0" smtClean="0">
              <a:solidFill>
                <a:srgbClr val="FF0066"/>
              </a:solidFill>
              <a:latin typeface="Arial"/>
            </a:endParaRPr>
          </a:p>
          <a:p>
            <a:pPr marL="91440" indent="-914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i="1" dirty="0">
              <a:solidFill>
                <a:srgbClr val="FF0066"/>
              </a:solidFill>
              <a:latin typeface="Arial"/>
            </a:endParaRPr>
          </a:p>
          <a:p>
            <a:pPr marL="91440" indent="-9144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000" b="1" i="1" dirty="0" smtClean="0">
                <a:solidFill>
                  <a:srgbClr val="FF0066"/>
                </a:solidFill>
                <a:latin typeface="Arial"/>
              </a:rPr>
              <a:t>Physics Leadership </a:t>
            </a:r>
          </a:p>
          <a:p>
            <a:pPr marL="365760" lvl="1" indent="-27432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800" b="1" i="1" dirty="0" smtClean="0">
                <a:solidFill>
                  <a:srgbClr val="0000FF"/>
                </a:solidFill>
                <a:latin typeface="Arial"/>
              </a:rPr>
              <a:t>Milind </a:t>
            </a:r>
            <a:r>
              <a:rPr lang="en-US" sz="1800" b="1" i="1" dirty="0">
                <a:solidFill>
                  <a:srgbClr val="0000FF"/>
                </a:solidFill>
                <a:latin typeface="Arial"/>
              </a:rPr>
              <a:t>Diwan – Co-Spokesperson</a:t>
            </a:r>
            <a:endParaRPr lang="en-US" sz="1800" b="1" i="1" dirty="0" smtClean="0">
              <a:solidFill>
                <a:srgbClr val="0000FF"/>
              </a:solidFill>
              <a:latin typeface="Arial"/>
            </a:endParaRPr>
          </a:p>
          <a:p>
            <a:pPr marL="365760" lvl="1" indent="-27432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800" b="1" i="1" dirty="0" smtClean="0">
                <a:solidFill>
                  <a:srgbClr val="0000FF"/>
                </a:solidFill>
                <a:latin typeface="Arial"/>
              </a:rPr>
              <a:t>Mary  </a:t>
            </a:r>
            <a:r>
              <a:rPr lang="en-US" sz="1800" b="1" i="1" dirty="0">
                <a:solidFill>
                  <a:srgbClr val="0000FF"/>
                </a:solidFill>
                <a:latin typeface="Arial"/>
              </a:rPr>
              <a:t>Bishai – Project </a:t>
            </a:r>
            <a:r>
              <a:rPr lang="en-US" sz="1800" b="1" i="1" dirty="0" smtClean="0">
                <a:solidFill>
                  <a:srgbClr val="0000FF"/>
                </a:solidFill>
                <a:latin typeface="Arial"/>
              </a:rPr>
              <a:t>Scientist</a:t>
            </a:r>
          </a:p>
          <a:p>
            <a:pPr marL="365760" lvl="1" indent="-27432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800" b="1" i="1" dirty="0" smtClean="0">
                <a:solidFill>
                  <a:srgbClr val="0000FF"/>
                </a:solidFill>
                <a:latin typeface="Arial"/>
              </a:rPr>
              <a:t>Elizabeth Worcester </a:t>
            </a:r>
            <a:r>
              <a:rPr lang="en-US" sz="1800" b="1" i="1" dirty="0">
                <a:solidFill>
                  <a:srgbClr val="0000FF"/>
                </a:solidFill>
                <a:latin typeface="Arial"/>
              </a:rPr>
              <a:t>– </a:t>
            </a:r>
            <a:r>
              <a:rPr lang="en-US" sz="1800" b="1" i="1" dirty="0" smtClean="0">
                <a:solidFill>
                  <a:srgbClr val="0000FF"/>
                </a:solidFill>
                <a:latin typeface="Arial"/>
              </a:rPr>
              <a:t>Oscillation co-convenor</a:t>
            </a:r>
          </a:p>
          <a:p>
            <a:pPr marL="365760" lvl="1" indent="-27432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800" b="1" i="1" dirty="0" smtClean="0">
                <a:solidFill>
                  <a:srgbClr val="0000FF"/>
                </a:solidFill>
                <a:latin typeface="Arial"/>
              </a:rPr>
              <a:t>Elizabeth </a:t>
            </a:r>
            <a:r>
              <a:rPr lang="en-US" sz="1800" b="1" i="1" dirty="0">
                <a:solidFill>
                  <a:srgbClr val="0000FF"/>
                </a:solidFill>
                <a:latin typeface="Arial"/>
              </a:rPr>
              <a:t>Worcester – Systematics </a:t>
            </a:r>
            <a:r>
              <a:rPr lang="en-US" sz="1800" b="1" i="1" dirty="0" smtClean="0">
                <a:solidFill>
                  <a:srgbClr val="0000FF"/>
                </a:solidFill>
                <a:latin typeface="Arial"/>
              </a:rPr>
              <a:t>convenor</a:t>
            </a:r>
          </a:p>
          <a:p>
            <a:pPr marL="91440" indent="-9144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000" b="1" i="1" dirty="0" smtClean="0">
                <a:solidFill>
                  <a:srgbClr val="FF0066"/>
                </a:solidFill>
                <a:latin typeface="Arial"/>
              </a:rPr>
              <a:t>Project Leadership</a:t>
            </a:r>
          </a:p>
          <a:p>
            <a:pPr marL="365760" lvl="1" indent="-27432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800" b="1" i="1" dirty="0" smtClean="0">
                <a:solidFill>
                  <a:srgbClr val="0000FF"/>
                </a:solidFill>
                <a:latin typeface="Arial"/>
              </a:rPr>
              <a:t>L2 Far Detector </a:t>
            </a:r>
            <a:r>
              <a:rPr lang="en-US" sz="1800" b="1" i="1" dirty="0">
                <a:solidFill>
                  <a:srgbClr val="0000FF"/>
                </a:solidFill>
                <a:latin typeface="Arial"/>
              </a:rPr>
              <a:t>PM – </a:t>
            </a:r>
            <a:r>
              <a:rPr lang="en-US" sz="1800" b="1" i="1" dirty="0" smtClean="0">
                <a:solidFill>
                  <a:srgbClr val="0000FF"/>
                </a:solidFill>
                <a:latin typeface="Arial"/>
              </a:rPr>
              <a:t>Jim Stewart</a:t>
            </a:r>
          </a:p>
          <a:p>
            <a:pPr marL="365760" lvl="1" indent="-27432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800" b="1" i="1" dirty="0" smtClean="0">
                <a:solidFill>
                  <a:srgbClr val="0000FF"/>
                </a:solidFill>
                <a:latin typeface="Arial"/>
              </a:rPr>
              <a:t>LBNE System Engineer </a:t>
            </a:r>
            <a:r>
              <a:rPr lang="en-US" sz="1800" b="1" i="1" dirty="0">
                <a:solidFill>
                  <a:srgbClr val="0000FF"/>
                </a:solidFill>
                <a:latin typeface="Arial"/>
              </a:rPr>
              <a:t>– Jeff </a:t>
            </a:r>
            <a:r>
              <a:rPr lang="en-US" sz="1800" b="1" i="1" dirty="0" smtClean="0">
                <a:solidFill>
                  <a:srgbClr val="0000FF"/>
                </a:solidFill>
                <a:latin typeface="Arial"/>
              </a:rPr>
              <a:t>Dolph</a:t>
            </a:r>
          </a:p>
          <a:p>
            <a:pPr marL="365760" lvl="1" indent="-27432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800" b="1" i="1" dirty="0" smtClean="0">
                <a:solidFill>
                  <a:srgbClr val="0000FF"/>
                </a:solidFill>
                <a:latin typeface="Arial"/>
              </a:rPr>
              <a:t>L3 Electronics Mgr. – </a:t>
            </a:r>
            <a:r>
              <a:rPr lang="en-US" sz="1800" b="1" i="1" dirty="0">
                <a:solidFill>
                  <a:srgbClr val="0000FF"/>
                </a:solidFill>
                <a:latin typeface="Arial"/>
              </a:rPr>
              <a:t>Bob Hackenburg </a:t>
            </a:r>
          </a:p>
          <a:p>
            <a:pPr marL="365760" lvl="1" indent="-27432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800" b="1" i="1" dirty="0" smtClean="0">
                <a:solidFill>
                  <a:srgbClr val="0000FF"/>
                </a:solidFill>
                <a:latin typeface="Arial"/>
              </a:rPr>
              <a:t>L3 TPC Mgr. – </a:t>
            </a:r>
            <a:r>
              <a:rPr lang="en-US" sz="1800" b="1" i="1" dirty="0">
                <a:solidFill>
                  <a:srgbClr val="0000FF"/>
                </a:solidFill>
                <a:latin typeface="Arial"/>
              </a:rPr>
              <a:t>Bo </a:t>
            </a:r>
            <a:r>
              <a:rPr lang="en-US" sz="1800" b="1" i="1" dirty="0" smtClean="0">
                <a:solidFill>
                  <a:srgbClr val="0000FF"/>
                </a:solidFill>
                <a:latin typeface="Arial"/>
              </a:rPr>
              <a:t>Yu</a:t>
            </a:r>
            <a:endParaRPr lang="en-US" sz="1800" b="1" i="1" dirty="0">
              <a:solidFill>
                <a:srgbClr val="FF0066"/>
              </a:solidFill>
              <a:latin typeface="Arial"/>
            </a:endParaRPr>
          </a:p>
          <a:p>
            <a:pPr marL="91440" indent="-9144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000" b="1" i="1" dirty="0">
                <a:solidFill>
                  <a:srgbClr val="FF0066"/>
                </a:solidFill>
                <a:latin typeface="Arial"/>
              </a:rPr>
              <a:t>Technology Leadership </a:t>
            </a:r>
            <a:endParaRPr lang="en-US" sz="2000" b="1" i="1" dirty="0" smtClean="0">
              <a:solidFill>
                <a:srgbClr val="FF0066"/>
              </a:solidFill>
              <a:latin typeface="Arial"/>
            </a:endParaRPr>
          </a:p>
          <a:p>
            <a:pPr marL="365760" lvl="1" indent="-27432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800" b="1" i="1" dirty="0" smtClean="0">
                <a:solidFill>
                  <a:srgbClr val="0000FF"/>
                </a:solidFill>
                <a:latin typeface="Arial"/>
              </a:rPr>
              <a:t>Beam Design – M. Bishai </a:t>
            </a:r>
          </a:p>
          <a:p>
            <a:pPr marL="365760" lvl="1" indent="-27432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800" b="1" i="1" dirty="0" smtClean="0">
                <a:solidFill>
                  <a:srgbClr val="0000FF"/>
                </a:solidFill>
                <a:latin typeface="Arial"/>
              </a:rPr>
              <a:t>TPC design – B. Yu</a:t>
            </a:r>
          </a:p>
          <a:p>
            <a:pPr marL="365760" lvl="1" indent="-27432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800" b="1" i="1" dirty="0" smtClean="0">
                <a:solidFill>
                  <a:srgbClr val="0000FF"/>
                </a:solidFill>
                <a:latin typeface="Arial"/>
              </a:rPr>
              <a:t>Cold Electronics – G. De Geronimo</a:t>
            </a:r>
          </a:p>
          <a:p>
            <a:pPr marL="365760" lvl="1" indent="-27432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800" b="1" i="1" dirty="0">
                <a:solidFill>
                  <a:srgbClr val="0000FF"/>
                </a:solidFill>
                <a:latin typeface="Arial"/>
              </a:rPr>
              <a:t>Readout electronics </a:t>
            </a:r>
            <a:r>
              <a:rPr lang="en-US" sz="1800" b="1" i="1" dirty="0" smtClean="0">
                <a:solidFill>
                  <a:srgbClr val="0000FF"/>
                </a:solidFill>
                <a:latin typeface="Arial"/>
              </a:rPr>
              <a:t>–</a:t>
            </a:r>
            <a:r>
              <a:rPr lang="en-US" sz="1800" b="1" i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1800" b="1" i="1" dirty="0" smtClean="0">
                <a:solidFill>
                  <a:srgbClr val="0000FF"/>
                </a:solidFill>
                <a:latin typeface="Arial"/>
              </a:rPr>
              <a:t>H. Chen</a:t>
            </a:r>
          </a:p>
          <a:p>
            <a:pPr marL="365760" lvl="1" indent="-27432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800" b="1" i="1" dirty="0" smtClean="0">
                <a:solidFill>
                  <a:srgbClr val="0000FF"/>
                </a:solidFill>
                <a:latin typeface="Arial"/>
              </a:rPr>
              <a:t>Software </a:t>
            </a:r>
            <a:r>
              <a:rPr lang="en-US" sz="1800" b="1" i="1" dirty="0">
                <a:solidFill>
                  <a:srgbClr val="0000FF"/>
                </a:solidFill>
                <a:latin typeface="Arial"/>
              </a:rPr>
              <a:t>– </a:t>
            </a:r>
            <a:r>
              <a:rPr lang="en-US" sz="1800" b="1" i="1" dirty="0" smtClean="0">
                <a:solidFill>
                  <a:srgbClr val="0000FF"/>
                </a:solidFill>
                <a:latin typeface="Arial"/>
              </a:rPr>
              <a:t> M. Potekhin, B. Viren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b="1" i="1" dirty="0" smtClean="0">
              <a:solidFill>
                <a:srgbClr val="FF00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269" y="1554480"/>
            <a:ext cx="805793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Science case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BNL cold </a:t>
            </a:r>
            <a:r>
              <a:rPr lang="en-US" sz="2000" dirty="0">
                <a:solidFill>
                  <a:srgbClr val="FF0000"/>
                </a:solidFill>
              </a:rPr>
              <a:t>e</a:t>
            </a:r>
            <a:r>
              <a:rPr lang="en-US" sz="2000" dirty="0" smtClean="0">
                <a:solidFill>
                  <a:srgbClr val="FF0000"/>
                </a:solidFill>
              </a:rPr>
              <a:t>lectronics are an enabling </a:t>
            </a:r>
            <a:r>
              <a:rPr lang="en-US" sz="2000" dirty="0">
                <a:solidFill>
                  <a:srgbClr val="FF0000"/>
                </a:solidFill>
              </a:rPr>
              <a:t>technology for large </a:t>
            </a:r>
            <a:r>
              <a:rPr lang="en-US" sz="2000" dirty="0" smtClean="0">
                <a:solidFill>
                  <a:srgbClr val="FF0000"/>
                </a:solidFill>
              </a:rPr>
              <a:t>LArTPC’s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" t="11650" r="8816" b="2058"/>
          <a:stretch/>
        </p:blipFill>
        <p:spPr>
          <a:xfrm>
            <a:off x="4276726" y="5300996"/>
            <a:ext cx="4867274" cy="18860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566" y="2262366"/>
            <a:ext cx="3581400" cy="215940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929647" y="4122057"/>
            <a:ext cx="4214353" cy="80985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LBNE/F Science Opportunities Document has been a major effort by BNL this year.</a:t>
            </a:r>
          </a:p>
        </p:txBody>
      </p:sp>
    </p:spTree>
    <p:extLst>
      <p:ext uri="{BB962C8B-B14F-4D97-AF65-F5344CB8AC3E}">
        <p14:creationId xmlns:p14="http://schemas.microsoft.com/office/powerpoint/2010/main" val="66078502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9CA61-68CE-41AC-A957-A27FF0E69EF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6237" y="36743"/>
            <a:ext cx="4616970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i="1" dirty="0">
                <a:solidFill>
                  <a:srgbClr val="FF0000"/>
                </a:solidFill>
              </a:rPr>
              <a:t>Cosmic Frontier</a:t>
            </a:r>
          </a:p>
        </p:txBody>
      </p:sp>
      <p:sp>
        <p:nvSpPr>
          <p:cNvPr id="4" name="Rectangle 3"/>
          <p:cNvSpPr/>
          <p:nvPr/>
        </p:nvSpPr>
        <p:spPr>
          <a:xfrm>
            <a:off x="63772" y="922440"/>
            <a:ext cx="5556524" cy="344709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 smtClean="0">
                <a:solidFill>
                  <a:srgbClr val="FF0000"/>
                </a:solidFill>
              </a:rPr>
              <a:t>Cosmology</a:t>
            </a:r>
            <a:r>
              <a:rPr lang="en-US" sz="2000" b="1" dirty="0" smtClean="0">
                <a:solidFill>
                  <a:srgbClr val="322F31"/>
                </a:solidFill>
              </a:rPr>
              <a:t>:  </a:t>
            </a:r>
            <a:r>
              <a:rPr lang="en-US" b="1" i="1" dirty="0">
                <a:solidFill>
                  <a:srgbClr val="0000FF"/>
                </a:solidFill>
              </a:rPr>
              <a:t>Small effort with outstanding young particle </a:t>
            </a:r>
            <a:r>
              <a:rPr lang="en-US" b="1" i="1" dirty="0" err="1">
                <a:solidFill>
                  <a:srgbClr val="0000FF"/>
                </a:solidFill>
              </a:rPr>
              <a:t>astro</a:t>
            </a:r>
            <a:r>
              <a:rPr lang="en-US" b="1" i="1" dirty="0">
                <a:solidFill>
                  <a:srgbClr val="0000FF"/>
                </a:solidFill>
              </a:rPr>
              <a:t>-physicists contributing to BOSS, DES </a:t>
            </a:r>
            <a:r>
              <a:rPr lang="en-US" b="1" i="1" dirty="0" smtClean="0">
                <a:solidFill>
                  <a:srgbClr val="0000FF"/>
                </a:solidFill>
              </a:rPr>
              <a:t>,DESI &amp; </a:t>
            </a:r>
            <a:r>
              <a:rPr lang="en-US" b="1" i="1" dirty="0">
                <a:solidFill>
                  <a:srgbClr val="0000FF"/>
                </a:solidFill>
              </a:rPr>
              <a:t>LSST </a:t>
            </a:r>
            <a:r>
              <a:rPr lang="en-US" b="1" i="1" dirty="0">
                <a:solidFill>
                  <a:srgbClr val="D60093"/>
                </a:solidFill>
              </a:rPr>
              <a:t>– Primary responsibility for LSST  Science Raft, </a:t>
            </a:r>
            <a:r>
              <a:rPr lang="en-US" b="1" i="1" dirty="0" smtClean="0">
                <a:solidFill>
                  <a:srgbClr val="D5007B"/>
                </a:solidFill>
              </a:rPr>
              <a:t>Science </a:t>
            </a:r>
            <a:r>
              <a:rPr lang="en-US" b="1" i="1" dirty="0">
                <a:solidFill>
                  <a:srgbClr val="D5007B"/>
                </a:solidFill>
              </a:rPr>
              <a:t>Raft Subsystem </a:t>
            </a:r>
            <a:r>
              <a:rPr lang="en-US" b="1" i="1" dirty="0" smtClean="0">
                <a:solidFill>
                  <a:srgbClr val="D5007B"/>
                </a:solidFill>
              </a:rPr>
              <a:t>Management 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i="1" dirty="0" smtClean="0">
                <a:solidFill>
                  <a:srgbClr val="D60093"/>
                </a:solidFill>
              </a:rPr>
              <a:t>backed </a:t>
            </a:r>
            <a:r>
              <a:rPr lang="en-US" b="1" i="1" dirty="0">
                <a:solidFill>
                  <a:srgbClr val="D60093"/>
                </a:solidFill>
              </a:rPr>
              <a:t>by strong instrumentation development</a:t>
            </a:r>
            <a:r>
              <a:rPr lang="en-US" b="1" i="1" dirty="0" smtClean="0">
                <a:solidFill>
                  <a:srgbClr val="D60093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i="1" dirty="0">
              <a:solidFill>
                <a:srgbClr val="D60093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i="1" dirty="0">
              <a:solidFill>
                <a:srgbClr val="D60093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Four faculty hires planned at </a:t>
            </a:r>
            <a:r>
              <a:rPr lang="en-US" b="1" dirty="0">
                <a:solidFill>
                  <a:srgbClr val="FF0000"/>
                </a:solidFill>
              </a:rPr>
              <a:t>Stony </a:t>
            </a:r>
            <a:r>
              <a:rPr lang="en-US" b="1" dirty="0" smtClean="0">
                <a:solidFill>
                  <a:srgbClr val="FF0000"/>
                </a:solidFill>
              </a:rPr>
              <a:t>Brook </a:t>
            </a:r>
            <a:r>
              <a:rPr lang="en-US" b="1" dirty="0">
                <a:solidFill>
                  <a:srgbClr val="FF0000"/>
                </a:solidFill>
              </a:rPr>
              <a:t>in collaboration with BNL </a:t>
            </a:r>
            <a:r>
              <a:rPr lang="en-US" b="1" dirty="0" smtClean="0">
                <a:solidFill>
                  <a:srgbClr val="FF0000"/>
                </a:solidFill>
              </a:rPr>
              <a:t>LSST, two this year, (One hired made) two next.  Potential </a:t>
            </a:r>
            <a:r>
              <a:rPr lang="en-US" b="1" dirty="0">
                <a:solidFill>
                  <a:srgbClr val="FF0000"/>
                </a:solidFill>
              </a:rPr>
              <a:t>to increase collaboration in Cosmic Frontier.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72" y="4507650"/>
            <a:ext cx="3798819" cy="215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5620296" y="1007992"/>
            <a:ext cx="3457575" cy="4954587"/>
            <a:chOff x="1562440" y="0"/>
            <a:chExt cx="6590960" cy="6858000"/>
          </a:xfrm>
        </p:grpSpPr>
        <p:sp>
          <p:nvSpPr>
            <p:cNvPr id="9" name="Rectangle 8"/>
            <p:cNvSpPr/>
            <p:nvPr/>
          </p:nvSpPr>
          <p:spPr>
            <a:xfrm>
              <a:off x="2972627" y="0"/>
              <a:ext cx="3428630" cy="6858000"/>
            </a:xfrm>
            <a:prstGeom prst="rect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1100">
                  <a:solidFill>
                    <a:srgbClr val="FFFFFF"/>
                  </a:solidFill>
                  <a:latin typeface="Calibri" pitchFamily="34" charset="0"/>
                </a:rPr>
                <a:t> </a:t>
              </a:r>
              <a:endParaRPr lang="en-US" altLang="en-US" sz="1100">
                <a:solidFill>
                  <a:srgbClr val="FFFFFF"/>
                </a:solidFill>
                <a:latin typeface="Calibri" pitchFamily="34" charset="0"/>
                <a:ea typeface="MS Mincho" pitchFamily="49" charset="-128"/>
              </a:endParaRPr>
            </a:p>
          </p:txBody>
        </p:sp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8254" y="381000"/>
              <a:ext cx="2372946" cy="640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2657907" y="918502"/>
              <a:ext cx="847323" cy="725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3048280" y="1296450"/>
              <a:ext cx="686938" cy="5317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3048280" y="1524977"/>
              <a:ext cx="1295193" cy="3032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2818292" y="1982030"/>
              <a:ext cx="1143886" cy="6855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2742639" y="4267298"/>
              <a:ext cx="1449526" cy="3801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436997" y="2896137"/>
              <a:ext cx="1373873" cy="6086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5333026" y="413106"/>
              <a:ext cx="154333" cy="2724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5106064" y="1753504"/>
              <a:ext cx="1065206" cy="3361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4419128" y="1753504"/>
              <a:ext cx="1676488" cy="7932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5030411" y="1448068"/>
              <a:ext cx="1370846" cy="2614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5030411" y="4190389"/>
              <a:ext cx="1597808" cy="3823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>
              <a:off x="1760177" y="641612"/>
              <a:ext cx="1524000" cy="542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Calibri" pitchFamily="34" charset="0"/>
                  <a:ea typeface="MS Mincho" pitchFamily="49" charset="-128"/>
                </a:rPr>
                <a:t>raft baseplate</a:t>
              </a:r>
              <a:endParaRPr lang="en-US" altLang="en-US" sz="1000">
                <a:latin typeface="Times" pitchFamily="-84" charset="0"/>
                <a:ea typeface="MS Mincho" pitchFamily="49" charset="-128"/>
              </a:endParaRPr>
            </a:p>
          </p:txBody>
        </p:sp>
        <p:sp>
          <p:nvSpPr>
            <p:cNvPr id="23" name="Text Box 26"/>
            <p:cNvSpPr txBox="1">
              <a:spLocks noChangeArrowheads="1"/>
            </p:cNvSpPr>
            <p:nvPr/>
          </p:nvSpPr>
          <p:spPr bwMode="auto">
            <a:xfrm>
              <a:off x="1562440" y="1284523"/>
              <a:ext cx="2024457" cy="110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200" dirty="0">
                  <a:solidFill>
                    <a:srgbClr val="000000"/>
                  </a:solidFill>
                  <a:latin typeface="Calibri" pitchFamily="34" charset="0"/>
                  <a:ea typeface="MS Mincho" pitchFamily="49" charset="-128"/>
                </a:rPr>
                <a:t>V-grooves for</a:t>
              </a:r>
              <a:endParaRPr lang="en-US" altLang="en-US" sz="1000" dirty="0">
                <a:latin typeface="Times" pitchFamily="-84" charset="0"/>
                <a:ea typeface="MS Mincho" pitchFamily="49" charset="-128"/>
              </a:endParaRPr>
            </a:p>
            <a:p>
              <a:pPr eaLnBrk="1" hangingPunct="1"/>
              <a:r>
                <a:rPr lang="en-US" altLang="en-US" sz="1200" dirty="0">
                  <a:solidFill>
                    <a:srgbClr val="000000"/>
                  </a:solidFill>
                  <a:latin typeface="Calibri" pitchFamily="34" charset="0"/>
                  <a:ea typeface="MS Mincho" pitchFamily="49" charset="-128"/>
                </a:rPr>
                <a:t>kinematic Mount</a:t>
              </a:r>
              <a:endParaRPr lang="en-US" altLang="en-US" sz="1000" dirty="0">
                <a:latin typeface="Times" pitchFamily="-84" charset="0"/>
                <a:ea typeface="MS Mincho" pitchFamily="49" charset="-128"/>
              </a:endParaRPr>
            </a:p>
          </p:txBody>
        </p:sp>
        <p:sp>
          <p:nvSpPr>
            <p:cNvPr id="24" name="Text Box 27"/>
            <p:cNvSpPr txBox="1">
              <a:spLocks noChangeArrowheads="1"/>
            </p:cNvSpPr>
            <p:nvPr/>
          </p:nvSpPr>
          <p:spPr bwMode="auto">
            <a:xfrm>
              <a:off x="6629400" y="4343400"/>
              <a:ext cx="1524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Calibri" pitchFamily="34" charset="0"/>
                  <a:ea typeface="MS Mincho" pitchFamily="49" charset="-128"/>
                </a:rPr>
                <a:t>raft electronic</a:t>
              </a:r>
              <a:endParaRPr lang="en-US" altLang="en-US" sz="1000">
                <a:latin typeface="Times" pitchFamily="-84" charset="0"/>
                <a:ea typeface="MS Mincho" pitchFamily="49" charset="-128"/>
              </a:endParaRPr>
            </a:p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Calibri" pitchFamily="34" charset="0"/>
                  <a:ea typeface="MS Mincho" pitchFamily="49" charset="-128"/>
                </a:rPr>
                <a:t>boards</a:t>
              </a:r>
              <a:endParaRPr lang="en-US" altLang="en-US" sz="1000">
                <a:latin typeface="Times" pitchFamily="-84" charset="0"/>
                <a:ea typeface="MS Mincho" pitchFamily="49" charset="-128"/>
              </a:endParaRPr>
            </a:p>
          </p:txBody>
        </p:sp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5903804" y="2413486"/>
              <a:ext cx="1524000" cy="697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Calibri" pitchFamily="34" charset="0"/>
                  <a:ea typeface="MS Mincho" pitchFamily="49" charset="-128"/>
                </a:rPr>
                <a:t>thermal strap</a:t>
              </a:r>
              <a:endParaRPr lang="en-US" altLang="en-US" sz="1000">
                <a:latin typeface="Times" pitchFamily="-84" charset="0"/>
                <a:ea typeface="MS Mincho" pitchFamily="49" charset="-128"/>
              </a:endParaRPr>
            </a:p>
          </p:txBody>
        </p:sp>
        <p:sp>
          <p:nvSpPr>
            <p:cNvPr id="26" name="Text Box 30"/>
            <p:cNvSpPr txBox="1">
              <a:spLocks noChangeArrowheads="1"/>
            </p:cNvSpPr>
            <p:nvPr/>
          </p:nvSpPr>
          <p:spPr bwMode="auto">
            <a:xfrm>
              <a:off x="6172201" y="1905000"/>
              <a:ext cx="1963325" cy="610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Calibri" pitchFamily="34" charset="0"/>
                  <a:ea typeface="MS Mincho" pitchFamily="49" charset="-128"/>
                </a:rPr>
                <a:t>conductance barrier</a:t>
              </a:r>
              <a:endParaRPr lang="en-US" altLang="en-US" sz="1000">
                <a:latin typeface="Times" pitchFamily="-84" charset="0"/>
                <a:ea typeface="MS Mincho" pitchFamily="49" charset="-128"/>
              </a:endParaRPr>
            </a:p>
          </p:txBody>
        </p:sp>
        <p:sp>
          <p:nvSpPr>
            <p:cNvPr id="27" name="Text Box 31"/>
            <p:cNvSpPr txBox="1">
              <a:spLocks noChangeArrowheads="1"/>
            </p:cNvSpPr>
            <p:nvPr/>
          </p:nvSpPr>
          <p:spPr bwMode="auto">
            <a:xfrm>
              <a:off x="6323921" y="1347334"/>
              <a:ext cx="1524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Calibri" pitchFamily="34" charset="0"/>
                  <a:ea typeface="MS Mincho" pitchFamily="49" charset="-128"/>
                </a:rPr>
                <a:t>flex circuits</a:t>
              </a:r>
              <a:endParaRPr lang="en-US" altLang="en-US" sz="1000">
                <a:latin typeface="Times" pitchFamily="-84" charset="0"/>
                <a:ea typeface="MS Mincho" pitchFamily="49" charset="-128"/>
              </a:endParaRPr>
            </a:p>
          </p:txBody>
        </p:sp>
        <p:sp>
          <p:nvSpPr>
            <p:cNvPr id="28" name="Text Box 32"/>
            <p:cNvSpPr txBox="1">
              <a:spLocks noChangeArrowheads="1"/>
            </p:cNvSpPr>
            <p:nvPr/>
          </p:nvSpPr>
          <p:spPr bwMode="auto">
            <a:xfrm>
              <a:off x="5146026" y="96035"/>
              <a:ext cx="15239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Calibri" pitchFamily="34" charset="0"/>
                  <a:ea typeface="MS Mincho" pitchFamily="49" charset="-128"/>
                </a:rPr>
                <a:t>CCD’s</a:t>
              </a:r>
              <a:endParaRPr lang="en-US" altLang="en-US" sz="1000">
                <a:latin typeface="Times" pitchFamily="-84" charset="0"/>
                <a:ea typeface="MS Mincho" pitchFamily="49" charset="-128"/>
              </a:endParaRPr>
            </a:p>
          </p:txBody>
        </p:sp>
        <p:sp>
          <p:nvSpPr>
            <p:cNvPr id="29" name="Text Box 33"/>
            <p:cNvSpPr txBox="1">
              <a:spLocks noChangeArrowheads="1"/>
            </p:cNvSpPr>
            <p:nvPr/>
          </p:nvSpPr>
          <p:spPr bwMode="auto">
            <a:xfrm>
              <a:off x="1611146" y="2590150"/>
              <a:ext cx="2193573" cy="547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Calibri" pitchFamily="34" charset="0"/>
                  <a:ea typeface="MS Mincho" pitchFamily="49" charset="-128"/>
                </a:rPr>
                <a:t>hold-down arm</a:t>
              </a:r>
              <a:endParaRPr lang="en-US" altLang="en-US" sz="1000">
                <a:latin typeface="Times" pitchFamily="-84" charset="0"/>
                <a:ea typeface="MS Mincho" pitchFamily="49" charset="-128"/>
              </a:endParaRP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1617461" y="3176048"/>
              <a:ext cx="1600201" cy="853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Calibri" pitchFamily="34" charset="0"/>
                  <a:ea typeface="MS Mincho" pitchFamily="49" charset="-128"/>
                </a:rPr>
                <a:t>raft electronic crate</a:t>
              </a:r>
              <a:endParaRPr lang="en-US" altLang="en-US" sz="1000">
                <a:latin typeface="Times" pitchFamily="-84" charset="0"/>
                <a:ea typeface="MS Mincho" pitchFamily="49" charset="-128"/>
              </a:endParaRPr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1987093" y="4266022"/>
              <a:ext cx="1263194" cy="66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Calibri" pitchFamily="34" charset="0"/>
                  <a:ea typeface="MS Mincho" pitchFamily="49" charset="-128"/>
                </a:rPr>
                <a:t>cooling </a:t>
              </a:r>
              <a:br>
                <a:rPr lang="en-US" altLang="en-US" sz="1200">
                  <a:solidFill>
                    <a:srgbClr val="000000"/>
                  </a:solidFill>
                  <a:latin typeface="Calibri" pitchFamily="34" charset="0"/>
                  <a:ea typeface="MS Mincho" pitchFamily="49" charset="-128"/>
                </a:rPr>
              </a:br>
              <a:r>
                <a:rPr lang="en-US" altLang="en-US" sz="1200">
                  <a:solidFill>
                    <a:srgbClr val="000000"/>
                  </a:solidFill>
                  <a:latin typeface="Calibri" pitchFamily="34" charset="0"/>
                  <a:ea typeface="MS Mincho" pitchFamily="49" charset="-128"/>
                </a:rPr>
                <a:t>bars</a:t>
              </a:r>
              <a:endParaRPr lang="en-US" altLang="en-US" sz="1000">
                <a:latin typeface="Times" pitchFamily="-84" charset="0"/>
                <a:ea typeface="MS Mincho" pitchFamily="49" charset="-128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2742639" y="4418916"/>
              <a:ext cx="1676488" cy="22852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 flipV="1">
              <a:off x="5257371" y="4115679"/>
              <a:ext cx="1370848" cy="45705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4724768" y="4344205"/>
              <a:ext cx="1903451" cy="22852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36" idx="1"/>
            </p:cNvCxnSpPr>
            <p:nvPr/>
          </p:nvCxnSpPr>
          <p:spPr>
            <a:xfrm flipH="1">
              <a:off x="5556961" y="3838810"/>
              <a:ext cx="1062179" cy="1472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 Box 41"/>
            <p:cNvSpPr txBox="1">
              <a:spLocks noChangeArrowheads="1"/>
            </p:cNvSpPr>
            <p:nvPr/>
          </p:nvSpPr>
          <p:spPr bwMode="auto">
            <a:xfrm>
              <a:off x="6618894" y="3443503"/>
              <a:ext cx="1175182" cy="789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200" dirty="0" err="1">
                  <a:solidFill>
                    <a:srgbClr val="000000"/>
                  </a:solidFill>
                  <a:latin typeface="Calibri" pitchFamily="34" charset="0"/>
                  <a:ea typeface="MS Mincho" pitchFamily="49" charset="-128"/>
                </a:rPr>
                <a:t>cryo</a:t>
              </a:r>
              <a:r>
                <a:rPr lang="en-US" altLang="en-US" sz="1200" dirty="0">
                  <a:solidFill>
                    <a:srgbClr val="000000"/>
                  </a:solidFill>
                  <a:latin typeface="Calibri" pitchFamily="34" charset="0"/>
                  <a:ea typeface="MS Mincho" pitchFamily="49" charset="-128"/>
                </a:rPr>
                <a:t> plate attach</a:t>
              </a:r>
              <a:endParaRPr lang="en-US" altLang="en-US" sz="1000" dirty="0">
                <a:latin typeface="Times" pitchFamily="-84" charset="0"/>
                <a:ea typeface="MS Mincho" pitchFamily="49" charset="-128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 flipV="1">
              <a:off x="5106064" y="4952878"/>
              <a:ext cx="1676488" cy="6086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 Box 43"/>
            <p:cNvSpPr txBox="1">
              <a:spLocks noChangeArrowheads="1"/>
            </p:cNvSpPr>
            <p:nvPr/>
          </p:nvSpPr>
          <p:spPr bwMode="auto">
            <a:xfrm>
              <a:off x="6781700" y="5333360"/>
              <a:ext cx="1276948" cy="897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Calibri" pitchFamily="34" charset="0"/>
                  <a:ea typeface="MS Mincho" pitchFamily="49" charset="-128"/>
                </a:rPr>
                <a:t>cold plate attach</a:t>
              </a:r>
              <a:endParaRPr lang="en-US" altLang="en-US" sz="1000">
                <a:latin typeface="Times" pitchFamily="-84" charset="0"/>
                <a:ea typeface="MS Mincho" pitchFamily="49" charset="-128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H="1" flipV="1">
              <a:off x="5411706" y="4801259"/>
              <a:ext cx="1370846" cy="7602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 flipV="1">
              <a:off x="4649115" y="5029786"/>
              <a:ext cx="2133437" cy="5317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5620296" y="5962579"/>
            <a:ext cx="344819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Science Raft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8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9CA61-68CE-41AC-A957-A27FF0E69EF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6085" y="-256679"/>
            <a:ext cx="8382000" cy="1090613"/>
          </a:xfrm>
        </p:spPr>
        <p:txBody>
          <a:bodyPr/>
          <a:lstStyle/>
          <a:p>
            <a:r>
              <a:rPr lang="en-US" dirty="0" smtClean="0"/>
              <a:t>Conclusions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0734"/>
            <a:ext cx="9144000" cy="40934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</a:rPr>
              <a:t>The national HEP priorities as stated by the P5 were  championed by BNL.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5EA4"/>
                </a:solidFill>
              </a:rPr>
              <a:t>Our program benefits from significant synergies with the Instrumentation Division, RHIC computing, Magnet Division, Chemistry Department and NP-funded components of Physics and CAD. There is strong Lab support</a:t>
            </a:r>
            <a:r>
              <a:rPr lang="en-US" sz="2000" b="1" dirty="0" smtClean="0">
                <a:solidFill>
                  <a:srgbClr val="2400D5"/>
                </a:solidFill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FF0000"/>
              </a:solidFill>
              <a:cs typeface="Times New Roman" pitchFamily="18" charset="0"/>
              <a:sym typeface="Symbol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BNL – FNAL 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  <a:sym typeface="Symbol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have an ongoing  productive collaboration since the mid ‘90’s on US -LHC LARP.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FF0000"/>
              </a:solidFill>
              <a:cs typeface="Times New Roman" pitchFamily="18" charset="0"/>
              <a:sym typeface="Symbol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BNL plans on a balanced program for the future - our  involvement at FNAL neutrino program as a key to our future.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4543" y="4956390"/>
            <a:ext cx="8294914" cy="14619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0000"/>
              </a:solidFill>
              <a:cs typeface="Times New Roman" pitchFamily="18" charset="0"/>
              <a:sym typeface="Symbo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  <a:sym typeface="Symbol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The following presentations will  highlight  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  <a:sym typeface="Symbol"/>
              </a:rPr>
              <a:t>the scientific and technical capabilities 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at BNL, explore how our collaboration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can 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  <a:sym typeface="Symbol"/>
              </a:rPr>
              <a:t>be optimized and explore additional opportunities for collaboration.</a:t>
            </a:r>
          </a:p>
        </p:txBody>
      </p:sp>
    </p:spTree>
    <p:extLst>
      <p:ext uri="{BB962C8B-B14F-4D97-AF65-F5344CB8AC3E}">
        <p14:creationId xmlns:p14="http://schemas.microsoft.com/office/powerpoint/2010/main" val="298868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7743" y="145142"/>
            <a:ext cx="7398657" cy="765313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Agenda</a:t>
            </a:r>
            <a:endParaRPr lang="en-US" sz="4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6113" y="1045029"/>
            <a:ext cx="7794172" cy="5178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Overview of HEP Program			D. Lissauer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LHC Experiments – ATLAS			H. Gordon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Magnet Division					P. Wanderer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LPP Collider					B. Palmer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Accelerator R&amp;D and </a:t>
            </a:r>
            <a:r>
              <a:rPr lang="en-US" b="1" dirty="0" err="1" smtClean="0">
                <a:solidFill>
                  <a:srgbClr val="FFFF00"/>
                </a:solidFill>
              </a:rPr>
              <a:t>eRHIC</a:t>
            </a:r>
            <a:r>
              <a:rPr lang="en-US" b="1" dirty="0" smtClean="0">
                <a:solidFill>
                  <a:srgbClr val="FFFF00"/>
                </a:solidFill>
              </a:rPr>
              <a:t>			I. Ben-Zvi</a:t>
            </a:r>
          </a:p>
          <a:p>
            <a:endParaRPr lang="en-US" sz="1050" b="1" dirty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Tour of RHIC				J. Dunlop, G. </a:t>
            </a:r>
            <a:r>
              <a:rPr lang="en-US" b="1" dirty="0" err="1" smtClean="0">
                <a:solidFill>
                  <a:srgbClr val="FFFF00"/>
                </a:solidFill>
              </a:rPr>
              <a:t>XiaoFeng</a:t>
            </a:r>
            <a:r>
              <a:rPr lang="en-US" b="1" dirty="0" smtClean="0">
                <a:solidFill>
                  <a:srgbClr val="FFFF00"/>
                </a:solidFill>
              </a:rPr>
              <a:t>		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Lunch</a:t>
            </a:r>
            <a:br>
              <a:rPr lang="en-US" b="1" dirty="0" smtClean="0">
                <a:solidFill>
                  <a:srgbClr val="FFFF00"/>
                </a:solidFill>
              </a:rPr>
            </a:br>
            <a:endParaRPr lang="en-US" sz="1000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Intensity Frontier				L. Littenberg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Neutrino – Theory Overview			B. Marciano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LBNF						M. Diwan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SBN – Science					Q. Xin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SBN-LBNF Technology				H. Chen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LBNE/F FD Project Office			J. Stewart</a:t>
            </a:r>
          </a:p>
          <a:p>
            <a:endParaRPr lang="en-US" sz="1000" b="1" dirty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Tour Instrumentation Division	G. Smith, V. Radeka, b. Yu, H, Chen</a:t>
            </a:r>
          </a:p>
          <a:p>
            <a:endParaRPr lang="en-US" sz="1200" b="1" dirty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Dinner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6041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5"/>
          <p:cNvSpPr>
            <a:spLocks noGrp="1" noChangeArrowheads="1"/>
          </p:cNvSpPr>
          <p:nvPr>
            <p:ph type="title"/>
          </p:nvPr>
        </p:nvSpPr>
        <p:spPr>
          <a:xfrm>
            <a:off x="0" y="-118155"/>
            <a:ext cx="9144000" cy="1143000"/>
          </a:xfrm>
        </p:spPr>
        <p:txBody>
          <a:bodyPr/>
          <a:lstStyle/>
          <a:p>
            <a:pPr algn="ctr"/>
            <a:r>
              <a:rPr lang="en-US" altLang="en-US" sz="3200" i="1" dirty="0" smtClean="0">
                <a:solidFill>
                  <a:srgbClr val="2400D5"/>
                </a:solidFill>
              </a:rPr>
              <a:t>Office of the Associate Laboratory Director</a:t>
            </a:r>
            <a:br>
              <a:rPr lang="en-US" altLang="en-US" sz="3200" i="1" dirty="0" smtClean="0">
                <a:solidFill>
                  <a:srgbClr val="2400D5"/>
                </a:solidFill>
              </a:rPr>
            </a:br>
            <a:r>
              <a:rPr lang="en-US" altLang="en-US" sz="3200" i="1" dirty="0" smtClean="0">
                <a:solidFill>
                  <a:srgbClr val="2400D5"/>
                </a:solidFill>
              </a:rPr>
              <a:t>Nuclear and Particle Physics</a:t>
            </a:r>
          </a:p>
        </p:txBody>
      </p:sp>
      <p:sp>
        <p:nvSpPr>
          <p:cNvPr id="2051" name="Text Box 36"/>
          <p:cNvSpPr txBox="1">
            <a:spLocks noChangeArrowheads="1"/>
          </p:cNvSpPr>
          <p:nvPr/>
        </p:nvSpPr>
        <p:spPr bwMode="auto">
          <a:xfrm>
            <a:off x="2881086" y="164374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endParaRPr lang="en-US" altLang="en-US" sz="2400"/>
          </a:p>
        </p:txBody>
      </p:sp>
      <p:sp>
        <p:nvSpPr>
          <p:cNvPr id="2052" name="Text Box 37"/>
          <p:cNvSpPr txBox="1">
            <a:spLocks noChangeArrowheads="1"/>
          </p:cNvSpPr>
          <p:nvPr/>
        </p:nvSpPr>
        <p:spPr bwMode="auto">
          <a:xfrm>
            <a:off x="3109686" y="1456418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2053" name="Rectangle 38"/>
          <p:cNvSpPr>
            <a:spLocks noChangeArrowheads="1"/>
          </p:cNvSpPr>
          <p:nvPr/>
        </p:nvSpPr>
        <p:spPr bwMode="auto">
          <a:xfrm>
            <a:off x="2945945" y="1024845"/>
            <a:ext cx="3505200" cy="908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400" dirty="0"/>
              <a:t>Berndt Mueller</a:t>
            </a:r>
          </a:p>
          <a:p>
            <a:pPr algn="ctr">
              <a:defRPr/>
            </a:pPr>
            <a:r>
              <a:rPr lang="en-US" sz="1400" dirty="0"/>
              <a:t>Associate Laboratory Director</a:t>
            </a:r>
          </a:p>
          <a:p>
            <a:pPr algn="ctr">
              <a:defRPr/>
            </a:pPr>
            <a:r>
              <a:rPr lang="en-US" sz="1200" dirty="0" smtClean="0"/>
              <a:t>David Lissauer</a:t>
            </a:r>
          </a:p>
          <a:p>
            <a:pPr algn="ctr">
              <a:defRPr/>
            </a:pPr>
            <a:r>
              <a:rPr lang="en-US" sz="1200" dirty="0" smtClean="0"/>
              <a:t>Deputy Associate Laboratory Director</a:t>
            </a:r>
            <a:endParaRPr lang="en-US" sz="1200" dirty="0"/>
          </a:p>
        </p:txBody>
      </p:sp>
      <p:sp>
        <p:nvSpPr>
          <p:cNvPr id="2054" name="Text Box 40"/>
          <p:cNvSpPr txBox="1">
            <a:spLocks noChangeArrowheads="1"/>
          </p:cNvSpPr>
          <p:nvPr/>
        </p:nvSpPr>
        <p:spPr bwMode="auto">
          <a:xfrm>
            <a:off x="5760811" y="191361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2055" name="Line 41"/>
          <p:cNvSpPr>
            <a:spLocks noChangeShapeType="1"/>
          </p:cNvSpPr>
          <p:nvPr/>
        </p:nvSpPr>
        <p:spPr bwMode="auto">
          <a:xfrm>
            <a:off x="4604090" y="2484779"/>
            <a:ext cx="3402" cy="4458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Rectangle 42"/>
          <p:cNvSpPr>
            <a:spLocks noChangeArrowheads="1"/>
          </p:cNvSpPr>
          <p:nvPr/>
        </p:nvSpPr>
        <p:spPr bwMode="auto">
          <a:xfrm>
            <a:off x="577288" y="1883342"/>
            <a:ext cx="2169541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100" dirty="0"/>
              <a:t>Special Asst. to the ALD</a:t>
            </a:r>
          </a:p>
          <a:p>
            <a:pPr algn="ctr"/>
            <a:r>
              <a:rPr lang="en-US" altLang="en-US" sz="1100" dirty="0"/>
              <a:t>P. Yamin</a:t>
            </a:r>
          </a:p>
        </p:txBody>
      </p:sp>
      <p:sp>
        <p:nvSpPr>
          <p:cNvPr id="2057" name="Rectangle 43"/>
          <p:cNvSpPr>
            <a:spLocks noChangeArrowheads="1"/>
          </p:cNvSpPr>
          <p:nvPr/>
        </p:nvSpPr>
        <p:spPr bwMode="auto">
          <a:xfrm>
            <a:off x="6596743" y="1850685"/>
            <a:ext cx="1828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100" dirty="0"/>
              <a:t>Sr. Special Asst. to the ALD</a:t>
            </a:r>
          </a:p>
          <a:p>
            <a:pPr algn="ctr"/>
            <a:r>
              <a:rPr lang="en-US" altLang="en-US" sz="1100" dirty="0"/>
              <a:t>J. Hauser</a:t>
            </a:r>
          </a:p>
        </p:txBody>
      </p:sp>
      <p:sp>
        <p:nvSpPr>
          <p:cNvPr id="2058" name="Rectangle 46"/>
          <p:cNvSpPr>
            <a:spLocks noChangeArrowheads="1"/>
          </p:cNvSpPr>
          <p:nvPr/>
        </p:nvSpPr>
        <p:spPr bwMode="auto">
          <a:xfrm>
            <a:off x="304800" y="2823482"/>
            <a:ext cx="1600200" cy="530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100" dirty="0"/>
              <a:t>Collider Accelerator Dept.</a:t>
            </a:r>
          </a:p>
          <a:p>
            <a:pPr algn="ctr"/>
            <a:r>
              <a:rPr lang="en-US" altLang="en-US" sz="1100" dirty="0"/>
              <a:t>T. Roser</a:t>
            </a:r>
          </a:p>
        </p:txBody>
      </p:sp>
      <p:sp>
        <p:nvSpPr>
          <p:cNvPr id="2059" name="Rectangle 47"/>
          <p:cNvSpPr>
            <a:spLocks noChangeArrowheads="1"/>
          </p:cNvSpPr>
          <p:nvPr/>
        </p:nvSpPr>
        <p:spPr bwMode="auto">
          <a:xfrm>
            <a:off x="2010940" y="2826428"/>
            <a:ext cx="1835345" cy="530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100" dirty="0"/>
              <a:t>Physics Dept.</a:t>
            </a:r>
          </a:p>
          <a:p>
            <a:pPr algn="ctr"/>
            <a:r>
              <a:rPr lang="en-US" altLang="en-US" sz="1100" dirty="0"/>
              <a:t>L. Littenberg</a:t>
            </a:r>
          </a:p>
        </p:txBody>
      </p:sp>
      <p:sp>
        <p:nvSpPr>
          <p:cNvPr id="2060" name="Rectangle 49"/>
          <p:cNvSpPr>
            <a:spLocks noChangeArrowheads="1"/>
          </p:cNvSpPr>
          <p:nvPr/>
        </p:nvSpPr>
        <p:spPr bwMode="auto">
          <a:xfrm>
            <a:off x="3983378" y="2823482"/>
            <a:ext cx="1248229" cy="530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100" dirty="0" smtClean="0"/>
              <a:t>Superconducting</a:t>
            </a:r>
          </a:p>
          <a:p>
            <a:pPr algn="ctr"/>
            <a:r>
              <a:rPr lang="en-US" altLang="en-US" sz="1100" dirty="0" smtClean="0"/>
              <a:t>Magnet Division</a:t>
            </a:r>
            <a:endParaRPr lang="en-US" altLang="en-US" sz="1100" dirty="0"/>
          </a:p>
          <a:p>
            <a:pPr algn="ctr"/>
            <a:r>
              <a:rPr lang="en-US" altLang="en-US" sz="1100" dirty="0"/>
              <a:t>P. Wanderer</a:t>
            </a:r>
          </a:p>
        </p:txBody>
      </p:sp>
      <p:sp>
        <p:nvSpPr>
          <p:cNvPr id="2061" name="Rectangle 50"/>
          <p:cNvSpPr>
            <a:spLocks noChangeArrowheads="1"/>
          </p:cNvSpPr>
          <p:nvPr/>
        </p:nvSpPr>
        <p:spPr bwMode="auto">
          <a:xfrm>
            <a:off x="5651045" y="2800348"/>
            <a:ext cx="1600200" cy="530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100" dirty="0"/>
              <a:t>Instrumentation Div.</a:t>
            </a:r>
          </a:p>
          <a:p>
            <a:pPr algn="ctr"/>
            <a:r>
              <a:rPr lang="en-US" altLang="en-US" sz="1100" dirty="0"/>
              <a:t>G. Smith</a:t>
            </a:r>
          </a:p>
        </p:txBody>
      </p:sp>
      <p:sp>
        <p:nvSpPr>
          <p:cNvPr id="2062" name="Line 58"/>
          <p:cNvSpPr>
            <a:spLocks noChangeShapeType="1"/>
          </p:cNvSpPr>
          <p:nvPr/>
        </p:nvSpPr>
        <p:spPr bwMode="auto">
          <a:xfrm>
            <a:off x="4648200" y="3352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" name="Line 59"/>
          <p:cNvSpPr>
            <a:spLocks noChangeShapeType="1"/>
          </p:cNvSpPr>
          <p:nvPr/>
        </p:nvSpPr>
        <p:spPr bwMode="auto">
          <a:xfrm>
            <a:off x="4419600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" name="Line 61"/>
          <p:cNvSpPr>
            <a:spLocks noChangeShapeType="1"/>
          </p:cNvSpPr>
          <p:nvPr/>
        </p:nvSpPr>
        <p:spPr bwMode="auto">
          <a:xfrm flipV="1">
            <a:off x="2740259" y="2142218"/>
            <a:ext cx="38564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" name="Line 63"/>
          <p:cNvSpPr>
            <a:spLocks noChangeShapeType="1"/>
          </p:cNvSpPr>
          <p:nvPr/>
        </p:nvSpPr>
        <p:spPr bwMode="auto">
          <a:xfrm>
            <a:off x="1073605" y="2501447"/>
            <a:ext cx="7059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" name="Text Box 71"/>
          <p:cNvSpPr txBox="1">
            <a:spLocks noChangeArrowheads="1"/>
          </p:cNvSpPr>
          <p:nvPr/>
        </p:nvSpPr>
        <p:spPr bwMode="auto">
          <a:xfrm>
            <a:off x="4098925" y="6222087"/>
            <a:ext cx="231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1200" dirty="0"/>
              <a:t>Quality Assurance Rep. – R. Lebel</a:t>
            </a:r>
          </a:p>
          <a:p>
            <a:pPr algn="l"/>
            <a:r>
              <a:rPr lang="en-US" altLang="en-US" sz="1200" dirty="0"/>
              <a:t>ES&amp;H Coordinator – M. Zarcone</a:t>
            </a:r>
          </a:p>
        </p:txBody>
      </p:sp>
      <p:sp>
        <p:nvSpPr>
          <p:cNvPr id="2068" name="Line 73"/>
          <p:cNvSpPr>
            <a:spLocks noChangeShapeType="1"/>
          </p:cNvSpPr>
          <p:nvPr/>
        </p:nvSpPr>
        <p:spPr bwMode="auto">
          <a:xfrm flipV="1">
            <a:off x="4648200" y="3886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9" name="Line 74"/>
          <p:cNvSpPr>
            <a:spLocks noChangeShapeType="1"/>
          </p:cNvSpPr>
          <p:nvPr/>
        </p:nvSpPr>
        <p:spPr bwMode="auto">
          <a:xfrm>
            <a:off x="1085227" y="2517550"/>
            <a:ext cx="12927" cy="3088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0" name="Line 75"/>
          <p:cNvSpPr>
            <a:spLocks noChangeShapeType="1"/>
          </p:cNvSpPr>
          <p:nvPr/>
        </p:nvSpPr>
        <p:spPr bwMode="auto">
          <a:xfrm>
            <a:off x="2705100" y="2486932"/>
            <a:ext cx="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1" name="Line 78"/>
          <p:cNvSpPr>
            <a:spLocks noChangeShapeType="1"/>
          </p:cNvSpPr>
          <p:nvPr/>
        </p:nvSpPr>
        <p:spPr bwMode="auto">
          <a:xfrm>
            <a:off x="6368143" y="2501447"/>
            <a:ext cx="0" cy="3220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4" name="Rectangle 81"/>
          <p:cNvSpPr>
            <a:spLocks noChangeArrowheads="1"/>
          </p:cNvSpPr>
          <p:nvPr/>
        </p:nvSpPr>
        <p:spPr bwMode="auto">
          <a:xfrm>
            <a:off x="6672943" y="1216379"/>
            <a:ext cx="1752600" cy="4429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Sr. Admin. Assistant</a:t>
            </a:r>
          </a:p>
          <a:p>
            <a:r>
              <a:rPr lang="en-US" altLang="en-US" dirty="0"/>
              <a:t>E. Zukowski</a:t>
            </a:r>
          </a:p>
        </p:txBody>
      </p:sp>
      <p:sp>
        <p:nvSpPr>
          <p:cNvPr id="2075" name="Line 83"/>
          <p:cNvSpPr>
            <a:spLocks noChangeShapeType="1"/>
          </p:cNvSpPr>
          <p:nvPr/>
        </p:nvSpPr>
        <p:spPr bwMode="auto">
          <a:xfrm>
            <a:off x="6444343" y="1450174"/>
            <a:ext cx="228600" cy="62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6" name="Text Box 87"/>
          <p:cNvSpPr txBox="1">
            <a:spLocks noChangeArrowheads="1"/>
          </p:cNvSpPr>
          <p:nvPr/>
        </p:nvSpPr>
        <p:spPr bwMode="auto">
          <a:xfrm>
            <a:off x="7848600" y="4419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2077" name="Text Box 88"/>
          <p:cNvSpPr txBox="1">
            <a:spLocks noChangeArrowheads="1"/>
          </p:cNvSpPr>
          <p:nvPr/>
        </p:nvSpPr>
        <p:spPr bwMode="auto">
          <a:xfrm>
            <a:off x="7391400" y="2810325"/>
            <a:ext cx="1600200" cy="53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100" dirty="0"/>
              <a:t>Associate Director</a:t>
            </a:r>
          </a:p>
          <a:p>
            <a:pPr algn="ctr"/>
            <a:r>
              <a:rPr lang="en-US" altLang="en-US" sz="1100" dirty="0"/>
              <a:t>ILC</a:t>
            </a:r>
          </a:p>
          <a:p>
            <a:pPr algn="ctr"/>
            <a:r>
              <a:rPr lang="en-US" altLang="en-US" sz="1100" dirty="0"/>
              <a:t>M. Harrison</a:t>
            </a:r>
          </a:p>
        </p:txBody>
      </p:sp>
      <p:sp>
        <p:nvSpPr>
          <p:cNvPr id="2078" name="Text Box 99"/>
          <p:cNvSpPr txBox="1">
            <a:spLocks noChangeArrowheads="1"/>
          </p:cNvSpPr>
          <p:nvPr/>
        </p:nvSpPr>
        <p:spPr bwMode="auto">
          <a:xfrm>
            <a:off x="6232525" y="-7207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2079" name="Line 103"/>
          <p:cNvSpPr>
            <a:spLocks noChangeShapeType="1"/>
          </p:cNvSpPr>
          <p:nvPr/>
        </p:nvSpPr>
        <p:spPr bwMode="auto">
          <a:xfrm>
            <a:off x="8133217" y="2501447"/>
            <a:ext cx="0" cy="2989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0" name="Rectangle 1"/>
          <p:cNvSpPr>
            <a:spLocks noChangeArrowheads="1"/>
          </p:cNvSpPr>
          <p:nvPr/>
        </p:nvSpPr>
        <p:spPr bwMode="auto">
          <a:xfrm>
            <a:off x="724694" y="1164318"/>
            <a:ext cx="1827212" cy="49212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81" name="TextBox 18"/>
          <p:cNvSpPr txBox="1">
            <a:spLocks noChangeArrowheads="1"/>
          </p:cNvSpPr>
          <p:nvPr/>
        </p:nvSpPr>
        <p:spPr bwMode="auto">
          <a:xfrm>
            <a:off x="1098437" y="1256393"/>
            <a:ext cx="1120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NPP HR Manager</a:t>
            </a:r>
          </a:p>
          <a:p>
            <a:r>
              <a:rPr lang="en-US" altLang="en-US" dirty="0"/>
              <a:t>Donna Dowling</a:t>
            </a:r>
          </a:p>
        </p:txBody>
      </p:sp>
      <p:sp>
        <p:nvSpPr>
          <p:cNvPr id="2082" name="Line 83"/>
          <p:cNvSpPr>
            <a:spLocks noChangeShapeType="1"/>
          </p:cNvSpPr>
          <p:nvPr/>
        </p:nvSpPr>
        <p:spPr bwMode="auto">
          <a:xfrm>
            <a:off x="2551906" y="1456418"/>
            <a:ext cx="37670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0" y="915545"/>
            <a:ext cx="9144000" cy="460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607493" y="1932895"/>
            <a:ext cx="0" cy="5685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Rectangle 41"/>
          <p:cNvSpPr/>
          <p:nvPr/>
        </p:nvSpPr>
        <p:spPr bwMode="auto">
          <a:xfrm>
            <a:off x="491419" y="3613942"/>
            <a:ext cx="1138520" cy="59871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rPr>
              <a:t>Accelerator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latin typeface="Arial" charset="0"/>
                <a:ea typeface="ＭＳ Ｐゴシック" pitchFamily="48" charset="-128"/>
              </a:rPr>
              <a:t>Development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rPr>
              <a:t> I. Ben-Zvi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9780" y="4372618"/>
            <a:ext cx="1121796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ATF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483057" y="4760397"/>
            <a:ext cx="1138520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MAP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499781" y="5183833"/>
            <a:ext cx="1121796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Crab Cavity</a:t>
            </a:r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1796570" y="3570915"/>
            <a:ext cx="1240815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HEP</a:t>
            </a:r>
          </a:p>
          <a:p>
            <a:pPr algn="ctr"/>
            <a:r>
              <a:rPr lang="en-US" sz="1100" dirty="0" smtClean="0"/>
              <a:t>H. Gordon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3273143" y="3573623"/>
            <a:ext cx="825782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NP</a:t>
            </a:r>
          </a:p>
          <a:p>
            <a:pPr algn="ctr"/>
            <a:r>
              <a:rPr lang="en-US" sz="1100" dirty="0" smtClean="0"/>
              <a:t>J. Dunlop</a:t>
            </a:r>
            <a:endParaRPr lang="en-US" sz="1100" dirty="0"/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2377851" y="3829957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1811054" y="4125700"/>
            <a:ext cx="1226332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Energy Frontier</a:t>
            </a:r>
          </a:p>
          <a:p>
            <a:pPr algn="ctr"/>
            <a:r>
              <a:rPr lang="en-US" sz="1100" dirty="0" smtClean="0"/>
              <a:t>H. Ma</a:t>
            </a:r>
            <a:endParaRPr lang="en-US" sz="1100" dirty="0"/>
          </a:p>
        </p:txBody>
      </p:sp>
      <p:sp>
        <p:nvSpPr>
          <p:cNvPr id="60" name="TextBox 59"/>
          <p:cNvSpPr txBox="1"/>
          <p:nvPr/>
        </p:nvSpPr>
        <p:spPr>
          <a:xfrm>
            <a:off x="1807528" y="4657728"/>
            <a:ext cx="1240213" cy="438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Intensity Frontier</a:t>
            </a:r>
          </a:p>
          <a:p>
            <a:pPr algn="ctr"/>
            <a:r>
              <a:rPr lang="en-US" sz="1100" dirty="0" smtClean="0"/>
              <a:t>S. Kettell</a:t>
            </a:r>
            <a:endParaRPr lang="en-US" sz="1100" dirty="0"/>
          </a:p>
        </p:txBody>
      </p:sp>
      <p:sp>
        <p:nvSpPr>
          <p:cNvPr id="61" name="TextBox 60"/>
          <p:cNvSpPr txBox="1"/>
          <p:nvPr/>
        </p:nvSpPr>
        <p:spPr>
          <a:xfrm>
            <a:off x="1770848" y="5229999"/>
            <a:ext cx="1266538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Cosmic Frontier</a:t>
            </a:r>
          </a:p>
          <a:p>
            <a:pPr algn="ctr"/>
            <a:r>
              <a:rPr lang="en-US" sz="1100" dirty="0" smtClean="0"/>
              <a:t>M. May</a:t>
            </a:r>
            <a:endParaRPr lang="en-US" sz="1100" dirty="0"/>
          </a:p>
        </p:txBody>
      </p:sp>
      <p:sp>
        <p:nvSpPr>
          <p:cNvPr id="2096" name="TextBox 2095"/>
          <p:cNvSpPr txBox="1"/>
          <p:nvPr/>
        </p:nvSpPr>
        <p:spPr>
          <a:xfrm>
            <a:off x="1773509" y="5781101"/>
            <a:ext cx="1266538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PAS</a:t>
            </a:r>
          </a:p>
          <a:p>
            <a:pPr algn="ctr"/>
            <a:r>
              <a:rPr lang="en-US" sz="1100" dirty="0" smtClean="0"/>
              <a:t>A. Klimentov</a:t>
            </a:r>
            <a:endParaRPr lang="en-US" sz="1100" dirty="0"/>
          </a:p>
        </p:txBody>
      </p:sp>
      <p:sp>
        <p:nvSpPr>
          <p:cNvPr id="2097" name="TextBox 2096"/>
          <p:cNvSpPr txBox="1"/>
          <p:nvPr/>
        </p:nvSpPr>
        <p:spPr>
          <a:xfrm>
            <a:off x="1765814" y="6394248"/>
            <a:ext cx="1281927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RACF</a:t>
            </a:r>
          </a:p>
          <a:p>
            <a:pPr algn="ctr"/>
            <a:r>
              <a:rPr lang="en-US" sz="1100" dirty="0" smtClean="0"/>
              <a:t>M. Ernst</a:t>
            </a:r>
            <a:endParaRPr lang="en-US" sz="1100" dirty="0"/>
          </a:p>
        </p:txBody>
      </p:sp>
      <p:cxnSp>
        <p:nvCxnSpPr>
          <p:cNvPr id="2134" name="Straight Connector 2133"/>
          <p:cNvCxnSpPr>
            <a:stCxn id="60" idx="2"/>
            <a:endCxn id="60" idx="2"/>
          </p:cNvCxnSpPr>
          <p:nvPr/>
        </p:nvCxnSpPr>
        <p:spPr bwMode="auto">
          <a:xfrm>
            <a:off x="2427635" y="5095872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73" name="TextBox 2172"/>
          <p:cNvSpPr txBox="1"/>
          <p:nvPr/>
        </p:nvSpPr>
        <p:spPr>
          <a:xfrm>
            <a:off x="4034452" y="4185654"/>
            <a:ext cx="118013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APUL</a:t>
            </a:r>
          </a:p>
          <a:p>
            <a:pPr algn="ctr"/>
            <a:r>
              <a:rPr lang="en-US" sz="1100" dirty="0" smtClean="0"/>
              <a:t>LARP</a:t>
            </a:r>
          </a:p>
          <a:p>
            <a:pPr algn="ctr"/>
            <a:r>
              <a:rPr lang="en-US" sz="1100" dirty="0" smtClean="0"/>
              <a:t>Superconductor</a:t>
            </a:r>
          </a:p>
          <a:p>
            <a:pPr algn="ctr"/>
            <a:r>
              <a:rPr lang="en-US" sz="1100" dirty="0" smtClean="0"/>
              <a:t>R&amp;D</a:t>
            </a:r>
            <a:endParaRPr lang="en-US" sz="1100" dirty="0"/>
          </a:p>
        </p:txBody>
      </p:sp>
      <p:cxnSp>
        <p:nvCxnSpPr>
          <p:cNvPr id="2175" name="Straight Connector 2174"/>
          <p:cNvCxnSpPr>
            <a:stCxn id="2173" idx="0"/>
            <a:endCxn id="2060" idx="2"/>
          </p:cNvCxnSpPr>
          <p:nvPr/>
        </p:nvCxnSpPr>
        <p:spPr bwMode="auto">
          <a:xfrm flipH="1" flipV="1">
            <a:off x="4607493" y="3353707"/>
            <a:ext cx="17024" cy="8319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06" name="TextBox 2205"/>
          <p:cNvSpPr txBox="1"/>
          <p:nvPr/>
        </p:nvSpPr>
        <p:spPr>
          <a:xfrm>
            <a:off x="5495595" y="4212656"/>
            <a:ext cx="1911101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ATLAS: ASIC Development</a:t>
            </a:r>
          </a:p>
          <a:p>
            <a:pPr algn="ctr"/>
            <a:r>
              <a:rPr lang="en-US" sz="1100" dirty="0" smtClean="0"/>
              <a:t>LSST: CCD/Science Raft</a:t>
            </a:r>
          </a:p>
          <a:p>
            <a:pPr algn="ctr"/>
            <a:r>
              <a:rPr lang="en-US" sz="1100" dirty="0" err="1" smtClean="0"/>
              <a:t>LAr</a:t>
            </a:r>
            <a:r>
              <a:rPr lang="en-US" sz="1100" dirty="0" smtClean="0"/>
              <a:t> TPC</a:t>
            </a:r>
            <a:endParaRPr lang="en-US" sz="1100" dirty="0"/>
          </a:p>
        </p:txBody>
      </p:sp>
      <p:cxnSp>
        <p:nvCxnSpPr>
          <p:cNvPr id="2214" name="Straight Connector 2213"/>
          <p:cNvCxnSpPr>
            <a:stCxn id="2061" idx="2"/>
            <a:endCxn id="2206" idx="0"/>
          </p:cNvCxnSpPr>
          <p:nvPr/>
        </p:nvCxnSpPr>
        <p:spPr bwMode="auto">
          <a:xfrm>
            <a:off x="6451145" y="3330573"/>
            <a:ext cx="1" cy="8820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3168502" y="3785191"/>
            <a:ext cx="0" cy="28903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87" name="Straight Connector 2086"/>
          <p:cNvCxnSpPr/>
          <p:nvPr/>
        </p:nvCxnSpPr>
        <p:spPr bwMode="auto">
          <a:xfrm flipH="1">
            <a:off x="3047741" y="6675527"/>
            <a:ext cx="143673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93" name="Straight Connector 2092"/>
          <p:cNvCxnSpPr>
            <a:stCxn id="2096" idx="3"/>
          </p:cNvCxnSpPr>
          <p:nvPr/>
        </p:nvCxnSpPr>
        <p:spPr bwMode="auto">
          <a:xfrm flipV="1">
            <a:off x="3040047" y="5996544"/>
            <a:ext cx="151367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95" name="Straight Connector 2094"/>
          <p:cNvCxnSpPr>
            <a:stCxn id="61" idx="3"/>
          </p:cNvCxnSpPr>
          <p:nvPr/>
        </p:nvCxnSpPr>
        <p:spPr bwMode="auto">
          <a:xfrm flipV="1">
            <a:off x="3037386" y="5445442"/>
            <a:ext cx="154028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99" name="Straight Connector 2098"/>
          <p:cNvCxnSpPr>
            <a:stCxn id="60" idx="3"/>
          </p:cNvCxnSpPr>
          <p:nvPr/>
        </p:nvCxnSpPr>
        <p:spPr bwMode="auto">
          <a:xfrm>
            <a:off x="3047741" y="4876800"/>
            <a:ext cx="14367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01" name="Straight Connector 2100"/>
          <p:cNvCxnSpPr>
            <a:stCxn id="33" idx="3"/>
          </p:cNvCxnSpPr>
          <p:nvPr/>
        </p:nvCxnSpPr>
        <p:spPr bwMode="auto">
          <a:xfrm flipV="1">
            <a:off x="3037386" y="4341143"/>
            <a:ext cx="154028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12" name="Straight Connector 2111"/>
          <p:cNvCxnSpPr/>
          <p:nvPr/>
        </p:nvCxnSpPr>
        <p:spPr bwMode="auto">
          <a:xfrm>
            <a:off x="382772" y="3902149"/>
            <a:ext cx="3" cy="1412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18" name="Straight Connector 2117"/>
          <p:cNvCxnSpPr>
            <a:endCxn id="11" idx="1"/>
          </p:cNvCxnSpPr>
          <p:nvPr/>
        </p:nvCxnSpPr>
        <p:spPr bwMode="auto">
          <a:xfrm>
            <a:off x="382772" y="5314638"/>
            <a:ext cx="11700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20" name="Straight Connector 2119"/>
          <p:cNvCxnSpPr>
            <a:endCxn id="7" idx="1"/>
          </p:cNvCxnSpPr>
          <p:nvPr/>
        </p:nvCxnSpPr>
        <p:spPr bwMode="auto">
          <a:xfrm>
            <a:off x="382772" y="4891202"/>
            <a:ext cx="10028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22" name="Straight Connector 2121"/>
          <p:cNvCxnSpPr/>
          <p:nvPr/>
        </p:nvCxnSpPr>
        <p:spPr bwMode="auto">
          <a:xfrm flipV="1">
            <a:off x="382772" y="4512738"/>
            <a:ext cx="0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24" name="Straight Connector 2123"/>
          <p:cNvCxnSpPr>
            <a:stCxn id="42" idx="1"/>
          </p:cNvCxnSpPr>
          <p:nvPr/>
        </p:nvCxnSpPr>
        <p:spPr bwMode="auto">
          <a:xfrm flipH="1">
            <a:off x="382772" y="3913299"/>
            <a:ext cx="1086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27" name="Straight Connector 2126"/>
          <p:cNvCxnSpPr>
            <a:stCxn id="6" idx="1"/>
          </p:cNvCxnSpPr>
          <p:nvPr/>
        </p:nvCxnSpPr>
        <p:spPr bwMode="auto">
          <a:xfrm flipH="1">
            <a:off x="382772" y="4503423"/>
            <a:ext cx="11700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stCxn id="23" idx="3"/>
          </p:cNvCxnSpPr>
          <p:nvPr/>
        </p:nvCxnSpPr>
        <p:spPr bwMode="auto">
          <a:xfrm>
            <a:off x="3037385" y="3786359"/>
            <a:ext cx="131117" cy="94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flipH="1" flipV="1">
            <a:off x="2356580" y="3352800"/>
            <a:ext cx="1" cy="2118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flipH="1" flipV="1">
            <a:off x="3689194" y="3366977"/>
            <a:ext cx="1" cy="2118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Line 75"/>
          <p:cNvSpPr>
            <a:spLocks noChangeShapeType="1"/>
          </p:cNvSpPr>
          <p:nvPr/>
        </p:nvSpPr>
        <p:spPr bwMode="auto">
          <a:xfrm>
            <a:off x="1060678" y="3352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FCC8C-4AA2-4CDC-8DA7-09B3D80887A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8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B0FED1C-629B-42FA-B9F2-17DB3607F476}" type="slidenum">
              <a:rPr lang="en-US" smtClean="0">
                <a:solidFill>
                  <a:srgbClr val="8071B4"/>
                </a:solidFill>
              </a:rPr>
              <a:pPr/>
              <a:t>4</a:t>
            </a:fld>
            <a:endParaRPr lang="en-US" dirty="0" smtClean="0">
              <a:solidFill>
                <a:srgbClr val="8071B4"/>
              </a:solidFill>
            </a:endParaRPr>
          </a:p>
        </p:txBody>
      </p:sp>
      <p:sp>
        <p:nvSpPr>
          <p:cNvPr id="16387" name="Rectangle 1"/>
          <p:cNvSpPr>
            <a:spLocks noGrp="1" noChangeArrowheads="1"/>
          </p:cNvSpPr>
          <p:nvPr>
            <p:ph type="title"/>
          </p:nvPr>
        </p:nvSpPr>
        <p:spPr>
          <a:xfrm>
            <a:off x="404734" y="0"/>
            <a:ext cx="8409481" cy="71932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2300FA"/>
                </a:solidFill>
              </a:rPr>
              <a:t>Broad Leveraging  of HEP Program</a:t>
            </a:r>
          </a:p>
        </p:txBody>
      </p:sp>
      <p:sp>
        <p:nvSpPr>
          <p:cNvPr id="6" name="Text Box 196"/>
          <p:cNvSpPr txBox="1">
            <a:spLocks noChangeArrowheads="1"/>
          </p:cNvSpPr>
          <p:nvPr/>
        </p:nvSpPr>
        <p:spPr bwMode="auto">
          <a:xfrm>
            <a:off x="760477" y="5121355"/>
            <a:ext cx="7696200" cy="1531184"/>
          </a:xfrm>
          <a:prstGeom prst="rect">
            <a:avLst/>
          </a:prstGeom>
          <a:solidFill>
            <a:srgbClr val="FFFF00"/>
          </a:solidFill>
          <a:ln w="9525" cap="rnd">
            <a:solidFill>
              <a:schemeClr val="tx1"/>
            </a:solidFill>
            <a:round/>
            <a:headEnd/>
            <a:tailEnd/>
          </a:ln>
          <a:effectLst>
            <a:outerShdw blurRad="50800" dist="114300" dir="3000000" algn="tl" rotWithShape="0">
              <a:prstClr val="black">
                <a:alpha val="40000"/>
              </a:prstClr>
            </a:outerShdw>
          </a:effectLst>
        </p:spPr>
        <p:txBody>
          <a:bodyPr wrap="square" lIns="91435" tIns="45718" rIns="91435" bIns="45718">
            <a:spAutoFit/>
          </a:bodyPr>
          <a:lstStyle/>
          <a:p>
            <a:pPr fontAlgn="base">
              <a:lnSpc>
                <a:spcPct val="110000"/>
              </a:lnSpc>
              <a:spcAft>
                <a:spcPct val="0"/>
              </a:spcAft>
              <a:defRPr/>
            </a:pPr>
            <a:r>
              <a:rPr lang="en-US" sz="1700" b="1" dirty="0" smtClean="0">
                <a:solidFill>
                  <a:srgbClr val="FF0000"/>
                </a:solidFill>
              </a:rPr>
              <a:t>BNL HEP </a:t>
            </a:r>
            <a:r>
              <a:rPr lang="en-US" sz="1700" b="1" dirty="0">
                <a:solidFill>
                  <a:srgbClr val="FF0000"/>
                </a:solidFill>
              </a:rPr>
              <a:t>Program relies heavily on </a:t>
            </a:r>
            <a:r>
              <a:rPr lang="en-US" sz="1700" b="1" dirty="0" smtClean="0">
                <a:solidFill>
                  <a:srgbClr val="FF0000"/>
                </a:solidFill>
              </a:rPr>
              <a:t>expertise at different departments to </a:t>
            </a:r>
            <a:r>
              <a:rPr lang="en-US" sz="1700" b="1" dirty="0">
                <a:solidFill>
                  <a:srgbClr val="FF0000"/>
                </a:solidFill>
              </a:rPr>
              <a:t>develop and implement the </a:t>
            </a:r>
            <a:r>
              <a:rPr lang="en-US" sz="1700" b="1" dirty="0" smtClean="0">
                <a:solidFill>
                  <a:srgbClr val="FF0000"/>
                </a:solidFill>
              </a:rPr>
              <a:t>physics </a:t>
            </a:r>
            <a:r>
              <a:rPr lang="en-US" sz="1700" b="1" dirty="0">
                <a:solidFill>
                  <a:srgbClr val="FF0000"/>
                </a:solidFill>
              </a:rPr>
              <a:t>program. </a:t>
            </a:r>
          </a:p>
          <a:p>
            <a:pPr fontAlgn="base">
              <a:lnSpc>
                <a:spcPct val="110000"/>
              </a:lnSpc>
              <a:spcAft>
                <a:spcPct val="0"/>
              </a:spcAft>
              <a:defRPr/>
            </a:pPr>
            <a:r>
              <a:rPr lang="en-US" sz="1700" b="1" dirty="0">
                <a:solidFill>
                  <a:srgbClr val="FF0000"/>
                </a:solidFill>
              </a:rPr>
              <a:t>In </a:t>
            </a:r>
            <a:r>
              <a:rPr lang="en-US" sz="1700" b="1" dirty="0" smtClean="0">
                <a:solidFill>
                  <a:srgbClr val="FF0000"/>
                </a:solidFill>
              </a:rPr>
              <a:t>particular we leverage special </a:t>
            </a:r>
            <a:r>
              <a:rPr lang="en-US" sz="1700" b="1" dirty="0">
                <a:solidFill>
                  <a:srgbClr val="FF0000"/>
                </a:solidFill>
              </a:rPr>
              <a:t>expertise in the </a:t>
            </a:r>
            <a:r>
              <a:rPr lang="en-US" sz="1700" b="1" dirty="0" smtClean="0">
                <a:solidFill>
                  <a:srgbClr val="FF0000"/>
                </a:solidFill>
              </a:rPr>
              <a:t>Instrumentation Division, the Chemistry Department, SMD </a:t>
            </a:r>
            <a:r>
              <a:rPr lang="en-US" sz="1700" b="1" dirty="0">
                <a:solidFill>
                  <a:srgbClr val="FF0000"/>
                </a:solidFill>
              </a:rPr>
              <a:t>and </a:t>
            </a:r>
            <a:r>
              <a:rPr lang="en-US" sz="1700" b="1" dirty="0" smtClean="0">
                <a:solidFill>
                  <a:srgbClr val="FF0000"/>
                </a:solidFill>
              </a:rPr>
              <a:t>C-AD  </a:t>
            </a:r>
            <a:r>
              <a:rPr lang="en-US" sz="1700" b="1" dirty="0">
                <a:solidFill>
                  <a:srgbClr val="FF0000"/>
                </a:solidFill>
              </a:rPr>
              <a:t>to  develop and implement new technologies for accelerators and experiments.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BNL Synergy v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0268" y="1064181"/>
            <a:ext cx="6883732" cy="386834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3742944" y="902208"/>
            <a:ext cx="1987296" cy="11582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2208"/>
            <a:ext cx="2499360" cy="166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35372"/>
            <a:ext cx="2511552" cy="142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772400" y="29718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Accerator</a:t>
            </a:r>
            <a:r>
              <a:rPr lang="en-US" sz="1400" dirty="0" smtClean="0"/>
              <a:t> stewardship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9735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1588"/>
            <a:ext cx="8382000" cy="627062"/>
          </a:xfrm>
        </p:spPr>
        <p:txBody>
          <a:bodyPr/>
          <a:lstStyle/>
          <a:p>
            <a:pPr algn="ctr" eaLnBrk="1" hangingPunct="1"/>
            <a:r>
              <a:rPr lang="en-US" sz="2800" i="1" dirty="0" smtClean="0">
                <a:solidFill>
                  <a:srgbClr val="2300FA"/>
                </a:solidFill>
              </a:rPr>
              <a:t>Long-Term Vision for BNL HEP </a:t>
            </a:r>
          </a:p>
        </p:txBody>
      </p:sp>
      <p:sp>
        <p:nvSpPr>
          <p:cNvPr id="512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56100" y="6400800"/>
            <a:ext cx="487363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C454477-AD31-432A-93EB-BA3D32BA6159}" type="slidenum">
              <a:rPr lang="en-US" sz="1400" smtClean="0">
                <a:solidFill>
                  <a:srgbClr val="042B7F"/>
                </a:solidFill>
              </a:rPr>
              <a:pPr/>
              <a:t>5</a:t>
            </a:fld>
            <a:endParaRPr lang="en-US" sz="1400" smtClean="0">
              <a:solidFill>
                <a:srgbClr val="042B7F"/>
              </a:solidFill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105936" y="5885543"/>
            <a:ext cx="8850312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indent="0"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FF0000"/>
                </a:solidFill>
              </a:rPr>
              <a:t>ATLAS,  </a:t>
            </a:r>
            <a:r>
              <a:rPr lang="en-US" sz="2000" b="1" i="1" dirty="0" smtClean="0">
                <a:solidFill>
                  <a:srgbClr val="FF0000"/>
                </a:solidFill>
              </a:rPr>
              <a:t>LBNF, </a:t>
            </a:r>
            <a:r>
              <a:rPr lang="en-US" sz="2000" b="1" i="1" dirty="0">
                <a:solidFill>
                  <a:srgbClr val="FF0000"/>
                </a:solidFill>
              </a:rPr>
              <a:t>LSST are our physics priorities </a:t>
            </a:r>
            <a:r>
              <a:rPr lang="en-US" sz="2000" b="1" i="1" dirty="0" smtClean="0">
                <a:solidFill>
                  <a:srgbClr val="FF0000"/>
                </a:solidFill>
              </a:rPr>
              <a:t>addressing significant part of the HEP science drivers for </a:t>
            </a:r>
            <a:r>
              <a:rPr lang="en-US" sz="2000" b="1" i="1" dirty="0">
                <a:solidFill>
                  <a:srgbClr val="FF0000"/>
                </a:solidFill>
              </a:rPr>
              <a:t>the coming decade</a:t>
            </a:r>
            <a:r>
              <a:rPr lang="en-US" sz="2000" b="1" i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2214" y="877290"/>
            <a:ext cx="8780462" cy="100647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</a:rPr>
              <a:t>Goal: </a:t>
            </a:r>
            <a:r>
              <a:rPr lang="en-US" sz="2000" b="1" i="1" dirty="0">
                <a:solidFill>
                  <a:srgbClr val="0070C0"/>
                </a:solidFill>
              </a:rPr>
              <a:t>technical &amp; intellectual leadership in key </a:t>
            </a:r>
            <a:r>
              <a:rPr lang="en-US" sz="2000" b="1" i="1" dirty="0" smtClean="0">
                <a:solidFill>
                  <a:srgbClr val="0070C0"/>
                </a:solidFill>
              </a:rPr>
              <a:t>HEP experiments supported </a:t>
            </a:r>
            <a:r>
              <a:rPr lang="en-US" sz="2000" b="1" i="1" dirty="0">
                <a:solidFill>
                  <a:srgbClr val="0070C0"/>
                </a:solidFill>
              </a:rPr>
              <a:t>by </a:t>
            </a:r>
            <a:r>
              <a:rPr lang="en-US" sz="2000" b="1" i="1" dirty="0" smtClean="0">
                <a:solidFill>
                  <a:srgbClr val="0070C0"/>
                </a:solidFill>
              </a:rPr>
              <a:t>theory, </a:t>
            </a:r>
            <a:r>
              <a:rPr lang="en-US" sz="2000" b="1" i="1" dirty="0">
                <a:solidFill>
                  <a:srgbClr val="0070C0"/>
                </a:solidFill>
              </a:rPr>
              <a:t>advanced </a:t>
            </a:r>
            <a:r>
              <a:rPr lang="en-US" sz="2000" b="1" i="1" dirty="0" smtClean="0">
                <a:solidFill>
                  <a:srgbClr val="0070C0"/>
                </a:solidFill>
              </a:rPr>
              <a:t>accelerator studies, detector R&amp;D, and computing.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9" b="32275"/>
          <a:stretch/>
        </p:blipFill>
        <p:spPr>
          <a:xfrm>
            <a:off x="93562" y="1883765"/>
            <a:ext cx="8875059" cy="386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6507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9CA61-68CE-41AC-A957-A27FF0E69EF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3981" y="22675"/>
            <a:ext cx="4616970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i="1" dirty="0">
                <a:solidFill>
                  <a:srgbClr val="FF0000"/>
                </a:solidFill>
              </a:rPr>
              <a:t>Detector R&amp;D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914399"/>
            <a:ext cx="8785062" cy="30777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006C31"/>
                </a:solidFill>
              </a:rPr>
              <a:t>Built on the strength of BNL’s Instrumentation Division with decades of investments in unique capabilities with transformational technologies that are enabling new </a:t>
            </a:r>
            <a:r>
              <a:rPr lang="en-US" b="1" i="1" dirty="0" smtClean="0">
                <a:solidFill>
                  <a:srgbClr val="006C31"/>
                </a:solidFill>
              </a:rPr>
              <a:t>experiments.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i="1" dirty="0" smtClean="0">
              <a:solidFill>
                <a:srgbClr val="006C3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006C31"/>
                </a:solidFill>
              </a:rPr>
              <a:t> </a:t>
            </a:r>
            <a:r>
              <a:rPr lang="en-US" b="1" i="1" dirty="0" smtClean="0">
                <a:solidFill>
                  <a:srgbClr val="006C31"/>
                </a:solidFill>
              </a:rPr>
              <a:t>Focus on few promising technologies that will benefit the next generation of experiments – aim to be transformative in nature </a:t>
            </a:r>
            <a:r>
              <a:rPr lang="en-US" b="1" i="1" dirty="0" err="1" smtClean="0">
                <a:solidFill>
                  <a:srgbClr val="006C31"/>
                </a:solidFill>
              </a:rPr>
              <a:t>enabeling</a:t>
            </a:r>
            <a:r>
              <a:rPr lang="en-US" b="1" i="1" dirty="0" smtClean="0">
                <a:solidFill>
                  <a:srgbClr val="006C31"/>
                </a:solidFill>
              </a:rPr>
              <a:t> “cheaper, faster and better experiments”.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srgbClr val="006C31"/>
                </a:solidFill>
              </a:rPr>
              <a:t>  </a:t>
            </a:r>
            <a:r>
              <a:rPr lang="en-US" b="1" i="1" dirty="0" smtClean="0">
                <a:solidFill>
                  <a:srgbClr val="006C31"/>
                </a:solidFill>
              </a:rPr>
              <a:t> </a:t>
            </a:r>
            <a:endParaRPr lang="en-US" b="1" i="1" dirty="0">
              <a:solidFill>
                <a:srgbClr val="006C3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err="1" smtClean="0">
                <a:solidFill>
                  <a:srgbClr val="006C31"/>
                </a:solidFill>
              </a:rPr>
              <a:t>e.g</a:t>
            </a:r>
            <a:r>
              <a:rPr lang="en-US" b="1" i="1" dirty="0">
                <a:solidFill>
                  <a:srgbClr val="006C31"/>
                </a:solidFill>
              </a:rPr>
              <a:t>: Cold Electronics </a:t>
            </a:r>
            <a:r>
              <a:rPr lang="en-US" b="1" i="1" dirty="0">
                <a:solidFill>
                  <a:srgbClr val="006C31"/>
                </a:solidFill>
                <a:sym typeface="Wingdings" pitchFamily="2" charset="2"/>
              </a:rPr>
              <a:t> </a:t>
            </a:r>
            <a:r>
              <a:rPr lang="en-US" b="1" i="1" dirty="0" smtClean="0">
                <a:solidFill>
                  <a:srgbClr val="006C31"/>
                </a:solidFill>
                <a:sym typeface="Wingdings" pitchFamily="2" charset="2"/>
              </a:rPr>
              <a:t>SBN and LBNF, </a:t>
            </a:r>
            <a:r>
              <a:rPr lang="en-US" b="1" i="1" dirty="0">
                <a:solidFill>
                  <a:srgbClr val="006C31"/>
                </a:solidFill>
                <a:sym typeface="Wingdings" pitchFamily="2" charset="2"/>
              </a:rPr>
              <a:t>ASIC’s for </a:t>
            </a:r>
            <a:r>
              <a:rPr lang="en-US" b="1" i="1" dirty="0" smtClean="0">
                <a:solidFill>
                  <a:srgbClr val="006C31"/>
                </a:solidFill>
                <a:sym typeface="Wingdings" pitchFamily="2" charset="2"/>
              </a:rPr>
              <a:t> ATLAS muon system </a:t>
            </a:r>
            <a:r>
              <a:rPr lang="en-US" b="1" i="1" dirty="0">
                <a:solidFill>
                  <a:srgbClr val="006C31"/>
                </a:solidFill>
                <a:sym typeface="Wingdings" pitchFamily="2" charset="2"/>
              </a:rPr>
              <a:t>and </a:t>
            </a:r>
            <a:r>
              <a:rPr lang="en-US" b="1" i="1" dirty="0" smtClean="0">
                <a:solidFill>
                  <a:srgbClr val="006C31"/>
                </a:solidFill>
                <a:sym typeface="Wingdings" pitchFamily="2" charset="2"/>
              </a:rPr>
              <a:t>Mu2</a:t>
            </a:r>
            <a:r>
              <a:rPr lang="en-US" b="1" i="1" dirty="0" smtClean="0">
                <a:solidFill>
                  <a:srgbClr val="006C31"/>
                </a:solidFill>
                <a:cs typeface="Arial" pitchFamily="34" charset="0"/>
                <a:sym typeface="Wingdings" pitchFamily="2" charset="2"/>
              </a:rPr>
              <a:t>e</a:t>
            </a:r>
            <a:r>
              <a:rPr lang="en-US" b="1" i="1" dirty="0" smtClean="0">
                <a:solidFill>
                  <a:srgbClr val="006C31"/>
                </a:solidFill>
                <a:sym typeface="Wingdings" pitchFamily="2" charset="2"/>
              </a:rPr>
              <a:t> </a:t>
            </a:r>
            <a:r>
              <a:rPr lang="en-US" b="1" i="1" dirty="0" smtClean="0">
                <a:solidFill>
                  <a:srgbClr val="006C31"/>
                </a:solidFill>
                <a:cs typeface="Arial" pitchFamily="34" charset="0"/>
                <a:sym typeface="Wingdings" pitchFamily="2" charset="2"/>
              </a:rPr>
              <a:t>CR test stand</a:t>
            </a:r>
            <a:r>
              <a:rPr lang="en-US" b="1" i="1" dirty="0" smtClean="0">
                <a:solidFill>
                  <a:srgbClr val="006C31"/>
                </a:solidFill>
                <a:sym typeface="Wingdings" pitchFamily="2" charset="2"/>
              </a:rPr>
              <a:t>, </a:t>
            </a:r>
            <a:r>
              <a:rPr lang="en-US" b="1" i="1" dirty="0">
                <a:solidFill>
                  <a:srgbClr val="006C31"/>
                </a:solidFill>
                <a:sym typeface="Wingdings" pitchFamily="2" charset="2"/>
              </a:rPr>
              <a:t>CCD LSST Camera</a:t>
            </a:r>
            <a:r>
              <a:rPr lang="en-US" b="1" i="1" dirty="0">
                <a:solidFill>
                  <a:srgbClr val="FF0000"/>
                </a:solidFill>
                <a:sym typeface="Wingdings" pitchFamily="2" charset="2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i="1" dirty="0">
              <a:solidFill>
                <a:srgbClr val="FF0000"/>
              </a:solidFill>
              <a:sym typeface="Wingdings" pitchFamily="2" charset="2"/>
            </a:endParaRPr>
          </a:p>
        </p:txBody>
      </p:sp>
      <p:pic>
        <p:nvPicPr>
          <p:cNvPr id="14" name="Picture 4" descr="C:\Documents and Settings\Gianluigi\Desktop\VMM1p.jpg"/>
          <p:cNvPicPr>
            <a:picLocks noChangeAspect="1" noChangeArrowheads="1"/>
          </p:cNvPicPr>
          <p:nvPr/>
        </p:nvPicPr>
        <p:blipFill>
          <a:blip r:embed="rId3" cstate="print"/>
          <a:srcRect l="25800" t="2400" r="26400" b="7200"/>
          <a:stretch>
            <a:fillRect/>
          </a:stretch>
        </p:blipFill>
        <p:spPr bwMode="auto">
          <a:xfrm>
            <a:off x="76200" y="4494802"/>
            <a:ext cx="1599614" cy="1963217"/>
          </a:xfrm>
          <a:prstGeom prst="rect">
            <a:avLst/>
          </a:prstGeom>
          <a:noFill/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0" y="4193588"/>
            <a:ext cx="1887433" cy="1015663"/>
          </a:xfrm>
          <a:prstGeom prst="rect">
            <a:avLst/>
          </a:prstGeom>
          <a:solidFill>
            <a:srgbClr val="FFFF00"/>
          </a:solidFill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200" b="1" dirty="0" smtClean="0">
                <a:solidFill>
                  <a:srgbClr val="2300FA"/>
                </a:solidFill>
                <a:cs typeface="Arial" charset="0"/>
              </a:rPr>
              <a:t>’12 50 mm² 500k  MOSFETs</a:t>
            </a:r>
            <a:endParaRPr lang="en-US" sz="2200" b="1" dirty="0" smtClean="0">
              <a:solidFill>
                <a:prstClr val="white"/>
              </a:solidFill>
              <a:cs typeface="Arial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217483" y="4532938"/>
            <a:ext cx="3425281" cy="1979168"/>
            <a:chOff x="5369096" y="2038246"/>
            <a:chExt cx="3425281" cy="1979168"/>
          </a:xfrm>
        </p:grpSpPr>
        <p:pic>
          <p:nvPicPr>
            <p:cNvPr id="17" name="Picture 3" descr="C:\Documents and Settings\Gianluigi\Desktop\VMM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69096" y="2038246"/>
              <a:ext cx="3167888" cy="1979168"/>
            </a:xfrm>
            <a:prstGeom prst="rect">
              <a:avLst/>
            </a:prstGeom>
            <a:noFill/>
          </p:spPr>
        </p:pic>
        <p:sp>
          <p:nvSpPr>
            <p:cNvPr id="20" name="Rectangle 19"/>
            <p:cNvSpPr/>
            <p:nvPr/>
          </p:nvSpPr>
          <p:spPr>
            <a:xfrm>
              <a:off x="8460443" y="2073730"/>
              <a:ext cx="333934" cy="1815979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solidFill>
                    <a:srgbClr val="FFFF00"/>
                  </a:solidFill>
                </a:rPr>
                <a:t>DSP</a:t>
              </a:r>
              <a:endParaRPr lang="en-US" sz="28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2" name="Picture 3" descr="C:\Documents and Settings\Gianluigi\Desktop\VMM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9204" y="4568422"/>
            <a:ext cx="3045085" cy="1979168"/>
          </a:xfrm>
          <a:prstGeom prst="rect">
            <a:avLst/>
          </a:prstGeom>
          <a:noFill/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2286000" y="4193587"/>
            <a:ext cx="1945385" cy="1015663"/>
          </a:xfrm>
          <a:prstGeom prst="rect">
            <a:avLst/>
          </a:prstGeom>
          <a:solidFill>
            <a:srgbClr val="FFFF00"/>
          </a:solidFill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200" b="1" dirty="0" smtClean="0">
                <a:solidFill>
                  <a:srgbClr val="2300FA"/>
                </a:solidFill>
                <a:cs typeface="Arial" charset="0"/>
              </a:rPr>
              <a:t>’14 115 mm²</a:t>
            </a:r>
          </a:p>
          <a:p>
            <a:pPr algn="ctr" fontAlgn="base">
              <a:spcAft>
                <a:spcPct val="0"/>
              </a:spcAft>
            </a:pPr>
            <a:r>
              <a:rPr lang="en-US" sz="2200" b="1" dirty="0" smtClean="0">
                <a:solidFill>
                  <a:srgbClr val="2300FA"/>
                </a:solidFill>
                <a:cs typeface="Arial" charset="0"/>
              </a:rPr>
              <a:t>&gt; 5M MOSFETs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5763590" y="4207059"/>
            <a:ext cx="2075674" cy="1015663"/>
          </a:xfrm>
          <a:prstGeom prst="rect">
            <a:avLst/>
          </a:prstGeom>
          <a:solidFill>
            <a:srgbClr val="FFFF00"/>
          </a:solidFill>
          <a:ln w="19050">
            <a:noFill/>
            <a:miter lim="800000"/>
            <a:headEnd type="none" w="sm" len="sm"/>
            <a:tailEnd/>
          </a:ln>
          <a:effectLst/>
        </p:spPr>
        <p:txBody>
          <a:bodyPr wrap="square" tIns="0" bIns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200" b="1" dirty="0" smtClean="0">
                <a:solidFill>
                  <a:srgbClr val="2300FA"/>
                </a:solidFill>
                <a:cs typeface="Arial" charset="0"/>
              </a:rPr>
              <a:t>~’15 130 mm²</a:t>
            </a:r>
          </a:p>
          <a:p>
            <a:pPr algn="ctr" fontAlgn="base">
              <a:spcAft>
                <a:spcPct val="0"/>
              </a:spcAft>
            </a:pPr>
            <a:r>
              <a:rPr lang="en-US" sz="2200" b="1" dirty="0" smtClean="0">
                <a:solidFill>
                  <a:srgbClr val="2300FA"/>
                </a:solidFill>
                <a:cs typeface="Arial" charset="0"/>
              </a:rPr>
              <a:t>&gt; 6M MOSFETs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4996978" y="5368333"/>
            <a:ext cx="655268" cy="1"/>
          </a:xfrm>
          <a:prstGeom prst="straightConnector1">
            <a:avLst/>
          </a:prstGeom>
          <a:solidFill>
            <a:schemeClr val="tx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1651435" y="5500587"/>
            <a:ext cx="655268" cy="1"/>
          </a:xfrm>
          <a:prstGeom prst="straightConnector1">
            <a:avLst/>
          </a:prstGeom>
          <a:solidFill>
            <a:schemeClr val="tx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523327" y="3818701"/>
            <a:ext cx="659524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Development </a:t>
            </a:r>
            <a:r>
              <a:rPr lang="en-US" sz="2000" dirty="0">
                <a:solidFill>
                  <a:srgbClr val="FF0000"/>
                </a:solidFill>
              </a:rPr>
              <a:t>for ATLAS </a:t>
            </a:r>
            <a:r>
              <a:rPr lang="en-US" sz="2000" dirty="0" smtClean="0">
                <a:solidFill>
                  <a:srgbClr val="FF0000"/>
                </a:solidFill>
              </a:rPr>
              <a:t>VMM DAQ on a CHIP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3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42752"/>
            <a:ext cx="8229600" cy="89077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2300FA"/>
                </a:solidFill>
              </a:rPr>
              <a:t>Detector R&amp;D  BNL </a:t>
            </a:r>
            <a:endParaRPr lang="en-US" sz="3600" dirty="0">
              <a:solidFill>
                <a:srgbClr val="2300FA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00915"/>
            <a:ext cx="9144000" cy="5769905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300"/>
              </a:spcAft>
              <a:buNone/>
            </a:pPr>
            <a:endParaRPr lang="en-US" sz="2000" dirty="0" smtClean="0"/>
          </a:p>
          <a:p>
            <a:pPr>
              <a:spcAft>
                <a:spcPts val="300"/>
              </a:spcAft>
            </a:pPr>
            <a:r>
              <a:rPr lang="en-US" sz="2600" b="1" dirty="0" smtClean="0">
                <a:solidFill>
                  <a:srgbClr val="FF0000"/>
                </a:solidFill>
              </a:rPr>
              <a:t>ASIC developments</a:t>
            </a:r>
            <a:r>
              <a:rPr lang="en-US" sz="2600" b="1" dirty="0">
                <a:solidFill>
                  <a:srgbClr val="FF0000"/>
                </a:solidFill>
              </a:rPr>
              <a:t>:</a:t>
            </a:r>
            <a:r>
              <a:rPr lang="en-US" sz="2900" b="1" dirty="0" smtClean="0">
                <a:solidFill>
                  <a:srgbClr val="FF0000"/>
                </a:solidFill>
              </a:rPr>
              <a:t>						</a:t>
            </a:r>
            <a:r>
              <a:rPr lang="en-US" sz="2300" dirty="0" smtClean="0">
                <a:solidFill>
                  <a:srgbClr val="0070C0"/>
                </a:solidFill>
              </a:rPr>
              <a:t>G. </a:t>
            </a:r>
            <a:r>
              <a:rPr lang="en-US" sz="2300" dirty="0" err="1" smtClean="0">
                <a:solidFill>
                  <a:srgbClr val="0070C0"/>
                </a:solidFill>
              </a:rPr>
              <a:t>DiGeronimo</a:t>
            </a:r>
            <a:endParaRPr lang="en-US" sz="2300" dirty="0" smtClean="0">
              <a:solidFill>
                <a:srgbClr val="0070C0"/>
              </a:solidFill>
            </a:endParaRPr>
          </a:p>
          <a:p>
            <a:pPr lvl="2">
              <a:spcAft>
                <a:spcPts val="300"/>
              </a:spcAft>
            </a:pPr>
            <a:r>
              <a:rPr lang="en-US" sz="2300" dirty="0" smtClean="0">
                <a:solidFill>
                  <a:srgbClr val="0070C0"/>
                </a:solidFill>
              </a:rPr>
              <a:t>Cryogenic electronics for neutrino and dark matter detectors	</a:t>
            </a:r>
          </a:p>
          <a:p>
            <a:pPr lvl="2">
              <a:spcAft>
                <a:spcPts val="300"/>
              </a:spcAft>
            </a:pPr>
            <a:r>
              <a:rPr lang="en-US" sz="2300" dirty="0" smtClean="0">
                <a:solidFill>
                  <a:srgbClr val="0070C0"/>
                </a:solidFill>
              </a:rPr>
              <a:t>ASICs for </a:t>
            </a:r>
            <a:r>
              <a:rPr lang="en-US" sz="2300" dirty="0" err="1" smtClean="0">
                <a:solidFill>
                  <a:srgbClr val="0070C0"/>
                </a:solidFill>
              </a:rPr>
              <a:t>micropattern</a:t>
            </a:r>
            <a:r>
              <a:rPr lang="en-US" sz="2300" dirty="0" smtClean="0">
                <a:solidFill>
                  <a:srgbClr val="0070C0"/>
                </a:solidFill>
              </a:rPr>
              <a:t> gas detectors. 			                V</a:t>
            </a:r>
            <a:r>
              <a:rPr lang="en-US" sz="2300" dirty="0">
                <a:solidFill>
                  <a:srgbClr val="0070C0"/>
                </a:solidFill>
              </a:rPr>
              <a:t>. Polychronakos</a:t>
            </a:r>
          </a:p>
          <a:p>
            <a:pPr lvl="2">
              <a:spcAft>
                <a:spcPts val="300"/>
              </a:spcAft>
            </a:pPr>
            <a:r>
              <a:rPr lang="en-US" sz="2300" dirty="0" smtClean="0">
                <a:solidFill>
                  <a:srgbClr val="0070C0"/>
                </a:solidFill>
              </a:rPr>
              <a:t>Integration of DAQ into front-end electronics	</a:t>
            </a:r>
            <a:r>
              <a:rPr lang="en-US" sz="2300" dirty="0">
                <a:solidFill>
                  <a:srgbClr val="0070C0"/>
                </a:solidFill>
              </a:rPr>
              <a:t>		 </a:t>
            </a:r>
            <a:r>
              <a:rPr lang="en-US" sz="2300" dirty="0" err="1">
                <a:solidFill>
                  <a:srgbClr val="0070C0"/>
                </a:solidFill>
              </a:rPr>
              <a:t>H.Chen</a:t>
            </a:r>
            <a:r>
              <a:rPr lang="en-US" sz="2300" dirty="0">
                <a:solidFill>
                  <a:srgbClr val="0070C0"/>
                </a:solidFill>
              </a:rPr>
              <a:t> </a:t>
            </a:r>
            <a:r>
              <a:rPr lang="en-US" sz="2300" dirty="0" smtClean="0">
                <a:solidFill>
                  <a:srgbClr val="0070C0"/>
                </a:solidFill>
              </a:rPr>
              <a:t>	</a:t>
            </a:r>
            <a:r>
              <a:rPr lang="en-US" sz="1600" dirty="0" smtClean="0">
                <a:solidFill>
                  <a:srgbClr val="0070C0"/>
                </a:solidFill>
              </a:rPr>
              <a:t>			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2600" b="1" dirty="0" smtClean="0">
                <a:solidFill>
                  <a:srgbClr val="FF0000"/>
                </a:solidFill>
              </a:rPr>
              <a:t>Noble Liquids:</a:t>
            </a:r>
            <a:endParaRPr lang="en-US" sz="2300" dirty="0" smtClean="0">
              <a:solidFill>
                <a:srgbClr val="0070C0"/>
              </a:solidFill>
            </a:endParaRPr>
          </a:p>
          <a:p>
            <a:pPr lvl="2">
              <a:spcAft>
                <a:spcPts val="300"/>
              </a:spcAft>
            </a:pPr>
            <a:r>
              <a:rPr lang="en-US" sz="2300" dirty="0" smtClean="0">
                <a:solidFill>
                  <a:srgbClr val="0070C0"/>
                </a:solidFill>
              </a:rPr>
              <a:t>Fundamental properties of </a:t>
            </a:r>
            <a:r>
              <a:rPr lang="en-US" sz="2300" dirty="0">
                <a:solidFill>
                  <a:srgbClr val="0070C0"/>
                </a:solidFill>
              </a:rPr>
              <a:t>n</a:t>
            </a:r>
            <a:r>
              <a:rPr lang="en-US" sz="2300" dirty="0" smtClean="0">
                <a:solidFill>
                  <a:srgbClr val="0070C0"/>
                </a:solidFill>
              </a:rPr>
              <a:t>oble </a:t>
            </a:r>
            <a:r>
              <a:rPr lang="en-US" sz="2300" dirty="0">
                <a:solidFill>
                  <a:srgbClr val="0070C0"/>
                </a:solidFill>
              </a:rPr>
              <a:t>l</a:t>
            </a:r>
            <a:r>
              <a:rPr lang="en-US" sz="2300" dirty="0" smtClean="0">
                <a:solidFill>
                  <a:srgbClr val="0070C0"/>
                </a:solidFill>
              </a:rPr>
              <a:t>iquids		</a:t>
            </a:r>
            <a:r>
              <a:rPr lang="en-US" sz="2300" dirty="0">
                <a:solidFill>
                  <a:srgbClr val="0070C0"/>
                </a:solidFill>
              </a:rPr>
              <a:t>	</a:t>
            </a:r>
            <a:r>
              <a:rPr lang="en-US" sz="2300" dirty="0" smtClean="0">
                <a:solidFill>
                  <a:srgbClr val="0070C0"/>
                </a:solidFill>
              </a:rPr>
              <a:t>  C. Thorn</a:t>
            </a:r>
          </a:p>
          <a:p>
            <a:pPr lvl="2">
              <a:spcAft>
                <a:spcPts val="300"/>
              </a:spcAft>
            </a:pPr>
            <a:r>
              <a:rPr lang="en-US" sz="2300" dirty="0" smtClean="0">
                <a:solidFill>
                  <a:srgbClr val="0070C0"/>
                </a:solidFill>
              </a:rPr>
              <a:t>TPC’s: electrode geometry design and signal optimization                     B. Yu</a:t>
            </a:r>
          </a:p>
          <a:p>
            <a:pPr lvl="2">
              <a:spcAft>
                <a:spcPts val="300"/>
              </a:spcAft>
            </a:pPr>
            <a:r>
              <a:rPr lang="en-US" sz="2300" dirty="0" smtClean="0">
                <a:solidFill>
                  <a:srgbClr val="0070C0"/>
                </a:solidFill>
              </a:rPr>
              <a:t>Noble liquid </a:t>
            </a:r>
            <a:r>
              <a:rPr lang="en-US" sz="2300" dirty="0">
                <a:solidFill>
                  <a:srgbClr val="0070C0"/>
                </a:solidFill>
              </a:rPr>
              <a:t>c</a:t>
            </a:r>
            <a:r>
              <a:rPr lang="en-US" sz="2300" dirty="0" smtClean="0">
                <a:solidFill>
                  <a:srgbClr val="0070C0"/>
                </a:solidFill>
              </a:rPr>
              <a:t>alorimeters: readout (from electrodes to DAQ)</a:t>
            </a:r>
            <a:r>
              <a:rPr lang="en-US" sz="2300" dirty="0">
                <a:solidFill>
                  <a:srgbClr val="0070C0"/>
                </a:solidFill>
              </a:rPr>
              <a:t> </a:t>
            </a:r>
            <a:r>
              <a:rPr lang="en-US" sz="2300" dirty="0" smtClean="0">
                <a:solidFill>
                  <a:srgbClr val="0070C0"/>
                </a:solidFill>
              </a:rPr>
              <a:t>                 H. Chen</a:t>
            </a:r>
          </a:p>
          <a:p>
            <a:pPr lvl="2">
              <a:spcAft>
                <a:spcPts val="300"/>
              </a:spcAft>
            </a:pPr>
            <a:r>
              <a:rPr lang="en-US" sz="2300" dirty="0" smtClean="0">
                <a:solidFill>
                  <a:srgbClr val="0070C0"/>
                </a:solidFill>
              </a:rPr>
              <a:t>Fast </a:t>
            </a:r>
            <a:r>
              <a:rPr lang="en-US" sz="2300" dirty="0">
                <a:solidFill>
                  <a:srgbClr val="0070C0"/>
                </a:solidFill>
              </a:rPr>
              <a:t>DAQ and </a:t>
            </a:r>
            <a:r>
              <a:rPr lang="en-US" sz="2300" dirty="0" smtClean="0">
                <a:solidFill>
                  <a:srgbClr val="0070C0"/>
                </a:solidFill>
              </a:rPr>
              <a:t>trigger </a:t>
            </a:r>
            <a:r>
              <a:rPr lang="en-US" sz="2300" dirty="0">
                <a:solidFill>
                  <a:srgbClr val="0070C0"/>
                </a:solidFill>
              </a:rPr>
              <a:t>s</a:t>
            </a:r>
            <a:r>
              <a:rPr lang="en-US" sz="2300" dirty="0" smtClean="0">
                <a:solidFill>
                  <a:srgbClr val="0070C0"/>
                </a:solidFill>
              </a:rPr>
              <a:t>ystem				  F. Lanni</a:t>
            </a:r>
            <a:endParaRPr lang="en-US" sz="2300" dirty="0">
              <a:solidFill>
                <a:srgbClr val="0070C0"/>
              </a:solidFill>
            </a:endParaRPr>
          </a:p>
          <a:p>
            <a:pPr lvl="2">
              <a:spcAft>
                <a:spcPts val="300"/>
              </a:spcAft>
            </a:pPr>
            <a:endParaRPr lang="en-US" sz="1600" dirty="0" smtClean="0">
              <a:solidFill>
                <a:srgbClr val="0070C0"/>
              </a:solidFill>
            </a:endParaRPr>
          </a:p>
          <a:p>
            <a:pPr marL="342900" lvl="2" indent="-342900">
              <a:lnSpc>
                <a:spcPct val="100000"/>
              </a:lnSpc>
              <a:spcAft>
                <a:spcPts val="300"/>
              </a:spcAft>
              <a:buSzPct val="110000"/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</a:rPr>
              <a:t>Si Detectors							</a:t>
            </a:r>
            <a:endParaRPr lang="en-US" sz="2300" dirty="0" smtClean="0">
              <a:solidFill>
                <a:srgbClr val="0070C0"/>
              </a:solidFill>
            </a:endParaRPr>
          </a:p>
          <a:p>
            <a:pPr lvl="2">
              <a:spcAft>
                <a:spcPts val="300"/>
              </a:spcAft>
            </a:pPr>
            <a:r>
              <a:rPr lang="en-US" sz="2300" dirty="0" smtClean="0">
                <a:solidFill>
                  <a:srgbClr val="0070C0"/>
                </a:solidFill>
              </a:rPr>
              <a:t>Low-mass high-density Si tracking system			  D. Lynn	 </a:t>
            </a:r>
          </a:p>
          <a:p>
            <a:pPr lvl="2">
              <a:spcAft>
                <a:spcPts val="300"/>
              </a:spcAft>
            </a:pPr>
            <a:r>
              <a:rPr lang="en-US" sz="2300" dirty="0" smtClean="0">
                <a:solidFill>
                  <a:srgbClr val="0070C0"/>
                </a:solidFill>
              </a:rPr>
              <a:t>Radiation effects in Si detectors; radiation-hard designs     		  W. Chen                 </a:t>
            </a:r>
          </a:p>
          <a:p>
            <a:pPr marL="914400" lvl="2" indent="0">
              <a:spcAft>
                <a:spcPts val="300"/>
              </a:spcAft>
              <a:buNone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Water-Based and Metal-Loaded Liquid Scintillators.		  </a:t>
            </a:r>
            <a:r>
              <a:rPr lang="en-US" dirty="0" err="1" smtClean="0">
                <a:solidFill>
                  <a:srgbClr val="0070C0"/>
                </a:solidFill>
              </a:rPr>
              <a:t>M.Yeh</a:t>
            </a:r>
            <a:endParaRPr lang="en-US" sz="2300" dirty="0" smtClean="0">
              <a:solidFill>
                <a:srgbClr val="0070C0"/>
              </a:solidFill>
            </a:endParaRPr>
          </a:p>
          <a:p>
            <a:pPr lvl="2">
              <a:spcAft>
                <a:spcPts val="300"/>
              </a:spcAft>
            </a:pPr>
            <a:r>
              <a:rPr lang="en-US" sz="2300" dirty="0" smtClean="0">
                <a:solidFill>
                  <a:srgbClr val="0070C0"/>
                </a:solidFill>
              </a:rPr>
              <a:t>Water-based scintillators					  D. Jaffe</a:t>
            </a:r>
          </a:p>
          <a:p>
            <a:pPr lvl="2">
              <a:spcAft>
                <a:spcPts val="300"/>
              </a:spcAft>
            </a:pPr>
            <a:r>
              <a:rPr lang="en-US" sz="2300" dirty="0" smtClean="0">
                <a:solidFill>
                  <a:srgbClr val="0070C0"/>
                </a:solidFill>
              </a:rPr>
              <a:t>Metal-loaded </a:t>
            </a:r>
            <a:r>
              <a:rPr lang="en-US" sz="2300" dirty="0">
                <a:solidFill>
                  <a:srgbClr val="0070C0"/>
                </a:solidFill>
              </a:rPr>
              <a:t>s</a:t>
            </a:r>
            <a:r>
              <a:rPr lang="en-US" sz="2300" dirty="0" smtClean="0">
                <a:solidFill>
                  <a:srgbClr val="0070C0"/>
                </a:solidFill>
              </a:rPr>
              <a:t>cintillators</a:t>
            </a:r>
          </a:p>
          <a:p>
            <a:pPr marL="914400" lvl="2" indent="0">
              <a:spcAft>
                <a:spcPts val="300"/>
              </a:spcAft>
              <a:buNone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Radiation-Tolerant </a:t>
            </a:r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en-US" sz="2400" b="1" dirty="0" smtClean="0">
                <a:solidFill>
                  <a:srgbClr val="FF0000"/>
                </a:solidFill>
              </a:rPr>
              <a:t>lectronics and </a:t>
            </a: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</a:rPr>
              <a:t>itigation </a:t>
            </a:r>
            <a:r>
              <a:rPr lang="en-US" sz="2400" b="1" dirty="0">
                <a:solidFill>
                  <a:srgbClr val="FF0000"/>
                </a:solidFill>
              </a:rPr>
              <a:t>of </a:t>
            </a:r>
            <a:r>
              <a:rPr lang="en-US" sz="2400" b="1" dirty="0" smtClean="0">
                <a:solidFill>
                  <a:srgbClr val="FF0000"/>
                </a:solidFill>
              </a:rPr>
              <a:t>SEU Effects 	</a:t>
            </a:r>
            <a:r>
              <a:rPr lang="en-US" sz="2300" dirty="0" err="1" smtClean="0">
                <a:solidFill>
                  <a:srgbClr val="0070C0"/>
                </a:solidFill>
              </a:rPr>
              <a:t>H.Takai</a:t>
            </a:r>
            <a:endParaRPr lang="en-US" sz="2300" dirty="0" smtClean="0">
              <a:solidFill>
                <a:srgbClr val="0070C0"/>
              </a:solidFill>
            </a:endParaRPr>
          </a:p>
          <a:p>
            <a:pPr lvl="2">
              <a:spcAft>
                <a:spcPts val="300"/>
              </a:spcAft>
            </a:pPr>
            <a:r>
              <a:rPr lang="en-US" sz="2300" dirty="0" smtClean="0">
                <a:solidFill>
                  <a:srgbClr val="0070C0"/>
                </a:solidFill>
              </a:rPr>
              <a:t>Radiation  </a:t>
            </a:r>
            <a:r>
              <a:rPr lang="en-US" sz="2300" dirty="0">
                <a:solidFill>
                  <a:srgbClr val="0070C0"/>
                </a:solidFill>
              </a:rPr>
              <a:t>f</a:t>
            </a:r>
            <a:r>
              <a:rPr lang="en-US" sz="2300" dirty="0" smtClean="0">
                <a:solidFill>
                  <a:srgbClr val="0070C0"/>
                </a:solidFill>
              </a:rPr>
              <a:t>acilities, FPGA’s, </a:t>
            </a:r>
            <a:r>
              <a:rPr lang="en-US" sz="2300" dirty="0">
                <a:solidFill>
                  <a:srgbClr val="0070C0"/>
                </a:solidFill>
              </a:rPr>
              <a:t>ADC’s , </a:t>
            </a:r>
            <a:r>
              <a:rPr lang="en-US" sz="2300" dirty="0" smtClean="0">
                <a:solidFill>
                  <a:srgbClr val="0070C0"/>
                </a:solidFill>
              </a:rPr>
              <a:t>optical </a:t>
            </a:r>
            <a:r>
              <a:rPr lang="en-US" sz="2300" dirty="0">
                <a:solidFill>
                  <a:srgbClr val="0070C0"/>
                </a:solidFill>
              </a:rPr>
              <a:t>l</a:t>
            </a:r>
            <a:r>
              <a:rPr lang="en-US" sz="2300" dirty="0" smtClean="0">
                <a:solidFill>
                  <a:srgbClr val="0070C0"/>
                </a:solidFill>
              </a:rPr>
              <a:t>inks,…</a:t>
            </a:r>
            <a:endParaRPr lang="en-US" sz="800" dirty="0">
              <a:solidFill>
                <a:srgbClr val="0070C0"/>
              </a:solidFill>
            </a:endParaRPr>
          </a:p>
          <a:p>
            <a:endParaRPr lang="en-US" sz="2100" dirty="0" smtClean="0">
              <a:solidFill>
                <a:srgbClr val="0070C0"/>
              </a:solidFill>
            </a:endParaRP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  <a:p>
            <a:pPr lvl="1"/>
            <a:endParaRPr lang="en-US" sz="2000" dirty="0" smtClean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904B5-FB45-4C24-8A74-2DA7CEF16CE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2111" y="6238141"/>
            <a:ext cx="7929797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</a:rPr>
              <a:t>Detector R&amp;D feeds new experiments and </a:t>
            </a:r>
            <a:r>
              <a:rPr lang="en-US" sz="2000" b="1" dirty="0" smtClean="0">
                <a:solidFill>
                  <a:srgbClr val="FF0000"/>
                </a:solidFill>
              </a:rPr>
              <a:t>enables </a:t>
            </a:r>
            <a:r>
              <a:rPr lang="en-US" sz="2000" b="1" dirty="0">
                <a:solidFill>
                  <a:srgbClr val="FF0000"/>
                </a:solidFill>
              </a:rPr>
              <a:t>new science.</a:t>
            </a:r>
          </a:p>
        </p:txBody>
      </p:sp>
    </p:spTree>
    <p:extLst>
      <p:ext uri="{BB962C8B-B14F-4D97-AF65-F5344CB8AC3E}">
        <p14:creationId xmlns:p14="http://schemas.microsoft.com/office/powerpoint/2010/main" val="112495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9CA61-68CE-41AC-A957-A27FF0E69EF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8519" y="5381897"/>
            <a:ext cx="3657600" cy="931179"/>
          </a:xfrm>
          <a:solidFill>
            <a:schemeClr val="bg1"/>
          </a:solidFill>
        </p:spPr>
        <p:txBody>
          <a:bodyPr/>
          <a:lstStyle/>
          <a:p>
            <a:r>
              <a:rPr lang="en-US" sz="1600" dirty="0" smtClean="0">
                <a:latin typeface="+mn-lt"/>
              </a:rPr>
              <a:t>Accelerator Project to Upgrade 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the LHC (APUL) –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 successful coil assembly</a:t>
            </a:r>
            <a:endParaRPr lang="en-US" sz="16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812" y="19854"/>
            <a:ext cx="6652865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i="1" dirty="0">
                <a:solidFill>
                  <a:srgbClr val="FF0000"/>
                </a:solidFill>
              </a:rPr>
              <a:t>Accelerator Technologies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6348" y="914400"/>
            <a:ext cx="8975188" cy="175432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008000"/>
                </a:solidFill>
              </a:rPr>
              <a:t>Highly productive user facility in ATF; world-leading expertise in superconducting (esp. HTS) magnet design </a:t>
            </a:r>
            <a:r>
              <a:rPr lang="en-US" b="1" i="1" dirty="0">
                <a:solidFill>
                  <a:srgbClr val="008000"/>
                </a:solidFill>
                <a:sym typeface="Symbol"/>
              </a:rPr>
              <a:t>  S</a:t>
            </a:r>
            <a:r>
              <a:rPr lang="en-US" b="1" i="1" dirty="0" smtClean="0">
                <a:solidFill>
                  <a:srgbClr val="008000"/>
                </a:solidFill>
                <a:sym typeface="Symbol"/>
              </a:rPr>
              <a:t>trong </a:t>
            </a:r>
            <a:r>
              <a:rPr lang="en-US" b="1" i="1" dirty="0">
                <a:solidFill>
                  <a:srgbClr val="008000"/>
                </a:solidFill>
                <a:sym typeface="Symbol"/>
              </a:rPr>
              <a:t>LARP roles</a:t>
            </a:r>
            <a:r>
              <a:rPr lang="en-US" b="1" i="1" dirty="0">
                <a:solidFill>
                  <a:srgbClr val="008000"/>
                </a:solidFill>
              </a:rPr>
              <a:t>; intellectual leadership </a:t>
            </a:r>
            <a:r>
              <a:rPr lang="en-US" b="1" i="1" dirty="0" smtClean="0">
                <a:solidFill>
                  <a:srgbClr val="008000"/>
                </a:solidFill>
              </a:rPr>
              <a:t>in </a:t>
            </a:r>
            <a:r>
              <a:rPr lang="en-US" b="1" i="1" dirty="0">
                <a:solidFill>
                  <a:srgbClr val="008000"/>
                </a:solidFill>
                <a:sym typeface="Symbol"/>
              </a:rPr>
              <a:t></a:t>
            </a:r>
            <a:r>
              <a:rPr lang="en-US" b="1" i="1" dirty="0">
                <a:solidFill>
                  <a:srgbClr val="008000"/>
                </a:solidFill>
              </a:rPr>
              <a:t> Collider design &amp; </a:t>
            </a:r>
            <a:r>
              <a:rPr lang="en-US" b="1" i="1" dirty="0" smtClean="0">
                <a:solidFill>
                  <a:srgbClr val="008000"/>
                </a:solidFill>
              </a:rPr>
              <a:t>simulation, ILC and Future colliders. </a:t>
            </a:r>
            <a:endParaRPr lang="en-US" b="1" i="1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i="1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FF0000"/>
                </a:solidFill>
              </a:rPr>
              <a:t>Synergies with strong accelerator groups funded by ONP  </a:t>
            </a:r>
            <a:r>
              <a:rPr lang="en-US" b="1" i="1" dirty="0" smtClean="0">
                <a:solidFill>
                  <a:srgbClr val="FF0000"/>
                </a:solidFill>
              </a:rPr>
              <a:t>(RHIC </a:t>
            </a:r>
            <a:r>
              <a:rPr lang="en-US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b="1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eRHIC</a:t>
            </a:r>
            <a:r>
              <a:rPr lang="en-US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r>
              <a:rPr lang="en-US" b="1" i="1" dirty="0" smtClean="0">
                <a:solidFill>
                  <a:srgbClr val="FF0000"/>
                </a:solidFill>
              </a:rPr>
              <a:t>. </a:t>
            </a:r>
            <a:endParaRPr lang="en-US" b="1" i="1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348" y="2972050"/>
            <a:ext cx="4037771" cy="221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D:\Publication\pieces for others\HEPinBNL_Ilan_0213\IMG_43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0" y="2935514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348" y="5381897"/>
            <a:ext cx="4572000" cy="10515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000090"/>
                </a:solidFill>
              </a:rPr>
              <a:t>Double-Quarter-Wave-Resonator cavity: BNL original design </a:t>
            </a:r>
            <a:r>
              <a:rPr lang="en-US" sz="1600" b="1" i="1" dirty="0" smtClean="0">
                <a:solidFill>
                  <a:srgbClr val="000090"/>
                </a:solidFill>
              </a:rPr>
              <a:t> of </a:t>
            </a:r>
            <a:r>
              <a:rPr lang="en-US" sz="1600" b="1" i="1" dirty="0">
                <a:solidFill>
                  <a:srgbClr val="000090"/>
                </a:solidFill>
              </a:rPr>
              <a:t>a compact crab cavity that fits into the LHC ring. </a:t>
            </a:r>
            <a:r>
              <a:rPr lang="en-US" sz="1600" b="1" i="1" dirty="0" smtClean="0">
                <a:solidFill>
                  <a:srgbClr val="000090"/>
                </a:solidFill>
              </a:rPr>
              <a:t>Achieved 4.5 </a:t>
            </a:r>
            <a:r>
              <a:rPr lang="en-US" sz="1600" b="1" i="1" dirty="0">
                <a:solidFill>
                  <a:srgbClr val="000090"/>
                </a:solidFill>
              </a:rPr>
              <a:t>MV crab voltage (LHC </a:t>
            </a:r>
            <a:r>
              <a:rPr lang="en-US" sz="1600" b="1" i="1" dirty="0" smtClean="0">
                <a:solidFill>
                  <a:srgbClr val="000090"/>
                </a:solidFill>
              </a:rPr>
              <a:t>spec </a:t>
            </a:r>
            <a:r>
              <a:rPr lang="en-US" sz="1600" b="1" i="1" dirty="0">
                <a:solidFill>
                  <a:srgbClr val="000090"/>
                </a:solidFill>
              </a:rPr>
              <a:t>3.3 MV per cavity) </a:t>
            </a:r>
          </a:p>
          <a:p>
            <a:endParaRPr lang="en-US" sz="1600" b="1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4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8" y="898307"/>
            <a:ext cx="9144000" cy="600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941198" y="1166595"/>
            <a:ext cx="7924800" cy="16764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  <a:latin typeface="Helvetica" charset="0"/>
            </a:endParaRP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941198" y="1198345"/>
            <a:ext cx="7924800" cy="1676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  <a:latin typeface="Helvetica" charset="0"/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3227198" y="3071595"/>
            <a:ext cx="304800" cy="4572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</a:endParaRP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3227198" y="3528795"/>
            <a:ext cx="76200" cy="5334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</a:endParaRPr>
          </a:p>
        </p:txBody>
      </p:sp>
      <p:sp>
        <p:nvSpPr>
          <p:cNvPr id="5127" name="Arc 7"/>
          <p:cNvSpPr>
            <a:spLocks/>
          </p:cNvSpPr>
          <p:nvPr/>
        </p:nvSpPr>
        <p:spPr bwMode="auto">
          <a:xfrm>
            <a:off x="3227198" y="2766795"/>
            <a:ext cx="304800" cy="304800"/>
          </a:xfrm>
          <a:custGeom>
            <a:avLst/>
            <a:gdLst>
              <a:gd name="T0" fmla="*/ 0 w 21600"/>
              <a:gd name="T1" fmla="*/ 0 h 25397"/>
              <a:gd name="T2" fmla="*/ 2147483647 w 21600"/>
              <a:gd name="T3" fmla="*/ 2147483647 h 25397"/>
              <a:gd name="T4" fmla="*/ 0 w 21600"/>
              <a:gd name="T5" fmla="*/ 2147483647 h 25397"/>
              <a:gd name="T6" fmla="*/ 0 60000 65536"/>
              <a:gd name="T7" fmla="*/ 0 60000 65536"/>
              <a:gd name="T8" fmla="*/ 0 60000 65536"/>
              <a:gd name="T9" fmla="*/ 0 w 21600"/>
              <a:gd name="T10" fmla="*/ 0 h 25397"/>
              <a:gd name="T11" fmla="*/ 21600 w 21600"/>
              <a:gd name="T12" fmla="*/ 25397 h 253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397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873"/>
                  <a:pt x="21487" y="24143"/>
                  <a:pt x="21263" y="25396"/>
                </a:cubicBezTo>
              </a:path>
              <a:path w="21600" h="25397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873"/>
                  <a:pt x="21487" y="24143"/>
                  <a:pt x="21263" y="25396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</a:endParaRPr>
          </a:p>
        </p:txBody>
      </p:sp>
      <p:sp>
        <p:nvSpPr>
          <p:cNvPr id="5128" name="Freeform 8"/>
          <p:cNvSpPr>
            <a:spLocks/>
          </p:cNvSpPr>
          <p:nvPr/>
        </p:nvSpPr>
        <p:spPr bwMode="auto">
          <a:xfrm>
            <a:off x="3531998" y="2854107"/>
            <a:ext cx="539750" cy="228600"/>
          </a:xfrm>
          <a:custGeom>
            <a:avLst/>
            <a:gdLst>
              <a:gd name="T0" fmla="*/ 0 w 288"/>
              <a:gd name="T1" fmla="*/ 2147483647 h 144"/>
              <a:gd name="T2" fmla="*/ 2147483647 w 288"/>
              <a:gd name="T3" fmla="*/ 2147483647 h 144"/>
              <a:gd name="T4" fmla="*/ 2147483647 w 288"/>
              <a:gd name="T5" fmla="*/ 0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144"/>
                </a:moveTo>
                <a:cubicBezTo>
                  <a:pt x="24" y="108"/>
                  <a:pt x="48" y="72"/>
                  <a:pt x="96" y="48"/>
                </a:cubicBezTo>
                <a:cubicBezTo>
                  <a:pt x="144" y="24"/>
                  <a:pt x="256" y="8"/>
                  <a:pt x="288" y="0"/>
                </a:cubicBez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rot="20365824" flipH="1">
            <a:off x="1301561" y="3868520"/>
            <a:ext cx="233362" cy="133350"/>
          </a:xfrm>
          <a:prstGeom prst="line">
            <a:avLst/>
          </a:prstGeom>
          <a:noFill/>
          <a:ln w="25400">
            <a:solidFill>
              <a:srgbClr val="33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</a:endParaRP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304611" y="3512920"/>
            <a:ext cx="733425" cy="3238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rot="855002" flipV="1">
            <a:off x="1042798" y="3760570"/>
            <a:ext cx="26988" cy="793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</a:endParaRP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1093598" y="375739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</a:endParaRP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rot="855002" flipV="1">
            <a:off x="176023" y="3473232"/>
            <a:ext cx="150813" cy="130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</a:endParaRP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rot="855002" flipV="1">
            <a:off x="71248" y="3420845"/>
            <a:ext cx="150813" cy="130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</a:endParaRP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rot="-741322">
            <a:off x="71248" y="3511332"/>
            <a:ext cx="92075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</a:endParaRP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rot="-369779">
            <a:off x="226823" y="3428782"/>
            <a:ext cx="109538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</a:endParaRPr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rot="344547">
            <a:off x="1058673" y="3809782"/>
            <a:ext cx="26988" cy="344488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</a:endParaRPr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1068198" y="4152682"/>
            <a:ext cx="101600" cy="138113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</a:endParaRPr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1169798" y="4290795"/>
            <a:ext cx="1066800" cy="7620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</a:endParaRPr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>
            <a:off x="2236598" y="5052795"/>
            <a:ext cx="304800" cy="1524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</a:endParaRPr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2541398" y="5205195"/>
            <a:ext cx="3200400" cy="1524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</a:endParaRPr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 flipH="1">
            <a:off x="5665598" y="5357595"/>
            <a:ext cx="76200" cy="109537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</a:endParaRPr>
          </a:p>
        </p:txBody>
      </p:sp>
      <p:sp>
        <p:nvSpPr>
          <p:cNvPr id="5143" name="Rectangle 23"/>
          <p:cNvSpPr>
            <a:spLocks noChangeArrowheads="1"/>
          </p:cNvSpPr>
          <p:nvPr/>
        </p:nvSpPr>
        <p:spPr bwMode="auto">
          <a:xfrm rot="183840">
            <a:off x="4598798" y="5357595"/>
            <a:ext cx="304800" cy="76200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  <a:latin typeface="Helvetica" charset="0"/>
            </a:endParaRPr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 rot="183840">
            <a:off x="5132198" y="5394107"/>
            <a:ext cx="304800" cy="76200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  <a:latin typeface="Helvetica" charset="0"/>
            </a:endParaRPr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 rot="216884" flipH="1">
            <a:off x="5436998" y="5449670"/>
            <a:ext cx="255588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</a:endParaRPr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 rot="216884" flipH="1">
            <a:off x="4903598" y="5403632"/>
            <a:ext cx="152400" cy="0"/>
          </a:xfrm>
          <a:prstGeom prst="line">
            <a:avLst/>
          </a:prstGeom>
          <a:noFill/>
          <a:ln w="25400">
            <a:solidFill>
              <a:srgbClr val="FFCC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</a:endParaRPr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 rot="216884" flipH="1">
            <a:off x="5057586" y="5354420"/>
            <a:ext cx="76200" cy="76200"/>
          </a:xfrm>
          <a:prstGeom prst="line">
            <a:avLst/>
          </a:prstGeom>
          <a:noFill/>
          <a:ln w="25400">
            <a:solidFill>
              <a:srgbClr val="FFCC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</a:endParaRPr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 rot="274163" flipH="1">
            <a:off x="5132198" y="5362357"/>
            <a:ext cx="381000" cy="9525"/>
          </a:xfrm>
          <a:prstGeom prst="line">
            <a:avLst/>
          </a:prstGeom>
          <a:noFill/>
          <a:ln w="25400">
            <a:solidFill>
              <a:srgbClr val="FFCC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</a:endParaRPr>
          </a:p>
        </p:txBody>
      </p:sp>
      <p:sp>
        <p:nvSpPr>
          <p:cNvPr id="5149" name="Line 29"/>
          <p:cNvSpPr>
            <a:spLocks noChangeShapeType="1"/>
          </p:cNvSpPr>
          <p:nvPr/>
        </p:nvSpPr>
        <p:spPr bwMode="auto">
          <a:xfrm rot="216884" flipH="1" flipV="1">
            <a:off x="5506848" y="5367120"/>
            <a:ext cx="76200" cy="76200"/>
          </a:xfrm>
          <a:prstGeom prst="line">
            <a:avLst/>
          </a:prstGeom>
          <a:noFill/>
          <a:ln w="25400">
            <a:solidFill>
              <a:srgbClr val="FFCC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</a:endParaRPr>
          </a:p>
        </p:txBody>
      </p:sp>
      <p:sp>
        <p:nvSpPr>
          <p:cNvPr id="5150" name="Line 30"/>
          <p:cNvSpPr>
            <a:spLocks noChangeShapeType="1"/>
          </p:cNvSpPr>
          <p:nvPr/>
        </p:nvSpPr>
        <p:spPr bwMode="auto">
          <a:xfrm rot="-318485" flipH="1" flipV="1">
            <a:off x="2846198" y="3681195"/>
            <a:ext cx="381000" cy="2286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</a:endParaRPr>
          </a:p>
        </p:txBody>
      </p:sp>
      <p:sp>
        <p:nvSpPr>
          <p:cNvPr id="5151" name="Line 31"/>
          <p:cNvSpPr>
            <a:spLocks noChangeShapeType="1"/>
          </p:cNvSpPr>
          <p:nvPr/>
        </p:nvSpPr>
        <p:spPr bwMode="auto">
          <a:xfrm flipH="1">
            <a:off x="2541398" y="3703420"/>
            <a:ext cx="3048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</a:endParaRPr>
          </a:p>
        </p:txBody>
      </p:sp>
      <p:sp>
        <p:nvSpPr>
          <p:cNvPr id="5152" name="Line 32"/>
          <p:cNvSpPr>
            <a:spLocks noChangeShapeType="1"/>
          </p:cNvSpPr>
          <p:nvPr/>
        </p:nvSpPr>
        <p:spPr bwMode="auto">
          <a:xfrm flipH="1" flipV="1">
            <a:off x="2388998" y="3630395"/>
            <a:ext cx="152400" cy="762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</a:endParaRPr>
          </a:p>
        </p:txBody>
      </p:sp>
      <p:sp>
        <p:nvSpPr>
          <p:cNvPr id="5153" name="Oval 33"/>
          <p:cNvSpPr>
            <a:spLocks noChangeArrowheads="1"/>
          </p:cNvSpPr>
          <p:nvPr/>
        </p:nvSpPr>
        <p:spPr bwMode="auto">
          <a:xfrm>
            <a:off x="2312798" y="3557370"/>
            <a:ext cx="152400" cy="76200"/>
          </a:xfrm>
          <a:prstGeom prst="ellips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  <a:latin typeface="Helvetica" charset="0"/>
            </a:endParaRPr>
          </a:p>
        </p:txBody>
      </p:sp>
      <p:sp>
        <p:nvSpPr>
          <p:cNvPr id="5154" name="Line 34"/>
          <p:cNvSpPr>
            <a:spLocks noChangeShapeType="1"/>
          </p:cNvSpPr>
          <p:nvPr/>
        </p:nvSpPr>
        <p:spPr bwMode="auto">
          <a:xfrm flipH="1">
            <a:off x="3227198" y="4138395"/>
            <a:ext cx="228600" cy="123825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</a:endParaRPr>
          </a:p>
        </p:txBody>
      </p:sp>
      <p:sp>
        <p:nvSpPr>
          <p:cNvPr id="5155" name="Line 35"/>
          <p:cNvSpPr>
            <a:spLocks noChangeShapeType="1"/>
          </p:cNvSpPr>
          <p:nvPr/>
        </p:nvSpPr>
        <p:spPr bwMode="auto">
          <a:xfrm flipH="1">
            <a:off x="3303398" y="3833595"/>
            <a:ext cx="304800" cy="3810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</a:endParaRPr>
          </a:p>
        </p:txBody>
      </p:sp>
      <p:sp>
        <p:nvSpPr>
          <p:cNvPr id="5156" name="Line 36"/>
          <p:cNvSpPr>
            <a:spLocks noChangeShapeType="1"/>
          </p:cNvSpPr>
          <p:nvPr/>
        </p:nvSpPr>
        <p:spPr bwMode="auto">
          <a:xfrm flipH="1">
            <a:off x="3455798" y="3985995"/>
            <a:ext cx="152400" cy="1524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</a:endParaRPr>
          </a:p>
        </p:txBody>
      </p:sp>
      <p:sp>
        <p:nvSpPr>
          <p:cNvPr id="5157" name="Line 37"/>
          <p:cNvSpPr>
            <a:spLocks noChangeShapeType="1"/>
          </p:cNvSpPr>
          <p:nvPr/>
        </p:nvSpPr>
        <p:spPr bwMode="auto">
          <a:xfrm flipH="1">
            <a:off x="3455798" y="3985995"/>
            <a:ext cx="381000" cy="1524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</a:endParaRPr>
          </a:p>
        </p:txBody>
      </p:sp>
      <p:sp>
        <p:nvSpPr>
          <p:cNvPr id="5158" name="Line 38"/>
          <p:cNvSpPr>
            <a:spLocks noChangeShapeType="1"/>
          </p:cNvSpPr>
          <p:nvPr/>
        </p:nvSpPr>
        <p:spPr bwMode="auto">
          <a:xfrm rot="20674670" flipH="1">
            <a:off x="3760598" y="3909795"/>
            <a:ext cx="152400" cy="762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</a:endParaRPr>
          </a:p>
        </p:txBody>
      </p:sp>
      <p:sp>
        <p:nvSpPr>
          <p:cNvPr id="5159" name="Line 39"/>
          <p:cNvSpPr>
            <a:spLocks noChangeShapeType="1"/>
          </p:cNvSpPr>
          <p:nvPr/>
        </p:nvSpPr>
        <p:spPr bwMode="auto">
          <a:xfrm rot="21278497" flipH="1">
            <a:off x="3835211" y="3812957"/>
            <a:ext cx="393700" cy="1524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</a:endParaRPr>
          </a:p>
        </p:txBody>
      </p:sp>
      <p:sp>
        <p:nvSpPr>
          <p:cNvPr id="5160" name="Line 40"/>
          <p:cNvSpPr>
            <a:spLocks noChangeShapeType="1"/>
          </p:cNvSpPr>
          <p:nvPr/>
        </p:nvSpPr>
        <p:spPr bwMode="auto">
          <a:xfrm rot="1243533" flipH="1" flipV="1">
            <a:off x="3216086" y="3905032"/>
            <a:ext cx="92075" cy="762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</a:endParaRPr>
          </a:p>
        </p:txBody>
      </p:sp>
      <p:sp>
        <p:nvSpPr>
          <p:cNvPr id="5161" name="Line 41"/>
          <p:cNvSpPr>
            <a:spLocks noChangeShapeType="1"/>
          </p:cNvSpPr>
          <p:nvPr/>
        </p:nvSpPr>
        <p:spPr bwMode="auto">
          <a:xfrm flipH="1" flipV="1">
            <a:off x="3150998" y="3300195"/>
            <a:ext cx="76200" cy="228600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</a:endParaRPr>
          </a:p>
        </p:txBody>
      </p:sp>
      <p:sp>
        <p:nvSpPr>
          <p:cNvPr id="5162" name="Line 42"/>
          <p:cNvSpPr>
            <a:spLocks noChangeShapeType="1"/>
          </p:cNvSpPr>
          <p:nvPr/>
        </p:nvSpPr>
        <p:spPr bwMode="auto">
          <a:xfrm rot="13263285" flipV="1">
            <a:off x="1349186" y="3636745"/>
            <a:ext cx="215900" cy="160337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</a:endParaRPr>
          </a:p>
        </p:txBody>
      </p:sp>
      <p:sp>
        <p:nvSpPr>
          <p:cNvPr id="5163" name="Rectangle 43"/>
          <p:cNvSpPr>
            <a:spLocks noChangeArrowheads="1"/>
          </p:cNvSpPr>
          <p:nvPr/>
        </p:nvSpPr>
        <p:spPr bwMode="auto">
          <a:xfrm rot="4257526">
            <a:off x="1900048" y="3568482"/>
            <a:ext cx="76200" cy="152400"/>
          </a:xfrm>
          <a:prstGeom prst="rect">
            <a:avLst/>
          </a:prstGeom>
          <a:solidFill>
            <a:srgbClr val="80008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  <a:latin typeface="Helvetica" charset="0"/>
            </a:endParaRPr>
          </a:p>
        </p:txBody>
      </p:sp>
      <p:sp>
        <p:nvSpPr>
          <p:cNvPr id="5164" name="Line 44"/>
          <p:cNvSpPr>
            <a:spLocks noChangeShapeType="1"/>
          </p:cNvSpPr>
          <p:nvPr/>
        </p:nvSpPr>
        <p:spPr bwMode="auto">
          <a:xfrm rot="21414741" flipH="1">
            <a:off x="1582548" y="3676432"/>
            <a:ext cx="284163" cy="49213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</a:endParaRP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3427537" y="1599982"/>
            <a:ext cx="2693366" cy="523220"/>
          </a:xfrm>
          <a:prstGeom prst="rect">
            <a:avLst/>
          </a:prstGeom>
          <a:solidFill>
            <a:srgbClr val="FFFF66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Helvetica" charset="0"/>
              </a:rPr>
              <a:t>RHIC </a:t>
            </a:r>
            <a:r>
              <a:rPr lang="en-US" sz="2800" dirty="0" smtClean="0">
                <a:solidFill>
                  <a:srgbClr val="FF0000"/>
                </a:solidFill>
                <a:latin typeface="Helvetica" charset="0"/>
                <a:sym typeface="Wingdings" pitchFamily="2" charset="2"/>
              </a:rPr>
              <a:t> </a:t>
            </a:r>
            <a:r>
              <a:rPr lang="en-US" sz="2800" dirty="0" err="1" smtClean="0">
                <a:solidFill>
                  <a:srgbClr val="FF0000"/>
                </a:solidFill>
                <a:latin typeface="Helvetica" charset="0"/>
                <a:sym typeface="Wingdings" pitchFamily="2" charset="2"/>
              </a:rPr>
              <a:t>eRHIC</a:t>
            </a:r>
            <a:endParaRPr lang="en-US" sz="2800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1504761" y="3268445"/>
            <a:ext cx="674687" cy="307975"/>
          </a:xfrm>
          <a:prstGeom prst="rect">
            <a:avLst/>
          </a:prstGeom>
          <a:solidFill>
            <a:srgbClr val="FFFF66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0000"/>
                </a:solidFill>
                <a:latin typeface="Helvetica" charset="0"/>
              </a:rPr>
              <a:t>NSRL</a:t>
            </a:r>
          </a:p>
        </p:txBody>
      </p: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-51095" y="3158907"/>
            <a:ext cx="809837" cy="338554"/>
          </a:xfrm>
          <a:prstGeom prst="rect">
            <a:avLst/>
          </a:prstGeom>
          <a:solidFill>
            <a:srgbClr val="FFFF66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0000"/>
                </a:solidFill>
                <a:latin typeface="Helvetica" charset="0"/>
              </a:rPr>
              <a:t>LINAC</a:t>
            </a:r>
          </a:p>
        </p:txBody>
      </p:sp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296938" y="3730407"/>
            <a:ext cx="958917" cy="338554"/>
          </a:xfrm>
          <a:prstGeom prst="rect">
            <a:avLst/>
          </a:prstGeom>
          <a:solidFill>
            <a:srgbClr val="FFFF66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0000"/>
                </a:solidFill>
                <a:latin typeface="Helvetica" charset="0"/>
              </a:rPr>
              <a:t>Booster</a:t>
            </a:r>
            <a:endParaRPr lang="en-US" sz="1600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1947673" y="3870107"/>
            <a:ext cx="685800" cy="369888"/>
          </a:xfrm>
          <a:prstGeom prst="rect">
            <a:avLst/>
          </a:prstGeom>
          <a:solidFill>
            <a:srgbClr val="FFFF66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FF0000"/>
                </a:solidFill>
                <a:latin typeface="Helvetica" charset="0"/>
              </a:rPr>
              <a:t>AGS</a:t>
            </a:r>
          </a:p>
        </p:txBody>
      </p: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4438379" y="5013107"/>
            <a:ext cx="1054263" cy="338554"/>
          </a:xfrm>
          <a:prstGeom prst="rect">
            <a:avLst/>
          </a:prstGeom>
          <a:solidFill>
            <a:srgbClr val="FFFF66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0000"/>
                </a:solidFill>
                <a:latin typeface="Helvetica" charset="0"/>
              </a:rPr>
              <a:t>Tandem</a:t>
            </a:r>
            <a:r>
              <a:rPr lang="en-US" sz="1400" dirty="0">
                <a:solidFill>
                  <a:srgbClr val="FFFFFF"/>
                </a:solidFill>
                <a:latin typeface="Helvetica" charset="0"/>
              </a:rPr>
              <a:t>s</a:t>
            </a:r>
          </a:p>
        </p:txBody>
      </p:sp>
      <p:sp>
        <p:nvSpPr>
          <p:cNvPr id="5171" name="Rectangle 51"/>
          <p:cNvSpPr>
            <a:spLocks noChangeArrowheads="1"/>
          </p:cNvSpPr>
          <p:nvPr/>
        </p:nvSpPr>
        <p:spPr bwMode="auto">
          <a:xfrm rot="219660">
            <a:off x="3608198" y="2766795"/>
            <a:ext cx="152400" cy="9842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  <a:latin typeface="Helvetica" charset="0"/>
            </a:endParaRPr>
          </a:p>
        </p:txBody>
      </p:sp>
      <p:sp>
        <p:nvSpPr>
          <p:cNvPr id="5172" name="Rectangle 52"/>
          <p:cNvSpPr>
            <a:spLocks noChangeArrowheads="1"/>
          </p:cNvSpPr>
          <p:nvPr/>
        </p:nvSpPr>
        <p:spPr bwMode="auto">
          <a:xfrm rot="3112852">
            <a:off x="926911" y="2134969"/>
            <a:ext cx="152400" cy="9842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  <a:latin typeface="Helvetica" charset="0"/>
            </a:endParaRPr>
          </a:p>
        </p:txBody>
      </p:sp>
      <p:sp>
        <p:nvSpPr>
          <p:cNvPr id="5173" name="Rectangle 53"/>
          <p:cNvSpPr>
            <a:spLocks noChangeArrowheads="1"/>
          </p:cNvSpPr>
          <p:nvPr/>
        </p:nvSpPr>
        <p:spPr bwMode="auto">
          <a:xfrm rot="-771096">
            <a:off x="7856348" y="2509620"/>
            <a:ext cx="152400" cy="9842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  <a:latin typeface="Helvetica" charset="0"/>
            </a:endParaRPr>
          </a:p>
        </p:txBody>
      </p:sp>
      <p:sp>
        <p:nvSpPr>
          <p:cNvPr id="5174" name="Rectangle 54"/>
          <p:cNvSpPr>
            <a:spLocks noChangeArrowheads="1"/>
          </p:cNvSpPr>
          <p:nvPr/>
        </p:nvSpPr>
        <p:spPr bwMode="auto">
          <a:xfrm rot="1180436">
            <a:off x="8253223" y="1553945"/>
            <a:ext cx="152400" cy="9842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  <a:latin typeface="Helvetica" charset="0"/>
            </a:endParaRPr>
          </a:p>
        </p:txBody>
      </p:sp>
      <p:sp>
        <p:nvSpPr>
          <p:cNvPr id="5175" name="Rectangle 55"/>
          <p:cNvSpPr>
            <a:spLocks noChangeArrowheads="1"/>
          </p:cNvSpPr>
          <p:nvPr/>
        </p:nvSpPr>
        <p:spPr bwMode="auto">
          <a:xfrm rot="181585">
            <a:off x="5654486" y="1150720"/>
            <a:ext cx="152400" cy="9842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  <a:latin typeface="Helvetica" charset="0"/>
            </a:endParaRPr>
          </a:p>
        </p:txBody>
      </p:sp>
      <p:sp>
        <p:nvSpPr>
          <p:cNvPr id="5176" name="Rectangle 56"/>
          <p:cNvSpPr>
            <a:spLocks noChangeArrowheads="1"/>
          </p:cNvSpPr>
          <p:nvPr/>
        </p:nvSpPr>
        <p:spPr bwMode="auto">
          <a:xfrm rot="-581619">
            <a:off x="2525523" y="1287245"/>
            <a:ext cx="152400" cy="9842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  <a:latin typeface="Helvetica" charset="0"/>
            </a:endParaRPr>
          </a:p>
        </p:txBody>
      </p:sp>
      <p:sp>
        <p:nvSpPr>
          <p:cNvPr id="5177" name="Text Box 57"/>
          <p:cNvSpPr txBox="1">
            <a:spLocks noChangeArrowheads="1"/>
          </p:cNvSpPr>
          <p:nvPr/>
        </p:nvSpPr>
        <p:spPr bwMode="auto">
          <a:xfrm>
            <a:off x="4089129" y="2842995"/>
            <a:ext cx="725648" cy="338554"/>
          </a:xfrm>
          <a:prstGeom prst="rect">
            <a:avLst/>
          </a:prstGeom>
          <a:solidFill>
            <a:srgbClr val="FFFF66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0000"/>
                </a:solidFill>
                <a:latin typeface="Helvetica" charset="0"/>
              </a:rPr>
              <a:t>STAR</a:t>
            </a:r>
          </a:p>
        </p:txBody>
      </p:sp>
      <p:sp>
        <p:nvSpPr>
          <p:cNvPr id="5178" name="Text Box 58"/>
          <p:cNvSpPr txBox="1">
            <a:spLocks noChangeArrowheads="1"/>
          </p:cNvSpPr>
          <p:nvPr/>
        </p:nvSpPr>
        <p:spPr bwMode="auto">
          <a:xfrm>
            <a:off x="266539" y="2269907"/>
            <a:ext cx="946093" cy="338554"/>
          </a:xfrm>
          <a:prstGeom prst="rect">
            <a:avLst/>
          </a:prstGeom>
          <a:solidFill>
            <a:srgbClr val="FFFF66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0000"/>
                </a:solidFill>
                <a:latin typeface="Helvetica" charset="0"/>
              </a:rPr>
              <a:t>PHENIX</a:t>
            </a:r>
            <a:endParaRPr lang="en-US" sz="1600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5180" name="Text Box 60"/>
          <p:cNvSpPr txBox="1">
            <a:spLocks noChangeArrowheads="1"/>
          </p:cNvSpPr>
          <p:nvPr/>
        </p:nvSpPr>
        <p:spPr bwMode="auto">
          <a:xfrm>
            <a:off x="4818987" y="1203107"/>
            <a:ext cx="2120260" cy="338554"/>
          </a:xfrm>
          <a:prstGeom prst="rect">
            <a:avLst/>
          </a:prstGeom>
          <a:solidFill>
            <a:srgbClr val="FFFF66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0000"/>
                </a:solidFill>
                <a:latin typeface="Helvetica" charset="0"/>
              </a:rPr>
              <a:t>Polarized Jet </a:t>
            </a:r>
            <a:r>
              <a:rPr lang="en-US" sz="1600" dirty="0" smtClean="0">
                <a:solidFill>
                  <a:srgbClr val="FF0000"/>
                </a:solidFill>
                <a:latin typeface="Helvetica" charset="0"/>
              </a:rPr>
              <a:t>Target</a:t>
            </a:r>
            <a:endParaRPr lang="en-US" sz="1600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5181" name="Text Box 61"/>
          <p:cNvSpPr txBox="1">
            <a:spLocks noChangeArrowheads="1"/>
          </p:cNvSpPr>
          <p:nvPr/>
        </p:nvSpPr>
        <p:spPr bwMode="auto">
          <a:xfrm>
            <a:off x="8329422" y="2597518"/>
            <a:ext cx="457177" cy="338554"/>
          </a:xfrm>
          <a:prstGeom prst="rect">
            <a:avLst/>
          </a:prstGeom>
          <a:solidFill>
            <a:srgbClr val="FFFF66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0000"/>
                </a:solidFill>
                <a:latin typeface="Helvetica" charset="0"/>
              </a:rPr>
              <a:t>RF</a:t>
            </a:r>
            <a:endParaRPr lang="en-US" sz="1400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5183" name="Rectangle 63"/>
          <p:cNvSpPr>
            <a:spLocks noGrp="1" noChangeArrowheads="1"/>
          </p:cNvSpPr>
          <p:nvPr>
            <p:ph type="title"/>
          </p:nvPr>
        </p:nvSpPr>
        <p:spPr>
          <a:xfrm>
            <a:off x="407798" y="44970"/>
            <a:ext cx="8458200" cy="719137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solidFill>
                  <a:srgbClr val="2300FA"/>
                </a:solidFill>
                <a:latin typeface="Helvetica" charset="0"/>
                <a:cs typeface="Helvetica" charset="0"/>
              </a:rPr>
              <a:t>Accelerator Science- Collider Accelerator Department</a:t>
            </a:r>
            <a:endParaRPr sz="3200" dirty="0" smtClean="0">
              <a:solidFill>
                <a:srgbClr val="2300FA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5186" name="Line 66"/>
          <p:cNvSpPr>
            <a:spLocks noChangeShapeType="1"/>
          </p:cNvSpPr>
          <p:nvPr/>
        </p:nvSpPr>
        <p:spPr bwMode="auto">
          <a:xfrm>
            <a:off x="863411" y="3725645"/>
            <a:ext cx="220662" cy="100012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</a:endParaRPr>
          </a:p>
        </p:txBody>
      </p:sp>
      <p:sp>
        <p:nvSpPr>
          <p:cNvPr id="5187" name="Oval 67"/>
          <p:cNvSpPr>
            <a:spLocks noChangeArrowheads="1"/>
          </p:cNvSpPr>
          <p:nvPr/>
        </p:nvSpPr>
        <p:spPr bwMode="auto">
          <a:xfrm>
            <a:off x="1071373" y="3706595"/>
            <a:ext cx="473075" cy="166687"/>
          </a:xfrm>
          <a:prstGeom prst="ellipse">
            <a:avLst/>
          </a:prstGeom>
          <a:noFill/>
          <a:ln w="25400">
            <a:solidFill>
              <a:srgbClr val="33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  <a:latin typeface="Helvetica" charset="0"/>
            </a:endParaRPr>
          </a:p>
        </p:txBody>
      </p:sp>
      <p:sp>
        <p:nvSpPr>
          <p:cNvPr id="5188" name="Oval 68"/>
          <p:cNvSpPr>
            <a:spLocks noChangeArrowheads="1"/>
          </p:cNvSpPr>
          <p:nvPr/>
        </p:nvSpPr>
        <p:spPr bwMode="auto">
          <a:xfrm>
            <a:off x="1322198" y="3730407"/>
            <a:ext cx="1981200" cy="758825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  <a:latin typeface="Helvetica" charset="0"/>
            </a:endParaRPr>
          </a:p>
        </p:txBody>
      </p:sp>
      <p:sp>
        <p:nvSpPr>
          <p:cNvPr id="5189" name="Freeform 69"/>
          <p:cNvSpPr>
            <a:spLocks/>
          </p:cNvSpPr>
          <p:nvPr/>
        </p:nvSpPr>
        <p:spPr bwMode="auto">
          <a:xfrm>
            <a:off x="733236" y="3639920"/>
            <a:ext cx="246062" cy="107950"/>
          </a:xfrm>
          <a:custGeom>
            <a:avLst/>
            <a:gdLst>
              <a:gd name="T0" fmla="*/ 0 w 126"/>
              <a:gd name="T1" fmla="*/ 2147483647 h 67"/>
              <a:gd name="T2" fmla="*/ 2147483647 w 126"/>
              <a:gd name="T3" fmla="*/ 2147483647 h 67"/>
              <a:gd name="T4" fmla="*/ 2147483647 w 126"/>
              <a:gd name="T5" fmla="*/ 2147483647 h 67"/>
              <a:gd name="T6" fmla="*/ 2147483647 w 126"/>
              <a:gd name="T7" fmla="*/ 0 h 67"/>
              <a:gd name="T8" fmla="*/ 0 w 126"/>
              <a:gd name="T9" fmla="*/ 2147483647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67"/>
              <a:gd name="T17" fmla="*/ 126 w 126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67">
                <a:moveTo>
                  <a:pt x="0" y="24"/>
                </a:moveTo>
                <a:lnTo>
                  <a:pt x="93" y="67"/>
                </a:lnTo>
                <a:lnTo>
                  <a:pt x="126" y="45"/>
                </a:lnTo>
                <a:lnTo>
                  <a:pt x="33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2F31"/>
              </a:solidFill>
            </a:endParaRPr>
          </a:p>
        </p:txBody>
      </p:sp>
      <p:sp>
        <p:nvSpPr>
          <p:cNvPr id="5190" name="Text Box 70"/>
          <p:cNvSpPr txBox="1">
            <a:spLocks noChangeArrowheads="1"/>
          </p:cNvSpPr>
          <p:nvPr/>
        </p:nvSpPr>
        <p:spPr bwMode="auto">
          <a:xfrm>
            <a:off x="747960" y="3366575"/>
            <a:ext cx="662362" cy="338554"/>
          </a:xfrm>
          <a:prstGeom prst="rect">
            <a:avLst/>
          </a:prstGeom>
          <a:solidFill>
            <a:srgbClr val="FFFF66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0000"/>
                </a:solidFill>
                <a:latin typeface="Helvetica" charset="0"/>
              </a:rPr>
              <a:t>EBIS</a:t>
            </a:r>
            <a:endParaRPr lang="en-US" sz="1400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41798" y="3125896"/>
            <a:ext cx="3429000" cy="255454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FF0000"/>
                </a:solidFill>
              </a:rPr>
              <a:t>RHIC only high </a:t>
            </a:r>
            <a:r>
              <a:rPr lang="en-US" sz="2000" b="1" i="1" dirty="0">
                <a:solidFill>
                  <a:srgbClr val="FF0000"/>
                </a:solidFill>
              </a:rPr>
              <a:t>energy collider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i="1" dirty="0">
              <a:solidFill>
                <a:srgbClr val="FF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FF0000"/>
                </a:solidFill>
              </a:rPr>
              <a:t>HI and Polarized protons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i="1" dirty="0">
              <a:solidFill>
                <a:srgbClr val="FF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FF0000"/>
                </a:solidFill>
              </a:rPr>
              <a:t>e-RHIC in design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i="1" dirty="0">
              <a:solidFill>
                <a:srgbClr val="FF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FF0000"/>
                </a:solidFill>
              </a:rPr>
              <a:t>A test facility  for accelerator Science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51095" y="6021489"/>
            <a:ext cx="9316022" cy="830997"/>
          </a:xfrm>
          <a:prstGeom prst="rect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0000FF"/>
                </a:solidFill>
              </a:rPr>
              <a:t>New Accelerator </a:t>
            </a:r>
            <a:r>
              <a:rPr lang="en-US" sz="2400" i="1" dirty="0" smtClean="0">
                <a:solidFill>
                  <a:srgbClr val="0000FF"/>
                </a:solidFill>
              </a:rPr>
              <a:t>Technologies: Siberian </a:t>
            </a:r>
            <a:r>
              <a:rPr lang="en-US" sz="2400" i="1" dirty="0">
                <a:solidFill>
                  <a:srgbClr val="0000FF"/>
                </a:solidFill>
              </a:rPr>
              <a:t>Snake, 3D stochastic cooling, </a:t>
            </a:r>
            <a:r>
              <a:rPr lang="en-US" sz="2400" i="1" dirty="0" smtClean="0">
                <a:solidFill>
                  <a:srgbClr val="0000FF"/>
                </a:solidFill>
              </a:rPr>
              <a:t> Electron Cooling, SRF </a:t>
            </a:r>
            <a:r>
              <a:rPr lang="en-US" sz="2400" i="1" dirty="0">
                <a:solidFill>
                  <a:srgbClr val="0000FF"/>
                </a:solidFill>
              </a:rPr>
              <a:t>Developments, </a:t>
            </a:r>
            <a:r>
              <a:rPr lang="en-US" sz="2400" i="1" dirty="0" smtClean="0">
                <a:solidFill>
                  <a:srgbClr val="0000FF"/>
                </a:solidFill>
              </a:rPr>
              <a:t>ERL, FFAG. </a:t>
            </a:r>
            <a:endParaRPr lang="en-US" sz="2400" i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5410200"/>
            <a:ext cx="1492716" cy="338554"/>
          </a:xfrm>
          <a:prstGeom prst="rect">
            <a:avLst/>
          </a:prstGeom>
          <a:solidFill>
            <a:srgbClr val="FEFE7A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sz="1600" b="1" dirty="0" smtClean="0">
                <a:solidFill>
                  <a:srgbClr val="FF0000"/>
                </a:solidFill>
              </a:rPr>
              <a:t> Accelerator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3810000"/>
            <a:ext cx="568285" cy="338554"/>
          </a:xfrm>
          <a:prstGeom prst="rect">
            <a:avLst/>
          </a:prstGeom>
          <a:solidFill>
            <a:srgbClr val="FEFE7A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ATF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904B5-FB45-4C24-8A74-2DA7CEF16CE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3" name="Text Box 61"/>
          <p:cNvSpPr txBox="1">
            <a:spLocks noChangeArrowheads="1"/>
          </p:cNvSpPr>
          <p:nvPr/>
        </p:nvSpPr>
        <p:spPr bwMode="auto">
          <a:xfrm>
            <a:off x="816286" y="4121518"/>
            <a:ext cx="1051545" cy="338554"/>
          </a:xfrm>
          <a:prstGeom prst="rect">
            <a:avLst/>
          </a:prstGeom>
          <a:solidFill>
            <a:srgbClr val="FFFF66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0000"/>
                </a:solidFill>
                <a:latin typeface="Helvetica" charset="0"/>
              </a:rPr>
              <a:t>BLIP</a:t>
            </a:r>
            <a:endParaRPr lang="en-US" sz="1400" dirty="0">
              <a:solidFill>
                <a:srgbClr val="FF0000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7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11111</TotalTime>
  <Words>2101</Words>
  <Application>Microsoft Office PowerPoint</Application>
  <PresentationFormat>On-screen Show (4:3)</PresentationFormat>
  <Paragraphs>369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Blank Presentation</vt:lpstr>
      <vt:lpstr>BNL HEP Program    Visit by Nigel Lockyer and Joe Lykken 1/12/2015 </vt:lpstr>
      <vt:lpstr>     Agenda</vt:lpstr>
      <vt:lpstr>Office of the Associate Laboratory Director Nuclear and Particle Physics</vt:lpstr>
      <vt:lpstr>Broad Leveraging  of HEP Program</vt:lpstr>
      <vt:lpstr>Long-Term Vision for BNL HEP </vt:lpstr>
      <vt:lpstr>PowerPoint Presentation</vt:lpstr>
      <vt:lpstr>Detector R&amp;D  BNL </vt:lpstr>
      <vt:lpstr>Accelerator Project to Upgrade  the LHC (APUL) –  successful coil assembly</vt:lpstr>
      <vt:lpstr>Accelerator Science- Collider Accelerator Department</vt:lpstr>
      <vt:lpstr>PowerPoint Presentation</vt:lpstr>
      <vt:lpstr>PowerPoint Presentation</vt:lpstr>
      <vt:lpstr>PowerPoint Presentation</vt:lpstr>
      <vt:lpstr>ATLAS Upgrades </vt:lpstr>
      <vt:lpstr>PowerPoint Presentation</vt:lpstr>
      <vt:lpstr>SBL at the FNAL Beam</vt:lpstr>
      <vt:lpstr>PowerPoint Presentation</vt:lpstr>
      <vt:lpstr>PowerPoint Presentation</vt:lpstr>
      <vt:lpstr>Conclusions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lissauer</dc:creator>
  <cp:lastModifiedBy>Lissauer, David</cp:lastModifiedBy>
  <cp:revision>381</cp:revision>
  <cp:lastPrinted>2014-06-20T12:19:09Z</cp:lastPrinted>
  <dcterms:created xsi:type="dcterms:W3CDTF">2013-02-22T19:25:16Z</dcterms:created>
  <dcterms:modified xsi:type="dcterms:W3CDTF">2015-01-11T00:28:02Z</dcterms:modified>
</cp:coreProperties>
</file>